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7" r:id="rId1"/>
  </p:sldMasterIdLst>
  <p:notesMasterIdLst>
    <p:notesMasterId r:id="rId9"/>
  </p:notesMasterIdLst>
  <p:sldIdLst>
    <p:sldId id="301" r:id="rId2"/>
    <p:sldId id="297" r:id="rId3"/>
    <p:sldId id="299" r:id="rId4"/>
    <p:sldId id="300" r:id="rId5"/>
    <p:sldId id="261" r:id="rId6"/>
    <p:sldId id="295" r:id="rId7"/>
    <p:sldId id="296" r:id="rId8"/>
  </p:sldIdLst>
  <p:sldSz cx="9144000" cy="5143500" type="screen16x9"/>
  <p:notesSz cx="6858000" cy="9144000"/>
  <p:embeddedFontLst>
    <p:embeddedFont>
      <p:font typeface="Cousine" panose="02070409020205020404" pitchFamily="49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C55EEA4-988B-492D-99E5-9B07CBB69424}">
  <a:tblStyle styleId="{FC55EEA4-988B-492D-99E5-9B07CBB6942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7216E642-95D0-4B56-8B43-F84085D11474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19"/>
    <p:restoredTop sz="94694"/>
  </p:normalViewPr>
  <p:slideViewPr>
    <p:cSldViewPr snapToGrid="0">
      <p:cViewPr varScale="1">
        <p:scale>
          <a:sx n="155" d="100"/>
          <a:sy n="155" d="100"/>
        </p:scale>
        <p:origin x="184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80327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44800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451998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148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404330" y="493832"/>
            <a:ext cx="8229600" cy="4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343225" y="1125000"/>
            <a:ext cx="8290800" cy="36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▪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sldNum" idx="12"/>
          </p:nvPr>
        </p:nvSpPr>
        <p:spPr>
          <a:xfrm>
            <a:off x="8523157" y="4641567"/>
            <a:ext cx="461100" cy="29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6" y="0"/>
            <a:ext cx="914176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/>
          <p:nvPr/>
        </p:nvSpPr>
        <p:spPr>
          <a:xfrm>
            <a:off x="91700" y="96300"/>
            <a:ext cx="8966100" cy="4945200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title"/>
          </p:nvPr>
        </p:nvSpPr>
        <p:spPr>
          <a:xfrm>
            <a:off x="404330" y="493832"/>
            <a:ext cx="8229600" cy="41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ousine"/>
              <a:buNone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ousine"/>
              <a:buNone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ousine"/>
              <a:buNone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ousine"/>
              <a:buNone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ousine"/>
              <a:buNone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ousine"/>
              <a:buNone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ousine"/>
              <a:buNone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ousine"/>
              <a:buNone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ousine"/>
              <a:buNone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body" idx="1"/>
          </p:nvPr>
        </p:nvSpPr>
        <p:spPr>
          <a:xfrm>
            <a:off x="457200" y="1125000"/>
            <a:ext cx="8229600" cy="36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ousine"/>
              <a:buChar char="▪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ousine"/>
              <a:buChar char="▫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ousine"/>
              <a:buChar char="●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ousine"/>
              <a:buChar char="○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ousine"/>
              <a:buChar char="●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ousine"/>
              <a:buChar char="○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523157" y="4641567"/>
            <a:ext cx="461100" cy="29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</p:sldLayoutIdLst>
  <p:transition>
    <p:fade thruBlk="1"/>
  </p:transition>
  <p:hf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A5FDC-9BB9-FD48-BCFF-B3650AF886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6200" indent="0" algn="ctr">
              <a:buNone/>
            </a:pPr>
            <a:endParaRPr lang="en-CH" dirty="0"/>
          </a:p>
          <a:p>
            <a:pPr marL="76200" indent="0" algn="ctr">
              <a:buNone/>
            </a:pPr>
            <a:r>
              <a:rPr lang="en-CH" dirty="0"/>
              <a:t>ABT proposal for MKDV1 stress test</a:t>
            </a:r>
          </a:p>
          <a:p>
            <a:pPr marL="76200" indent="0" algn="ctr">
              <a:buNone/>
            </a:pPr>
            <a:endParaRPr lang="en-CH" dirty="0"/>
          </a:p>
          <a:p>
            <a:pPr marL="76200" indent="0" algn="ctr">
              <a:buNone/>
            </a:pPr>
            <a:r>
              <a:rPr lang="en-CH" sz="1800" dirty="0"/>
              <a:t>Etienne Carlier for SY/ABT</a:t>
            </a:r>
          </a:p>
          <a:p>
            <a:pPr marL="76200" indent="0" algn="ctr">
              <a:buNone/>
            </a:pPr>
            <a:r>
              <a:rPr lang="en-CH" sz="1800" dirty="0"/>
              <a:t>11/11/2021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39CE20-A256-5A4B-8755-44B816FF4B2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78527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91200-B6F5-5043-BCF2-9AF69CE14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112" y="493832"/>
            <a:ext cx="8344818" cy="413400"/>
          </a:xfrm>
        </p:spPr>
        <p:txBody>
          <a:bodyPr/>
          <a:lstStyle/>
          <a:p>
            <a:r>
              <a:rPr lang="en-CH" dirty="0"/>
              <a:t>MKDV1 high-voltage conditioning history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AF68A8-1BC5-5943-B594-2A9706E0A2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9113" y="1125000"/>
            <a:ext cx="8633012" cy="3639000"/>
          </a:xfrm>
        </p:spPr>
        <p:txBody>
          <a:bodyPr/>
          <a:lstStyle/>
          <a:p>
            <a:pPr algn="just"/>
            <a:r>
              <a:rPr lang="en-GB" sz="1400" dirty="0"/>
              <a:t>SPS Beam Dumping System (SBDS) relocated from LSS1 to LSS5 during LS2. Vertical deflection kickers (MKDV) increased by one (now three was two).</a:t>
            </a:r>
          </a:p>
          <a:p>
            <a:pPr algn="just"/>
            <a:r>
              <a:rPr lang="en-GB" sz="1400" dirty="0"/>
              <a:t>MKDV conditioning started in pulse mode in W2 (11/01). Smooth conditioning (2 weak sparks) up to </a:t>
            </a:r>
            <a:r>
              <a:rPr lang="en-GB" sz="1400" b="1" dirty="0"/>
              <a:t>first</a:t>
            </a:r>
            <a:r>
              <a:rPr lang="en-GB" sz="1400" dirty="0"/>
              <a:t> strong flashover on MKDV1 (new magnet) at 37.5 kV on 25/01 (target conditioning voltage was 38 kV).</a:t>
            </a:r>
          </a:p>
          <a:p>
            <a:pPr algn="just"/>
            <a:r>
              <a:rPr lang="en-GB" sz="1400" dirty="0"/>
              <a:t>Conditioning restarted and stopped with a </a:t>
            </a:r>
            <a:r>
              <a:rPr lang="en-GB" sz="1400" b="1" dirty="0"/>
              <a:t>second</a:t>
            </a:r>
            <a:r>
              <a:rPr lang="en-GB" sz="1400" dirty="0"/>
              <a:t> strong flashover on MKDV1 at 32.9 kV on the 05/02</a:t>
            </a:r>
          </a:p>
          <a:p>
            <a:pPr algn="just"/>
            <a:r>
              <a:rPr lang="en-GB" sz="1400" dirty="0"/>
              <a:t>Decision to start beam operation with reduced MKDV1 voltage at flat-top (28 kV) and reduced vacuum interlock threshold </a:t>
            </a:r>
            <a:br>
              <a:rPr lang="en-GB" sz="1400" dirty="0"/>
            </a:br>
            <a:r>
              <a:rPr lang="en-GB" sz="1400" dirty="0"/>
              <a:t>(5e-8 mbar instead of 1e-6 mbar)</a:t>
            </a:r>
          </a:p>
          <a:p>
            <a:pPr algn="just"/>
            <a:r>
              <a:rPr lang="en-GB" sz="1400" b="1" dirty="0"/>
              <a:t>Third</a:t>
            </a:r>
            <a:r>
              <a:rPr lang="en-GB" sz="1400" dirty="0"/>
              <a:t> strong flashover during operation (15/08). 8 hours necessary to recover correct vacuum level before starting magnet high-voltage re-conditioning</a:t>
            </a:r>
          </a:p>
          <a:p>
            <a:pPr algn="just"/>
            <a:r>
              <a:rPr lang="en-GB" sz="1400" dirty="0"/>
              <a:t>MKDV1 voltage at flat-top further reduced to 26 kV and MKDV2 &amp; 3 voltage at flat-top increased from 35 kV to 36 kV.  </a:t>
            </a:r>
          </a:p>
          <a:p>
            <a:endParaRPr lang="en-CH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274A6A-C5FF-C042-BE83-3A8CF5ECD7E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ECCDED-324B-CD47-9D16-A51BE9828472}"/>
              </a:ext>
            </a:extLst>
          </p:cNvPr>
          <p:cNvSpPr txBox="1"/>
          <p:nvPr/>
        </p:nvSpPr>
        <p:spPr>
          <a:xfrm>
            <a:off x="4304145" y="36632"/>
            <a:ext cx="4740497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indent="-381000">
              <a:spcBef>
                <a:spcPts val="600"/>
              </a:spcBef>
              <a:buClr>
                <a:schemeClr val="lt1"/>
              </a:buClr>
              <a:buSzPts val="2400"/>
              <a:buFont typeface="Cousine"/>
              <a:buChar char="▪"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1pPr>
            <a:lvl2pPr marL="914400" indent="-381000">
              <a:buClr>
                <a:schemeClr val="lt1"/>
              </a:buClr>
              <a:buSzPts val="2400"/>
              <a:buFont typeface="Cousine"/>
              <a:buChar char="▫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2pPr>
            <a:lvl3pPr marL="1371600" indent="-381000"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3pPr>
            <a:lvl4pPr marL="1828800" indent="-381000">
              <a:buClr>
                <a:schemeClr val="lt1"/>
              </a:buClr>
              <a:buSzPts val="2400"/>
              <a:buFont typeface="Cousine"/>
              <a:buChar char="●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4pPr>
            <a:lvl5pPr marL="2286000" indent="-381000">
              <a:buClr>
                <a:schemeClr val="lt1"/>
              </a:buClr>
              <a:buSzPts val="2400"/>
              <a:buFont typeface="Cousine"/>
              <a:buChar char="○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5pPr>
            <a:lvl6pPr marL="2743200" indent="-381000"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6pPr>
            <a:lvl7pPr marL="3200400" indent="-381000">
              <a:buClr>
                <a:schemeClr val="lt1"/>
              </a:buClr>
              <a:buSzPts val="2400"/>
              <a:buFont typeface="Cousine"/>
              <a:buChar char="●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7pPr>
            <a:lvl8pPr marL="3657600" indent="-381000">
              <a:buClr>
                <a:schemeClr val="lt1"/>
              </a:buClr>
              <a:buSzPts val="2400"/>
              <a:buFont typeface="Cousine"/>
              <a:buChar char="○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8pPr>
            <a:lvl9pPr marL="4114800" indent="-381000"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9pPr>
          </a:lstStyle>
          <a:p>
            <a:pPr marL="76200" indent="0" algn="r">
              <a:buNone/>
            </a:pPr>
            <a:r>
              <a:rPr lang="en-US" sz="1200" dirty="0"/>
              <a:t>11-Nov-2021, ABT proposal for MKDV1 stress test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112708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E63F9-8D20-C849-B644-1F5AC92DB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30" y="493832"/>
            <a:ext cx="8506464" cy="413400"/>
          </a:xfrm>
        </p:spPr>
        <p:txBody>
          <a:bodyPr/>
          <a:lstStyle/>
          <a:p>
            <a:r>
              <a:rPr lang="en-GB" dirty="0"/>
              <a:t>MKDV1 weak </a:t>
            </a:r>
            <a:r>
              <a:rPr lang="en-GB" dirty="0" err="1"/>
              <a:t>w.r.t.</a:t>
            </a:r>
            <a:r>
              <a:rPr lang="en-GB" dirty="0"/>
              <a:t> high voltage due to ceramic spacers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6AB23F-30A4-D44E-880B-188CCBFFA16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2309F7-72FF-B64D-A88E-1416CC31AF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396437" y="1350338"/>
            <a:ext cx="3551301" cy="2661909"/>
          </a:xfrm>
          <a:prstGeom prst="rect">
            <a:avLst/>
          </a:prstGeom>
        </p:spPr>
      </p:pic>
      <p:pic>
        <p:nvPicPr>
          <p:cNvPr id="6" name="Picture 12">
            <a:extLst>
              <a:ext uri="{FF2B5EF4-FFF2-40B4-BE49-F238E27FC236}">
                <a16:creationId xmlns:a16="http://schemas.microsoft.com/office/drawing/2014/main" id="{BB983AFB-FBAE-F348-956F-B372674C5C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763005" y="1350338"/>
            <a:ext cx="1623083" cy="2668162"/>
          </a:xfrm>
          <a:prstGeom prst="rect">
            <a:avLst/>
          </a:prstGeom>
        </p:spPr>
      </p:pic>
      <p:pic>
        <p:nvPicPr>
          <p:cNvPr id="7" name="Picture 14" descr="A picture containing cup, beverage, food, drink&#10;&#10;Description automatically generated">
            <a:extLst>
              <a:ext uri="{FF2B5EF4-FFF2-40B4-BE49-F238E27FC236}">
                <a16:creationId xmlns:a16="http://schemas.microsoft.com/office/drawing/2014/main" id="{9AC94E4A-C28A-8E49-AE14-5908177C52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03445" y="1350339"/>
            <a:ext cx="3549211" cy="266190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C3F9ED-61A8-CC46-9A98-2D0C18378062}"/>
              </a:ext>
            </a:extLst>
          </p:cNvPr>
          <p:cNvSpPr txBox="1"/>
          <p:nvPr/>
        </p:nvSpPr>
        <p:spPr>
          <a:xfrm>
            <a:off x="4304145" y="36632"/>
            <a:ext cx="4740497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indent="-381000">
              <a:spcBef>
                <a:spcPts val="600"/>
              </a:spcBef>
              <a:buClr>
                <a:schemeClr val="lt1"/>
              </a:buClr>
              <a:buSzPts val="2400"/>
              <a:buFont typeface="Cousine"/>
              <a:buChar char="▪"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1pPr>
            <a:lvl2pPr marL="914400" indent="-381000">
              <a:buClr>
                <a:schemeClr val="lt1"/>
              </a:buClr>
              <a:buSzPts val="2400"/>
              <a:buFont typeface="Cousine"/>
              <a:buChar char="▫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2pPr>
            <a:lvl3pPr marL="1371600" indent="-381000"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3pPr>
            <a:lvl4pPr marL="1828800" indent="-381000">
              <a:buClr>
                <a:schemeClr val="lt1"/>
              </a:buClr>
              <a:buSzPts val="2400"/>
              <a:buFont typeface="Cousine"/>
              <a:buChar char="●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4pPr>
            <a:lvl5pPr marL="2286000" indent="-381000">
              <a:buClr>
                <a:schemeClr val="lt1"/>
              </a:buClr>
              <a:buSzPts val="2400"/>
              <a:buFont typeface="Cousine"/>
              <a:buChar char="○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5pPr>
            <a:lvl6pPr marL="2743200" indent="-381000"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6pPr>
            <a:lvl7pPr marL="3200400" indent="-381000">
              <a:buClr>
                <a:schemeClr val="lt1"/>
              </a:buClr>
              <a:buSzPts val="2400"/>
              <a:buFont typeface="Cousine"/>
              <a:buChar char="●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7pPr>
            <a:lvl8pPr marL="3657600" indent="-381000">
              <a:buClr>
                <a:schemeClr val="lt1"/>
              </a:buClr>
              <a:buSzPts val="2400"/>
              <a:buFont typeface="Cousine"/>
              <a:buChar char="○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8pPr>
            <a:lvl9pPr marL="4114800" indent="-381000"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9pPr>
          </a:lstStyle>
          <a:p>
            <a:pPr marL="76200" indent="0" algn="r">
              <a:buNone/>
            </a:pPr>
            <a:r>
              <a:rPr lang="en-US" sz="1200" dirty="0"/>
              <a:t>11-Nov-2021, ABT proposal for MKDV1 stress test</a:t>
            </a:r>
            <a:endParaRPr lang="en-GB" sz="1200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7141A3B6-7111-1E4A-92D5-8F08FFCDE9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444" y="4108076"/>
            <a:ext cx="8744293" cy="655923"/>
          </a:xfrm>
        </p:spPr>
        <p:txBody>
          <a:bodyPr/>
          <a:lstStyle/>
          <a:p>
            <a:pPr marL="76200" indent="0" algn="ctr">
              <a:buNone/>
            </a:pPr>
            <a:r>
              <a:rPr lang="en-CH" sz="1400" dirty="0"/>
              <a:t>Analysis of spare MKDV magnet (same production than installed new MKDV1)</a:t>
            </a:r>
          </a:p>
        </p:txBody>
      </p:sp>
    </p:spTree>
    <p:extLst>
      <p:ext uri="{BB962C8B-B14F-4D97-AF65-F5344CB8AC3E}">
        <p14:creationId xmlns:p14="http://schemas.microsoft.com/office/powerpoint/2010/main" val="704403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5E784-6C65-7440-975E-FD85D807D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560" y="440040"/>
            <a:ext cx="8317922" cy="413400"/>
          </a:xfrm>
        </p:spPr>
        <p:txBody>
          <a:bodyPr/>
          <a:lstStyle/>
          <a:p>
            <a:r>
              <a:rPr lang="en-CH" dirty="0"/>
              <a:t>MKDV1 scrubbing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1A9EF1-E4C4-4045-9825-E7AD209CF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2560" y="862770"/>
            <a:ext cx="5230022" cy="3866755"/>
          </a:xfrm>
        </p:spPr>
        <p:txBody>
          <a:bodyPr/>
          <a:lstStyle/>
          <a:p>
            <a:pPr algn="just"/>
            <a:r>
              <a:rPr lang="en-CH" sz="1400" dirty="0"/>
              <a:t>High dynamic vacuum activity on MKDV1 during scrubbing (beam conditioning)</a:t>
            </a:r>
          </a:p>
          <a:p>
            <a:pPr algn="just"/>
            <a:r>
              <a:rPr lang="en-CH" sz="1400" dirty="0"/>
              <a:t>Scrubbing performance limited in 2021 due to bulk out-gassing of the ferrite + reduced vacuum interlock threshold (5e-8 mbar)</a:t>
            </a:r>
          </a:p>
          <a:p>
            <a:pPr algn="just"/>
            <a:r>
              <a:rPr lang="en-CH" sz="1400" dirty="0"/>
              <a:t>Vacuum interlock threshold relaxed to </a:t>
            </a:r>
            <a:br>
              <a:rPr lang="en-CH" sz="1400" dirty="0"/>
            </a:br>
            <a:r>
              <a:rPr lang="en-CH" sz="1400" dirty="0"/>
              <a:t>1e-6mbar for dedicated scrubbing run (26 GeV)</a:t>
            </a:r>
          </a:p>
          <a:p>
            <a:pPr algn="just"/>
            <a:r>
              <a:rPr lang="en-CH" sz="1400" dirty="0"/>
              <a:t>Charge accumulated in magnet during scrubbing cycle (proportional to ppb intensity) removed at “next” high energy pulse (same or next cycle). Higher risk of flashover.</a:t>
            </a:r>
          </a:p>
          <a:p>
            <a:pPr algn="just"/>
            <a:r>
              <a:rPr lang="en-CH" sz="1400" dirty="0"/>
              <a:t>Degradation of dynamic vacuum performance of MKDV1 observed (de-conditioning) when no or little LHC25 beam in the machine.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0C423-5213-154B-ADBC-26136B8FBC6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89A282-DA70-7D4F-9E09-F0A0B8876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649789" y="484502"/>
            <a:ext cx="3334468" cy="25037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A20CE0-9D26-484C-ADDA-B1FC1F59F757}"/>
              </a:ext>
            </a:extLst>
          </p:cNvPr>
          <p:cNvSpPr txBox="1"/>
          <p:nvPr/>
        </p:nvSpPr>
        <p:spPr>
          <a:xfrm>
            <a:off x="4304145" y="36632"/>
            <a:ext cx="4740497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indent="-381000">
              <a:spcBef>
                <a:spcPts val="600"/>
              </a:spcBef>
              <a:buClr>
                <a:schemeClr val="lt1"/>
              </a:buClr>
              <a:buSzPts val="2400"/>
              <a:buFont typeface="Cousine"/>
              <a:buChar char="▪"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1pPr>
            <a:lvl2pPr marL="914400" indent="-381000">
              <a:buClr>
                <a:schemeClr val="lt1"/>
              </a:buClr>
              <a:buSzPts val="2400"/>
              <a:buFont typeface="Cousine"/>
              <a:buChar char="▫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2pPr>
            <a:lvl3pPr marL="1371600" indent="-381000"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3pPr>
            <a:lvl4pPr marL="1828800" indent="-381000">
              <a:buClr>
                <a:schemeClr val="lt1"/>
              </a:buClr>
              <a:buSzPts val="2400"/>
              <a:buFont typeface="Cousine"/>
              <a:buChar char="●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4pPr>
            <a:lvl5pPr marL="2286000" indent="-381000">
              <a:buClr>
                <a:schemeClr val="lt1"/>
              </a:buClr>
              <a:buSzPts val="2400"/>
              <a:buFont typeface="Cousine"/>
              <a:buChar char="○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5pPr>
            <a:lvl6pPr marL="2743200" indent="-381000"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6pPr>
            <a:lvl7pPr marL="3200400" indent="-381000">
              <a:buClr>
                <a:schemeClr val="lt1"/>
              </a:buClr>
              <a:buSzPts val="2400"/>
              <a:buFont typeface="Cousine"/>
              <a:buChar char="●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7pPr>
            <a:lvl8pPr marL="3657600" indent="-381000">
              <a:buClr>
                <a:schemeClr val="lt1"/>
              </a:buClr>
              <a:buSzPts val="2400"/>
              <a:buFont typeface="Cousine"/>
              <a:buChar char="○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8pPr>
            <a:lvl9pPr marL="4114800" indent="-381000"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9pPr>
          </a:lstStyle>
          <a:p>
            <a:pPr marL="76200" indent="0" algn="r">
              <a:buNone/>
            </a:pPr>
            <a:r>
              <a:rPr lang="en-US" sz="1200" dirty="0"/>
              <a:t>11-Nov-2021, ABT proposal for MKDV1 stress test</a:t>
            </a:r>
            <a:endParaRPr lang="en-GB" sz="1200" dirty="0"/>
          </a:p>
        </p:txBody>
      </p:sp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2FFAD09C-53C6-8F4B-9D0F-96F963560F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9789" y="2988298"/>
            <a:ext cx="3334469" cy="1777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441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>
            <a:spLocks noGrp="1"/>
          </p:cNvSpPr>
          <p:nvPr>
            <p:ph type="title"/>
          </p:nvPr>
        </p:nvSpPr>
        <p:spPr>
          <a:xfrm>
            <a:off x="404330" y="493832"/>
            <a:ext cx="8229600" cy="4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MKDV1 stress test proposal</a:t>
            </a:r>
            <a:endParaRPr dirty="0"/>
          </a:p>
        </p:txBody>
      </p:sp>
      <p:sp>
        <p:nvSpPr>
          <p:cNvPr id="110" name="Google Shape;110;p16"/>
          <p:cNvSpPr txBox="1">
            <a:spLocks noGrp="1"/>
          </p:cNvSpPr>
          <p:nvPr>
            <p:ph type="body" idx="1"/>
          </p:nvPr>
        </p:nvSpPr>
        <p:spPr>
          <a:xfrm>
            <a:off x="343225" y="1125000"/>
            <a:ext cx="8290800" cy="36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just" rtl="0">
              <a:spcBef>
                <a:spcPts val="600"/>
              </a:spcBef>
              <a:spcAft>
                <a:spcPts val="0"/>
              </a:spcAft>
              <a:buSzPts val="2400"/>
              <a:buChar char="▪"/>
            </a:pPr>
            <a:r>
              <a:rPr lang="en-US" sz="1400" dirty="0"/>
              <a:t>MKDV1 will be replaced in YETS due to weak voltage hold-off</a:t>
            </a:r>
          </a:p>
          <a:p>
            <a:pPr marL="457200" lvl="0" indent="-381000" algn="just" rtl="0">
              <a:spcBef>
                <a:spcPts val="600"/>
              </a:spcBef>
              <a:spcAft>
                <a:spcPts val="0"/>
              </a:spcAft>
              <a:buSzPts val="2400"/>
              <a:buChar char="▪"/>
            </a:pPr>
            <a:r>
              <a:rPr lang="en-US" sz="1400" dirty="0"/>
              <a:t>Need to decide on the vacuum threshold for the new magnet, this value decides on how transparent scrubbing will be after the YETS (dedicated or interleaved)</a:t>
            </a:r>
          </a:p>
          <a:p>
            <a:pPr marL="457200" lvl="0" indent="-381000" algn="just" rtl="0">
              <a:spcBef>
                <a:spcPts val="600"/>
              </a:spcBef>
              <a:spcAft>
                <a:spcPts val="0"/>
              </a:spcAft>
              <a:buSzPts val="2400"/>
              <a:buChar char="▪"/>
            </a:pPr>
            <a:r>
              <a:rPr lang="en-US" sz="1400" dirty="0"/>
              <a:t>Idea is to test the vacuum vs beam intensity behavior of the weak magnet to have a reference for the new magnet (same construction type, new components)</a:t>
            </a:r>
          </a:p>
        </p:txBody>
      </p:sp>
      <p:sp>
        <p:nvSpPr>
          <p:cNvPr id="111" name="Google Shape;111;p16"/>
          <p:cNvSpPr txBox="1">
            <a:spLocks noGrp="1"/>
          </p:cNvSpPr>
          <p:nvPr>
            <p:ph type="sldNum" idx="12"/>
          </p:nvPr>
        </p:nvSpPr>
        <p:spPr>
          <a:xfrm>
            <a:off x="8523157" y="4641567"/>
            <a:ext cx="461100" cy="29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FAB1B4-A4E2-964C-A0F6-293E4F6FCD41}"/>
              </a:ext>
            </a:extLst>
          </p:cNvPr>
          <p:cNvSpPr txBox="1"/>
          <p:nvPr/>
        </p:nvSpPr>
        <p:spPr>
          <a:xfrm>
            <a:off x="4304145" y="36632"/>
            <a:ext cx="4740497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indent="-381000">
              <a:spcBef>
                <a:spcPts val="600"/>
              </a:spcBef>
              <a:buClr>
                <a:schemeClr val="lt1"/>
              </a:buClr>
              <a:buSzPts val="2400"/>
              <a:buFont typeface="Cousine"/>
              <a:buChar char="▪"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1pPr>
            <a:lvl2pPr marL="914400" indent="-381000">
              <a:buClr>
                <a:schemeClr val="lt1"/>
              </a:buClr>
              <a:buSzPts val="2400"/>
              <a:buFont typeface="Cousine"/>
              <a:buChar char="▫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2pPr>
            <a:lvl3pPr marL="1371600" indent="-381000"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3pPr>
            <a:lvl4pPr marL="1828800" indent="-381000">
              <a:buClr>
                <a:schemeClr val="lt1"/>
              </a:buClr>
              <a:buSzPts val="2400"/>
              <a:buFont typeface="Cousine"/>
              <a:buChar char="●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4pPr>
            <a:lvl5pPr marL="2286000" indent="-381000">
              <a:buClr>
                <a:schemeClr val="lt1"/>
              </a:buClr>
              <a:buSzPts val="2400"/>
              <a:buFont typeface="Cousine"/>
              <a:buChar char="○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5pPr>
            <a:lvl6pPr marL="2743200" indent="-381000"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6pPr>
            <a:lvl7pPr marL="3200400" indent="-381000">
              <a:buClr>
                <a:schemeClr val="lt1"/>
              </a:buClr>
              <a:buSzPts val="2400"/>
              <a:buFont typeface="Cousine"/>
              <a:buChar char="●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7pPr>
            <a:lvl8pPr marL="3657600" indent="-381000">
              <a:buClr>
                <a:schemeClr val="lt1"/>
              </a:buClr>
              <a:buSzPts val="2400"/>
              <a:buFont typeface="Cousine"/>
              <a:buChar char="○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8pPr>
            <a:lvl9pPr marL="4114800" indent="-381000"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9pPr>
          </a:lstStyle>
          <a:p>
            <a:pPr marL="76200" indent="0" algn="r">
              <a:buNone/>
            </a:pPr>
            <a:r>
              <a:rPr lang="en-US" sz="1200" dirty="0"/>
              <a:t>11-Nov-2021, ABT proposal for MKDV1 stress test</a:t>
            </a:r>
            <a:endParaRPr lang="en-GB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660B0-A391-4D43-A637-7227A8C6F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program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EFC4-E0F1-4A1B-B5CF-013610972B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sz="1400" dirty="0"/>
              <a:t>Add </a:t>
            </a:r>
            <a:r>
              <a:rPr lang="en-US" sz="1400" dirty="0" err="1"/>
              <a:t>Hiradmat</a:t>
            </a:r>
            <a:r>
              <a:rPr lang="en-US" sz="1400" dirty="0"/>
              <a:t> in </a:t>
            </a:r>
            <a:r>
              <a:rPr lang="en-US" sz="1400" dirty="0" err="1"/>
              <a:t>supercycle</a:t>
            </a:r>
            <a:r>
              <a:rPr lang="en-US" sz="1400" dirty="0"/>
              <a:t> at around Sunday midnight, 6h before YETS</a:t>
            </a:r>
          </a:p>
          <a:p>
            <a:pPr algn="just"/>
            <a:r>
              <a:rPr lang="en-US" sz="1400" dirty="0"/>
              <a:t>Keep operational voltage</a:t>
            </a:r>
          </a:p>
          <a:p>
            <a:pPr algn="just"/>
            <a:r>
              <a:rPr lang="en-US" sz="1400" dirty="0"/>
              <a:t>Relax vacuum threshold to 5e-7 mbar, tbc</a:t>
            </a:r>
          </a:p>
          <a:p>
            <a:pPr algn="just"/>
            <a:r>
              <a:rPr lang="en-US" sz="1400" dirty="0"/>
              <a:t>Inject up to 4 batches of moderate 25 ns beam ~1e11 ppb</a:t>
            </a:r>
          </a:p>
          <a:p>
            <a:pPr algn="just"/>
            <a:r>
              <a:rPr lang="en-GB" sz="1400" dirty="0"/>
              <a:t>Monitor vacuum level, bunch length, beam quality along the batch (FBCT) and losses around the machine</a:t>
            </a:r>
          </a:p>
          <a:p>
            <a:pPr algn="just"/>
            <a:r>
              <a:rPr lang="en-GB" sz="1400" dirty="0"/>
              <a:t>Increase bunch intensity step wise</a:t>
            </a:r>
            <a:r>
              <a:rPr lang="en-US" sz="1400" dirty="0"/>
              <a:t> </a:t>
            </a:r>
          </a:p>
          <a:p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DACF56-7A9A-4056-AAE6-EDFCAED52A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DAA117-38B4-3D4B-8719-39552FFDF459}"/>
              </a:ext>
            </a:extLst>
          </p:cNvPr>
          <p:cNvSpPr txBox="1"/>
          <p:nvPr/>
        </p:nvSpPr>
        <p:spPr>
          <a:xfrm>
            <a:off x="4304145" y="36632"/>
            <a:ext cx="4740497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indent="-381000">
              <a:spcBef>
                <a:spcPts val="600"/>
              </a:spcBef>
              <a:buClr>
                <a:schemeClr val="lt1"/>
              </a:buClr>
              <a:buSzPts val="2400"/>
              <a:buFont typeface="Cousine"/>
              <a:buChar char="▪"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1pPr>
            <a:lvl2pPr marL="914400" indent="-381000">
              <a:buClr>
                <a:schemeClr val="lt1"/>
              </a:buClr>
              <a:buSzPts val="2400"/>
              <a:buFont typeface="Cousine"/>
              <a:buChar char="▫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2pPr>
            <a:lvl3pPr marL="1371600" indent="-381000"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3pPr>
            <a:lvl4pPr marL="1828800" indent="-381000">
              <a:buClr>
                <a:schemeClr val="lt1"/>
              </a:buClr>
              <a:buSzPts val="2400"/>
              <a:buFont typeface="Cousine"/>
              <a:buChar char="●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4pPr>
            <a:lvl5pPr marL="2286000" indent="-381000">
              <a:buClr>
                <a:schemeClr val="lt1"/>
              </a:buClr>
              <a:buSzPts val="2400"/>
              <a:buFont typeface="Cousine"/>
              <a:buChar char="○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5pPr>
            <a:lvl6pPr marL="2743200" indent="-381000"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6pPr>
            <a:lvl7pPr marL="3200400" indent="-381000">
              <a:buClr>
                <a:schemeClr val="lt1"/>
              </a:buClr>
              <a:buSzPts val="2400"/>
              <a:buFont typeface="Cousine"/>
              <a:buChar char="●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7pPr>
            <a:lvl8pPr marL="3657600" indent="-381000">
              <a:buClr>
                <a:schemeClr val="lt1"/>
              </a:buClr>
              <a:buSzPts val="2400"/>
              <a:buFont typeface="Cousine"/>
              <a:buChar char="○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8pPr>
            <a:lvl9pPr marL="4114800" indent="-381000"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9pPr>
          </a:lstStyle>
          <a:p>
            <a:pPr marL="76200" indent="0" algn="r">
              <a:buNone/>
            </a:pPr>
            <a:r>
              <a:rPr lang="en-US" sz="1200" dirty="0"/>
              <a:t>11-Nov-2021, ABT proposal for MKDV1 stress test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82568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0D75F-8959-4365-B27E-940C4F581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consequences / Risks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9F06DB-3276-4DD9-98D3-0BDFB99EEF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dirty="0"/>
              <a:t>Beam intensity can’t be increased due to other limitations </a:t>
            </a:r>
          </a:p>
          <a:p>
            <a:pPr marL="76200" indent="0">
              <a:buNone/>
            </a:pPr>
            <a:r>
              <a:rPr lang="en-US" sz="1400" dirty="0">
                <a:sym typeface="Wingdings" panose="05000000000000000000" pitchFamily="2" charset="2"/>
              </a:rPr>
              <a:t>	</a:t>
            </a:r>
            <a:r>
              <a:rPr lang="en-US" sz="1400" dirty="0"/>
              <a:t> no impact on NA but duty cycle</a:t>
            </a:r>
          </a:p>
          <a:p>
            <a:r>
              <a:rPr lang="en-US" sz="1400" dirty="0"/>
              <a:t>We reach the vacuum threshold at MKDV </a:t>
            </a:r>
          </a:p>
          <a:p>
            <a:pPr marL="1250950" indent="-846138">
              <a:buNone/>
              <a:tabLst>
                <a:tab pos="882650" algn="l"/>
              </a:tabLst>
            </a:pPr>
            <a:r>
              <a:rPr lang="en-US" sz="1400" dirty="0">
                <a:sym typeface="Wingdings" panose="05000000000000000000" pitchFamily="2" charset="2"/>
              </a:rPr>
              <a:t>	 short </a:t>
            </a:r>
            <a:r>
              <a:rPr lang="en-US" sz="1400" dirty="0"/>
              <a:t>recovery needed as in normal operation (vacuum acknowledge + kicker </a:t>
            </a:r>
            <a:r>
              <a:rPr lang="en-US" sz="1400" dirty="0" err="1"/>
              <a:t>SoftStarting</a:t>
            </a:r>
            <a:r>
              <a:rPr lang="en-US" sz="1400" dirty="0"/>
              <a:t>)</a:t>
            </a:r>
          </a:p>
          <a:p>
            <a:r>
              <a:rPr lang="en-US" sz="1400" dirty="0"/>
              <a:t>There is a risk of voltage breakdown in the magnet </a:t>
            </a:r>
          </a:p>
          <a:p>
            <a:pPr marL="90488" indent="0">
              <a:buNone/>
            </a:pPr>
            <a:r>
              <a:rPr lang="en-US" sz="1400" dirty="0">
                <a:sym typeface="Wingdings" panose="05000000000000000000" pitchFamily="2" charset="2"/>
              </a:rPr>
              <a:t>	</a:t>
            </a:r>
            <a:r>
              <a:rPr lang="en-US" sz="1400" dirty="0"/>
              <a:t> this would stop the operation</a:t>
            </a:r>
            <a:endParaRPr lang="en-GB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1FB6FB-91F4-4837-9094-4E717CE0064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937779-2E84-B347-B3BC-946B463A1231}"/>
              </a:ext>
            </a:extLst>
          </p:cNvPr>
          <p:cNvSpPr txBox="1"/>
          <p:nvPr/>
        </p:nvSpPr>
        <p:spPr>
          <a:xfrm>
            <a:off x="4304145" y="36632"/>
            <a:ext cx="4740497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indent="-381000">
              <a:spcBef>
                <a:spcPts val="600"/>
              </a:spcBef>
              <a:buClr>
                <a:schemeClr val="lt1"/>
              </a:buClr>
              <a:buSzPts val="2400"/>
              <a:buFont typeface="Cousine"/>
              <a:buChar char="▪"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1pPr>
            <a:lvl2pPr marL="914400" indent="-381000">
              <a:buClr>
                <a:schemeClr val="lt1"/>
              </a:buClr>
              <a:buSzPts val="2400"/>
              <a:buFont typeface="Cousine"/>
              <a:buChar char="▫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2pPr>
            <a:lvl3pPr marL="1371600" indent="-381000"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3pPr>
            <a:lvl4pPr marL="1828800" indent="-381000">
              <a:buClr>
                <a:schemeClr val="lt1"/>
              </a:buClr>
              <a:buSzPts val="2400"/>
              <a:buFont typeface="Cousine"/>
              <a:buChar char="●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4pPr>
            <a:lvl5pPr marL="2286000" indent="-381000">
              <a:buClr>
                <a:schemeClr val="lt1"/>
              </a:buClr>
              <a:buSzPts val="2400"/>
              <a:buFont typeface="Cousine"/>
              <a:buChar char="○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5pPr>
            <a:lvl6pPr marL="2743200" indent="-381000"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6pPr>
            <a:lvl7pPr marL="3200400" indent="-381000">
              <a:buClr>
                <a:schemeClr val="lt1"/>
              </a:buClr>
              <a:buSzPts val="2400"/>
              <a:buFont typeface="Cousine"/>
              <a:buChar char="●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7pPr>
            <a:lvl8pPr marL="3657600" indent="-381000">
              <a:buClr>
                <a:schemeClr val="lt1"/>
              </a:buClr>
              <a:buSzPts val="2400"/>
              <a:buFont typeface="Cousine"/>
              <a:buChar char="○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8pPr>
            <a:lvl9pPr marL="4114800" indent="-381000"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9pPr>
          </a:lstStyle>
          <a:p>
            <a:pPr marL="76200" indent="0" algn="r">
              <a:buNone/>
            </a:pPr>
            <a:r>
              <a:rPr lang="en-US" sz="1200" dirty="0"/>
              <a:t>11-Nov-2021, ABT proposal for MKDV1 stress test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52860189"/>
      </p:ext>
    </p:extLst>
  </p:cSld>
  <p:clrMapOvr>
    <a:masterClrMapping/>
  </p:clrMapOvr>
</p:sld>
</file>

<file path=ppt/theme/theme1.xml><?xml version="1.0" encoding="utf-8"?>
<a:theme xmlns:a="http://schemas.openxmlformats.org/drawingml/2006/main" name="Valentine template">
  <a:themeElements>
    <a:clrScheme name="Custom 347">
      <a:dk1>
        <a:srgbClr val="000000"/>
      </a:dk1>
      <a:lt1>
        <a:srgbClr val="FFFFFF"/>
      </a:lt1>
      <a:dk2>
        <a:srgbClr val="565F6F"/>
      </a:dk2>
      <a:lt2>
        <a:srgbClr val="DFE3E9"/>
      </a:lt2>
      <a:accent1>
        <a:srgbClr val="3D85C6"/>
      </a:accent1>
      <a:accent2>
        <a:srgbClr val="6FA8DC"/>
      </a:accent2>
      <a:accent3>
        <a:srgbClr val="9FC5E8"/>
      </a:accent3>
      <a:accent4>
        <a:srgbClr val="CFE2F3"/>
      </a:accent4>
      <a:accent5>
        <a:srgbClr val="D9D9D9"/>
      </a:accent5>
      <a:accent6>
        <a:srgbClr val="999999"/>
      </a:accent6>
      <a:hlink>
        <a:srgbClr val="FFFFFF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1251</TotalTime>
  <Words>564</Words>
  <Application>Microsoft Macintosh PowerPoint</Application>
  <PresentationFormat>On-screen Show (16:9)</PresentationFormat>
  <Paragraphs>51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Cousine</vt:lpstr>
      <vt:lpstr>Arial</vt:lpstr>
      <vt:lpstr>Valentine template</vt:lpstr>
      <vt:lpstr>PowerPoint Presentation</vt:lpstr>
      <vt:lpstr>MKDV1 high-voltage conditioning history</vt:lpstr>
      <vt:lpstr>MKDV1 weak w.r.t. high voltage due to ceramic spacers</vt:lpstr>
      <vt:lpstr>MKDV1 scrubbing</vt:lpstr>
      <vt:lpstr>MKDV1 stress test proposal</vt:lpstr>
      <vt:lpstr>Test program</vt:lpstr>
      <vt:lpstr>Potential consequences / Risks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Wolfgang Bartmann</dc:creator>
  <cp:lastModifiedBy>Etienne Carlier</cp:lastModifiedBy>
  <cp:revision>12</cp:revision>
  <dcterms:modified xsi:type="dcterms:W3CDTF">2021-11-11T10:32:27Z</dcterms:modified>
</cp:coreProperties>
</file>