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315" r:id="rId2"/>
    <p:sldId id="446" r:id="rId3"/>
    <p:sldId id="448" r:id="rId4"/>
    <p:sldId id="449" r:id="rId5"/>
    <p:sldId id="429" r:id="rId6"/>
    <p:sldId id="44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6" userDrawn="1">
          <p15:clr>
            <a:srgbClr val="A4A3A4"/>
          </p15:clr>
        </p15:guide>
        <p15:guide id="2" pos="3863" userDrawn="1">
          <p15:clr>
            <a:srgbClr val="A4A3A4"/>
          </p15:clr>
        </p15:guide>
        <p15:guide id="3" pos="57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nis Gerard Cotte" initials="DGC" lastIdx="1" clrIdx="0">
    <p:extLst>
      <p:ext uri="{19B8F6BF-5375-455C-9EA6-DF929625EA0E}">
        <p15:presenceInfo xmlns:p15="http://schemas.microsoft.com/office/powerpoint/2012/main" userId="S::denis.cotte@cern.ch::7de6ee02-082e-490e-9798-fa621c5e3b67" providerId="AD"/>
      </p:ext>
    </p:extLst>
  </p:cmAuthor>
  <p:cmAuthor id="2" name="Heiko Damerau" initials="HD" lastIdx="2" clrIdx="1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D6DFEF"/>
    <a:srgbClr val="CD3309"/>
    <a:srgbClr val="EAEFF7"/>
    <a:srgbClr val="D2DEEF"/>
    <a:srgbClr val="AEB1B5"/>
    <a:srgbClr val="00EA6A"/>
    <a:srgbClr val="FFAD33"/>
    <a:srgbClr val="343830"/>
    <a:srgbClr val="805B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Light Style 3 –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–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Themed Style 1 –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FECB4D8-DB02-4DC6-A0A2-4F2EBAE1DC90}" styleName="Medium Style 1 –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–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08" autoAdjust="0"/>
    <p:restoredTop sz="94607" autoAdjust="0"/>
  </p:normalViewPr>
  <p:slideViewPr>
    <p:cSldViewPr snapToGrid="0">
      <p:cViewPr varScale="1">
        <p:scale>
          <a:sx n="81" d="100"/>
          <a:sy n="81" d="100"/>
        </p:scale>
        <p:origin x="1133" y="62"/>
      </p:cViewPr>
      <p:guideLst>
        <p:guide orient="horz" pos="686"/>
        <p:guide pos="3863"/>
        <p:guide pos="57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85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E0C4C7-C6CB-451E-BFCA-D86530C18C6B}" type="datetimeFigureOut">
              <a:rPr lang="en-GB" smtClean="0"/>
              <a:t>11/11/2021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05AE1-18CE-454E-9C13-3F68B944CA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3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5601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68605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593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82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CBA78-1D82-3D40-B2AF-022D73401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7678" y="6334627"/>
            <a:ext cx="443788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ctr"/>
            <a:r>
              <a:rPr lang="en-US" dirty="0"/>
              <a:t>Benoit Salvant, BE-ABP/CEI</a:t>
            </a:r>
          </a:p>
        </p:txBody>
      </p:sp>
    </p:spTree>
    <p:extLst>
      <p:ext uri="{BB962C8B-B14F-4D97-AF65-F5344CB8AC3E}">
        <p14:creationId xmlns:p14="http://schemas.microsoft.com/office/powerpoint/2010/main" val="3078568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459092" y="6353953"/>
            <a:ext cx="964958" cy="365125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en-GB" sz="1600" b="0" i="0" kern="1200" smtClean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</a:lstStyle>
          <a:p>
            <a:fld id="{8767D11E-21AA-4477-9E07-5CD7A6E93C2C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08373" y="6311900"/>
            <a:ext cx="3177636" cy="449230"/>
            <a:chOff x="208373" y="6072350"/>
            <a:chExt cx="4725302" cy="688780"/>
          </a:xfrm>
        </p:grpSpPr>
        <p:pic>
          <p:nvPicPr>
            <p:cNvPr id="12" name="Picture 11" descr="https://espace.cern.ch/be-dep/images/BE-Operation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1003" y="6072350"/>
              <a:ext cx="4132672" cy="688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8373" y="6120425"/>
              <a:ext cx="592630" cy="592630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896830" y="6120425"/>
              <a:ext cx="0" cy="59263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4FC317C-F69E-4BA2-A085-1D062F17C4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07678" y="6334627"/>
            <a:ext cx="4437882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4472C4"/>
                </a:solidFill>
              </a:defRPr>
            </a:lvl1pPr>
          </a:lstStyle>
          <a:p>
            <a:pPr algn="ctr"/>
            <a:r>
              <a:rPr lang="en-US" dirty="0"/>
              <a:t>Benoit Salvant, BE-ABP/CEI</a:t>
            </a:r>
          </a:p>
        </p:txBody>
      </p:sp>
    </p:spTree>
    <p:extLst>
      <p:ext uri="{BB962C8B-B14F-4D97-AF65-F5344CB8AC3E}">
        <p14:creationId xmlns:p14="http://schemas.microsoft.com/office/powerpoint/2010/main" val="193065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sm.cern.ch/md-planning/schedule?schedule=PS&amp;year=2021&amp;week=45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PS Report W45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1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EF29B9-85B6-A943-AF7F-D16CD15B19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3743"/>
            <a:ext cx="12192000" cy="1480458"/>
          </a:xfrm>
          <a:prstGeom prst="rect">
            <a:avLst/>
          </a:prstGeom>
        </p:spPr>
      </p:pic>
      <p:pic>
        <p:nvPicPr>
          <p:cNvPr id="3" name="Picture 2" descr="A picture containing text, device, white, miller&#10;&#10;Description automatically generated">
            <a:extLst>
              <a:ext uri="{FF2B5EF4-FFF2-40B4-BE49-F238E27FC236}">
                <a16:creationId xmlns:a16="http://schemas.microsoft.com/office/drawing/2014/main" id="{36F44115-C6D0-4AF9-9572-C6B4779E53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09"/>
          <a:stretch/>
        </p:blipFill>
        <p:spPr>
          <a:xfrm>
            <a:off x="0" y="1995364"/>
            <a:ext cx="12192000" cy="1988807"/>
          </a:xfrm>
          <a:prstGeom prst="rect">
            <a:avLst/>
          </a:prstGeom>
        </p:spPr>
      </p:pic>
      <p:sp>
        <p:nvSpPr>
          <p:cNvPr id="10" name="Title 6">
            <a:extLst>
              <a:ext uri="{FF2B5EF4-FFF2-40B4-BE49-F238E27FC236}">
                <a16:creationId xmlns:a16="http://schemas.microsoft.com/office/drawing/2014/main" id="{48BCB0EF-463D-417D-A05C-1AFBA202B76E}"/>
              </a:ext>
            </a:extLst>
          </p:cNvPr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b="1" dirty="0"/>
              <a:t>Many thanks to</a:t>
            </a:r>
            <a:r>
              <a:rPr lang="en-US" b="1" dirty="0"/>
              <a:t> the PS operations and coordination team</a:t>
            </a:r>
          </a:p>
          <a:p>
            <a:pPr algn="ctr"/>
            <a:r>
              <a:rPr lang="en-US" b="1" dirty="0"/>
              <a:t>as well as all related equipment and support teams</a:t>
            </a:r>
          </a:p>
        </p:txBody>
      </p:sp>
    </p:spTree>
    <p:extLst>
      <p:ext uri="{BB962C8B-B14F-4D97-AF65-F5344CB8AC3E}">
        <p14:creationId xmlns:p14="http://schemas.microsoft.com/office/powerpoint/2010/main" val="1663301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2</a:t>
            </a:fld>
            <a:endParaRPr/>
          </a:p>
        </p:txBody>
      </p:sp>
      <p:sp>
        <p:nvSpPr>
          <p:cNvPr id="78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Main issues during the week</a:t>
            </a:r>
            <a:endParaRPr sz="3600" dirty="0"/>
          </a:p>
        </p:txBody>
      </p:sp>
      <p:sp>
        <p:nvSpPr>
          <p:cNvPr id="79" name="TextBox 9"/>
          <p:cNvSpPr txBox="1"/>
          <p:nvPr/>
        </p:nvSpPr>
        <p:spPr>
          <a:xfrm>
            <a:off x="358161" y="1033916"/>
            <a:ext cx="11282046" cy="5755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Unexpected side effects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			</a:t>
            </a:r>
            <a:endParaRPr lang="en-US" sz="2000" b="1" dirty="0">
              <a:solidFill>
                <a:srgbClr val="C00000"/>
              </a:solidFill>
              <a:sym typeface="Wingdings" pitchFamily="2" charset="2"/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/>
              <a:t>of radial loop sign switching test and		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~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50 min lost for </a:t>
            </a:r>
            <a:r>
              <a:rPr lang="en-US" sz="2000" b="1" dirty="0" err="1">
                <a:solidFill>
                  <a:srgbClr val="C00000"/>
                </a:solidFill>
                <a:sym typeface="Wingdings" pitchFamily="2" charset="2"/>
              </a:rPr>
              <a:t>HiRadMat</a:t>
            </a:r>
            <a:br>
              <a:rPr lang="en-US" sz="2000" dirty="0"/>
            </a:br>
            <a:r>
              <a:rPr lang="en-US" sz="2000" dirty="0"/>
              <a:t>RF PLC firmware upgrade				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400" b="1" dirty="0">
                <a:solidFill>
                  <a:srgbClr val="C00000"/>
                </a:solidFill>
                <a:sym typeface="Wingdings" pitchFamily="2" charset="2"/>
              </a:rPr>
              <a:t>~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15 min no beam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Friday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Issues resolved	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4472C4"/>
                </a:solidFill>
                <a:sym typeface="Wingdings" pitchFamily="2" charset="2"/>
              </a:rPr>
              <a:t>Cavity C10-96 </a:t>
            </a: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intermittently out of phase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In shadow of Linac4 stop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Friday evening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Cavity controller resynchronization issue disappeared by itself while investigating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Observation put in place, but no further events 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/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C10-81 gap relay exchange	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In shadow of Linac4 stop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Friday evening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/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Injection kicker module 2 trips	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GB" sz="2000" b="1" dirty="0">
                <a:solidFill>
                  <a:srgbClr val="C00000"/>
                </a:solidFill>
                <a:sym typeface="Wingdings" pitchFamily="2" charset="2"/>
              </a:rPr>
              <a:t>~2h40 downtime in total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Saturday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1A54B8F4-CE04-4F27-95FC-D3125C8946BA}"/>
              </a:ext>
            </a:extLst>
          </p:cNvPr>
          <p:cNvSpPr/>
          <p:nvPr/>
        </p:nvSpPr>
        <p:spPr>
          <a:xfrm>
            <a:off x="9719035" y="1470581"/>
            <a:ext cx="94268" cy="336537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C8C5A6-9E8E-467F-8F43-1D0BE39043CB}"/>
              </a:ext>
            </a:extLst>
          </p:cNvPr>
          <p:cNvSpPr txBox="1"/>
          <p:nvPr/>
        </p:nvSpPr>
        <p:spPr>
          <a:xfrm>
            <a:off x="10152668" y="3091992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issues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74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78" name="Title 6"/>
          <p:cNvSpPr txBox="1">
            <a:spLocks noGrp="1"/>
          </p:cNvSpPr>
          <p:nvPr>
            <p:ph type="title"/>
          </p:nvPr>
        </p:nvSpPr>
        <p:spPr>
          <a:xfrm>
            <a:off x="551792" y="419252"/>
            <a:ext cx="11088415" cy="475291"/>
          </a:xfrm>
          <a:prstGeom prst="rect">
            <a:avLst/>
          </a:prstGeom>
        </p:spPr>
        <p:txBody>
          <a:bodyPr>
            <a:noAutofit/>
          </a:bodyPr>
          <a:lstStyle>
            <a:lvl1pPr defTabSz="694944">
              <a:defRPr sz="2964" b="1">
                <a:solidFill>
                  <a:schemeClr val="accent5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rPr lang="en-US" sz="3600" dirty="0"/>
              <a:t>Main issues during the week</a:t>
            </a:r>
            <a:endParaRPr sz="3600" dirty="0"/>
          </a:p>
        </p:txBody>
      </p:sp>
      <p:sp>
        <p:nvSpPr>
          <p:cNvPr id="79" name="TextBox 9"/>
          <p:cNvSpPr txBox="1"/>
          <p:nvPr/>
        </p:nvSpPr>
        <p:spPr>
          <a:xfrm>
            <a:off x="358161" y="1326147"/>
            <a:ext cx="11282046" cy="769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4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Box 9">
            <a:extLst>
              <a:ext uri="{FF2B5EF4-FFF2-40B4-BE49-F238E27FC236}">
                <a16:creationId xmlns:a16="http://schemas.microsoft.com/office/drawing/2014/main" id="{A4E72926-F64C-4DE9-8D0B-426B06269704}"/>
              </a:ext>
            </a:extLst>
          </p:cNvPr>
          <p:cNvSpPr txBox="1"/>
          <p:nvPr/>
        </p:nvSpPr>
        <p:spPr>
          <a:xfrm>
            <a:off x="358161" y="1033916"/>
            <a:ext cx="11282046" cy="50321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Injection bumper 42 trips</a:t>
            </a:r>
            <a:r>
              <a:rPr lang="en-US" sz="2000" dirty="0"/>
              <a:t>			</a:t>
            </a: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2h no beam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Tuesday morning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Circuit breaker exchanged and expert monitoring	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4472C4"/>
                </a:solidFill>
                <a:sym typeface="Wingdings" pitchFamily="2" charset="2"/>
              </a:rPr>
              <a:t>Injection kicker KFA71 vacuum spike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1h no beam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Wednesday morning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Expert monitoring</a:t>
            </a:r>
            <a:endParaRPr lang="en-US" sz="2000" b="1" dirty="0"/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/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RF cavity tuning issue (10 MHz)	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2h without beam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Tuesday evening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/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RF cavity 66 amplifier (10 MHz)	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2 accesses with </a:t>
            </a:r>
            <a:r>
              <a:rPr lang="en-GB" sz="2000" b="1" dirty="0">
                <a:solidFill>
                  <a:srgbClr val="C00000"/>
                </a:solidFill>
                <a:sym typeface="Wingdings" pitchFamily="2" charset="2"/>
              </a:rPr>
              <a:t>2h downtime in total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Wednesday</a:t>
            </a:r>
          </a:p>
          <a:p>
            <a:pPr marL="342900" indent="-342900">
              <a:buSzPct val="100000"/>
              <a:buFont typeface="Symbol" panose="05050102010706020507" pitchFamily="18" charset="2"/>
              <a:buChar char="®"/>
              <a:defRPr sz="2100" b="1">
                <a:solidFill>
                  <a:schemeClr val="accent5"/>
                </a:solidFill>
              </a:defRPr>
            </a:pP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b="1" dirty="0">
                <a:solidFill>
                  <a:srgbClr val="4472C4"/>
                </a:solidFill>
                <a:sym typeface="Wingdings" pitchFamily="2" charset="2"/>
              </a:rPr>
              <a:t>Timing issue				</a:t>
            </a:r>
            <a:r>
              <a:rPr lang="en-US" sz="2000" b="1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sz="1800" b="1" dirty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en-US" sz="2000" b="1" dirty="0">
                <a:solidFill>
                  <a:srgbClr val="C00000"/>
                </a:solidFill>
                <a:sym typeface="Wingdings" pitchFamily="2" charset="2"/>
              </a:rPr>
              <a:t>1h15 without beam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Clr>
                <a:schemeClr val="bg1"/>
              </a:buClr>
              <a:buSzPct val="100000"/>
              <a:buFont typeface="Arial" panose="020B0604020202020204" pitchFamily="34" charset="0"/>
              <a:buChar char="•"/>
              <a:defRPr sz="2100" b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chemeClr val="tx1"/>
                </a:solidFill>
              </a:rPr>
              <a:t>on Thursday morning</a:t>
            </a:r>
          </a:p>
        </p:txBody>
      </p:sp>
    </p:spTree>
    <p:extLst>
      <p:ext uri="{BB962C8B-B14F-4D97-AF65-F5344CB8AC3E}">
        <p14:creationId xmlns:p14="http://schemas.microsoft.com/office/powerpoint/2010/main" val="39855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 xmlns:m="http://schemas.openxmlformats.org/officeDocument/2006/math" xmlns:a14="http://schemas.microsoft.com/office/drawing/2010/main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EBA-AF17-4BDC-B367-9B9AFF5DD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7BDCEE3-EA21-4224-BD7C-6EB927B670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6479" y="365125"/>
            <a:ext cx="11290504" cy="5863472"/>
          </a:xfr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AF547C9-42CE-4BBB-8413-2676EB43686F}"/>
              </a:ext>
            </a:extLst>
          </p:cNvPr>
          <p:cNvSpPr/>
          <p:nvPr/>
        </p:nvSpPr>
        <p:spPr>
          <a:xfrm>
            <a:off x="535017" y="365125"/>
            <a:ext cx="1131799" cy="494109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2D8EA7-B36A-4C2A-9045-7A8D7A8C77F2}"/>
              </a:ext>
            </a:extLst>
          </p:cNvPr>
          <p:cNvSpPr txBox="1"/>
          <p:nvPr/>
        </p:nvSpPr>
        <p:spPr>
          <a:xfrm>
            <a:off x="2640475" y="5109209"/>
            <a:ext cx="1249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RF issues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5DFE1C-CC56-4EF4-990F-AA35A2334DB6}"/>
              </a:ext>
            </a:extLst>
          </p:cNvPr>
          <p:cNvSpPr txBox="1"/>
          <p:nvPr/>
        </p:nvSpPr>
        <p:spPr>
          <a:xfrm>
            <a:off x="2761193" y="4359401"/>
            <a:ext cx="1438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Linac4 RF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8605D6-EE36-45D5-8B39-1312BA9EF234}"/>
              </a:ext>
            </a:extLst>
          </p:cNvPr>
          <p:cNvSpPr txBox="1"/>
          <p:nvPr/>
        </p:nvSpPr>
        <p:spPr>
          <a:xfrm>
            <a:off x="4200036" y="4114900"/>
            <a:ext cx="17859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Injection kicker KFA45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A5D47E-08EA-4484-8481-F8376AFDC729}"/>
              </a:ext>
            </a:extLst>
          </p:cNvPr>
          <p:cNvSpPr txBox="1"/>
          <p:nvPr/>
        </p:nvSpPr>
        <p:spPr>
          <a:xfrm>
            <a:off x="6980171" y="4114900"/>
            <a:ext cx="17728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Injection bumper BSW42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7256D4-CEFF-4296-9687-3D759AC37682}"/>
              </a:ext>
            </a:extLst>
          </p:cNvPr>
          <p:cNvSpPr txBox="1"/>
          <p:nvPr/>
        </p:nvSpPr>
        <p:spPr>
          <a:xfrm>
            <a:off x="8766155" y="4082402"/>
            <a:ext cx="1688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Injection kicker KFA21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4FC22E2-A6B8-4CAE-8CE4-BCFE1A8C906B}"/>
              </a:ext>
            </a:extLst>
          </p:cNvPr>
          <p:cNvSpPr txBox="1"/>
          <p:nvPr/>
        </p:nvSpPr>
        <p:spPr>
          <a:xfrm>
            <a:off x="8389084" y="5033248"/>
            <a:ext cx="1249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Cavity tuner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BD0AF04-435D-4080-BF89-7C4897F538E7}"/>
              </a:ext>
            </a:extLst>
          </p:cNvPr>
          <p:cNvSpPr txBox="1"/>
          <p:nvPr/>
        </p:nvSpPr>
        <p:spPr>
          <a:xfrm>
            <a:off x="9398351" y="5033248"/>
            <a:ext cx="1395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Cavity 66 amplifier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D16694-7AEE-44FE-BE02-08E5F7F2C7E4}"/>
              </a:ext>
            </a:extLst>
          </p:cNvPr>
          <p:cNvSpPr txBox="1"/>
          <p:nvPr/>
        </p:nvSpPr>
        <p:spPr>
          <a:xfrm>
            <a:off x="6011731" y="4756249"/>
            <a:ext cx="1438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rgbClr val="FF0000"/>
                </a:solidFill>
              </a:rPr>
              <a:t>Linac4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E01211-5137-4DBD-94A7-0A52F1745196}"/>
              </a:ext>
            </a:extLst>
          </p:cNvPr>
          <p:cNvSpPr txBox="1"/>
          <p:nvPr/>
        </p:nvSpPr>
        <p:spPr>
          <a:xfrm>
            <a:off x="9949604" y="3799869"/>
            <a:ext cx="1688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</a:rPr>
              <a:t>Timing system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3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2E08BE7-41AB-5541-9138-E332C79821A1}"/>
              </a:ext>
            </a:extLst>
          </p:cNvPr>
          <p:cNvSpPr txBox="1"/>
          <p:nvPr/>
        </p:nvSpPr>
        <p:spPr>
          <a:xfrm>
            <a:off x="525516" y="879676"/>
            <a:ext cx="11408817" cy="571797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buSzPct val="100000"/>
            </a:pPr>
            <a:r>
              <a:rPr lang="en-US" sz="2400" b="1" dirty="0" err="1">
                <a:sym typeface="Wingdings" pitchFamily="2" charset="2"/>
              </a:rPr>
              <a:t>nTOF</a:t>
            </a:r>
            <a:endParaRPr lang="en-US" sz="2400" b="1" dirty="0">
              <a:sym typeface="Wingdings" pitchFamily="2" charset="2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Steering FTN line MDs</a:t>
            </a:r>
          </a:p>
          <a:p>
            <a:pPr marL="800100" lvl="1" indent="-342900">
              <a:buClr>
                <a:schemeClr val="tx1"/>
              </a:buClr>
              <a:buSzPct val="100000"/>
              <a:buFont typeface="Symbol" panose="05050102010706020507" pitchFamily="18" charset="2"/>
              <a:buChar char="®"/>
            </a:pPr>
            <a:r>
              <a:rPr lang="en-US" b="1" dirty="0">
                <a:solidFill>
                  <a:srgbClr val="C00000"/>
                </a:solidFill>
                <a:sym typeface="Wingdings" pitchFamily="2" charset="2"/>
              </a:rPr>
              <a:t>Difficult to steer large beam size through the line</a:t>
            </a:r>
            <a:r>
              <a:rPr lang="en-US" b="1" dirty="0">
                <a:sym typeface="Wingdings" pitchFamily="2" charset="2"/>
              </a:rPr>
              <a:t> with acceptable losses</a:t>
            </a:r>
            <a:endParaRPr lang="en-US" sz="2100" b="1" dirty="0">
              <a:sym typeface="Wingdings" pitchFamily="2" charset="2"/>
            </a:endParaRPr>
          </a:p>
          <a:p>
            <a:pPr marL="800100" lvl="1" indent="-342900">
              <a:buClr>
                <a:schemeClr val="tx1"/>
              </a:buClr>
              <a:buSzPct val="100000"/>
              <a:buFont typeface="Symbol" panose="05050102010706020507" pitchFamily="18" charset="2"/>
              <a:buChar char="®"/>
            </a:pPr>
            <a:endParaRPr lang="en-US" sz="2100" b="1" dirty="0">
              <a:sym typeface="Wingdings" pitchFamily="2" charset="2"/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Another FTN MD planned tomorrow morning to continue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2000" b="1" dirty="0">
              <a:sym typeface="Wingdings" pitchFamily="2" charset="2"/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Vertical and horizontal beam displacement on target ongoing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2000" b="1" dirty="0">
              <a:sym typeface="Wingdings" pitchFamily="2" charset="2"/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Intensity scan planned (50e10 ppp up to nominal intensity)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endParaRPr lang="en-US" sz="2100" b="1" dirty="0">
              <a:sym typeface="Wingdings" pitchFamily="2" charset="2"/>
            </a:endParaRPr>
          </a:p>
          <a:p>
            <a:pPr>
              <a:buClr>
                <a:schemeClr val="tx1"/>
              </a:buClr>
              <a:buSzPct val="100000"/>
            </a:pPr>
            <a:endParaRPr lang="en-US" sz="2100" b="1" dirty="0">
              <a:sym typeface="Wingdings" pitchFamily="2" charset="2"/>
            </a:endParaRPr>
          </a:p>
          <a:p>
            <a:pPr>
              <a:buClr>
                <a:schemeClr val="tx1"/>
              </a:buClr>
              <a:buSzPct val="100000"/>
            </a:pPr>
            <a:r>
              <a:rPr lang="en-US" sz="2100" b="1" dirty="0">
                <a:sym typeface="Wingdings" pitchFamily="2" charset="2"/>
              </a:rPr>
              <a:t>EAST</a:t>
            </a: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Ions to EAST T8: </a:t>
            </a:r>
          </a:p>
          <a:p>
            <a:pPr marL="742950" lvl="1" indent="-285750">
              <a:buClr>
                <a:schemeClr val="tx1"/>
              </a:buClr>
              <a:buSzPct val="100000"/>
              <a:buFont typeface="Wingdings" panose="05000000000000000000" pitchFamily="2" charset="2"/>
              <a:buChar char="à"/>
            </a:pPr>
            <a:r>
              <a:rPr lang="en-US" b="1" dirty="0">
                <a:sym typeface="Wingdings" pitchFamily="2" charset="2"/>
              </a:rPr>
              <a:t>Managed to steer down the T8 line despite the very low duty cycle and the instrumentation</a:t>
            </a:r>
          </a:p>
          <a:p>
            <a:pPr marL="742950" lvl="1" indent="-285750">
              <a:buClr>
                <a:schemeClr val="tx1"/>
              </a:buClr>
              <a:buSzPct val="100000"/>
              <a:buFont typeface="Wingdings" panose="05000000000000000000" pitchFamily="2" charset="2"/>
              <a:buChar char="à"/>
            </a:pPr>
            <a:r>
              <a:rPr lang="en-US" b="1" dirty="0">
                <a:sym typeface="Wingdings" pitchFamily="2" charset="2"/>
              </a:rPr>
              <a:t>Optimization left for the weekend before the ion run </a:t>
            </a:r>
          </a:p>
          <a:p>
            <a:pPr marL="800100" lvl="1" indent="-342900">
              <a:buClr>
                <a:schemeClr val="tx1"/>
              </a:buClr>
              <a:buSzPct val="100000"/>
              <a:buFont typeface="Wingdings" panose="05000000000000000000" pitchFamily="2" charset="2"/>
              <a:buChar char="à"/>
            </a:pPr>
            <a:endParaRPr lang="en-US" sz="2000" b="1" dirty="0">
              <a:sym typeface="Wingdings" pitchFamily="2" charset="2"/>
            </a:endParaRPr>
          </a:p>
          <a:p>
            <a:pPr marL="342900" indent="-342900"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b="1" dirty="0">
                <a:sym typeface="Wingdings" pitchFamily="2" charset="2"/>
              </a:rPr>
              <a:t>DSO tests completed for T11</a:t>
            </a:r>
          </a:p>
          <a:p>
            <a:pPr>
              <a:buClr>
                <a:schemeClr val="tx1"/>
              </a:buClr>
              <a:buSzPct val="100000"/>
            </a:pPr>
            <a:endParaRPr lang="en-US" sz="2000" b="1" dirty="0">
              <a:sym typeface="Wingdings" pitchFamily="2" charset="2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b="1" dirty="0">
              <a:sym typeface="Wingdings" pitchFamily="2" charset="2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b="1" dirty="0">
              <a:sym typeface="Wingdings" pitchFamily="2" charset="2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b="1" dirty="0">
              <a:sym typeface="Wingdings" pitchFamily="2" charset="2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en-US" sz="2400" b="1" dirty="0">
              <a:sym typeface="Wingdings" pitchFamily="2" charset="2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298220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accent5"/>
                </a:solidFill>
                <a:latin typeface="+mn-lt"/>
              </a:rPr>
              <a:t>News from beams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102BF362-06E1-478A-868A-CBD71882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65345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Aft>
                <a:spcPts val="600"/>
              </a:spcAft>
            </a:pPr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H. Damerau / SY-RF-BR</a:t>
            </a:r>
          </a:p>
        </p:txBody>
      </p:sp>
    </p:spTree>
    <p:extLst>
      <p:ext uri="{BB962C8B-B14F-4D97-AF65-F5344CB8AC3E}">
        <p14:creationId xmlns:p14="http://schemas.microsoft.com/office/powerpoint/2010/main" val="3140896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6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25517" y="132195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chemeClr val="accent5"/>
                </a:solidFill>
                <a:latin typeface="+mn-lt"/>
              </a:rPr>
              <a:t>Status of operational beams</a:t>
            </a:r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B07EE07-7306-1A4A-A667-D3F129DBCB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754862"/>
              </p:ext>
            </p:extLst>
          </p:nvPr>
        </p:nvGraphicFramePr>
        <p:xfrm>
          <a:off x="290287" y="658674"/>
          <a:ext cx="11611425" cy="5613400"/>
        </p:xfrm>
        <a:graphic>
          <a:graphicData uri="http://schemas.openxmlformats.org/drawingml/2006/table">
            <a:tbl>
              <a:tblPr firstRow="1" bandRow="1"/>
              <a:tblGrid>
                <a:gridCol w="3377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61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077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SFTPRO (</a:t>
                      </a:r>
                      <a:r>
                        <a:rPr lang="en-GB" sz="1600" dirty="0"/>
                        <a:t>MTE </a:t>
                      </a:r>
                      <a:r>
                        <a:rPr sz="1600" dirty="0"/>
                        <a:t>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1" dirty="0"/>
                        <a:t>Up to ~</a:t>
                      </a:r>
                      <a:r>
                        <a:rPr lang="en-GB" sz="1600" b="1" dirty="0"/>
                        <a:t>2 </a:t>
                      </a:r>
                      <a:r>
                        <a:rPr sz="1600" b="1" dirty="0"/>
                        <a:t>∙ 10</a:t>
                      </a:r>
                      <a:r>
                        <a:rPr sz="1600" b="1" baseline="30000" dirty="0"/>
                        <a:t>1</a:t>
                      </a:r>
                      <a:r>
                        <a:rPr lang="en-GB" sz="1600" b="1" baseline="30000" dirty="0"/>
                        <a:t>3</a:t>
                      </a:r>
                      <a:r>
                        <a:rPr sz="1600" b="1" dirty="0"/>
                        <a:t> p</a:t>
                      </a:r>
                      <a:r>
                        <a:rPr lang="en-US" sz="1600" b="1" dirty="0"/>
                        <a:t>/</a:t>
                      </a:r>
                      <a:r>
                        <a:rPr sz="1600" b="1" dirty="0"/>
                        <a:t>p</a:t>
                      </a:r>
                      <a:r>
                        <a:rPr sz="1600" b="0" dirty="0"/>
                        <a:t> delivered to SPS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sz="1600" dirty="0"/>
                        <a:t>1.</a:t>
                      </a:r>
                      <a:r>
                        <a:rPr lang="en-US" sz="1600" dirty="0"/>
                        <a:t>55</a:t>
                      </a:r>
                      <a:r>
                        <a:rPr sz="1600" dirty="0"/>
                        <a:t> ∙ 10</a:t>
                      </a:r>
                      <a:r>
                        <a:rPr sz="1600" baseline="30000" dirty="0"/>
                        <a:t>13</a:t>
                      </a:r>
                      <a:r>
                        <a:rPr sz="1600" dirty="0"/>
                        <a:t> p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 b="1"/>
                      </a:pPr>
                      <a:r>
                        <a:rPr lang="en-US" sz="1600" b="0" dirty="0"/>
                        <a:t>Delivered at </a:t>
                      </a:r>
                      <a:r>
                        <a:rPr lang="en-US" sz="1600" b="1" dirty="0"/>
                        <a:t>8.5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12</a:t>
                      </a:r>
                      <a:r>
                        <a:rPr lang="en-GB" sz="1600" b="1" dirty="0"/>
                        <a:t> p/b with pre-LS2 optics</a:t>
                      </a:r>
                      <a:endParaRPr lang="en-CH"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Operational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Up to </a:t>
                      </a:r>
                      <a:r>
                        <a:rPr lang="en-US" sz="1600" b="1" dirty="0"/>
                        <a:t>6 </a:t>
                      </a:r>
                      <a:r>
                        <a:rPr lang="en-GB" sz="1600" b="1" dirty="0"/>
                        <a:t>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</a:t>
                      </a:r>
                      <a:r>
                        <a:rPr lang="en-US" sz="1600" b="1" dirty="0"/>
                        <a:t> p/p </a:t>
                      </a:r>
                      <a:r>
                        <a:rPr lang="en-US" sz="1600" dirty="0"/>
                        <a:t>to EAST dump, T8 (slow and fast), T9 and T10/11</a:t>
                      </a:r>
                    </a:p>
                    <a:p>
                      <a:pPr>
                        <a:defRPr sz="1800"/>
                      </a:pPr>
                      <a:r>
                        <a:rPr lang="en-US" sz="1600" b="1" dirty="0"/>
                        <a:t>Fast and slow extracted ions</a:t>
                      </a:r>
                      <a:r>
                        <a:rPr lang="en-US" sz="1600" dirty="0"/>
                        <a:t> to EAST dump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1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14440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LHCPROBE,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sz="160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LHC25 (72b)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Polished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ppb</a:t>
                      </a:r>
                      <a:r>
                        <a:rPr lang="en-US" sz="1600" dirty="0"/>
                        <a:t>; set up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up to</a:t>
                      </a:r>
                      <a:r>
                        <a:rPr sz="1600" b="1" dirty="0"/>
                        <a:t> </a:t>
                      </a:r>
                      <a:r>
                        <a:rPr lang="en-US" sz="1600" b="1" dirty="0"/>
                        <a:t>&gt; </a:t>
                      </a:r>
                      <a:r>
                        <a:rPr sz="1600" b="1" dirty="0"/>
                        <a:t>2</a:t>
                      </a:r>
                      <a:r>
                        <a:rPr lang="en-US" sz="1600" b="1" dirty="0"/>
                        <a:t>.6</a:t>
                      </a:r>
                      <a:r>
                        <a:rPr sz="1600" b="1" dirty="0"/>
                        <a:t> ∙ 10</a:t>
                      </a:r>
                      <a:r>
                        <a:rPr sz="1600" b="1" baseline="30000" dirty="0"/>
                        <a:t>11</a:t>
                      </a:r>
                      <a:r>
                        <a:rPr sz="1600" b="1" dirty="0"/>
                        <a:t> p</a:t>
                      </a:r>
                      <a:r>
                        <a:rPr lang="en-GB" sz="1600" b="1" dirty="0"/>
                        <a:t>/</a:t>
                      </a:r>
                      <a:r>
                        <a:rPr sz="1600" b="1" dirty="0"/>
                        <a:t>b</a:t>
                      </a:r>
                    </a:p>
                    <a:p>
                      <a:pPr>
                        <a:defRPr sz="1800" b="1"/>
                      </a:pPr>
                      <a:r>
                        <a:rPr sz="1600" dirty="0">
                          <a:latin typeface="Symbol" panose="05050102010706020507" pitchFamily="18" charset="2"/>
                          <a:cs typeface="Syastro" panose="00000400000000000000" pitchFamily="2" charset="0"/>
                        </a:rPr>
                        <a:t>e</a:t>
                      </a:r>
                      <a:r>
                        <a:rPr sz="1600" baseline="-25000" dirty="0"/>
                        <a:t>h</a:t>
                      </a:r>
                      <a:r>
                        <a:rPr sz="1600" b="0" dirty="0"/>
                        <a:t> </a:t>
                      </a:r>
                      <a:r>
                        <a:rPr lang="en-US" sz="1600" b="0" dirty="0"/>
                        <a:t>/ 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600" baseline="-25000" dirty="0" err="1"/>
                        <a:t>v</a:t>
                      </a:r>
                      <a:r>
                        <a:rPr lang="en-GB" sz="1600" b="0" dirty="0"/>
                        <a:t> </a:t>
                      </a:r>
                      <a:r>
                        <a:rPr lang="en-US" sz="1600" b="0" dirty="0"/>
                        <a:t>(FT</a:t>
                      </a:r>
                      <a:r>
                        <a:rPr sz="1600" b="0" dirty="0"/>
                        <a:t>) </a:t>
                      </a:r>
                      <a:r>
                        <a:rPr sz="1600" dirty="0"/>
                        <a:t>≈ </a:t>
                      </a:r>
                      <a:r>
                        <a:rPr lang="en-US" sz="1600" dirty="0"/>
                        <a:t>1.2 / 1.1</a:t>
                      </a:r>
                      <a:r>
                        <a:rPr sz="1600" dirty="0"/>
                        <a:t> mm </a:t>
                      </a:r>
                      <a:r>
                        <a:rPr sz="1600" dirty="0" err="1"/>
                        <a:t>mrad</a:t>
                      </a:r>
                      <a:r>
                        <a:rPr lang="en-US" sz="1600" dirty="0"/>
                        <a:t> (for 1.3</a:t>
                      </a:r>
                      <a:r>
                        <a:rPr lang="en-GB" sz="1600" b="1" dirty="0"/>
                        <a:t> ∙ 10</a:t>
                      </a:r>
                      <a:r>
                        <a:rPr lang="en-GB" sz="1600" b="1" baseline="30000" dirty="0"/>
                        <a:t>11</a:t>
                      </a:r>
                      <a:r>
                        <a:rPr lang="en-GB" sz="1600" b="1" dirty="0"/>
                        <a:t> p/b)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1" dirty="0"/>
                        <a:t>LHC25 (12</a:t>
                      </a:r>
                      <a:r>
                        <a:rPr lang="en-GB" sz="1600" b="1" dirty="0"/>
                        <a:t> to 48b</a:t>
                      </a:r>
                      <a:r>
                        <a:rPr sz="1600" b="1" dirty="0"/>
                        <a:t>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Settings synchronized with high-intensity variant</a:t>
                      </a:r>
                      <a:endParaRPr sz="1600" b="1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/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Available</a:t>
                      </a:r>
                      <a:r>
                        <a:rPr sz="1600" dirty="0"/>
                        <a:t> up to 1.3 ∙ 10</a:t>
                      </a:r>
                      <a:r>
                        <a:rPr sz="1600" baseline="30000" dirty="0"/>
                        <a:t>11</a:t>
                      </a:r>
                      <a:r>
                        <a:rPr sz="1600" dirty="0"/>
                        <a:t> p</a:t>
                      </a:r>
                      <a:r>
                        <a:rPr lang="en-GB" sz="1600" dirty="0"/>
                        <a:t>/</a:t>
                      </a:r>
                      <a:r>
                        <a:rPr sz="1600" dirty="0"/>
                        <a:t>b</a:t>
                      </a:r>
                      <a:r>
                        <a:rPr lang="en-GB" sz="1600" dirty="0"/>
                        <a:t> (3 basic periods)</a:t>
                      </a:r>
                      <a:endParaRPr sz="160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600" b="0" dirty="0"/>
                        <a:t>3 ∙ 10</a:t>
                      </a:r>
                      <a:r>
                        <a:rPr sz="1600" b="0" baseline="30000" dirty="0"/>
                        <a:t>11</a:t>
                      </a:r>
                      <a:r>
                        <a:rPr sz="1600" b="0" dirty="0"/>
                        <a:t> p</a:t>
                      </a:r>
                      <a:r>
                        <a:rPr lang="en-GB" sz="1600" b="0" dirty="0"/>
                        <a:t>/</a:t>
                      </a:r>
                      <a:r>
                        <a:rPr sz="1600" b="0" dirty="0"/>
                        <a:t>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842046"/>
                  </a:ext>
                </a:extLst>
              </a:tr>
              <a:tr h="1854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Ion</a:t>
                      </a:r>
                      <a:r>
                        <a:rPr lang="en-US" sz="1800" b="1" baseline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  <a:endParaRPr lang="en-GB" sz="1800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351207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EARLY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~</a:t>
                      </a:r>
                      <a:r>
                        <a:rPr lang="en-GB" sz="1600" b="1" dirty="0"/>
                        <a:t>1.5 </a:t>
                      </a:r>
                      <a:r>
                        <a:rPr lang="en-CH" sz="1600" b="1" dirty="0"/>
                        <a:t>∙ 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GB" sz="1600" b="1" dirty="0"/>
                        <a:t> p/p</a:t>
                      </a:r>
                      <a:endParaRPr sz="1600" b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1328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dirty="0"/>
                        <a:t>NOMINAL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US" sz="1600" b="1" dirty="0"/>
                        <a:t>8</a:t>
                      </a:r>
                      <a:r>
                        <a:rPr lang="en-GB" sz="1600" b="1" dirty="0"/>
                        <a:t> ∙ </a:t>
                      </a:r>
                      <a:r>
                        <a:rPr lang="en-CH" sz="1600" b="1" dirty="0"/>
                        <a:t>10</a:t>
                      </a:r>
                      <a:r>
                        <a:rPr lang="en-CH" sz="1600" b="1" baseline="30000" dirty="0"/>
                        <a:t>10</a:t>
                      </a:r>
                      <a:r>
                        <a:rPr lang="en-CH" sz="1600" b="1" dirty="0"/>
                        <a:t> </a:t>
                      </a:r>
                      <a:r>
                        <a:rPr lang="en-GB" sz="1600" b="1" dirty="0"/>
                        <a:t>p/p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F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3981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dirty="0"/>
                        <a:t>EAST_ION_24GeV</a:t>
                      </a:r>
                      <a:endParaRPr sz="160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0" dirty="0"/>
                        <a:t>Operational</a:t>
                      </a:r>
                      <a:endParaRPr sz="1600" b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600" b="1" dirty="0"/>
                        <a:t>Slow extraction to EAST hall, EARLY beam in LEIR</a:t>
                      </a:r>
                      <a:endParaRPr sz="1600" b="1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652716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D688366-198A-4908-A908-5964AD17B3B6}"/>
              </a:ext>
            </a:extLst>
          </p:cNvPr>
          <p:cNvSpPr/>
          <p:nvPr/>
        </p:nvSpPr>
        <p:spPr>
          <a:xfrm>
            <a:off x="5694745" y="189724"/>
            <a:ext cx="597173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indent="-342900">
              <a:buSzPct val="70000"/>
              <a:buFont typeface="Wingdings" pitchFamily="2" charset="2"/>
              <a:buChar char="Ø"/>
              <a:defRPr sz="1600"/>
            </a:pPr>
            <a:r>
              <a:rPr lang="en-US" sz="2100" b="1" dirty="0">
                <a:sym typeface="Wingdings" pitchFamily="2" charset="2"/>
              </a:rPr>
              <a:t>MD planning for this week (</a:t>
            </a:r>
            <a:r>
              <a:rPr lang="en-US" sz="2100" b="1" dirty="0">
                <a:sym typeface="Wingdings" pitchFamily="2" charset="2"/>
                <a:hlinkClick r:id="rId3"/>
              </a:rPr>
              <a:t>link</a:t>
            </a:r>
            <a:r>
              <a:rPr lang="en-US" sz="2100" b="1" dirty="0">
                <a:sym typeface="Wingdings" pitchFamily="2" charset="2"/>
              </a:rPr>
              <a:t>)</a:t>
            </a:r>
            <a:endParaRPr lang="en-US" sz="2100" dirty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87807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22861</TotalTime>
  <Words>568</Words>
  <Application>Microsoft Office PowerPoint</Application>
  <PresentationFormat>Widescreen</PresentationFormat>
  <Paragraphs>123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Wingdings</vt:lpstr>
      <vt:lpstr>Office Theme</vt:lpstr>
      <vt:lpstr>PS Report W45</vt:lpstr>
      <vt:lpstr>Main issues during the week</vt:lpstr>
      <vt:lpstr>Main issues during the week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Oliver Hans</dc:creator>
  <cp:keywords/>
  <dc:description/>
  <cp:lastModifiedBy>Benoit Salvant</cp:lastModifiedBy>
  <cp:revision>1354</cp:revision>
  <dcterms:created xsi:type="dcterms:W3CDTF">2019-12-04T23:24:51Z</dcterms:created>
  <dcterms:modified xsi:type="dcterms:W3CDTF">2021-11-11T09:56:21Z</dcterms:modified>
  <cp:category/>
</cp:coreProperties>
</file>