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61" r:id="rId1"/>
  </p:sldMasterIdLst>
  <p:notesMasterIdLst>
    <p:notesMasterId r:id="rId37"/>
  </p:notesMasterIdLst>
  <p:sldIdLst>
    <p:sldId id="256" r:id="rId2"/>
    <p:sldId id="257" r:id="rId3"/>
    <p:sldId id="258" r:id="rId4"/>
    <p:sldId id="259" r:id="rId5"/>
    <p:sldId id="260" r:id="rId6"/>
    <p:sldId id="266" r:id="rId7"/>
    <p:sldId id="272" r:id="rId8"/>
    <p:sldId id="273" r:id="rId9"/>
    <p:sldId id="274" r:id="rId10"/>
    <p:sldId id="287" r:id="rId11"/>
    <p:sldId id="335" r:id="rId12"/>
    <p:sldId id="337" r:id="rId13"/>
    <p:sldId id="348" r:id="rId14"/>
    <p:sldId id="277" r:id="rId15"/>
    <p:sldId id="285" r:id="rId16"/>
    <p:sldId id="286" r:id="rId17"/>
    <p:sldId id="349" r:id="rId18"/>
    <p:sldId id="350" r:id="rId19"/>
    <p:sldId id="288" r:id="rId20"/>
    <p:sldId id="289" r:id="rId21"/>
    <p:sldId id="278" r:id="rId22"/>
    <p:sldId id="261" r:id="rId23"/>
    <p:sldId id="262" r:id="rId24"/>
    <p:sldId id="267" r:id="rId25"/>
    <p:sldId id="268" r:id="rId26"/>
    <p:sldId id="269" r:id="rId27"/>
    <p:sldId id="270" r:id="rId28"/>
    <p:sldId id="271" r:id="rId29"/>
    <p:sldId id="275" r:id="rId30"/>
    <p:sldId id="279" r:id="rId31"/>
    <p:sldId id="280" r:id="rId32"/>
    <p:sldId id="281" r:id="rId33"/>
    <p:sldId id="282" r:id="rId34"/>
    <p:sldId id="283" r:id="rId35"/>
    <p:sldId id="284" r:id="rId36"/>
  </p:sldIdLst>
  <p:sldSz cx="24384000" cy="13716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Ref idx="minor">
          <a:srgbClr val="000000"/>
        </a:fontRef>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ヒラギノ角ゴ ProN W6"/>
          <a:ea typeface="ヒラギノ角ゴ ProN W6"/>
          <a:cs typeface="ヒラギノ角ゴ ProN W6"/>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643"/>
    <p:restoredTop sz="94694"/>
  </p:normalViewPr>
  <p:slideViewPr>
    <p:cSldViewPr snapToGrid="0" snapToObjects="1">
      <p:cViewPr varScale="1">
        <p:scale>
          <a:sx n="87" d="100"/>
          <a:sy n="87" d="100"/>
        </p:scale>
        <p:origin x="384"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ヒラギノ角ゴ ProN W3"/>
      </a:defRPr>
    </a:lvl1pPr>
    <a:lvl2pPr indent="228600" defTabSz="457200" latinLnBrk="0">
      <a:lnSpc>
        <a:spcPct val="117999"/>
      </a:lnSpc>
      <a:defRPr sz="2200">
        <a:latin typeface="+mn-lt"/>
        <a:ea typeface="+mn-ea"/>
        <a:cs typeface="+mn-cs"/>
        <a:sym typeface="ヒラギノ角ゴ ProN W3"/>
      </a:defRPr>
    </a:lvl2pPr>
    <a:lvl3pPr indent="457200" defTabSz="457200" latinLnBrk="0">
      <a:lnSpc>
        <a:spcPct val="117999"/>
      </a:lnSpc>
      <a:defRPr sz="2200">
        <a:latin typeface="+mn-lt"/>
        <a:ea typeface="+mn-ea"/>
        <a:cs typeface="+mn-cs"/>
        <a:sym typeface="ヒラギノ角ゴ ProN W3"/>
      </a:defRPr>
    </a:lvl3pPr>
    <a:lvl4pPr indent="685800" defTabSz="457200" latinLnBrk="0">
      <a:lnSpc>
        <a:spcPct val="117999"/>
      </a:lnSpc>
      <a:defRPr sz="2200">
        <a:latin typeface="+mn-lt"/>
        <a:ea typeface="+mn-ea"/>
        <a:cs typeface="+mn-cs"/>
        <a:sym typeface="ヒラギノ角ゴ ProN W3"/>
      </a:defRPr>
    </a:lvl4pPr>
    <a:lvl5pPr indent="914400" defTabSz="457200" latinLnBrk="0">
      <a:lnSpc>
        <a:spcPct val="117999"/>
      </a:lnSpc>
      <a:defRPr sz="2200">
        <a:latin typeface="+mn-lt"/>
        <a:ea typeface="+mn-ea"/>
        <a:cs typeface="+mn-cs"/>
        <a:sym typeface="ヒラギノ角ゴ ProN W3"/>
      </a:defRPr>
    </a:lvl5pPr>
    <a:lvl6pPr indent="1143000" defTabSz="457200" latinLnBrk="0">
      <a:lnSpc>
        <a:spcPct val="117999"/>
      </a:lnSpc>
      <a:defRPr sz="2200">
        <a:latin typeface="+mn-lt"/>
        <a:ea typeface="+mn-ea"/>
        <a:cs typeface="+mn-cs"/>
        <a:sym typeface="ヒラギノ角ゴ ProN W3"/>
      </a:defRPr>
    </a:lvl6pPr>
    <a:lvl7pPr indent="1371600" defTabSz="457200" latinLnBrk="0">
      <a:lnSpc>
        <a:spcPct val="117999"/>
      </a:lnSpc>
      <a:defRPr sz="2200">
        <a:latin typeface="+mn-lt"/>
        <a:ea typeface="+mn-ea"/>
        <a:cs typeface="+mn-cs"/>
        <a:sym typeface="ヒラギノ角ゴ ProN W3"/>
      </a:defRPr>
    </a:lvl7pPr>
    <a:lvl8pPr indent="1600200" defTabSz="457200" latinLnBrk="0">
      <a:lnSpc>
        <a:spcPct val="117999"/>
      </a:lnSpc>
      <a:defRPr sz="2200">
        <a:latin typeface="+mn-lt"/>
        <a:ea typeface="+mn-ea"/>
        <a:cs typeface="+mn-cs"/>
        <a:sym typeface="ヒラギノ角ゴ ProN W3"/>
      </a:defRPr>
    </a:lvl8pPr>
    <a:lvl9pPr indent="1828800" defTabSz="457200" latinLnBrk="0">
      <a:lnSpc>
        <a:spcPct val="117999"/>
      </a:lnSpc>
      <a:defRPr sz="2200">
        <a:latin typeface="+mn-lt"/>
        <a:ea typeface="+mn-ea"/>
        <a:cs typeface="+mn-cs"/>
        <a:sym typeface="ヒラギノ角ゴ ProN W3"/>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9991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0431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D3483C-2CCB-F546-8FF6-44A2E8616A8C}"/>
              </a:ext>
            </a:extLst>
          </p:cNvPr>
          <p:cNvSpPr>
            <a:spLocks noGrp="1"/>
          </p:cNvSpPr>
          <p:nvPr>
            <p:ph type="ctrTitle"/>
          </p:nvPr>
        </p:nvSpPr>
        <p:spPr>
          <a:xfrm>
            <a:off x="3048000" y="2244726"/>
            <a:ext cx="18288000" cy="4775200"/>
          </a:xfrm>
        </p:spPr>
        <p:txBody>
          <a:bodyPr anchor="b"/>
          <a:lstStyle>
            <a:lvl1pPr algn="ctr">
              <a:defRPr sz="12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53AA5E6-A868-5F4E-B048-224AEA2F4EDB}"/>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184A348-5D62-3041-9DE0-B2A80E1305D4}"/>
              </a:ext>
            </a:extLst>
          </p:cNvPr>
          <p:cNvSpPr>
            <a:spLocks noGrp="1"/>
          </p:cNvSpPr>
          <p:nvPr>
            <p:ph type="dt" sz="half" idx="10"/>
          </p:nvPr>
        </p:nvSpPr>
        <p:spPr/>
        <p:txBody>
          <a:bodyPr/>
          <a:lstStyle/>
          <a:p>
            <a:fld id="{FD2A9B47-DF8E-0B42-A3FE-B8B4C6C43B80}"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A3357F87-187E-8B47-962E-8ACE153EBA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A06957C-A2A3-8144-B41D-DB9A7BDA6D06}"/>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94326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626AEC-2298-E149-8B54-6D020A5C068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F1FAC75-2A06-424A-A886-82822B35BB0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3134D71-3695-AC49-AB6A-AC52B8C2F43C}"/>
              </a:ext>
            </a:extLst>
          </p:cNvPr>
          <p:cNvSpPr>
            <a:spLocks noGrp="1"/>
          </p:cNvSpPr>
          <p:nvPr>
            <p:ph type="dt" sz="half" idx="10"/>
          </p:nvPr>
        </p:nvSpPr>
        <p:spPr/>
        <p:txBody>
          <a:bodyPr/>
          <a:lstStyle/>
          <a:p>
            <a:fld id="{D2643C4A-3A3F-8B41-96F6-80D6CFF8CBE0}"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F8338ADD-5D98-6342-B345-2466EF6FD0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56341D0-2B40-C240-8A40-A9C0D5DAD1D5}"/>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54469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D54BDC3-B5D1-9048-B5C9-EB63D17D1042}"/>
              </a:ext>
            </a:extLst>
          </p:cNvPr>
          <p:cNvSpPr>
            <a:spLocks noGrp="1"/>
          </p:cNvSpPr>
          <p:nvPr>
            <p:ph type="title" orient="vert"/>
          </p:nvPr>
        </p:nvSpPr>
        <p:spPr>
          <a:xfrm>
            <a:off x="17449800" y="730250"/>
            <a:ext cx="5257800" cy="11623676"/>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4DCA92-2756-F944-836E-C137C13CF4F5}"/>
              </a:ext>
            </a:extLst>
          </p:cNvPr>
          <p:cNvSpPr>
            <a:spLocks noGrp="1"/>
          </p:cNvSpPr>
          <p:nvPr>
            <p:ph type="body" orient="vert" idx="1"/>
          </p:nvPr>
        </p:nvSpPr>
        <p:spPr>
          <a:xfrm>
            <a:off x="1676400" y="730250"/>
            <a:ext cx="15468600" cy="1162367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B9DDB16-2038-E241-877E-D46A26E3AF5D}"/>
              </a:ext>
            </a:extLst>
          </p:cNvPr>
          <p:cNvSpPr>
            <a:spLocks noGrp="1"/>
          </p:cNvSpPr>
          <p:nvPr>
            <p:ph type="dt" sz="half" idx="10"/>
          </p:nvPr>
        </p:nvSpPr>
        <p:spPr/>
        <p:txBody>
          <a:bodyPr/>
          <a:lstStyle/>
          <a:p>
            <a:fld id="{838F9446-866A-6945-888A-979527A81F2A}"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0CE19FDB-7D9F-DA44-BA46-8008F956B6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4CAD7A-A718-DB4D-B87B-666626A3242A}"/>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4754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amp;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prstGeom prst="rect">
            <a:avLst/>
          </a:prstGeom>
        </p:spPr>
        <p:txBody>
          <a:bodyPr/>
          <a:lstStyle>
            <a:lvl1pPr>
              <a:spcBef>
                <a:spcPts val="0"/>
              </a:spcBef>
              <a:defRPr sz="4800"/>
            </a:lvl1pPr>
            <a:lvl2pPr>
              <a:spcBef>
                <a:spcPts val="0"/>
              </a:spcBef>
              <a:defRPr sz="4800"/>
            </a:lvl2pPr>
            <a:lvl3pPr>
              <a:spcBef>
                <a:spcPts val="0"/>
              </a:spcBef>
              <a:defRPr sz="4800"/>
            </a:lvl3pPr>
            <a:lvl4pPr>
              <a:spcBef>
                <a:spcPts val="0"/>
              </a:spcBef>
              <a:defRPr sz="4800"/>
            </a:lvl4pPr>
            <a:lvl5pPr>
              <a:spcBef>
                <a:spcPts val="0"/>
              </a:spcBef>
              <a:defRPr sz="4800"/>
            </a:lvl5p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xfrm>
            <a:off x="23935957" y="140"/>
            <a:ext cx="453239" cy="46105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430742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箇条書き、画像">
    <p:spTree>
      <p:nvGrpSpPr>
        <p:cNvPr id="1" name=""/>
        <p:cNvGrpSpPr/>
        <p:nvPr/>
      </p:nvGrpSpPr>
      <p:grpSpPr>
        <a:xfrm>
          <a:off x="0" y="0"/>
          <a:ext cx="0" cy="0"/>
          <a:chOff x="0" y="0"/>
          <a:chExt cx="0" cy="0"/>
        </a:xfrm>
      </p:grpSpPr>
      <p:sp>
        <p:nvSpPr>
          <p:cNvPr id="65" name="イメージ"/>
          <p:cNvSpPr>
            <a:spLocks noGrp="1"/>
          </p:cNvSpPr>
          <p:nvPr>
            <p:ph type="pic" sz="half" idx="21"/>
          </p:nvPr>
        </p:nvSpPr>
        <p:spPr>
          <a:xfrm>
            <a:off x="10960100" y="3149600"/>
            <a:ext cx="13944600" cy="9296400"/>
          </a:xfrm>
          <a:prstGeom prst="rect">
            <a:avLst/>
          </a:prstGeom>
        </p:spPr>
        <p:txBody>
          <a:bodyPr lIns="91439" tIns="45719" rIns="91439" bIns="45719" anchor="t">
            <a:noAutofit/>
          </a:bodyPr>
          <a:lstStyle/>
          <a:p>
            <a:endParaRPr/>
          </a:p>
        </p:txBody>
      </p:sp>
      <p:sp>
        <p:nvSpPr>
          <p:cNvPr id="66" name="タイトルテキスト"/>
          <p:cNvSpPr txBox="1">
            <a:spLocks noGrp="1"/>
          </p:cNvSpPr>
          <p:nvPr>
            <p:ph type="title"/>
          </p:nvPr>
        </p:nvSpPr>
        <p:spPr>
          <a:prstGeom prst="rect">
            <a:avLst/>
          </a:prstGeom>
        </p:spPr>
        <p:txBody>
          <a:bodyPr/>
          <a:lstStyle/>
          <a:p>
            <a:r>
              <a:t>タイトルテキスト</a:t>
            </a:r>
          </a:p>
        </p:txBody>
      </p:sp>
      <p:sp>
        <p:nvSpPr>
          <p:cNvPr id="67" name="本文レベル1…"/>
          <p:cNvSpPr txBox="1">
            <a:spLocks noGrp="1"/>
          </p:cNvSpPr>
          <p:nvPr>
            <p:ph type="body" sz="half" idx="1"/>
          </p:nvPr>
        </p:nvSpPr>
        <p:spPr>
          <a:xfrm>
            <a:off x="1689100" y="3149600"/>
            <a:ext cx="10223500" cy="9296400"/>
          </a:xfrm>
          <a:prstGeom prst="rect">
            <a:avLst/>
          </a:prstGeom>
        </p:spPr>
        <p:txBody>
          <a:bodyPr/>
          <a:lstStyle>
            <a:lvl1pPr marL="558800" indent="-558800">
              <a:spcBef>
                <a:spcPts val="0"/>
              </a:spcBef>
              <a:defRPr sz="3800"/>
            </a:lvl1pPr>
            <a:lvl2pPr marL="1117600" indent="-558800">
              <a:spcBef>
                <a:spcPts val="0"/>
              </a:spcBef>
              <a:defRPr sz="3800"/>
            </a:lvl2pPr>
            <a:lvl3pPr marL="1676400" indent="-558800">
              <a:spcBef>
                <a:spcPts val="0"/>
              </a:spcBef>
              <a:defRPr sz="3800"/>
            </a:lvl3pPr>
            <a:lvl4pPr marL="2235200" indent="-558800">
              <a:spcBef>
                <a:spcPts val="0"/>
              </a:spcBef>
              <a:defRPr sz="3800"/>
            </a:lvl4pPr>
            <a:lvl5pPr marL="2794000" indent="-558800">
              <a:spcBef>
                <a:spcPts val="0"/>
              </a:spcBef>
              <a:defRPr sz="3800"/>
            </a:lvl5pPr>
          </a:lstStyle>
          <a:p>
            <a:r>
              <a:t>本文レベル1</a:t>
            </a:r>
          </a:p>
          <a:p>
            <a:pPr lvl="1"/>
            <a:r>
              <a:t>本文レベル2</a:t>
            </a:r>
          </a:p>
          <a:p>
            <a:pPr lvl="2"/>
            <a:r>
              <a:t>本文レベル3</a:t>
            </a:r>
          </a:p>
          <a:p>
            <a:pPr lvl="3"/>
            <a:r>
              <a:t>本文レベル4</a:t>
            </a:r>
          </a:p>
          <a:p>
            <a:pPr lvl="4"/>
            <a:r>
              <a:t>本文レベル5</a:t>
            </a:r>
          </a:p>
        </p:txBody>
      </p:sp>
      <p:sp>
        <p:nvSpPr>
          <p:cNvPr id="68" name="スライド番号"/>
          <p:cNvSpPr txBox="1">
            <a:spLocks noGrp="1"/>
          </p:cNvSpPr>
          <p:nvPr>
            <p:ph type="sldNum" sz="quarter" idx="2"/>
          </p:nvPr>
        </p:nvSpPr>
        <p:spPr>
          <a:xfrm>
            <a:off x="23935957" y="140"/>
            <a:ext cx="453239" cy="46105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3185350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タイトル（中央）">
    <p:spTree>
      <p:nvGrpSpPr>
        <p:cNvPr id="1" name=""/>
        <p:cNvGrpSpPr/>
        <p:nvPr/>
      </p:nvGrpSpPr>
      <p:grpSpPr>
        <a:xfrm>
          <a:off x="0" y="0"/>
          <a:ext cx="0" cy="0"/>
          <a:chOff x="0" y="0"/>
          <a:chExt cx="0" cy="0"/>
        </a:xfrm>
      </p:grpSpPr>
      <p:sp>
        <p:nvSpPr>
          <p:cNvPr id="30" name="タイトルテキスト"/>
          <p:cNvSpPr txBox="1">
            <a:spLocks noGrp="1"/>
          </p:cNvSpPr>
          <p:nvPr>
            <p:ph type="title"/>
          </p:nvPr>
        </p:nvSpPr>
        <p:spPr>
          <a:xfrm>
            <a:off x="1778000" y="4533900"/>
            <a:ext cx="20828000" cy="4648200"/>
          </a:xfrm>
          <a:prstGeom prst="rect">
            <a:avLst/>
          </a:prstGeom>
        </p:spPr>
        <p:txBody>
          <a:bodyPr/>
          <a:lstStyle/>
          <a:p>
            <a:r>
              <a:t>タイトルテキスト</a:t>
            </a:r>
          </a:p>
        </p:txBody>
      </p:sp>
      <p:sp>
        <p:nvSpPr>
          <p:cNvPr id="31" name="スライド番号"/>
          <p:cNvSpPr txBox="1">
            <a:spLocks noGrp="1"/>
          </p:cNvSpPr>
          <p:nvPr>
            <p:ph type="sldNum" sz="quarter" idx="2"/>
          </p:nvPr>
        </p:nvSpPr>
        <p:spPr>
          <a:xfrm>
            <a:off x="23935957" y="140"/>
            <a:ext cx="453239" cy="46105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9268014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233752-8D60-2E4F-BF07-70C318D59BE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6A73FAF-7A7F-9141-8BCA-8A444B8EE57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DA7F72-F6A3-1C48-9C02-DB4B56B32423}"/>
              </a:ext>
            </a:extLst>
          </p:cNvPr>
          <p:cNvSpPr>
            <a:spLocks noGrp="1"/>
          </p:cNvSpPr>
          <p:nvPr>
            <p:ph type="dt" sz="half" idx="10"/>
          </p:nvPr>
        </p:nvSpPr>
        <p:spPr/>
        <p:txBody>
          <a:bodyPr/>
          <a:lstStyle/>
          <a:p>
            <a:fld id="{EACAC7BF-0A6E-8740-8DB4-BF2179CFCEF8}"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A9F27312-3AF4-C147-9D1F-495749F77A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A0967CF-1C39-344D-971D-A9DC384B8F06}"/>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14594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198F27-29FB-4F4C-8B6D-CEF0B1ECD931}"/>
              </a:ext>
            </a:extLst>
          </p:cNvPr>
          <p:cNvSpPr>
            <a:spLocks noGrp="1"/>
          </p:cNvSpPr>
          <p:nvPr>
            <p:ph type="title"/>
          </p:nvPr>
        </p:nvSpPr>
        <p:spPr>
          <a:xfrm>
            <a:off x="1663700" y="3419477"/>
            <a:ext cx="21031200" cy="5705474"/>
          </a:xfrm>
        </p:spPr>
        <p:txBody>
          <a:bodyPr anchor="b"/>
          <a:lstStyle>
            <a:lvl1pPr>
              <a:defRPr sz="12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FDAF12-7C86-7446-BFFE-43360D5AC8C8}"/>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FCDCF28-3E38-EB43-9E3F-F95E127D3388}"/>
              </a:ext>
            </a:extLst>
          </p:cNvPr>
          <p:cNvSpPr>
            <a:spLocks noGrp="1"/>
          </p:cNvSpPr>
          <p:nvPr>
            <p:ph type="dt" sz="half" idx="10"/>
          </p:nvPr>
        </p:nvSpPr>
        <p:spPr/>
        <p:txBody>
          <a:bodyPr/>
          <a:lstStyle/>
          <a:p>
            <a:fld id="{E7F62C7E-86D9-1148-A91C-CE12E0FE24E8}"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044B4D06-F79D-C64A-A5A3-588CFB45EAF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153DC9-52D4-424A-8CED-4D5DA25FD74F}"/>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848085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16C693-7DFF-9545-B224-971537B8342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B9128E6-B66D-5B44-9E0A-0FD9FA5CD9FE}"/>
              </a:ext>
            </a:extLst>
          </p:cNvPr>
          <p:cNvSpPr>
            <a:spLocks noGrp="1"/>
          </p:cNvSpPr>
          <p:nvPr>
            <p:ph sz="half" idx="1"/>
          </p:nvPr>
        </p:nvSpPr>
        <p:spPr>
          <a:xfrm>
            <a:off x="1676400" y="3651250"/>
            <a:ext cx="10363200" cy="87026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7C7525E-18D6-1548-A676-D64585F2D382}"/>
              </a:ext>
            </a:extLst>
          </p:cNvPr>
          <p:cNvSpPr>
            <a:spLocks noGrp="1"/>
          </p:cNvSpPr>
          <p:nvPr>
            <p:ph sz="half" idx="2"/>
          </p:nvPr>
        </p:nvSpPr>
        <p:spPr>
          <a:xfrm>
            <a:off x="12344400" y="3651250"/>
            <a:ext cx="10363200" cy="87026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C2B1536-7D97-074E-B0C8-B44A93BF31CE}"/>
              </a:ext>
            </a:extLst>
          </p:cNvPr>
          <p:cNvSpPr>
            <a:spLocks noGrp="1"/>
          </p:cNvSpPr>
          <p:nvPr>
            <p:ph type="dt" sz="half" idx="10"/>
          </p:nvPr>
        </p:nvSpPr>
        <p:spPr/>
        <p:txBody>
          <a:bodyPr/>
          <a:lstStyle/>
          <a:p>
            <a:fld id="{F945DE77-69AC-4542-9710-CAD795905044}" type="datetime1">
              <a:rPr kumimoji="1" lang="ja-JP" altLang="en-US" smtClean="0"/>
              <a:t>2022/1/12</a:t>
            </a:fld>
            <a:endParaRPr kumimoji="1" lang="ja-JP" altLang="en-US"/>
          </a:p>
        </p:txBody>
      </p:sp>
      <p:sp>
        <p:nvSpPr>
          <p:cNvPr id="6" name="フッター プレースホルダー 5">
            <a:extLst>
              <a:ext uri="{FF2B5EF4-FFF2-40B4-BE49-F238E27FC236}">
                <a16:creationId xmlns:a16="http://schemas.microsoft.com/office/drawing/2014/main" id="{FB733CF3-67C6-B248-BFA2-DCD17562BBB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A1DB632-C4EE-8445-9700-F13F13C53F52}"/>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7020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3C5455-15CD-6441-8111-1E54B1B91036}"/>
              </a:ext>
            </a:extLst>
          </p:cNvPr>
          <p:cNvSpPr>
            <a:spLocks noGrp="1"/>
          </p:cNvSpPr>
          <p:nvPr>
            <p:ph type="title"/>
          </p:nvPr>
        </p:nvSpPr>
        <p:spPr>
          <a:xfrm>
            <a:off x="1679576" y="730251"/>
            <a:ext cx="21031200" cy="265112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8902E5A-81E2-C84C-91A6-6F4394908827}"/>
              </a:ext>
            </a:extLst>
          </p:cNvPr>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BD2BE52-1CF6-1445-A75E-AA340E1104D6}"/>
              </a:ext>
            </a:extLst>
          </p:cNvPr>
          <p:cNvSpPr>
            <a:spLocks noGrp="1"/>
          </p:cNvSpPr>
          <p:nvPr>
            <p:ph sz="half" idx="2"/>
          </p:nvPr>
        </p:nvSpPr>
        <p:spPr>
          <a:xfrm>
            <a:off x="1679577" y="5010150"/>
            <a:ext cx="10315574" cy="73691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C38954D-9DE5-874A-B56C-89C3CDF4C5E1}"/>
              </a:ext>
            </a:extLst>
          </p:cNvPr>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F9B66AC-BDAF-7E4A-8B28-F0A2F5AE5830}"/>
              </a:ext>
            </a:extLst>
          </p:cNvPr>
          <p:cNvSpPr>
            <a:spLocks noGrp="1"/>
          </p:cNvSpPr>
          <p:nvPr>
            <p:ph sz="quarter" idx="4"/>
          </p:nvPr>
        </p:nvSpPr>
        <p:spPr>
          <a:xfrm>
            <a:off x="12344400" y="5010150"/>
            <a:ext cx="10366376" cy="73691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2B01826-8D23-AB47-B6C3-5CF9DD51CCDA}"/>
              </a:ext>
            </a:extLst>
          </p:cNvPr>
          <p:cNvSpPr>
            <a:spLocks noGrp="1"/>
          </p:cNvSpPr>
          <p:nvPr>
            <p:ph type="dt" sz="half" idx="10"/>
          </p:nvPr>
        </p:nvSpPr>
        <p:spPr/>
        <p:txBody>
          <a:bodyPr/>
          <a:lstStyle/>
          <a:p>
            <a:fld id="{B808BB05-8AD4-324B-8D28-44B9ED4AA563}" type="datetime1">
              <a:rPr kumimoji="1" lang="ja-JP" altLang="en-US" smtClean="0"/>
              <a:t>2022/1/12</a:t>
            </a:fld>
            <a:endParaRPr kumimoji="1" lang="ja-JP" altLang="en-US"/>
          </a:p>
        </p:txBody>
      </p:sp>
      <p:sp>
        <p:nvSpPr>
          <p:cNvPr id="8" name="フッター プレースホルダー 7">
            <a:extLst>
              <a:ext uri="{FF2B5EF4-FFF2-40B4-BE49-F238E27FC236}">
                <a16:creationId xmlns:a16="http://schemas.microsoft.com/office/drawing/2014/main" id="{0F8FFA27-9EF7-2549-9BA7-DF894A26C12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40A4818-63FC-1440-B441-D55B1E974EB5}"/>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8761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D224A4-0396-7A4F-BA91-0DE23350035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23D2FD6-61A4-B34A-87AD-5E943E8D3AFA}"/>
              </a:ext>
            </a:extLst>
          </p:cNvPr>
          <p:cNvSpPr>
            <a:spLocks noGrp="1"/>
          </p:cNvSpPr>
          <p:nvPr>
            <p:ph type="dt" sz="half" idx="10"/>
          </p:nvPr>
        </p:nvSpPr>
        <p:spPr/>
        <p:txBody>
          <a:bodyPr/>
          <a:lstStyle/>
          <a:p>
            <a:fld id="{CF40BFE7-C741-FB44-A4B7-5FA8EC2639E6}" type="datetime1">
              <a:rPr kumimoji="1" lang="ja-JP" altLang="en-US" smtClean="0"/>
              <a:t>2022/1/12</a:t>
            </a:fld>
            <a:endParaRPr kumimoji="1" lang="ja-JP" altLang="en-US"/>
          </a:p>
        </p:txBody>
      </p:sp>
      <p:sp>
        <p:nvSpPr>
          <p:cNvPr id="4" name="フッター プレースホルダー 3">
            <a:extLst>
              <a:ext uri="{FF2B5EF4-FFF2-40B4-BE49-F238E27FC236}">
                <a16:creationId xmlns:a16="http://schemas.microsoft.com/office/drawing/2014/main" id="{DB4644DC-771D-034B-A2D6-E5CB5D1B83E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247B7F9-356C-C944-8AFD-A7D759F6A688}"/>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712275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678BD59-6CAB-744F-9216-35C46A1B0160}"/>
              </a:ext>
            </a:extLst>
          </p:cNvPr>
          <p:cNvSpPr>
            <a:spLocks noGrp="1"/>
          </p:cNvSpPr>
          <p:nvPr>
            <p:ph type="dt" sz="half" idx="10"/>
          </p:nvPr>
        </p:nvSpPr>
        <p:spPr/>
        <p:txBody>
          <a:bodyPr/>
          <a:lstStyle/>
          <a:p>
            <a:fld id="{5D4AC1D3-8FB1-3F41-B9D7-8990DF025C59}" type="datetime1">
              <a:rPr kumimoji="1" lang="ja-JP" altLang="en-US" smtClean="0"/>
              <a:t>2022/1/12</a:t>
            </a:fld>
            <a:endParaRPr kumimoji="1" lang="ja-JP" altLang="en-US"/>
          </a:p>
        </p:txBody>
      </p:sp>
      <p:sp>
        <p:nvSpPr>
          <p:cNvPr id="3" name="フッター プレースホルダー 2">
            <a:extLst>
              <a:ext uri="{FF2B5EF4-FFF2-40B4-BE49-F238E27FC236}">
                <a16:creationId xmlns:a16="http://schemas.microsoft.com/office/drawing/2014/main" id="{7714E32D-F66D-4B4A-8A1A-682926922BA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53F7B64-F5C8-8941-89B0-3D56A837A262}"/>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691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BAC5-45E5-D441-8FA5-0D56B488F6D5}"/>
              </a:ext>
            </a:extLst>
          </p:cNvPr>
          <p:cNvSpPr>
            <a:spLocks noGrp="1"/>
          </p:cNvSpPr>
          <p:nvPr>
            <p:ph type="title"/>
          </p:nvPr>
        </p:nvSpPr>
        <p:spPr>
          <a:xfrm>
            <a:off x="1679577" y="914400"/>
            <a:ext cx="7864474" cy="3200400"/>
          </a:xfrm>
        </p:spPr>
        <p:txBody>
          <a:bodyPr anchor="b"/>
          <a:lstStyle>
            <a:lvl1pPr>
              <a:defRPr sz="6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2110EA0-C920-1F42-8F59-53F3E72CD651}"/>
              </a:ext>
            </a:extLst>
          </p:cNvPr>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5BBDBF2-8D0C-B649-8453-931233EE1080}"/>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B66548-25B7-6146-8BCD-BDC5C2DF3631}"/>
              </a:ext>
            </a:extLst>
          </p:cNvPr>
          <p:cNvSpPr>
            <a:spLocks noGrp="1"/>
          </p:cNvSpPr>
          <p:nvPr>
            <p:ph type="dt" sz="half" idx="10"/>
          </p:nvPr>
        </p:nvSpPr>
        <p:spPr/>
        <p:txBody>
          <a:bodyPr/>
          <a:lstStyle/>
          <a:p>
            <a:fld id="{5C972C7B-4141-414F-AE46-DEA2E6E174A3}" type="datetime1">
              <a:rPr kumimoji="1" lang="ja-JP" altLang="en-US" smtClean="0"/>
              <a:t>2022/1/12</a:t>
            </a:fld>
            <a:endParaRPr kumimoji="1" lang="ja-JP" altLang="en-US"/>
          </a:p>
        </p:txBody>
      </p:sp>
      <p:sp>
        <p:nvSpPr>
          <p:cNvPr id="6" name="フッター プレースホルダー 5">
            <a:extLst>
              <a:ext uri="{FF2B5EF4-FFF2-40B4-BE49-F238E27FC236}">
                <a16:creationId xmlns:a16="http://schemas.microsoft.com/office/drawing/2014/main" id="{005EB775-E990-A641-96ED-AE0D8E8E6FE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B0B87DF-2EF5-354D-B078-87D7E480A901}"/>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673631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C87E79-540E-7B4C-AC7C-4C1D4E34C3A1}"/>
              </a:ext>
            </a:extLst>
          </p:cNvPr>
          <p:cNvSpPr>
            <a:spLocks noGrp="1"/>
          </p:cNvSpPr>
          <p:nvPr>
            <p:ph type="title"/>
          </p:nvPr>
        </p:nvSpPr>
        <p:spPr>
          <a:xfrm>
            <a:off x="1679577" y="914400"/>
            <a:ext cx="7864474" cy="3200400"/>
          </a:xfrm>
        </p:spPr>
        <p:txBody>
          <a:bodyPr anchor="b"/>
          <a:lstStyle>
            <a:lvl1pPr>
              <a:defRPr sz="6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04CFA43-2593-334A-9CDC-61CB81704F5E}"/>
              </a:ext>
            </a:extLst>
          </p:cNvPr>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kumimoji="1" lang="ja-JP" altLang="en-US"/>
          </a:p>
        </p:txBody>
      </p:sp>
      <p:sp>
        <p:nvSpPr>
          <p:cNvPr id="4" name="テキスト プレースホルダー 3">
            <a:extLst>
              <a:ext uri="{FF2B5EF4-FFF2-40B4-BE49-F238E27FC236}">
                <a16:creationId xmlns:a16="http://schemas.microsoft.com/office/drawing/2014/main" id="{BF8A9D6B-C8AE-2743-8832-0D1A1A252A85}"/>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BB0BCFE-62BE-7643-8557-524B0FE72E79}"/>
              </a:ext>
            </a:extLst>
          </p:cNvPr>
          <p:cNvSpPr>
            <a:spLocks noGrp="1"/>
          </p:cNvSpPr>
          <p:nvPr>
            <p:ph type="dt" sz="half" idx="10"/>
          </p:nvPr>
        </p:nvSpPr>
        <p:spPr/>
        <p:txBody>
          <a:bodyPr/>
          <a:lstStyle/>
          <a:p>
            <a:fld id="{3E7F2D3A-EFDA-5E49-914D-0FC0C8AD0265}" type="datetime1">
              <a:rPr kumimoji="1" lang="ja-JP" altLang="en-US" smtClean="0"/>
              <a:t>2022/1/12</a:t>
            </a:fld>
            <a:endParaRPr kumimoji="1" lang="ja-JP" altLang="en-US"/>
          </a:p>
        </p:txBody>
      </p:sp>
      <p:sp>
        <p:nvSpPr>
          <p:cNvPr id="6" name="フッター プレースホルダー 5">
            <a:extLst>
              <a:ext uri="{FF2B5EF4-FFF2-40B4-BE49-F238E27FC236}">
                <a16:creationId xmlns:a16="http://schemas.microsoft.com/office/drawing/2014/main" id="{A7A957B7-CA62-C848-A509-B854D498947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D7F184A-BEAB-D540-8C03-1BCDA0C57646}"/>
              </a:ext>
            </a:extLst>
          </p:cNvPr>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100225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982C440-11A0-6C4D-B57B-B012FF0BAC45}"/>
              </a:ext>
            </a:extLst>
          </p:cNvPr>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7EDFCF-DCB8-8241-A536-8EF7963DE41B}"/>
              </a:ext>
            </a:extLst>
          </p:cNvPr>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1582FF-E2D8-2245-A85B-93AFA3E2FB70}"/>
              </a:ext>
            </a:extLst>
          </p:cNvPr>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939662E4-2D46-D943-9ECC-5D012465B202}" type="datetime1">
              <a:rPr kumimoji="1" lang="ja-JP" altLang="en-US" smtClean="0"/>
              <a:t>2022/1/12</a:t>
            </a:fld>
            <a:endParaRPr kumimoji="1" lang="ja-JP" altLang="en-US"/>
          </a:p>
        </p:txBody>
      </p:sp>
      <p:sp>
        <p:nvSpPr>
          <p:cNvPr id="5" name="フッター プレースホルダー 4">
            <a:extLst>
              <a:ext uri="{FF2B5EF4-FFF2-40B4-BE49-F238E27FC236}">
                <a16:creationId xmlns:a16="http://schemas.microsoft.com/office/drawing/2014/main" id="{0B99E08E-438E-974B-AAA5-E87EA7571FDD}"/>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C7D90CA-3BAD-0B4B-83AF-21B2D6C92C23}"/>
              </a:ext>
            </a:extLst>
          </p:cNvPr>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6055705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hf hdr="0" ftr="0" dt="0"/>
  <p:txStyles>
    <p:titleStyle>
      <a:lvl1pPr algn="l" defTabSz="1828800" rtl="0" eaLnBrk="1" latinLnBrk="0" hangingPunct="1">
        <a:lnSpc>
          <a:spcPct val="90000"/>
        </a:lnSpc>
        <a:spcBef>
          <a:spcPct val="0"/>
        </a:spcBef>
        <a:buNone/>
        <a:defRPr kumimoji="1"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kumimoji="1"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kumimoji="1"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kumimoji="1"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828800" rtl="0" eaLnBrk="1" latinLnBrk="0" hangingPunct="1">
        <a:defRPr kumimoji="1" sz="3600" kern="1200">
          <a:solidFill>
            <a:schemeClr val="tx1"/>
          </a:solidFill>
          <a:latin typeface="+mn-lt"/>
          <a:ea typeface="+mn-ea"/>
          <a:cs typeface="+mn-cs"/>
        </a:defRPr>
      </a:lvl1pPr>
      <a:lvl2pPr marL="914400" algn="l" defTabSz="1828800" rtl="0" eaLnBrk="1" latinLnBrk="0" hangingPunct="1">
        <a:defRPr kumimoji="1" sz="3600" kern="1200">
          <a:solidFill>
            <a:schemeClr val="tx1"/>
          </a:solidFill>
          <a:latin typeface="+mn-lt"/>
          <a:ea typeface="+mn-ea"/>
          <a:cs typeface="+mn-cs"/>
        </a:defRPr>
      </a:lvl2pPr>
      <a:lvl3pPr marL="1828800" algn="l" defTabSz="1828800" rtl="0" eaLnBrk="1" latinLnBrk="0" hangingPunct="1">
        <a:defRPr kumimoji="1" sz="3600" kern="1200">
          <a:solidFill>
            <a:schemeClr val="tx1"/>
          </a:solidFill>
          <a:latin typeface="+mn-lt"/>
          <a:ea typeface="+mn-ea"/>
          <a:cs typeface="+mn-cs"/>
        </a:defRPr>
      </a:lvl3pPr>
      <a:lvl4pPr marL="2743200" algn="l" defTabSz="1828800" rtl="0" eaLnBrk="1" latinLnBrk="0" hangingPunct="1">
        <a:defRPr kumimoji="1" sz="3600" kern="1200">
          <a:solidFill>
            <a:schemeClr val="tx1"/>
          </a:solidFill>
          <a:latin typeface="+mn-lt"/>
          <a:ea typeface="+mn-ea"/>
          <a:cs typeface="+mn-cs"/>
        </a:defRPr>
      </a:lvl4pPr>
      <a:lvl5pPr marL="3657600" algn="l" defTabSz="1828800" rtl="0" eaLnBrk="1" latinLnBrk="0" hangingPunct="1">
        <a:defRPr kumimoji="1" sz="3600" kern="1200">
          <a:solidFill>
            <a:schemeClr val="tx1"/>
          </a:solidFill>
          <a:latin typeface="+mn-lt"/>
          <a:ea typeface="+mn-ea"/>
          <a:cs typeface="+mn-cs"/>
        </a:defRPr>
      </a:lvl5pPr>
      <a:lvl6pPr marL="4572000" algn="l" defTabSz="1828800" rtl="0" eaLnBrk="1" latinLnBrk="0" hangingPunct="1">
        <a:defRPr kumimoji="1" sz="3600" kern="1200">
          <a:solidFill>
            <a:schemeClr val="tx1"/>
          </a:solidFill>
          <a:latin typeface="+mn-lt"/>
          <a:ea typeface="+mn-ea"/>
          <a:cs typeface="+mn-cs"/>
        </a:defRPr>
      </a:lvl6pPr>
      <a:lvl7pPr marL="5486400" algn="l" defTabSz="1828800" rtl="0" eaLnBrk="1" latinLnBrk="0" hangingPunct="1">
        <a:defRPr kumimoji="1" sz="3600" kern="1200">
          <a:solidFill>
            <a:schemeClr val="tx1"/>
          </a:solidFill>
          <a:latin typeface="+mn-lt"/>
          <a:ea typeface="+mn-ea"/>
          <a:cs typeface="+mn-cs"/>
        </a:defRPr>
      </a:lvl7pPr>
      <a:lvl8pPr marL="6400800" algn="l" defTabSz="1828800" rtl="0" eaLnBrk="1" latinLnBrk="0" hangingPunct="1">
        <a:defRPr kumimoji="1" sz="3600" kern="1200">
          <a:solidFill>
            <a:schemeClr val="tx1"/>
          </a:solidFill>
          <a:latin typeface="+mn-lt"/>
          <a:ea typeface="+mn-ea"/>
          <a:cs typeface="+mn-cs"/>
        </a:defRPr>
      </a:lvl8pPr>
      <a:lvl9pPr marL="7315200" algn="l" defTabSz="1828800" rtl="0" eaLnBrk="1" latinLnBrk="0" hangingPunct="1">
        <a:defRPr kumimoji="1"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hyperlink" Target="mailto:takuya.ishibashi@kek.jp"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3.xml"/><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4.jpeg"/><Relationship Id="rId1" Type="http://schemas.openxmlformats.org/officeDocument/2006/relationships/slideLayout" Target="../slideLayouts/slideLayout12.xml"/><Relationship Id="rId4" Type="http://schemas.openxmlformats.org/officeDocument/2006/relationships/image" Target="../media/image65.png"/></Relationships>
</file>

<file path=ppt/slides/_rels/slide3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uperKEKB collimation design and experience"/>
          <p:cNvSpPr txBox="1">
            <a:spLocks noGrp="1"/>
          </p:cNvSpPr>
          <p:nvPr>
            <p:ph type="ctrTitle"/>
          </p:nvPr>
        </p:nvSpPr>
        <p:spPr>
          <a:xfrm>
            <a:off x="1778000" y="991668"/>
            <a:ext cx="20828000" cy="3297784"/>
          </a:xfrm>
          <a:prstGeom prst="rect">
            <a:avLst/>
          </a:prstGeom>
        </p:spPr>
        <p:txBody>
          <a:bodyPr>
            <a:normAutofit/>
          </a:bodyPr>
          <a:lstStyle>
            <a:lvl1pPr>
              <a:defRPr sz="7000"/>
            </a:lvl1pPr>
          </a:lstStyle>
          <a:p>
            <a:r>
              <a:rPr sz="8000" dirty="0"/>
              <a:t>SuperKEKB collimation </a:t>
            </a:r>
            <a:r>
              <a:rPr lang="en-US" sz="8000" dirty="0"/>
              <a:t>system</a:t>
            </a:r>
            <a:endParaRPr sz="8000" dirty="0"/>
          </a:p>
        </p:txBody>
      </p:sp>
      <p:sp>
        <p:nvSpPr>
          <p:cNvPr id="120" name="EIC Workshop…"/>
          <p:cNvSpPr txBox="1">
            <a:spLocks noGrp="1"/>
          </p:cNvSpPr>
          <p:nvPr>
            <p:ph type="subTitle" idx="1"/>
          </p:nvPr>
        </p:nvSpPr>
        <p:spPr>
          <a:xfrm>
            <a:off x="1778000" y="5746448"/>
            <a:ext cx="20828000" cy="6632812"/>
          </a:xfrm>
          <a:prstGeom prst="rect">
            <a:avLst/>
          </a:prstGeom>
        </p:spPr>
        <p:txBody>
          <a:bodyPr>
            <a:noAutofit/>
          </a:bodyPr>
          <a:lstStyle/>
          <a:p>
            <a:pPr defTabSz="561340">
              <a:defRPr sz="3672"/>
            </a:pPr>
            <a:r>
              <a:rPr lang="en-US" sz="3200" dirty="0"/>
              <a:t>IAS Program on HEP 2022</a:t>
            </a:r>
            <a:endParaRPr sz="3200" dirty="0"/>
          </a:p>
          <a:p>
            <a:pPr defTabSz="561340">
              <a:defRPr sz="3672"/>
            </a:pPr>
            <a:r>
              <a:rPr sz="3200" dirty="0"/>
              <a:t>202</a:t>
            </a:r>
            <a:r>
              <a:rPr lang="en-US" sz="3200" dirty="0"/>
              <a:t>1</a:t>
            </a:r>
            <a:r>
              <a:rPr sz="3200" dirty="0"/>
              <a:t>-</a:t>
            </a:r>
            <a:r>
              <a:rPr lang="en-US" sz="3200" dirty="0"/>
              <a:t>07</a:t>
            </a:r>
            <a:r>
              <a:rPr sz="3200" dirty="0"/>
              <a:t>-0</a:t>
            </a:r>
            <a:r>
              <a:rPr lang="en-US" sz="3200" dirty="0"/>
              <a:t>1</a:t>
            </a:r>
          </a:p>
          <a:p>
            <a:pPr defTabSz="561340">
              <a:defRPr sz="3672"/>
            </a:pPr>
            <a:endParaRPr lang="en-US" sz="3200" dirty="0"/>
          </a:p>
          <a:p>
            <a:pPr defTabSz="561340">
              <a:defRPr sz="3672"/>
            </a:pPr>
            <a:r>
              <a:rPr lang="en" sz="3200" dirty="0"/>
              <a:t>Mini-workshop: Accelerator Physics</a:t>
            </a:r>
          </a:p>
          <a:p>
            <a:pPr defTabSz="561340">
              <a:defRPr sz="3672"/>
            </a:pPr>
            <a:r>
              <a:rPr lang="en" sz="3200" dirty="0"/>
              <a:t>Key Beam Physics and Technologies Issues for Colliders</a:t>
            </a:r>
          </a:p>
          <a:p>
            <a:pPr defTabSz="561340">
              <a:defRPr sz="3672"/>
            </a:pPr>
            <a:r>
              <a:rPr lang="en" sz="3200" dirty="0"/>
              <a:t>Day 1 - Session 3 (MW-AP-D1-S3)</a:t>
            </a:r>
          </a:p>
          <a:p>
            <a:pPr defTabSz="561340">
              <a:defRPr sz="3672"/>
            </a:pPr>
            <a:endParaRPr sz="3200" dirty="0"/>
          </a:p>
          <a:p>
            <a:pPr defTabSz="561340">
              <a:defRPr sz="3672"/>
            </a:pPr>
            <a:r>
              <a:rPr sz="3200" dirty="0"/>
              <a:t>KEK Accelerator Laboratory</a:t>
            </a:r>
            <a:endParaRPr lang="en-US" sz="3200" dirty="0"/>
          </a:p>
          <a:p>
            <a:pPr defTabSz="561340">
              <a:defRPr sz="3672"/>
            </a:pPr>
            <a:r>
              <a:rPr sz="3200" dirty="0"/>
              <a:t>Takuya Ishibashi</a:t>
            </a:r>
            <a:endParaRPr lang="en-US" sz="3200" dirty="0"/>
          </a:p>
          <a:p>
            <a:pPr defTabSz="561340">
              <a:defRPr sz="3672"/>
            </a:pPr>
            <a:r>
              <a:rPr lang="en-US" sz="3200" dirty="0"/>
              <a:t>on behalf of </a:t>
            </a:r>
            <a:r>
              <a:rPr lang="en" altLang="ja-JP" sz="3200" dirty="0"/>
              <a:t>KEKB Vacuum Group</a:t>
            </a:r>
          </a:p>
          <a:p>
            <a:pPr defTabSz="561340">
              <a:defRPr sz="3672"/>
            </a:pPr>
            <a:endParaRPr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Others"/>
          <p:cNvSpPr txBox="1">
            <a:spLocks noGrp="1"/>
          </p:cNvSpPr>
          <p:nvPr>
            <p:ph type="title"/>
          </p:nvPr>
        </p:nvSpPr>
        <p:spPr>
          <a:xfrm>
            <a:off x="379068" y="68519"/>
            <a:ext cx="23556889" cy="1396094"/>
          </a:xfrm>
          <a:prstGeom prst="rect">
            <a:avLst/>
          </a:prstGeom>
        </p:spPr>
        <p:txBody>
          <a:bodyPr>
            <a:normAutofit/>
          </a:bodyPr>
          <a:lstStyle>
            <a:lvl1pPr defTabSz="742950">
              <a:defRPr sz="10080"/>
            </a:lvl1pPr>
          </a:lstStyle>
          <a:p>
            <a:r>
              <a:rPr lang="en-US" sz="8800" dirty="0"/>
              <a:t>Experience – Accidental firings of injection kickers</a:t>
            </a:r>
            <a:endParaRPr sz="8800" dirty="0"/>
          </a:p>
        </p:txBody>
      </p:sp>
      <p:sp>
        <p:nvSpPr>
          <p:cNvPr id="460" name="2020-12-14 0:55, beam abort (VXD diamond) with pressure burst at D06H3.…"/>
          <p:cNvSpPr txBox="1">
            <a:spLocks noGrp="1"/>
          </p:cNvSpPr>
          <p:nvPr>
            <p:ph type="body" idx="1"/>
          </p:nvPr>
        </p:nvSpPr>
        <p:spPr>
          <a:xfrm>
            <a:off x="124630" y="1532992"/>
            <a:ext cx="24134740" cy="4098253"/>
          </a:xfrm>
          <a:prstGeom prst="rect">
            <a:avLst/>
          </a:prstGeom>
        </p:spPr>
        <p:txBody>
          <a:bodyPr>
            <a:normAutofit/>
          </a:bodyPr>
          <a:lstStyle/>
          <a:p>
            <a:pPr marL="609600" indent="-609600" defTabSz="792479">
              <a:defRPr sz="2880"/>
            </a:pPr>
            <a:r>
              <a:rPr lang="en-US" sz="3800" dirty="0"/>
              <a:t>Accidental firings of injection kickers have happened in LER.</a:t>
            </a:r>
          </a:p>
          <a:p>
            <a:pPr marL="609600" indent="-609600" defTabSz="792479">
              <a:defRPr sz="2880"/>
            </a:pPr>
            <a:r>
              <a:rPr lang="en-US" sz="3800" dirty="0"/>
              <a:t>(example) </a:t>
            </a:r>
            <a:r>
              <a:rPr sz="3800" dirty="0"/>
              <a:t>2020-12-14 0:55, beam abort (VXD diamond) with pressure burst at D06H3.</a:t>
            </a:r>
          </a:p>
          <a:p>
            <a:pPr marL="1219200" lvl="1" indent="-609600" defTabSz="792479">
              <a:defRPr sz="2880"/>
            </a:pPr>
            <a:r>
              <a:rPr sz="3800" dirty="0"/>
              <a:t>LER: 480 mA, HER: 449.9 mA</a:t>
            </a:r>
          </a:p>
          <a:p>
            <a:pPr marL="1219200" lvl="1" indent="-609600" defTabSz="792479">
              <a:defRPr sz="2880"/>
            </a:pPr>
            <a:r>
              <a:rPr sz="3800" dirty="0"/>
              <a:t>A part of the bunches was suddenly kicked</a:t>
            </a:r>
            <a:r>
              <a:rPr lang="en-US" sz="3800" dirty="0"/>
              <a:t> </a:t>
            </a:r>
            <a:r>
              <a:rPr sz="3800" dirty="0"/>
              <a:t>caused by a</a:t>
            </a:r>
            <a:r>
              <a:rPr lang="en-US" sz="3800" dirty="0"/>
              <a:t>n accidental firing of</a:t>
            </a:r>
            <a:r>
              <a:rPr sz="3800" dirty="0"/>
              <a:t> </a:t>
            </a:r>
            <a:r>
              <a:rPr lang="en-US" sz="3800" dirty="0"/>
              <a:t>the injection </a:t>
            </a:r>
            <a:r>
              <a:rPr sz="3800" dirty="0"/>
              <a:t>kicker</a:t>
            </a:r>
            <a:r>
              <a:rPr lang="en-US" sz="3800" dirty="0"/>
              <a:t>s.</a:t>
            </a:r>
            <a:endParaRPr sz="3800" dirty="0"/>
          </a:p>
          <a:p>
            <a:pPr marL="1219200" lvl="1" indent="-609600" defTabSz="792479">
              <a:defRPr sz="2880"/>
            </a:pPr>
            <a:r>
              <a:rPr lang="en-US" sz="3800" dirty="0"/>
              <a:t>Tips of D06H3 were seriously damaged by the beam hit.</a:t>
            </a:r>
          </a:p>
          <a:p>
            <a:pPr marL="584200" indent="-609600" defTabSz="792479">
              <a:defRPr sz="2880"/>
            </a:pPr>
            <a:r>
              <a:rPr lang="en-US" sz="3800" dirty="0"/>
              <a:t>In the current system, we cannot make the probability of the accidental firing zero, so some horizontal collimators in each ring has been used to protect the components against this. Carbon jaw in horizontal can be a better option.</a:t>
            </a:r>
            <a:endParaRPr sz="3800" dirty="0"/>
          </a:p>
        </p:txBody>
      </p:sp>
      <p:sp>
        <p:nvSpPr>
          <p:cNvPr id="458"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459" name="テキスト"/>
          <p:cNvSpPr txBox="1"/>
          <p:nvPr/>
        </p:nvSpPr>
        <p:spPr>
          <a:xfrm>
            <a:off x="231104" y="8709622"/>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pic>
        <p:nvPicPr>
          <p:cNvPr id="461" name="2020_12_14_01_15_19.png" descr="2020_12_14_01_15_19.png"/>
          <p:cNvPicPr>
            <a:picLocks noChangeAspect="1"/>
          </p:cNvPicPr>
          <p:nvPr/>
        </p:nvPicPr>
        <p:blipFill>
          <a:blip r:embed="rId2"/>
          <a:srcRect/>
          <a:stretch>
            <a:fillRect/>
          </a:stretch>
        </p:blipFill>
        <p:spPr>
          <a:xfrm>
            <a:off x="894558" y="7107994"/>
            <a:ext cx="9095375" cy="6069500"/>
          </a:xfrm>
          <a:prstGeom prst="rect">
            <a:avLst/>
          </a:prstGeom>
          <a:ln w="12700">
            <a:miter lim="400000"/>
          </a:ln>
        </p:spPr>
      </p:pic>
      <p:sp>
        <p:nvSpPr>
          <p:cNvPr id="463" name="LER current"/>
          <p:cNvSpPr txBox="1"/>
          <p:nvPr/>
        </p:nvSpPr>
        <p:spPr>
          <a:xfrm>
            <a:off x="1458575" y="8327174"/>
            <a:ext cx="2579720" cy="40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300"/>
            </a:lvl1pPr>
          </a:lstStyle>
          <a:p>
            <a:r>
              <a:t>LER current</a:t>
            </a:r>
          </a:p>
        </p:txBody>
      </p:sp>
      <p:sp>
        <p:nvSpPr>
          <p:cNvPr id="464" name="線"/>
          <p:cNvSpPr/>
          <p:nvPr/>
        </p:nvSpPr>
        <p:spPr>
          <a:xfrm flipH="1" flipV="1">
            <a:off x="2618952" y="8769532"/>
            <a:ext cx="258965" cy="1408396"/>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465" name="CCG D06_L03"/>
          <p:cNvSpPr txBox="1"/>
          <p:nvPr/>
        </p:nvSpPr>
        <p:spPr>
          <a:xfrm>
            <a:off x="4147243" y="8651605"/>
            <a:ext cx="2579720" cy="400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300"/>
            </a:lvl1pPr>
          </a:lstStyle>
          <a:p>
            <a:r>
              <a:t>CCG D06_L03</a:t>
            </a:r>
          </a:p>
        </p:txBody>
      </p:sp>
      <p:sp>
        <p:nvSpPr>
          <p:cNvPr id="466" name="線"/>
          <p:cNvSpPr/>
          <p:nvPr/>
        </p:nvSpPr>
        <p:spPr>
          <a:xfrm flipV="1">
            <a:off x="3896292" y="9016920"/>
            <a:ext cx="968334" cy="968334"/>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pic>
        <p:nvPicPr>
          <p:cNvPr id="467" name="page39image56105056.jpg" descr="page39image56105056.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1147548" y="5778521"/>
            <a:ext cx="5302287" cy="3518958"/>
          </a:xfrm>
          <a:prstGeom prst="rect">
            <a:avLst/>
          </a:prstGeom>
          <a:ln w="12700">
            <a:miter lim="400000"/>
          </a:ln>
        </p:spPr>
      </p:pic>
      <p:sp>
        <p:nvSpPr>
          <p:cNvPr id="468" name="テキスト"/>
          <p:cNvSpPr txBox="1"/>
          <p:nvPr/>
        </p:nvSpPr>
        <p:spPr>
          <a:xfrm>
            <a:off x="11274857" y="8118949"/>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pic>
        <p:nvPicPr>
          <p:cNvPr id="469" name="page39image56104016.jpg" descr="page39image56104016.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7772299" y="5826345"/>
            <a:ext cx="5460002" cy="3423389"/>
          </a:xfrm>
          <a:prstGeom prst="rect">
            <a:avLst/>
          </a:prstGeom>
          <a:ln w="12700">
            <a:miter lim="400000"/>
          </a:ln>
        </p:spPr>
      </p:pic>
      <p:sp>
        <p:nvSpPr>
          <p:cNvPr id="470" name="S. Terui"/>
          <p:cNvSpPr txBox="1"/>
          <p:nvPr/>
        </p:nvSpPr>
        <p:spPr>
          <a:xfrm>
            <a:off x="21815527" y="5363580"/>
            <a:ext cx="1195712"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400"/>
            </a:lvl1pPr>
          </a:lstStyle>
          <a:p>
            <a:r>
              <a:rPr lang="en-US" dirty="0"/>
              <a:t>[</a:t>
            </a:r>
            <a:r>
              <a:rPr dirty="0"/>
              <a:t>S. Terui</a:t>
            </a:r>
            <a:r>
              <a:rPr lang="en-US" dirty="0"/>
              <a:t>]</a:t>
            </a:r>
            <a:endParaRPr dirty="0"/>
          </a:p>
        </p:txBody>
      </p:sp>
      <p:sp>
        <p:nvSpPr>
          <p:cNvPr id="471" name="矢印"/>
          <p:cNvSpPr/>
          <p:nvPr/>
        </p:nvSpPr>
        <p:spPr>
          <a:xfrm>
            <a:off x="16476049" y="7377417"/>
            <a:ext cx="1270001" cy="509791"/>
          </a:xfrm>
          <a:prstGeom prst="rightArrow">
            <a:avLst>
              <a:gd name="adj1" fmla="val 32000"/>
              <a:gd name="adj2" fmla="val 159438"/>
            </a:avLst>
          </a:prstGeom>
          <a:solidFill>
            <a:schemeClr val="accent1"/>
          </a:solidFill>
          <a:ln w="12700">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472" name="線"/>
          <p:cNvSpPr/>
          <p:nvPr/>
        </p:nvSpPr>
        <p:spPr>
          <a:xfrm flipV="1">
            <a:off x="21847691" y="8252146"/>
            <a:ext cx="442401" cy="996139"/>
          </a:xfrm>
          <a:prstGeom prst="line">
            <a:avLst/>
          </a:prstGeom>
          <a:ln w="25400">
            <a:solidFill>
              <a:schemeClr val="accent5">
                <a:lumOff val="-29866"/>
              </a:schemeClr>
            </a:solidFill>
            <a:miter lim="400000"/>
            <a:tailEnd type="triangle"/>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473" name="kicker misfire?"/>
          <p:cNvSpPr txBox="1"/>
          <p:nvPr/>
        </p:nvSpPr>
        <p:spPr>
          <a:xfrm>
            <a:off x="20081606" y="9192509"/>
            <a:ext cx="2337178"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5">
                    <a:lumOff val="-29866"/>
                  </a:schemeClr>
                </a:solidFill>
                <a:latin typeface="+mn-lt"/>
                <a:ea typeface="+mn-ea"/>
                <a:cs typeface="+mn-cs"/>
                <a:sym typeface="ヒラギノ角ゴ ProN W3"/>
              </a:defRPr>
            </a:lvl1pPr>
          </a:lstStyle>
          <a:p>
            <a:r>
              <a:rPr dirty="0"/>
              <a:t>kicker misfir</a:t>
            </a:r>
            <a:r>
              <a:rPr lang="en-US" dirty="0"/>
              <a:t>e</a:t>
            </a:r>
            <a:endParaRPr dirty="0"/>
          </a:p>
        </p:txBody>
      </p:sp>
      <p:sp>
        <p:nvSpPr>
          <p:cNvPr id="475" name="テキスト"/>
          <p:cNvSpPr txBox="1"/>
          <p:nvPr/>
        </p:nvSpPr>
        <p:spPr>
          <a:xfrm>
            <a:off x="10824037" y="6193557"/>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sp>
        <p:nvSpPr>
          <p:cNvPr id="477" name="テキスト"/>
          <p:cNvSpPr txBox="1"/>
          <p:nvPr/>
        </p:nvSpPr>
        <p:spPr>
          <a:xfrm>
            <a:off x="14368000" y="7219457"/>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pic>
        <p:nvPicPr>
          <p:cNvPr id="29" name="図 28">
            <a:extLst>
              <a:ext uri="{FF2B5EF4-FFF2-40B4-BE49-F238E27FC236}">
                <a16:creationId xmlns:a16="http://schemas.microsoft.com/office/drawing/2014/main" id="{A2EC4921-8B0F-5348-AA66-68E5109E649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3452077" y="9940403"/>
            <a:ext cx="7317943" cy="3619261"/>
          </a:xfrm>
          <a:prstGeom prst="rect">
            <a:avLst/>
          </a:prstGeom>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396FA-17FE-0144-A218-0E78E0B83924}"/>
              </a:ext>
            </a:extLst>
          </p:cNvPr>
          <p:cNvSpPr>
            <a:spLocks noGrp="1"/>
          </p:cNvSpPr>
          <p:nvPr>
            <p:ph type="title"/>
          </p:nvPr>
        </p:nvSpPr>
        <p:spPr>
          <a:xfrm>
            <a:off x="342600" y="123092"/>
            <a:ext cx="21031200" cy="1254192"/>
          </a:xfrm>
        </p:spPr>
        <p:txBody>
          <a:bodyPr>
            <a:normAutofit fontScale="90000"/>
          </a:bodyPr>
          <a:lstStyle/>
          <a:p>
            <a:r>
              <a:rPr lang="en-US" altLang="ja-JP" dirty="0"/>
              <a:t>Experience – Vertical Beam-size blow-up</a:t>
            </a:r>
            <a:endParaRPr kumimoji="1" lang="ja-JP" altLang="en-US"/>
          </a:p>
        </p:txBody>
      </p:sp>
      <p:sp>
        <p:nvSpPr>
          <p:cNvPr id="4" name="スライド番号プレースホルダー 3">
            <a:extLst>
              <a:ext uri="{FF2B5EF4-FFF2-40B4-BE49-F238E27FC236}">
                <a16:creationId xmlns:a16="http://schemas.microsoft.com/office/drawing/2014/main" id="{91E0C4E2-0995-584E-9D58-BE23BCDAD719}"/>
              </a:ext>
            </a:extLst>
          </p:cNvPr>
          <p:cNvSpPr>
            <a:spLocks noGrp="1"/>
          </p:cNvSpPr>
          <p:nvPr>
            <p:ph type="sldNum" sz="quarter" idx="12"/>
          </p:nvPr>
        </p:nvSpPr>
        <p:spPr/>
        <p:txBody>
          <a:bodyPr/>
          <a:lstStyle/>
          <a:p>
            <a:fld id="{C159EB30-C6E8-7F45-B2D7-9A2E5284ADA7}" type="slidenum">
              <a:rPr kumimoji="1" lang="ja-JP" altLang="en-US" smtClean="0"/>
              <a:t>11</a:t>
            </a:fld>
            <a:endParaRPr kumimoji="1" lang="ja-JP" altLang="en-US"/>
          </a:p>
        </p:txBody>
      </p:sp>
      <p:sp>
        <p:nvSpPr>
          <p:cNvPr id="10" name="テキスト ボックス 9">
            <a:extLst>
              <a:ext uri="{FF2B5EF4-FFF2-40B4-BE49-F238E27FC236}">
                <a16:creationId xmlns:a16="http://schemas.microsoft.com/office/drawing/2014/main" id="{99320859-B3F5-7443-8B0F-EFDB07E677CC}"/>
              </a:ext>
            </a:extLst>
          </p:cNvPr>
          <p:cNvSpPr txBox="1"/>
          <p:nvPr/>
        </p:nvSpPr>
        <p:spPr>
          <a:xfrm>
            <a:off x="342600" y="10299680"/>
            <a:ext cx="22998766" cy="3416320"/>
          </a:xfrm>
          <a:prstGeom prst="rect">
            <a:avLst/>
          </a:prstGeom>
          <a:noFill/>
        </p:spPr>
        <p:txBody>
          <a:bodyPr wrap="square" rtlCol="0">
            <a:spAutoFit/>
          </a:bodyPr>
          <a:lstStyle/>
          <a:p>
            <a:pPr marL="609600" indent="-609600" defTabSz="792479">
              <a:buFont typeface="Arial" panose="020B0604020202020204" pitchFamily="34" charset="0"/>
              <a:buChar char="•"/>
              <a:defRPr sz="2880"/>
            </a:pPr>
            <a:r>
              <a:rPr lang="en-US" altLang="ja-JP" sz="3600" dirty="0"/>
              <a:t>Vertical beam-size blow-up related to impedance in LER has observed in the single-beam operation.</a:t>
            </a:r>
          </a:p>
          <a:p>
            <a:pPr marL="609600" indent="-609600" defTabSz="792479">
              <a:buFont typeface="Arial" panose="020B0604020202020204" pitchFamily="34" charset="0"/>
              <a:buChar char="•"/>
              <a:defRPr sz="2880"/>
            </a:pPr>
            <a:r>
              <a:rPr lang="en-US" altLang="ja-JP" sz="3600" dirty="0"/>
              <a:t>The calculated bunch current threshold of Transverse Mode Coupling Instability (TMCI) is about 1.6 mA/bunch or more, but this blow-up has occurred around ~1.0 mA/bunch.</a:t>
            </a:r>
          </a:p>
          <a:p>
            <a:pPr marL="609600" indent="-609600" defTabSz="792479">
              <a:buFont typeface="Arial" panose="020B0604020202020204" pitchFamily="34" charset="0"/>
              <a:buChar char="•"/>
              <a:defRPr sz="2880"/>
            </a:pPr>
            <a:r>
              <a:rPr lang="en-US" altLang="ja-JP" sz="3600" dirty="0"/>
              <a:t>The bunch current threshold depends on the vertical tune, so this is caused by not the ordinary TMCI but the localized wake in the vertical collimators.</a:t>
            </a:r>
          </a:p>
          <a:p>
            <a:pPr marL="609600" indent="-609600" defTabSz="792479">
              <a:buFont typeface="Arial" panose="020B0604020202020204" pitchFamily="34" charset="0"/>
              <a:buChar char="•"/>
              <a:defRPr sz="2880"/>
            </a:pPr>
            <a:r>
              <a:rPr lang="en-US" altLang="ja-JP" sz="3600" dirty="0"/>
              <a:t>The tune scan had performed for </a:t>
            </a:r>
            <a:r>
              <a:rPr lang="el-GR" altLang="ja-JP" sz="3600" dirty="0"/>
              <a:t>β</a:t>
            </a:r>
            <a:r>
              <a:rPr lang="en-US" altLang="ja-JP" sz="3600" dirty="0"/>
              <a:t>y*=1 mm, no collision, 97 bunches.</a:t>
            </a:r>
          </a:p>
        </p:txBody>
      </p:sp>
      <p:pic>
        <p:nvPicPr>
          <p:cNvPr id="9" name="図 8" descr="グラフ&#10;&#10;自動的に生成された説明">
            <a:extLst>
              <a:ext uri="{FF2B5EF4-FFF2-40B4-BE49-F238E27FC236}">
                <a16:creationId xmlns:a16="http://schemas.microsoft.com/office/drawing/2014/main" id="{7FAF9A58-DAB3-CB44-9CD9-20EB5ACD9C5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2600" y="1723938"/>
            <a:ext cx="10664124" cy="8263634"/>
          </a:xfrm>
          <a:prstGeom prst="rect">
            <a:avLst/>
          </a:prstGeom>
        </p:spPr>
      </p:pic>
      <p:pic>
        <p:nvPicPr>
          <p:cNvPr id="13" name="図 12" descr="グラフ, 散布図&#10;&#10;自動的に生成された説明">
            <a:extLst>
              <a:ext uri="{FF2B5EF4-FFF2-40B4-BE49-F238E27FC236}">
                <a16:creationId xmlns:a16="http://schemas.microsoft.com/office/drawing/2014/main" id="{D7C1B45C-9DC7-3441-911C-E38EA3401FE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77241" y="1723937"/>
            <a:ext cx="10664126" cy="8263636"/>
          </a:xfrm>
          <a:prstGeom prst="rect">
            <a:avLst/>
          </a:prstGeom>
        </p:spPr>
      </p:pic>
      <p:cxnSp>
        <p:nvCxnSpPr>
          <p:cNvPr id="15" name="直線矢印コネクタ 14">
            <a:extLst>
              <a:ext uri="{FF2B5EF4-FFF2-40B4-BE49-F238E27FC236}">
                <a16:creationId xmlns:a16="http://schemas.microsoft.com/office/drawing/2014/main" id="{4A4A6163-CFF7-5E48-A65F-277FE619F7B8}"/>
              </a:ext>
            </a:extLst>
          </p:cNvPr>
          <p:cNvCxnSpPr/>
          <p:nvPr/>
        </p:nvCxnSpPr>
        <p:spPr>
          <a:xfrm>
            <a:off x="6746788" y="7711420"/>
            <a:ext cx="0" cy="5436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6FA08128-D1CA-BF41-A351-6C28CDDF415C}"/>
              </a:ext>
            </a:extLst>
          </p:cNvPr>
          <p:cNvSpPr txBox="1"/>
          <p:nvPr/>
        </p:nvSpPr>
        <p:spPr>
          <a:xfrm>
            <a:off x="5773519" y="7167855"/>
            <a:ext cx="1845377" cy="523220"/>
          </a:xfrm>
          <a:prstGeom prst="rect">
            <a:avLst/>
          </a:prstGeom>
          <a:noFill/>
        </p:spPr>
        <p:txBody>
          <a:bodyPr wrap="none" rtlCol="0">
            <a:spAutoFit/>
          </a:bodyPr>
          <a:lstStyle/>
          <a:p>
            <a:r>
              <a:rPr lang="el-GR" altLang="ja-JP" sz="2800" dirty="0"/>
              <a:t>ν</a:t>
            </a:r>
            <a:r>
              <a:rPr lang="en" altLang="ja-JP" sz="2800" baseline="-25000" dirty="0"/>
              <a:t>y</a:t>
            </a:r>
            <a:r>
              <a:rPr lang="en-US" altLang="ja-JP" sz="2800" dirty="0"/>
              <a:t> – </a:t>
            </a:r>
            <a:r>
              <a:rPr lang="en-US" altLang="ja-JP" sz="2800" dirty="0" err="1"/>
              <a:t>ν</a:t>
            </a:r>
            <a:r>
              <a:rPr lang="en-US" altLang="ja-JP" sz="2800" baseline="-25000" dirty="0" err="1"/>
              <a:t>x</a:t>
            </a:r>
            <a:r>
              <a:rPr lang="en-US" altLang="ja-JP" sz="2800" dirty="0"/>
              <a:t> + 2ν</a:t>
            </a:r>
            <a:r>
              <a:rPr lang="en-US" altLang="ja-JP" sz="2800" baseline="-25000" dirty="0"/>
              <a:t>s</a:t>
            </a:r>
            <a:endParaRPr lang="ja-JP" altLang="en-US" sz="2800" baseline="-25000"/>
          </a:p>
        </p:txBody>
      </p:sp>
      <p:cxnSp>
        <p:nvCxnSpPr>
          <p:cNvPr id="17" name="直線矢印コネクタ 16">
            <a:extLst>
              <a:ext uri="{FF2B5EF4-FFF2-40B4-BE49-F238E27FC236}">
                <a16:creationId xmlns:a16="http://schemas.microsoft.com/office/drawing/2014/main" id="{39A7DE77-7CBB-E34C-A64C-55A525C793F9}"/>
              </a:ext>
            </a:extLst>
          </p:cNvPr>
          <p:cNvCxnSpPr/>
          <p:nvPr/>
        </p:nvCxnSpPr>
        <p:spPr>
          <a:xfrm>
            <a:off x="3270420" y="4235052"/>
            <a:ext cx="0" cy="5436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7593DF31-FC13-C445-B8D3-4E7E1EFACB5A}"/>
              </a:ext>
            </a:extLst>
          </p:cNvPr>
          <p:cNvSpPr txBox="1"/>
          <p:nvPr/>
        </p:nvSpPr>
        <p:spPr>
          <a:xfrm>
            <a:off x="2297151" y="3691487"/>
            <a:ext cx="1662635" cy="523220"/>
          </a:xfrm>
          <a:prstGeom prst="rect">
            <a:avLst/>
          </a:prstGeom>
          <a:noFill/>
        </p:spPr>
        <p:txBody>
          <a:bodyPr wrap="none" rtlCol="0">
            <a:spAutoFit/>
          </a:bodyPr>
          <a:lstStyle/>
          <a:p>
            <a:r>
              <a:rPr lang="el-GR" altLang="ja-JP" sz="2800" dirty="0"/>
              <a:t>ν</a:t>
            </a:r>
            <a:r>
              <a:rPr lang="en" altLang="ja-JP" sz="2800" baseline="-25000" dirty="0"/>
              <a:t>y</a:t>
            </a:r>
            <a:r>
              <a:rPr lang="en-US" altLang="ja-JP" sz="2800" dirty="0"/>
              <a:t> – </a:t>
            </a:r>
            <a:r>
              <a:rPr lang="en-US" altLang="ja-JP" sz="2800" dirty="0" err="1"/>
              <a:t>ν</a:t>
            </a:r>
            <a:r>
              <a:rPr lang="en-US" altLang="ja-JP" sz="2800" baseline="-25000" dirty="0" err="1"/>
              <a:t>x</a:t>
            </a:r>
            <a:r>
              <a:rPr lang="en-US" altLang="ja-JP" sz="2800" dirty="0"/>
              <a:t> + </a:t>
            </a:r>
            <a:r>
              <a:rPr lang="en-US" altLang="ja-JP" sz="2800" dirty="0" err="1"/>
              <a:t>ν</a:t>
            </a:r>
            <a:r>
              <a:rPr lang="en-US" altLang="ja-JP" sz="2800" baseline="-25000" dirty="0" err="1"/>
              <a:t>s</a:t>
            </a:r>
            <a:endParaRPr lang="ja-JP" altLang="en-US" sz="2800" baseline="-25000"/>
          </a:p>
        </p:txBody>
      </p:sp>
      <p:sp>
        <p:nvSpPr>
          <p:cNvPr id="20" name="テキスト ボックス 19">
            <a:extLst>
              <a:ext uri="{FF2B5EF4-FFF2-40B4-BE49-F238E27FC236}">
                <a16:creationId xmlns:a16="http://schemas.microsoft.com/office/drawing/2014/main" id="{E90617F3-D8FB-CE4D-8007-C3B1EE4A2806}"/>
              </a:ext>
            </a:extLst>
          </p:cNvPr>
          <p:cNvSpPr txBox="1"/>
          <p:nvPr/>
        </p:nvSpPr>
        <p:spPr>
          <a:xfrm>
            <a:off x="1580457" y="8162725"/>
            <a:ext cx="1064715" cy="523220"/>
          </a:xfrm>
          <a:prstGeom prst="rect">
            <a:avLst/>
          </a:prstGeom>
          <a:noFill/>
        </p:spPr>
        <p:txBody>
          <a:bodyPr wrap="none" rtlCol="0">
            <a:spAutoFit/>
          </a:bodyPr>
          <a:lstStyle/>
          <a:p>
            <a:r>
              <a:rPr lang="el-GR" altLang="ja-JP" sz="2800" dirty="0"/>
              <a:t>ν</a:t>
            </a:r>
            <a:r>
              <a:rPr lang="en" altLang="ja-JP" sz="2800" baseline="-25000" dirty="0"/>
              <a:t>y</a:t>
            </a:r>
            <a:r>
              <a:rPr lang="en-US" altLang="ja-JP" sz="2800" dirty="0"/>
              <a:t> – </a:t>
            </a:r>
            <a:r>
              <a:rPr lang="en-US" altLang="ja-JP" sz="2800" dirty="0" err="1"/>
              <a:t>ν</a:t>
            </a:r>
            <a:r>
              <a:rPr lang="en-US" altLang="ja-JP" sz="2800" baseline="-25000" dirty="0" err="1"/>
              <a:t>x</a:t>
            </a:r>
            <a:endParaRPr lang="ja-JP" altLang="en-US" sz="2800" baseline="-25000"/>
          </a:p>
        </p:txBody>
      </p:sp>
      <p:cxnSp>
        <p:nvCxnSpPr>
          <p:cNvPr id="21" name="直線矢印コネクタ 20">
            <a:extLst>
              <a:ext uri="{FF2B5EF4-FFF2-40B4-BE49-F238E27FC236}">
                <a16:creationId xmlns:a16="http://schemas.microsoft.com/office/drawing/2014/main" id="{96D55A03-4BA3-0F40-84AE-076F4E1CA67A}"/>
              </a:ext>
            </a:extLst>
          </p:cNvPr>
          <p:cNvCxnSpPr/>
          <p:nvPr/>
        </p:nvCxnSpPr>
        <p:spPr>
          <a:xfrm>
            <a:off x="16402302" y="7403642"/>
            <a:ext cx="0" cy="5436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66ADF691-B0F6-F049-B95E-C74B82829BCD}"/>
              </a:ext>
            </a:extLst>
          </p:cNvPr>
          <p:cNvSpPr txBox="1"/>
          <p:nvPr/>
        </p:nvSpPr>
        <p:spPr>
          <a:xfrm>
            <a:off x="15429033" y="6860077"/>
            <a:ext cx="1845377" cy="523220"/>
          </a:xfrm>
          <a:prstGeom prst="rect">
            <a:avLst/>
          </a:prstGeom>
          <a:noFill/>
        </p:spPr>
        <p:txBody>
          <a:bodyPr wrap="none" rtlCol="0">
            <a:spAutoFit/>
          </a:bodyPr>
          <a:lstStyle/>
          <a:p>
            <a:r>
              <a:rPr lang="el-GR" altLang="ja-JP" sz="2800" dirty="0"/>
              <a:t>ν</a:t>
            </a:r>
            <a:r>
              <a:rPr lang="en" altLang="ja-JP" sz="2800" baseline="-25000" dirty="0"/>
              <a:t>y</a:t>
            </a:r>
            <a:r>
              <a:rPr lang="en-US" altLang="ja-JP" sz="2800" dirty="0"/>
              <a:t> – </a:t>
            </a:r>
            <a:r>
              <a:rPr lang="en-US" altLang="ja-JP" sz="2800" dirty="0" err="1"/>
              <a:t>ν</a:t>
            </a:r>
            <a:r>
              <a:rPr lang="en-US" altLang="ja-JP" sz="2800" baseline="-25000" dirty="0" err="1"/>
              <a:t>x</a:t>
            </a:r>
            <a:r>
              <a:rPr lang="en-US" altLang="ja-JP" sz="2800" dirty="0"/>
              <a:t> + 2ν</a:t>
            </a:r>
            <a:r>
              <a:rPr lang="en-US" altLang="ja-JP" sz="2800" baseline="-25000" dirty="0"/>
              <a:t>s</a:t>
            </a:r>
            <a:endParaRPr lang="ja-JP" altLang="en-US" sz="2800" baseline="-25000"/>
          </a:p>
        </p:txBody>
      </p:sp>
      <p:sp>
        <p:nvSpPr>
          <p:cNvPr id="24" name="テキスト ボックス 23">
            <a:extLst>
              <a:ext uri="{FF2B5EF4-FFF2-40B4-BE49-F238E27FC236}">
                <a16:creationId xmlns:a16="http://schemas.microsoft.com/office/drawing/2014/main" id="{656C22C1-8FAE-8E4E-BEF3-D367637CAED8}"/>
              </a:ext>
            </a:extLst>
          </p:cNvPr>
          <p:cNvSpPr txBox="1"/>
          <p:nvPr/>
        </p:nvSpPr>
        <p:spPr>
          <a:xfrm>
            <a:off x="13594555" y="8456675"/>
            <a:ext cx="1662635" cy="523220"/>
          </a:xfrm>
          <a:prstGeom prst="rect">
            <a:avLst/>
          </a:prstGeom>
          <a:noFill/>
        </p:spPr>
        <p:txBody>
          <a:bodyPr wrap="none" rtlCol="0">
            <a:spAutoFit/>
          </a:bodyPr>
          <a:lstStyle/>
          <a:p>
            <a:r>
              <a:rPr lang="el-GR" altLang="ja-JP" sz="2800" dirty="0"/>
              <a:t>ν</a:t>
            </a:r>
            <a:r>
              <a:rPr lang="en" altLang="ja-JP" sz="2800" baseline="-25000" dirty="0"/>
              <a:t>y</a:t>
            </a:r>
            <a:r>
              <a:rPr lang="en-US" altLang="ja-JP" sz="2800" dirty="0"/>
              <a:t> – </a:t>
            </a:r>
            <a:r>
              <a:rPr lang="en-US" altLang="ja-JP" sz="2800" dirty="0" err="1"/>
              <a:t>ν</a:t>
            </a:r>
            <a:r>
              <a:rPr lang="en-US" altLang="ja-JP" sz="2800" baseline="-25000" dirty="0" err="1"/>
              <a:t>x</a:t>
            </a:r>
            <a:r>
              <a:rPr lang="en-US" altLang="ja-JP" sz="2800" dirty="0"/>
              <a:t> + </a:t>
            </a:r>
            <a:r>
              <a:rPr lang="en-US" altLang="ja-JP" sz="2800" dirty="0" err="1"/>
              <a:t>ν</a:t>
            </a:r>
            <a:r>
              <a:rPr lang="en-US" altLang="ja-JP" sz="2800" baseline="-25000" dirty="0" err="1"/>
              <a:t>s</a:t>
            </a:r>
            <a:endParaRPr lang="ja-JP" altLang="en-US" sz="2800" baseline="-25000"/>
          </a:p>
        </p:txBody>
      </p:sp>
      <p:cxnSp>
        <p:nvCxnSpPr>
          <p:cNvPr id="25" name="直線矢印コネクタ 24">
            <a:extLst>
              <a:ext uri="{FF2B5EF4-FFF2-40B4-BE49-F238E27FC236}">
                <a16:creationId xmlns:a16="http://schemas.microsoft.com/office/drawing/2014/main" id="{01D8B402-38DC-A448-8A09-BB76D59AF5EF}"/>
              </a:ext>
            </a:extLst>
          </p:cNvPr>
          <p:cNvCxnSpPr>
            <a:cxnSpLocks/>
          </p:cNvCxnSpPr>
          <p:nvPr/>
        </p:nvCxnSpPr>
        <p:spPr>
          <a:xfrm flipH="1" flipV="1">
            <a:off x="1631090" y="7983268"/>
            <a:ext cx="666060" cy="37274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8626338B-8ABA-6343-8C31-8085AF603A49}"/>
              </a:ext>
            </a:extLst>
          </p:cNvPr>
          <p:cNvCxnSpPr>
            <a:cxnSpLocks/>
          </p:cNvCxnSpPr>
          <p:nvPr/>
        </p:nvCxnSpPr>
        <p:spPr>
          <a:xfrm flipH="1" flipV="1">
            <a:off x="13851148" y="8270304"/>
            <a:ext cx="666060" cy="37274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A53DDA0B-F6F2-3248-9B99-0D8BA8A80EC9}"/>
              </a:ext>
            </a:extLst>
          </p:cNvPr>
          <p:cNvSpPr txBox="1"/>
          <p:nvPr/>
        </p:nvSpPr>
        <p:spPr>
          <a:xfrm>
            <a:off x="19702668" y="7392427"/>
            <a:ext cx="351378" cy="523220"/>
          </a:xfrm>
          <a:prstGeom prst="rect">
            <a:avLst/>
          </a:prstGeom>
          <a:noFill/>
        </p:spPr>
        <p:txBody>
          <a:bodyPr wrap="none" rtlCol="0">
            <a:spAutoFit/>
          </a:bodyPr>
          <a:lstStyle/>
          <a:p>
            <a:r>
              <a:rPr lang="en-US" altLang="ja-JP" sz="2800" dirty="0"/>
              <a:t>?</a:t>
            </a:r>
            <a:endParaRPr lang="ja-JP" altLang="en-US" sz="2800" baseline="-25000"/>
          </a:p>
        </p:txBody>
      </p:sp>
      <p:cxnSp>
        <p:nvCxnSpPr>
          <p:cNvPr id="32" name="直線矢印コネクタ 31">
            <a:extLst>
              <a:ext uri="{FF2B5EF4-FFF2-40B4-BE49-F238E27FC236}">
                <a16:creationId xmlns:a16="http://schemas.microsoft.com/office/drawing/2014/main" id="{1A10EF4E-970A-764D-9D72-6E780C44BD65}"/>
              </a:ext>
            </a:extLst>
          </p:cNvPr>
          <p:cNvCxnSpPr/>
          <p:nvPr/>
        </p:nvCxnSpPr>
        <p:spPr>
          <a:xfrm>
            <a:off x="19964400" y="7861740"/>
            <a:ext cx="0" cy="5436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444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396FA-17FE-0144-A218-0E78E0B83924}"/>
              </a:ext>
            </a:extLst>
          </p:cNvPr>
          <p:cNvSpPr>
            <a:spLocks noGrp="1"/>
          </p:cNvSpPr>
          <p:nvPr>
            <p:ph type="title"/>
          </p:nvPr>
        </p:nvSpPr>
        <p:spPr>
          <a:xfrm>
            <a:off x="342600" y="0"/>
            <a:ext cx="21031200" cy="1254192"/>
          </a:xfrm>
        </p:spPr>
        <p:txBody>
          <a:bodyPr>
            <a:normAutofit fontScale="90000"/>
          </a:bodyPr>
          <a:lstStyle/>
          <a:p>
            <a:r>
              <a:rPr lang="en-US" altLang="ja-JP" dirty="0"/>
              <a:t>Experience – Vertical Beam-size blow-up</a:t>
            </a:r>
            <a:endParaRPr kumimoji="1" lang="ja-JP" altLang="en-US"/>
          </a:p>
        </p:txBody>
      </p:sp>
      <p:sp>
        <p:nvSpPr>
          <p:cNvPr id="4" name="スライド番号プレースホルダー 3">
            <a:extLst>
              <a:ext uri="{FF2B5EF4-FFF2-40B4-BE49-F238E27FC236}">
                <a16:creationId xmlns:a16="http://schemas.microsoft.com/office/drawing/2014/main" id="{91E0C4E2-0995-584E-9D58-BE23BCDAD719}"/>
              </a:ext>
            </a:extLst>
          </p:cNvPr>
          <p:cNvSpPr>
            <a:spLocks noGrp="1"/>
          </p:cNvSpPr>
          <p:nvPr>
            <p:ph type="sldNum" sz="quarter" idx="12"/>
          </p:nvPr>
        </p:nvSpPr>
        <p:spPr/>
        <p:txBody>
          <a:bodyPr/>
          <a:lstStyle/>
          <a:p>
            <a:fld id="{C159EB30-C6E8-7F45-B2D7-9A2E5284ADA7}" type="slidenum">
              <a:rPr kumimoji="1" lang="ja-JP" altLang="en-US" smtClean="0"/>
              <a:t>12</a:t>
            </a:fld>
            <a:endParaRPr kumimoji="1" lang="ja-JP" altLang="en-US"/>
          </a:p>
        </p:txBody>
      </p:sp>
      <p:sp>
        <p:nvSpPr>
          <p:cNvPr id="15" name="テキスト ボックス 14">
            <a:extLst>
              <a:ext uri="{FF2B5EF4-FFF2-40B4-BE49-F238E27FC236}">
                <a16:creationId xmlns:a16="http://schemas.microsoft.com/office/drawing/2014/main" id="{676D3882-4274-C24C-B242-6F7D9AAA5BDE}"/>
              </a:ext>
            </a:extLst>
          </p:cNvPr>
          <p:cNvSpPr txBox="1"/>
          <p:nvPr/>
        </p:nvSpPr>
        <p:spPr>
          <a:xfrm>
            <a:off x="342600" y="9421885"/>
            <a:ext cx="23322712"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3600" dirty="0"/>
              <a:t>The bunch current threshold for the vertical beam size blow-up decreases in the situation of </a:t>
            </a:r>
            <a:r>
              <a:rPr lang="el-GR" altLang="ja-JP" sz="3600" dirty="0"/>
              <a:t>β</a:t>
            </a:r>
            <a:r>
              <a:rPr lang="en-US" altLang="ja-JP" sz="3600" dirty="0"/>
              <a:t>y* = 1 mm compared with </a:t>
            </a:r>
            <a:r>
              <a:rPr lang="el-GR" altLang="ja-JP" sz="3600" dirty="0"/>
              <a:t>β</a:t>
            </a:r>
            <a:r>
              <a:rPr lang="en-US" altLang="ja-JP" sz="3600" dirty="0"/>
              <a:t>y* = 8 mm.</a:t>
            </a:r>
          </a:p>
          <a:p>
            <a:pPr marL="285750" indent="-285750">
              <a:buFont typeface="Arial" panose="020B0604020202020204" pitchFamily="34" charset="0"/>
              <a:buChar char="•"/>
            </a:pPr>
            <a:r>
              <a:rPr lang="en-US" altLang="ja-JP" sz="3600" dirty="0"/>
              <a:t>In the study on Dec. 22</a:t>
            </a:r>
            <a:r>
              <a:rPr lang="en-US" altLang="ja-JP" sz="3600" baseline="30000" dirty="0"/>
              <a:t>nd</a:t>
            </a:r>
            <a:r>
              <a:rPr lang="en-US" altLang="ja-JP" sz="3600" dirty="0"/>
              <a:t>, there were no damaged vertical collimators, but the situation looks same as that on May. 13</a:t>
            </a:r>
            <a:r>
              <a:rPr lang="en-US" altLang="ja-JP" sz="3600" baseline="30000" dirty="0"/>
              <a:t>th</a:t>
            </a:r>
            <a:r>
              <a:rPr lang="en-US" altLang="ja-JP" sz="3600" dirty="0"/>
              <a:t>.</a:t>
            </a:r>
          </a:p>
          <a:p>
            <a:pPr marL="1028700" lvl="1" indent="-571500">
              <a:buFont typeface="Wingdings" pitchFamily="2" charset="2"/>
              <a:buChar char="ü"/>
            </a:pPr>
            <a:r>
              <a:rPr lang="en-US" altLang="ja-JP" sz="3600" dirty="0"/>
              <a:t>There had been damaged vertical collimators on May. 13</a:t>
            </a:r>
            <a:r>
              <a:rPr lang="en-US" altLang="ja-JP" sz="3600" baseline="30000" dirty="0"/>
              <a:t>th</a:t>
            </a:r>
            <a:r>
              <a:rPr lang="en-US" altLang="ja-JP" sz="3600" dirty="0"/>
              <a:t>. </a:t>
            </a:r>
          </a:p>
          <a:p>
            <a:pPr marL="285750" indent="-285750">
              <a:buFont typeface="Arial" panose="020B0604020202020204" pitchFamily="34" charset="0"/>
              <a:buChar char="•"/>
            </a:pPr>
            <a:r>
              <a:rPr lang="en-US" altLang="ja-JP" sz="3600" dirty="0"/>
              <a:t>When we opened apertures of some vertical collimators, the beam-size decreased (green colored dot with error bar). </a:t>
            </a:r>
          </a:p>
          <a:p>
            <a:pPr marL="285750" indent="-285750">
              <a:buFont typeface="Arial" panose="020B0604020202020204" pitchFamily="34" charset="0"/>
              <a:buChar char="•"/>
            </a:pPr>
            <a:r>
              <a:rPr lang="en-US" altLang="ja-JP" sz="3600" dirty="0"/>
              <a:t>The stop-band is remarkably spread when the instability occurs.</a:t>
            </a:r>
          </a:p>
        </p:txBody>
      </p:sp>
      <p:pic>
        <p:nvPicPr>
          <p:cNvPr id="5" name="図 4" descr="グラフ&#10;&#10;自動的に生成された説明">
            <a:extLst>
              <a:ext uri="{FF2B5EF4-FFF2-40B4-BE49-F238E27FC236}">
                <a16:creationId xmlns:a16="http://schemas.microsoft.com/office/drawing/2014/main" id="{84F42F25-185A-FE45-BA6E-847D6D5FD3B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35362" y="1863926"/>
            <a:ext cx="19438438" cy="7176132"/>
          </a:xfrm>
          <a:prstGeom prst="rect">
            <a:avLst/>
          </a:prstGeom>
        </p:spPr>
      </p:pic>
    </p:spTree>
    <p:extLst>
      <p:ext uri="{BB962C8B-B14F-4D97-AF65-F5344CB8AC3E}">
        <p14:creationId xmlns:p14="http://schemas.microsoft.com/office/powerpoint/2010/main" val="917907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70DC36-7D38-7B49-8B5C-0CF173887684}"/>
              </a:ext>
            </a:extLst>
          </p:cNvPr>
          <p:cNvSpPr>
            <a:spLocks noGrp="1"/>
          </p:cNvSpPr>
          <p:nvPr>
            <p:ph type="title"/>
          </p:nvPr>
        </p:nvSpPr>
        <p:spPr>
          <a:xfrm>
            <a:off x="169165" y="-94684"/>
            <a:ext cx="21031200" cy="1207408"/>
          </a:xfrm>
        </p:spPr>
        <p:txBody>
          <a:bodyPr>
            <a:noAutofit/>
          </a:bodyPr>
          <a:lstStyle/>
          <a:p>
            <a:r>
              <a:rPr lang="en-US" altLang="ja-JP" sz="7200" dirty="0"/>
              <a:t>Experience – Vertical Beam-size blow-up</a:t>
            </a:r>
            <a:endParaRPr lang="ja-JP" altLang="en-US" sz="7200"/>
          </a:p>
        </p:txBody>
      </p:sp>
      <p:sp>
        <p:nvSpPr>
          <p:cNvPr id="3" name="コンテンツ プレースホルダー 2">
            <a:extLst>
              <a:ext uri="{FF2B5EF4-FFF2-40B4-BE49-F238E27FC236}">
                <a16:creationId xmlns:a16="http://schemas.microsoft.com/office/drawing/2014/main" id="{189B9256-26AC-DC4A-B51F-69AA731B9E52}"/>
              </a:ext>
            </a:extLst>
          </p:cNvPr>
          <p:cNvSpPr>
            <a:spLocks noGrp="1"/>
          </p:cNvSpPr>
          <p:nvPr>
            <p:ph idx="1"/>
          </p:nvPr>
        </p:nvSpPr>
        <p:spPr>
          <a:xfrm>
            <a:off x="214063" y="6435193"/>
            <a:ext cx="23245248" cy="1674760"/>
          </a:xfrm>
        </p:spPr>
        <p:txBody>
          <a:bodyPr>
            <a:normAutofit fontScale="70000" lnSpcReduction="20000"/>
          </a:bodyPr>
          <a:lstStyle/>
          <a:p>
            <a:r>
              <a:rPr kumimoji="1" lang="en-US" altLang="ja-JP" dirty="0" err="1"/>
              <a:t>BxB</a:t>
            </a:r>
            <a:r>
              <a:rPr kumimoji="1" lang="en-US" altLang="ja-JP" dirty="0"/>
              <a:t> FB can suppress the beam size blow-up.</a:t>
            </a:r>
          </a:p>
          <a:p>
            <a:r>
              <a:rPr lang="en-US" altLang="ja-JP" dirty="0"/>
              <a:t>We can also suppress the beam size blow-up by increasing the vertical chromaticity, however the injection efficiency becomes lower and lower.</a:t>
            </a:r>
          </a:p>
          <a:p>
            <a:endParaRPr lang="en-US" altLang="ja-JP" dirty="0"/>
          </a:p>
        </p:txBody>
      </p:sp>
      <p:sp>
        <p:nvSpPr>
          <p:cNvPr id="4" name="スライド番号プレースホルダー 3">
            <a:extLst>
              <a:ext uri="{FF2B5EF4-FFF2-40B4-BE49-F238E27FC236}">
                <a16:creationId xmlns:a16="http://schemas.microsoft.com/office/drawing/2014/main" id="{047A1A09-9287-E54A-84D4-60D3ED23887E}"/>
              </a:ext>
            </a:extLst>
          </p:cNvPr>
          <p:cNvSpPr>
            <a:spLocks noGrp="1"/>
          </p:cNvSpPr>
          <p:nvPr>
            <p:ph type="sldNum" sz="quarter" idx="12"/>
          </p:nvPr>
        </p:nvSpPr>
        <p:spPr/>
        <p:txBody>
          <a:bodyPr/>
          <a:lstStyle/>
          <a:p>
            <a:fld id="{C159EB30-C6E8-7F45-B2D7-9A2E5284ADA7}" type="slidenum">
              <a:rPr kumimoji="1" lang="ja-JP" altLang="en-US" smtClean="0"/>
              <a:t>13</a:t>
            </a:fld>
            <a:endParaRPr kumimoji="1" lang="ja-JP" altLang="en-US"/>
          </a:p>
        </p:txBody>
      </p:sp>
      <p:pic>
        <p:nvPicPr>
          <p:cNvPr id="7" name="図 6" descr="グラフ&#10;&#10;自動的に生成された説明">
            <a:extLst>
              <a:ext uri="{FF2B5EF4-FFF2-40B4-BE49-F238E27FC236}">
                <a16:creationId xmlns:a16="http://schemas.microsoft.com/office/drawing/2014/main" id="{3DC96CA8-421A-444F-AF84-B1D69CBF9C2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6894" y="1171096"/>
            <a:ext cx="6852608" cy="4864351"/>
          </a:xfrm>
          <a:prstGeom prst="rect">
            <a:avLst/>
          </a:prstGeom>
        </p:spPr>
      </p:pic>
      <p:pic>
        <p:nvPicPr>
          <p:cNvPr id="6" name="図 5" descr="グラフ, 散布図&#10;&#10;自動的に生成された説明">
            <a:extLst>
              <a:ext uri="{FF2B5EF4-FFF2-40B4-BE49-F238E27FC236}">
                <a16:creationId xmlns:a16="http://schemas.microsoft.com/office/drawing/2014/main" id="{1C303CA8-4098-3C40-8E1A-02D539AB5A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29372" y="1134310"/>
            <a:ext cx="7223682" cy="5259701"/>
          </a:xfrm>
          <a:prstGeom prst="rect">
            <a:avLst/>
          </a:prstGeom>
        </p:spPr>
      </p:pic>
      <p:pic>
        <p:nvPicPr>
          <p:cNvPr id="8" name="図 7" descr="グラフ, 散布図&#10;&#10;自動的に生成された説明">
            <a:extLst>
              <a:ext uri="{FF2B5EF4-FFF2-40B4-BE49-F238E27FC236}">
                <a16:creationId xmlns:a16="http://schemas.microsoft.com/office/drawing/2014/main" id="{499F3F04-AB10-B641-9E62-5DF6D10BAEC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950743" y="969294"/>
            <a:ext cx="6812062" cy="5589735"/>
          </a:xfrm>
          <a:prstGeom prst="rect">
            <a:avLst/>
          </a:prstGeom>
        </p:spPr>
      </p:pic>
      <p:pic>
        <p:nvPicPr>
          <p:cNvPr id="9" name="図 8">
            <a:extLst>
              <a:ext uri="{FF2B5EF4-FFF2-40B4-BE49-F238E27FC236}">
                <a16:creationId xmlns:a16="http://schemas.microsoft.com/office/drawing/2014/main" id="{B12312FF-467A-EB43-B93E-5C140101D2F3}"/>
              </a:ext>
            </a:extLst>
          </p:cNvPr>
          <p:cNvPicPr>
            <a:picLocks noChangeAspect="1"/>
          </p:cNvPicPr>
          <p:nvPr/>
        </p:nvPicPr>
        <p:blipFill>
          <a:blip r:embed="rId5"/>
          <a:stretch>
            <a:fillRect/>
          </a:stretch>
        </p:blipFill>
        <p:spPr>
          <a:xfrm>
            <a:off x="331109" y="8355569"/>
            <a:ext cx="7486115" cy="5297192"/>
          </a:xfrm>
          <a:prstGeom prst="rect">
            <a:avLst/>
          </a:prstGeom>
        </p:spPr>
      </p:pic>
      <p:sp>
        <p:nvSpPr>
          <p:cNvPr id="10" name="テキスト ボックス 9">
            <a:extLst>
              <a:ext uri="{FF2B5EF4-FFF2-40B4-BE49-F238E27FC236}">
                <a16:creationId xmlns:a16="http://schemas.microsoft.com/office/drawing/2014/main" id="{BD0AD50D-1705-7F4A-A56D-6B15975F976C}"/>
              </a:ext>
            </a:extLst>
          </p:cNvPr>
          <p:cNvSpPr txBox="1"/>
          <p:nvPr/>
        </p:nvSpPr>
        <p:spPr>
          <a:xfrm>
            <a:off x="7953019" y="12846993"/>
            <a:ext cx="1705210" cy="461665"/>
          </a:xfrm>
          <a:prstGeom prst="rect">
            <a:avLst/>
          </a:prstGeom>
          <a:noFill/>
        </p:spPr>
        <p:txBody>
          <a:bodyPr wrap="none" rtlCol="0">
            <a:spAutoFit/>
          </a:bodyPr>
          <a:lstStyle/>
          <a:p>
            <a:r>
              <a:rPr kumimoji="1" lang="en-US" altLang="ja-JP" sz="2400" dirty="0"/>
              <a:t>[H. </a:t>
            </a:r>
            <a:r>
              <a:rPr kumimoji="1" lang="en-US" altLang="ja-JP" sz="2400" dirty="0" err="1"/>
              <a:t>Fukuma</a:t>
            </a:r>
            <a:r>
              <a:rPr kumimoji="1" lang="en-US" altLang="ja-JP" sz="2400" dirty="0"/>
              <a:t>]</a:t>
            </a:r>
            <a:endParaRPr kumimoji="1" lang="ja-JP" altLang="en-US" sz="2400"/>
          </a:p>
        </p:txBody>
      </p:sp>
      <p:sp>
        <p:nvSpPr>
          <p:cNvPr id="5" name="正方形/長方形 4">
            <a:extLst>
              <a:ext uri="{FF2B5EF4-FFF2-40B4-BE49-F238E27FC236}">
                <a16:creationId xmlns:a16="http://schemas.microsoft.com/office/drawing/2014/main" id="{6A285B04-D055-744D-9DDF-D528627BE346}"/>
              </a:ext>
            </a:extLst>
          </p:cNvPr>
          <p:cNvSpPr/>
          <p:nvPr/>
        </p:nvSpPr>
        <p:spPr>
          <a:xfrm>
            <a:off x="8776979" y="10404000"/>
            <a:ext cx="14854352" cy="1200329"/>
          </a:xfrm>
          <a:prstGeom prst="rect">
            <a:avLst/>
          </a:prstGeom>
        </p:spPr>
        <p:txBody>
          <a:bodyPr wrap="square">
            <a:spAutoFit/>
          </a:bodyPr>
          <a:lstStyle/>
          <a:p>
            <a:pPr marL="571500" indent="-571500">
              <a:buFont typeface="Arial" panose="020B0604020202020204" pitchFamily="34" charset="0"/>
              <a:buChar char="•"/>
            </a:pPr>
            <a:r>
              <a:rPr lang="en-US" altLang="ja-JP" sz="3600" dirty="0"/>
              <a:t>The bunch current threshold of this beam size blow-up is ~1.0 mA/bunch.</a:t>
            </a:r>
          </a:p>
          <a:p>
            <a:pPr marL="571500" indent="-571500">
              <a:buFont typeface="Arial" panose="020B0604020202020204" pitchFamily="34" charset="0"/>
              <a:buChar char="•"/>
            </a:pPr>
            <a:r>
              <a:rPr lang="en-US" altLang="ja-JP" sz="3600" dirty="0"/>
              <a:t>However, the mode 0 and -1 seems to be coupled ~2.3 mA/bunch.</a:t>
            </a:r>
          </a:p>
        </p:txBody>
      </p:sp>
    </p:spTree>
    <p:extLst>
      <p:ext uri="{BB962C8B-B14F-4D97-AF65-F5344CB8AC3E}">
        <p14:creationId xmlns:p14="http://schemas.microsoft.com/office/powerpoint/2010/main" val="2714541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ummary"/>
          <p:cNvSpPr txBox="1">
            <a:spLocks noGrp="1"/>
          </p:cNvSpPr>
          <p:nvPr>
            <p:ph type="title"/>
          </p:nvPr>
        </p:nvSpPr>
        <p:spPr>
          <a:xfrm>
            <a:off x="415106" y="156841"/>
            <a:ext cx="21005800" cy="1189610"/>
          </a:xfrm>
          <a:prstGeom prst="rect">
            <a:avLst/>
          </a:prstGeom>
        </p:spPr>
        <p:txBody>
          <a:bodyPr>
            <a:normAutofit fontScale="90000"/>
          </a:bodyPr>
          <a:lstStyle>
            <a:lvl1pPr defTabSz="635634">
              <a:defRPr sz="8624"/>
            </a:lvl1pPr>
          </a:lstStyle>
          <a:p>
            <a:r>
              <a:rPr dirty="0"/>
              <a:t>Summary</a:t>
            </a:r>
          </a:p>
        </p:txBody>
      </p:sp>
      <p:sp>
        <p:nvSpPr>
          <p:cNvPr id="329" name="The SuperKEKB type collimators have been working well up to the beam current of approximately 1 A.…"/>
          <p:cNvSpPr txBox="1">
            <a:spLocks noGrp="1"/>
          </p:cNvSpPr>
          <p:nvPr>
            <p:ph type="body" sz="half" idx="1"/>
          </p:nvPr>
        </p:nvSpPr>
        <p:spPr>
          <a:xfrm>
            <a:off x="311867" y="1477685"/>
            <a:ext cx="23506778" cy="10634959"/>
          </a:xfrm>
          <a:prstGeom prst="rect">
            <a:avLst/>
          </a:prstGeom>
        </p:spPr>
        <p:txBody>
          <a:bodyPr>
            <a:normAutofit/>
          </a:bodyPr>
          <a:lstStyle/>
          <a:p>
            <a:r>
              <a:rPr dirty="0"/>
              <a:t>The SuperKEKB type collimators have been working well up to the beam current of approximately 1 A</a:t>
            </a:r>
            <a:r>
              <a:rPr lang="en-US" dirty="0"/>
              <a:t> in LER</a:t>
            </a:r>
            <a:r>
              <a:rPr dirty="0"/>
              <a:t>.</a:t>
            </a:r>
          </a:p>
          <a:p>
            <a:r>
              <a:rPr dirty="0"/>
              <a:t>These collimators have been indispensable for Belle II and SuperKEKB.</a:t>
            </a:r>
          </a:p>
          <a:p>
            <a:r>
              <a:rPr lang="en-US" altLang="ja-JP" dirty="0"/>
              <a:t>However, there are serious issues:</a:t>
            </a:r>
          </a:p>
          <a:p>
            <a:pPr lvl="1">
              <a:buFont typeface="Wingdings" pitchFamily="2" charset="2"/>
              <a:buChar char="Ø"/>
            </a:pPr>
            <a:r>
              <a:rPr lang="en-US" altLang="ja-JP" dirty="0"/>
              <a:t>Beam induced damage</a:t>
            </a:r>
          </a:p>
          <a:p>
            <a:pPr lvl="1">
              <a:buFont typeface="Wingdings" pitchFamily="2" charset="2"/>
              <a:buChar char="Ø"/>
            </a:pPr>
            <a:r>
              <a:rPr lang="en-US" altLang="ja-JP" dirty="0"/>
              <a:t>Vertical beam-size blow-up in LER caused by localized wake in vertical collimators.</a:t>
            </a:r>
          </a:p>
          <a:p>
            <a:pPr lvl="1">
              <a:buFont typeface="Wingdings" pitchFamily="2" charset="2"/>
              <a:buChar char="Ø"/>
            </a:pPr>
            <a:endParaRPr lang="en-US" altLang="ja-JP" dirty="0"/>
          </a:p>
          <a:p>
            <a:pPr marL="558800" lvl="1" indent="0">
              <a:buNone/>
            </a:pPr>
            <a:endParaRPr lang="en" altLang="ja-JP" dirty="0"/>
          </a:p>
          <a:p>
            <a:r>
              <a:rPr lang="en" altLang="ja-JP" dirty="0"/>
              <a:t>Non-linear collimator at LER OHO section could relax the instability. We have plans to construct this during Long Shutdown-1 (LS1), 2022.</a:t>
            </a:r>
          </a:p>
          <a:p>
            <a:pPr marL="0" indent="0">
              <a:buNone/>
            </a:pPr>
            <a:endParaRPr lang="en" altLang="ja-JP" dirty="0"/>
          </a:p>
          <a:p>
            <a:pPr marL="0" indent="0">
              <a:buNone/>
            </a:pPr>
            <a:endParaRPr lang="en" altLang="ja-JP" dirty="0"/>
          </a:p>
          <a:p>
            <a:r>
              <a:rPr lang="en" altLang="ja-JP" dirty="0"/>
              <a:t>We’re also working to understand the observed transverse blow-up through machine studies, building a machine impedance model able to reproduce the instability in a TMCI working group of SuperKEKB International Task Force. </a:t>
            </a:r>
            <a:r>
              <a:rPr lang="en" altLang="ja-JP" sz="3600" dirty="0"/>
              <a:t>If there is a person who are interested in or wants to join this TMCI sub-group, let me know (</a:t>
            </a:r>
            <a:r>
              <a:rPr lang="en" altLang="ja-JP" sz="3600" dirty="0">
                <a:hlinkClick r:id="rId2"/>
              </a:rPr>
              <a:t>takuya.ishibashi@kek.jp</a:t>
            </a:r>
            <a:r>
              <a:rPr lang="en" altLang="ja-JP" sz="3600" dirty="0"/>
              <a:t>).</a:t>
            </a:r>
            <a:endParaRPr lang="en" altLang="ja-JP" dirty="0"/>
          </a:p>
          <a:p>
            <a:endParaRPr lang="en" altLang="ja-JP" dirty="0"/>
          </a:p>
          <a:p>
            <a:pPr marL="0" indent="0">
              <a:buNone/>
            </a:pPr>
            <a:r>
              <a:rPr lang="en" altLang="ja-JP" dirty="0"/>
              <a:t>	Contact person: Mauro </a:t>
            </a:r>
            <a:r>
              <a:rPr lang="en" altLang="ja-JP" dirty="0" err="1"/>
              <a:t>Migliorati</a:t>
            </a:r>
            <a:r>
              <a:rPr lang="en" altLang="ja-JP" dirty="0"/>
              <a:t> (SAPIENZA - </a:t>
            </a:r>
            <a:r>
              <a:rPr lang="en" altLang="ja-JP" dirty="0" err="1"/>
              <a:t>Universita</a:t>
            </a:r>
            <a:r>
              <a:rPr lang="en" altLang="ja-JP" dirty="0"/>
              <a:t>̀ di Roma)</a:t>
            </a:r>
          </a:p>
          <a:p>
            <a:pPr marL="0" indent="0">
              <a:buNone/>
            </a:pPr>
            <a:r>
              <a:rPr lang="en" altLang="ja-JP" dirty="0"/>
              <a:t>	Sub-contact person: Takuya Ishibashi (KEK)</a:t>
            </a:r>
          </a:p>
          <a:p>
            <a:pPr marL="0" indent="0">
              <a:buNone/>
            </a:pPr>
            <a:endParaRPr lang="en" altLang="ja-JP" dirty="0"/>
          </a:p>
          <a:p>
            <a:pPr marL="0" indent="0">
              <a:buNone/>
            </a:pPr>
            <a:endParaRPr lang="en" altLang="ja-JP" dirty="0"/>
          </a:p>
          <a:p>
            <a:endParaRPr lang="en-US" altLang="ja-JP" dirty="0"/>
          </a:p>
        </p:txBody>
      </p:sp>
      <p:sp>
        <p:nvSpPr>
          <p:cNvPr id="332" name="スライド番号"/>
          <p:cNvSpPr txBox="1">
            <a:spLocks noGrp="1"/>
          </p:cNvSpPr>
          <p:nvPr>
            <p:ph type="sldNum" sz="quarter" idx="2"/>
          </p:nvPr>
        </p:nvSpPr>
        <p:spPr>
          <a:xfrm>
            <a:off x="23405690" y="13254941"/>
            <a:ext cx="875071"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sp>
        <p:nvSpPr>
          <p:cNvPr id="6" name="コンテンツ プレースホルダー 2">
            <a:extLst>
              <a:ext uri="{FF2B5EF4-FFF2-40B4-BE49-F238E27FC236}">
                <a16:creationId xmlns:a16="http://schemas.microsoft.com/office/drawing/2014/main" id="{B7BC43FE-720D-D94A-8E39-2022A2A59470}"/>
              </a:ext>
            </a:extLst>
          </p:cNvPr>
          <p:cNvSpPr>
            <a:spLocks noGrp="1"/>
          </p:cNvSpPr>
          <p:nvPr>
            <p:ph idx="1"/>
          </p:nvPr>
        </p:nvSpPr>
        <p:spPr>
          <a:xfrm>
            <a:off x="176371" y="1286838"/>
            <a:ext cx="23658022" cy="3186068"/>
          </a:xfrm>
        </p:spPr>
        <p:txBody>
          <a:bodyPr>
            <a:normAutofit fontScale="92500"/>
          </a:bodyPr>
          <a:lstStyle/>
          <a:p>
            <a:r>
              <a:rPr lang="en-US" altLang="ja-JP" dirty="0"/>
              <a:t>Present collimator setting (2021ab)</a:t>
            </a:r>
          </a:p>
          <a:p>
            <a:pPr lvl="1"/>
            <a:r>
              <a:rPr lang="en-US" altLang="ja-JP" dirty="0"/>
              <a:t>D06V1: primary collimator: most tightly closed and suppresses the injection BG.</a:t>
            </a:r>
          </a:p>
          <a:p>
            <a:pPr lvl="1"/>
            <a:r>
              <a:rPr lang="en-US" altLang="ja-JP" dirty="0"/>
              <a:t>D02V1: second collimator:  closest vertical collimator to IP and very important to suppress BG</a:t>
            </a:r>
          </a:p>
          <a:p>
            <a:pPr lvl="1"/>
            <a:r>
              <a:rPr lang="en-US" altLang="ja-JP" dirty="0"/>
              <a:t>D06V2, D03V1: backup: not so tightly closed. D03V1 can be used for a backup of D02V1.</a:t>
            </a:r>
          </a:p>
          <a:p>
            <a:endParaRPr lang="en-US" altLang="ja-JP" dirty="0"/>
          </a:p>
          <a:p>
            <a:pPr lvl="1"/>
            <a:endParaRPr lang="en-US" altLang="ja-JP" dirty="0"/>
          </a:p>
        </p:txBody>
      </p:sp>
      <p:pic>
        <p:nvPicPr>
          <p:cNvPr id="7" name="図 6">
            <a:extLst>
              <a:ext uri="{FF2B5EF4-FFF2-40B4-BE49-F238E27FC236}">
                <a16:creationId xmlns:a16="http://schemas.microsoft.com/office/drawing/2014/main" id="{1D05D418-7CC4-2D47-B117-BAC6425F2C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88186" y="4550107"/>
            <a:ext cx="9596276" cy="9022030"/>
          </a:xfrm>
          <a:prstGeom prst="rect">
            <a:avLst/>
          </a:prstGeom>
        </p:spPr>
      </p:pic>
      <p:sp>
        <p:nvSpPr>
          <p:cNvPr id="3" name="円/楕円 2">
            <a:extLst>
              <a:ext uri="{FF2B5EF4-FFF2-40B4-BE49-F238E27FC236}">
                <a16:creationId xmlns:a16="http://schemas.microsoft.com/office/drawing/2014/main" id="{F48CD633-231B-3049-9693-6178D831E010}"/>
              </a:ext>
            </a:extLst>
          </p:cNvPr>
          <p:cNvSpPr/>
          <p:nvPr/>
        </p:nvSpPr>
        <p:spPr>
          <a:xfrm>
            <a:off x="19606438" y="4848447"/>
            <a:ext cx="318976" cy="4040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600"/>
          </a:p>
        </p:txBody>
      </p:sp>
      <p:sp>
        <p:nvSpPr>
          <p:cNvPr id="9" name="円/楕円 8">
            <a:extLst>
              <a:ext uri="{FF2B5EF4-FFF2-40B4-BE49-F238E27FC236}">
                <a16:creationId xmlns:a16="http://schemas.microsoft.com/office/drawing/2014/main" id="{F9DEC3E1-CE53-DC44-98FE-D8A267F64A8C}"/>
              </a:ext>
            </a:extLst>
          </p:cNvPr>
          <p:cNvSpPr/>
          <p:nvPr/>
        </p:nvSpPr>
        <p:spPr>
          <a:xfrm>
            <a:off x="21569916" y="11887861"/>
            <a:ext cx="318976" cy="4040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600"/>
          </a:p>
        </p:txBody>
      </p:sp>
      <p:sp>
        <p:nvSpPr>
          <p:cNvPr id="10" name="円/楕円 9">
            <a:extLst>
              <a:ext uri="{FF2B5EF4-FFF2-40B4-BE49-F238E27FC236}">
                <a16:creationId xmlns:a16="http://schemas.microsoft.com/office/drawing/2014/main" id="{1A923586-C376-5B48-8404-F3F0285220ED}"/>
              </a:ext>
            </a:extLst>
          </p:cNvPr>
          <p:cNvSpPr/>
          <p:nvPr/>
        </p:nvSpPr>
        <p:spPr>
          <a:xfrm>
            <a:off x="22385080" y="8859101"/>
            <a:ext cx="318976" cy="4040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600"/>
          </a:p>
        </p:txBody>
      </p:sp>
      <p:cxnSp>
        <p:nvCxnSpPr>
          <p:cNvPr id="5" name="直線矢印コネクタ 4">
            <a:extLst>
              <a:ext uri="{FF2B5EF4-FFF2-40B4-BE49-F238E27FC236}">
                <a16:creationId xmlns:a16="http://schemas.microsoft.com/office/drawing/2014/main" id="{392FACBE-34BD-7048-964D-0AB095E10E9B}"/>
              </a:ext>
            </a:extLst>
          </p:cNvPr>
          <p:cNvCxnSpPr>
            <a:endCxn id="10" idx="1"/>
          </p:cNvCxnSpPr>
          <p:nvPr/>
        </p:nvCxnSpPr>
        <p:spPr>
          <a:xfrm>
            <a:off x="21569916" y="8357190"/>
            <a:ext cx="861876" cy="56108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30A58A7B-5BE7-FD44-81BC-982C20CFD85E}"/>
              </a:ext>
            </a:extLst>
          </p:cNvPr>
          <p:cNvSpPr txBox="1"/>
          <p:nvPr/>
        </p:nvSpPr>
        <p:spPr>
          <a:xfrm>
            <a:off x="20617247" y="7899067"/>
            <a:ext cx="918713" cy="646331"/>
          </a:xfrm>
          <a:prstGeom prst="rect">
            <a:avLst/>
          </a:prstGeom>
          <a:noFill/>
        </p:spPr>
        <p:txBody>
          <a:bodyPr wrap="none" rtlCol="0">
            <a:spAutoFit/>
          </a:bodyPr>
          <a:lstStyle/>
          <a:p>
            <a:r>
              <a:rPr lang="en-US" altLang="ja-JP" sz="3600" dirty="0">
                <a:solidFill>
                  <a:srgbClr val="FF0000"/>
                </a:solidFill>
              </a:rPr>
              <a:t>NLC</a:t>
            </a:r>
            <a:endParaRPr lang="ja-JP" altLang="en-US" sz="3600">
              <a:solidFill>
                <a:srgbClr val="FF0000"/>
              </a:solidFill>
            </a:endParaRPr>
          </a:p>
        </p:txBody>
      </p:sp>
      <mc:AlternateContent xmlns:mc="http://schemas.openxmlformats.org/markup-compatibility/2006" xmlns:a14="http://schemas.microsoft.com/office/drawing/2010/main">
        <mc:Choice Requires="a14">
          <p:sp>
            <p:nvSpPr>
              <p:cNvPr id="14" name="コンテンツ プレースホルダー 2">
                <a:extLst>
                  <a:ext uri="{FF2B5EF4-FFF2-40B4-BE49-F238E27FC236}">
                    <a16:creationId xmlns:a16="http://schemas.microsoft.com/office/drawing/2014/main" id="{2FA21774-66C6-6646-B127-CC502342E9EE}"/>
                  </a:ext>
                </a:extLst>
              </p:cNvPr>
              <p:cNvSpPr txBox="1">
                <a:spLocks/>
              </p:cNvSpPr>
              <p:nvPr/>
            </p:nvSpPr>
            <p:spPr>
              <a:xfrm>
                <a:off x="176371" y="5016146"/>
                <a:ext cx="12415410" cy="2882920"/>
              </a:xfrm>
              <a:prstGeom prst="rect">
                <a:avLst/>
              </a:prstGeom>
            </p:spPr>
            <p:txBody>
              <a:bodyPr vert="horz" lIns="182880" tIns="91440" rIns="182880" bIns="9144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5600" dirty="0"/>
                  <a:t>If we can replace D06V1 collimator with non-linear collimator (NLC) for example, the </a:t>
                </a:r>
                <a14:m>
                  <m:oMath xmlns:m="http://schemas.openxmlformats.org/officeDocument/2006/math">
                    <m:r>
                      <m:rPr>
                        <m:sty m:val="p"/>
                      </m:rPr>
                      <a:rPr lang="el-GR" altLang="ja-JP" sz="5600" i="1">
                        <a:latin typeface="Cambria Math" panose="02040503050406030204" pitchFamily="18" charset="0"/>
                        <a:ea typeface="Cambria Math" panose="02040503050406030204" pitchFamily="18" charset="0"/>
                      </a:rPr>
                      <m:t>Σ</m:t>
                    </m:r>
                    <m:sSub>
                      <m:sSubPr>
                        <m:ctrlPr>
                          <a:rPr lang="el-GR" altLang="ja-JP" sz="5600" i="1">
                            <a:latin typeface="Cambria Math" panose="02040503050406030204" pitchFamily="18" charset="0"/>
                            <a:ea typeface="Cambria Math" panose="02040503050406030204" pitchFamily="18" charset="0"/>
                          </a:rPr>
                        </m:ctrlPr>
                      </m:sSubPr>
                      <m:e>
                        <m:r>
                          <a:rPr lang="el-GR" altLang="ja-JP" sz="5600" i="1">
                            <a:latin typeface="Cambria Math" panose="02040503050406030204" pitchFamily="18" charset="0"/>
                            <a:ea typeface="Cambria Math" panose="02040503050406030204" pitchFamily="18" charset="0"/>
                          </a:rPr>
                          <m:t>𝛽</m:t>
                        </m:r>
                      </m:e>
                      <m:sub>
                        <m:r>
                          <a:rPr lang="en-US" altLang="ja-JP" sz="5600" i="1">
                            <a:latin typeface="Cambria Math" panose="02040503050406030204" pitchFamily="18" charset="0"/>
                            <a:ea typeface="Cambria Math" panose="02040503050406030204" pitchFamily="18" charset="0"/>
                          </a:rPr>
                          <m:t>𝑦</m:t>
                        </m:r>
                      </m:sub>
                    </m:sSub>
                    <m:sSub>
                      <m:sSubPr>
                        <m:ctrlPr>
                          <a:rPr lang="el-GR" altLang="ja-JP" sz="5600" i="1">
                            <a:latin typeface="Cambria Math" panose="02040503050406030204" pitchFamily="18" charset="0"/>
                            <a:ea typeface="Cambria Math" panose="02040503050406030204" pitchFamily="18" charset="0"/>
                          </a:rPr>
                        </m:ctrlPr>
                      </m:sSubPr>
                      <m:e>
                        <m:r>
                          <a:rPr lang="en-US" altLang="ja-JP" sz="5600" i="1">
                            <a:latin typeface="Cambria Math" panose="02040503050406030204" pitchFamily="18" charset="0"/>
                            <a:ea typeface="Cambria Math" panose="02040503050406030204" pitchFamily="18" charset="0"/>
                          </a:rPr>
                          <m:t>𝑘</m:t>
                        </m:r>
                      </m:e>
                      <m:sub>
                        <m:r>
                          <a:rPr lang="en-US" altLang="ja-JP" sz="5600" i="1">
                            <a:latin typeface="Cambria Math" panose="02040503050406030204" pitchFamily="18" charset="0"/>
                            <a:ea typeface="Cambria Math" panose="02040503050406030204" pitchFamily="18" charset="0"/>
                          </a:rPr>
                          <m:t>𝑦</m:t>
                        </m:r>
                      </m:sub>
                    </m:sSub>
                  </m:oMath>
                </a14:m>
                <a:r>
                  <a:rPr lang="en-US" altLang="ja-JP" sz="5600" dirty="0"/>
                  <a:t> dramatically decreases.</a:t>
                </a:r>
              </a:p>
              <a:p>
                <a:pPr marL="0" indent="0">
                  <a:buNone/>
                </a:pPr>
                <a:r>
                  <a:rPr lang="en-US" altLang="ja-JP" sz="4600" dirty="0"/>
                  <a:t>    (βy: vertical beta function, </a:t>
                </a:r>
                <a:r>
                  <a:rPr lang="en-US" altLang="ja-JP" sz="4600" dirty="0" err="1"/>
                  <a:t>ky</a:t>
                </a:r>
                <a:r>
                  <a:rPr lang="en-US" altLang="ja-JP" sz="4600" dirty="0"/>
                  <a:t>: vertical kick factor)</a:t>
                </a:r>
              </a:p>
            </p:txBody>
          </p:sp>
        </mc:Choice>
        <mc:Fallback xmlns="">
          <p:sp>
            <p:nvSpPr>
              <p:cNvPr id="14" name="コンテンツ プレースホルダー 2">
                <a:extLst>
                  <a:ext uri="{FF2B5EF4-FFF2-40B4-BE49-F238E27FC236}">
                    <a16:creationId xmlns:a16="http://schemas.microsoft.com/office/drawing/2014/main" id="{2FA21774-66C6-6646-B127-CC502342E9EE}"/>
                  </a:ext>
                </a:extLst>
              </p:cNvPr>
              <p:cNvSpPr txBox="1">
                <a:spLocks noRot="1" noChangeAspect="1" noMove="1" noResize="1" noEditPoints="1" noAdjustHandles="1" noChangeArrowheads="1" noChangeShapeType="1" noTextEdit="1"/>
              </p:cNvSpPr>
              <p:nvPr/>
            </p:nvSpPr>
            <p:spPr>
              <a:xfrm>
                <a:off x="176371" y="5016146"/>
                <a:ext cx="12415410" cy="2882920"/>
              </a:xfrm>
              <a:prstGeom prst="rect">
                <a:avLst/>
              </a:prstGeom>
              <a:blipFill>
                <a:blip r:embed="rId3"/>
                <a:stretch>
                  <a:fillRect l="-1430" t="-9211" r="-2451" b="-5263"/>
                </a:stretch>
              </a:blipFill>
            </p:spPr>
            <p:txBody>
              <a:bodyPr/>
              <a:lstStyle/>
              <a:p>
                <a:r>
                  <a:rPr lang="ja-JP" altLang="en-US">
                    <a:noFill/>
                  </a:rPr>
                  <a:t> </a:t>
                </a:r>
              </a:p>
            </p:txBody>
          </p:sp>
        </mc:Fallback>
      </mc:AlternateContent>
      <p:sp>
        <p:nvSpPr>
          <p:cNvPr id="4" name="スライド番号プレースホルダー 3">
            <a:extLst>
              <a:ext uri="{FF2B5EF4-FFF2-40B4-BE49-F238E27FC236}">
                <a16:creationId xmlns:a16="http://schemas.microsoft.com/office/drawing/2014/main" id="{B45E2824-0C23-3A4F-8746-33356AE2BFCD}"/>
              </a:ext>
            </a:extLst>
          </p:cNvPr>
          <p:cNvSpPr>
            <a:spLocks noGrp="1"/>
          </p:cNvSpPr>
          <p:nvPr>
            <p:ph type="sldNum" sz="quarter" idx="12"/>
          </p:nvPr>
        </p:nvSpPr>
        <p:spPr/>
        <p:txBody>
          <a:bodyPr/>
          <a:lstStyle/>
          <a:p>
            <a:fld id="{3B087684-AA79-F249-BB36-435C471A0781}" type="slidenum">
              <a:rPr kumimoji="1" lang="ja-JP" altLang="en-US" smtClean="0"/>
              <a:t>15</a:t>
            </a:fld>
            <a:endParaRPr kumimoji="1" lang="ja-JP" altLang="en-US"/>
          </a:p>
        </p:txBody>
      </p:sp>
    </p:spTree>
    <p:extLst>
      <p:ext uri="{BB962C8B-B14F-4D97-AF65-F5344CB8AC3E}">
        <p14:creationId xmlns:p14="http://schemas.microsoft.com/office/powerpoint/2010/main" val="1825710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sp>
        <p:nvSpPr>
          <p:cNvPr id="6" name="コンテンツ プレースホルダー 2">
            <a:extLst>
              <a:ext uri="{FF2B5EF4-FFF2-40B4-BE49-F238E27FC236}">
                <a16:creationId xmlns:a16="http://schemas.microsoft.com/office/drawing/2014/main" id="{B7BC43FE-720D-D94A-8E39-2022A2A59470}"/>
              </a:ext>
            </a:extLst>
          </p:cNvPr>
          <p:cNvSpPr>
            <a:spLocks noGrp="1"/>
          </p:cNvSpPr>
          <p:nvPr>
            <p:ph idx="1"/>
          </p:nvPr>
        </p:nvSpPr>
        <p:spPr>
          <a:xfrm>
            <a:off x="549609" y="1468812"/>
            <a:ext cx="23658022" cy="3186068"/>
          </a:xfrm>
        </p:spPr>
        <p:txBody>
          <a:bodyPr>
            <a:normAutofit/>
          </a:bodyPr>
          <a:lstStyle/>
          <a:p>
            <a:r>
              <a:rPr lang="en-US" altLang="ja-JP" dirty="0"/>
              <a:t>Collimator setting (half-aperture) during physics run in 2021b (βy*=1 mm)</a:t>
            </a:r>
          </a:p>
          <a:p>
            <a:endParaRPr lang="en-US" altLang="ja-JP" dirty="0"/>
          </a:p>
          <a:p>
            <a:pPr lvl="1"/>
            <a:endParaRPr lang="en-US" altLang="ja-JP" dirty="0"/>
          </a:p>
        </p:txBody>
      </p:sp>
      <p:sp>
        <p:nvSpPr>
          <p:cNvPr id="3" name="スライド番号プレースホルダー 2">
            <a:extLst>
              <a:ext uri="{FF2B5EF4-FFF2-40B4-BE49-F238E27FC236}">
                <a16:creationId xmlns:a16="http://schemas.microsoft.com/office/drawing/2014/main" id="{60DB6455-97B6-B342-B33E-179E40CA47DA}"/>
              </a:ext>
            </a:extLst>
          </p:cNvPr>
          <p:cNvSpPr>
            <a:spLocks noGrp="1"/>
          </p:cNvSpPr>
          <p:nvPr>
            <p:ph type="sldNum" sz="quarter" idx="12"/>
          </p:nvPr>
        </p:nvSpPr>
        <p:spPr/>
        <p:txBody>
          <a:bodyPr/>
          <a:lstStyle/>
          <a:p>
            <a:fld id="{3B087684-AA79-F249-BB36-435C471A0781}" type="slidenum">
              <a:rPr kumimoji="1" lang="ja-JP" altLang="en-US" smtClean="0"/>
              <a:t>16</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B41407D-C43B-D740-99C3-5B25709F4785}"/>
                  </a:ext>
                </a:extLst>
              </p:cNvPr>
              <p:cNvSpPr txBox="1"/>
              <p:nvPr/>
            </p:nvSpPr>
            <p:spPr>
              <a:xfrm>
                <a:off x="746976" y="10705436"/>
                <a:ext cx="22280452" cy="1798056"/>
              </a:xfrm>
              <a:prstGeom prst="rect">
                <a:avLst/>
              </a:prstGeom>
              <a:noFill/>
            </p:spPr>
            <p:txBody>
              <a:bodyPr wrap="square" rtlCol="0">
                <a:spAutoFit/>
              </a:bodyPr>
              <a:lstStyle/>
              <a:p>
                <a:pPr marL="571500" indent="-571500">
                  <a:buFont typeface="Arial" panose="020B0604020202020204" pitchFamily="34" charset="0"/>
                  <a:buChar char="•"/>
                </a:pPr>
                <a:r>
                  <a:rPr lang="en-US" altLang="ja-JP" sz="3600" dirty="0"/>
                  <a:t>The β</a:t>
                </a:r>
                <a:r>
                  <a:rPr lang="en-US" altLang="ja-JP" sz="3600" baseline="-25000" dirty="0"/>
                  <a:t>y </a:t>
                </a:r>
                <a:r>
                  <a:rPr lang="en-US" altLang="ja-JP" sz="3600" dirty="0"/>
                  <a:t>at the D06V1 is large, and the aperture is narrow.</a:t>
                </a:r>
              </a:p>
              <a:p>
                <a:pPr marL="571500" indent="-571500">
                  <a:buFont typeface="Arial" panose="020B0604020202020204" pitchFamily="34" charset="0"/>
                  <a:buChar char="•"/>
                </a:pPr>
                <a:r>
                  <a:rPr lang="en-US" altLang="ja-JP" sz="3600" dirty="0"/>
                  <a:t>The β</a:t>
                </a:r>
                <a:r>
                  <a:rPr lang="en-US" altLang="ja-JP" sz="3600" baseline="-25000" dirty="0"/>
                  <a:t>y </a:t>
                </a:r>
                <a:r>
                  <a:rPr lang="en-US" altLang="ja-JP" sz="3600" dirty="0"/>
                  <a:t>at the NLC is small, and the aperture is wide. </a:t>
                </a:r>
              </a:p>
              <a:p>
                <a:r>
                  <a:rPr lang="ja-JP" altLang="en-US" sz="3600">
                    <a:solidFill>
                      <a:srgbClr val="C00000"/>
                    </a:solidFill>
                  </a:rPr>
                  <a:t>→</a:t>
                </a:r>
                <a:r>
                  <a:rPr lang="en-US" altLang="ja-JP" sz="3600" dirty="0">
                    <a:solidFill>
                      <a:srgbClr val="C00000"/>
                    </a:solidFill>
                  </a:rPr>
                  <a:t> We could dramatically decrease the </a:t>
                </a:r>
                <a14:m>
                  <m:oMath xmlns:m="http://schemas.openxmlformats.org/officeDocument/2006/math">
                    <m:r>
                      <m:rPr>
                        <m:sty m:val="p"/>
                      </m:rPr>
                      <a:rPr lang="el-GR" altLang="ja-JP" sz="3600" i="1">
                        <a:solidFill>
                          <a:srgbClr val="C00000"/>
                        </a:solidFill>
                        <a:latin typeface="Cambria Math" panose="02040503050406030204" pitchFamily="18" charset="0"/>
                        <a:ea typeface="Cambria Math" panose="02040503050406030204" pitchFamily="18" charset="0"/>
                      </a:rPr>
                      <m:t>Σ</m:t>
                    </m:r>
                    <m:sSub>
                      <m:sSubPr>
                        <m:ctrlPr>
                          <a:rPr lang="el-GR" altLang="ja-JP" sz="3600" i="1">
                            <a:solidFill>
                              <a:srgbClr val="C00000"/>
                            </a:solidFill>
                            <a:latin typeface="Cambria Math" panose="02040503050406030204" pitchFamily="18" charset="0"/>
                            <a:ea typeface="Cambria Math" panose="02040503050406030204" pitchFamily="18" charset="0"/>
                          </a:rPr>
                        </m:ctrlPr>
                      </m:sSubPr>
                      <m:e>
                        <m:r>
                          <a:rPr lang="el-GR" altLang="ja-JP" sz="3600" i="1">
                            <a:solidFill>
                              <a:srgbClr val="C00000"/>
                            </a:solidFill>
                            <a:latin typeface="Cambria Math" panose="02040503050406030204" pitchFamily="18" charset="0"/>
                            <a:ea typeface="Cambria Math" panose="02040503050406030204" pitchFamily="18" charset="0"/>
                          </a:rPr>
                          <m:t>𝛽</m:t>
                        </m:r>
                      </m:e>
                      <m:sub>
                        <m:r>
                          <a:rPr lang="en-US" altLang="ja-JP" sz="3600" i="1">
                            <a:solidFill>
                              <a:srgbClr val="C00000"/>
                            </a:solidFill>
                            <a:latin typeface="Cambria Math" panose="02040503050406030204" pitchFamily="18" charset="0"/>
                            <a:ea typeface="Cambria Math" panose="02040503050406030204" pitchFamily="18" charset="0"/>
                          </a:rPr>
                          <m:t>𝑦</m:t>
                        </m:r>
                      </m:sub>
                    </m:sSub>
                    <m:sSub>
                      <m:sSubPr>
                        <m:ctrlPr>
                          <a:rPr lang="el-GR" altLang="ja-JP" sz="3600" i="1">
                            <a:solidFill>
                              <a:srgbClr val="C00000"/>
                            </a:solidFill>
                            <a:latin typeface="Cambria Math" panose="02040503050406030204" pitchFamily="18" charset="0"/>
                            <a:ea typeface="Cambria Math" panose="02040503050406030204" pitchFamily="18" charset="0"/>
                          </a:rPr>
                        </m:ctrlPr>
                      </m:sSubPr>
                      <m:e>
                        <m:r>
                          <a:rPr lang="en-US" altLang="ja-JP" sz="3600" i="1">
                            <a:solidFill>
                              <a:srgbClr val="C00000"/>
                            </a:solidFill>
                            <a:latin typeface="Cambria Math" panose="02040503050406030204" pitchFamily="18" charset="0"/>
                            <a:ea typeface="Cambria Math" panose="02040503050406030204" pitchFamily="18" charset="0"/>
                          </a:rPr>
                          <m:t>𝑘</m:t>
                        </m:r>
                      </m:e>
                      <m:sub>
                        <m:r>
                          <a:rPr lang="en-US" altLang="ja-JP" sz="3600" i="1">
                            <a:solidFill>
                              <a:srgbClr val="C00000"/>
                            </a:solidFill>
                            <a:latin typeface="Cambria Math" panose="02040503050406030204" pitchFamily="18" charset="0"/>
                            <a:ea typeface="Cambria Math" panose="02040503050406030204" pitchFamily="18" charset="0"/>
                          </a:rPr>
                          <m:t>𝑦</m:t>
                        </m:r>
                      </m:sub>
                    </m:sSub>
                  </m:oMath>
                </a14:m>
                <a:r>
                  <a:rPr lang="en-US" altLang="ja-JP" sz="3600" dirty="0">
                    <a:solidFill>
                      <a:srgbClr val="C00000"/>
                    </a:solidFill>
                  </a:rPr>
                  <a:t> if we can replace D06V1 with NLC.</a:t>
                </a:r>
                <a:endParaRPr lang="ja-JP" altLang="en-US" sz="3600">
                  <a:solidFill>
                    <a:srgbClr val="C00000"/>
                  </a:solidFill>
                </a:endParaRPr>
              </a:p>
            </p:txBody>
          </p:sp>
        </mc:Choice>
        <mc:Fallback xmlns="">
          <p:sp>
            <p:nvSpPr>
              <p:cNvPr id="4" name="テキスト ボックス 3">
                <a:extLst>
                  <a:ext uri="{FF2B5EF4-FFF2-40B4-BE49-F238E27FC236}">
                    <a16:creationId xmlns:a16="http://schemas.microsoft.com/office/drawing/2014/main" id="{2B41407D-C43B-D740-99C3-5B25709F4785}"/>
                  </a:ext>
                </a:extLst>
              </p:cNvPr>
              <p:cNvSpPr txBox="1">
                <a:spLocks noRot="1" noChangeAspect="1" noMove="1" noResize="1" noEditPoints="1" noAdjustHandles="1" noChangeArrowheads="1" noChangeShapeType="1" noTextEdit="1"/>
              </p:cNvSpPr>
              <p:nvPr/>
            </p:nvSpPr>
            <p:spPr>
              <a:xfrm>
                <a:off x="746976" y="10705436"/>
                <a:ext cx="22280452" cy="1798056"/>
              </a:xfrm>
              <a:prstGeom prst="rect">
                <a:avLst/>
              </a:prstGeom>
              <a:blipFill>
                <a:blip r:embed="rId2"/>
                <a:stretch>
                  <a:fillRect l="-855" t="-4895" b="-10490"/>
                </a:stretch>
              </a:blipFill>
            </p:spPr>
            <p:txBody>
              <a:bodyPr/>
              <a:lstStyle/>
              <a:p>
                <a:r>
                  <a:rPr lang="ja-JP" altLang="en-US">
                    <a:noFill/>
                  </a:rPr>
                  <a:t> </a:t>
                </a:r>
              </a:p>
            </p:txBody>
          </p:sp>
        </mc:Fallback>
      </mc:AlternateContent>
      <p:pic>
        <p:nvPicPr>
          <p:cNvPr id="7" name="図 6">
            <a:extLst>
              <a:ext uri="{FF2B5EF4-FFF2-40B4-BE49-F238E27FC236}">
                <a16:creationId xmlns:a16="http://schemas.microsoft.com/office/drawing/2014/main" id="{4F80C153-08FE-8A45-AFF0-AD620FDA88E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97570" y="2486185"/>
            <a:ext cx="17210958" cy="7819192"/>
          </a:xfrm>
          <a:prstGeom prst="rect">
            <a:avLst/>
          </a:prstGeom>
        </p:spPr>
      </p:pic>
    </p:spTree>
    <p:extLst>
      <p:ext uri="{BB962C8B-B14F-4D97-AF65-F5344CB8AC3E}">
        <p14:creationId xmlns:p14="http://schemas.microsoft.com/office/powerpoint/2010/main" val="234474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コンテンツ プレースホルダー 3">
            <a:extLst>
              <a:ext uri="{FF2B5EF4-FFF2-40B4-BE49-F238E27FC236}">
                <a16:creationId xmlns:a16="http://schemas.microsoft.com/office/drawing/2014/main" id="{7D7B6F55-3161-0F40-80F0-EC11CCAD61D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84067" y="1818844"/>
            <a:ext cx="22615858" cy="11078676"/>
          </a:xfrm>
          <a:prstGeom prst="rect">
            <a:avLst/>
          </a:prstGeom>
        </p:spPr>
      </p:pic>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sp>
        <p:nvSpPr>
          <p:cNvPr id="6" name="コンテンツ プレースホルダー 2">
            <a:extLst>
              <a:ext uri="{FF2B5EF4-FFF2-40B4-BE49-F238E27FC236}">
                <a16:creationId xmlns:a16="http://schemas.microsoft.com/office/drawing/2014/main" id="{B7BC43FE-720D-D94A-8E39-2022A2A59470}"/>
              </a:ext>
            </a:extLst>
          </p:cNvPr>
          <p:cNvSpPr>
            <a:spLocks noGrp="1"/>
          </p:cNvSpPr>
          <p:nvPr>
            <p:ph idx="1"/>
          </p:nvPr>
        </p:nvSpPr>
        <p:spPr>
          <a:xfrm>
            <a:off x="362987" y="1188251"/>
            <a:ext cx="23658022" cy="1112910"/>
          </a:xfrm>
        </p:spPr>
        <p:txBody>
          <a:bodyPr>
            <a:normAutofit/>
          </a:bodyPr>
          <a:lstStyle/>
          <a:p>
            <a:r>
              <a:rPr lang="en-US" altLang="ja-JP" dirty="0"/>
              <a:t>Scheme</a:t>
            </a:r>
          </a:p>
          <a:p>
            <a:pPr lvl="1"/>
            <a:endParaRPr lang="en-US" altLang="ja-JP" dirty="0"/>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6F4233DD-E7C7-BF4C-BD46-8A97F6B145CD}"/>
                  </a:ext>
                </a:extLst>
              </p:cNvPr>
              <p:cNvSpPr txBox="1"/>
              <p:nvPr/>
            </p:nvSpPr>
            <p:spPr>
              <a:xfrm>
                <a:off x="5550201" y="12563114"/>
                <a:ext cx="1630703" cy="9413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600" i="1">
                              <a:solidFill>
                                <a:srgbClr val="00B050"/>
                              </a:solidFill>
                              <a:latin typeface="Cambria Math" panose="02040503050406030204" pitchFamily="18" charset="0"/>
                              <a:ea typeface="Cambria Math" panose="02040503050406030204" pitchFamily="18" charset="0"/>
                            </a:rPr>
                          </m:ctrlPr>
                        </m:sSubPr>
                        <m:e>
                          <m:r>
                            <a:rPr lang="en-US" altLang="ja-JP" sz="3600" i="1">
                              <a:solidFill>
                                <a:srgbClr val="00B050"/>
                              </a:solidFill>
                              <a:latin typeface="Cambria Math" panose="02040503050406030204" pitchFamily="18" charset="0"/>
                              <a:ea typeface="Cambria Math" panose="02040503050406030204" pitchFamily="18" charset="0"/>
                            </a:rPr>
                            <m:t>∆</m:t>
                          </m:r>
                          <m:r>
                            <a:rPr lang="en-US" altLang="ja-JP" sz="3600" i="1">
                              <a:solidFill>
                                <a:srgbClr val="00B050"/>
                              </a:solidFill>
                              <a:latin typeface="Cambria Math" panose="02040503050406030204" pitchFamily="18" charset="0"/>
                              <a:ea typeface="Cambria Math" panose="02040503050406030204" pitchFamily="18" charset="0"/>
                            </a:rPr>
                            <m:t>𝜇</m:t>
                          </m:r>
                        </m:e>
                        <m:sub>
                          <m:r>
                            <a:rPr lang="en-US" sz="3600" i="1">
                              <a:solidFill>
                                <a:srgbClr val="00B050"/>
                              </a:solidFill>
                              <a:latin typeface="Cambria Math" panose="02040503050406030204" pitchFamily="18" charset="0"/>
                              <a:ea typeface="Cambria Math" panose="02040503050406030204" pitchFamily="18" charset="0"/>
                            </a:rPr>
                            <m:t>𝑦</m:t>
                          </m:r>
                        </m:sub>
                      </m:sSub>
                      <m:r>
                        <a:rPr lang="en-US" sz="3600" i="1">
                          <a:solidFill>
                            <a:srgbClr val="00B050"/>
                          </a:solidFill>
                          <a:latin typeface="Cambria Math" panose="02040503050406030204" pitchFamily="18" charset="0"/>
                          <a:ea typeface="Cambria Math" panose="02040503050406030204" pitchFamily="18" charset="0"/>
                        </a:rPr>
                        <m:t>=</m:t>
                      </m:r>
                      <m:f>
                        <m:fPr>
                          <m:ctrlPr>
                            <a:rPr lang="en-US" sz="3600" i="1">
                              <a:solidFill>
                                <a:srgbClr val="00B050"/>
                              </a:solidFill>
                              <a:latin typeface="Cambria Math" panose="02040503050406030204" pitchFamily="18" charset="0"/>
                              <a:ea typeface="Cambria Math" panose="02040503050406030204" pitchFamily="18" charset="0"/>
                            </a:rPr>
                          </m:ctrlPr>
                        </m:fPr>
                        <m:num>
                          <m:r>
                            <a:rPr lang="en-US" sz="3600" i="1">
                              <a:solidFill>
                                <a:srgbClr val="00B050"/>
                              </a:solidFill>
                              <a:latin typeface="Cambria Math" panose="02040503050406030204" pitchFamily="18" charset="0"/>
                              <a:ea typeface="Cambria Math" panose="02040503050406030204" pitchFamily="18" charset="0"/>
                            </a:rPr>
                            <m:t>𝜋</m:t>
                          </m:r>
                        </m:num>
                        <m:den>
                          <m:r>
                            <a:rPr lang="en-US" sz="3600" i="1">
                              <a:solidFill>
                                <a:srgbClr val="00B050"/>
                              </a:solidFill>
                              <a:latin typeface="Cambria Math" panose="02040503050406030204" pitchFamily="18" charset="0"/>
                              <a:ea typeface="Cambria Math" panose="02040503050406030204" pitchFamily="18" charset="0"/>
                            </a:rPr>
                            <m:t>2</m:t>
                          </m:r>
                        </m:den>
                      </m:f>
                    </m:oMath>
                  </m:oMathPara>
                </a14:m>
                <a:endParaRPr lang="en-US" sz="3600" dirty="0">
                  <a:solidFill>
                    <a:srgbClr val="00B050"/>
                  </a:solidFill>
                </a:endParaRPr>
              </a:p>
            </p:txBody>
          </p:sp>
        </mc:Choice>
        <mc:Fallback xmlns="">
          <p:sp>
            <p:nvSpPr>
              <p:cNvPr id="7" name="テキスト ボックス 6">
                <a:extLst>
                  <a:ext uri="{FF2B5EF4-FFF2-40B4-BE49-F238E27FC236}">
                    <a16:creationId xmlns:a16="http://schemas.microsoft.com/office/drawing/2014/main" id="{6F4233DD-E7C7-BF4C-BD46-8A97F6B145CD}"/>
                  </a:ext>
                </a:extLst>
              </p:cNvPr>
              <p:cNvSpPr txBox="1">
                <a:spLocks noRot="1" noChangeAspect="1" noMove="1" noResize="1" noEditPoints="1" noAdjustHandles="1" noChangeArrowheads="1" noChangeShapeType="1" noTextEdit="1"/>
              </p:cNvSpPr>
              <p:nvPr/>
            </p:nvSpPr>
            <p:spPr>
              <a:xfrm>
                <a:off x="5550201" y="12563114"/>
                <a:ext cx="1630703" cy="941348"/>
              </a:xfrm>
              <a:prstGeom prst="rect">
                <a:avLst/>
              </a:prstGeom>
              <a:blipFill>
                <a:blip r:embed="rId3"/>
                <a:stretch>
                  <a:fillRect l="-5385" r="-4615" b="-14667"/>
                </a:stretch>
              </a:blipFill>
            </p:spPr>
            <p:txBody>
              <a:bodyPr/>
              <a:lstStyle/>
              <a:p>
                <a:r>
                  <a:rPr lang="ja-JP" altLang="en-US">
                    <a:noFill/>
                  </a:rPr>
                  <a:t> </a:t>
                </a:r>
              </a:p>
            </p:txBody>
          </p:sp>
        </mc:Fallback>
      </mc:AlternateContent>
      <p:cxnSp>
        <p:nvCxnSpPr>
          <p:cNvPr id="8" name="直線矢印コネクタ 7">
            <a:extLst>
              <a:ext uri="{FF2B5EF4-FFF2-40B4-BE49-F238E27FC236}">
                <a16:creationId xmlns:a16="http://schemas.microsoft.com/office/drawing/2014/main" id="{57D8BB29-123B-C545-808B-0B4D4C8A154D}"/>
              </a:ext>
            </a:extLst>
          </p:cNvPr>
          <p:cNvCxnSpPr>
            <a:cxnSpLocks/>
          </p:cNvCxnSpPr>
          <p:nvPr/>
        </p:nvCxnSpPr>
        <p:spPr>
          <a:xfrm>
            <a:off x="5880933" y="2163960"/>
            <a:ext cx="1770434" cy="0"/>
          </a:xfrm>
          <a:prstGeom prst="straightConnector1">
            <a:avLst/>
          </a:prstGeom>
          <a:ln>
            <a:solidFill>
              <a:srgbClr val="00B050"/>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A47F0130-54B5-584F-8E8E-5EB6295D7627}"/>
                  </a:ext>
                </a:extLst>
              </p:cNvPr>
              <p:cNvSpPr txBox="1"/>
              <p:nvPr/>
            </p:nvSpPr>
            <p:spPr>
              <a:xfrm>
                <a:off x="6581328" y="1609962"/>
                <a:ext cx="602652" cy="55399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3600" i="1">
                          <a:solidFill>
                            <a:srgbClr val="00B050"/>
                          </a:solidFill>
                          <a:latin typeface="Cambria Math" panose="02040503050406030204" pitchFamily="18" charset="0"/>
                        </a:rPr>
                        <m:t>−</m:t>
                      </m:r>
                      <m:r>
                        <a:rPr lang="en-US" sz="3600" i="1">
                          <a:solidFill>
                            <a:srgbClr val="00B050"/>
                          </a:solidFill>
                          <a:latin typeface="Cambria Math" panose="02040503050406030204" pitchFamily="18" charset="0"/>
                        </a:rPr>
                        <m:t>𝐼</m:t>
                      </m:r>
                    </m:oMath>
                  </m:oMathPara>
                </a14:m>
                <a:endParaRPr lang="en-US" sz="3600" dirty="0">
                  <a:solidFill>
                    <a:srgbClr val="00B050"/>
                  </a:solidFill>
                </a:endParaRPr>
              </a:p>
            </p:txBody>
          </p:sp>
        </mc:Choice>
        <mc:Fallback xmlns="">
          <p:sp>
            <p:nvSpPr>
              <p:cNvPr id="9" name="テキスト ボックス 8">
                <a:extLst>
                  <a:ext uri="{FF2B5EF4-FFF2-40B4-BE49-F238E27FC236}">
                    <a16:creationId xmlns:a16="http://schemas.microsoft.com/office/drawing/2014/main" id="{A47F0130-54B5-584F-8E8E-5EB6295D7627}"/>
                  </a:ext>
                </a:extLst>
              </p:cNvPr>
              <p:cNvSpPr txBox="1">
                <a:spLocks noRot="1" noChangeAspect="1" noMove="1" noResize="1" noEditPoints="1" noAdjustHandles="1" noChangeArrowheads="1" noChangeShapeType="1" noTextEdit="1"/>
              </p:cNvSpPr>
              <p:nvPr/>
            </p:nvSpPr>
            <p:spPr>
              <a:xfrm>
                <a:off x="6581328" y="1609962"/>
                <a:ext cx="602652" cy="553998"/>
              </a:xfrm>
              <a:prstGeom prst="rect">
                <a:avLst/>
              </a:prstGeom>
              <a:blipFill>
                <a:blip r:embed="rId4"/>
                <a:stretch>
                  <a:fillRect l="-6250" r="-16667" b="-4444"/>
                </a:stretch>
              </a:blipFill>
            </p:spPr>
            <p:txBody>
              <a:bodyPr/>
              <a:lstStyle/>
              <a:p>
                <a:r>
                  <a:rPr lang="ja-JP" altLang="en-US">
                    <a:noFill/>
                  </a:rPr>
                  <a:t> </a:t>
                </a:r>
              </a:p>
            </p:txBody>
          </p:sp>
        </mc:Fallback>
      </mc:AlternateContent>
      <p:sp>
        <p:nvSpPr>
          <p:cNvPr id="3" name="テキスト ボックス 2">
            <a:extLst>
              <a:ext uri="{FF2B5EF4-FFF2-40B4-BE49-F238E27FC236}">
                <a16:creationId xmlns:a16="http://schemas.microsoft.com/office/drawing/2014/main" id="{17397C42-8B51-7A44-BC14-13EC1DF5D1CD}"/>
              </a:ext>
            </a:extLst>
          </p:cNvPr>
          <p:cNvSpPr txBox="1"/>
          <p:nvPr/>
        </p:nvSpPr>
        <p:spPr>
          <a:xfrm>
            <a:off x="18989750" y="1449513"/>
            <a:ext cx="1811714" cy="646331"/>
          </a:xfrm>
          <a:prstGeom prst="rect">
            <a:avLst/>
          </a:prstGeom>
          <a:noFill/>
        </p:spPr>
        <p:txBody>
          <a:bodyPr wrap="none" rtlCol="0">
            <a:spAutoFit/>
          </a:bodyPr>
          <a:lstStyle/>
          <a:p>
            <a:r>
              <a:rPr lang="en-US" altLang="ja-JP" sz="3600" dirty="0"/>
              <a:t>[K. </a:t>
            </a:r>
            <a:r>
              <a:rPr lang="en-US" altLang="ja-JP" sz="3600" dirty="0" err="1"/>
              <a:t>Oide</a:t>
            </a:r>
            <a:r>
              <a:rPr lang="en-US" altLang="ja-JP" sz="3600" dirty="0"/>
              <a:t>]</a:t>
            </a:r>
            <a:endParaRPr lang="ja-JP" altLang="en-US" sz="3600"/>
          </a:p>
        </p:txBody>
      </p:sp>
      <p:sp>
        <p:nvSpPr>
          <p:cNvPr id="4" name="スライド番号プレースホルダー 3">
            <a:extLst>
              <a:ext uri="{FF2B5EF4-FFF2-40B4-BE49-F238E27FC236}">
                <a16:creationId xmlns:a16="http://schemas.microsoft.com/office/drawing/2014/main" id="{E0D7D209-F75E-A944-A403-97ED55E0EDE7}"/>
              </a:ext>
            </a:extLst>
          </p:cNvPr>
          <p:cNvSpPr>
            <a:spLocks noGrp="1"/>
          </p:cNvSpPr>
          <p:nvPr>
            <p:ph type="sldNum" sz="quarter" idx="12"/>
          </p:nvPr>
        </p:nvSpPr>
        <p:spPr/>
        <p:txBody>
          <a:bodyPr/>
          <a:lstStyle/>
          <a:p>
            <a:fld id="{3B087684-AA79-F249-BB36-435C471A0781}" type="slidenum">
              <a:rPr kumimoji="1" lang="ja-JP" altLang="en-US" smtClean="0"/>
              <a:t>17</a:t>
            </a:fld>
            <a:endParaRPr kumimoji="1" lang="ja-JP" altLang="en-US"/>
          </a:p>
        </p:txBody>
      </p:sp>
    </p:spTree>
    <p:extLst>
      <p:ext uri="{BB962C8B-B14F-4D97-AF65-F5344CB8AC3E}">
        <p14:creationId xmlns:p14="http://schemas.microsoft.com/office/powerpoint/2010/main" val="2734793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pic>
        <p:nvPicPr>
          <p:cNvPr id="15" name="図 14">
            <a:extLst>
              <a:ext uri="{FF2B5EF4-FFF2-40B4-BE49-F238E27FC236}">
                <a16:creationId xmlns:a16="http://schemas.microsoft.com/office/drawing/2014/main" id="{B977F7F1-95B6-3B45-9F70-89A28B427CB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6282" y="1827104"/>
            <a:ext cx="20875620" cy="11762216"/>
          </a:xfrm>
          <a:prstGeom prst="rect">
            <a:avLst/>
          </a:prstGeom>
        </p:spPr>
      </p:pic>
      <p:sp>
        <p:nvSpPr>
          <p:cNvPr id="6" name="テキスト ボックス 5">
            <a:extLst>
              <a:ext uri="{FF2B5EF4-FFF2-40B4-BE49-F238E27FC236}">
                <a16:creationId xmlns:a16="http://schemas.microsoft.com/office/drawing/2014/main" id="{242944B8-482E-4548-8D42-AF3DBD6D9A15}"/>
              </a:ext>
            </a:extLst>
          </p:cNvPr>
          <p:cNvSpPr txBox="1"/>
          <p:nvPr/>
        </p:nvSpPr>
        <p:spPr>
          <a:xfrm>
            <a:off x="20140378" y="1088441"/>
            <a:ext cx="1811714" cy="646331"/>
          </a:xfrm>
          <a:prstGeom prst="rect">
            <a:avLst/>
          </a:prstGeom>
          <a:noFill/>
        </p:spPr>
        <p:txBody>
          <a:bodyPr wrap="none" rtlCol="0">
            <a:spAutoFit/>
          </a:bodyPr>
          <a:lstStyle/>
          <a:p>
            <a:r>
              <a:rPr lang="en-US" altLang="ja-JP" sz="3600" dirty="0"/>
              <a:t>[K. </a:t>
            </a:r>
            <a:r>
              <a:rPr lang="en-US" altLang="ja-JP" sz="3600" dirty="0" err="1"/>
              <a:t>Oide</a:t>
            </a:r>
            <a:r>
              <a:rPr lang="en-US" altLang="ja-JP" sz="3600" dirty="0"/>
              <a:t>]</a:t>
            </a:r>
            <a:endParaRPr lang="ja-JP" altLang="en-US" sz="3600"/>
          </a:p>
        </p:txBody>
      </p:sp>
      <p:sp>
        <p:nvSpPr>
          <p:cNvPr id="3" name="スライド番号プレースホルダー 2">
            <a:extLst>
              <a:ext uri="{FF2B5EF4-FFF2-40B4-BE49-F238E27FC236}">
                <a16:creationId xmlns:a16="http://schemas.microsoft.com/office/drawing/2014/main" id="{EA0D0AC2-DF5C-DB41-B519-714AC6309DDC}"/>
              </a:ext>
            </a:extLst>
          </p:cNvPr>
          <p:cNvSpPr>
            <a:spLocks noGrp="1"/>
          </p:cNvSpPr>
          <p:nvPr>
            <p:ph type="sldNum" sz="quarter" idx="12"/>
          </p:nvPr>
        </p:nvSpPr>
        <p:spPr/>
        <p:txBody>
          <a:bodyPr/>
          <a:lstStyle/>
          <a:p>
            <a:fld id="{3B087684-AA79-F249-BB36-435C471A0781}" type="slidenum">
              <a:rPr kumimoji="1" lang="ja-JP" altLang="en-US" smtClean="0"/>
              <a:t>18</a:t>
            </a:fld>
            <a:endParaRPr kumimoji="1" lang="ja-JP" altLang="en-US"/>
          </a:p>
        </p:txBody>
      </p:sp>
    </p:spTree>
    <p:extLst>
      <p:ext uri="{BB962C8B-B14F-4D97-AF65-F5344CB8AC3E}">
        <p14:creationId xmlns:p14="http://schemas.microsoft.com/office/powerpoint/2010/main" val="502505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sp>
        <p:nvSpPr>
          <p:cNvPr id="6" name="テキスト ボックス 5">
            <a:extLst>
              <a:ext uri="{FF2B5EF4-FFF2-40B4-BE49-F238E27FC236}">
                <a16:creationId xmlns:a16="http://schemas.microsoft.com/office/drawing/2014/main" id="{242944B8-482E-4548-8D42-AF3DBD6D9A15}"/>
              </a:ext>
            </a:extLst>
          </p:cNvPr>
          <p:cNvSpPr txBox="1"/>
          <p:nvPr/>
        </p:nvSpPr>
        <p:spPr>
          <a:xfrm>
            <a:off x="20034053" y="332829"/>
            <a:ext cx="2515753" cy="646331"/>
          </a:xfrm>
          <a:prstGeom prst="rect">
            <a:avLst/>
          </a:prstGeom>
          <a:noFill/>
        </p:spPr>
        <p:txBody>
          <a:bodyPr wrap="none" rtlCol="0">
            <a:spAutoFit/>
          </a:bodyPr>
          <a:lstStyle/>
          <a:p>
            <a:r>
              <a:rPr lang="en-US" altLang="ja-JP" sz="3600" dirty="0"/>
              <a:t>[A. </a:t>
            </a:r>
            <a:r>
              <a:rPr lang="en-US" altLang="ja-JP" sz="3600" dirty="0" err="1"/>
              <a:t>Natochii</a:t>
            </a:r>
            <a:r>
              <a:rPr lang="en-US" altLang="ja-JP" sz="3600" dirty="0"/>
              <a:t>]</a:t>
            </a:r>
            <a:endParaRPr lang="ja-JP" altLang="en-US" sz="3600"/>
          </a:p>
        </p:txBody>
      </p:sp>
      <p:pic>
        <p:nvPicPr>
          <p:cNvPr id="5" name="図 4">
            <a:extLst>
              <a:ext uri="{FF2B5EF4-FFF2-40B4-BE49-F238E27FC236}">
                <a16:creationId xmlns:a16="http://schemas.microsoft.com/office/drawing/2014/main" id="{3E27D944-0B9D-5840-BE6B-7C71529CB761}"/>
              </a:ext>
            </a:extLst>
          </p:cNvPr>
          <p:cNvPicPr>
            <a:picLocks noChangeAspect="1"/>
          </p:cNvPicPr>
          <p:nvPr/>
        </p:nvPicPr>
        <p:blipFill>
          <a:blip r:embed="rId2"/>
          <a:stretch>
            <a:fillRect/>
          </a:stretch>
        </p:blipFill>
        <p:spPr>
          <a:xfrm>
            <a:off x="780836" y="1261236"/>
            <a:ext cx="22253824" cy="12408324"/>
          </a:xfrm>
          <a:prstGeom prst="rect">
            <a:avLst/>
          </a:prstGeom>
        </p:spPr>
      </p:pic>
      <p:sp>
        <p:nvSpPr>
          <p:cNvPr id="3" name="スライド番号プレースホルダー 2">
            <a:extLst>
              <a:ext uri="{FF2B5EF4-FFF2-40B4-BE49-F238E27FC236}">
                <a16:creationId xmlns:a16="http://schemas.microsoft.com/office/drawing/2014/main" id="{B6A4B7E1-6FB5-D349-B203-40E4C9CB4708}"/>
              </a:ext>
            </a:extLst>
          </p:cNvPr>
          <p:cNvSpPr>
            <a:spLocks noGrp="1"/>
          </p:cNvSpPr>
          <p:nvPr>
            <p:ph type="sldNum" sz="quarter" idx="12"/>
          </p:nvPr>
        </p:nvSpPr>
        <p:spPr/>
        <p:txBody>
          <a:bodyPr/>
          <a:lstStyle/>
          <a:p>
            <a:fld id="{3B087684-AA79-F249-BB36-435C471A0781}" type="slidenum">
              <a:rPr kumimoji="1" lang="ja-JP" altLang="en-US" smtClean="0"/>
              <a:t>19</a:t>
            </a:fld>
            <a:endParaRPr kumimoji="1" lang="ja-JP" altLang="en-US"/>
          </a:p>
        </p:txBody>
      </p:sp>
    </p:spTree>
    <p:extLst>
      <p:ext uri="{BB962C8B-B14F-4D97-AF65-F5344CB8AC3E}">
        <p14:creationId xmlns:p14="http://schemas.microsoft.com/office/powerpoint/2010/main" val="2483990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ontents"/>
          <p:cNvSpPr txBox="1">
            <a:spLocks noGrp="1"/>
          </p:cNvSpPr>
          <p:nvPr>
            <p:ph type="title"/>
          </p:nvPr>
        </p:nvSpPr>
        <p:spPr>
          <a:xfrm>
            <a:off x="747405" y="0"/>
            <a:ext cx="21005800" cy="2286001"/>
          </a:xfrm>
          <a:prstGeom prst="rect">
            <a:avLst/>
          </a:prstGeom>
        </p:spPr>
        <p:txBody>
          <a:bodyPr/>
          <a:lstStyle/>
          <a:p>
            <a:r>
              <a:rPr dirty="0"/>
              <a:t>Contents</a:t>
            </a:r>
          </a:p>
        </p:txBody>
      </p:sp>
      <p:sp>
        <p:nvSpPr>
          <p:cNvPr id="125" name="Beam collimators in SuperKEKB main ring…"/>
          <p:cNvSpPr txBox="1">
            <a:spLocks noGrp="1"/>
          </p:cNvSpPr>
          <p:nvPr>
            <p:ph type="body" idx="1"/>
          </p:nvPr>
        </p:nvSpPr>
        <p:spPr>
          <a:xfrm>
            <a:off x="1003576" y="2526012"/>
            <a:ext cx="22376848" cy="9878023"/>
          </a:xfrm>
          <a:prstGeom prst="rect">
            <a:avLst/>
          </a:prstGeom>
        </p:spPr>
        <p:txBody>
          <a:bodyPr>
            <a:normAutofit/>
          </a:bodyPr>
          <a:lstStyle/>
          <a:p>
            <a:r>
              <a:rPr dirty="0"/>
              <a:t>Beam collimators in SuperKEKB main ring</a:t>
            </a:r>
          </a:p>
          <a:p>
            <a:r>
              <a:rPr dirty="0"/>
              <a:t>Design</a:t>
            </a:r>
            <a:endParaRPr lang="en-US" dirty="0"/>
          </a:p>
          <a:p>
            <a:pPr lvl="1"/>
            <a:r>
              <a:rPr lang="en-US" dirty="0"/>
              <a:t>Basic design</a:t>
            </a:r>
            <a:endParaRPr dirty="0"/>
          </a:p>
          <a:p>
            <a:pPr lvl="1"/>
            <a:r>
              <a:rPr dirty="0"/>
              <a:t>RF </a:t>
            </a:r>
            <a:r>
              <a:rPr lang="en-US" dirty="0"/>
              <a:t>shield</a:t>
            </a:r>
            <a:endParaRPr dirty="0"/>
          </a:p>
          <a:p>
            <a:r>
              <a:rPr dirty="0"/>
              <a:t>Experience</a:t>
            </a:r>
          </a:p>
          <a:p>
            <a:pPr lvl="1"/>
            <a:r>
              <a:rPr dirty="0"/>
              <a:t>BG suppression</a:t>
            </a:r>
          </a:p>
          <a:p>
            <a:pPr lvl="1"/>
            <a:r>
              <a:rPr lang="en-US" dirty="0"/>
              <a:t>Damage</a:t>
            </a:r>
            <a:endParaRPr dirty="0"/>
          </a:p>
          <a:p>
            <a:pPr lvl="1"/>
            <a:r>
              <a:rPr dirty="0"/>
              <a:t>Low-Z collimator</a:t>
            </a:r>
            <a:endParaRPr lang="en" altLang="ja-JP" dirty="0"/>
          </a:p>
          <a:p>
            <a:pPr lvl="1"/>
            <a:r>
              <a:rPr lang="en-US" dirty="0"/>
              <a:t>Mis-fire of injection kickers</a:t>
            </a:r>
          </a:p>
          <a:p>
            <a:pPr lvl="1"/>
            <a:r>
              <a:rPr lang="en-US" dirty="0"/>
              <a:t>Beam instability caused by impedance in LER</a:t>
            </a:r>
            <a:endParaRPr dirty="0"/>
          </a:p>
          <a:p>
            <a:r>
              <a:rPr dirty="0"/>
              <a:t>Summary</a:t>
            </a:r>
          </a:p>
        </p:txBody>
      </p:sp>
      <p:sp>
        <p:nvSpPr>
          <p:cNvPr id="126"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D86DA-8768-EF4B-BE24-9B639D37BB76}"/>
              </a:ext>
            </a:extLst>
          </p:cNvPr>
          <p:cNvSpPr>
            <a:spLocks noGrp="1"/>
          </p:cNvSpPr>
          <p:nvPr>
            <p:ph type="title"/>
          </p:nvPr>
        </p:nvSpPr>
        <p:spPr>
          <a:xfrm>
            <a:off x="176370" y="-623401"/>
            <a:ext cx="24031260" cy="2651126"/>
          </a:xfrm>
        </p:spPr>
        <p:txBody>
          <a:bodyPr>
            <a:normAutofit/>
          </a:bodyPr>
          <a:lstStyle/>
          <a:p>
            <a:r>
              <a:rPr lang="en-US" altLang="ja-JP" sz="6000" dirty="0"/>
              <a:t>Plan – </a:t>
            </a:r>
            <a:r>
              <a:rPr lang="en" altLang="ja-JP" sz="6400" dirty="0"/>
              <a:t>Non-linear collimator at LER OHO section</a:t>
            </a:r>
            <a:endParaRPr lang="ja-JP" altLang="en-US" sz="6000"/>
          </a:p>
        </p:txBody>
      </p:sp>
      <p:sp>
        <p:nvSpPr>
          <p:cNvPr id="6" name="テキスト ボックス 5">
            <a:extLst>
              <a:ext uri="{FF2B5EF4-FFF2-40B4-BE49-F238E27FC236}">
                <a16:creationId xmlns:a16="http://schemas.microsoft.com/office/drawing/2014/main" id="{242944B8-482E-4548-8D42-AF3DBD6D9A15}"/>
              </a:ext>
            </a:extLst>
          </p:cNvPr>
          <p:cNvSpPr txBox="1"/>
          <p:nvPr/>
        </p:nvSpPr>
        <p:spPr>
          <a:xfrm>
            <a:off x="19948993" y="702161"/>
            <a:ext cx="2515753" cy="646331"/>
          </a:xfrm>
          <a:prstGeom prst="rect">
            <a:avLst/>
          </a:prstGeom>
          <a:noFill/>
        </p:spPr>
        <p:txBody>
          <a:bodyPr wrap="none" rtlCol="0">
            <a:spAutoFit/>
          </a:bodyPr>
          <a:lstStyle/>
          <a:p>
            <a:r>
              <a:rPr lang="en-US" altLang="ja-JP" sz="3600" dirty="0"/>
              <a:t>[A. </a:t>
            </a:r>
            <a:r>
              <a:rPr lang="en-US" altLang="ja-JP" sz="3600" dirty="0" err="1"/>
              <a:t>Natochii</a:t>
            </a:r>
            <a:r>
              <a:rPr lang="en-US" altLang="ja-JP" sz="3600" dirty="0"/>
              <a:t>]</a:t>
            </a:r>
            <a:endParaRPr lang="ja-JP" altLang="en-US" sz="3600"/>
          </a:p>
        </p:txBody>
      </p:sp>
      <p:pic>
        <p:nvPicPr>
          <p:cNvPr id="4" name="図 3">
            <a:extLst>
              <a:ext uri="{FF2B5EF4-FFF2-40B4-BE49-F238E27FC236}">
                <a16:creationId xmlns:a16="http://schemas.microsoft.com/office/drawing/2014/main" id="{2D4760BA-2F94-6749-82DB-A194BE5EE7EE}"/>
              </a:ext>
            </a:extLst>
          </p:cNvPr>
          <p:cNvPicPr>
            <a:picLocks noChangeAspect="1"/>
          </p:cNvPicPr>
          <p:nvPr/>
        </p:nvPicPr>
        <p:blipFill>
          <a:blip r:embed="rId2"/>
          <a:stretch>
            <a:fillRect/>
          </a:stretch>
        </p:blipFill>
        <p:spPr>
          <a:xfrm>
            <a:off x="1441693" y="1436736"/>
            <a:ext cx="21207782" cy="12279264"/>
          </a:xfrm>
          <a:prstGeom prst="rect">
            <a:avLst/>
          </a:prstGeom>
        </p:spPr>
      </p:pic>
      <p:sp>
        <p:nvSpPr>
          <p:cNvPr id="3" name="スライド番号プレースホルダー 2">
            <a:extLst>
              <a:ext uri="{FF2B5EF4-FFF2-40B4-BE49-F238E27FC236}">
                <a16:creationId xmlns:a16="http://schemas.microsoft.com/office/drawing/2014/main" id="{428993B9-23C9-7441-96E2-73BAEBA7477A}"/>
              </a:ext>
            </a:extLst>
          </p:cNvPr>
          <p:cNvSpPr>
            <a:spLocks noGrp="1"/>
          </p:cNvSpPr>
          <p:nvPr>
            <p:ph type="sldNum" sz="quarter" idx="12"/>
          </p:nvPr>
        </p:nvSpPr>
        <p:spPr/>
        <p:txBody>
          <a:bodyPr/>
          <a:lstStyle/>
          <a:p>
            <a:fld id="{3B087684-AA79-F249-BB36-435C471A0781}" type="slidenum">
              <a:rPr kumimoji="1" lang="ja-JP" altLang="en-US" smtClean="0"/>
              <a:t>20</a:t>
            </a:fld>
            <a:endParaRPr kumimoji="1" lang="ja-JP" altLang="en-US"/>
          </a:p>
        </p:txBody>
      </p:sp>
    </p:spTree>
    <p:extLst>
      <p:ext uri="{BB962C8B-B14F-4D97-AF65-F5344CB8AC3E}">
        <p14:creationId xmlns:p14="http://schemas.microsoft.com/office/powerpoint/2010/main" val="2665761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backup"/>
          <p:cNvSpPr txBox="1">
            <a:spLocks noGrp="1"/>
          </p:cNvSpPr>
          <p:nvPr>
            <p:ph type="title"/>
          </p:nvPr>
        </p:nvSpPr>
        <p:spPr>
          <a:prstGeom prst="rect">
            <a:avLst/>
          </a:prstGeom>
        </p:spPr>
        <p:txBody>
          <a:bodyPr/>
          <a:lstStyle/>
          <a:p>
            <a:r>
              <a:t>backup</a:t>
            </a:r>
          </a:p>
        </p:txBody>
      </p:sp>
      <p:sp>
        <p:nvSpPr>
          <p:cNvPr id="345"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Design - RF property"/>
          <p:cNvSpPr txBox="1">
            <a:spLocks noGrp="1"/>
          </p:cNvSpPr>
          <p:nvPr>
            <p:ph type="title"/>
          </p:nvPr>
        </p:nvSpPr>
        <p:spPr>
          <a:xfrm>
            <a:off x="1689100" y="16933"/>
            <a:ext cx="21005800" cy="2286001"/>
          </a:xfrm>
          <a:prstGeom prst="rect">
            <a:avLst/>
          </a:prstGeom>
        </p:spPr>
        <p:txBody>
          <a:bodyPr/>
          <a:lstStyle/>
          <a:p>
            <a:r>
              <a:t>Design - RF property</a:t>
            </a:r>
          </a:p>
        </p:txBody>
      </p:sp>
      <p:sp>
        <p:nvSpPr>
          <p:cNvPr id="164" name="We estimated effectivity of the RF shields using Eigen-mode solver in CST Studio.…"/>
          <p:cNvSpPr txBox="1">
            <a:spLocks noGrp="1"/>
          </p:cNvSpPr>
          <p:nvPr>
            <p:ph type="body" sz="half" idx="1"/>
          </p:nvPr>
        </p:nvSpPr>
        <p:spPr>
          <a:xfrm>
            <a:off x="1415818" y="2101308"/>
            <a:ext cx="21986015" cy="4739350"/>
          </a:xfrm>
          <a:prstGeom prst="rect">
            <a:avLst/>
          </a:prstGeom>
        </p:spPr>
        <p:txBody>
          <a:bodyPr/>
          <a:lstStyle/>
          <a:p>
            <a:r>
              <a:t>We estimated effectivity of the RF shields using Eigen-mode solver in CST Studio.</a:t>
            </a:r>
          </a:p>
          <a:p>
            <a:r>
              <a:t>The maximum electric field strength in the beam channel is 1.7x10</a:t>
            </a:r>
            <a:r>
              <a:rPr baseline="31999"/>
              <a:t>7</a:t>
            </a:r>
            <a:r>
              <a:t> V m</a:t>
            </a:r>
            <a:r>
              <a:rPr baseline="31999"/>
              <a:t>-1</a:t>
            </a:r>
            <a:r>
              <a:t>, and 10 V m</a:t>
            </a:r>
            <a:r>
              <a:rPr baseline="31999"/>
              <a:t>-1</a:t>
            </a:r>
            <a:r>
              <a:t> in a gap between the jaw and the chamber wall. </a:t>
            </a:r>
          </a:p>
          <a:p>
            <a:r>
              <a:t>RF in the beam channel is intruded into the chamber placed the jaw. However, the coupling between the beam channel and the chamber is small.</a:t>
            </a:r>
          </a:p>
        </p:txBody>
      </p:sp>
      <p:sp>
        <p:nvSpPr>
          <p:cNvPr id="173" name="スライド番号"/>
          <p:cNvSpPr txBox="1">
            <a:spLocks noGrp="1"/>
          </p:cNvSpPr>
          <p:nvPr>
            <p:ph type="sldNum" sz="quarter" idx="2"/>
          </p:nvPr>
        </p:nvSpPr>
        <p:spPr>
          <a:xfrm>
            <a:off x="9628783" y="13227363"/>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pic>
        <p:nvPicPr>
          <p:cNvPr id="165" name="イメージ" descr="イメージ"/>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175146" y="7142760"/>
            <a:ext cx="4454401" cy="3668614"/>
          </a:xfrm>
          <a:prstGeom prst="rect">
            <a:avLst/>
          </a:prstGeom>
          <a:ln w="12700">
            <a:miter lim="400000"/>
          </a:ln>
        </p:spPr>
      </p:pic>
      <p:pic>
        <p:nvPicPr>
          <p:cNvPr id="166" name="イメージ" descr="イメージ"/>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9146385" y="7274139"/>
            <a:ext cx="8280894" cy="5271440"/>
          </a:xfrm>
          <a:prstGeom prst="rect">
            <a:avLst/>
          </a:prstGeom>
          <a:ln w="12700">
            <a:miter lim="400000"/>
          </a:ln>
        </p:spPr>
      </p:pic>
      <p:sp>
        <p:nvSpPr>
          <p:cNvPr id="167" name="Simulation model in CST Studio"/>
          <p:cNvSpPr txBox="1"/>
          <p:nvPr/>
        </p:nvSpPr>
        <p:spPr>
          <a:xfrm>
            <a:off x="790517" y="13093700"/>
            <a:ext cx="6545581" cy="482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Simulation model in CST Studio</a:t>
            </a:r>
          </a:p>
        </p:txBody>
      </p:sp>
      <p:pic>
        <p:nvPicPr>
          <p:cNvPr id="168" name="イメージ" descr="イメージ"/>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217458" y="9394944"/>
            <a:ext cx="4539267" cy="3668614"/>
          </a:xfrm>
          <a:prstGeom prst="rect">
            <a:avLst/>
          </a:prstGeom>
          <a:ln w="12700">
            <a:miter lim="400000"/>
          </a:ln>
        </p:spPr>
      </p:pic>
      <p:pic>
        <p:nvPicPr>
          <p:cNvPr id="169" name="イメージ" descr="イメージ"/>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7710818" y="7293695"/>
            <a:ext cx="6396909" cy="5232134"/>
          </a:xfrm>
          <a:prstGeom prst="rect">
            <a:avLst/>
          </a:prstGeom>
          <a:ln w="12700">
            <a:miter lim="400000"/>
          </a:ln>
        </p:spPr>
      </p:pic>
      <p:sp>
        <p:nvSpPr>
          <p:cNvPr id="170" name="[T. Ishibashi et al., PRAB 23, 053501 (2020)]"/>
          <p:cNvSpPr txBox="1"/>
          <p:nvPr/>
        </p:nvSpPr>
        <p:spPr>
          <a:xfrm>
            <a:off x="18334442" y="6879598"/>
            <a:ext cx="5737607"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[T. Ishibashi et al., PRAB </a:t>
            </a:r>
            <a:r>
              <a:rPr>
                <a:latin typeface="ヒラギノ角ゴ ProN W6"/>
                <a:ea typeface="ヒラギノ角ゴ ProN W6"/>
                <a:cs typeface="ヒラギノ角ゴ ProN W6"/>
                <a:sym typeface="ヒラギノ角ゴ ProN W6"/>
              </a:rPr>
              <a:t>23</a:t>
            </a:r>
            <a:r>
              <a:t>, 053501 (2020)]</a:t>
            </a:r>
          </a:p>
        </p:txBody>
      </p:sp>
      <p:sp>
        <p:nvSpPr>
          <p:cNvPr id="171" name="E-field strength in beam channel…"/>
          <p:cNvSpPr txBox="1"/>
          <p:nvPr/>
        </p:nvSpPr>
        <p:spPr>
          <a:xfrm>
            <a:off x="17517382" y="12532784"/>
            <a:ext cx="6783706" cy="1054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E-field strength in beam channel</a:t>
            </a:r>
          </a:p>
          <a:p>
            <a:r>
              <a:t>(TE</a:t>
            </a:r>
            <a:r>
              <a:rPr baseline="-5999"/>
              <a:t>111</a:t>
            </a:r>
            <a:r>
              <a:t>: 1.9557 GHz)</a:t>
            </a:r>
          </a:p>
        </p:txBody>
      </p:sp>
      <p:sp>
        <p:nvSpPr>
          <p:cNvPr id="172" name="E-field strength in jaw’s chamber…"/>
          <p:cNvSpPr txBox="1"/>
          <p:nvPr/>
        </p:nvSpPr>
        <p:spPr>
          <a:xfrm>
            <a:off x="9845401" y="12532784"/>
            <a:ext cx="6882766" cy="1054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E-field strength in jaw’s chamber</a:t>
            </a:r>
          </a:p>
          <a:p>
            <a:r>
              <a:t>(1.1014 GHz)</a:t>
            </a:r>
          </a:p>
        </p:txBody>
      </p:sp>
    </p:spTree>
    <p:extLst>
      <p:ext uri="{BB962C8B-B14F-4D97-AF65-F5344CB8AC3E}">
        <p14:creationId xmlns:p14="http://schemas.microsoft.com/office/powerpoint/2010/main" val="285190693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Design - RF property"/>
          <p:cNvSpPr txBox="1">
            <a:spLocks noGrp="1"/>
          </p:cNvSpPr>
          <p:nvPr>
            <p:ph type="title"/>
          </p:nvPr>
        </p:nvSpPr>
        <p:spPr>
          <a:xfrm>
            <a:off x="1689100" y="16933"/>
            <a:ext cx="21005800" cy="2286001"/>
          </a:xfrm>
          <a:prstGeom prst="rect">
            <a:avLst/>
          </a:prstGeom>
        </p:spPr>
        <p:txBody>
          <a:bodyPr/>
          <a:lstStyle/>
          <a:p>
            <a:r>
              <a:t>Design - RF property</a:t>
            </a:r>
          </a:p>
        </p:txBody>
      </p:sp>
      <p:sp>
        <p:nvSpPr>
          <p:cNvPr id="176" name="A trapped mode is excited around the jaws in the vertical collimator with straight shaped antechambers.…"/>
          <p:cNvSpPr txBox="1">
            <a:spLocks noGrp="1"/>
          </p:cNvSpPr>
          <p:nvPr>
            <p:ph type="body" sz="half" idx="1"/>
          </p:nvPr>
        </p:nvSpPr>
        <p:spPr>
          <a:xfrm>
            <a:off x="1466618" y="1718191"/>
            <a:ext cx="21986015" cy="4739350"/>
          </a:xfrm>
          <a:prstGeom prst="rect">
            <a:avLst/>
          </a:prstGeom>
        </p:spPr>
        <p:txBody>
          <a:bodyPr/>
          <a:lstStyle/>
          <a:p>
            <a:r>
              <a:t>A trapped mode is excited around the jaws in the vertical collimator with straight shaped antechambers.</a:t>
            </a:r>
          </a:p>
          <a:p>
            <a:r>
              <a:t>The excitation of the trapped mode is avoided by means of tapering the inside of the antechambers to the center of the vertical collimator.</a:t>
            </a:r>
          </a:p>
        </p:txBody>
      </p:sp>
      <p:sp>
        <p:nvSpPr>
          <p:cNvPr id="184"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pic>
        <p:nvPicPr>
          <p:cNvPr id="177" name="ante0.png" descr="ante0.png"/>
          <p:cNvPicPr>
            <a:picLocks noChangeAspect="1"/>
          </p:cNvPicPr>
          <p:nvPr/>
        </p:nvPicPr>
        <p:blipFill>
          <a:blip r:embed="rId2"/>
          <a:stretch>
            <a:fillRect/>
          </a:stretch>
        </p:blipFill>
        <p:spPr>
          <a:xfrm>
            <a:off x="1528983" y="6513907"/>
            <a:ext cx="10199835" cy="5412040"/>
          </a:xfrm>
          <a:prstGeom prst="rect">
            <a:avLst/>
          </a:prstGeom>
          <a:ln w="12700">
            <a:miter lim="400000"/>
          </a:ln>
        </p:spPr>
      </p:pic>
      <p:pic>
        <p:nvPicPr>
          <p:cNvPr id="178" name="ante70.png" descr="ante70.png"/>
          <p:cNvPicPr>
            <a:picLocks noChangeAspect="1"/>
          </p:cNvPicPr>
          <p:nvPr/>
        </p:nvPicPr>
        <p:blipFill>
          <a:blip r:embed="rId3"/>
          <a:stretch>
            <a:fillRect/>
          </a:stretch>
        </p:blipFill>
        <p:spPr>
          <a:xfrm>
            <a:off x="13063103" y="6477195"/>
            <a:ext cx="10338212" cy="5485464"/>
          </a:xfrm>
          <a:prstGeom prst="rect">
            <a:avLst/>
          </a:prstGeom>
          <a:ln w="12700">
            <a:miter lim="400000"/>
          </a:ln>
        </p:spPr>
      </p:pic>
      <p:pic>
        <p:nvPicPr>
          <p:cNvPr id="179" name="ante0.png" descr="ante0.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517936" y="6523122"/>
            <a:ext cx="3574906" cy="2013358"/>
          </a:xfrm>
          <a:prstGeom prst="rect">
            <a:avLst/>
          </a:prstGeom>
          <a:ln w="12700">
            <a:miter lim="400000"/>
          </a:ln>
        </p:spPr>
      </p:pic>
      <p:pic>
        <p:nvPicPr>
          <p:cNvPr id="180" name="ante70.png" descr="ante70.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3056481" y="6478474"/>
            <a:ext cx="3798222" cy="2102591"/>
          </a:xfrm>
          <a:prstGeom prst="rect">
            <a:avLst/>
          </a:prstGeom>
          <a:ln w="12700">
            <a:miter lim="400000"/>
          </a:ln>
        </p:spPr>
      </p:pic>
      <p:sp>
        <p:nvSpPr>
          <p:cNvPr id="181" name="E-field"/>
          <p:cNvSpPr txBox="1"/>
          <p:nvPr/>
        </p:nvSpPr>
        <p:spPr>
          <a:xfrm>
            <a:off x="11615055" y="12733729"/>
            <a:ext cx="1420369"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E-field</a:t>
            </a:r>
          </a:p>
        </p:txBody>
      </p:sp>
      <p:sp>
        <p:nvSpPr>
          <p:cNvPr id="182" name="Height in antechambers at center: 0 mm…"/>
          <p:cNvSpPr txBox="1"/>
          <p:nvPr/>
        </p:nvSpPr>
        <p:spPr>
          <a:xfrm>
            <a:off x="2413304" y="11982312"/>
            <a:ext cx="8416672" cy="105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Height in antechambers at center: 0 mm</a:t>
            </a:r>
          </a:p>
          <a:p>
            <a:r>
              <a:t>(0.7536 GHz)</a:t>
            </a:r>
          </a:p>
        </p:txBody>
      </p:sp>
      <p:sp>
        <p:nvSpPr>
          <p:cNvPr id="183" name="Height in antechambers at center: 70 mm…"/>
          <p:cNvSpPr txBox="1"/>
          <p:nvPr/>
        </p:nvSpPr>
        <p:spPr>
          <a:xfrm>
            <a:off x="13888236" y="11982312"/>
            <a:ext cx="8687944" cy="105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Height in antechambers at center: 70 mm</a:t>
            </a:r>
          </a:p>
          <a:p>
            <a:r>
              <a:t>(1.1683 GHz)</a:t>
            </a:r>
          </a:p>
        </p:txBody>
      </p:sp>
      <p:sp>
        <p:nvSpPr>
          <p:cNvPr id="185" name="[T. Ishibashi et al., PRAB 23, 053501 (2020)]"/>
          <p:cNvSpPr txBox="1"/>
          <p:nvPr/>
        </p:nvSpPr>
        <p:spPr>
          <a:xfrm>
            <a:off x="17708006" y="6101940"/>
            <a:ext cx="5737607"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[T. Ishibashi et al., PRAB </a:t>
            </a:r>
            <a:r>
              <a:rPr>
                <a:latin typeface="ヒラギノ角ゴ ProN W6"/>
                <a:ea typeface="ヒラギノ角ゴ ProN W6"/>
                <a:cs typeface="ヒラギノ角ゴ ProN W6"/>
                <a:sym typeface="ヒラギノ角ゴ ProN W6"/>
              </a:rPr>
              <a:t>23</a:t>
            </a:r>
            <a:r>
              <a:t>, 053501 (2020)]</a:t>
            </a:r>
          </a:p>
        </p:txBody>
      </p:sp>
    </p:spTree>
    <p:extLst>
      <p:ext uri="{BB962C8B-B14F-4D97-AF65-F5344CB8AC3E}">
        <p14:creationId xmlns:p14="http://schemas.microsoft.com/office/powerpoint/2010/main" val="383222556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Experience - QCS protection"/>
          <p:cNvSpPr txBox="1">
            <a:spLocks noGrp="1"/>
          </p:cNvSpPr>
          <p:nvPr>
            <p:ph type="title"/>
          </p:nvPr>
        </p:nvSpPr>
        <p:spPr>
          <a:xfrm>
            <a:off x="1689100" y="16933"/>
            <a:ext cx="21005800" cy="2286001"/>
          </a:xfrm>
          <a:prstGeom prst="rect">
            <a:avLst/>
          </a:prstGeom>
        </p:spPr>
        <p:txBody>
          <a:bodyPr/>
          <a:lstStyle/>
          <a:p>
            <a:r>
              <a:rPr dirty="0"/>
              <a:t>Experience - QCS protection</a:t>
            </a:r>
          </a:p>
        </p:txBody>
      </p:sp>
      <p:sp>
        <p:nvSpPr>
          <p:cNvPr id="232"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230" name="Number of QCS quenches derived from beam loss in QCS (monthly)."/>
          <p:cNvSpPr txBox="1"/>
          <p:nvPr/>
        </p:nvSpPr>
        <p:spPr>
          <a:xfrm>
            <a:off x="14207178" y="5379070"/>
            <a:ext cx="6207201" cy="863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400"/>
            </a:lvl1pPr>
          </a:lstStyle>
          <a:p>
            <a:r>
              <a:t>Number of QCS quenches derived from beam loss in QCS (monthly).</a:t>
            </a:r>
          </a:p>
        </p:txBody>
      </p:sp>
      <p:sp>
        <p:nvSpPr>
          <p:cNvPr id="231" name="The collimators were tuned on April 23rd in 2018, and there were no QCS quenches in that month after this tuning.…"/>
          <p:cNvSpPr txBox="1"/>
          <p:nvPr/>
        </p:nvSpPr>
        <p:spPr>
          <a:xfrm>
            <a:off x="288785" y="1843878"/>
            <a:ext cx="23873791" cy="28871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558799" indent="-558799" algn="l">
              <a:buSzPct val="125000"/>
              <a:buChar char="•"/>
              <a:defRPr>
                <a:latin typeface="+mn-lt"/>
                <a:ea typeface="+mn-ea"/>
                <a:cs typeface="+mn-cs"/>
                <a:sym typeface="ヒラギノ角ゴ ProN W3"/>
              </a:defRPr>
            </a:pPr>
            <a:r>
              <a:rPr sz="3800" dirty="0"/>
              <a:t>The collimators were tuned on April 23rd in 2018</a:t>
            </a:r>
            <a:r>
              <a:rPr lang="en" sz="3800" dirty="0"/>
              <a:t>, and there were no QCS quenches in that month after this tuning</a:t>
            </a:r>
            <a:r>
              <a:rPr sz="3800" dirty="0"/>
              <a:t>.</a:t>
            </a:r>
          </a:p>
          <a:p>
            <a:pPr marL="558799" indent="-558799" algn="l">
              <a:buSzPct val="125000"/>
              <a:buChar char="•"/>
              <a:defRPr>
                <a:latin typeface="+mn-lt"/>
                <a:ea typeface="+mn-ea"/>
                <a:cs typeface="+mn-cs"/>
                <a:sym typeface="ヒラギノ角ゴ ProN W3"/>
              </a:defRPr>
            </a:pPr>
            <a:r>
              <a:rPr sz="3800" dirty="0"/>
              <a:t>Then, the number of the occurrences was dramatically decreased.</a:t>
            </a:r>
          </a:p>
        </p:txBody>
      </p:sp>
      <p:sp>
        <p:nvSpPr>
          <p:cNvPr id="233" name="[T. Ishibashi et al., PRAB 23, 053501 (2020)]"/>
          <p:cNvSpPr txBox="1"/>
          <p:nvPr/>
        </p:nvSpPr>
        <p:spPr>
          <a:xfrm>
            <a:off x="14207178" y="12827110"/>
            <a:ext cx="5737607"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[T. Ishibashi et al., PRAB </a:t>
            </a:r>
            <a:r>
              <a:rPr>
                <a:latin typeface="ヒラギノ角ゴ ProN W6"/>
                <a:ea typeface="ヒラギノ角ゴ ProN W6"/>
                <a:cs typeface="ヒラギノ角ゴ ProN W6"/>
                <a:sym typeface="ヒラギノ角ゴ ProN W6"/>
              </a:rPr>
              <a:t>23</a:t>
            </a:r>
            <a:r>
              <a:t>, 053501 (2020)]</a:t>
            </a:r>
          </a:p>
        </p:txBody>
      </p:sp>
      <p:pic>
        <p:nvPicPr>
          <p:cNvPr id="234" name="fig14.png" descr="fig14.png"/>
          <p:cNvPicPr>
            <a:picLocks noChangeAspect="1"/>
          </p:cNvPicPr>
          <p:nvPr/>
        </p:nvPicPr>
        <p:blipFill>
          <a:blip r:embed="rId2"/>
          <a:stretch>
            <a:fillRect/>
          </a:stretch>
        </p:blipFill>
        <p:spPr>
          <a:xfrm>
            <a:off x="6778114" y="5379070"/>
            <a:ext cx="7366001" cy="7874001"/>
          </a:xfrm>
          <a:prstGeom prst="rect">
            <a:avLst/>
          </a:prstGeom>
          <a:ln w="12700">
            <a:miter lim="400000"/>
          </a:ln>
        </p:spPr>
      </p:pic>
    </p:spTree>
    <p:extLst>
      <p:ext uri="{BB962C8B-B14F-4D97-AF65-F5344CB8AC3E}">
        <p14:creationId xmlns:p14="http://schemas.microsoft.com/office/powerpoint/2010/main" val="386052414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Experience - Heating"/>
          <p:cNvSpPr txBox="1">
            <a:spLocks noGrp="1"/>
          </p:cNvSpPr>
          <p:nvPr>
            <p:ph type="title"/>
          </p:nvPr>
        </p:nvSpPr>
        <p:spPr>
          <a:xfrm>
            <a:off x="1689100" y="16933"/>
            <a:ext cx="21005800" cy="2286001"/>
          </a:xfrm>
          <a:prstGeom prst="rect">
            <a:avLst/>
          </a:prstGeom>
        </p:spPr>
        <p:txBody>
          <a:bodyPr/>
          <a:lstStyle/>
          <a:p>
            <a:r>
              <a:t>Experience - Heating</a:t>
            </a:r>
          </a:p>
        </p:txBody>
      </p:sp>
      <p:sp>
        <p:nvSpPr>
          <p:cNvPr id="237" name="An abnormal heating in the collimators themselves and components near them has not been observed.…"/>
          <p:cNvSpPr txBox="1">
            <a:spLocks noGrp="1"/>
          </p:cNvSpPr>
          <p:nvPr>
            <p:ph type="body" sz="half" idx="1"/>
          </p:nvPr>
        </p:nvSpPr>
        <p:spPr>
          <a:xfrm>
            <a:off x="1015173" y="3081932"/>
            <a:ext cx="22353654" cy="2520885"/>
          </a:xfrm>
          <a:prstGeom prst="rect">
            <a:avLst/>
          </a:prstGeom>
        </p:spPr>
        <p:txBody>
          <a:bodyPr/>
          <a:lstStyle/>
          <a:p>
            <a:pPr marL="508508" indent="-508508" defTabSz="751205">
              <a:defRPr sz="3458"/>
            </a:pPr>
            <a:r>
              <a:t> An abnormal heating in the collimators themselves and components near them has not been observed.</a:t>
            </a:r>
          </a:p>
          <a:p>
            <a:pPr marL="508508" indent="-508508" defTabSz="751205">
              <a:defRPr sz="3458"/>
            </a:pPr>
            <a:r>
              <a:t>We cannot see any temperature rise with an RTD on a bellows, which is a connection part between the movable jaw and the chamber in the collimator.</a:t>
            </a:r>
          </a:p>
        </p:txBody>
      </p:sp>
      <p:sp>
        <p:nvSpPr>
          <p:cNvPr id="240"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238" name="Temperature on D01H4 collimator using RTD."/>
          <p:cNvSpPr txBox="1"/>
          <p:nvPr/>
        </p:nvSpPr>
        <p:spPr>
          <a:xfrm>
            <a:off x="15408606" y="13004144"/>
            <a:ext cx="7624243"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400"/>
            </a:lvl1pPr>
          </a:lstStyle>
          <a:p>
            <a:r>
              <a:t>Temperature on D01H4 collimator using RTD.</a:t>
            </a:r>
          </a:p>
        </p:txBody>
      </p:sp>
      <p:sp>
        <p:nvSpPr>
          <p:cNvPr id="239" name="The temperature on the collimator and the bellows chambers beside it increases linearly. This heating is derived from the SR mainly.…"/>
          <p:cNvSpPr txBox="1"/>
          <p:nvPr/>
        </p:nvSpPr>
        <p:spPr>
          <a:xfrm>
            <a:off x="1040573" y="6047680"/>
            <a:ext cx="14199922" cy="4245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491744" indent="-491744" algn="l" defTabSz="726440">
              <a:buSzPct val="125000"/>
              <a:buChar char="•"/>
              <a:defRPr sz="3343">
                <a:latin typeface="+mn-lt"/>
                <a:ea typeface="+mn-ea"/>
                <a:cs typeface="+mn-cs"/>
                <a:sym typeface="ヒラギノ角ゴ ProN W3"/>
              </a:defRPr>
            </a:pPr>
            <a:r>
              <a:t>The temperature on the collimator and the bellows chambers beside it increases linearly. This heating is derived from the SR mainly.</a:t>
            </a:r>
          </a:p>
          <a:p>
            <a:pPr marL="491744" indent="-491744" algn="l" defTabSz="726440">
              <a:buSzPct val="125000"/>
              <a:buChar char="•"/>
              <a:defRPr sz="3343">
                <a:latin typeface="+mn-lt"/>
                <a:ea typeface="+mn-ea"/>
                <a:cs typeface="+mn-cs"/>
                <a:sym typeface="ヒラギノ角ゴ ProN W3"/>
              </a:defRPr>
            </a:pPr>
            <a:r>
              <a:t>The SR power density on the tapered wall with 12 degrees is approximately 18.2 kW m</a:t>
            </a:r>
            <a:r>
              <a:rPr baseline="31999"/>
              <a:t>-1</a:t>
            </a:r>
            <a:r>
              <a:t> in D01H4 collimator. This is the highest power density in all of the collimators in SuperKEKB MR.</a:t>
            </a:r>
          </a:p>
        </p:txBody>
      </p:sp>
      <p:sp>
        <p:nvSpPr>
          <p:cNvPr id="241" name="[T. Ishibashi et al., PRAB 23, 053501 (2020)]"/>
          <p:cNvSpPr txBox="1"/>
          <p:nvPr/>
        </p:nvSpPr>
        <p:spPr>
          <a:xfrm>
            <a:off x="17222519" y="5647381"/>
            <a:ext cx="5737607"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[T. Ishibashi et al., PRAB </a:t>
            </a:r>
            <a:r>
              <a:rPr>
                <a:latin typeface="ヒラギノ角ゴ ProN W6"/>
                <a:ea typeface="ヒラギノ角ゴ ProN W6"/>
                <a:cs typeface="ヒラギノ角ゴ ProN W6"/>
                <a:sym typeface="ヒラギノ角ゴ ProN W6"/>
              </a:rPr>
              <a:t>23</a:t>
            </a:r>
            <a:r>
              <a:t>, 053501 (2020)]</a:t>
            </a:r>
          </a:p>
        </p:txBody>
      </p:sp>
      <p:pic>
        <p:nvPicPr>
          <p:cNvPr id="242" name="fig15.png" descr="fig15.png"/>
          <p:cNvPicPr>
            <a:picLocks noChangeAspect="1"/>
          </p:cNvPicPr>
          <p:nvPr/>
        </p:nvPicPr>
        <p:blipFill>
          <a:blip r:embed="rId2"/>
          <a:stretch>
            <a:fillRect/>
          </a:stretch>
        </p:blipFill>
        <p:spPr>
          <a:xfrm>
            <a:off x="15490781" y="6070861"/>
            <a:ext cx="7382009" cy="6865403"/>
          </a:xfrm>
          <a:prstGeom prst="rect">
            <a:avLst/>
          </a:prstGeom>
          <a:ln w="12700">
            <a:miter lim="400000"/>
          </a:ln>
        </p:spPr>
      </p:pic>
    </p:spTree>
    <p:extLst>
      <p:ext uri="{BB962C8B-B14F-4D97-AF65-F5344CB8AC3E}">
        <p14:creationId xmlns:p14="http://schemas.microsoft.com/office/powerpoint/2010/main" val="372736380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Experience - Pressure"/>
          <p:cNvSpPr txBox="1">
            <a:spLocks noGrp="1"/>
          </p:cNvSpPr>
          <p:nvPr>
            <p:ph type="title"/>
          </p:nvPr>
        </p:nvSpPr>
        <p:spPr>
          <a:xfrm>
            <a:off x="1689100" y="16933"/>
            <a:ext cx="21005800" cy="2286001"/>
          </a:xfrm>
          <a:prstGeom prst="rect">
            <a:avLst/>
          </a:prstGeom>
        </p:spPr>
        <p:txBody>
          <a:bodyPr/>
          <a:lstStyle/>
          <a:p>
            <a:r>
              <a:t>Experience - Pressure</a:t>
            </a:r>
          </a:p>
        </p:txBody>
      </p:sp>
      <p:sp>
        <p:nvSpPr>
          <p:cNvPr id="245" name="Pressure upstream of IP in LER.…"/>
          <p:cNvSpPr txBox="1">
            <a:spLocks noGrp="1"/>
          </p:cNvSpPr>
          <p:nvPr>
            <p:ph type="body" sz="half" idx="1"/>
          </p:nvPr>
        </p:nvSpPr>
        <p:spPr>
          <a:xfrm>
            <a:off x="1207591" y="2111959"/>
            <a:ext cx="21968818" cy="3894667"/>
          </a:xfrm>
          <a:prstGeom prst="rect">
            <a:avLst/>
          </a:prstGeom>
        </p:spPr>
        <p:txBody>
          <a:bodyPr/>
          <a:lstStyle/>
          <a:p>
            <a:pPr marL="438150" indent="-438150" defTabSz="569594">
              <a:spcBef>
                <a:spcPts val="600"/>
              </a:spcBef>
              <a:defRPr sz="3312"/>
            </a:pPr>
            <a:r>
              <a:t>Pressure upstream of IP in LER.</a:t>
            </a:r>
          </a:p>
          <a:p>
            <a:pPr marL="876300" lvl="1" indent="-438150" defTabSz="569594">
              <a:spcBef>
                <a:spcPts val="600"/>
              </a:spcBef>
              <a:defRPr sz="3312"/>
            </a:pPr>
            <a:r>
              <a:t>Vacuum component is dominant for BG in LER.</a:t>
            </a:r>
          </a:p>
          <a:p>
            <a:pPr marL="876300" lvl="1" indent="-438150" defTabSz="569594">
              <a:spcBef>
                <a:spcPts val="600"/>
              </a:spcBef>
              <a:defRPr sz="3312"/>
            </a:pPr>
            <a:r>
              <a:t>Especially, pressures near D02V1 and D02H1 had been high during 2019 spring run.</a:t>
            </a:r>
          </a:p>
          <a:p>
            <a:pPr marL="1314450" lvl="2" indent="-438150" defTabSz="569594">
              <a:spcBef>
                <a:spcPts val="600"/>
              </a:spcBef>
              <a:defRPr sz="3312"/>
            </a:pPr>
            <a:r>
              <a:t>D02H1 collimator had had a water leakage trouble before the run, so it could raise the pressure. </a:t>
            </a:r>
          </a:p>
          <a:p>
            <a:pPr marL="0" indent="0" defTabSz="569594">
              <a:spcBef>
                <a:spcPts val="600"/>
              </a:spcBef>
              <a:buSzTx/>
              <a:buNone/>
              <a:defRPr sz="3312"/>
            </a:pPr>
            <a:r>
              <a:t>→ baked out these collimators and beam pipes in tunnel before 2019 autumn run.</a:t>
            </a:r>
          </a:p>
        </p:txBody>
      </p:sp>
      <p:sp>
        <p:nvSpPr>
          <p:cNvPr id="252"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sp>
        <p:nvSpPr>
          <p:cNvPr id="246" name="テキスト"/>
          <p:cNvSpPr txBox="1"/>
          <p:nvPr/>
        </p:nvSpPr>
        <p:spPr>
          <a:xfrm>
            <a:off x="7416800" y="6449483"/>
            <a:ext cx="152400"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sp>
        <p:nvSpPr>
          <p:cNvPr id="247" name="テキスト"/>
          <p:cNvSpPr txBox="1"/>
          <p:nvPr/>
        </p:nvSpPr>
        <p:spPr>
          <a:xfrm>
            <a:off x="16181916" y="6566461"/>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sp>
        <p:nvSpPr>
          <p:cNvPr id="248" name="テキスト"/>
          <p:cNvSpPr txBox="1"/>
          <p:nvPr/>
        </p:nvSpPr>
        <p:spPr>
          <a:xfrm>
            <a:off x="7678208" y="2986616"/>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sp>
        <p:nvSpPr>
          <p:cNvPr id="249" name="テキスト"/>
          <p:cNvSpPr txBox="1"/>
          <p:nvPr/>
        </p:nvSpPr>
        <p:spPr>
          <a:xfrm>
            <a:off x="15540566" y="2671233"/>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pic>
        <p:nvPicPr>
          <p:cNvPr id="250" name="スクリーンショット 2020-01-08 16.28.04.png" descr="スクリーンショット 2020-01-08 16.28.04.png"/>
          <p:cNvPicPr>
            <a:picLocks noChangeAspect="1"/>
          </p:cNvPicPr>
          <p:nvPr/>
        </p:nvPicPr>
        <p:blipFill>
          <a:blip r:embed="rId2"/>
          <a:stretch>
            <a:fillRect/>
          </a:stretch>
        </p:blipFill>
        <p:spPr>
          <a:xfrm>
            <a:off x="-1" y="7023662"/>
            <a:ext cx="24384001" cy="6160762"/>
          </a:xfrm>
          <a:prstGeom prst="rect">
            <a:avLst/>
          </a:prstGeom>
          <a:ln w="12700">
            <a:miter lim="400000"/>
          </a:ln>
        </p:spPr>
      </p:pic>
      <p:sp>
        <p:nvSpPr>
          <p:cNvPr id="251" name="LER pressure distribution in 2019 spring run"/>
          <p:cNvSpPr txBox="1"/>
          <p:nvPr/>
        </p:nvSpPr>
        <p:spPr>
          <a:xfrm>
            <a:off x="108002" y="6418809"/>
            <a:ext cx="7982955" cy="4873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500"/>
            </a:lvl1pPr>
          </a:lstStyle>
          <a:p>
            <a:r>
              <a:rPr dirty="0"/>
              <a:t>LER pressure distribution in 20</a:t>
            </a:r>
            <a:r>
              <a:rPr lang="en-US" dirty="0"/>
              <a:t>19 Spring run.</a:t>
            </a:r>
            <a:endParaRPr dirty="0"/>
          </a:p>
        </p:txBody>
      </p:sp>
    </p:spTree>
    <p:extLst>
      <p:ext uri="{BB962C8B-B14F-4D97-AF65-F5344CB8AC3E}">
        <p14:creationId xmlns:p14="http://schemas.microsoft.com/office/powerpoint/2010/main" val="155840017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Experience - Pressure"/>
          <p:cNvSpPr txBox="1">
            <a:spLocks noGrp="1"/>
          </p:cNvSpPr>
          <p:nvPr>
            <p:ph type="title"/>
          </p:nvPr>
        </p:nvSpPr>
        <p:spPr>
          <a:xfrm>
            <a:off x="1689100" y="16933"/>
            <a:ext cx="21005800" cy="2286001"/>
          </a:xfrm>
          <a:prstGeom prst="rect">
            <a:avLst/>
          </a:prstGeom>
        </p:spPr>
        <p:txBody>
          <a:bodyPr/>
          <a:lstStyle/>
          <a:p>
            <a:r>
              <a:t>Experience - Pressure</a:t>
            </a:r>
          </a:p>
        </p:txBody>
      </p:sp>
      <p:sp>
        <p:nvSpPr>
          <p:cNvPr id="260"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255" name="テキスト"/>
          <p:cNvSpPr txBox="1"/>
          <p:nvPr/>
        </p:nvSpPr>
        <p:spPr>
          <a:xfrm>
            <a:off x="16198850" y="7921128"/>
            <a:ext cx="152400"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sp>
        <p:nvSpPr>
          <p:cNvPr id="256" name="テキスト"/>
          <p:cNvSpPr txBox="1"/>
          <p:nvPr/>
        </p:nvSpPr>
        <p:spPr>
          <a:xfrm>
            <a:off x="15557500" y="4025899"/>
            <a:ext cx="152400"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pic>
        <p:nvPicPr>
          <p:cNvPr id="257" name="page21image27707424.jpg" descr="page21image27707424.jpg"/>
          <p:cNvPicPr>
            <a:picLocks noChangeAspect="1"/>
          </p:cNvPicPr>
          <p:nvPr/>
        </p:nvPicPr>
        <p:blipFill>
          <a:blip r:embed="rId2"/>
          <a:stretch>
            <a:fillRect/>
          </a:stretch>
        </p:blipFill>
        <p:spPr>
          <a:xfrm>
            <a:off x="1947333" y="6469837"/>
            <a:ext cx="9338291" cy="7003717"/>
          </a:xfrm>
          <a:prstGeom prst="rect">
            <a:avLst/>
          </a:prstGeom>
          <a:ln w="12700">
            <a:miter lim="400000"/>
          </a:ln>
        </p:spPr>
      </p:pic>
      <p:pic>
        <p:nvPicPr>
          <p:cNvPr id="258" name="page21image27714288.jpg" descr="page21image27714288.jpg"/>
          <p:cNvPicPr>
            <a:picLocks noChangeAspect="1"/>
          </p:cNvPicPr>
          <p:nvPr/>
        </p:nvPicPr>
        <p:blipFill>
          <a:blip r:embed="rId3"/>
          <a:stretch>
            <a:fillRect/>
          </a:stretch>
        </p:blipFill>
        <p:spPr>
          <a:xfrm>
            <a:off x="13649991" y="6424405"/>
            <a:ext cx="9459442" cy="7094581"/>
          </a:xfrm>
          <a:prstGeom prst="rect">
            <a:avLst/>
          </a:prstGeom>
          <a:ln w="12700">
            <a:miter lim="400000"/>
          </a:ln>
        </p:spPr>
      </p:pic>
      <p:sp>
        <p:nvSpPr>
          <p:cNvPr id="259" name="D02H1, H2 collimator:…"/>
          <p:cNvSpPr txBox="1"/>
          <p:nvPr/>
        </p:nvSpPr>
        <p:spPr>
          <a:xfrm>
            <a:off x="1752665" y="2307166"/>
            <a:ext cx="22889370" cy="38946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533400" indent="-533400" algn="l" defTabSz="693419">
              <a:spcBef>
                <a:spcPts val="800"/>
              </a:spcBef>
              <a:buSzPct val="125000"/>
              <a:buChar char="•"/>
              <a:defRPr sz="4032">
                <a:latin typeface="+mn-lt"/>
                <a:ea typeface="+mn-ea"/>
                <a:cs typeface="+mn-cs"/>
                <a:sym typeface="ヒラギノ角ゴ ProN W3"/>
              </a:defRPr>
            </a:pPr>
            <a:r>
              <a:t>D02H1, H2 collimator:</a:t>
            </a:r>
          </a:p>
          <a:p>
            <a:pPr marL="1066800" lvl="1" indent="-533400" algn="l" defTabSz="693419">
              <a:buSzPct val="125000"/>
              <a:buChar char="•"/>
              <a:defRPr sz="3024">
                <a:latin typeface="+mn-lt"/>
                <a:ea typeface="+mn-ea"/>
                <a:cs typeface="+mn-cs"/>
                <a:sym typeface="ヒラギノ角ゴ ProN W3"/>
              </a:defRPr>
            </a:pPr>
            <a:r>
              <a:t>ion pumps bake-out: ~32 hours (2019-09-03 10:00 ~ 09-04 16:00)</a:t>
            </a:r>
          </a:p>
          <a:p>
            <a:pPr marL="1066800" lvl="1" indent="-533400" algn="l" defTabSz="693419">
              <a:buSzPct val="125000"/>
              <a:buChar char="•"/>
              <a:defRPr sz="3024">
                <a:latin typeface="+mn-lt"/>
                <a:ea typeface="+mn-ea"/>
                <a:cs typeface="+mn-cs"/>
                <a:sym typeface="ヒラギノ角ゴ ProN W3"/>
              </a:defRPr>
            </a:pPr>
            <a:r>
              <a:t>NEG activation: ~33 hours  (2019-09-04 10:00 ~ 09-05 17:00)</a:t>
            </a:r>
          </a:p>
          <a:p>
            <a:pPr marL="533400" indent="-533400" algn="l" defTabSz="693419">
              <a:spcBef>
                <a:spcPts val="800"/>
              </a:spcBef>
              <a:buSzPct val="125000"/>
              <a:buChar char="•"/>
              <a:defRPr sz="4032">
                <a:latin typeface="+mn-lt"/>
                <a:ea typeface="+mn-ea"/>
                <a:cs typeface="+mn-cs"/>
                <a:sym typeface="ヒラギノ角ゴ ProN W3"/>
              </a:defRPr>
            </a:pPr>
            <a:r>
              <a:t>D02V1 collimator:</a:t>
            </a:r>
          </a:p>
          <a:p>
            <a:pPr marL="1066800" lvl="1" indent="-533400" algn="l" defTabSz="693419">
              <a:buSzPct val="125000"/>
              <a:buChar char="•"/>
              <a:defRPr sz="3024">
                <a:latin typeface="+mn-lt"/>
                <a:ea typeface="+mn-ea"/>
                <a:cs typeface="+mn-cs"/>
                <a:sym typeface="ヒラギノ角ゴ ProN W3"/>
              </a:defRPr>
            </a:pPr>
            <a:r>
              <a:t>ion pumps bake-out: ~24 hours (2019-09-11 10:00 ~ 09-12 10:00)</a:t>
            </a:r>
          </a:p>
          <a:p>
            <a:pPr marL="1066800" lvl="1" indent="-533400" algn="l" defTabSz="693419">
              <a:buSzPct val="125000"/>
              <a:buChar char="•"/>
              <a:defRPr sz="3024">
                <a:latin typeface="+mn-lt"/>
                <a:ea typeface="+mn-ea"/>
                <a:cs typeface="+mn-cs"/>
                <a:sym typeface="ヒラギノ角ゴ ProN W3"/>
              </a:defRPr>
            </a:pPr>
            <a:r>
              <a:t>NEG activation: ~43 hours  (2019-09-11 15:00 ~ 09-13 10:00)</a:t>
            </a:r>
          </a:p>
        </p:txBody>
      </p:sp>
    </p:spTree>
    <p:extLst>
      <p:ext uri="{BB962C8B-B14F-4D97-AF65-F5344CB8AC3E}">
        <p14:creationId xmlns:p14="http://schemas.microsoft.com/office/powerpoint/2010/main" val="3804552562"/>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Experience - Pressure"/>
          <p:cNvSpPr txBox="1">
            <a:spLocks noGrp="1"/>
          </p:cNvSpPr>
          <p:nvPr>
            <p:ph type="title"/>
          </p:nvPr>
        </p:nvSpPr>
        <p:spPr>
          <a:xfrm>
            <a:off x="1689100" y="-139676"/>
            <a:ext cx="21005800" cy="2286001"/>
          </a:xfrm>
          <a:prstGeom prst="rect">
            <a:avLst/>
          </a:prstGeom>
        </p:spPr>
        <p:txBody>
          <a:bodyPr/>
          <a:lstStyle/>
          <a:p>
            <a:r>
              <a:t>Experience - Pressure</a:t>
            </a:r>
          </a:p>
        </p:txBody>
      </p:sp>
      <p:sp>
        <p:nvSpPr>
          <p:cNvPr id="268"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263" name="The bake-out was very effective for D02H1 collimator especially, because there was a water leakage trouble.…"/>
          <p:cNvSpPr txBox="1"/>
          <p:nvPr/>
        </p:nvSpPr>
        <p:spPr>
          <a:xfrm>
            <a:off x="1023259" y="1790019"/>
            <a:ext cx="22889370" cy="38946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635000" indent="-635000" algn="l">
              <a:spcBef>
                <a:spcPts val="1000"/>
              </a:spcBef>
              <a:buSzPct val="125000"/>
              <a:buChar char="•"/>
              <a:defRPr sz="4800">
                <a:latin typeface="+mn-lt"/>
                <a:ea typeface="+mn-ea"/>
                <a:cs typeface="+mn-cs"/>
                <a:sym typeface="ヒラギノ角ゴ ProN W3"/>
              </a:defRPr>
            </a:pPr>
            <a:r>
              <a:t>The bake-out was very effective for D02H1 collimator especially, because there was a water leakage trouble. </a:t>
            </a:r>
          </a:p>
          <a:p>
            <a:pPr marL="635000" indent="-635000" algn="l">
              <a:spcBef>
                <a:spcPts val="1000"/>
              </a:spcBef>
              <a:buSzPct val="125000"/>
              <a:buChar char="•"/>
              <a:defRPr sz="4800">
                <a:latin typeface="+mn-lt"/>
                <a:ea typeface="+mn-ea"/>
                <a:cs typeface="+mn-cs"/>
                <a:sym typeface="ヒラギノ角ゴ ProN W3"/>
              </a:defRPr>
            </a:pPr>
            <a:r>
              <a:t>Reduction effect for the dynamic pressure in D02V1 seems to be small because of the history effect. </a:t>
            </a:r>
          </a:p>
        </p:txBody>
      </p:sp>
      <p:pic>
        <p:nvPicPr>
          <p:cNvPr id="264" name="D02H1_Scrubbing.png" descr="D02H1_Scrubbing.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494192" y="6083161"/>
            <a:ext cx="7454024" cy="7340343"/>
          </a:xfrm>
          <a:prstGeom prst="rect">
            <a:avLst/>
          </a:prstGeom>
          <a:ln w="50800">
            <a:solidFill>
              <a:schemeClr val="accent5">
                <a:lumOff val="-29866"/>
              </a:schemeClr>
            </a:solidFill>
            <a:miter lim="400000"/>
          </a:ln>
        </p:spPr>
      </p:pic>
      <p:pic>
        <p:nvPicPr>
          <p:cNvPr id="265" name="D02H1_Scrubbing.png" descr="D02H1_Scrubbing.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358961" y="6924374"/>
            <a:ext cx="2804039" cy="846902"/>
          </a:xfrm>
          <a:prstGeom prst="rect">
            <a:avLst/>
          </a:prstGeom>
          <a:ln w="12700">
            <a:miter lim="400000"/>
          </a:ln>
        </p:spPr>
      </p:pic>
      <p:pic>
        <p:nvPicPr>
          <p:cNvPr id="266" name="D02H2_Scrubbing.png" descr="D02H2_Scrubbing.png"/>
          <p:cNvPicPr>
            <a:picLocks noChangeAspect="1"/>
          </p:cNvPicPr>
          <p:nvPr/>
        </p:nvPicPr>
        <p:blipFill>
          <a:blip r:embed="rId4"/>
          <a:stretch>
            <a:fillRect/>
          </a:stretch>
        </p:blipFill>
        <p:spPr>
          <a:xfrm>
            <a:off x="8420700" y="6083162"/>
            <a:ext cx="7542600" cy="7340204"/>
          </a:xfrm>
          <a:prstGeom prst="rect">
            <a:avLst/>
          </a:prstGeom>
          <a:ln w="12700">
            <a:miter lim="400000"/>
          </a:ln>
        </p:spPr>
      </p:pic>
      <p:pic>
        <p:nvPicPr>
          <p:cNvPr id="267" name="D02V1_Scrubbing.png" descr="D02V1_Scrubbing.png"/>
          <p:cNvPicPr>
            <a:picLocks noChangeAspect="1"/>
          </p:cNvPicPr>
          <p:nvPr/>
        </p:nvPicPr>
        <p:blipFill>
          <a:blip r:embed="rId5"/>
          <a:stretch>
            <a:fillRect/>
          </a:stretch>
        </p:blipFill>
        <p:spPr>
          <a:xfrm>
            <a:off x="16435700" y="6083162"/>
            <a:ext cx="7542600" cy="7340204"/>
          </a:xfrm>
          <a:prstGeom prst="rect">
            <a:avLst/>
          </a:prstGeom>
          <a:ln w="12700">
            <a:miter lim="400000"/>
          </a:ln>
        </p:spPr>
      </p:pic>
    </p:spTree>
    <p:extLst>
      <p:ext uri="{BB962C8B-B14F-4D97-AF65-F5344CB8AC3E}">
        <p14:creationId xmlns:p14="http://schemas.microsoft.com/office/powerpoint/2010/main" val="281873961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Experience -Short Tip"/>
          <p:cNvSpPr txBox="1">
            <a:spLocks noGrp="1"/>
          </p:cNvSpPr>
          <p:nvPr>
            <p:ph type="title"/>
          </p:nvPr>
        </p:nvSpPr>
        <p:spPr>
          <a:xfrm>
            <a:off x="1689100" y="-270934"/>
            <a:ext cx="21005800" cy="2286001"/>
          </a:xfrm>
          <a:prstGeom prst="rect">
            <a:avLst/>
          </a:prstGeom>
        </p:spPr>
        <p:txBody>
          <a:bodyPr/>
          <a:lstStyle/>
          <a:p>
            <a:r>
              <a:t>Experience -Short Tip</a:t>
            </a:r>
          </a:p>
        </p:txBody>
      </p:sp>
      <p:sp>
        <p:nvSpPr>
          <p:cNvPr id="302"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
        <p:nvSpPr>
          <p:cNvPr id="303" name="Tantalum jaw with 5 mm length"/>
          <p:cNvSpPr txBox="1"/>
          <p:nvPr/>
        </p:nvSpPr>
        <p:spPr>
          <a:xfrm>
            <a:off x="9099001" y="13121741"/>
            <a:ext cx="6490717"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Tantalum jaw with 5 mm length</a:t>
            </a:r>
          </a:p>
        </p:txBody>
      </p:sp>
      <p:sp>
        <p:nvSpPr>
          <p:cNvPr id="304" name="bottom side jaw"/>
          <p:cNvSpPr txBox="1"/>
          <p:nvPr/>
        </p:nvSpPr>
        <p:spPr>
          <a:xfrm>
            <a:off x="16457550" y="12925321"/>
            <a:ext cx="3387472" cy="482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bottom side jaw</a:t>
            </a:r>
          </a:p>
        </p:txBody>
      </p:sp>
      <p:sp>
        <p:nvSpPr>
          <p:cNvPr id="305" name="top side jaw"/>
          <p:cNvSpPr txBox="1"/>
          <p:nvPr/>
        </p:nvSpPr>
        <p:spPr>
          <a:xfrm>
            <a:off x="5444334" y="12674746"/>
            <a:ext cx="2582800"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top side jaw</a:t>
            </a:r>
          </a:p>
        </p:txBody>
      </p:sp>
      <p:sp>
        <p:nvSpPr>
          <p:cNvPr id="306" name="After the damaged accident, the background level became higher.…"/>
          <p:cNvSpPr txBox="1"/>
          <p:nvPr/>
        </p:nvSpPr>
        <p:spPr>
          <a:xfrm>
            <a:off x="1085320" y="1730697"/>
            <a:ext cx="22555333" cy="51550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406400" indent="-406400" algn="l" defTabSz="528319">
              <a:spcBef>
                <a:spcPts val="600"/>
              </a:spcBef>
              <a:buSzPct val="125000"/>
              <a:buChar char="•"/>
              <a:defRPr sz="3072">
                <a:latin typeface="+mn-lt"/>
                <a:ea typeface="+mn-ea"/>
                <a:cs typeface="+mn-cs"/>
                <a:sym typeface="ヒラギノ角ゴ ProN W3"/>
              </a:defRPr>
            </a:pPr>
            <a:r>
              <a:t>After the damaged accident, the background level became higher.</a:t>
            </a:r>
          </a:p>
          <a:p>
            <a:pPr marL="812800" lvl="1" indent="-406400" algn="l" defTabSz="528319">
              <a:spcBef>
                <a:spcPts val="600"/>
              </a:spcBef>
              <a:buSzPct val="125000"/>
              <a:buChar char="•"/>
              <a:defRPr sz="3072">
                <a:latin typeface="+mn-lt"/>
                <a:ea typeface="+mn-ea"/>
                <a:cs typeface="+mn-cs"/>
                <a:sym typeface="ヒラギノ角ゴ ProN W3"/>
              </a:defRPr>
            </a:pPr>
            <a:r>
              <a:t>horizontal orbit bump</a:t>
            </a:r>
          </a:p>
          <a:p>
            <a:pPr marL="812800" lvl="1" indent="-406400" algn="l" defTabSz="528319">
              <a:spcBef>
                <a:spcPts val="600"/>
              </a:spcBef>
              <a:buSzPct val="125000"/>
              <a:buChar char="•"/>
              <a:defRPr sz="3072">
                <a:latin typeface="+mn-lt"/>
                <a:ea typeface="+mn-ea"/>
                <a:cs typeface="+mn-cs"/>
                <a:sym typeface="ヒラギノ角ゴ ProN W3"/>
              </a:defRPr>
            </a:pPr>
            <a:r>
              <a:t>horizontally shift the collimator</a:t>
            </a:r>
          </a:p>
          <a:p>
            <a:pPr marL="812800" lvl="1" indent="-406400" algn="l" defTabSz="528319">
              <a:spcBef>
                <a:spcPts val="600"/>
              </a:spcBef>
              <a:buSzPct val="125000"/>
              <a:buChar char="•"/>
              <a:defRPr sz="3072">
                <a:latin typeface="+mn-lt"/>
                <a:ea typeface="+mn-ea"/>
                <a:cs typeface="+mn-cs"/>
                <a:sym typeface="ヒラギノ角ゴ ProN W3"/>
              </a:defRPr>
            </a:pPr>
            <a:r>
              <a:t>replace them to new ones during shutdown</a:t>
            </a:r>
          </a:p>
          <a:p>
            <a:pPr marL="406400" indent="-406400" algn="l" defTabSz="528319">
              <a:spcBef>
                <a:spcPts val="600"/>
              </a:spcBef>
              <a:buSzPct val="125000"/>
              <a:buChar char="•"/>
              <a:defRPr sz="3072">
                <a:latin typeface="+mn-lt"/>
                <a:ea typeface="+mn-ea"/>
                <a:cs typeface="+mn-cs"/>
                <a:sym typeface="ヒラギノ角ゴ ProN W3"/>
              </a:defRPr>
            </a:pPr>
            <a:r>
              <a:t>We developed a tantalum tip with a short length (5 mm).</a:t>
            </a:r>
          </a:p>
          <a:p>
            <a:pPr marL="406400" indent="-406400" algn="l" defTabSz="528319">
              <a:spcBef>
                <a:spcPts val="600"/>
              </a:spcBef>
              <a:buSzPct val="125000"/>
              <a:buChar char="•"/>
              <a:defRPr sz="3072">
                <a:latin typeface="+mn-lt"/>
                <a:ea typeface="+mn-ea"/>
                <a:cs typeface="+mn-cs"/>
                <a:sym typeface="ヒラギノ角ゴ ProN W3"/>
              </a:defRPr>
            </a:pPr>
            <a:r>
              <a:t>This jaw was also damaged during 2020 Spring run, however we didn’t observe the  background growth (we didn’t notice that until we opened the collimator chamber for a carbon jaws’ installation work).</a:t>
            </a:r>
          </a:p>
          <a:p>
            <a:pPr marL="406400" indent="-406400" algn="l" defTabSz="528319">
              <a:spcBef>
                <a:spcPts val="600"/>
              </a:spcBef>
              <a:buSzPct val="125000"/>
              <a:buChar char="•"/>
              <a:defRPr sz="3072">
                <a:latin typeface="+mn-lt"/>
                <a:ea typeface="+mn-ea"/>
                <a:cs typeface="+mn-cs"/>
                <a:sym typeface="ヒラギノ角ゴ ProN W3"/>
              </a:defRPr>
            </a:pPr>
            <a:r>
              <a:t>We didn’t observe any embrittlement on the damaged tip (In a way, good news).</a:t>
            </a:r>
          </a:p>
        </p:txBody>
      </p:sp>
      <p:pic>
        <p:nvPicPr>
          <p:cNvPr id="307" name="上側1.jpg" descr="上側1.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1620808" y="7070956"/>
            <a:ext cx="10229861" cy="5418493"/>
          </a:xfrm>
          <a:prstGeom prst="rect">
            <a:avLst/>
          </a:prstGeom>
          <a:ln w="12700">
            <a:miter lim="400000"/>
          </a:ln>
        </p:spPr>
      </p:pic>
      <p:pic>
        <p:nvPicPr>
          <p:cNvPr id="308" name="下側1.jpg" descr="下側1.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3002223" y="7059843"/>
            <a:ext cx="10753906" cy="5429826"/>
          </a:xfrm>
          <a:prstGeom prst="rect">
            <a:avLst/>
          </a:prstGeom>
          <a:ln w="12700">
            <a:miter lim="400000"/>
          </a:ln>
        </p:spPr>
      </p:pic>
      <p:sp>
        <p:nvSpPr>
          <p:cNvPr id="309" name="線"/>
          <p:cNvSpPr/>
          <p:nvPr/>
        </p:nvSpPr>
        <p:spPr>
          <a:xfrm flipH="1">
            <a:off x="5893289" y="7808025"/>
            <a:ext cx="2582800" cy="1"/>
          </a:xfrm>
          <a:prstGeom prst="line">
            <a:avLst/>
          </a:prstGeom>
          <a:ln w="76200">
            <a:solidFill>
              <a:schemeClr val="accent2">
                <a:hueOff val="-85259"/>
                <a:satOff val="14347"/>
                <a:lumOff val="22373"/>
              </a:schemeClr>
            </a:solidFill>
            <a:miter lim="400000"/>
            <a:tailEnd type="triangle"/>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310" name="線"/>
          <p:cNvSpPr/>
          <p:nvPr/>
        </p:nvSpPr>
        <p:spPr>
          <a:xfrm>
            <a:off x="18367668" y="7641336"/>
            <a:ext cx="1906354" cy="1"/>
          </a:xfrm>
          <a:prstGeom prst="line">
            <a:avLst/>
          </a:prstGeom>
          <a:ln w="76200">
            <a:solidFill>
              <a:schemeClr val="accent2">
                <a:hueOff val="-85259"/>
                <a:satOff val="14347"/>
                <a:lumOff val="22373"/>
              </a:schemeClr>
            </a:solidFill>
            <a:miter lim="400000"/>
            <a:tailEnd type="triangle"/>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311" name="beam"/>
          <p:cNvSpPr txBox="1"/>
          <p:nvPr/>
        </p:nvSpPr>
        <p:spPr>
          <a:xfrm>
            <a:off x="8662690" y="7541325"/>
            <a:ext cx="1252348"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chemeClr val="accent2">
                    <a:hueOff val="-85259"/>
                    <a:satOff val="14347"/>
                    <a:lumOff val="22373"/>
                  </a:schemeClr>
                </a:solidFill>
              </a:defRPr>
            </a:lvl1pPr>
          </a:lstStyle>
          <a:p>
            <a:r>
              <a:t>beam</a:t>
            </a:r>
          </a:p>
        </p:txBody>
      </p:sp>
      <p:sp>
        <p:nvSpPr>
          <p:cNvPr id="312" name="beam"/>
          <p:cNvSpPr txBox="1"/>
          <p:nvPr/>
        </p:nvSpPr>
        <p:spPr>
          <a:xfrm>
            <a:off x="16967242" y="7361936"/>
            <a:ext cx="1252348"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chemeClr val="accent2">
                    <a:hueOff val="-85259"/>
                    <a:satOff val="14347"/>
                    <a:lumOff val="22373"/>
                  </a:schemeClr>
                </a:solidFill>
              </a:defRPr>
            </a:lvl1pPr>
          </a:lstStyle>
          <a:p>
            <a:r>
              <a:t>beam</a:t>
            </a:r>
          </a:p>
        </p:txBody>
      </p:sp>
    </p:spTree>
    <p:extLst>
      <p:ext uri="{BB962C8B-B14F-4D97-AF65-F5344CB8AC3E}">
        <p14:creationId xmlns:p14="http://schemas.microsoft.com/office/powerpoint/2010/main" val="16160628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Beam collimators in SuperKEKB"/>
          <p:cNvSpPr txBox="1">
            <a:spLocks noGrp="1"/>
          </p:cNvSpPr>
          <p:nvPr>
            <p:ph type="title"/>
          </p:nvPr>
        </p:nvSpPr>
        <p:spPr>
          <a:xfrm>
            <a:off x="323003" y="0"/>
            <a:ext cx="21005800" cy="1540868"/>
          </a:xfrm>
          <a:prstGeom prst="rect">
            <a:avLst/>
          </a:prstGeom>
        </p:spPr>
        <p:txBody>
          <a:bodyPr>
            <a:normAutofit/>
          </a:bodyPr>
          <a:lstStyle>
            <a:lvl1pPr defTabSz="767715">
              <a:defRPr sz="10416"/>
            </a:lvl1pPr>
          </a:lstStyle>
          <a:p>
            <a:r>
              <a:rPr dirty="0"/>
              <a:t>Beam collimators in SuperKEKB</a:t>
            </a:r>
          </a:p>
        </p:txBody>
      </p:sp>
      <p:sp>
        <p:nvSpPr>
          <p:cNvPr id="129" name="We developed new type collimators for SuperKEKB main ring.…"/>
          <p:cNvSpPr txBox="1">
            <a:spLocks noGrp="1"/>
          </p:cNvSpPr>
          <p:nvPr>
            <p:ph type="body" idx="1"/>
          </p:nvPr>
        </p:nvSpPr>
        <p:spPr>
          <a:xfrm>
            <a:off x="162559" y="1405124"/>
            <a:ext cx="24141901" cy="4803161"/>
          </a:xfrm>
          <a:prstGeom prst="rect">
            <a:avLst/>
          </a:prstGeom>
        </p:spPr>
        <p:txBody>
          <a:bodyPr>
            <a:normAutofit/>
          </a:bodyPr>
          <a:lstStyle/>
          <a:p>
            <a:pPr marL="558800" indent="-558800" defTabSz="726440">
              <a:defRPr sz="4224"/>
            </a:pPr>
            <a:r>
              <a:rPr lang="en" sz="4400" dirty="0"/>
              <a:t>There are two types of collimators in SuperKEKB MR.</a:t>
            </a:r>
          </a:p>
          <a:p>
            <a:pPr lvl="1" defTabSz="726440">
              <a:buFont typeface="Wingdings" pitchFamily="2" charset="2"/>
              <a:buChar char="Ø"/>
              <a:defRPr sz="4224"/>
            </a:pPr>
            <a:r>
              <a:rPr lang="en" sz="4400" dirty="0"/>
              <a:t>KEKB type: Tapered chamber itself approaches the beam. The tip is made of Cu coated titanium.</a:t>
            </a:r>
          </a:p>
          <a:p>
            <a:pPr lvl="1" defTabSz="726440">
              <a:buFont typeface="Wingdings" pitchFamily="2" charset="2"/>
              <a:buChar char="Ø"/>
              <a:defRPr sz="4224"/>
            </a:pPr>
            <a:r>
              <a:rPr lang="en" sz="4400" dirty="0"/>
              <a:t>SuperKEKB type: A chamber has two movable jaws, and they approaches the beam.</a:t>
            </a:r>
          </a:p>
          <a:p>
            <a:pPr marL="1473200" lvl="1" indent="-558800" defTabSz="726440">
              <a:defRPr sz="4224"/>
            </a:pPr>
            <a:endParaRPr lang="en" sz="4400" dirty="0"/>
          </a:p>
          <a:p>
            <a:pPr marL="558800" indent="-558800" defTabSz="726440">
              <a:defRPr sz="4224"/>
            </a:pPr>
            <a:r>
              <a:rPr lang="en" sz="4000" dirty="0"/>
              <a:t>In HER, 8 horizontal and 8 vertical KEKB type collimators have been reused at the same location as KEKB era. 3-horizontal and 1 vertical SuperKEKB type collimators have been installed in Tsukuba straight section.</a:t>
            </a:r>
          </a:p>
          <a:p>
            <a:pPr marL="558800" indent="-558800" defTabSz="726440">
              <a:defRPr sz="4224"/>
            </a:pPr>
            <a:r>
              <a:rPr lang="en" altLang="ja-JP" sz="4000" dirty="0"/>
              <a:t>In LER, 7 horizontal and 4 vertical SuperKEKB type collimators have been installed.</a:t>
            </a:r>
          </a:p>
          <a:p>
            <a:pPr marL="558800" indent="-558800" defTabSz="726440">
              <a:defRPr sz="4224"/>
            </a:pPr>
            <a:endParaRPr lang="en" sz="4400" dirty="0"/>
          </a:p>
        </p:txBody>
      </p:sp>
      <p:sp>
        <p:nvSpPr>
          <p:cNvPr id="136"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pic>
        <p:nvPicPr>
          <p:cNvPr id="130" name="イメージ" descr="イメージ"/>
          <p:cNvPicPr>
            <a:picLocks noChangeAspect="1"/>
          </p:cNvPicPr>
          <p:nvPr/>
        </p:nvPicPr>
        <p:blipFill>
          <a:blip r:embed="rId3"/>
          <a:stretch>
            <a:fillRect/>
          </a:stretch>
        </p:blipFill>
        <p:spPr>
          <a:xfrm>
            <a:off x="22918" y="8855698"/>
            <a:ext cx="7031989" cy="3420969"/>
          </a:xfrm>
          <a:prstGeom prst="rect">
            <a:avLst/>
          </a:prstGeom>
          <a:ln w="12700">
            <a:miter lim="400000"/>
          </a:ln>
        </p:spPr>
      </p:pic>
      <p:sp>
        <p:nvSpPr>
          <p:cNvPr id="131" name="KEKB type"/>
          <p:cNvSpPr txBox="1"/>
          <p:nvPr/>
        </p:nvSpPr>
        <p:spPr>
          <a:xfrm>
            <a:off x="2202215" y="12696871"/>
            <a:ext cx="1367362"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dirty="0"/>
              <a:t>KEKB type</a:t>
            </a:r>
          </a:p>
        </p:txBody>
      </p:sp>
      <p:pic>
        <p:nvPicPr>
          <p:cNvPr id="132" name="イメージ" descr="イメージ"/>
          <p:cNvPicPr>
            <a:picLocks noChangeAspect="1"/>
          </p:cNvPicPr>
          <p:nvPr/>
        </p:nvPicPr>
        <p:blipFill>
          <a:blip r:embed="rId4"/>
          <a:stretch>
            <a:fillRect/>
          </a:stretch>
        </p:blipFill>
        <p:spPr>
          <a:xfrm>
            <a:off x="7385129" y="7905312"/>
            <a:ext cx="6538223" cy="4803160"/>
          </a:xfrm>
          <a:prstGeom prst="rect">
            <a:avLst/>
          </a:prstGeom>
          <a:ln w="12700">
            <a:miter lim="400000"/>
          </a:ln>
        </p:spPr>
      </p:pic>
      <p:sp>
        <p:nvSpPr>
          <p:cNvPr id="133" name="SuperKEKB type"/>
          <p:cNvSpPr txBox="1"/>
          <p:nvPr/>
        </p:nvSpPr>
        <p:spPr>
          <a:xfrm>
            <a:off x="8889448" y="12749792"/>
            <a:ext cx="2093522"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a:t>SuperKEKB type</a:t>
            </a:r>
          </a:p>
        </p:txBody>
      </p:sp>
      <p:sp>
        <p:nvSpPr>
          <p:cNvPr id="134" name="Location of collimators in MR"/>
          <p:cNvSpPr txBox="1"/>
          <p:nvPr/>
        </p:nvSpPr>
        <p:spPr>
          <a:xfrm>
            <a:off x="18306966" y="13194536"/>
            <a:ext cx="4034420"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r>
              <a:rPr sz="2400" dirty="0"/>
              <a:t>Location of collimators in MR</a:t>
            </a:r>
          </a:p>
        </p:txBody>
      </p:sp>
      <p:sp>
        <p:nvSpPr>
          <p:cNvPr id="137" name="[Y. Suetsugu et al., NIM A 513, 465 (2003)]"/>
          <p:cNvSpPr txBox="1"/>
          <p:nvPr/>
        </p:nvSpPr>
        <p:spPr>
          <a:xfrm>
            <a:off x="323003" y="13288432"/>
            <a:ext cx="5585715"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[Y. Suetsugu et al., NIM A </a:t>
            </a:r>
            <a:r>
              <a:rPr>
                <a:latin typeface="ヒラギノ角ゴ ProN W6"/>
                <a:ea typeface="ヒラギノ角ゴ ProN W6"/>
                <a:cs typeface="ヒラギノ角ゴ ProN W6"/>
                <a:sym typeface="ヒラギノ角ゴ ProN W6"/>
              </a:rPr>
              <a:t>513</a:t>
            </a:r>
            <a:r>
              <a:t>, 465 (2003)]</a:t>
            </a:r>
          </a:p>
        </p:txBody>
      </p:sp>
      <p:sp>
        <p:nvSpPr>
          <p:cNvPr id="138" name="[T. Ishibashi et al., PRAB 23, 053501 (2020)]"/>
          <p:cNvSpPr txBox="1"/>
          <p:nvPr/>
        </p:nvSpPr>
        <p:spPr>
          <a:xfrm>
            <a:off x="7785438" y="13288432"/>
            <a:ext cx="5737607"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2000">
                <a:latin typeface="+mn-lt"/>
                <a:ea typeface="+mn-ea"/>
                <a:cs typeface="+mn-cs"/>
                <a:sym typeface="ヒラギノ角ゴ ProN W3"/>
              </a:defRPr>
            </a:pPr>
            <a:r>
              <a:t>[T. Ishibashi et al., PRAB </a:t>
            </a:r>
            <a:r>
              <a:rPr>
                <a:latin typeface="ヒラギノ角ゴ ProN W6"/>
                <a:ea typeface="ヒラギノ角ゴ ProN W6"/>
                <a:cs typeface="ヒラギノ角ゴ ProN W6"/>
                <a:sym typeface="ヒラギノ角ゴ ProN W6"/>
              </a:rPr>
              <a:t>23</a:t>
            </a:r>
            <a:r>
              <a:t>, 053501 (2020)]</a:t>
            </a:r>
          </a:p>
        </p:txBody>
      </p:sp>
      <p:pic>
        <p:nvPicPr>
          <p:cNvPr id="3" name="図 2">
            <a:extLst>
              <a:ext uri="{FF2B5EF4-FFF2-40B4-BE49-F238E27FC236}">
                <a16:creationId xmlns:a16="http://schemas.microsoft.com/office/drawing/2014/main" id="{2540301B-D27A-0647-A6D7-DD11C7332E3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6110206" y="5598283"/>
            <a:ext cx="8052370" cy="7570512"/>
          </a:xfrm>
          <a:prstGeom prst="rect">
            <a:avLst/>
          </a:prstGeom>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Low-Z collimator"/>
          <p:cNvSpPr txBox="1">
            <a:spLocks noGrp="1"/>
          </p:cNvSpPr>
          <p:nvPr>
            <p:ph type="title"/>
          </p:nvPr>
        </p:nvSpPr>
        <p:spPr>
          <a:xfrm>
            <a:off x="1689100" y="16933"/>
            <a:ext cx="21005800" cy="2286001"/>
          </a:xfrm>
          <a:prstGeom prst="rect">
            <a:avLst/>
          </a:prstGeom>
        </p:spPr>
        <p:txBody>
          <a:bodyPr/>
          <a:lstStyle/>
          <a:p>
            <a:r>
              <a:t>Low-Z collimator</a:t>
            </a:r>
          </a:p>
        </p:txBody>
      </p:sp>
      <p:sp>
        <p:nvSpPr>
          <p:cNvPr id="351"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graphicFrame>
        <p:nvGraphicFramePr>
          <p:cNvPr id="348" name="表"/>
          <p:cNvGraphicFramePr/>
          <p:nvPr/>
        </p:nvGraphicFramePr>
        <p:xfrm>
          <a:off x="183672" y="5611283"/>
          <a:ext cx="24016650" cy="6045063"/>
        </p:xfrm>
        <a:graphic>
          <a:graphicData uri="http://schemas.openxmlformats.org/drawingml/2006/table">
            <a:tbl>
              <a:tblPr firstRow="1" firstCol="1">
                <a:tableStyleId>{33BA23B1-9221-436E-865A-0063620EA4FD}</a:tableStyleId>
              </a:tblPr>
              <a:tblGrid>
                <a:gridCol w="1891779">
                  <a:extLst>
                    <a:ext uri="{9D8B030D-6E8A-4147-A177-3AD203B41FA5}">
                      <a16:colId xmlns:a16="http://schemas.microsoft.com/office/drawing/2014/main" val="20000"/>
                    </a:ext>
                  </a:extLst>
                </a:gridCol>
                <a:gridCol w="2545903">
                  <a:extLst>
                    <a:ext uri="{9D8B030D-6E8A-4147-A177-3AD203B41FA5}">
                      <a16:colId xmlns:a16="http://schemas.microsoft.com/office/drawing/2014/main" val="20001"/>
                    </a:ext>
                  </a:extLst>
                </a:gridCol>
                <a:gridCol w="2513672">
                  <a:extLst>
                    <a:ext uri="{9D8B030D-6E8A-4147-A177-3AD203B41FA5}">
                      <a16:colId xmlns:a16="http://schemas.microsoft.com/office/drawing/2014/main" val="20002"/>
                    </a:ext>
                  </a:extLst>
                </a:gridCol>
                <a:gridCol w="2523230">
                  <a:extLst>
                    <a:ext uri="{9D8B030D-6E8A-4147-A177-3AD203B41FA5}">
                      <a16:colId xmlns:a16="http://schemas.microsoft.com/office/drawing/2014/main" val="20003"/>
                    </a:ext>
                  </a:extLst>
                </a:gridCol>
                <a:gridCol w="2598171">
                  <a:extLst>
                    <a:ext uri="{9D8B030D-6E8A-4147-A177-3AD203B41FA5}">
                      <a16:colId xmlns:a16="http://schemas.microsoft.com/office/drawing/2014/main" val="20004"/>
                    </a:ext>
                  </a:extLst>
                </a:gridCol>
                <a:gridCol w="2828299">
                  <a:extLst>
                    <a:ext uri="{9D8B030D-6E8A-4147-A177-3AD203B41FA5}">
                      <a16:colId xmlns:a16="http://schemas.microsoft.com/office/drawing/2014/main" val="20005"/>
                    </a:ext>
                  </a:extLst>
                </a:gridCol>
                <a:gridCol w="2807945">
                  <a:extLst>
                    <a:ext uri="{9D8B030D-6E8A-4147-A177-3AD203B41FA5}">
                      <a16:colId xmlns:a16="http://schemas.microsoft.com/office/drawing/2014/main" val="20006"/>
                    </a:ext>
                  </a:extLst>
                </a:gridCol>
                <a:gridCol w="2339125">
                  <a:extLst>
                    <a:ext uri="{9D8B030D-6E8A-4147-A177-3AD203B41FA5}">
                      <a16:colId xmlns:a16="http://schemas.microsoft.com/office/drawing/2014/main" val="20007"/>
                    </a:ext>
                  </a:extLst>
                </a:gridCol>
                <a:gridCol w="1984263">
                  <a:extLst>
                    <a:ext uri="{9D8B030D-6E8A-4147-A177-3AD203B41FA5}">
                      <a16:colId xmlns:a16="http://schemas.microsoft.com/office/drawing/2014/main" val="20008"/>
                    </a:ext>
                  </a:extLst>
                </a:gridCol>
                <a:gridCol w="1984263">
                  <a:extLst>
                    <a:ext uri="{9D8B030D-6E8A-4147-A177-3AD203B41FA5}">
                      <a16:colId xmlns:a16="http://schemas.microsoft.com/office/drawing/2014/main" val="20009"/>
                    </a:ext>
                  </a:extLst>
                </a:gridCol>
              </a:tblGrid>
              <a:tr h="1333235">
                <a:tc>
                  <a:txBody>
                    <a:bodyPr/>
                    <a:lstStyle/>
                    <a:p>
                      <a:pPr defTabSz="914400">
                        <a:defRPr sz="2200" b="0">
                          <a:sym typeface="ヒラギノ角ゴ ProN W6"/>
                        </a:defRPr>
                      </a:pPr>
                      <a:endParaRP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Electrical conductivity
[μΩ m]</a:t>
                      </a:r>
                    </a:p>
                  </a:txBody>
                  <a:tcPr marL="50800" marR="50800" marT="50800" marB="50800" anchor="ctr" horzOverflow="overflow"/>
                </a:tc>
                <a:tc>
                  <a:txBody>
                    <a:bodyPr/>
                    <a:lstStyle/>
                    <a:p>
                      <a:pPr defTabSz="914400">
                        <a:defRPr sz="2200" b="0">
                          <a:sym typeface="ヒラギノ角ゴ ProN W6"/>
                        </a:defRPr>
                      </a:pPr>
                      <a:r>
                        <a:t>Thermal conductivity</a:t>
                      </a:r>
                    </a:p>
                    <a:p>
                      <a:pPr defTabSz="914400">
                        <a:defRPr sz="2200" b="0">
                          <a:sym typeface="ヒラギノ角ゴ ProN W6"/>
                        </a:defRPr>
                      </a:pPr>
                      <a:r>
                        <a:t>[W m</a:t>
                      </a:r>
                      <a:r>
                        <a:rPr baseline="31999"/>
                        <a:t>-1</a:t>
                      </a:r>
                      <a:r>
                        <a:t> K</a:t>
                      </a:r>
                      <a:r>
                        <a:rPr baseline="31999"/>
                        <a:t>-1</a:t>
                      </a:r>
                      <a:r>
                        <a:t>]</a:t>
                      </a:r>
                    </a:p>
                  </a:txBody>
                  <a:tcPr marL="50800" marR="50800" marT="50800" marB="50800" anchor="ctr" horzOverflow="overflow"/>
                </a:tc>
                <a:tc>
                  <a:txBody>
                    <a:bodyPr/>
                    <a:lstStyle/>
                    <a:p>
                      <a:pPr defTabSz="914400">
                        <a:defRPr sz="2200" b="0">
                          <a:sym typeface="ヒラギノ角ゴ ProN W6"/>
                        </a:defRPr>
                      </a:pPr>
                      <a:r>
                        <a:t>Density</a:t>
                      </a:r>
                    </a:p>
                    <a:p>
                      <a:pPr defTabSz="914400">
                        <a:defRPr sz="2200" b="0">
                          <a:sym typeface="ヒラギノ角ゴ ProN W6"/>
                        </a:defRPr>
                      </a:pPr>
                      <a:r>
                        <a:t>[g cm</a:t>
                      </a:r>
                      <a:r>
                        <a:rPr baseline="31999"/>
                        <a:t>-3</a:t>
                      </a:r>
                      <a:r>
                        <a:t>]</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Melting point
[℃]</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Radiation length
[mm]</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Tensile strength
[MPa]</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Bondability</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Outgassing</a:t>
                      </a:r>
                    </a:p>
                  </a:txBody>
                  <a:tcPr marL="50800" marR="50800" marT="50800" marB="50800" anchor="ctr" horzOverflow="overflow"/>
                </a:tc>
                <a:tc>
                  <a:txBody>
                    <a:bodyPr/>
                    <a:lstStyle/>
                    <a:p>
                      <a:pPr defTabSz="914400">
                        <a:defRPr sz="1800" b="0">
                          <a:solidFill>
                            <a:srgbClr val="000000"/>
                          </a:solidFill>
                        </a:defRPr>
                      </a:pPr>
                      <a:r>
                        <a:rPr sz="2200">
                          <a:solidFill>
                            <a:srgbClr val="FFFFFF"/>
                          </a:solidFill>
                          <a:sym typeface="ヒラギノ角ゴ ProN W6"/>
                        </a:rPr>
                        <a:t>Dust generation</a:t>
                      </a:r>
                    </a:p>
                  </a:txBody>
                  <a:tcPr marL="50800" marR="50800" marT="50800" marB="50800" anchor="ctr" horzOverflow="overflow"/>
                </a:tc>
                <a:extLst>
                  <a:ext uri="{0D108BD9-81ED-4DB2-BD59-A6C34878D82A}">
                    <a16:rowId xmlns:a16="http://schemas.microsoft.com/office/drawing/2014/main" val="10000"/>
                  </a:ext>
                </a:extLst>
              </a:tr>
              <a:tr h="1012830">
                <a:tc>
                  <a:txBody>
                    <a:bodyPr/>
                    <a:lstStyle/>
                    <a:p>
                      <a:pPr defTabSz="914400">
                        <a:defRPr sz="1800" b="0">
                          <a:solidFill>
                            <a:srgbClr val="000000"/>
                          </a:solidFill>
                        </a:defRPr>
                      </a:pPr>
                      <a:r>
                        <a:rPr sz="2200">
                          <a:solidFill>
                            <a:srgbClr val="FFFFFF"/>
                          </a:solidFill>
                          <a:sym typeface="ヒラギノ角ゴ ProN W6"/>
                        </a:rPr>
                        <a:t>C/C composite*</a:t>
                      </a:r>
                    </a:p>
                  </a:txBody>
                  <a:tcPr marL="50800" marR="50800" marT="50800" marB="50800" anchor="ctr" horzOverflow="overflow"/>
                </a:tc>
                <a:tc>
                  <a:txBody>
                    <a:bodyPr/>
                    <a:lstStyle/>
                    <a:p>
                      <a:pPr defTabSz="914400">
                        <a:defRPr sz="1800"/>
                      </a:pPr>
                      <a:r>
                        <a:rPr sz="2200">
                          <a:sym typeface="ヒラギノ角ゴ ProN W3"/>
                        </a:rPr>
                        <a:t>2.7, 3.4, 5.1
(x, y, z)</a:t>
                      </a:r>
                    </a:p>
                  </a:txBody>
                  <a:tcPr marL="50800" marR="50800" marT="50800" marB="50800" anchor="ctr" horzOverflow="overflow"/>
                </a:tc>
                <a:tc>
                  <a:txBody>
                    <a:bodyPr/>
                    <a:lstStyle/>
                    <a:p>
                      <a:pPr defTabSz="914400">
                        <a:defRPr sz="1800"/>
                      </a:pPr>
                      <a:r>
                        <a:rPr sz="2200">
                          <a:sym typeface="ヒラギノ角ゴ ProN W3"/>
                        </a:rPr>
                        <a:t>390, 320, 190
(x, y, z)</a:t>
                      </a:r>
                    </a:p>
                  </a:txBody>
                  <a:tcPr marL="50800" marR="50800" marT="50800" marB="50800" anchor="ctr" horzOverflow="overflow"/>
                </a:tc>
                <a:tc>
                  <a:txBody>
                    <a:bodyPr/>
                    <a:lstStyle/>
                    <a:p>
                      <a:pPr defTabSz="914400">
                        <a:defRPr sz="1800"/>
                      </a:pPr>
                      <a:r>
                        <a:rPr sz="2200">
                          <a:sym typeface="ヒラギノ角ゴ ProN W3"/>
                        </a:rPr>
                        <a:t>1.65</a:t>
                      </a:r>
                    </a:p>
                  </a:txBody>
                  <a:tcPr marL="50800" marR="50800" marT="50800" marB="50800" anchor="ctr" horzOverflow="overflow"/>
                </a:tc>
                <a:tc>
                  <a:txBody>
                    <a:bodyPr/>
                    <a:lstStyle/>
                    <a:p>
                      <a:pPr defTabSz="914400">
                        <a:defRPr sz="1800"/>
                      </a:pPr>
                      <a:r>
                        <a:rPr sz="2200">
                          <a:sym typeface="ヒラギノ角ゴ ProN W3"/>
                        </a:rPr>
                        <a:t>3800</a:t>
                      </a:r>
                    </a:p>
                  </a:txBody>
                  <a:tcPr marL="50800" marR="50800" marT="50800" marB="50800" anchor="ctr" horzOverflow="overflow"/>
                </a:tc>
                <a:tc>
                  <a:txBody>
                    <a:bodyPr/>
                    <a:lstStyle/>
                    <a:p>
                      <a:pPr defTabSz="914400">
                        <a:defRPr sz="1800"/>
                      </a:pPr>
                      <a:r>
                        <a:rPr sz="2200">
                          <a:sym typeface="ヒラギノ角ゴ ProN W3"/>
                        </a:rPr>
                        <a:t>approx. 200</a:t>
                      </a:r>
                    </a:p>
                  </a:txBody>
                  <a:tcPr marL="50800" marR="50800" marT="50800" marB="50800" anchor="ctr" horzOverflow="overflow"/>
                </a:tc>
                <a:tc>
                  <a:txBody>
                    <a:bodyPr/>
                    <a:lstStyle/>
                    <a:p>
                      <a:pPr defTabSz="914400">
                        <a:defRPr sz="1800"/>
                      </a:pPr>
                      <a:r>
                        <a:rPr sz="2200">
                          <a:sym typeface="ヒラギノ角ゴ ProN W3"/>
                        </a:rPr>
                        <a:t>35, 30, 11
(x, y, z)</a:t>
                      </a:r>
                    </a:p>
                  </a:txBody>
                  <a:tcPr marL="50800" marR="50800" marT="50800" marB="50800" anchor="ctr" horzOverflow="overflow"/>
                </a:tc>
                <a:tc>
                  <a:txBody>
                    <a:bodyPr/>
                    <a:lstStyle/>
                    <a:p>
                      <a:pPr defTabSz="914400">
                        <a:defRPr sz="1800"/>
                      </a:pPr>
                      <a:r>
                        <a:rPr sz="2200">
                          <a:solidFill>
                            <a:schemeClr val="accent5">
                              <a:lumOff val="-29866"/>
                            </a:schemeClr>
                          </a:solidFill>
                          <a:latin typeface="ヒラギノ角ゴ ProN W6"/>
                          <a:ea typeface="ヒラギノ角ゴ ProN W6"/>
                          <a:cs typeface="ヒラギノ角ゴ ProN W6"/>
                          <a:sym typeface="ヒラギノ角ゴ ProN W6"/>
                        </a:rPr>
                        <a:t>OK</a:t>
                      </a:r>
                    </a:p>
                  </a:txBody>
                  <a:tcPr marL="50800" marR="50800" marT="50800" marB="50800" anchor="ctr" horzOverflow="overflow"/>
                </a:tc>
                <a:tc>
                  <a:txBody>
                    <a:bodyPr/>
                    <a:lstStyle/>
                    <a:p>
                      <a:pPr defTabSz="914400">
                        <a:defRPr sz="1800"/>
                      </a:pPr>
                      <a:r>
                        <a:rPr sz="2200">
                          <a:solidFill>
                            <a:schemeClr val="accent5">
                              <a:lumOff val="-29866"/>
                            </a:schemeClr>
                          </a:solidFill>
                          <a:latin typeface="ヒラギノ角ゴ ProN W6"/>
                          <a:ea typeface="ヒラギノ角ゴ ProN W6"/>
                          <a:cs typeface="ヒラギノ角ゴ ProN W6"/>
                          <a:sym typeface="ヒラギノ角ゴ ProN W6"/>
                        </a:rPr>
                        <a:t>Low</a:t>
                      </a:r>
                    </a:p>
                  </a:txBody>
                  <a:tcPr marL="50800" marR="50800" marT="50800" marB="50800" anchor="ctr" horzOverflow="overflow"/>
                </a:tc>
                <a:tc>
                  <a:txBody>
                    <a:bodyPr/>
                    <a:lstStyle/>
                    <a:p>
                      <a:pPr defTabSz="914400">
                        <a:defRPr sz="1800"/>
                      </a:pPr>
                      <a:r>
                        <a:rPr sz="2200">
                          <a:solidFill>
                            <a:schemeClr val="accent5">
                              <a:lumOff val="-29866"/>
                            </a:schemeClr>
                          </a:solidFill>
                          <a:latin typeface="ヒラギノ角ゴ ProN W6"/>
                          <a:ea typeface="ヒラギノ角ゴ ProN W6"/>
                          <a:cs typeface="ヒラギノ角ゴ ProN W6"/>
                          <a:sym typeface="ヒラギノ角ゴ ProN W6"/>
                        </a:rPr>
                        <a:t>High</a:t>
                      </a:r>
                    </a:p>
                  </a:txBody>
                  <a:tcPr marL="50800" marR="50800" marT="50800" marB="50800" anchor="ctr" horzOverflow="overflow"/>
                </a:tc>
                <a:extLst>
                  <a:ext uri="{0D108BD9-81ED-4DB2-BD59-A6C34878D82A}">
                    <a16:rowId xmlns:a16="http://schemas.microsoft.com/office/drawing/2014/main" val="10001"/>
                  </a:ext>
                </a:extLst>
              </a:tr>
              <a:tr h="895480">
                <a:tc>
                  <a:txBody>
                    <a:bodyPr/>
                    <a:lstStyle/>
                    <a:p>
                      <a:pPr defTabSz="914400">
                        <a:defRPr sz="1800" b="0">
                          <a:solidFill>
                            <a:srgbClr val="000000"/>
                          </a:solidFill>
                        </a:defRPr>
                      </a:pPr>
                      <a:r>
                        <a:rPr sz="2200">
                          <a:solidFill>
                            <a:srgbClr val="FFFFFF"/>
                          </a:solidFill>
                          <a:sym typeface="ヒラギノ角ゴ ProN W6"/>
                        </a:rPr>
                        <a:t>Titanium</a:t>
                      </a:r>
                    </a:p>
                  </a:txBody>
                  <a:tcPr marL="50800" marR="50800" marT="50800" marB="50800" anchor="ctr" horzOverflow="overflow"/>
                </a:tc>
                <a:tc>
                  <a:txBody>
                    <a:bodyPr/>
                    <a:lstStyle/>
                    <a:p>
                      <a:pPr defTabSz="914400">
                        <a:defRPr sz="1800"/>
                      </a:pPr>
                      <a:r>
                        <a:rPr sz="2200">
                          <a:sym typeface="ヒラギノ角ゴ ProN W3"/>
                        </a:rPr>
                        <a:t>0.42</a:t>
                      </a:r>
                    </a:p>
                  </a:txBody>
                  <a:tcPr marL="50800" marR="50800" marT="50800" marB="50800" anchor="ctr" horzOverflow="overflow"/>
                </a:tc>
                <a:tc>
                  <a:txBody>
                    <a:bodyPr/>
                    <a:lstStyle/>
                    <a:p>
                      <a:pPr defTabSz="914400">
                        <a:defRPr sz="1800"/>
                      </a:pPr>
                      <a:r>
                        <a:rPr sz="2200">
                          <a:sym typeface="ヒラギノ角ゴ ProN W3"/>
                        </a:rPr>
                        <a:t>21.9</a:t>
                      </a:r>
                    </a:p>
                  </a:txBody>
                  <a:tcPr marL="50800" marR="50800" marT="50800" marB="50800" anchor="ctr" horzOverflow="overflow"/>
                </a:tc>
                <a:tc>
                  <a:txBody>
                    <a:bodyPr/>
                    <a:lstStyle/>
                    <a:p>
                      <a:pPr defTabSz="914400">
                        <a:defRPr sz="1800"/>
                      </a:pPr>
                      <a:r>
                        <a:rPr sz="2200">
                          <a:sym typeface="ヒラギノ角ゴ ProN W3"/>
                        </a:rPr>
                        <a:t>4.5</a:t>
                      </a:r>
                    </a:p>
                  </a:txBody>
                  <a:tcPr marL="50800" marR="50800" marT="50800" marB="50800" anchor="ctr" horzOverflow="overflow"/>
                </a:tc>
                <a:tc>
                  <a:txBody>
                    <a:bodyPr/>
                    <a:lstStyle/>
                    <a:p>
                      <a:pPr defTabSz="914400">
                        <a:defRPr sz="1800"/>
                      </a:pPr>
                      <a:r>
                        <a:rPr sz="2200">
                          <a:sym typeface="ヒラギノ角ゴ ProN W3"/>
                        </a:rPr>
                        <a:t>1663</a:t>
                      </a:r>
                    </a:p>
                  </a:txBody>
                  <a:tcPr marL="50800" marR="50800" marT="50800" marB="50800" anchor="ctr" horzOverflow="overflow"/>
                </a:tc>
                <a:tc>
                  <a:txBody>
                    <a:bodyPr/>
                    <a:lstStyle/>
                    <a:p>
                      <a:pPr defTabSz="914400">
                        <a:defRPr sz="1800"/>
                      </a:pPr>
                      <a:r>
                        <a:rPr sz="2200">
                          <a:sym typeface="ヒラギノ角ゴ ProN W3"/>
                        </a:rPr>
                        <a:t>35.6</a:t>
                      </a:r>
                    </a:p>
                  </a:txBody>
                  <a:tcPr marL="50800" marR="50800" marT="50800" marB="50800" anchor="ctr" horzOverflow="overflow"/>
                </a:tc>
                <a:tc>
                  <a:txBody>
                    <a:bodyPr/>
                    <a:lstStyle/>
                    <a:p>
                      <a:pPr defTabSz="914400">
                        <a:defRPr sz="1800"/>
                      </a:pPr>
                      <a:r>
                        <a:rPr sz="2200">
                          <a:sym typeface="ヒラギノ角ゴ ProN W3"/>
                        </a:rPr>
                        <a:t>350</a:t>
                      </a:r>
                    </a:p>
                  </a:txBody>
                  <a:tcPr marL="50800" marR="50800" marT="50800" marB="50800" anchor="ctr" horzOverflow="overflow"/>
                </a:tc>
                <a:tc>
                  <a:txBody>
                    <a:bodyPr/>
                    <a:lstStyle/>
                    <a:p>
                      <a:pPr defTabSz="914400">
                        <a:defRPr sz="1800"/>
                      </a:pPr>
                      <a:r>
                        <a:rPr sz="2200">
                          <a:sym typeface="ヒラギノ角ゴ ProN W3"/>
                        </a:rPr>
                        <a:t>OK</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extLst>
                  <a:ext uri="{0D108BD9-81ED-4DB2-BD59-A6C34878D82A}">
                    <a16:rowId xmlns:a16="http://schemas.microsoft.com/office/drawing/2014/main" val="10002"/>
                  </a:ext>
                </a:extLst>
              </a:tr>
              <a:tr h="934506">
                <a:tc>
                  <a:txBody>
                    <a:bodyPr/>
                    <a:lstStyle/>
                    <a:p>
                      <a:pPr defTabSz="914400">
                        <a:defRPr sz="1800" b="0">
                          <a:solidFill>
                            <a:srgbClr val="000000"/>
                          </a:solidFill>
                        </a:defRPr>
                      </a:pPr>
                      <a:r>
                        <a:rPr sz="2200">
                          <a:solidFill>
                            <a:srgbClr val="FFFFFF"/>
                          </a:solidFill>
                          <a:sym typeface="ヒラギノ角ゴ ProN W6"/>
                        </a:rPr>
                        <a:t>Tantalum</a:t>
                      </a:r>
                    </a:p>
                  </a:txBody>
                  <a:tcPr marL="50800" marR="50800" marT="50800" marB="50800" anchor="ctr" horzOverflow="overflow"/>
                </a:tc>
                <a:tc>
                  <a:txBody>
                    <a:bodyPr/>
                    <a:lstStyle/>
                    <a:p>
                      <a:pPr defTabSz="914400">
                        <a:defRPr sz="1800"/>
                      </a:pPr>
                      <a:r>
                        <a:rPr sz="2200">
                          <a:sym typeface="ヒラギノ角ゴ ProN W3"/>
                        </a:rPr>
                        <a:t>0.131</a:t>
                      </a:r>
                    </a:p>
                  </a:txBody>
                  <a:tcPr marL="50800" marR="50800" marT="50800" marB="50800" anchor="ctr" horzOverflow="overflow"/>
                </a:tc>
                <a:tc>
                  <a:txBody>
                    <a:bodyPr/>
                    <a:lstStyle/>
                    <a:p>
                      <a:pPr defTabSz="914400">
                        <a:defRPr sz="1800"/>
                      </a:pPr>
                      <a:r>
                        <a:rPr sz="2200">
                          <a:sym typeface="ヒラギノ角ゴ ProN W3"/>
                        </a:rPr>
                        <a:t>57.5</a:t>
                      </a:r>
                    </a:p>
                  </a:txBody>
                  <a:tcPr marL="50800" marR="50800" marT="50800" marB="50800" anchor="ctr" horzOverflow="overflow"/>
                </a:tc>
                <a:tc>
                  <a:txBody>
                    <a:bodyPr/>
                    <a:lstStyle/>
                    <a:p>
                      <a:pPr defTabSz="914400">
                        <a:defRPr sz="1800"/>
                      </a:pPr>
                      <a:r>
                        <a:rPr sz="2200">
                          <a:sym typeface="ヒラギノ角ゴ ProN W3"/>
                        </a:rPr>
                        <a:t>16.65</a:t>
                      </a:r>
                    </a:p>
                  </a:txBody>
                  <a:tcPr marL="50800" marR="50800" marT="50800" marB="50800" anchor="ctr" horzOverflow="overflow"/>
                </a:tc>
                <a:tc>
                  <a:txBody>
                    <a:bodyPr/>
                    <a:lstStyle/>
                    <a:p>
                      <a:pPr defTabSz="914400">
                        <a:defRPr sz="1800"/>
                      </a:pPr>
                      <a:r>
                        <a:rPr sz="2200">
                          <a:sym typeface="ヒラギノ角ゴ ProN W3"/>
                        </a:rPr>
                        <a:t>2985</a:t>
                      </a:r>
                    </a:p>
                  </a:txBody>
                  <a:tcPr marL="50800" marR="50800" marT="50800" marB="50800" anchor="ctr" horzOverflow="overflow"/>
                </a:tc>
                <a:tc>
                  <a:txBody>
                    <a:bodyPr/>
                    <a:lstStyle/>
                    <a:p>
                      <a:pPr defTabSz="914400">
                        <a:defRPr sz="1800"/>
                      </a:pPr>
                      <a:r>
                        <a:rPr sz="2200">
                          <a:sym typeface="ヒラギノ角ゴ ProN W3"/>
                        </a:rPr>
                        <a:t>4.0</a:t>
                      </a:r>
                    </a:p>
                  </a:txBody>
                  <a:tcPr marL="50800" marR="50800" marT="50800" marB="50800" anchor="ctr" horzOverflow="overflow"/>
                </a:tc>
                <a:tc>
                  <a:txBody>
                    <a:bodyPr/>
                    <a:lstStyle/>
                    <a:p>
                      <a:pPr defTabSz="914400">
                        <a:defRPr sz="1800"/>
                      </a:pPr>
                      <a:r>
                        <a:rPr sz="2200">
                          <a:sym typeface="ヒラギノ角ゴ ProN W3"/>
                        </a:rPr>
                        <a:t>200</a:t>
                      </a:r>
                    </a:p>
                  </a:txBody>
                  <a:tcPr marL="50800" marR="50800" marT="50800" marB="50800" anchor="ctr" horzOverflow="overflow"/>
                </a:tc>
                <a:tc>
                  <a:txBody>
                    <a:bodyPr/>
                    <a:lstStyle/>
                    <a:p>
                      <a:pPr defTabSz="914400">
                        <a:defRPr sz="1800"/>
                      </a:pPr>
                      <a:r>
                        <a:rPr sz="2200">
                          <a:sym typeface="ヒラギノ角ゴ ProN W3"/>
                        </a:rPr>
                        <a:t>OK</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extLst>
                  <a:ext uri="{0D108BD9-81ED-4DB2-BD59-A6C34878D82A}">
                    <a16:rowId xmlns:a16="http://schemas.microsoft.com/office/drawing/2014/main" val="10003"/>
                  </a:ext>
                </a:extLst>
              </a:tr>
              <a:tr h="934506">
                <a:tc>
                  <a:txBody>
                    <a:bodyPr/>
                    <a:lstStyle/>
                    <a:p>
                      <a:pPr defTabSz="914400">
                        <a:defRPr sz="1800" b="0">
                          <a:solidFill>
                            <a:srgbClr val="000000"/>
                          </a:solidFill>
                        </a:defRPr>
                      </a:pPr>
                      <a:r>
                        <a:rPr sz="2200">
                          <a:solidFill>
                            <a:srgbClr val="FFFFFF"/>
                          </a:solidFill>
                          <a:sym typeface="ヒラギノ角ゴ ProN W6"/>
                        </a:rPr>
                        <a:t>Tungsten</a:t>
                      </a:r>
                    </a:p>
                  </a:txBody>
                  <a:tcPr marL="50800" marR="50800" marT="50800" marB="50800" anchor="ctr" horzOverflow="overflow"/>
                </a:tc>
                <a:tc>
                  <a:txBody>
                    <a:bodyPr/>
                    <a:lstStyle/>
                    <a:p>
                      <a:pPr defTabSz="914400">
                        <a:defRPr sz="1800"/>
                      </a:pPr>
                      <a:r>
                        <a:rPr sz="2200">
                          <a:sym typeface="ヒラギノ角ゴ ProN W3"/>
                        </a:rPr>
                        <a:t>0.528</a:t>
                      </a:r>
                    </a:p>
                  </a:txBody>
                  <a:tcPr marL="50800" marR="50800" marT="50800" marB="50800" anchor="ctr" horzOverflow="overflow"/>
                </a:tc>
                <a:tc>
                  <a:txBody>
                    <a:bodyPr/>
                    <a:lstStyle/>
                    <a:p>
                      <a:pPr defTabSz="914400">
                        <a:defRPr sz="1800"/>
                      </a:pPr>
                      <a:r>
                        <a:rPr sz="2200">
                          <a:sym typeface="ヒラギノ角ゴ ProN W3"/>
                        </a:rPr>
                        <a:t>173</a:t>
                      </a:r>
                    </a:p>
                  </a:txBody>
                  <a:tcPr marL="50800" marR="50800" marT="50800" marB="50800" anchor="ctr" horzOverflow="overflow"/>
                </a:tc>
                <a:tc>
                  <a:txBody>
                    <a:bodyPr/>
                    <a:lstStyle/>
                    <a:p>
                      <a:pPr defTabSz="914400">
                        <a:defRPr sz="1800"/>
                      </a:pPr>
                      <a:r>
                        <a:rPr sz="2200">
                          <a:sym typeface="ヒラギノ角ゴ ProN W3"/>
                        </a:rPr>
                        <a:t>19.25</a:t>
                      </a:r>
                    </a:p>
                  </a:txBody>
                  <a:tcPr marL="50800" marR="50800" marT="50800" marB="50800" anchor="ctr" horzOverflow="overflow"/>
                </a:tc>
                <a:tc>
                  <a:txBody>
                    <a:bodyPr/>
                    <a:lstStyle/>
                    <a:p>
                      <a:pPr defTabSz="914400">
                        <a:defRPr sz="1800"/>
                      </a:pPr>
                      <a:r>
                        <a:rPr sz="2200">
                          <a:sym typeface="ヒラギノ角ゴ ProN W3"/>
                        </a:rPr>
                        <a:t>3422</a:t>
                      </a:r>
                    </a:p>
                  </a:txBody>
                  <a:tcPr marL="50800" marR="50800" marT="50800" marB="50800" anchor="ctr" horzOverflow="overflow"/>
                </a:tc>
                <a:tc>
                  <a:txBody>
                    <a:bodyPr/>
                    <a:lstStyle/>
                    <a:p>
                      <a:pPr defTabSz="914400">
                        <a:defRPr sz="1800"/>
                      </a:pPr>
                      <a:r>
                        <a:rPr sz="2200">
                          <a:sym typeface="ヒラギノ角ゴ ProN W3"/>
                        </a:rPr>
                        <a:t>3.5</a:t>
                      </a:r>
                    </a:p>
                  </a:txBody>
                  <a:tcPr marL="50800" marR="50800" marT="50800" marB="50800" anchor="ctr" horzOverflow="overflow"/>
                </a:tc>
                <a:tc>
                  <a:txBody>
                    <a:bodyPr/>
                    <a:lstStyle/>
                    <a:p>
                      <a:pPr defTabSz="914400">
                        <a:defRPr sz="1800"/>
                      </a:pPr>
                      <a:r>
                        <a:rPr sz="2200">
                          <a:sym typeface="ヒラギノ角ゴ ProN W3"/>
                        </a:rPr>
                        <a:t>&gt;800</a:t>
                      </a:r>
                    </a:p>
                  </a:txBody>
                  <a:tcPr marL="50800" marR="50800" marT="50800" marB="50800" anchor="ctr" horzOverflow="overflow"/>
                </a:tc>
                <a:tc>
                  <a:txBody>
                    <a:bodyPr/>
                    <a:lstStyle/>
                    <a:p>
                      <a:pPr defTabSz="914400">
                        <a:defRPr sz="1800"/>
                      </a:pPr>
                      <a:r>
                        <a:rPr sz="2200">
                          <a:sym typeface="ヒラギノ角ゴ ProN W3"/>
                        </a:rPr>
                        <a:t>OK</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extLst>
                  <a:ext uri="{0D108BD9-81ED-4DB2-BD59-A6C34878D82A}">
                    <a16:rowId xmlns:a16="http://schemas.microsoft.com/office/drawing/2014/main" val="10004"/>
                  </a:ext>
                </a:extLst>
              </a:tr>
              <a:tr h="934506">
                <a:tc>
                  <a:txBody>
                    <a:bodyPr/>
                    <a:lstStyle/>
                    <a:p>
                      <a:pPr defTabSz="914400">
                        <a:defRPr sz="1800" b="0">
                          <a:solidFill>
                            <a:srgbClr val="000000"/>
                          </a:solidFill>
                        </a:defRPr>
                      </a:pPr>
                      <a:r>
                        <a:rPr sz="2200">
                          <a:solidFill>
                            <a:srgbClr val="FFFFFF"/>
                          </a:solidFill>
                          <a:sym typeface="ヒラギノ角ゴ ProN W6"/>
                        </a:rPr>
                        <a:t>Diamond</a:t>
                      </a:r>
                    </a:p>
                  </a:txBody>
                  <a:tcPr marL="50800" marR="50800" marT="50800" marB="50800" anchor="ctr" horzOverflow="overflow"/>
                </a:tc>
                <a:tc>
                  <a:txBody>
                    <a:bodyPr/>
                    <a:lstStyle/>
                    <a:p>
                      <a:pPr defTabSz="914400">
                        <a:defRPr sz="2200">
                          <a:sym typeface="ヒラギノ角ゴ ProN W3"/>
                        </a:defRPr>
                      </a:pPr>
                      <a:r>
                        <a:t>&gt;10</a:t>
                      </a:r>
                      <a:r>
                        <a:rPr baseline="31999"/>
                        <a:t>16</a:t>
                      </a:r>
                    </a:p>
                  </a:txBody>
                  <a:tcPr marL="50800" marR="50800" marT="50800" marB="50800" anchor="ctr" horzOverflow="overflow"/>
                </a:tc>
                <a:tc>
                  <a:txBody>
                    <a:bodyPr/>
                    <a:lstStyle/>
                    <a:p>
                      <a:pPr defTabSz="914400">
                        <a:defRPr sz="1800"/>
                      </a:pPr>
                      <a:r>
                        <a:rPr sz="2200">
                          <a:sym typeface="ヒラギノ角ゴ ProN W3"/>
                        </a:rPr>
                        <a:t>2000-2300</a:t>
                      </a:r>
                    </a:p>
                  </a:txBody>
                  <a:tcPr marL="50800" marR="50800" marT="50800" marB="50800" anchor="ctr" horzOverflow="overflow"/>
                </a:tc>
                <a:tc>
                  <a:txBody>
                    <a:bodyPr/>
                    <a:lstStyle/>
                    <a:p>
                      <a:pPr defTabSz="914400">
                        <a:defRPr sz="1800"/>
                      </a:pPr>
                      <a:r>
                        <a:rPr sz="2200">
                          <a:sym typeface="ヒラギノ角ゴ ProN W3"/>
                        </a:rPr>
                        <a:t>3.5</a:t>
                      </a:r>
                    </a:p>
                  </a:txBody>
                  <a:tcPr marL="50800" marR="50800" marT="50800" marB="50800" anchor="ctr" horzOverflow="overflow"/>
                </a:tc>
                <a:tc>
                  <a:txBody>
                    <a:bodyPr/>
                    <a:lstStyle/>
                    <a:p>
                      <a:pPr defTabSz="914400">
                        <a:defRPr sz="1800"/>
                      </a:pPr>
                      <a:r>
                        <a:rPr sz="2200">
                          <a:sym typeface="ヒラギノ角ゴ ProN W3"/>
                        </a:rPr>
                        <a:t>(2000)</a:t>
                      </a:r>
                    </a:p>
                  </a:txBody>
                  <a:tcPr marL="50800" marR="50800" marT="50800" marB="50800" anchor="ctr" horzOverflow="overflow"/>
                </a:tc>
                <a:tc>
                  <a:txBody>
                    <a:bodyPr/>
                    <a:lstStyle/>
                    <a:p>
                      <a:pPr defTabSz="914400">
                        <a:defRPr sz="1800"/>
                      </a:pPr>
                      <a:r>
                        <a:rPr sz="2200">
                          <a:sym typeface="ヒラギノ角ゴ ProN W3"/>
                        </a:rPr>
                        <a:t>120</a:t>
                      </a:r>
                    </a:p>
                  </a:txBody>
                  <a:tcPr marL="50800" marR="50800" marT="50800" marB="50800" anchor="ctr" horzOverflow="overflow"/>
                </a:tc>
                <a:tc>
                  <a:txBody>
                    <a:bodyPr/>
                    <a:lstStyle/>
                    <a:p>
                      <a:pPr defTabSz="914400">
                        <a:defRPr sz="1800"/>
                      </a:pPr>
                      <a:r>
                        <a:rPr sz="2200">
                          <a:sym typeface="ヒラギノ角ゴ ProN W3"/>
                        </a:rPr>
                        <a:t>1000</a:t>
                      </a:r>
                    </a:p>
                  </a:txBody>
                  <a:tcPr marL="50800" marR="50800" marT="50800" marB="50800" anchor="ctr" horzOverflow="overflow"/>
                </a:tc>
                <a:tc>
                  <a:txBody>
                    <a:bodyPr/>
                    <a:lstStyle/>
                    <a:p>
                      <a:pPr defTabSz="914400">
                        <a:defRPr sz="1800"/>
                      </a:pPr>
                      <a:r>
                        <a:rPr sz="2200">
                          <a:sym typeface="ヒラギノ角ゴ ProN W3"/>
                        </a:rPr>
                        <a:t>TBC</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tc>
                  <a:txBody>
                    <a:bodyPr/>
                    <a:lstStyle/>
                    <a:p>
                      <a:pPr defTabSz="914400">
                        <a:defRPr sz="1800"/>
                      </a:pPr>
                      <a:r>
                        <a:rPr sz="2200">
                          <a:sym typeface="ヒラギノ角ゴ ProN W3"/>
                        </a:rPr>
                        <a:t>Low</a:t>
                      </a:r>
                    </a:p>
                  </a:txBody>
                  <a:tcPr marL="50800" marR="50800" marT="50800" marB="50800" anchor="ctr" horzOverflow="overflow"/>
                </a:tc>
                <a:extLst>
                  <a:ext uri="{0D108BD9-81ED-4DB2-BD59-A6C34878D82A}">
                    <a16:rowId xmlns:a16="http://schemas.microsoft.com/office/drawing/2014/main" val="10005"/>
                  </a:ext>
                </a:extLst>
              </a:tr>
            </a:tbl>
          </a:graphicData>
        </a:graphic>
      </p:graphicFrame>
      <p:sp>
        <p:nvSpPr>
          <p:cNvPr id="349" name="* CX2002-U (carbon fiber felt), Toyo Tanso Co.,Ltd."/>
          <p:cNvSpPr txBox="1"/>
          <p:nvPr/>
        </p:nvSpPr>
        <p:spPr>
          <a:xfrm>
            <a:off x="691487" y="11830897"/>
            <a:ext cx="9247130"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400"/>
            </a:lvl1pPr>
          </a:lstStyle>
          <a:p>
            <a:r>
              <a:t>* CX2002-U (carbon fiber felt), Toyo Tanso Co.,Ltd.</a:t>
            </a:r>
          </a:p>
        </p:txBody>
      </p:sp>
      <p:sp>
        <p:nvSpPr>
          <p:cNvPr id="350" name="Feasibility of titanium for the collimator had been already checked in KEKB.…"/>
          <p:cNvSpPr txBox="1"/>
          <p:nvPr/>
        </p:nvSpPr>
        <p:spPr>
          <a:xfrm>
            <a:off x="525495" y="2505513"/>
            <a:ext cx="23333010" cy="31847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558800" indent="-558800" algn="l">
              <a:buSzPct val="125000"/>
              <a:buChar char="•"/>
              <a:defRPr sz="3800">
                <a:latin typeface="+mn-lt"/>
                <a:ea typeface="+mn-ea"/>
                <a:cs typeface="+mn-cs"/>
                <a:sym typeface="ヒラギノ角ゴ ProN W3"/>
              </a:defRPr>
            </a:pPr>
            <a:r>
              <a:t>Feasibility of titanium for the collimator had been already checked in KEKB.</a:t>
            </a:r>
          </a:p>
          <a:p>
            <a:pPr marL="558800" indent="-558800" algn="l">
              <a:buSzPct val="125000"/>
              <a:buChar char="•"/>
              <a:defRPr sz="3800">
                <a:latin typeface="+mn-lt"/>
                <a:ea typeface="+mn-ea"/>
                <a:cs typeface="+mn-cs"/>
                <a:sym typeface="ヒラギノ角ゴ ProN W3"/>
              </a:defRPr>
            </a:pPr>
            <a:r>
              <a:t>We’ve started checking the feasibility for a C/C composite material.</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Low-Z collimator"/>
          <p:cNvSpPr txBox="1">
            <a:spLocks noGrp="1"/>
          </p:cNvSpPr>
          <p:nvPr>
            <p:ph type="title"/>
          </p:nvPr>
        </p:nvSpPr>
        <p:spPr>
          <a:xfrm>
            <a:off x="1689100" y="16933"/>
            <a:ext cx="21005800" cy="2286001"/>
          </a:xfrm>
          <a:prstGeom prst="rect">
            <a:avLst/>
          </a:prstGeom>
        </p:spPr>
        <p:txBody>
          <a:bodyPr/>
          <a:lstStyle/>
          <a:p>
            <a:r>
              <a:t>Low-Z collimator</a:t>
            </a:r>
          </a:p>
        </p:txBody>
      </p:sp>
      <p:sp>
        <p:nvSpPr>
          <p:cNvPr id="355"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sp>
        <p:nvSpPr>
          <p:cNvPr id="354" name="Samples were baked with 250 ℃ for approximately 24 hours."/>
          <p:cNvSpPr txBox="1"/>
          <p:nvPr/>
        </p:nvSpPr>
        <p:spPr>
          <a:xfrm>
            <a:off x="1635891" y="1739875"/>
            <a:ext cx="18719259" cy="2073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marL="558800" indent="-558800" algn="l">
              <a:buSzPct val="125000"/>
              <a:buChar char="•"/>
              <a:defRPr sz="3800">
                <a:latin typeface="+mn-lt"/>
                <a:ea typeface="+mn-ea"/>
                <a:cs typeface="+mn-cs"/>
                <a:sym typeface="ヒラギノ角ゴ ProN W3"/>
              </a:defRPr>
            </a:lvl1pPr>
          </a:lstStyle>
          <a:p>
            <a:r>
              <a:t>Samples were baked with 250 ℃ for approximately 24 hours.</a:t>
            </a:r>
          </a:p>
        </p:txBody>
      </p:sp>
      <p:pic>
        <p:nvPicPr>
          <p:cNvPr id="356" name="outgassing_CFC.png" descr="outgassing_CFC.png"/>
          <p:cNvPicPr>
            <a:picLocks noChangeAspect="1"/>
          </p:cNvPicPr>
          <p:nvPr/>
        </p:nvPicPr>
        <p:blipFill>
          <a:blip r:embed="rId2"/>
          <a:stretch>
            <a:fillRect/>
          </a:stretch>
        </p:blipFill>
        <p:spPr>
          <a:xfrm>
            <a:off x="2135905" y="3526762"/>
            <a:ext cx="14927223" cy="9734883"/>
          </a:xfrm>
          <a:prstGeom prst="rect">
            <a:avLst/>
          </a:prstGeom>
          <a:ln w="12700">
            <a:miter lim="400000"/>
          </a:ln>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Low-Z collimator"/>
          <p:cNvSpPr txBox="1">
            <a:spLocks noGrp="1"/>
          </p:cNvSpPr>
          <p:nvPr>
            <p:ph type="title"/>
          </p:nvPr>
        </p:nvSpPr>
        <p:spPr>
          <a:xfrm>
            <a:off x="1689100" y="16933"/>
            <a:ext cx="21005800" cy="2286001"/>
          </a:xfrm>
          <a:prstGeom prst="rect">
            <a:avLst/>
          </a:prstGeom>
        </p:spPr>
        <p:txBody>
          <a:bodyPr/>
          <a:lstStyle/>
          <a:p>
            <a:r>
              <a:t>Low-Z collimator</a:t>
            </a:r>
          </a:p>
        </p:txBody>
      </p:sp>
      <p:sp>
        <p:nvSpPr>
          <p:cNvPr id="359"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32</a:t>
            </a:fld>
            <a:endParaRPr/>
          </a:p>
        </p:txBody>
      </p:sp>
      <p:pic>
        <p:nvPicPr>
          <p:cNvPr id="360" name="スクリーンショット 2020-10-06 14.27.56.png" descr="スクリーンショット 2020-10-06 14.27.56.png"/>
          <p:cNvPicPr>
            <a:picLocks noChangeAspect="1"/>
          </p:cNvPicPr>
          <p:nvPr/>
        </p:nvPicPr>
        <p:blipFill>
          <a:blip r:embed="rId2"/>
          <a:stretch>
            <a:fillRect/>
          </a:stretch>
        </p:blipFill>
        <p:spPr>
          <a:xfrm>
            <a:off x="3172579" y="2559530"/>
            <a:ext cx="18505589" cy="10948992"/>
          </a:xfrm>
          <a:prstGeom prst="rect">
            <a:avLst/>
          </a:prstGeom>
          <a:ln w="12700">
            <a:miter lim="400000"/>
          </a:ln>
        </p:spPr>
      </p:pic>
      <p:sp>
        <p:nvSpPr>
          <p:cNvPr id="361" name="[Andrii Natochii (Univ. of Hawaii) et al.]"/>
          <p:cNvSpPr txBox="1"/>
          <p:nvPr/>
        </p:nvSpPr>
        <p:spPr>
          <a:xfrm>
            <a:off x="16068693" y="2121099"/>
            <a:ext cx="5970670"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000">
                <a:latin typeface="+mn-lt"/>
                <a:ea typeface="+mn-ea"/>
                <a:cs typeface="+mn-cs"/>
                <a:sym typeface="ヒラギノ角ゴ ProN W3"/>
              </a:defRPr>
            </a:lvl1pPr>
          </a:lstStyle>
          <a:p>
            <a:r>
              <a:t>[Andrii Natochii (Univ. of Hawaii) et al.]</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opics: Low-Z (Carbon) collimator in D06V1 collimator"/>
          <p:cNvSpPr txBox="1">
            <a:spLocks noGrp="1"/>
          </p:cNvSpPr>
          <p:nvPr>
            <p:ph type="title"/>
          </p:nvPr>
        </p:nvSpPr>
        <p:spPr>
          <a:xfrm>
            <a:off x="1204798" y="223289"/>
            <a:ext cx="21974404" cy="828738"/>
          </a:xfrm>
          <a:prstGeom prst="rect">
            <a:avLst/>
          </a:prstGeom>
        </p:spPr>
        <p:txBody>
          <a:bodyPr>
            <a:normAutofit fontScale="90000"/>
          </a:bodyPr>
          <a:lstStyle>
            <a:lvl1pPr defTabSz="412750">
              <a:defRPr sz="5600"/>
            </a:lvl1pPr>
          </a:lstStyle>
          <a:p>
            <a:r>
              <a:t>Topics: Low-Z (Carbon) collimator in D06V1 collimator</a:t>
            </a:r>
          </a:p>
        </p:txBody>
      </p:sp>
      <p:sp>
        <p:nvSpPr>
          <p:cNvPr id="173" name="Materials with a short radiation length is very effective as a beam tail shield, however the beam loss is localized and the temperature of that exceeds the melting point.…"/>
          <p:cNvSpPr txBox="1">
            <a:spLocks noGrp="1"/>
          </p:cNvSpPr>
          <p:nvPr>
            <p:ph type="body" idx="1"/>
          </p:nvPr>
        </p:nvSpPr>
        <p:spPr>
          <a:xfrm>
            <a:off x="357405" y="1417993"/>
            <a:ext cx="23669190" cy="3813655"/>
          </a:xfrm>
          <a:prstGeom prst="rect">
            <a:avLst/>
          </a:prstGeom>
        </p:spPr>
        <p:txBody>
          <a:bodyPr/>
          <a:lstStyle/>
          <a:p>
            <a:pPr marL="480568" indent="-480568" defTabSz="709930">
              <a:defRPr sz="3440"/>
            </a:pPr>
            <a:r>
              <a:t>Materials with a short radiation length is very effective as a beam tail shield, however the beam loss is localized and the temperature of that exceeds the melting point. </a:t>
            </a:r>
          </a:p>
          <a:p>
            <a:pPr marL="480568" indent="-480568" defTabSz="709930">
              <a:defRPr sz="3440"/>
            </a:pPr>
            <a:r>
              <a:t>In order to protect the collimators for BG suppression from abnormal beams, we developed a collimator with carbon* and installed it in D06V1 during 2020 summer shutdown.</a:t>
            </a:r>
          </a:p>
          <a:p>
            <a:pPr marL="546100" indent="-546100" defTabSz="709930">
              <a:defRPr sz="3440">
                <a:solidFill>
                  <a:schemeClr val="accent5">
                    <a:lumOff val="-29866"/>
                  </a:schemeClr>
                </a:solidFill>
              </a:defRPr>
            </a:pPr>
            <a:r>
              <a:t>No abnormal pressure rise and heating are observed, however its impedance lower the bunch current threshold.</a:t>
            </a:r>
          </a:p>
        </p:txBody>
      </p:sp>
      <p:sp>
        <p:nvSpPr>
          <p:cNvPr id="174"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33</a:t>
            </a:fld>
            <a:endParaRPr/>
          </a:p>
        </p:txBody>
      </p:sp>
      <p:pic>
        <p:nvPicPr>
          <p:cNvPr id="175" name="P9080048.jpeg" descr="P9080048.jpe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286446" y="5297163"/>
            <a:ext cx="7144082" cy="3613570"/>
          </a:xfrm>
          <a:prstGeom prst="rect">
            <a:avLst/>
          </a:prstGeom>
          <a:ln w="12700">
            <a:miter lim="400000"/>
          </a:ln>
        </p:spPr>
      </p:pic>
      <p:sp>
        <p:nvSpPr>
          <p:cNvPr id="176" name="線"/>
          <p:cNvSpPr/>
          <p:nvPr/>
        </p:nvSpPr>
        <p:spPr>
          <a:xfrm flipH="1" flipV="1">
            <a:off x="5498329" y="7961363"/>
            <a:ext cx="228284" cy="455620"/>
          </a:xfrm>
          <a:prstGeom prst="line">
            <a:avLst/>
          </a:prstGeom>
          <a:ln w="25400">
            <a:solidFill>
              <a:srgbClr val="000000"/>
            </a:solidFill>
            <a:miter lim="400000"/>
            <a:tailEnd type="triangle"/>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177" name="Carbon (L=60 mm)"/>
          <p:cNvSpPr txBox="1"/>
          <p:nvPr/>
        </p:nvSpPr>
        <p:spPr>
          <a:xfrm>
            <a:off x="4383069" y="8501084"/>
            <a:ext cx="2998318"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400">
                <a:latin typeface="+mn-lt"/>
                <a:ea typeface="+mn-ea"/>
                <a:cs typeface="+mn-cs"/>
                <a:sym typeface="ヒラギノ角ゴ ProN W3"/>
              </a:defRPr>
            </a:lvl1pPr>
          </a:lstStyle>
          <a:p>
            <a:r>
              <a:t>Carbon (L=60 mm)</a:t>
            </a:r>
          </a:p>
        </p:txBody>
      </p:sp>
      <p:sp>
        <p:nvSpPr>
          <p:cNvPr id="178" name="* Glass like carbon coated and impregnated C/C composite (GCX2002-U_GP2B, Toyo Tanso Co.,Ltd.)."/>
          <p:cNvSpPr txBox="1"/>
          <p:nvPr/>
        </p:nvSpPr>
        <p:spPr>
          <a:xfrm>
            <a:off x="17689833" y="3396543"/>
            <a:ext cx="6564223" cy="666750"/>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1700">
                <a:latin typeface="+mn-lt"/>
                <a:ea typeface="+mn-ea"/>
                <a:cs typeface="+mn-cs"/>
                <a:sym typeface="ヒラギノ角ゴ ProN W3"/>
              </a:defRPr>
            </a:lvl1pPr>
          </a:lstStyle>
          <a:p>
            <a:r>
              <a:t>* Glass like carbon coated and impregnated C/C composite (GCX2002-U_GP2B, Toyo Tanso Co.,Ltd.).</a:t>
            </a:r>
          </a:p>
        </p:txBody>
      </p:sp>
      <p:pic>
        <p:nvPicPr>
          <p:cNvPr id="179" name="fig1b.png" descr="fig1b.png"/>
          <p:cNvPicPr>
            <a:picLocks noChangeAspect="1"/>
          </p:cNvPicPr>
          <p:nvPr/>
        </p:nvPicPr>
        <p:blipFill>
          <a:blip r:embed="rId3"/>
          <a:stretch>
            <a:fillRect/>
          </a:stretch>
        </p:blipFill>
        <p:spPr>
          <a:xfrm>
            <a:off x="239068" y="9126087"/>
            <a:ext cx="7238904" cy="4524316"/>
          </a:xfrm>
          <a:prstGeom prst="rect">
            <a:avLst/>
          </a:prstGeom>
          <a:ln w="12700">
            <a:miter lim="400000"/>
          </a:ln>
        </p:spPr>
      </p:pic>
      <p:pic>
        <p:nvPicPr>
          <p:cNvPr id="180" name="図 5" descr="図 5"/>
          <p:cNvPicPr>
            <a:picLocks noChangeAspect="1"/>
          </p:cNvPicPr>
          <p:nvPr/>
        </p:nvPicPr>
        <p:blipFill>
          <a:blip r:embed="rId4"/>
          <a:stretch>
            <a:fillRect/>
          </a:stretch>
        </p:blipFill>
        <p:spPr>
          <a:xfrm>
            <a:off x="9211008" y="5367385"/>
            <a:ext cx="14968391" cy="8272570"/>
          </a:xfrm>
          <a:prstGeom prst="rect">
            <a:avLst/>
          </a:prstGeom>
          <a:ln w="12700">
            <a:miter lim="400000"/>
          </a:ln>
        </p:spPr>
      </p:pic>
      <p:sp>
        <p:nvSpPr>
          <p:cNvPr id="181" name="H. Nakayama"/>
          <p:cNvSpPr txBox="1"/>
          <p:nvPr/>
        </p:nvSpPr>
        <p:spPr>
          <a:xfrm>
            <a:off x="21653295" y="5401669"/>
            <a:ext cx="2579720" cy="400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300"/>
            </a:lvl1pPr>
          </a:lstStyle>
          <a:p>
            <a:r>
              <a:t>H. Nakayama</a:t>
            </a:r>
          </a:p>
        </p:txBody>
      </p:sp>
      <p:sp>
        <p:nvSpPr>
          <p:cNvPr id="182" name="D06V1 aperture"/>
          <p:cNvSpPr txBox="1"/>
          <p:nvPr/>
        </p:nvSpPr>
        <p:spPr>
          <a:xfrm>
            <a:off x="11524375" y="7260167"/>
            <a:ext cx="2567026" cy="40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400">
                <a:latin typeface="+mn-lt"/>
                <a:ea typeface="+mn-ea"/>
                <a:cs typeface="+mn-cs"/>
                <a:sym typeface="ヒラギノ角ゴ ProN W3"/>
              </a:defRPr>
            </a:lvl1pPr>
          </a:lstStyle>
          <a:p>
            <a:r>
              <a:t>D06V1 aperture</a:t>
            </a:r>
          </a:p>
        </p:txBody>
      </p:sp>
      <p:sp>
        <p:nvSpPr>
          <p:cNvPr id="183" name="線"/>
          <p:cNvSpPr/>
          <p:nvPr/>
        </p:nvSpPr>
        <p:spPr>
          <a:xfrm flipH="1">
            <a:off x="13940420" y="6882388"/>
            <a:ext cx="443100" cy="443099"/>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184" name="線"/>
          <p:cNvSpPr/>
          <p:nvPr/>
        </p:nvSpPr>
        <p:spPr>
          <a:xfrm flipH="1" flipV="1">
            <a:off x="13978520" y="7694538"/>
            <a:ext cx="443100" cy="443099"/>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185" name="background"/>
          <p:cNvSpPr txBox="1"/>
          <p:nvPr/>
        </p:nvSpPr>
        <p:spPr>
          <a:xfrm>
            <a:off x="15823430" y="8586696"/>
            <a:ext cx="1928471"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400">
                <a:latin typeface="+mn-lt"/>
                <a:ea typeface="+mn-ea"/>
                <a:cs typeface="+mn-cs"/>
                <a:sym typeface="ヒラギノ角ゴ ProN W3"/>
              </a:defRPr>
            </a:lvl1pPr>
          </a:lstStyle>
          <a:p>
            <a:r>
              <a:t>background</a:t>
            </a:r>
          </a:p>
        </p:txBody>
      </p:sp>
      <p:sp>
        <p:nvSpPr>
          <p:cNvPr id="186" name="線"/>
          <p:cNvSpPr/>
          <p:nvPr/>
        </p:nvSpPr>
        <p:spPr>
          <a:xfrm flipV="1">
            <a:off x="15329299" y="8818401"/>
            <a:ext cx="443099" cy="443099"/>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
        <p:nvSpPr>
          <p:cNvPr id="187" name="線"/>
          <p:cNvSpPr/>
          <p:nvPr/>
        </p:nvSpPr>
        <p:spPr>
          <a:xfrm flipV="1">
            <a:off x="15202300" y="8945401"/>
            <a:ext cx="697098" cy="1469801"/>
          </a:xfrm>
          <a:prstGeom prst="line">
            <a:avLst/>
          </a:prstGeom>
          <a:ln w="25400">
            <a:solidFill>
              <a:srgbClr val="000000"/>
            </a:solidFill>
            <a:miter lim="400000"/>
          </a:ln>
        </p:spPr>
        <p:txBody>
          <a:bodyPr lIns="0" tIns="0" rIns="0" bIns="0" anchor="ctr"/>
          <a:lstStyle/>
          <a:p>
            <a:pPr>
              <a:defRPr sz="3200">
                <a:solidFill>
                  <a:srgbClr val="FFFFFF"/>
                </a:solidFill>
                <a:latin typeface="+mn-lt"/>
                <a:ea typeface="+mn-ea"/>
                <a:cs typeface="+mn-cs"/>
                <a:sym typeface="ヒラギノ角ゴ ProN W3"/>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opics: Trial of phase matched optics between collimators in LER"/>
          <p:cNvSpPr txBox="1">
            <a:spLocks noGrp="1"/>
          </p:cNvSpPr>
          <p:nvPr>
            <p:ph type="title"/>
          </p:nvPr>
        </p:nvSpPr>
        <p:spPr>
          <a:xfrm>
            <a:off x="1170032" y="-145662"/>
            <a:ext cx="21974404" cy="1521957"/>
          </a:xfrm>
          <a:prstGeom prst="rect">
            <a:avLst/>
          </a:prstGeom>
        </p:spPr>
        <p:txBody>
          <a:bodyPr/>
          <a:lstStyle>
            <a:lvl1pPr defTabSz="387984">
              <a:defRPr sz="5264"/>
            </a:lvl1pPr>
          </a:lstStyle>
          <a:p>
            <a:r>
              <a:t>Topics: Trial of phase matched optics between collimators in LER</a:t>
            </a:r>
          </a:p>
        </p:txBody>
      </p:sp>
      <p:sp>
        <p:nvSpPr>
          <p:cNvPr id="191" name="In its final stage (Dec. 14th), LER optics was changed to one where the phase advance between D02V1-D03V1 and D02V1-D06V1 are 3.5 and 16, respectively.…"/>
          <p:cNvSpPr txBox="1">
            <a:spLocks noGrp="1"/>
          </p:cNvSpPr>
          <p:nvPr>
            <p:ph type="body" idx="1"/>
          </p:nvPr>
        </p:nvSpPr>
        <p:spPr>
          <a:xfrm>
            <a:off x="768400" y="1399910"/>
            <a:ext cx="22847200" cy="2791295"/>
          </a:xfrm>
          <a:prstGeom prst="rect">
            <a:avLst/>
          </a:prstGeom>
        </p:spPr>
        <p:txBody>
          <a:bodyPr/>
          <a:lstStyle/>
          <a:p>
            <a:pPr marL="393700" indent="-393700" defTabSz="511809">
              <a:defRPr sz="2976"/>
            </a:pPr>
            <a:r>
              <a:t>In its final stage (Dec. 14th), LER optics was changed to one where the phase advance between D02V1-D03V1 and D02V1-D06V1 are 3.5 and 16, respectively.</a:t>
            </a:r>
          </a:p>
          <a:p>
            <a:pPr marL="787400" lvl="1" indent="-393700" defTabSz="511809">
              <a:buChar char="-"/>
              <a:defRPr sz="2976"/>
            </a:pPr>
            <a:r>
              <a:t>Protecting D02V1 by the two collimators.</a:t>
            </a:r>
          </a:p>
          <a:p>
            <a:pPr marL="393700" indent="-393700" defTabSz="511809">
              <a:defRPr sz="2976">
                <a:solidFill>
                  <a:schemeClr val="accent5">
                    <a:lumOff val="-29866"/>
                  </a:schemeClr>
                </a:solidFill>
              </a:defRPr>
            </a:pPr>
            <a:r>
              <a:t>By closing the D03V1 aperture to ±1 mm、the storage BG in TOP was decreased by 30-40%. However, injection BG in VXD was increased and the effect of collimators’ impedance became prominent (talk later).</a:t>
            </a:r>
          </a:p>
        </p:txBody>
      </p:sp>
      <p:sp>
        <p:nvSpPr>
          <p:cNvPr id="190"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34</a:t>
            </a:fld>
            <a:endParaRPr/>
          </a:p>
        </p:txBody>
      </p:sp>
      <p:pic>
        <p:nvPicPr>
          <p:cNvPr id="192" name="図 1" descr="図 1"/>
          <p:cNvPicPr>
            <a:picLocks noChangeAspect="1"/>
          </p:cNvPicPr>
          <p:nvPr/>
        </p:nvPicPr>
        <p:blipFill>
          <a:blip r:embed="rId2"/>
          <a:stretch>
            <a:fillRect/>
          </a:stretch>
        </p:blipFill>
        <p:spPr>
          <a:xfrm>
            <a:off x="2453277" y="4527609"/>
            <a:ext cx="19407913" cy="9228722"/>
          </a:xfrm>
          <a:prstGeom prst="rect">
            <a:avLst/>
          </a:prstGeom>
          <a:ln w="12700">
            <a:miter lim="400000"/>
          </a:ln>
        </p:spPr>
      </p:pic>
      <p:sp>
        <p:nvSpPr>
          <p:cNvPr id="193" name="H. Nakayama"/>
          <p:cNvSpPr txBox="1"/>
          <p:nvPr/>
        </p:nvSpPr>
        <p:spPr>
          <a:xfrm>
            <a:off x="19120465" y="4500403"/>
            <a:ext cx="2810257"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H. Nakayama</a:t>
            </a:r>
          </a:p>
        </p:txBody>
      </p:sp>
      <p:sp>
        <p:nvSpPr>
          <p:cNvPr id="194" name="Hit rates of TOP and CDC"/>
          <p:cNvSpPr txBox="1"/>
          <p:nvPr/>
        </p:nvSpPr>
        <p:spPr>
          <a:xfrm>
            <a:off x="2501776" y="4500403"/>
            <a:ext cx="5370958"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Hit rates of TOP and CDC</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opics: Bunch length measurements for collimator apertures"/>
          <p:cNvSpPr txBox="1">
            <a:spLocks noGrp="1"/>
          </p:cNvSpPr>
          <p:nvPr>
            <p:ph type="title"/>
          </p:nvPr>
        </p:nvSpPr>
        <p:spPr>
          <a:xfrm>
            <a:off x="1170032" y="250318"/>
            <a:ext cx="21974403" cy="965610"/>
          </a:xfrm>
          <a:prstGeom prst="rect">
            <a:avLst/>
          </a:prstGeom>
        </p:spPr>
        <p:txBody>
          <a:bodyPr>
            <a:normAutofit/>
          </a:bodyPr>
          <a:lstStyle>
            <a:lvl1pPr defTabSz="421004">
              <a:defRPr sz="5712"/>
            </a:lvl1pPr>
          </a:lstStyle>
          <a:p>
            <a:r>
              <a:t>Topics: Bunch length measurements for collimator apertures</a:t>
            </a:r>
          </a:p>
        </p:txBody>
      </p:sp>
      <p:sp>
        <p:nvSpPr>
          <p:cNvPr id="198" name="We measured the bunch length in LER in the collimators’ impedance study simultaneously.…"/>
          <p:cNvSpPr txBox="1">
            <a:spLocks noGrp="1"/>
          </p:cNvSpPr>
          <p:nvPr>
            <p:ph type="body" idx="1"/>
          </p:nvPr>
        </p:nvSpPr>
        <p:spPr>
          <a:xfrm>
            <a:off x="684733" y="1887896"/>
            <a:ext cx="22945002" cy="2572561"/>
          </a:xfrm>
          <a:prstGeom prst="rect">
            <a:avLst/>
          </a:prstGeom>
        </p:spPr>
        <p:txBody>
          <a:bodyPr/>
          <a:lstStyle/>
          <a:p>
            <a:pPr marL="514350" indent="-514350" defTabSz="668655">
              <a:defRPr sz="3888"/>
            </a:pPr>
            <a:r>
              <a:t>We measured the bunch length in LER in the collimators’ impedance study simultaneously.</a:t>
            </a:r>
          </a:p>
          <a:p>
            <a:pPr marL="514350" indent="-514350" defTabSz="668655">
              <a:defRPr sz="3888"/>
            </a:pPr>
            <a:r>
              <a:t>No correlation for the collimators’ apertures.</a:t>
            </a:r>
          </a:p>
          <a:p>
            <a:pPr marL="514350" indent="-514350" defTabSz="668655">
              <a:defRPr sz="3888"/>
            </a:pPr>
            <a:r>
              <a:t>However, it’s longer than expected.</a:t>
            </a:r>
          </a:p>
        </p:txBody>
      </p:sp>
      <p:sp>
        <p:nvSpPr>
          <p:cNvPr id="197"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35</a:t>
            </a:fld>
            <a:endParaRPr/>
          </a:p>
        </p:txBody>
      </p:sp>
      <p:pic>
        <p:nvPicPr>
          <p:cNvPr id="199" name="page14image56196336.jpg" descr="page14image56196336.jpg"/>
          <p:cNvPicPr>
            <a:picLocks noChangeAspect="1"/>
          </p:cNvPicPr>
          <p:nvPr/>
        </p:nvPicPr>
        <p:blipFill>
          <a:blip r:embed="rId2"/>
          <a:stretch>
            <a:fillRect/>
          </a:stretch>
        </p:blipFill>
        <p:spPr>
          <a:xfrm>
            <a:off x="1105110" y="6077471"/>
            <a:ext cx="9296141" cy="6897776"/>
          </a:xfrm>
          <a:prstGeom prst="rect">
            <a:avLst/>
          </a:prstGeom>
          <a:ln w="12700">
            <a:miter lim="400000"/>
          </a:ln>
        </p:spPr>
      </p:pic>
      <p:sp>
        <p:nvSpPr>
          <p:cNvPr id="200" name="テキスト"/>
          <p:cNvSpPr txBox="1"/>
          <p:nvPr/>
        </p:nvSpPr>
        <p:spPr>
          <a:xfrm>
            <a:off x="604333" y="8712260"/>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pic>
        <p:nvPicPr>
          <p:cNvPr id="201" name="page14image56195712.jpg" descr="page14image56195712.jpg"/>
          <p:cNvPicPr>
            <a:picLocks noChangeAspect="1"/>
          </p:cNvPicPr>
          <p:nvPr/>
        </p:nvPicPr>
        <p:blipFill>
          <a:blip r:embed="rId3"/>
          <a:stretch>
            <a:fillRect/>
          </a:stretch>
        </p:blipFill>
        <p:spPr>
          <a:xfrm>
            <a:off x="13187224" y="6077471"/>
            <a:ext cx="9296140" cy="6897776"/>
          </a:xfrm>
          <a:prstGeom prst="rect">
            <a:avLst/>
          </a:prstGeom>
          <a:ln w="12700">
            <a:miter lim="400000"/>
          </a:ln>
        </p:spPr>
      </p:pic>
      <p:sp>
        <p:nvSpPr>
          <p:cNvPr id="202" name="テキスト"/>
          <p:cNvSpPr txBox="1"/>
          <p:nvPr/>
        </p:nvSpPr>
        <p:spPr>
          <a:xfrm>
            <a:off x="13187224" y="8327046"/>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1200">
                <a:latin typeface="Times Roman"/>
                <a:ea typeface="Times Roman"/>
                <a:cs typeface="Times Roman"/>
                <a:sym typeface="Times Roman"/>
              </a:defRPr>
            </a:lvl1pPr>
          </a:lstStyle>
          <a:p>
            <a:r>
              <a:t> </a:t>
            </a:r>
          </a:p>
        </p:txBody>
      </p:sp>
      <p:sp>
        <p:nvSpPr>
          <p:cNvPr id="203" name="H. Ikeda"/>
          <p:cNvSpPr txBox="1"/>
          <p:nvPr/>
        </p:nvSpPr>
        <p:spPr>
          <a:xfrm>
            <a:off x="20724257" y="5556159"/>
            <a:ext cx="1772413"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H. Ikeda</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Design"/>
          <p:cNvSpPr txBox="1">
            <a:spLocks noGrp="1"/>
          </p:cNvSpPr>
          <p:nvPr>
            <p:ph type="title"/>
          </p:nvPr>
        </p:nvSpPr>
        <p:spPr>
          <a:xfrm>
            <a:off x="88488" y="-296598"/>
            <a:ext cx="21005800" cy="2027582"/>
          </a:xfrm>
          <a:prstGeom prst="rect">
            <a:avLst/>
          </a:prstGeom>
        </p:spPr>
        <p:txBody>
          <a:bodyPr/>
          <a:lstStyle/>
          <a:p>
            <a:r>
              <a:rPr dirty="0"/>
              <a:t>Design</a:t>
            </a:r>
          </a:p>
        </p:txBody>
      </p:sp>
      <p:sp>
        <p:nvSpPr>
          <p:cNvPr id="142" name="We referenced movable collimators for PEP-II in SLAC for the basic design.…"/>
          <p:cNvSpPr txBox="1">
            <a:spLocks noGrp="1"/>
          </p:cNvSpPr>
          <p:nvPr>
            <p:ph type="body" sz="half" idx="1"/>
          </p:nvPr>
        </p:nvSpPr>
        <p:spPr>
          <a:xfrm>
            <a:off x="88488" y="1607602"/>
            <a:ext cx="24295512" cy="3704496"/>
          </a:xfrm>
          <a:prstGeom prst="rect">
            <a:avLst/>
          </a:prstGeom>
        </p:spPr>
        <p:txBody>
          <a:bodyPr>
            <a:normAutofit/>
          </a:bodyPr>
          <a:lstStyle/>
          <a:p>
            <a:pPr marL="542036" indent="-542036" defTabSz="800735">
              <a:defRPr sz="3686"/>
            </a:pPr>
            <a:r>
              <a:rPr lang="en" altLang="ja-JP" dirty="0"/>
              <a:t>We referenced movable collimators for PEP-II in SLAC for the basic design of the SuperKEKB type.</a:t>
            </a:r>
          </a:p>
          <a:p>
            <a:pPr marL="542036" indent="-542036" defTabSz="800735">
              <a:defRPr sz="3686"/>
            </a:pPr>
            <a:r>
              <a:rPr lang="en" altLang="ja-JP" dirty="0"/>
              <a:t>A collimator chamber has two movable jaws, which are placed the horizontal/vertical direction.</a:t>
            </a:r>
          </a:p>
          <a:p>
            <a:pPr marL="542036" indent="-542036" defTabSz="800735">
              <a:defRPr sz="3686"/>
            </a:pPr>
            <a:r>
              <a:rPr lang="en" altLang="ja-JP" dirty="0"/>
              <a:t>Part of the movable jaws is hidden inside the antechambers to avoid a trapped mode in gaps between the movable jaw and the chamber.</a:t>
            </a:r>
          </a:p>
          <a:p>
            <a:pPr marL="542036" indent="-542036" defTabSz="800735">
              <a:defRPr sz="3686"/>
            </a:pPr>
            <a:r>
              <a:rPr lang="en" altLang="ja-JP" dirty="0"/>
              <a:t>The chamber is tapered to the center of the collimator in order to avoid excitation of trapped-modes.</a:t>
            </a:r>
          </a:p>
          <a:p>
            <a:pPr marL="542036" indent="-542036" defTabSz="800735">
              <a:defRPr sz="3686"/>
            </a:pPr>
            <a:r>
              <a:rPr lang="en" altLang="ja-JP" dirty="0"/>
              <a:t>Materials at the tip of the jaws are tungsten (1st ver.), tantalum (2nd ver.), and carbon (low-Z, special ver.).</a:t>
            </a:r>
          </a:p>
        </p:txBody>
      </p:sp>
      <p:sp>
        <p:nvSpPr>
          <p:cNvPr id="148"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pic>
        <p:nvPicPr>
          <p:cNvPr id="143" name="スクリーンショット 2020-01-20 14.45.08.png" descr="スクリーンショット 2020-01-20 14.45.08.png"/>
          <p:cNvPicPr>
            <a:picLocks noChangeAspect="1"/>
          </p:cNvPicPr>
          <p:nvPr/>
        </p:nvPicPr>
        <p:blipFill>
          <a:blip r:embed="rId2"/>
          <a:stretch>
            <a:fillRect/>
          </a:stretch>
        </p:blipFill>
        <p:spPr>
          <a:xfrm>
            <a:off x="325460" y="7109502"/>
            <a:ext cx="6884195" cy="5026555"/>
          </a:xfrm>
          <a:prstGeom prst="rect">
            <a:avLst/>
          </a:prstGeom>
          <a:ln w="12700">
            <a:miter lim="400000"/>
          </a:ln>
        </p:spPr>
      </p:pic>
      <p:sp>
        <p:nvSpPr>
          <p:cNvPr id="144" name="Collimator in PEP-II"/>
          <p:cNvSpPr txBox="1"/>
          <p:nvPr/>
        </p:nvSpPr>
        <p:spPr>
          <a:xfrm>
            <a:off x="1494810" y="12198440"/>
            <a:ext cx="2475999"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dirty="0"/>
              <a:t>Collimator in PEP-II</a:t>
            </a:r>
          </a:p>
        </p:txBody>
      </p:sp>
      <p:sp>
        <p:nvSpPr>
          <p:cNvPr id="145" name="SuperKEKB type collimator"/>
          <p:cNvSpPr txBox="1"/>
          <p:nvPr/>
        </p:nvSpPr>
        <p:spPr>
          <a:xfrm>
            <a:off x="12831516" y="12836617"/>
            <a:ext cx="3421962"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a:t>SuperKEKB type collimator</a:t>
            </a:r>
          </a:p>
        </p:txBody>
      </p:sp>
      <p:sp>
        <p:nvSpPr>
          <p:cNvPr id="146" name="Horizontal direction"/>
          <p:cNvSpPr txBox="1"/>
          <p:nvPr/>
        </p:nvSpPr>
        <p:spPr>
          <a:xfrm>
            <a:off x="9534074" y="12198440"/>
            <a:ext cx="2573012"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a:t>Horizontal direction</a:t>
            </a:r>
          </a:p>
        </p:txBody>
      </p:sp>
      <p:sp>
        <p:nvSpPr>
          <p:cNvPr id="147" name="Vertical direction"/>
          <p:cNvSpPr txBox="1"/>
          <p:nvPr/>
        </p:nvSpPr>
        <p:spPr>
          <a:xfrm>
            <a:off x="18391392" y="12198440"/>
            <a:ext cx="222708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sz="2400"/>
              <a:t>Vertical direction</a:t>
            </a:r>
          </a:p>
        </p:txBody>
      </p:sp>
      <p:sp>
        <p:nvSpPr>
          <p:cNvPr id="149" name="[S. DeBarger et al., SLAC-PUB-11752]"/>
          <p:cNvSpPr txBox="1"/>
          <p:nvPr/>
        </p:nvSpPr>
        <p:spPr>
          <a:xfrm>
            <a:off x="1050247" y="12732747"/>
            <a:ext cx="4901439"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000">
                <a:latin typeface="+mn-lt"/>
                <a:ea typeface="+mn-ea"/>
                <a:cs typeface="+mn-cs"/>
                <a:sym typeface="ヒラギノ角ゴ ProN W3"/>
              </a:defRPr>
            </a:lvl1pPr>
          </a:lstStyle>
          <a:p>
            <a:r>
              <a:t>[S. DeBarger et al., SLAC-PUB-11752]</a:t>
            </a:r>
          </a:p>
        </p:txBody>
      </p:sp>
      <p:pic>
        <p:nvPicPr>
          <p:cNvPr id="150" name="fig1a.png" descr="fig1a.png"/>
          <p:cNvPicPr>
            <a:picLocks noChangeAspect="1"/>
          </p:cNvPicPr>
          <p:nvPr/>
        </p:nvPicPr>
        <p:blipFill>
          <a:blip r:embed="rId3"/>
          <a:stretch>
            <a:fillRect/>
          </a:stretch>
        </p:blipFill>
        <p:spPr>
          <a:xfrm>
            <a:off x="7565292" y="7092916"/>
            <a:ext cx="8088560" cy="5059727"/>
          </a:xfrm>
          <a:prstGeom prst="rect">
            <a:avLst/>
          </a:prstGeom>
          <a:ln w="12700">
            <a:miter lim="400000"/>
          </a:ln>
        </p:spPr>
      </p:pic>
      <p:pic>
        <p:nvPicPr>
          <p:cNvPr id="151" name="fig1b.png" descr="fig1b.png"/>
          <p:cNvPicPr>
            <a:picLocks noChangeAspect="1"/>
          </p:cNvPicPr>
          <p:nvPr/>
        </p:nvPicPr>
        <p:blipFill>
          <a:blip r:embed="rId4"/>
          <a:stretch>
            <a:fillRect/>
          </a:stretch>
        </p:blipFill>
        <p:spPr>
          <a:xfrm>
            <a:off x="16009489" y="7097200"/>
            <a:ext cx="8081853" cy="5051159"/>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esign - RF property"/>
          <p:cNvSpPr txBox="1">
            <a:spLocks noGrp="1"/>
          </p:cNvSpPr>
          <p:nvPr>
            <p:ph type="title"/>
          </p:nvPr>
        </p:nvSpPr>
        <p:spPr>
          <a:xfrm>
            <a:off x="313092" y="0"/>
            <a:ext cx="21005800" cy="1618135"/>
          </a:xfrm>
          <a:prstGeom prst="rect">
            <a:avLst/>
          </a:prstGeom>
        </p:spPr>
        <p:txBody>
          <a:bodyPr/>
          <a:lstStyle/>
          <a:p>
            <a:r>
              <a:rPr dirty="0"/>
              <a:t>Design - RF </a:t>
            </a:r>
            <a:r>
              <a:rPr lang="en-US" dirty="0"/>
              <a:t>shield</a:t>
            </a:r>
            <a:endParaRPr dirty="0"/>
          </a:p>
        </p:txBody>
      </p:sp>
      <p:sp>
        <p:nvSpPr>
          <p:cNvPr id="154" name="Contact finger-type RF shield is attached on the top and bottom of each jaw.…"/>
          <p:cNvSpPr txBox="1">
            <a:spLocks noGrp="1"/>
          </p:cNvSpPr>
          <p:nvPr>
            <p:ph type="body" sz="half" idx="1"/>
          </p:nvPr>
        </p:nvSpPr>
        <p:spPr>
          <a:xfrm>
            <a:off x="457199" y="1726996"/>
            <a:ext cx="23563491" cy="4030094"/>
          </a:xfrm>
          <a:prstGeom prst="rect">
            <a:avLst/>
          </a:prstGeom>
        </p:spPr>
        <p:txBody>
          <a:bodyPr>
            <a:normAutofit/>
          </a:bodyPr>
          <a:lstStyle/>
          <a:p>
            <a:r>
              <a:rPr sz="4000" dirty="0"/>
              <a:t>Contact finger-type RF shield is attached on the </a:t>
            </a:r>
            <a:r>
              <a:rPr lang="en-US" sz="4000" dirty="0"/>
              <a:t>side wall</a:t>
            </a:r>
            <a:r>
              <a:rPr sz="4000" dirty="0"/>
              <a:t> of each jaw.</a:t>
            </a:r>
          </a:p>
          <a:p>
            <a:pPr lvl="1"/>
            <a:r>
              <a:rPr sz="4000" dirty="0"/>
              <a:t>The fingers are made of silver-plated INCONEL.</a:t>
            </a:r>
          </a:p>
          <a:p>
            <a:pPr lvl="1"/>
            <a:r>
              <a:rPr sz="4000" dirty="0"/>
              <a:t>The contact surface on the chamber is made of rhodium-plated stainless steel.</a:t>
            </a:r>
          </a:p>
          <a:p>
            <a:r>
              <a:rPr sz="4000" dirty="0"/>
              <a:t>Contact-less comb-type RF shield is adopted between the longitudinal end of the jaw and the facing surface on the chamber.</a:t>
            </a:r>
          </a:p>
        </p:txBody>
      </p:sp>
      <p:sp>
        <p:nvSpPr>
          <p:cNvPr id="157" name="スライド番号"/>
          <p:cNvSpPr txBox="1">
            <a:spLocks noGrp="1"/>
          </p:cNvSpPr>
          <p:nvPr>
            <p:ph type="sldNum" sz="quarter" idx="2"/>
          </p:nvPr>
        </p:nvSpPr>
        <p:spPr>
          <a:xfrm>
            <a:off x="24020691" y="14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pic>
        <p:nvPicPr>
          <p:cNvPr id="155" name="イメージ" descr="イメージ"/>
          <p:cNvPicPr>
            <a:picLocks noChangeAspect="1"/>
          </p:cNvPicPr>
          <p:nvPr/>
        </p:nvPicPr>
        <p:blipFill>
          <a:blip r:embed="rId2"/>
          <a:stretch>
            <a:fillRect/>
          </a:stretch>
        </p:blipFill>
        <p:spPr>
          <a:xfrm>
            <a:off x="11313055" y="9369161"/>
            <a:ext cx="5410048" cy="4030094"/>
          </a:xfrm>
          <a:prstGeom prst="rect">
            <a:avLst/>
          </a:prstGeom>
          <a:ln w="12700">
            <a:miter lim="400000"/>
          </a:ln>
        </p:spPr>
      </p:pic>
      <p:pic>
        <p:nvPicPr>
          <p:cNvPr id="156" name="イメージ" descr="イメージ"/>
          <p:cNvPicPr>
            <a:picLocks noChangeAspect="1"/>
          </p:cNvPicPr>
          <p:nvPr/>
        </p:nvPicPr>
        <p:blipFill>
          <a:blip r:embed="rId3"/>
          <a:stretch>
            <a:fillRect/>
          </a:stretch>
        </p:blipFill>
        <p:spPr>
          <a:xfrm>
            <a:off x="17334056" y="6598508"/>
            <a:ext cx="6738762" cy="5921942"/>
          </a:xfrm>
          <a:prstGeom prst="rect">
            <a:avLst/>
          </a:prstGeom>
          <a:ln w="12700">
            <a:miter lim="400000"/>
          </a:ln>
        </p:spPr>
      </p:pic>
      <p:pic>
        <p:nvPicPr>
          <p:cNvPr id="158" name="fig4.png" descr="fig4.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23077" y="6109908"/>
            <a:ext cx="6720923" cy="3761633"/>
          </a:xfrm>
          <a:prstGeom prst="rect">
            <a:avLst/>
          </a:prstGeom>
          <a:ln w="12700">
            <a:miter lim="400000"/>
          </a:ln>
        </p:spPr>
      </p:pic>
      <p:pic>
        <p:nvPicPr>
          <p:cNvPr id="159" name="fig4.png" descr="fig4.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283851" y="9695790"/>
            <a:ext cx="6643946" cy="3761679"/>
          </a:xfrm>
          <a:prstGeom prst="rect">
            <a:avLst/>
          </a:prstGeom>
          <a:ln w="12700">
            <a:miter lim="400000"/>
          </a:ln>
        </p:spPr>
      </p:pic>
      <p:pic>
        <p:nvPicPr>
          <p:cNvPr id="160" name="fig4.png" descr="fig4.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1286441" y="5645221"/>
            <a:ext cx="5452758" cy="3524925"/>
          </a:xfrm>
          <a:prstGeom prst="rect">
            <a:avLst/>
          </a:prstGeom>
          <a:ln w="12700">
            <a:miter lim="400000"/>
          </a:ln>
        </p:spPr>
      </p:pic>
      <p:sp>
        <p:nvSpPr>
          <p:cNvPr id="161" name="Jaw with RF-shield"/>
          <p:cNvSpPr txBox="1"/>
          <p:nvPr/>
        </p:nvSpPr>
        <p:spPr>
          <a:xfrm>
            <a:off x="313092" y="9356279"/>
            <a:ext cx="2919731" cy="406401"/>
          </a:xfrm>
          <a:prstGeom prst="rect">
            <a:avLst/>
          </a:prstGeom>
          <a:solidFill>
            <a:srgbClr val="FFFFFF"/>
          </a:solidFill>
          <a:ln w="25400">
            <a:solidFill>
              <a:srgbClr val="5E5E5E"/>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200">
                <a:solidFill>
                  <a:srgbClr val="5E5E5E"/>
                </a:solidFill>
              </a:defRPr>
            </a:lvl1pPr>
          </a:lstStyle>
          <a:p>
            <a:r>
              <a:t>Jaw with RF-shield</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Experience - BG suppression"/>
          <p:cNvSpPr txBox="1">
            <a:spLocks noGrp="1"/>
          </p:cNvSpPr>
          <p:nvPr>
            <p:ph type="title"/>
          </p:nvPr>
        </p:nvSpPr>
        <p:spPr>
          <a:xfrm>
            <a:off x="1061303" y="-238995"/>
            <a:ext cx="21005800" cy="2286001"/>
          </a:xfrm>
          <a:prstGeom prst="rect">
            <a:avLst/>
          </a:prstGeom>
        </p:spPr>
        <p:txBody>
          <a:bodyPr/>
          <a:lstStyle/>
          <a:p>
            <a:r>
              <a:rPr dirty="0"/>
              <a:t>Experience - BG suppression</a:t>
            </a:r>
          </a:p>
        </p:txBody>
      </p:sp>
      <p:sp>
        <p:nvSpPr>
          <p:cNvPr id="222" name="The SuperKEKB type collimators have been working well up to the beam current of approximately 1 A. These collimators have been indispensable for Belle II and SuperKEKB.…"/>
          <p:cNvSpPr txBox="1">
            <a:spLocks noGrp="1"/>
          </p:cNvSpPr>
          <p:nvPr>
            <p:ph type="body" sz="half" idx="1"/>
          </p:nvPr>
        </p:nvSpPr>
        <p:spPr>
          <a:xfrm>
            <a:off x="1255016" y="1693857"/>
            <a:ext cx="22621112" cy="1675455"/>
          </a:xfrm>
          <a:prstGeom prst="rect">
            <a:avLst/>
          </a:prstGeom>
        </p:spPr>
        <p:txBody>
          <a:bodyPr>
            <a:normAutofit/>
          </a:bodyPr>
          <a:lstStyle/>
          <a:p>
            <a:r>
              <a:rPr sz="4000" dirty="0"/>
              <a:t>The SuperKEKB type collimators have been working well up to the beam current of 1</a:t>
            </a:r>
            <a:r>
              <a:rPr lang="en-US" sz="4000" dirty="0"/>
              <a:t>.02</a:t>
            </a:r>
            <a:r>
              <a:rPr sz="4000" dirty="0"/>
              <a:t> A</a:t>
            </a:r>
            <a:r>
              <a:rPr lang="en-US" sz="4000" dirty="0"/>
              <a:t> in LER</a:t>
            </a:r>
            <a:r>
              <a:rPr sz="4000" dirty="0"/>
              <a:t>.</a:t>
            </a:r>
            <a:endParaRPr lang="en-US" sz="4000" dirty="0"/>
          </a:p>
          <a:p>
            <a:r>
              <a:rPr sz="4000" dirty="0"/>
              <a:t>These collimators have been indispensable for Belle II and SuperKEKB.</a:t>
            </a:r>
          </a:p>
        </p:txBody>
      </p:sp>
      <p:sp>
        <p:nvSpPr>
          <p:cNvPr id="223"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pic>
        <p:nvPicPr>
          <p:cNvPr id="224" name="スクリーンショット 2020-10-01 16.45.27.png" descr="スクリーンショット 2020-10-01 16.45.27.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1368668" y="5303723"/>
            <a:ext cx="22247540" cy="8032476"/>
          </a:xfrm>
          <a:prstGeom prst="rect">
            <a:avLst/>
          </a:prstGeom>
          <a:ln w="12700">
            <a:miter lim="400000"/>
          </a:ln>
        </p:spPr>
      </p:pic>
      <p:sp>
        <p:nvSpPr>
          <p:cNvPr id="225" name="[Andrii Natochii (Univ. of Hawaii) et al.]"/>
          <p:cNvSpPr txBox="1"/>
          <p:nvPr/>
        </p:nvSpPr>
        <p:spPr>
          <a:xfrm>
            <a:off x="16459842" y="3979858"/>
            <a:ext cx="6983721"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000">
                <a:latin typeface="+mn-lt"/>
                <a:ea typeface="+mn-ea"/>
                <a:cs typeface="+mn-cs"/>
                <a:sym typeface="ヒラギノ角ゴ ProN W3"/>
              </a:defRPr>
            </a:lvl1pPr>
          </a:lstStyle>
          <a:p>
            <a:r>
              <a:rPr sz="2400" b="1" dirty="0"/>
              <a:t>[Andrii </a:t>
            </a:r>
            <a:r>
              <a:rPr sz="2400" b="1" dirty="0" err="1"/>
              <a:t>Natochii</a:t>
            </a:r>
            <a:r>
              <a:rPr sz="2400" b="1" dirty="0"/>
              <a:t> (Univ. of Hawaii) et al.]</a:t>
            </a:r>
          </a:p>
        </p:txBody>
      </p:sp>
      <p:pic>
        <p:nvPicPr>
          <p:cNvPr id="226" name="スクリーンショット 2020-10-01 16.45.27.png" descr="スクリーンショット 2020-10-01 16.45.27.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0813895" y="4451782"/>
            <a:ext cx="12794338" cy="94016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Experience - Damage"/>
          <p:cNvSpPr txBox="1">
            <a:spLocks noGrp="1"/>
          </p:cNvSpPr>
          <p:nvPr>
            <p:ph type="title"/>
          </p:nvPr>
        </p:nvSpPr>
        <p:spPr>
          <a:xfrm>
            <a:off x="972102" y="38125"/>
            <a:ext cx="21005800" cy="1313172"/>
          </a:xfrm>
          <a:prstGeom prst="rect">
            <a:avLst/>
          </a:prstGeom>
        </p:spPr>
        <p:txBody>
          <a:bodyPr/>
          <a:lstStyle/>
          <a:p>
            <a:r>
              <a:rPr dirty="0"/>
              <a:t>Experience - Damage</a:t>
            </a:r>
          </a:p>
        </p:txBody>
      </p:sp>
      <p:sp>
        <p:nvSpPr>
          <p:cNvPr id="275"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272" name="Jaws of the collimators were damaged by beam hit.…"/>
          <p:cNvSpPr txBox="1"/>
          <p:nvPr/>
        </p:nvSpPr>
        <p:spPr>
          <a:xfrm>
            <a:off x="972102" y="1397600"/>
            <a:ext cx="22001834" cy="45477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Autofit/>
          </a:bodyPr>
          <a:lstStyle/>
          <a:p>
            <a:pPr marL="457200" lvl="0" indent="-457200" defTabSz="594360">
              <a:lnSpc>
                <a:spcPct val="90000"/>
              </a:lnSpc>
              <a:spcBef>
                <a:spcPts val="1000"/>
              </a:spcBef>
              <a:buSzPct val="125000"/>
              <a:buFont typeface="Arial" panose="020B0604020202020204" pitchFamily="34" charset="0"/>
              <a:buChar char="•"/>
              <a:defRPr sz="3456">
                <a:latin typeface="+mn-lt"/>
                <a:ea typeface="+mn-ea"/>
                <a:cs typeface="+mn-cs"/>
                <a:sym typeface="ヒラギノ角ゴ ProN W3"/>
              </a:defRPr>
            </a:pPr>
            <a:r>
              <a:rPr lang="en" altLang="ja-JP" sz="3600" dirty="0">
                <a:solidFill>
                  <a:prstClr val="black"/>
                </a:solidFill>
                <a:sym typeface="ヒラギノ角ゴ ProN W3"/>
              </a:rPr>
              <a:t>Jaws of vertical collimators were damaged by beam hit.</a:t>
            </a:r>
          </a:p>
          <a:p>
            <a:pPr marL="914400" lvl="1" indent="-457200" defTabSz="594360">
              <a:lnSpc>
                <a:spcPct val="90000"/>
              </a:lnSpc>
              <a:spcBef>
                <a:spcPts val="500"/>
              </a:spcBef>
              <a:buSzPct val="125000"/>
              <a:buFont typeface="Arial" panose="020B0604020202020204" pitchFamily="34" charset="0"/>
              <a:buChar char="•"/>
              <a:defRPr sz="2880">
                <a:latin typeface="+mn-lt"/>
                <a:ea typeface="+mn-ea"/>
                <a:cs typeface="+mn-cs"/>
                <a:sym typeface="ヒラギノ角ゴ ProN W3"/>
              </a:defRPr>
            </a:pPr>
            <a:r>
              <a:rPr lang="en" altLang="ja-JP" sz="3600" dirty="0">
                <a:solidFill>
                  <a:prstClr val="black"/>
                </a:solidFill>
                <a:sym typeface="ヒラギノ角ゴ ProN W3"/>
              </a:rPr>
              <a:t>LER: D02V1 (2021ab), D06V1(2021ab)*, D06V1 (2020ab)*, D06V2 (2019c), D02V1 (2019ab), D02V1 (Phase-2)</a:t>
            </a:r>
          </a:p>
          <a:p>
            <a:pPr marL="914400" lvl="1" indent="-457200" defTabSz="594360">
              <a:lnSpc>
                <a:spcPct val="90000"/>
              </a:lnSpc>
              <a:spcBef>
                <a:spcPts val="500"/>
              </a:spcBef>
              <a:buSzPct val="125000"/>
              <a:buFont typeface="Arial" panose="020B0604020202020204" pitchFamily="34" charset="0"/>
              <a:buChar char="•"/>
              <a:defRPr sz="2880">
                <a:latin typeface="+mn-lt"/>
                <a:ea typeface="+mn-ea"/>
                <a:cs typeface="+mn-cs"/>
                <a:sym typeface="ヒラギノ角ゴ ProN W3"/>
              </a:defRPr>
            </a:pPr>
            <a:r>
              <a:rPr lang="en" altLang="ja-JP" sz="3600" dirty="0">
                <a:solidFill>
                  <a:prstClr val="black"/>
                </a:solidFill>
                <a:sym typeface="ヒラギノ角ゴ ProN W3"/>
              </a:rPr>
              <a:t>HER: D01V1 (Phase-2)</a:t>
            </a:r>
          </a:p>
          <a:p>
            <a:pPr marL="457200" lvl="0" indent="-457200" defTabSz="594360">
              <a:lnSpc>
                <a:spcPct val="90000"/>
              </a:lnSpc>
              <a:spcBef>
                <a:spcPts val="1000"/>
              </a:spcBef>
              <a:buSzPct val="125000"/>
              <a:buFont typeface="Arial" panose="020B0604020202020204" pitchFamily="34" charset="0"/>
              <a:buChar char="•"/>
              <a:defRPr sz="3456">
                <a:latin typeface="+mn-lt"/>
                <a:ea typeface="+mn-ea"/>
                <a:cs typeface="+mn-cs"/>
                <a:sym typeface="ヒラギノ角ゴ ProN W3"/>
              </a:defRPr>
            </a:pPr>
            <a:r>
              <a:rPr lang="en" altLang="ja-JP" sz="3600" dirty="0">
                <a:solidFill>
                  <a:prstClr val="black"/>
                </a:solidFill>
                <a:sym typeface="ヒラギノ角ゴ ProN W3"/>
              </a:rPr>
              <a:t>A huge beam loss and pressure burst has happened near them with a QCS quench</a:t>
            </a:r>
            <a:r>
              <a:rPr lang="en" altLang="ja-JP" sz="3600" dirty="0">
                <a:solidFill>
                  <a:prstClr val="black"/>
                </a:solidFill>
                <a:latin typeface="Times Roman"/>
                <a:ea typeface="Times Roman"/>
                <a:cs typeface="Times Roman"/>
                <a:sym typeface="Times Roman"/>
              </a:rPr>
              <a:t> </a:t>
            </a:r>
            <a:r>
              <a:rPr lang="en" altLang="ja-JP" sz="3600" dirty="0">
                <a:solidFill>
                  <a:prstClr val="black"/>
                </a:solidFill>
                <a:sym typeface="ヒラギノ角ゴ ProN W3"/>
              </a:rPr>
              <a:t>.</a:t>
            </a:r>
          </a:p>
          <a:p>
            <a:pPr marL="457200" lvl="0" indent="-457200" defTabSz="594360">
              <a:lnSpc>
                <a:spcPct val="90000"/>
              </a:lnSpc>
              <a:spcBef>
                <a:spcPts val="1000"/>
              </a:spcBef>
              <a:buSzPct val="125000"/>
              <a:buFont typeface="Arial" panose="020B0604020202020204" pitchFamily="34" charset="0"/>
              <a:buChar char="•"/>
              <a:defRPr sz="3456">
                <a:latin typeface="+mn-lt"/>
                <a:ea typeface="+mn-ea"/>
                <a:cs typeface="+mn-cs"/>
                <a:sym typeface="ヒラギノ角ゴ ProN W3"/>
              </a:defRPr>
            </a:pPr>
            <a:r>
              <a:rPr lang="en" altLang="ja-JP" sz="3600" dirty="0">
                <a:solidFill>
                  <a:prstClr val="black"/>
                </a:solidFill>
                <a:sym typeface="ヒラギノ角ゴ ProN W3"/>
              </a:rPr>
              <a:t>The damaged tungsten tip has embrittled. For the tantalum tip, it did not embrittle.</a:t>
            </a:r>
          </a:p>
          <a:p>
            <a:pPr marL="457200" lvl="0" indent="-457200" defTabSz="594360">
              <a:lnSpc>
                <a:spcPct val="90000"/>
              </a:lnSpc>
              <a:spcBef>
                <a:spcPts val="1000"/>
              </a:spcBef>
              <a:buSzPct val="125000"/>
              <a:buFont typeface="Arial" panose="020B0604020202020204" pitchFamily="34" charset="0"/>
              <a:buChar char="•"/>
              <a:defRPr sz="3456">
                <a:latin typeface="+mn-lt"/>
                <a:ea typeface="+mn-ea"/>
                <a:cs typeface="+mn-cs"/>
                <a:sym typeface="ヒラギノ角ゴ ProN W3"/>
              </a:defRPr>
            </a:pPr>
            <a:r>
              <a:rPr lang="en" altLang="ja-JP" sz="3600" dirty="0">
                <a:solidFill>
                  <a:prstClr val="black"/>
                </a:solidFill>
                <a:sym typeface="ヒラギノ角ゴ ProN W3"/>
              </a:rPr>
              <a:t>The cause is unknown. A candidate is an interaction between the beam and a dust in the beam pipes.</a:t>
            </a:r>
          </a:p>
          <a:p>
            <a:pPr marL="457200" lvl="0" indent="-457200" defTabSz="594360">
              <a:lnSpc>
                <a:spcPct val="90000"/>
              </a:lnSpc>
              <a:spcBef>
                <a:spcPts val="1000"/>
              </a:spcBef>
              <a:buSzPct val="125000"/>
              <a:buFont typeface="Arial" panose="020B0604020202020204" pitchFamily="34" charset="0"/>
              <a:buChar char="•"/>
              <a:defRPr sz="3456">
                <a:latin typeface="+mn-lt"/>
                <a:ea typeface="+mn-ea"/>
                <a:cs typeface="+mn-cs"/>
                <a:sym typeface="ヒラギノ角ゴ ProN W3"/>
              </a:defRPr>
            </a:pPr>
            <a:r>
              <a:rPr lang="en" altLang="ja-JP" sz="3600" dirty="0">
                <a:solidFill>
                  <a:prstClr val="black"/>
                </a:solidFill>
                <a:sym typeface="ヒラギノ角ゴ ProN W3"/>
              </a:rPr>
              <a:t>The damaged jaws of D02V1 were replaced once during 2020c and 2021b because of the high BG level.</a:t>
            </a:r>
          </a:p>
        </p:txBody>
      </p:sp>
      <p:pic>
        <p:nvPicPr>
          <p:cNvPr id="273" name="イメージ" descr="イメージ"/>
          <p:cNvPicPr>
            <a:picLocks noChangeAspect="1"/>
          </p:cNvPicPr>
          <p:nvPr/>
        </p:nvPicPr>
        <p:blipFill>
          <a:blip r:embed="rId3"/>
          <a:stretch>
            <a:fillRect/>
          </a:stretch>
        </p:blipFill>
        <p:spPr>
          <a:xfrm>
            <a:off x="17682277" y="7884721"/>
            <a:ext cx="6525978" cy="4900736"/>
          </a:xfrm>
          <a:prstGeom prst="rect">
            <a:avLst/>
          </a:prstGeom>
          <a:ln w="12700">
            <a:miter lim="400000"/>
          </a:ln>
        </p:spPr>
      </p:pic>
      <p:sp>
        <p:nvSpPr>
          <p:cNvPr id="274" name="Replacement work in the presence of Radiation Science Center ."/>
          <p:cNvSpPr txBox="1"/>
          <p:nvPr/>
        </p:nvSpPr>
        <p:spPr>
          <a:xfrm>
            <a:off x="17735436" y="12808648"/>
            <a:ext cx="6419661" cy="8651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2400"/>
            </a:pPr>
            <a:r>
              <a:t>Replacement work in the presence of Radiation Science Center</a:t>
            </a:r>
            <a:r>
              <a:rPr sz="1200" b="1">
                <a:latin typeface="Times Roman"/>
                <a:ea typeface="Times Roman"/>
                <a:cs typeface="Times Roman"/>
                <a:sym typeface="Times Roman"/>
              </a:rPr>
              <a:t> .</a:t>
            </a:r>
          </a:p>
        </p:txBody>
      </p:sp>
      <p:sp>
        <p:nvSpPr>
          <p:cNvPr id="276" name="D02V1 bottom side"/>
          <p:cNvSpPr txBox="1"/>
          <p:nvPr/>
        </p:nvSpPr>
        <p:spPr>
          <a:xfrm>
            <a:off x="1269434" y="12725848"/>
            <a:ext cx="5866473"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400"/>
            </a:lvl1pPr>
          </a:lstStyle>
          <a:p>
            <a:r>
              <a:rPr dirty="0"/>
              <a:t>D02V1 bottom side</a:t>
            </a:r>
            <a:r>
              <a:rPr lang="en-US" dirty="0"/>
              <a:t> (38 </a:t>
            </a:r>
            <a:r>
              <a:rPr lang="en-US" dirty="0" err="1"/>
              <a:t>μSv</a:t>
            </a:r>
            <a:r>
              <a:rPr lang="en-US" dirty="0"/>
              <a:t>/h)</a:t>
            </a:r>
            <a:endParaRPr dirty="0"/>
          </a:p>
        </p:txBody>
      </p:sp>
      <p:sp>
        <p:nvSpPr>
          <p:cNvPr id="277" name="D02V1 top side"/>
          <p:cNvSpPr txBox="1"/>
          <p:nvPr/>
        </p:nvSpPr>
        <p:spPr>
          <a:xfrm>
            <a:off x="10095503" y="12725849"/>
            <a:ext cx="5190880"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400"/>
            </a:lvl1pPr>
          </a:lstStyle>
          <a:p>
            <a:r>
              <a:rPr dirty="0"/>
              <a:t>D02V1 top side</a:t>
            </a:r>
            <a:r>
              <a:rPr lang="en-US" altLang="ja-JP" dirty="0"/>
              <a:t> (95 </a:t>
            </a:r>
            <a:r>
              <a:rPr lang="en-US" altLang="ja-JP" dirty="0" err="1"/>
              <a:t>μSv</a:t>
            </a:r>
            <a:r>
              <a:rPr lang="en-US" altLang="ja-JP" dirty="0"/>
              <a:t>/h)</a:t>
            </a:r>
            <a:endParaRPr dirty="0"/>
          </a:p>
        </p:txBody>
      </p:sp>
      <p:sp>
        <p:nvSpPr>
          <p:cNvPr id="278" name="* short tantalum tip (see slide 20)."/>
          <p:cNvSpPr txBox="1"/>
          <p:nvPr/>
        </p:nvSpPr>
        <p:spPr>
          <a:xfrm>
            <a:off x="17629119" y="461199"/>
            <a:ext cx="6525978" cy="502702"/>
          </a:xfrm>
          <a:prstGeom prst="rect">
            <a:avLst/>
          </a:prstGeom>
          <a:ln w="12700">
            <a:solidFill>
              <a:schemeClr val="tx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000">
                <a:latin typeface="+mn-lt"/>
                <a:ea typeface="+mn-ea"/>
                <a:cs typeface="+mn-cs"/>
                <a:sym typeface="ヒラギノ角ゴ ProN W3"/>
              </a:defRPr>
            </a:lvl1pPr>
          </a:lstStyle>
          <a:p>
            <a:r>
              <a:rPr sz="2600" dirty="0"/>
              <a:t>* short tantalum tip </a:t>
            </a:r>
            <a:r>
              <a:rPr lang="en-US" sz="2600" dirty="0"/>
              <a:t>which has 5 mm</a:t>
            </a:r>
            <a:r>
              <a:rPr sz="2600" dirty="0"/>
              <a:t>.</a:t>
            </a:r>
          </a:p>
        </p:txBody>
      </p:sp>
      <p:pic>
        <p:nvPicPr>
          <p:cNvPr id="3" name="図 2">
            <a:extLst>
              <a:ext uri="{FF2B5EF4-FFF2-40B4-BE49-F238E27FC236}">
                <a16:creationId xmlns:a16="http://schemas.microsoft.com/office/drawing/2014/main" id="{775733B0-A480-4E49-B2F5-4A8B24A8B82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75744" y="6658498"/>
            <a:ext cx="8053855" cy="6049184"/>
          </a:xfrm>
          <a:prstGeom prst="rect">
            <a:avLst/>
          </a:prstGeom>
        </p:spPr>
      </p:pic>
      <p:pic>
        <p:nvPicPr>
          <p:cNvPr id="5" name="図 4">
            <a:extLst>
              <a:ext uri="{FF2B5EF4-FFF2-40B4-BE49-F238E27FC236}">
                <a16:creationId xmlns:a16="http://schemas.microsoft.com/office/drawing/2014/main" id="{E6FA3CE0-367E-FB4A-AA0D-58921BB7D19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446496" y="6658497"/>
            <a:ext cx="8053855" cy="6040391"/>
          </a:xfrm>
          <a:prstGeom prst="rect">
            <a:avLst/>
          </a:prstGeom>
        </p:spPr>
      </p:pic>
      <p:sp>
        <p:nvSpPr>
          <p:cNvPr id="15" name="D02V1 top side">
            <a:extLst>
              <a:ext uri="{FF2B5EF4-FFF2-40B4-BE49-F238E27FC236}">
                <a16:creationId xmlns:a16="http://schemas.microsoft.com/office/drawing/2014/main" id="{CBB6B65F-83F1-4840-84A1-9F58D324F772}"/>
              </a:ext>
            </a:extLst>
          </p:cNvPr>
          <p:cNvSpPr txBox="1"/>
          <p:nvPr/>
        </p:nvSpPr>
        <p:spPr>
          <a:xfrm>
            <a:off x="5851056" y="13244076"/>
            <a:ext cx="5190880"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400"/>
            </a:lvl1pPr>
          </a:lstStyle>
          <a:p>
            <a:r>
              <a:rPr lang="en-US" dirty="0"/>
              <a:t>2021-06-08</a:t>
            </a:r>
            <a:endParaRPr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Experience - Damage"/>
          <p:cNvSpPr txBox="1">
            <a:spLocks noGrp="1"/>
          </p:cNvSpPr>
          <p:nvPr>
            <p:ph type="title"/>
          </p:nvPr>
        </p:nvSpPr>
        <p:spPr>
          <a:xfrm>
            <a:off x="145788" y="-150954"/>
            <a:ext cx="21005800" cy="1835574"/>
          </a:xfrm>
          <a:prstGeom prst="rect">
            <a:avLst/>
          </a:prstGeom>
        </p:spPr>
        <p:txBody>
          <a:bodyPr/>
          <a:lstStyle/>
          <a:p>
            <a:r>
              <a:rPr dirty="0"/>
              <a:t>Experience - Damage</a:t>
            </a:r>
          </a:p>
        </p:txBody>
      </p:sp>
      <p:sp>
        <p:nvSpPr>
          <p:cNvPr id="290"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281" name="テキスト"/>
          <p:cNvSpPr txBox="1"/>
          <p:nvPr/>
        </p:nvSpPr>
        <p:spPr>
          <a:xfrm>
            <a:off x="15557500" y="4025899"/>
            <a:ext cx="152400"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lnSpc>
                <a:spcPts val="2800"/>
              </a:lnSpc>
              <a:defRPr sz="1200">
                <a:latin typeface="Times Roman"/>
                <a:ea typeface="Times Roman"/>
                <a:cs typeface="Times Roman"/>
                <a:sym typeface="Times Roman"/>
              </a:defRPr>
            </a:lvl1pPr>
          </a:lstStyle>
          <a:p>
            <a:r>
              <a:t> </a:t>
            </a:r>
          </a:p>
        </p:txBody>
      </p:sp>
      <p:sp>
        <p:nvSpPr>
          <p:cNvPr id="284" name="In case of a damaged event in 2019-12-11 10:36 (2019 autumn run).…"/>
          <p:cNvSpPr txBox="1"/>
          <p:nvPr/>
        </p:nvSpPr>
        <p:spPr>
          <a:xfrm>
            <a:off x="139567" y="1234692"/>
            <a:ext cx="23796390" cy="34005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marL="577850" lvl="0" indent="-577850" defTabSz="751205">
              <a:lnSpc>
                <a:spcPct val="90000"/>
              </a:lnSpc>
              <a:spcBef>
                <a:spcPts val="900"/>
              </a:spcBef>
              <a:buSzPct val="125000"/>
              <a:buFont typeface="Arial" panose="020B0604020202020204" pitchFamily="34" charset="0"/>
              <a:buChar char="•"/>
              <a:defRPr sz="4368">
                <a:latin typeface="+mn-lt"/>
                <a:ea typeface="+mn-ea"/>
                <a:cs typeface="+mn-cs"/>
                <a:sym typeface="ヒラギノ角ゴ ProN W3"/>
              </a:defRPr>
            </a:pPr>
            <a:r>
              <a:rPr lang="en" altLang="ja-JP" sz="3600" dirty="0">
                <a:solidFill>
                  <a:prstClr val="black"/>
                </a:solidFill>
                <a:sym typeface="ヒラギノ角ゴ ProN W3"/>
              </a:rPr>
              <a:t>In case of a damaged event in 2021-06-02 20:13 (2021b run).</a:t>
            </a:r>
          </a:p>
          <a:p>
            <a:pPr marL="577850" lvl="0" indent="-577850" defTabSz="751205">
              <a:lnSpc>
                <a:spcPct val="90000"/>
              </a:lnSpc>
              <a:spcBef>
                <a:spcPts val="900"/>
              </a:spcBef>
              <a:buSzPct val="125000"/>
              <a:buFont typeface="Arial" panose="020B0604020202020204" pitchFamily="34" charset="0"/>
              <a:buChar char="•"/>
              <a:defRPr sz="4368">
                <a:latin typeface="+mn-lt"/>
                <a:ea typeface="+mn-ea"/>
                <a:cs typeface="+mn-cs"/>
                <a:sym typeface="ヒラギノ角ゴ ProN W3"/>
              </a:defRPr>
            </a:pPr>
            <a:r>
              <a:rPr lang="en" altLang="ja-JP" sz="3600" dirty="0">
                <a:solidFill>
                  <a:prstClr val="black"/>
                </a:solidFill>
                <a:sym typeface="ヒラギノ角ゴ ProN W3"/>
              </a:rPr>
              <a:t>Pressure near CCG D02_L18 and D06_L12, which are placed near D02V1 and D06V1 collimator respectively, was increased instantaneously (beam hit the jaws probably).</a:t>
            </a:r>
          </a:p>
          <a:p>
            <a:pPr marL="577850" lvl="0" indent="-577850" defTabSz="751205">
              <a:lnSpc>
                <a:spcPct val="90000"/>
              </a:lnSpc>
              <a:spcBef>
                <a:spcPts val="900"/>
              </a:spcBef>
              <a:buSzPct val="125000"/>
              <a:buFont typeface="Arial" panose="020B0604020202020204" pitchFamily="34" charset="0"/>
              <a:buChar char="•"/>
              <a:defRPr sz="4368">
                <a:latin typeface="+mn-lt"/>
                <a:ea typeface="+mn-ea"/>
                <a:cs typeface="+mn-cs"/>
                <a:sym typeface="ヒラギノ角ゴ ProN W3"/>
              </a:defRPr>
            </a:pPr>
            <a:r>
              <a:rPr lang="en" altLang="ja-JP" sz="3600" dirty="0">
                <a:solidFill>
                  <a:prstClr val="black"/>
                </a:solidFill>
                <a:sym typeface="ヒラギノ角ゴ ProN W3"/>
              </a:rPr>
              <a:t>QCS quench happened (QC1LP, QC1RP in LER).</a:t>
            </a:r>
          </a:p>
        </p:txBody>
      </p:sp>
      <p:pic>
        <p:nvPicPr>
          <p:cNvPr id="2" name="図 1">
            <a:extLst>
              <a:ext uri="{FF2B5EF4-FFF2-40B4-BE49-F238E27FC236}">
                <a16:creationId xmlns:a16="http://schemas.microsoft.com/office/drawing/2014/main" id="{F8EC3CB7-FA7B-C84D-B2FD-E5FB0D92B1A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8047" y="5408743"/>
            <a:ext cx="10200641" cy="8162488"/>
          </a:xfrm>
          <a:prstGeom prst="rect">
            <a:avLst/>
          </a:prstGeom>
        </p:spPr>
      </p:pic>
      <p:cxnSp>
        <p:nvCxnSpPr>
          <p:cNvPr id="4" name="直線コネクタ 3">
            <a:extLst>
              <a:ext uri="{FF2B5EF4-FFF2-40B4-BE49-F238E27FC236}">
                <a16:creationId xmlns:a16="http://schemas.microsoft.com/office/drawing/2014/main" id="{1A18FE6F-6BFA-5C4E-A1E7-815E5F25F383}"/>
              </a:ext>
            </a:extLst>
          </p:cNvPr>
          <p:cNvCxnSpPr/>
          <p:nvPr/>
        </p:nvCxnSpPr>
        <p:spPr>
          <a:xfrm flipV="1">
            <a:off x="1381760" y="6319520"/>
            <a:ext cx="812800" cy="85344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 name="テキスト ボックス 4">
            <a:extLst>
              <a:ext uri="{FF2B5EF4-FFF2-40B4-BE49-F238E27FC236}">
                <a16:creationId xmlns:a16="http://schemas.microsoft.com/office/drawing/2014/main" id="{7C7181D9-3FA8-0946-86D8-D31B715737F9}"/>
              </a:ext>
            </a:extLst>
          </p:cNvPr>
          <p:cNvSpPr txBox="1"/>
          <p:nvPr/>
        </p:nvSpPr>
        <p:spPr>
          <a:xfrm>
            <a:off x="1868333" y="5821972"/>
            <a:ext cx="2652970"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LER Current</a:t>
            </a:r>
            <a:endParaRPr kumimoji="0" lang="ja-JP" altLang="en-US"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cxnSp>
        <p:nvCxnSpPr>
          <p:cNvPr id="17" name="直線コネクタ 16">
            <a:extLst>
              <a:ext uri="{FF2B5EF4-FFF2-40B4-BE49-F238E27FC236}">
                <a16:creationId xmlns:a16="http://schemas.microsoft.com/office/drawing/2014/main" id="{BCDBEB64-4DC2-8E4F-9D1E-23A77A408F59}"/>
              </a:ext>
            </a:extLst>
          </p:cNvPr>
          <p:cNvCxnSpPr>
            <a:cxnSpLocks/>
          </p:cNvCxnSpPr>
          <p:nvPr/>
        </p:nvCxnSpPr>
        <p:spPr>
          <a:xfrm flipV="1">
            <a:off x="1524000" y="7596377"/>
            <a:ext cx="995680" cy="134080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6" name="図 5">
            <a:extLst>
              <a:ext uri="{FF2B5EF4-FFF2-40B4-BE49-F238E27FC236}">
                <a16:creationId xmlns:a16="http://schemas.microsoft.com/office/drawing/2014/main" id="{B1B56EA8-0C85-5F4F-83F6-E8921754577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8685"/>
          <a:stretch/>
        </p:blipFill>
        <p:spPr>
          <a:xfrm>
            <a:off x="12649203" y="4483100"/>
            <a:ext cx="9286239" cy="3589930"/>
          </a:xfrm>
          <a:prstGeom prst="rect">
            <a:avLst/>
          </a:prstGeom>
        </p:spPr>
      </p:pic>
      <p:pic>
        <p:nvPicPr>
          <p:cNvPr id="7" name="図 6">
            <a:extLst>
              <a:ext uri="{FF2B5EF4-FFF2-40B4-BE49-F238E27FC236}">
                <a16:creationId xmlns:a16="http://schemas.microsoft.com/office/drawing/2014/main" id="{F461555D-1727-7341-A07D-E1E6518A721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2526392" y="8294009"/>
            <a:ext cx="6367016" cy="5394960"/>
          </a:xfrm>
          <a:prstGeom prst="rect">
            <a:avLst/>
          </a:prstGeom>
        </p:spPr>
      </p:pic>
      <p:sp>
        <p:nvSpPr>
          <p:cNvPr id="20" name="テキスト ボックス 19">
            <a:extLst>
              <a:ext uri="{FF2B5EF4-FFF2-40B4-BE49-F238E27FC236}">
                <a16:creationId xmlns:a16="http://schemas.microsoft.com/office/drawing/2014/main" id="{BF753C31-517B-5649-8B18-C4C1C835F009}"/>
              </a:ext>
            </a:extLst>
          </p:cNvPr>
          <p:cNvSpPr txBox="1"/>
          <p:nvPr/>
        </p:nvSpPr>
        <p:spPr>
          <a:xfrm>
            <a:off x="2448558" y="7172960"/>
            <a:ext cx="2991204"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CCG D02_L18</a:t>
            </a:r>
            <a:endParaRPr kumimoji="0" lang="ja-JP" altLang="en-US"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9" name="テキスト ボックス 8">
            <a:extLst>
              <a:ext uri="{FF2B5EF4-FFF2-40B4-BE49-F238E27FC236}">
                <a16:creationId xmlns:a16="http://schemas.microsoft.com/office/drawing/2014/main" id="{4AB1CDB3-0E93-D340-B5D2-D8A4611EA2AD}"/>
              </a:ext>
            </a:extLst>
          </p:cNvPr>
          <p:cNvSpPr txBox="1"/>
          <p:nvPr/>
        </p:nvSpPr>
        <p:spPr>
          <a:xfrm>
            <a:off x="448047" y="4901374"/>
            <a:ext cx="5818901"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Pressure and beam current</a:t>
            </a:r>
            <a:endParaRPr kumimoji="0" lang="ja-JP" altLang="en-US"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23" name="テキスト ボックス 22">
            <a:extLst>
              <a:ext uri="{FF2B5EF4-FFF2-40B4-BE49-F238E27FC236}">
                <a16:creationId xmlns:a16="http://schemas.microsoft.com/office/drawing/2014/main" id="{2E87FCB2-537F-F349-B1A2-DA07ADF6EFB2}"/>
              </a:ext>
            </a:extLst>
          </p:cNvPr>
          <p:cNvSpPr txBox="1"/>
          <p:nvPr/>
        </p:nvSpPr>
        <p:spPr>
          <a:xfrm>
            <a:off x="18892942" y="3999042"/>
            <a:ext cx="3042500"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Status of QCS</a:t>
            </a:r>
            <a:endParaRPr kumimoji="0" lang="ja-JP" altLang="en-US"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24" name="テキスト ボックス 23">
            <a:extLst>
              <a:ext uri="{FF2B5EF4-FFF2-40B4-BE49-F238E27FC236}">
                <a16:creationId xmlns:a16="http://schemas.microsoft.com/office/drawing/2014/main" id="{17E15762-1463-4748-B8D0-25B84E5090F1}"/>
              </a:ext>
            </a:extLst>
          </p:cNvPr>
          <p:cNvSpPr txBox="1"/>
          <p:nvPr/>
        </p:nvSpPr>
        <p:spPr>
          <a:xfrm>
            <a:off x="18892942" y="13124712"/>
            <a:ext cx="5509522"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30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Loss monitors in the rings</a:t>
            </a:r>
            <a:endParaRPr kumimoji="0" lang="ja-JP" altLang="en-US"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Experience - Damage"/>
          <p:cNvSpPr txBox="1">
            <a:spLocks noGrp="1"/>
          </p:cNvSpPr>
          <p:nvPr>
            <p:ph type="title"/>
          </p:nvPr>
        </p:nvSpPr>
        <p:spPr>
          <a:xfrm>
            <a:off x="728589" y="15333"/>
            <a:ext cx="21005800" cy="1432924"/>
          </a:xfrm>
          <a:prstGeom prst="rect">
            <a:avLst/>
          </a:prstGeom>
        </p:spPr>
        <p:txBody>
          <a:bodyPr>
            <a:normAutofit/>
          </a:bodyPr>
          <a:lstStyle/>
          <a:p>
            <a:r>
              <a:rPr dirty="0"/>
              <a:t>Experience - Damage</a:t>
            </a:r>
          </a:p>
        </p:txBody>
      </p:sp>
      <p:sp>
        <p:nvSpPr>
          <p:cNvPr id="293" name="スライド番号"/>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296" name="2nd turn before no beam"/>
          <p:cNvSpPr txBox="1"/>
          <p:nvPr/>
        </p:nvSpPr>
        <p:spPr>
          <a:xfrm>
            <a:off x="13502699" y="12457113"/>
            <a:ext cx="8415765" cy="5642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lang="en-US" dirty="0"/>
              <a:t>Dose in VXD diamond sensors of Belle II</a:t>
            </a:r>
            <a:endParaRPr dirty="0"/>
          </a:p>
        </p:txBody>
      </p:sp>
      <p:sp>
        <p:nvSpPr>
          <p:cNvPr id="297" name="3rd turn before no beam"/>
          <p:cNvSpPr txBox="1"/>
          <p:nvPr/>
        </p:nvSpPr>
        <p:spPr>
          <a:xfrm>
            <a:off x="728589" y="12548748"/>
            <a:ext cx="11870889"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l"/>
            <a:r>
              <a:rPr lang="en-US" sz="2400" dirty="0"/>
              <a:t>Bunch oscillation recorder (BOR) and bunch current monitor (BCM), BOR signal </a:t>
            </a:r>
            <a:r>
              <a:rPr lang="en-US" altLang="ja-JP" sz="2400" dirty="0"/>
              <a:t> is proportional to (bunch displacement)×(bunch intensity).</a:t>
            </a:r>
          </a:p>
          <a:p>
            <a:pPr algn="l"/>
            <a:endParaRPr sz="2400" dirty="0"/>
          </a:p>
        </p:txBody>
      </p:sp>
      <p:sp>
        <p:nvSpPr>
          <p:cNvPr id="299" name="An amplitude in a bunch oscillation monitor, which refers to “(displacement) × (charge)” in each bunch, was decreased around the middle of the trains (Did a part of these bunches hit the collimator?).…"/>
          <p:cNvSpPr txBox="1"/>
          <p:nvPr/>
        </p:nvSpPr>
        <p:spPr>
          <a:xfrm>
            <a:off x="0" y="1047587"/>
            <a:ext cx="24394321" cy="39214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Autofit/>
          </a:bodyPr>
          <a:lstStyle/>
          <a:p>
            <a:pPr marL="444500" lvl="0" indent="-444500" defTabSz="577850">
              <a:lnSpc>
                <a:spcPct val="90000"/>
              </a:lnSpc>
              <a:spcBef>
                <a:spcPts val="700"/>
              </a:spcBef>
              <a:buSzPct val="125000"/>
              <a:buFont typeface="Arial" panose="020B0604020202020204" pitchFamily="34" charset="0"/>
              <a:buChar char="•"/>
              <a:defRPr sz="3359">
                <a:latin typeface="+mn-lt"/>
                <a:ea typeface="+mn-ea"/>
                <a:cs typeface="+mn-cs"/>
                <a:sym typeface="ヒラギノ角ゴ ProN W3"/>
              </a:defRPr>
            </a:pPr>
            <a:r>
              <a:rPr lang="en-US" altLang="ja-JP" sz="3600" dirty="0">
                <a:solidFill>
                  <a:prstClr val="black"/>
                </a:solidFill>
                <a:sym typeface="ヒラギノ角ゴ ProN W3"/>
              </a:rPr>
              <a:t>Sudden beam loss happened within 2-turn before the beam abort.</a:t>
            </a:r>
          </a:p>
          <a:p>
            <a:pPr marL="444500" lvl="0" indent="-444500" defTabSz="577850">
              <a:lnSpc>
                <a:spcPct val="90000"/>
              </a:lnSpc>
              <a:spcBef>
                <a:spcPts val="700"/>
              </a:spcBef>
              <a:buSzPct val="125000"/>
              <a:buFont typeface="Arial" panose="020B0604020202020204" pitchFamily="34" charset="0"/>
              <a:buChar char="•"/>
              <a:defRPr sz="3359">
                <a:latin typeface="+mn-lt"/>
                <a:ea typeface="+mn-ea"/>
                <a:cs typeface="+mn-cs"/>
                <a:sym typeface="ヒラギノ角ゴ ProN W3"/>
              </a:defRPr>
            </a:pPr>
            <a:r>
              <a:rPr lang="en-US" altLang="ja-JP" sz="3600" dirty="0">
                <a:solidFill>
                  <a:prstClr val="black"/>
                </a:solidFill>
                <a:sym typeface="ヒラギノ角ゴ ProN W3"/>
              </a:rPr>
              <a:t>Dose on VXD diamond sensors of Belle II were extremely high and the signal saturated (usual beam loss abort: ~50 </a:t>
            </a:r>
            <a:r>
              <a:rPr lang="en-US" altLang="ja-JP" sz="3600" dirty="0" err="1">
                <a:solidFill>
                  <a:prstClr val="black"/>
                </a:solidFill>
                <a:sym typeface="ヒラギノ角ゴ ProN W3"/>
              </a:rPr>
              <a:t>mRad</a:t>
            </a:r>
            <a:r>
              <a:rPr lang="en-US" altLang="ja-JP" sz="3600" dirty="0">
                <a:solidFill>
                  <a:prstClr val="black"/>
                </a:solidFill>
                <a:sym typeface="ヒラギノ角ゴ ProN W3"/>
              </a:rPr>
              <a:t> or less).</a:t>
            </a:r>
          </a:p>
          <a:p>
            <a:pPr marL="444500" lvl="0" indent="-444500" defTabSz="577850">
              <a:lnSpc>
                <a:spcPct val="90000"/>
              </a:lnSpc>
              <a:spcBef>
                <a:spcPts val="700"/>
              </a:spcBef>
              <a:buSzPct val="125000"/>
              <a:buFont typeface="Arial" panose="020B0604020202020204" pitchFamily="34" charset="0"/>
              <a:buChar char="•"/>
              <a:defRPr sz="3359">
                <a:latin typeface="+mn-lt"/>
                <a:ea typeface="+mn-ea"/>
                <a:cs typeface="+mn-cs"/>
                <a:sym typeface="ヒラギノ角ゴ ProN W3"/>
              </a:defRPr>
            </a:pPr>
            <a:r>
              <a:rPr lang="en-US" altLang="ja-JP" sz="3600" dirty="0">
                <a:solidFill>
                  <a:prstClr val="black"/>
                </a:solidFill>
                <a:sym typeface="ヒラギノ角ゴ ProN W3"/>
              </a:rPr>
              <a:t>The cause of the huge beam loss is unknown so far. One of the candidates is the interaction between the beam and a dust in the beam pipe.</a:t>
            </a:r>
          </a:p>
          <a:p>
            <a:pPr marL="901700" lvl="1" indent="-444500" defTabSz="577850">
              <a:lnSpc>
                <a:spcPct val="90000"/>
              </a:lnSpc>
              <a:spcBef>
                <a:spcPts val="700"/>
              </a:spcBef>
              <a:buSzPct val="125000"/>
              <a:buFont typeface="Arial" panose="020B0604020202020204" pitchFamily="34" charset="0"/>
              <a:buChar char="•"/>
              <a:defRPr sz="3359">
                <a:latin typeface="+mn-lt"/>
                <a:ea typeface="+mn-ea"/>
                <a:cs typeface="+mn-cs"/>
                <a:sym typeface="ヒラギノ角ゴ ProN W3"/>
              </a:defRPr>
            </a:pPr>
            <a:r>
              <a:rPr lang="en-US" altLang="ja-JP" sz="3200" dirty="0">
                <a:solidFill>
                  <a:prstClr val="black"/>
                </a:solidFill>
                <a:sym typeface="ヒラギノ角ゴ ProN W3"/>
              </a:rPr>
              <a:t>Results of simulations indicate that the beam loses at not the vertical collimators but the horizontal collimators mainly [Y. Funakoshi].</a:t>
            </a:r>
          </a:p>
        </p:txBody>
      </p:sp>
      <p:pic>
        <p:nvPicPr>
          <p:cNvPr id="2" name="図 1">
            <a:extLst>
              <a:ext uri="{FF2B5EF4-FFF2-40B4-BE49-F238E27FC236}">
                <a16:creationId xmlns:a16="http://schemas.microsoft.com/office/drawing/2014/main" id="{EC8B01B4-25E9-0F41-A3FD-25F421F39EB5}"/>
              </a:ext>
            </a:extLst>
          </p:cNvPr>
          <p:cNvPicPr>
            <a:picLocks noChangeAspect="1"/>
          </p:cNvPicPr>
          <p:nvPr/>
        </p:nvPicPr>
        <p:blipFill>
          <a:blip r:embed="rId2"/>
          <a:stretch>
            <a:fillRect/>
          </a:stretch>
        </p:blipFill>
        <p:spPr>
          <a:xfrm>
            <a:off x="732983" y="5154638"/>
            <a:ext cx="10868660" cy="7245773"/>
          </a:xfrm>
          <a:prstGeom prst="rect">
            <a:avLst/>
          </a:prstGeom>
        </p:spPr>
      </p:pic>
      <p:sp>
        <p:nvSpPr>
          <p:cNvPr id="3" name="テキスト ボックス 2">
            <a:extLst>
              <a:ext uri="{FF2B5EF4-FFF2-40B4-BE49-F238E27FC236}">
                <a16:creationId xmlns:a16="http://schemas.microsoft.com/office/drawing/2014/main" id="{CBAB55D6-C9E1-3444-A40C-C3B48BE510FD}"/>
              </a:ext>
            </a:extLst>
          </p:cNvPr>
          <p:cNvSpPr txBox="1"/>
          <p:nvPr/>
        </p:nvSpPr>
        <p:spPr>
          <a:xfrm>
            <a:off x="1206858" y="5259090"/>
            <a:ext cx="208390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BOR(LER H)</a:t>
            </a:r>
            <a:endParaRPr kumimoji="0" lang="ja-JP" altLang="en-US"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12" name="テキスト ボックス 11">
            <a:extLst>
              <a:ext uri="{FF2B5EF4-FFF2-40B4-BE49-F238E27FC236}">
                <a16:creationId xmlns:a16="http://schemas.microsoft.com/office/drawing/2014/main" id="{716D49D3-49FB-364B-A082-45CBC49AF6D1}"/>
              </a:ext>
            </a:extLst>
          </p:cNvPr>
          <p:cNvSpPr txBox="1"/>
          <p:nvPr/>
        </p:nvSpPr>
        <p:spPr>
          <a:xfrm>
            <a:off x="1166427" y="7425812"/>
            <a:ext cx="207108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BOR(LER V)</a:t>
            </a:r>
            <a:endParaRPr kumimoji="0" lang="ja-JP" altLang="en-US"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13" name="テキスト ボックス 12">
            <a:extLst>
              <a:ext uri="{FF2B5EF4-FFF2-40B4-BE49-F238E27FC236}">
                <a16:creationId xmlns:a16="http://schemas.microsoft.com/office/drawing/2014/main" id="{9D6B956E-639B-7D4B-BAD7-31A4D00CF6CE}"/>
              </a:ext>
            </a:extLst>
          </p:cNvPr>
          <p:cNvSpPr txBox="1"/>
          <p:nvPr/>
        </p:nvSpPr>
        <p:spPr>
          <a:xfrm>
            <a:off x="1166427" y="9555092"/>
            <a:ext cx="88325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BCM</a:t>
            </a:r>
            <a:endParaRPr kumimoji="0" lang="ja-JP" altLang="en-US"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sp>
        <p:nvSpPr>
          <p:cNvPr id="14" name="テキスト ボックス 13">
            <a:extLst>
              <a:ext uri="{FF2B5EF4-FFF2-40B4-BE49-F238E27FC236}">
                <a16:creationId xmlns:a16="http://schemas.microsoft.com/office/drawing/2014/main" id="{01D86AEC-23AA-7340-B72E-8CDC91EF215C}"/>
              </a:ext>
            </a:extLst>
          </p:cNvPr>
          <p:cNvSpPr txBox="1"/>
          <p:nvPr/>
        </p:nvSpPr>
        <p:spPr>
          <a:xfrm>
            <a:off x="1228943" y="11098086"/>
            <a:ext cx="164147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ヒラギノ角ゴ ProN W6"/>
                <a:ea typeface="ヒラギノ角ゴ ProN W6"/>
                <a:cs typeface="ヒラギノ角ゴ ProN W6"/>
                <a:sym typeface="ヒラギノ角ゴ ProN W6"/>
              </a:rPr>
              <a:t>BCM loss</a:t>
            </a:r>
            <a:endParaRPr kumimoji="0" lang="ja-JP" altLang="en-US"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endParaRPr>
          </a:p>
        </p:txBody>
      </p:sp>
      <p:pic>
        <p:nvPicPr>
          <p:cNvPr id="4" name="図 3">
            <a:extLst>
              <a:ext uri="{FF2B5EF4-FFF2-40B4-BE49-F238E27FC236}">
                <a16:creationId xmlns:a16="http://schemas.microsoft.com/office/drawing/2014/main" id="{6C774511-E84D-C140-AE6E-48F3B78C89AD}"/>
              </a:ext>
            </a:extLst>
          </p:cNvPr>
          <p:cNvPicPr>
            <a:picLocks noChangeAspect="1"/>
          </p:cNvPicPr>
          <p:nvPr/>
        </p:nvPicPr>
        <p:blipFill>
          <a:blip r:embed="rId3"/>
          <a:stretch>
            <a:fillRect/>
          </a:stretch>
        </p:blipFill>
        <p:spPr>
          <a:xfrm>
            <a:off x="12599478" y="5135985"/>
            <a:ext cx="10684444" cy="7245772"/>
          </a:xfrm>
          <a:prstGeom prst="rect">
            <a:avLst/>
          </a:prstGeom>
        </p:spPr>
      </p:pic>
      <p:cxnSp>
        <p:nvCxnSpPr>
          <p:cNvPr id="15" name="直線矢印コネクタ 14">
            <a:extLst>
              <a:ext uri="{FF2B5EF4-FFF2-40B4-BE49-F238E27FC236}">
                <a16:creationId xmlns:a16="http://schemas.microsoft.com/office/drawing/2014/main" id="{BBC5C543-81BC-1C47-9D27-EB2528301A7A}"/>
              </a:ext>
            </a:extLst>
          </p:cNvPr>
          <p:cNvCxnSpPr>
            <a:cxnSpLocks/>
          </p:cNvCxnSpPr>
          <p:nvPr/>
        </p:nvCxnSpPr>
        <p:spPr>
          <a:xfrm>
            <a:off x="5254389" y="5847125"/>
            <a:ext cx="1" cy="343480"/>
          </a:xfrm>
          <a:prstGeom prst="straightConnector1">
            <a:avLst/>
          </a:prstGeom>
          <a:ln w="127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8EE4B4E-4263-3042-9667-B9568D816CCB}"/>
              </a:ext>
            </a:extLst>
          </p:cNvPr>
          <p:cNvSpPr txBox="1"/>
          <p:nvPr/>
        </p:nvSpPr>
        <p:spPr>
          <a:xfrm>
            <a:off x="4869161" y="5579901"/>
            <a:ext cx="902748" cy="369332"/>
          </a:xfrm>
          <a:prstGeom prst="rect">
            <a:avLst/>
          </a:prstGeom>
          <a:noFill/>
        </p:spPr>
        <p:txBody>
          <a:bodyPr wrap="none" rtlCol="0">
            <a:spAutoFit/>
          </a:bodyPr>
          <a:lstStyle/>
          <a:p>
            <a:r>
              <a:rPr kumimoji="1" lang="en-US" altLang="ja-JP" dirty="0"/>
              <a:t>1</a:t>
            </a:r>
            <a:r>
              <a:rPr kumimoji="1" lang="en-US" altLang="ja-JP" baseline="30000" dirty="0"/>
              <a:t>st</a:t>
            </a:r>
            <a:r>
              <a:rPr kumimoji="1" lang="en-US" altLang="ja-JP" dirty="0"/>
              <a:t> train</a:t>
            </a:r>
            <a:endParaRPr kumimoji="1" lang="ja-JP" altLang="en-US"/>
          </a:p>
        </p:txBody>
      </p:sp>
      <p:sp>
        <p:nvSpPr>
          <p:cNvPr id="17" name="テキスト ボックス 16">
            <a:extLst>
              <a:ext uri="{FF2B5EF4-FFF2-40B4-BE49-F238E27FC236}">
                <a16:creationId xmlns:a16="http://schemas.microsoft.com/office/drawing/2014/main" id="{82AE1386-FD21-FB44-B4F1-4A0333936E95}"/>
              </a:ext>
            </a:extLst>
          </p:cNvPr>
          <p:cNvSpPr txBox="1"/>
          <p:nvPr/>
        </p:nvSpPr>
        <p:spPr>
          <a:xfrm>
            <a:off x="5892315" y="5574210"/>
            <a:ext cx="1035925" cy="369332"/>
          </a:xfrm>
          <a:prstGeom prst="rect">
            <a:avLst/>
          </a:prstGeom>
          <a:noFill/>
        </p:spPr>
        <p:txBody>
          <a:bodyPr wrap="none" rtlCol="0">
            <a:spAutoFit/>
          </a:bodyPr>
          <a:lstStyle/>
          <a:p>
            <a:r>
              <a:rPr lang="en-US" altLang="ja-JP" dirty="0"/>
              <a:t>2nd</a:t>
            </a:r>
            <a:r>
              <a:rPr kumimoji="1" lang="en-US" altLang="ja-JP" dirty="0"/>
              <a:t> train</a:t>
            </a:r>
            <a:endParaRPr kumimoji="1" lang="ja-JP" altLang="en-US"/>
          </a:p>
        </p:txBody>
      </p:sp>
      <p:cxnSp>
        <p:nvCxnSpPr>
          <p:cNvPr id="18" name="直線矢印コネクタ 17">
            <a:extLst>
              <a:ext uri="{FF2B5EF4-FFF2-40B4-BE49-F238E27FC236}">
                <a16:creationId xmlns:a16="http://schemas.microsoft.com/office/drawing/2014/main" id="{DBEDB63B-668C-A449-98DF-E0F9C5DB128F}"/>
              </a:ext>
            </a:extLst>
          </p:cNvPr>
          <p:cNvCxnSpPr>
            <a:cxnSpLocks/>
          </p:cNvCxnSpPr>
          <p:nvPr/>
        </p:nvCxnSpPr>
        <p:spPr>
          <a:xfrm flipH="1">
            <a:off x="5045905" y="5477631"/>
            <a:ext cx="1222159"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33F89FA4-674B-B549-AE6C-A8323A9E48A4}"/>
              </a:ext>
            </a:extLst>
          </p:cNvPr>
          <p:cNvSpPr txBox="1"/>
          <p:nvPr/>
        </p:nvSpPr>
        <p:spPr>
          <a:xfrm>
            <a:off x="5261199" y="5154638"/>
            <a:ext cx="748923" cy="369332"/>
          </a:xfrm>
          <a:prstGeom prst="rect">
            <a:avLst/>
          </a:prstGeom>
          <a:noFill/>
        </p:spPr>
        <p:txBody>
          <a:bodyPr wrap="none" rtlCol="0">
            <a:spAutoFit/>
          </a:bodyPr>
          <a:lstStyle/>
          <a:p>
            <a:r>
              <a:rPr lang="en-US" altLang="ja-JP" dirty="0"/>
              <a:t>a turn</a:t>
            </a:r>
            <a:endParaRPr kumimoji="1" lang="ja-JP" altLang="en-US"/>
          </a:p>
        </p:txBody>
      </p:sp>
      <p:cxnSp>
        <p:nvCxnSpPr>
          <p:cNvPr id="20" name="直線矢印コネクタ 19">
            <a:extLst>
              <a:ext uri="{FF2B5EF4-FFF2-40B4-BE49-F238E27FC236}">
                <a16:creationId xmlns:a16="http://schemas.microsoft.com/office/drawing/2014/main" id="{C30A2552-C5EC-914F-BC6A-6F7253A6A8DA}"/>
              </a:ext>
            </a:extLst>
          </p:cNvPr>
          <p:cNvCxnSpPr>
            <a:cxnSpLocks/>
          </p:cNvCxnSpPr>
          <p:nvPr/>
        </p:nvCxnSpPr>
        <p:spPr>
          <a:xfrm>
            <a:off x="6030668" y="5868942"/>
            <a:ext cx="1" cy="343480"/>
          </a:xfrm>
          <a:prstGeom prst="straightConnector1">
            <a:avLst/>
          </a:prstGeom>
          <a:ln w="127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ヒラギノ角ゴ ProN W3"/>
        <a:ea typeface="ヒラギノ角ゴ ProN W3"/>
        <a:cs typeface="ヒラギノ角ゴ ProN W3"/>
      </a:majorFont>
      <a:minorFont>
        <a:latin typeface="ヒラギノ角ゴ ProN W3"/>
        <a:ea typeface="ヒラギノ角ゴ ProN W3"/>
        <a:cs typeface="ヒラギノ角ゴ ProN W3"/>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4372</TotalTime>
  <Words>2854</Words>
  <Application>Microsoft Macintosh PowerPoint</Application>
  <PresentationFormat>ユーザー設定</PresentationFormat>
  <Paragraphs>364</Paragraphs>
  <Slides>35</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35</vt:i4>
      </vt:variant>
    </vt:vector>
  </HeadingPairs>
  <TitlesOfParts>
    <vt:vector size="43" baseType="lpstr">
      <vt:lpstr>ヒラギノ角ゴ ProN W3</vt:lpstr>
      <vt:lpstr>ヒラギノ角ゴ ProN W6</vt:lpstr>
      <vt:lpstr>Arial</vt:lpstr>
      <vt:lpstr>Calibri</vt:lpstr>
      <vt:lpstr>Cambria Math</vt:lpstr>
      <vt:lpstr>Times Roman</vt:lpstr>
      <vt:lpstr>Wingdings</vt:lpstr>
      <vt:lpstr>Office テーマ</vt:lpstr>
      <vt:lpstr>SuperKEKB collimation system</vt:lpstr>
      <vt:lpstr>Contents</vt:lpstr>
      <vt:lpstr>Beam collimators in SuperKEKB</vt:lpstr>
      <vt:lpstr>Design</vt:lpstr>
      <vt:lpstr>Design - RF shield</vt:lpstr>
      <vt:lpstr>Experience - BG suppression</vt:lpstr>
      <vt:lpstr>Experience - Damage</vt:lpstr>
      <vt:lpstr>Experience - Damage</vt:lpstr>
      <vt:lpstr>Experience - Damage</vt:lpstr>
      <vt:lpstr>Experience – Accidental firings of injection kickers</vt:lpstr>
      <vt:lpstr>Experience – Vertical Beam-size blow-up</vt:lpstr>
      <vt:lpstr>Experience – Vertical Beam-size blow-up</vt:lpstr>
      <vt:lpstr>Experience – Vertical Beam-size blow-up</vt:lpstr>
      <vt:lpstr>Summary</vt:lpstr>
      <vt:lpstr>Plan – Non-linear collimator at LER OHO section</vt:lpstr>
      <vt:lpstr>Plan – Non-linear collimator at LER OHO section</vt:lpstr>
      <vt:lpstr>Plan – Non-linear collimator at LER OHO section</vt:lpstr>
      <vt:lpstr>Plan – Non-linear collimator at LER OHO section</vt:lpstr>
      <vt:lpstr>Plan – Non-linear collimator at LER OHO section</vt:lpstr>
      <vt:lpstr>Plan – Non-linear collimator at LER OHO section</vt:lpstr>
      <vt:lpstr>backup</vt:lpstr>
      <vt:lpstr>Design - RF property</vt:lpstr>
      <vt:lpstr>Design - RF property</vt:lpstr>
      <vt:lpstr>Experience - QCS protection</vt:lpstr>
      <vt:lpstr>Experience - Heating</vt:lpstr>
      <vt:lpstr>Experience - Pressure</vt:lpstr>
      <vt:lpstr>Experience - Pressure</vt:lpstr>
      <vt:lpstr>Experience - Pressure</vt:lpstr>
      <vt:lpstr>Experience -Short Tip</vt:lpstr>
      <vt:lpstr>Low-Z collimator</vt:lpstr>
      <vt:lpstr>Low-Z collimator</vt:lpstr>
      <vt:lpstr>Low-Z collimator</vt:lpstr>
      <vt:lpstr>Topics: Low-Z (Carbon) collimator in D06V1 collimator</vt:lpstr>
      <vt:lpstr>Topics: Trial of phase matched optics between collimators in LER</vt:lpstr>
      <vt:lpstr>Topics: Bunch length measurements for collimator apertures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SuperKEKB collimation system</dc:title>
  <cp:lastModifiedBy>石橋 拓弥</cp:lastModifiedBy>
  <cp:revision>62</cp:revision>
  <dcterms:modified xsi:type="dcterms:W3CDTF">2022-01-12T08:27:48Z</dcterms:modified>
</cp:coreProperties>
</file>