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359" r:id="rId3"/>
    <p:sldId id="343" r:id="rId4"/>
    <p:sldId id="341" r:id="rId5"/>
    <p:sldId id="368" r:id="rId6"/>
    <p:sldId id="384" r:id="rId7"/>
    <p:sldId id="344" r:id="rId8"/>
    <p:sldId id="361" r:id="rId9"/>
    <p:sldId id="401" r:id="rId10"/>
    <p:sldId id="403" r:id="rId11"/>
    <p:sldId id="375" r:id="rId12"/>
    <p:sldId id="410" r:id="rId13"/>
    <p:sldId id="396" r:id="rId14"/>
    <p:sldId id="412" r:id="rId15"/>
    <p:sldId id="413" r:id="rId16"/>
    <p:sldId id="414" r:id="rId17"/>
    <p:sldId id="415" r:id="rId18"/>
    <p:sldId id="416" r:id="rId19"/>
    <p:sldId id="417" r:id="rId20"/>
    <p:sldId id="418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K-CSNS" initials="Y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D6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5" autoAdjust="0"/>
    <p:restoredTop sz="78401" autoAdjust="0"/>
  </p:normalViewPr>
  <p:slideViewPr>
    <p:cSldViewPr>
      <p:cViewPr varScale="1">
        <p:scale>
          <a:sx n="88" d="100"/>
          <a:sy n="88" d="100"/>
        </p:scale>
        <p:origin x="72" y="17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6B990-17DE-49A5-9A7A-80C011626519}" type="datetimeFigureOut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1BFCC8-EAFA-4882-B2A8-77E1435323B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1889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FCC8-EAFA-4882-B2A8-77E1435323B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4924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9C5A93-2B2E-401C-9917-AAF07D2A5EC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7327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Bypass</a:t>
            </a:r>
            <a:r>
              <a:rPr lang="zh-CN" altLang="en-US" dirty="0" smtClean="0"/>
              <a:t>问题：采用现在有</a:t>
            </a:r>
            <a:r>
              <a:rPr lang="en-US" altLang="zh-CN" dirty="0" smtClean="0"/>
              <a:t>CEPC Lattice</a:t>
            </a:r>
            <a:r>
              <a:rPr lang="zh-CN" altLang="en-US" dirty="0" smtClean="0"/>
              <a:t>，</a:t>
            </a:r>
            <a:r>
              <a:rPr lang="en-US" altLang="zh-CN" dirty="0" smtClean="0"/>
              <a:t>SPPC</a:t>
            </a:r>
            <a:r>
              <a:rPr lang="zh-CN" altLang="en-US" dirty="0" smtClean="0"/>
              <a:t>尽量绕圈，最高磁场可以适当高一些，如</a:t>
            </a:r>
            <a:r>
              <a:rPr lang="en-US" altLang="zh-CN" dirty="0" smtClean="0"/>
              <a:t>26-30T</a:t>
            </a:r>
            <a:r>
              <a:rPr lang="zh-CN" altLang="en-US" dirty="0" smtClean="0"/>
              <a:t>，或者</a:t>
            </a:r>
            <a:r>
              <a:rPr lang="en-US" altLang="zh-CN" dirty="0" smtClean="0"/>
              <a:t>24T</a:t>
            </a:r>
            <a:r>
              <a:rPr lang="zh-CN" altLang="en-US" dirty="0" smtClean="0"/>
              <a:t>磁场，对撞能量</a:t>
            </a:r>
            <a:r>
              <a:rPr lang="en-US" altLang="zh-CN" dirty="0" smtClean="0"/>
              <a:t>125TeV</a:t>
            </a:r>
            <a:r>
              <a:rPr lang="zh-CN" altLang="en-US" dirty="0" smtClean="0"/>
              <a:t>。哪个优先级高？（</a:t>
            </a:r>
            <a:r>
              <a:rPr lang="en-US" altLang="zh-CN" dirty="0" smtClean="0"/>
              <a:t>Bypass</a:t>
            </a:r>
            <a:r>
              <a:rPr lang="zh-CN" altLang="en-US" dirty="0" smtClean="0"/>
              <a:t>区）给出具体的比较。要给一个</a:t>
            </a:r>
            <a:r>
              <a:rPr lang="en-US" altLang="zh-CN" dirty="0" smtClean="0"/>
              <a:t>Bypass</a:t>
            </a:r>
            <a:r>
              <a:rPr lang="zh-CN" altLang="en-US" dirty="0" smtClean="0"/>
              <a:t>的总长度，而且</a:t>
            </a:r>
            <a:r>
              <a:rPr lang="en-US" altLang="zh-CN" dirty="0" smtClean="0"/>
              <a:t>CEPC</a:t>
            </a:r>
            <a:r>
              <a:rPr lang="zh-CN" altLang="en-US" dirty="0" smtClean="0"/>
              <a:t>土建时预建一段</a:t>
            </a:r>
            <a:r>
              <a:rPr lang="en-US" altLang="zh-CN" dirty="0" smtClean="0"/>
              <a:t>Bypass</a:t>
            </a:r>
            <a:r>
              <a:rPr lang="zh-CN" altLang="en-US" dirty="0" smtClean="0"/>
              <a:t>隧道，以避免</a:t>
            </a:r>
            <a:r>
              <a:rPr lang="en-US" altLang="zh-CN" dirty="0" smtClean="0"/>
              <a:t>SPPC</a:t>
            </a:r>
            <a:r>
              <a:rPr lang="zh-CN" altLang="en-US" dirty="0" smtClean="0"/>
              <a:t>建造时影响全环，需要确定两个隧道分开多大后，可以认为是后建时不影响。新的讨论：尽量达到</a:t>
            </a:r>
            <a:r>
              <a:rPr lang="en-US" altLang="zh-CN" dirty="0" smtClean="0"/>
              <a:t>150TeV</a:t>
            </a:r>
            <a:r>
              <a:rPr lang="zh-CN" altLang="en-US" dirty="0" smtClean="0"/>
              <a:t>能量，两个选择：一是</a:t>
            </a:r>
            <a:r>
              <a:rPr lang="en-US" altLang="zh-CN" dirty="0" smtClean="0"/>
              <a:t>Bypass</a:t>
            </a:r>
            <a:r>
              <a:rPr lang="zh-CN" altLang="en-US" dirty="0" smtClean="0"/>
              <a:t>采用</a:t>
            </a:r>
            <a:r>
              <a:rPr lang="en-US" altLang="zh-CN" dirty="0" smtClean="0"/>
              <a:t>30T</a:t>
            </a:r>
            <a:r>
              <a:rPr lang="zh-CN" altLang="en-US" dirty="0" smtClean="0"/>
              <a:t>，另一是原隧道采用</a:t>
            </a:r>
            <a:r>
              <a:rPr lang="en-US" altLang="zh-CN" dirty="0" smtClean="0"/>
              <a:t>24T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提供</a:t>
            </a:r>
            <a:r>
              <a:rPr lang="en-US" altLang="zh-CN" dirty="0" smtClean="0"/>
              <a:t>Bypass</a:t>
            </a:r>
            <a:r>
              <a:rPr lang="zh-CN" altLang="en-US" dirty="0" smtClean="0"/>
              <a:t>方案的非共享隧道长度（可以不需要</a:t>
            </a:r>
            <a:r>
              <a:rPr lang="en-US" altLang="zh-CN" dirty="0" smtClean="0"/>
              <a:t>Bypass</a:t>
            </a:r>
            <a:r>
              <a:rPr lang="zh-CN" altLang="en-US" dirty="0" smtClean="0"/>
              <a:t>的直线段：</a:t>
            </a:r>
            <a:r>
              <a:rPr lang="en-US" altLang="zh-CN" dirty="0" smtClean="0"/>
              <a:t>SPPC</a:t>
            </a:r>
            <a:r>
              <a:rPr lang="zh-CN" altLang="en-US" dirty="0" smtClean="0"/>
              <a:t>注入和</a:t>
            </a:r>
            <a:r>
              <a:rPr lang="en-US" altLang="zh-CN" dirty="0" smtClean="0"/>
              <a:t>RF；2</a:t>
            </a:r>
            <a:r>
              <a:rPr lang="zh-CN" altLang="en-US" dirty="0" smtClean="0"/>
              <a:t>个</a:t>
            </a:r>
            <a:r>
              <a:rPr lang="en-US" altLang="zh-CN" dirty="0" smtClean="0"/>
              <a:t>pp</a:t>
            </a:r>
            <a:r>
              <a:rPr lang="zh-CN" altLang="en-US" dirty="0" smtClean="0"/>
              <a:t>对撞区、</a:t>
            </a:r>
            <a:r>
              <a:rPr lang="en-US" altLang="zh-CN" dirty="0" smtClean="0"/>
              <a:t>2</a:t>
            </a:r>
            <a:r>
              <a:rPr lang="zh-CN" altLang="en-US" dirty="0" smtClean="0"/>
              <a:t>个</a:t>
            </a:r>
            <a:r>
              <a:rPr lang="en-US" altLang="zh-CN" dirty="0" err="1" smtClean="0"/>
              <a:t>ee</a:t>
            </a:r>
            <a:r>
              <a:rPr lang="zh-CN" altLang="en-US" dirty="0" smtClean="0"/>
              <a:t>对撞区</a:t>
            </a:r>
            <a:r>
              <a:rPr lang="en-US" altLang="zh-CN" dirty="0" smtClean="0"/>
              <a:t>-</a:t>
            </a:r>
            <a:r>
              <a:rPr lang="zh-CN" altLang="en-US" dirty="0" smtClean="0"/>
              <a:t>引出</a:t>
            </a:r>
            <a:r>
              <a:rPr lang="en-US" altLang="zh-CN" dirty="0" smtClean="0"/>
              <a:t>-</a:t>
            </a:r>
            <a:r>
              <a:rPr lang="zh-CN" altLang="en-US" dirty="0" smtClean="0"/>
              <a:t>准直、预留</a:t>
            </a:r>
            <a:r>
              <a:rPr lang="en-US" altLang="zh-CN" dirty="0" smtClean="0"/>
              <a:t>AA</a:t>
            </a:r>
            <a:r>
              <a:rPr lang="zh-CN" altLang="en-US" dirty="0" smtClean="0"/>
              <a:t>对撞区。</a:t>
            </a:r>
            <a:r>
              <a:rPr lang="en-US" altLang="zh-CN" smtClean="0"/>
              <a:t>e-p</a:t>
            </a:r>
            <a:r>
              <a:rPr lang="zh-CN" altLang="en-US" dirty="0" smtClean="0"/>
              <a:t>）。</a:t>
            </a:r>
            <a:endParaRPr lang="en-US" altLang="zh-CN" dirty="0" smtClean="0"/>
          </a:p>
          <a:p>
            <a:r>
              <a:rPr lang="zh-CN" altLang="en-US" dirty="0" smtClean="0"/>
              <a:t>同步辐射问题：我自己的事。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FCC8-EAFA-4882-B2A8-77E1435323B2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807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亮度：优先级低于对撞能量，尽可能提高。</a:t>
            </a:r>
            <a:endParaRPr lang="en-US" altLang="zh-CN" dirty="0" smtClean="0"/>
          </a:p>
          <a:p>
            <a:r>
              <a:rPr lang="zh-CN" altLang="en-US" dirty="0" smtClean="0"/>
              <a:t>注入器链：可以考虑等离子体加速，作为并行方案研究，</a:t>
            </a:r>
            <a:r>
              <a:rPr lang="en-US" altLang="zh-CN" dirty="0" smtClean="0"/>
              <a:t>11</a:t>
            </a:r>
            <a:r>
              <a:rPr lang="zh-CN" altLang="en-US" dirty="0" smtClean="0"/>
              <a:t>月的</a:t>
            </a:r>
            <a:r>
              <a:rPr lang="en-US" altLang="zh-CN" dirty="0" smtClean="0"/>
              <a:t>CEPC Workshop</a:t>
            </a:r>
            <a:r>
              <a:rPr lang="zh-CN" altLang="en-US" dirty="0" smtClean="0"/>
              <a:t>可以组织一个</a:t>
            </a:r>
            <a:r>
              <a:rPr lang="en-US" altLang="zh-CN" dirty="0" smtClean="0"/>
              <a:t>Session</a:t>
            </a:r>
            <a:r>
              <a:rPr lang="zh-CN" altLang="en-US" dirty="0" smtClean="0"/>
              <a:t>，将国内相关人员找来，一起讨论一下。可能的选择是代替</a:t>
            </a:r>
            <a:r>
              <a:rPr lang="en-US" altLang="zh-CN" dirty="0" smtClean="0"/>
              <a:t>SS</a:t>
            </a:r>
            <a:r>
              <a:rPr lang="zh-CN" altLang="en-US" dirty="0" smtClean="0"/>
              <a:t>级，从造价的角度和可行性（束流尺寸小，重复频率低）的角度。（难点还在于单束团所带的能量非常高，</a:t>
            </a:r>
            <a:r>
              <a:rPr lang="en-US" altLang="zh-CN" dirty="0" smtClean="0"/>
              <a:t>MSS</a:t>
            </a:r>
            <a:r>
              <a:rPr lang="zh-CN" altLang="en-US" dirty="0" smtClean="0"/>
              <a:t>引出时</a:t>
            </a:r>
            <a:r>
              <a:rPr lang="en-US" altLang="zh-CN" dirty="0" smtClean="0"/>
              <a:t>RCS</a:t>
            </a:r>
            <a:r>
              <a:rPr lang="zh-CN" altLang="en-US" dirty="0" smtClean="0"/>
              <a:t>束团串的能量为，</a:t>
            </a:r>
            <a:r>
              <a:rPr lang="en-US" altLang="zh-CN" dirty="0" smtClean="0"/>
              <a:t>RCS</a:t>
            </a:r>
            <a:r>
              <a:rPr lang="zh-CN" altLang="en-US" dirty="0" smtClean="0"/>
              <a:t>引出时束团串能量为</a:t>
            </a:r>
            <a:r>
              <a:rPr lang="en-US" altLang="zh-CN" dirty="0" smtClean="0"/>
              <a:t>28kJ</a:t>
            </a:r>
            <a:r>
              <a:rPr lang="zh-CN" altLang="en-US" dirty="0" smtClean="0"/>
              <a:t>，</a:t>
            </a:r>
            <a:r>
              <a:rPr lang="en-US" altLang="zh-CN" dirty="0" smtClean="0"/>
              <a:t>MSS</a:t>
            </a:r>
            <a:r>
              <a:rPr lang="zh-CN" altLang="en-US" dirty="0" smtClean="0"/>
              <a:t>引出时束团串能量</a:t>
            </a:r>
            <a:r>
              <a:rPr lang="en-US" altLang="zh-CN" dirty="0" smtClean="0"/>
              <a:t>504kJ</a:t>
            </a:r>
            <a:r>
              <a:rPr lang="zh-CN" altLang="en-US" dirty="0" smtClean="0"/>
              <a:t>，</a:t>
            </a:r>
            <a:r>
              <a:rPr lang="en-US" altLang="zh-CN" dirty="0" smtClean="0"/>
              <a:t>SS</a:t>
            </a:r>
            <a:r>
              <a:rPr lang="zh-CN" altLang="en-US" dirty="0" smtClean="0"/>
              <a:t>引出时束团串能量为</a:t>
            </a:r>
            <a:r>
              <a:rPr lang="en-US" altLang="zh-CN" dirty="0" smtClean="0"/>
              <a:t>10MJ</a:t>
            </a:r>
            <a:r>
              <a:rPr lang="zh-CN" altLang="en-US" dirty="0" smtClean="0"/>
              <a:t>。即使</a:t>
            </a:r>
            <a:r>
              <a:rPr lang="en-US" altLang="zh-CN" dirty="0" smtClean="0"/>
              <a:t>RCS</a:t>
            </a:r>
            <a:r>
              <a:rPr lang="zh-CN" altLang="en-US" dirty="0" smtClean="0"/>
              <a:t>束团数减半，仍是非常大的能量）。</a:t>
            </a:r>
            <a:endParaRPr lang="en-US" altLang="zh-CN" dirty="0" smtClean="0"/>
          </a:p>
          <a:p>
            <a:r>
              <a:rPr lang="zh-CN" altLang="en-US" dirty="0" smtClean="0"/>
              <a:t>环布局：与</a:t>
            </a:r>
            <a:r>
              <a:rPr lang="en-US" altLang="zh-CN" dirty="0" smtClean="0"/>
              <a:t>Bypass</a:t>
            </a:r>
            <a:r>
              <a:rPr lang="zh-CN" altLang="en-US" dirty="0" smtClean="0"/>
              <a:t>情况类似，只能做拍脑袋的事，直线节长度估计只能跟随</a:t>
            </a:r>
            <a:r>
              <a:rPr lang="en-US" altLang="zh-CN" dirty="0" smtClean="0"/>
              <a:t>CEPC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ep</a:t>
            </a:r>
            <a:r>
              <a:rPr lang="zh-CN" altLang="en-US" dirty="0" smtClean="0"/>
              <a:t>问题：可以暂不考虑。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FCC8-EAFA-4882-B2A8-77E1435323B2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076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亮度：优先级低于对撞能量，尽可能提高。</a:t>
            </a:r>
            <a:endParaRPr lang="en-US" altLang="zh-CN" dirty="0" smtClean="0"/>
          </a:p>
          <a:p>
            <a:r>
              <a:rPr lang="zh-CN" altLang="en-US" dirty="0" smtClean="0"/>
              <a:t>注入器链：可以考虑等离子体加速，作为并行方案研究，</a:t>
            </a:r>
            <a:r>
              <a:rPr lang="en-US" altLang="zh-CN" dirty="0" smtClean="0"/>
              <a:t>11</a:t>
            </a:r>
            <a:r>
              <a:rPr lang="zh-CN" altLang="en-US" dirty="0" smtClean="0"/>
              <a:t>月的</a:t>
            </a:r>
            <a:r>
              <a:rPr lang="en-US" altLang="zh-CN" dirty="0" smtClean="0"/>
              <a:t>CEPC Workshop</a:t>
            </a:r>
            <a:r>
              <a:rPr lang="zh-CN" altLang="en-US" dirty="0" smtClean="0"/>
              <a:t>可以组织一个</a:t>
            </a:r>
            <a:r>
              <a:rPr lang="en-US" altLang="zh-CN" dirty="0" smtClean="0"/>
              <a:t>Session</a:t>
            </a:r>
            <a:r>
              <a:rPr lang="zh-CN" altLang="en-US" dirty="0" smtClean="0"/>
              <a:t>，将国内相关人员找来，一起讨论一下。可能的选择是代替</a:t>
            </a:r>
            <a:r>
              <a:rPr lang="en-US" altLang="zh-CN" dirty="0" smtClean="0"/>
              <a:t>SS</a:t>
            </a:r>
            <a:r>
              <a:rPr lang="zh-CN" altLang="en-US" dirty="0" smtClean="0"/>
              <a:t>级，从造价的角度和可行性（束流尺寸小，重复频率低）的角度。（难点还在于单束团所带的能量非常高，</a:t>
            </a:r>
            <a:r>
              <a:rPr lang="en-US" altLang="zh-CN" dirty="0" smtClean="0"/>
              <a:t>MSS</a:t>
            </a:r>
            <a:r>
              <a:rPr lang="zh-CN" altLang="en-US" dirty="0" smtClean="0"/>
              <a:t>引出时</a:t>
            </a:r>
            <a:r>
              <a:rPr lang="en-US" altLang="zh-CN" dirty="0" smtClean="0"/>
              <a:t>RCS</a:t>
            </a:r>
            <a:r>
              <a:rPr lang="zh-CN" altLang="en-US" dirty="0" smtClean="0"/>
              <a:t>束团串的能量为，</a:t>
            </a:r>
            <a:r>
              <a:rPr lang="en-US" altLang="zh-CN" dirty="0" smtClean="0"/>
              <a:t>RCS</a:t>
            </a:r>
            <a:r>
              <a:rPr lang="zh-CN" altLang="en-US" dirty="0" smtClean="0"/>
              <a:t>引出时束团串能量为</a:t>
            </a:r>
            <a:r>
              <a:rPr lang="en-US" altLang="zh-CN" dirty="0" smtClean="0"/>
              <a:t>28kJ</a:t>
            </a:r>
            <a:r>
              <a:rPr lang="zh-CN" altLang="en-US" dirty="0" smtClean="0"/>
              <a:t>，</a:t>
            </a:r>
            <a:r>
              <a:rPr lang="en-US" altLang="zh-CN" dirty="0" smtClean="0"/>
              <a:t>MSS</a:t>
            </a:r>
            <a:r>
              <a:rPr lang="zh-CN" altLang="en-US" dirty="0" smtClean="0"/>
              <a:t>引出时束团串能量</a:t>
            </a:r>
            <a:r>
              <a:rPr lang="en-US" altLang="zh-CN" dirty="0" smtClean="0"/>
              <a:t>504kJ</a:t>
            </a:r>
            <a:r>
              <a:rPr lang="zh-CN" altLang="en-US" dirty="0" smtClean="0"/>
              <a:t>，</a:t>
            </a:r>
            <a:r>
              <a:rPr lang="en-US" altLang="zh-CN" dirty="0" smtClean="0"/>
              <a:t>SS</a:t>
            </a:r>
            <a:r>
              <a:rPr lang="zh-CN" altLang="en-US" dirty="0" smtClean="0"/>
              <a:t>引出时束团串能量为</a:t>
            </a:r>
            <a:r>
              <a:rPr lang="en-US" altLang="zh-CN" dirty="0" smtClean="0"/>
              <a:t>10MJ</a:t>
            </a:r>
            <a:r>
              <a:rPr lang="zh-CN" altLang="en-US" dirty="0" smtClean="0"/>
              <a:t>。即使</a:t>
            </a:r>
            <a:r>
              <a:rPr lang="en-US" altLang="zh-CN" dirty="0" smtClean="0"/>
              <a:t>RCS</a:t>
            </a:r>
            <a:r>
              <a:rPr lang="zh-CN" altLang="en-US" dirty="0" smtClean="0"/>
              <a:t>束团数减半，仍是非常大的能量）。</a:t>
            </a:r>
            <a:endParaRPr lang="en-US" altLang="zh-CN" dirty="0" smtClean="0"/>
          </a:p>
          <a:p>
            <a:r>
              <a:rPr lang="zh-CN" altLang="en-US" dirty="0" smtClean="0"/>
              <a:t>环布局：与</a:t>
            </a:r>
            <a:r>
              <a:rPr lang="en-US" altLang="zh-CN" dirty="0" smtClean="0"/>
              <a:t>Bypass</a:t>
            </a:r>
            <a:r>
              <a:rPr lang="zh-CN" altLang="en-US" dirty="0" smtClean="0"/>
              <a:t>情况类似，只能做拍脑袋的事，直线节长度估计只能跟随</a:t>
            </a:r>
            <a:r>
              <a:rPr lang="en-US" altLang="zh-CN" dirty="0" smtClean="0"/>
              <a:t>CEPC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ep</a:t>
            </a:r>
            <a:r>
              <a:rPr lang="zh-CN" altLang="en-US" dirty="0" smtClean="0"/>
              <a:t>问题：可以暂不考虑。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FCC8-EAFA-4882-B2A8-77E1435323B2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7420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BFCC8-EAFA-4882-B2A8-77E1435323B2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48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12F75-EBAA-41B1-B344-CDC5B7C23C49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279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F685C-EE28-417A-AFD4-BED4CA0F6C08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50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5735D-7636-4665-8D6D-59C30067CEE0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7224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100"/>
            </a:lvl2pPr>
          </a:lstStyle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0B5E6-FE86-48CF-8223-31882315C4B3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9046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07A90-5052-4876-A1CC-C243AA61B6E2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7927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E4CD1-9424-4AF7-93B1-30D88506CA19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2772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5D562-B809-4D0C-AE6E-64CFC72A2AF2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662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DD915-912F-455E-93B1-F560735EE65E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94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7216F-E6B9-4455-B792-02D345ABC173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9269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9ABCA-697A-412B-9927-BD24A82D86AC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18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58B0-D4B4-4F2F-A220-E8674B578EBA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245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47BC75-BD7B-40BF-AD34-E7B8FD5477E4}" type="datetime1">
              <a:rPr lang="zh-CN" altLang="en-US" smtClean="0"/>
              <a:t>2022/1/13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7EBD07-150D-4699-82E9-2F14A6A9C91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2427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60040" y="1772816"/>
            <a:ext cx="7772400" cy="1470025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SPPC Study Status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899592" y="3789040"/>
            <a:ext cx="7776864" cy="2088232"/>
          </a:xfrm>
        </p:spPr>
        <p:txBody>
          <a:bodyPr>
            <a:noAutofit/>
          </a:bodyPr>
          <a:lstStyle/>
          <a:p>
            <a:r>
              <a:rPr lang="en-US" altLang="zh-CN" sz="2400" dirty="0" smtClean="0">
                <a:solidFill>
                  <a:schemeClr val="tx1"/>
                </a:solidFill>
                <a:cs typeface="Adobe Devanagari" pitchFamily="18" charset="0"/>
              </a:rPr>
              <a:t>TANG, Jingyu </a:t>
            </a:r>
          </a:p>
          <a:p>
            <a:r>
              <a:rPr lang="en-US" altLang="zh-CN" sz="2400" dirty="0" smtClean="0">
                <a:solidFill>
                  <a:schemeClr val="tx1"/>
                </a:solidFill>
                <a:cs typeface="Adobe Devanagari" pitchFamily="18" charset="0"/>
              </a:rPr>
              <a:t>for the SPPC study group</a:t>
            </a:r>
          </a:p>
          <a:p>
            <a:endParaRPr lang="en-US" altLang="zh-CN" sz="800" dirty="0" smtClean="0">
              <a:solidFill>
                <a:schemeClr val="tx1"/>
              </a:solidFill>
              <a:cs typeface="Adobe Devanagari" pitchFamily="18" charset="0"/>
            </a:endParaRPr>
          </a:p>
          <a:p>
            <a:r>
              <a:rPr lang="en-US" altLang="zh-CN" sz="2400" dirty="0"/>
              <a:t>IAS Program for High Energy </a:t>
            </a:r>
            <a:r>
              <a:rPr lang="en-US" altLang="zh-CN" sz="2400" dirty="0" smtClean="0"/>
              <a:t>Physics  (HEP2022)</a:t>
            </a:r>
            <a:endParaRPr lang="en-US" altLang="zh-CN" sz="2400" dirty="0"/>
          </a:p>
          <a:p>
            <a:r>
              <a:rPr lang="en-US" altLang="zh-CN" sz="2400" dirty="0"/>
              <a:t>January </a:t>
            </a:r>
            <a:r>
              <a:rPr lang="en-US" altLang="zh-CN" sz="2400" dirty="0" smtClean="0"/>
              <a:t>13-19, 2022, HKUST/ZOOM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4497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标题 1">
            <a:extLst>
              <a:ext uri="{FF2B5EF4-FFF2-40B4-BE49-F238E27FC236}">
                <a16:creationId xmlns:a16="http://schemas.microsoft.com/office/drawing/2014/main" id="{146F17C5-5BE7-40D8-B96A-6CCD26ADCC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60" y="34671"/>
            <a:ext cx="8361680" cy="1026160"/>
          </a:xfrm>
        </p:spPr>
        <p:txBody>
          <a:bodyPr>
            <a:normAutofit/>
          </a:bodyPr>
          <a:lstStyle/>
          <a:p>
            <a:pPr algn="ctr"/>
            <a:r>
              <a:rPr lang="en-US" altLang="zh-CN" sz="3200" dirty="0"/>
              <a:t>Bunch splitting at the MSS </a:t>
            </a:r>
            <a:r>
              <a:rPr lang="en-US" altLang="zh-CN" sz="3200" dirty="0" smtClean="0"/>
              <a:t>injection </a:t>
            </a:r>
            <a:r>
              <a:rPr lang="en-US" altLang="zh-CN" sz="3200" dirty="0"/>
              <a:t>energy</a:t>
            </a:r>
            <a:endParaRPr lang="zh-CN" altLang="en-US" sz="3200" dirty="0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EC8B1F28-2462-4FE4-8AC9-C70CCB25EF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5389" y="1125258"/>
            <a:ext cx="3322131" cy="219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FBD5FDAD-4ACA-47E6-A69D-B586ADBDF6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052736"/>
            <a:ext cx="2887760" cy="21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58E5A7E6-922D-4F05-BDE2-77309963FF4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282" y="3505834"/>
            <a:ext cx="3096344" cy="2563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022144D5-7B81-452B-84E7-64B236A218BD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456399"/>
            <a:ext cx="3456384" cy="2672571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A86931E4-1A42-4A40-B79C-C17E50E3FF56}"/>
              </a:ext>
            </a:extLst>
          </p:cNvPr>
          <p:cNvSpPr txBox="1"/>
          <p:nvPr/>
        </p:nvSpPr>
        <p:spPr>
          <a:xfrm>
            <a:off x="7712640" y="4787602"/>
            <a:ext cx="18999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0000"/>
                </a:solidFill>
              </a:rPr>
              <a:t>Beam loss rate:</a:t>
            </a:r>
          </a:p>
          <a:p>
            <a:r>
              <a:rPr lang="en-US" altLang="zh-CN" dirty="0">
                <a:solidFill>
                  <a:srgbClr val="FF0000"/>
                </a:solidFill>
              </a:rPr>
              <a:t>0.094%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595364" y="6161141"/>
            <a:ext cx="3096344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Published </a:t>
            </a:r>
            <a:r>
              <a:rPr lang="en-US" altLang="zh-CN" dirty="0" smtClean="0"/>
              <a:t>in </a:t>
            </a:r>
            <a:r>
              <a:rPr lang="en-US" altLang="zh-CN" dirty="0" smtClean="0"/>
              <a:t>Results in Physics </a:t>
            </a:r>
            <a:r>
              <a:rPr lang="en-US" altLang="zh-CN" dirty="0"/>
              <a:t>32 (2022) </a:t>
            </a:r>
            <a:r>
              <a:rPr lang="en-US" altLang="zh-CN" dirty="0" smtClean="0"/>
              <a:t>105088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8889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379458" y="701390"/>
            <a:ext cx="4104456" cy="1141706"/>
            <a:chOff x="5801313" y="1093868"/>
            <a:chExt cx="5472608" cy="1052223"/>
          </a:xfrm>
        </p:grpSpPr>
        <p:sp>
          <p:nvSpPr>
            <p:cNvPr id="4" name="矩形 3"/>
            <p:cNvSpPr/>
            <p:nvPr/>
          </p:nvSpPr>
          <p:spPr>
            <a:xfrm>
              <a:off x="5801313" y="1777340"/>
              <a:ext cx="246308" cy="36875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000" dirty="0"/>
            </a:p>
          </p:txBody>
        </p:sp>
        <p:sp>
          <p:nvSpPr>
            <p:cNvPr id="5" name="TextBox 7"/>
            <p:cNvSpPr txBox="1"/>
            <p:nvPr/>
          </p:nvSpPr>
          <p:spPr>
            <a:xfrm>
              <a:off x="5801313" y="1093868"/>
              <a:ext cx="5472608" cy="368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000" dirty="0" smtClean="0"/>
            </a:p>
          </p:txBody>
        </p:sp>
      </p:grpSp>
      <p:sp>
        <p:nvSpPr>
          <p:cNvPr id="50" name="文本框 1"/>
          <p:cNvSpPr txBox="1"/>
          <p:nvPr/>
        </p:nvSpPr>
        <p:spPr>
          <a:xfrm>
            <a:off x="179512" y="1760755"/>
            <a:ext cx="4306813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600" dirty="0" smtClean="0"/>
              <a:t>Luminosity optimization and leveling schemes</a:t>
            </a:r>
            <a:endParaRPr lang="en-US" altLang="zh-CN" sz="26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200" dirty="0" smtClean="0">
                <a:solidFill>
                  <a:srgbClr val="00B0F0"/>
                </a:solidFill>
              </a:rPr>
              <a:t>Goal</a:t>
            </a:r>
            <a:r>
              <a:rPr lang="en-US" altLang="zh-CN" sz="2200" dirty="0">
                <a:solidFill>
                  <a:srgbClr val="00B0F0"/>
                </a:solidFill>
              </a:rPr>
              <a:t>: 30 ab</a:t>
            </a:r>
            <a:r>
              <a:rPr lang="en-US" altLang="zh-CN" sz="2200" baseline="30000" dirty="0" smtClean="0">
                <a:solidFill>
                  <a:srgbClr val="00B0F0"/>
                </a:solidFill>
              </a:rPr>
              <a:t>−1</a:t>
            </a:r>
            <a:r>
              <a:rPr lang="en-US" altLang="zh-CN" sz="2200" dirty="0" smtClean="0">
                <a:solidFill>
                  <a:srgbClr val="00B0F0"/>
                </a:solidFill>
              </a:rPr>
              <a:t> </a:t>
            </a:r>
            <a:r>
              <a:rPr lang="en-US" altLang="zh-CN" sz="2200" dirty="0">
                <a:solidFill>
                  <a:srgbClr val="00B0F0"/>
                </a:solidFill>
              </a:rPr>
              <a:t>in 10–15 years</a:t>
            </a:r>
            <a:endParaRPr lang="en-US" altLang="zh-CN" sz="2200" dirty="0" smtClean="0">
              <a:solidFill>
                <a:srgbClr val="00B0F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200" dirty="0" smtClean="0">
                <a:solidFill>
                  <a:srgbClr val="00B0F0"/>
                </a:solidFill>
              </a:rPr>
              <a:t>Increasing integrated </a:t>
            </a:r>
            <a:r>
              <a:rPr lang="en-US" altLang="zh-CN" sz="2200" dirty="0" err="1" smtClean="0">
                <a:solidFill>
                  <a:srgbClr val="00B0F0"/>
                </a:solidFill>
              </a:rPr>
              <a:t>lumi</a:t>
            </a:r>
            <a:r>
              <a:rPr lang="en-US" altLang="zh-CN" sz="2200" dirty="0" smtClean="0">
                <a:solidFill>
                  <a:srgbClr val="00B0F0"/>
                </a:solidFill>
              </a:rPr>
              <a:t>: adopting dynamic </a:t>
            </a:r>
            <a:r>
              <a:rPr lang="en-US" altLang="zh-CN" sz="2200" dirty="0" smtClean="0">
                <a:solidFill>
                  <a:srgbClr val="00B0F0"/>
                </a:solidFill>
                <a:sym typeface="Symbol" panose="05050102010706020507" pitchFamily="18" charset="2"/>
              </a:rPr>
              <a:t>*, emittance damping, crab cavities</a:t>
            </a:r>
            <a:endParaRPr lang="en-US" altLang="zh-CN" sz="2200" dirty="0" smtClean="0">
              <a:solidFill>
                <a:srgbClr val="00B0F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200" dirty="0" smtClean="0">
                <a:solidFill>
                  <a:srgbClr val="00B0F0"/>
                </a:solidFill>
              </a:rPr>
              <a:t>Flat </a:t>
            </a:r>
            <a:r>
              <a:rPr lang="en-US" altLang="zh-CN" sz="2200" dirty="0">
                <a:solidFill>
                  <a:srgbClr val="00B0F0"/>
                </a:solidFill>
              </a:rPr>
              <a:t>beam </a:t>
            </a:r>
            <a:r>
              <a:rPr lang="en-US" altLang="zh-CN" sz="2200" dirty="0" smtClean="0">
                <a:solidFill>
                  <a:srgbClr val="00B0F0"/>
                </a:solidFill>
              </a:rPr>
              <a:t>optics </a:t>
            </a:r>
            <a:r>
              <a:rPr lang="en-US" altLang="zh-CN" sz="2200" dirty="0">
                <a:solidFill>
                  <a:srgbClr val="00B0F0"/>
                </a:solidFill>
              </a:rPr>
              <a:t>instead of round ones </a:t>
            </a:r>
            <a:r>
              <a:rPr lang="en-US" altLang="zh-CN" sz="2200" dirty="0" smtClean="0">
                <a:solidFill>
                  <a:srgbClr val="00B0F0"/>
                </a:solidFill>
              </a:rPr>
              <a:t>when no crab cavities</a:t>
            </a:r>
          </a:p>
        </p:txBody>
      </p:sp>
      <p:sp>
        <p:nvSpPr>
          <p:cNvPr id="51" name="标题 1"/>
          <p:cNvSpPr txBox="1">
            <a:spLocks/>
          </p:cNvSpPr>
          <p:nvPr/>
        </p:nvSpPr>
        <p:spPr>
          <a:xfrm>
            <a:off x="457200" y="116632"/>
            <a:ext cx="8424258" cy="720080"/>
          </a:xfrm>
          <a:prstGeom prst="rect">
            <a:avLst/>
          </a:prstGeom>
        </p:spPr>
        <p:txBody>
          <a:bodyPr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Luminosity optimization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796136" y="967247"/>
            <a:ext cx="30243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0B050"/>
                </a:solidFill>
              </a:rPr>
              <a:t>Wang Lijiao </a:t>
            </a:r>
            <a:r>
              <a:rPr lang="en-US" altLang="zh-CN" sz="2000" dirty="0">
                <a:solidFill>
                  <a:srgbClr val="00B050"/>
                </a:solidFill>
              </a:rPr>
              <a:t>, </a:t>
            </a:r>
            <a:r>
              <a:rPr lang="en-US" altLang="zh-CN" sz="2000" dirty="0" smtClean="0">
                <a:solidFill>
                  <a:srgbClr val="00B050"/>
                </a:solidFill>
              </a:rPr>
              <a:t>Tang Jingyu,  </a:t>
            </a:r>
            <a:r>
              <a:rPr lang="en-US" altLang="zh-CN" sz="2000" dirty="0" err="1" smtClean="0">
                <a:solidFill>
                  <a:srgbClr val="00B050"/>
                </a:solidFill>
              </a:rPr>
              <a:t>R.Palmer</a:t>
            </a:r>
            <a:r>
              <a:rPr lang="en-US" altLang="zh-CN" sz="2000" dirty="0" smtClean="0">
                <a:solidFill>
                  <a:srgbClr val="00B050"/>
                </a:solidFill>
              </a:rPr>
              <a:t> (BNL)</a:t>
            </a:r>
            <a:endParaRPr lang="zh-CN" altLang="en-US" sz="2000" dirty="0">
              <a:solidFill>
                <a:srgbClr val="00B05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005028" y="6130136"/>
            <a:ext cx="309634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RDTM 5</a:t>
            </a:r>
            <a:r>
              <a:rPr lang="en-US" altLang="zh-CN" dirty="0"/>
              <a:t>, 245–254 (</a:t>
            </a:r>
            <a:r>
              <a:rPr lang="en-US" altLang="zh-CN" dirty="0" smtClean="0"/>
              <a:t>2021)</a:t>
            </a:r>
            <a:endParaRPr lang="zh-CN" altLang="en-US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8092" y="1826870"/>
            <a:ext cx="4502001" cy="3881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100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4379458" y="701390"/>
            <a:ext cx="4104456" cy="1141706"/>
            <a:chOff x="5801313" y="1093868"/>
            <a:chExt cx="5472608" cy="1052223"/>
          </a:xfrm>
        </p:grpSpPr>
        <p:sp>
          <p:nvSpPr>
            <p:cNvPr id="4" name="矩形 3"/>
            <p:cNvSpPr/>
            <p:nvPr/>
          </p:nvSpPr>
          <p:spPr>
            <a:xfrm>
              <a:off x="5801313" y="1777340"/>
              <a:ext cx="246308" cy="368751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000" dirty="0"/>
            </a:p>
          </p:txBody>
        </p:sp>
        <p:sp>
          <p:nvSpPr>
            <p:cNvPr id="5" name="TextBox 7"/>
            <p:cNvSpPr txBox="1"/>
            <p:nvPr/>
          </p:nvSpPr>
          <p:spPr>
            <a:xfrm>
              <a:off x="5801313" y="1093868"/>
              <a:ext cx="5472608" cy="3687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2000" dirty="0" smtClean="0"/>
            </a:p>
          </p:txBody>
        </p:sp>
      </p:grpSp>
      <p:sp>
        <p:nvSpPr>
          <p:cNvPr id="50" name="文本框 1"/>
          <p:cNvSpPr txBox="1"/>
          <p:nvPr/>
        </p:nvSpPr>
        <p:spPr>
          <a:xfrm>
            <a:off x="402785" y="1886049"/>
            <a:ext cx="8345679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Effects and compensation of head-on interactions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100" dirty="0" smtClean="0">
                <a:solidFill>
                  <a:srgbClr val="00B0F0"/>
                </a:solidFill>
              </a:rPr>
              <a:t>Reduction on dynamic aperture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100" dirty="0" smtClean="0">
                <a:solidFill>
                  <a:srgbClr val="00B0F0"/>
                </a:solidFill>
              </a:rPr>
              <a:t>Large tune shift causing resonances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100" dirty="0" smtClean="0">
                <a:solidFill>
                  <a:srgbClr val="00B0F0"/>
                </a:solidFill>
              </a:rPr>
              <a:t>Compensation by electric lens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Effects and mitigation </a:t>
            </a:r>
            <a:r>
              <a:rPr lang="en-US" altLang="zh-CN" sz="2400" dirty="0"/>
              <a:t>of long range interactions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100" dirty="0">
                <a:solidFill>
                  <a:srgbClr val="00B0F0"/>
                </a:solidFill>
              </a:rPr>
              <a:t>Dynamic aperture limited mainly by the long-range B-B effects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100" dirty="0" smtClean="0">
                <a:solidFill>
                  <a:srgbClr val="00B0F0"/>
                </a:solidFill>
              </a:rPr>
              <a:t>Balance between the B-B effect and </a:t>
            </a:r>
            <a:r>
              <a:rPr lang="en-US" altLang="zh-CN" sz="2100" dirty="0">
                <a:solidFill>
                  <a:srgbClr val="00B0F0"/>
                </a:solidFill>
              </a:rPr>
              <a:t>luminosity loss </a:t>
            </a:r>
            <a:r>
              <a:rPr lang="en-US" altLang="zh-CN" sz="2100" dirty="0" smtClean="0">
                <a:solidFill>
                  <a:srgbClr val="00B0F0"/>
                </a:solidFill>
              </a:rPr>
              <a:t>with a large crossing angle</a:t>
            </a:r>
            <a:endParaRPr lang="en-US" altLang="zh-CN" sz="2100" dirty="0">
              <a:solidFill>
                <a:srgbClr val="00B0F0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100" dirty="0">
                <a:solidFill>
                  <a:srgbClr val="00B0F0"/>
                </a:solidFill>
              </a:rPr>
              <a:t>Compensation </a:t>
            </a:r>
            <a:r>
              <a:rPr lang="en-US" altLang="zh-CN" sz="2100" dirty="0" smtClean="0">
                <a:solidFill>
                  <a:srgbClr val="00B0F0"/>
                </a:solidFill>
              </a:rPr>
              <a:t>method: </a:t>
            </a:r>
            <a:r>
              <a:rPr lang="en-US" altLang="zh-CN" sz="2100" dirty="0">
                <a:solidFill>
                  <a:srgbClr val="00B0F0"/>
                </a:solidFill>
              </a:rPr>
              <a:t>current </a:t>
            </a:r>
            <a:r>
              <a:rPr lang="en-US" altLang="zh-CN" sz="2100" dirty="0" smtClean="0">
                <a:solidFill>
                  <a:srgbClr val="00B0F0"/>
                </a:solidFill>
              </a:rPr>
              <a:t>wires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/>
              <a:t>B-B effects with a realistic operation scenario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100" dirty="0" smtClean="0">
                <a:solidFill>
                  <a:srgbClr val="00B0F0"/>
                </a:solidFill>
              </a:rPr>
              <a:t>Emittance damping and bunch particles burning-off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sz="2100" dirty="0" smtClean="0">
                <a:solidFill>
                  <a:srgbClr val="00B0F0"/>
                </a:solidFill>
              </a:rPr>
              <a:t>Combined influence on the B-B effects and luminosity leveling</a:t>
            </a:r>
            <a:endParaRPr lang="en-US" altLang="zh-CN" sz="2100" dirty="0">
              <a:solidFill>
                <a:srgbClr val="00B0F0"/>
              </a:solidFill>
            </a:endParaRPr>
          </a:p>
        </p:txBody>
      </p:sp>
      <p:sp>
        <p:nvSpPr>
          <p:cNvPr id="51" name="标题 1"/>
          <p:cNvSpPr txBox="1">
            <a:spLocks/>
          </p:cNvSpPr>
          <p:nvPr/>
        </p:nvSpPr>
        <p:spPr>
          <a:xfrm>
            <a:off x="432129" y="311180"/>
            <a:ext cx="8424258" cy="720080"/>
          </a:xfrm>
          <a:prstGeom prst="rect">
            <a:avLst/>
          </a:prstGeom>
        </p:spPr>
        <p:txBody>
          <a:bodyPr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>
                <a:solidFill>
                  <a:srgbClr val="FF0000"/>
                </a:solidFill>
              </a:rPr>
              <a:t>Beam-beam effects and compensations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652120" y="1064930"/>
            <a:ext cx="33843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rgbClr val="00B050"/>
                </a:solidFill>
              </a:rPr>
              <a:t>Wang Lijiao </a:t>
            </a:r>
            <a:r>
              <a:rPr lang="en-US" altLang="zh-CN" sz="2000" dirty="0">
                <a:solidFill>
                  <a:srgbClr val="00B050"/>
                </a:solidFill>
              </a:rPr>
              <a:t>, </a:t>
            </a:r>
            <a:r>
              <a:rPr lang="en-US" altLang="zh-CN" sz="2000" dirty="0" smtClean="0">
                <a:solidFill>
                  <a:srgbClr val="00B050"/>
                </a:solidFill>
              </a:rPr>
              <a:t>Tang Jingyu,  </a:t>
            </a:r>
            <a:r>
              <a:rPr lang="en-US" altLang="zh-CN" sz="2000" dirty="0" err="1" smtClean="0">
                <a:solidFill>
                  <a:srgbClr val="00B050"/>
                </a:solidFill>
              </a:rPr>
              <a:t>collab</a:t>
            </a:r>
            <a:r>
              <a:rPr lang="en-US" altLang="zh-CN" sz="2000" dirty="0">
                <a:solidFill>
                  <a:srgbClr val="00B050"/>
                </a:solidFill>
              </a:rPr>
              <a:t>.</a:t>
            </a:r>
            <a:r>
              <a:rPr lang="en-US" altLang="zh-CN" sz="2000" dirty="0" smtClean="0">
                <a:solidFill>
                  <a:srgbClr val="00B050"/>
                </a:solidFill>
              </a:rPr>
              <a:t> with Tanaji Sen (FNAL) </a:t>
            </a:r>
            <a:endParaRPr lang="zh-CN" altLang="en-US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402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196904" y="4834235"/>
            <a:ext cx="372516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altLang="zh-CN" sz="20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DA evolution with time for natural emittance damping and particle burning-off</a:t>
            </a:r>
            <a:endParaRPr lang="zh-CN" altLang="en-US" sz="20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738" y="871504"/>
            <a:ext cx="3647767" cy="1605489"/>
          </a:xfrm>
          <a:prstGeom prst="rect">
            <a:avLst/>
          </a:prstGeom>
        </p:spPr>
      </p:pic>
      <p:pic>
        <p:nvPicPr>
          <p:cNvPr id="10" name="图片 9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24024" y="2564904"/>
            <a:ext cx="3371193" cy="2606906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685738" y="5315748"/>
            <a:ext cx="396043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zh-CN" sz="2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Tune footprint with wire </a:t>
            </a:r>
            <a:r>
              <a:rPr lang="en-GB" altLang="zh-CN" sz="2000" dirty="0" err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compens</a:t>
            </a:r>
            <a:r>
              <a:rPr lang="en-GB" altLang="zh-CN" sz="20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 </a:t>
            </a:r>
            <a:r>
              <a:rPr lang="en-GB" altLang="zh-CN" sz="2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(violet points) and without </a:t>
            </a:r>
            <a:r>
              <a:rPr lang="en-GB" altLang="zh-CN" sz="2000" dirty="0" err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compens</a:t>
            </a:r>
            <a:r>
              <a:rPr lang="en-GB" altLang="zh-CN" sz="20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. </a:t>
            </a:r>
            <a:r>
              <a:rPr lang="en-GB" altLang="zh-CN" sz="2000" dirty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(green </a:t>
            </a:r>
            <a:r>
              <a:rPr lang="en-GB" altLang="zh-CN" sz="20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points)</a:t>
            </a:r>
            <a:endParaRPr lang="en-GB" altLang="zh-CN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图片 7"/>
          <p:cNvPicPr/>
          <p:nvPr/>
        </p:nvPicPr>
        <p:blipFill>
          <a:blip r:embed="rId4"/>
          <a:stretch>
            <a:fillRect/>
          </a:stretch>
        </p:blipFill>
        <p:spPr>
          <a:xfrm>
            <a:off x="4788024" y="1484784"/>
            <a:ext cx="4166840" cy="3096344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5595364" y="6161141"/>
            <a:ext cx="309634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/>
              <a:t>To be submitted to NIM-A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8463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850106"/>
          </a:xfrm>
        </p:spPr>
        <p:txBody>
          <a:bodyPr>
            <a:no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+mn-ea"/>
                <a:ea typeface="+mn-ea"/>
              </a:rPr>
              <a:t>Considerations about </a:t>
            </a:r>
            <a:r>
              <a:rPr lang="en-US" altLang="zh-CN" sz="3200" dirty="0" smtClean="0">
                <a:solidFill>
                  <a:srgbClr val="FF0000"/>
                </a:solidFill>
                <a:latin typeface="+mn-ea"/>
                <a:ea typeface="+mn-ea"/>
              </a:rPr>
              <a:t>a new SPPC design -125 </a:t>
            </a:r>
            <a:r>
              <a:rPr lang="en-US" altLang="zh-CN" sz="3200" dirty="0" err="1" smtClean="0">
                <a:solidFill>
                  <a:srgbClr val="FF0000"/>
                </a:solidFill>
                <a:latin typeface="+mn-ea"/>
                <a:ea typeface="+mn-ea"/>
              </a:rPr>
              <a:t>TeV</a:t>
            </a:r>
            <a:endParaRPr lang="en-US" altLang="zh-CN" sz="3200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124744"/>
            <a:ext cx="8496944" cy="5400600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SPPC has been planning to use Iron-based HTS magnets, till-now technical progress very encouraging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We are investigating the possibility to go to 20-24 T directly (formerly called ultimate stage), to reach </a:t>
            </a:r>
            <a:r>
              <a:rPr lang="en-US" altLang="zh-CN" sz="2000" dirty="0" err="1">
                <a:solidFill>
                  <a:srgbClr val="0070C0"/>
                </a:solidFill>
              </a:rPr>
              <a:t>C.o.M</a:t>
            </a:r>
            <a:r>
              <a:rPr lang="en-US" altLang="zh-CN" sz="2000" dirty="0">
                <a:solidFill>
                  <a:srgbClr val="0070C0"/>
                </a:solidFill>
              </a:rPr>
              <a:t>. energy of 125-150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TeV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/>
            <a:r>
              <a:rPr lang="en-US" altLang="zh-CN" sz="2000" dirty="0" smtClean="0">
                <a:solidFill>
                  <a:srgbClr val="0070C0"/>
                </a:solidFill>
              </a:rPr>
              <a:t>Since the last CEPC day, we proposed to adopt a design of 125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TeV</a:t>
            </a:r>
            <a:r>
              <a:rPr lang="en-US" altLang="zh-CN" sz="2000" dirty="0" smtClean="0">
                <a:solidFill>
                  <a:srgbClr val="0070C0"/>
                </a:solidFill>
              </a:rPr>
              <a:t> using 20-T magnets (international sounding, technical development, balanced performance )</a:t>
            </a:r>
            <a:endParaRPr lang="en-US" altLang="zh-CN" sz="2000" dirty="0">
              <a:solidFill>
                <a:srgbClr val="0070C0"/>
              </a:solidFill>
            </a:endParaRPr>
          </a:p>
          <a:p>
            <a:r>
              <a:rPr lang="en-US" altLang="zh-CN" dirty="0"/>
              <a:t>Compatibility </a:t>
            </a:r>
            <a:r>
              <a:rPr lang="en-US" altLang="zh-CN" dirty="0" smtClean="0"/>
              <a:t>with </a:t>
            </a:r>
            <a:r>
              <a:rPr lang="en-US" altLang="zh-CN" dirty="0"/>
              <a:t>CEPC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Currently taking the full CEPC tunnel, but a bypass scheme is always possible in the future in order to keep the whole CEPC (including detectors) when building </a:t>
            </a:r>
            <a:r>
              <a:rPr lang="en-US" altLang="zh-CN" sz="2000" dirty="0" smtClean="0">
                <a:solidFill>
                  <a:srgbClr val="0070C0"/>
                </a:solidFill>
              </a:rPr>
              <a:t>SPPC</a:t>
            </a:r>
            <a:endParaRPr lang="zh-CN" altLang="en-US" sz="2000" dirty="0">
              <a:solidFill>
                <a:srgbClr val="0070C0"/>
              </a:solidFill>
            </a:endParaRPr>
          </a:p>
          <a:p>
            <a:r>
              <a:rPr lang="en-US" altLang="zh-CN" dirty="0"/>
              <a:t>Synchrotron radiation problem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Radiation power per particle increased by 7.7 times (</a:t>
            </a:r>
            <a:r>
              <a:rPr lang="zh-CN" altLang="en-US" sz="2000" dirty="0">
                <a:solidFill>
                  <a:srgbClr val="0070C0"/>
                </a:solidFill>
                <a:sym typeface="Symbol" panose="05050102010706020507" pitchFamily="18" charset="2"/>
              </a:rPr>
              <a:t> </a:t>
            </a:r>
            <a:r>
              <a:rPr lang="en-US" altLang="zh-CN" sz="2000" baseline="30000" dirty="0">
                <a:solidFill>
                  <a:srgbClr val="0070C0"/>
                </a:solidFill>
                <a:sym typeface="Symbol" panose="05050102010706020507" pitchFamily="18" charset="2"/>
              </a:rPr>
              <a:t>4</a:t>
            </a:r>
            <a:r>
              <a:rPr lang="en-US" altLang="zh-CN" sz="2000" dirty="0">
                <a:solidFill>
                  <a:srgbClr val="0070C0"/>
                </a:solidFill>
                <a:sym typeface="Symbol" panose="05050102010706020507" pitchFamily="18" charset="2"/>
              </a:rPr>
              <a:t>)</a:t>
            </a:r>
            <a:endParaRPr lang="en-US" altLang="zh-CN" sz="2000" dirty="0">
              <a:solidFill>
                <a:srgbClr val="0070C0"/>
              </a:solidFill>
            </a:endParaRPr>
          </a:p>
          <a:p>
            <a:pPr lvl="1"/>
            <a:r>
              <a:rPr lang="en-US" altLang="zh-CN" sz="2000" dirty="0" smtClean="0">
                <a:solidFill>
                  <a:srgbClr val="0070C0"/>
                </a:solidFill>
              </a:rPr>
              <a:t>Reducing </a:t>
            </a:r>
            <a:r>
              <a:rPr lang="en-US" altLang="zh-CN" sz="2000" dirty="0">
                <a:solidFill>
                  <a:srgbClr val="0070C0"/>
                </a:solidFill>
              </a:rPr>
              <a:t>bunch population </a:t>
            </a:r>
            <a:r>
              <a:rPr lang="en-US" altLang="zh-CN" sz="2000" dirty="0" smtClean="0">
                <a:solidFill>
                  <a:srgbClr val="0070C0"/>
                </a:solidFill>
              </a:rPr>
              <a:t>and keeping </a:t>
            </a:r>
            <a:r>
              <a:rPr lang="en-US" altLang="zh-CN" sz="2000" dirty="0">
                <a:solidFill>
                  <a:srgbClr val="0070C0"/>
                </a:solidFill>
              </a:rPr>
              <a:t>bunch </a:t>
            </a:r>
            <a:r>
              <a:rPr lang="en-US" altLang="zh-CN" sz="2000" dirty="0" smtClean="0">
                <a:solidFill>
                  <a:srgbClr val="0070C0"/>
                </a:solidFill>
              </a:rPr>
              <a:t>numbers unchanged: </a:t>
            </a:r>
            <a:r>
              <a:rPr lang="en-US" altLang="zh-CN" sz="2000" dirty="0">
                <a:solidFill>
                  <a:srgbClr val="0070C0"/>
                </a:solidFill>
              </a:rPr>
              <a:t>circulating current </a:t>
            </a:r>
            <a:r>
              <a:rPr lang="en-US" altLang="zh-CN" sz="2000" dirty="0" smtClean="0">
                <a:solidFill>
                  <a:srgbClr val="0070C0"/>
                </a:solidFill>
              </a:rPr>
              <a:t>largely </a:t>
            </a:r>
            <a:r>
              <a:rPr lang="en-US" altLang="zh-CN" sz="2000" dirty="0">
                <a:solidFill>
                  <a:srgbClr val="0070C0"/>
                </a:solidFill>
              </a:rPr>
              <a:t>reduced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SR power per aperture at arcs: </a:t>
            </a:r>
            <a:r>
              <a:rPr lang="en-US" altLang="zh-CN" sz="2000" dirty="0" smtClean="0">
                <a:solidFill>
                  <a:srgbClr val="0070C0"/>
                </a:solidFill>
              </a:rPr>
              <a:t>20 </a:t>
            </a:r>
            <a:r>
              <a:rPr lang="en-US" altLang="zh-CN" sz="2000" dirty="0">
                <a:solidFill>
                  <a:srgbClr val="0070C0"/>
                </a:solidFill>
              </a:rPr>
              <a:t>W/m (12.8 W/m CDR)</a:t>
            </a:r>
            <a:endParaRPr lang="zh-CN" altLang="en-US" sz="20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34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476672"/>
            <a:ext cx="8496944" cy="5040560"/>
          </a:xfrm>
        </p:spPr>
        <p:txBody>
          <a:bodyPr>
            <a:normAutofit lnSpcReduction="10000"/>
          </a:bodyPr>
          <a:lstStyle/>
          <a:p>
            <a:pPr>
              <a:lnSpc>
                <a:spcPct val="105000"/>
              </a:lnSpc>
            </a:pPr>
            <a:r>
              <a:rPr lang="en-US" altLang="zh-CN" dirty="0" smtClean="0"/>
              <a:t>Luminosity and pileup problem</a:t>
            </a:r>
            <a:r>
              <a:rPr lang="zh-CN" altLang="en-US" dirty="0" smtClean="0"/>
              <a:t>：</a:t>
            </a:r>
            <a:r>
              <a:rPr lang="en-US" altLang="zh-CN" dirty="0" smtClean="0"/>
              <a:t>significant reduction in initial luminosity due to much smaller particle number, recovery measures needed</a:t>
            </a:r>
            <a:endParaRPr lang="zh-CN" altLang="en-US" dirty="0"/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Higher bunch population helps on luminosity, but introduces data pileup problem (current LHC: ~</a:t>
            </a:r>
            <a:r>
              <a:rPr lang="en-US" altLang="zh-CN" sz="2000" dirty="0" smtClean="0">
                <a:solidFill>
                  <a:srgbClr val="FF0000"/>
                </a:solidFill>
              </a:rPr>
              <a:t>30</a:t>
            </a:r>
            <a:r>
              <a:rPr lang="en-US" altLang="zh-CN" sz="2000" dirty="0" smtClean="0">
                <a:solidFill>
                  <a:srgbClr val="0070C0"/>
                </a:solidFill>
              </a:rPr>
              <a:t> per cross, HL-LHC: </a:t>
            </a:r>
            <a:r>
              <a:rPr lang="en-US" altLang="zh-CN" sz="2000" dirty="0" smtClean="0">
                <a:solidFill>
                  <a:srgbClr val="FF0000"/>
                </a:solidFill>
              </a:rPr>
              <a:t>140</a:t>
            </a:r>
            <a:r>
              <a:rPr lang="en-US" altLang="zh-CN" sz="2000" dirty="0" smtClean="0">
                <a:solidFill>
                  <a:srgbClr val="0070C0"/>
                </a:solidFill>
              </a:rPr>
              <a:t>-200, possible ~400-500 in the future, goal for FCC-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hh</a:t>
            </a:r>
            <a:r>
              <a:rPr lang="en-US" altLang="zh-CN" sz="2000" dirty="0" smtClean="0">
                <a:solidFill>
                  <a:srgbClr val="0070C0"/>
                </a:solidFill>
              </a:rPr>
              <a:t>; eventually &gt;1000)</a:t>
            </a:r>
          </a:p>
          <a:p>
            <a:pPr lvl="2">
              <a:lnSpc>
                <a:spcPct val="105000"/>
              </a:lnSpc>
            </a:pPr>
            <a:r>
              <a:rPr lang="en-US" altLang="zh-CN" sz="1800" dirty="0" smtClean="0">
                <a:solidFill>
                  <a:srgbClr val="C00000"/>
                </a:solidFill>
              </a:rPr>
              <a:t>Keeping the same bunch spacing of 25 ns but lower bunch population (1.5</a:t>
            </a:r>
            <a:r>
              <a:rPr lang="en-US" altLang="zh-CN" sz="1800" dirty="0" smtClean="0">
                <a:solidFill>
                  <a:srgbClr val="C00000"/>
                </a:solidFill>
                <a:sym typeface="Wingdings" panose="05000000000000000000" pitchFamily="2" charset="2"/>
              </a:rPr>
              <a:t>0.3) *10^11</a:t>
            </a:r>
            <a:endParaRPr lang="en-US" altLang="zh-CN" sz="1800" dirty="0" smtClean="0">
              <a:solidFill>
                <a:srgbClr val="C00000"/>
              </a:solidFill>
            </a:endParaRPr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Luminosity optimization and leveling with dynamic </a:t>
            </a:r>
            <a:r>
              <a:rPr lang="en-US" altLang="zh-CN" sz="2000" dirty="0">
                <a:solidFill>
                  <a:srgbClr val="0070C0"/>
                </a:solidFill>
                <a:sym typeface="Symbol" panose="05050102010706020507" pitchFamily="18" charset="2"/>
              </a:rPr>
              <a:t></a:t>
            </a:r>
            <a:r>
              <a:rPr lang="en-US" altLang="zh-CN" sz="2000" dirty="0" smtClean="0">
                <a:solidFill>
                  <a:srgbClr val="0070C0"/>
                </a:solidFill>
                <a:sym typeface="Symbol" panose="05050102010706020507" pitchFamily="18" charset="2"/>
              </a:rPr>
              <a:t>* and emittance </a:t>
            </a:r>
            <a:r>
              <a:rPr lang="en-US" altLang="zh-CN" sz="2000" dirty="0">
                <a:solidFill>
                  <a:srgbClr val="0070C0"/>
                </a:solidFill>
                <a:sym typeface="Symbol" panose="05050102010706020507" pitchFamily="18" charset="2"/>
              </a:rPr>
              <a:t>shrinking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Nominal B-B parameter increased from 0.015 to 0</a:t>
            </a:r>
            <a:r>
              <a:rPr lang="en-US" altLang="zh-CN" sz="2000" dirty="0" smtClean="0">
                <a:solidFill>
                  <a:srgbClr val="0070C0"/>
                </a:solidFill>
                <a:sym typeface="Wingdings" panose="05000000000000000000" pitchFamily="2" charset="2"/>
              </a:rPr>
              <a:t>.03 (two IPs)</a:t>
            </a:r>
            <a:endParaRPr lang="en-US" altLang="zh-CN" sz="2000" dirty="0" smtClean="0">
              <a:solidFill>
                <a:srgbClr val="0070C0"/>
              </a:solidFill>
            </a:endParaRPr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Beta* dynamically changing from 0.5 m to 0.25 m</a:t>
            </a:r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FF0000"/>
                </a:solidFill>
              </a:rPr>
              <a:t>Best case: peak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lumi</a:t>
            </a:r>
            <a:r>
              <a:rPr lang="en-US" altLang="zh-CN" sz="2000" dirty="0" smtClean="0">
                <a:solidFill>
                  <a:srgbClr val="FF0000"/>
                </a:solidFill>
              </a:rPr>
              <a:t>. 1.4*10^35, average </a:t>
            </a:r>
            <a:r>
              <a:rPr lang="en-US" altLang="zh-CN" sz="2000" dirty="0" err="1" smtClean="0">
                <a:solidFill>
                  <a:srgbClr val="FF0000"/>
                </a:solidFill>
              </a:rPr>
              <a:t>lumi</a:t>
            </a:r>
            <a:r>
              <a:rPr lang="en-US" altLang="zh-CN" sz="2000" dirty="0" smtClean="0">
                <a:solidFill>
                  <a:srgbClr val="FF0000"/>
                </a:solidFill>
              </a:rPr>
              <a:t> 0.43*10^35 (~30% of that in CDR), annual integrated 0.42 ab</a:t>
            </a:r>
            <a:r>
              <a:rPr lang="en-US" altLang="zh-CN" sz="2000" baseline="30000" dirty="0" smtClean="0">
                <a:solidFill>
                  <a:srgbClr val="FF0000"/>
                </a:solidFill>
              </a:rPr>
              <a:t>-1</a:t>
            </a:r>
            <a:r>
              <a:rPr lang="en-US" altLang="zh-CN" sz="2000" dirty="0" smtClean="0">
                <a:solidFill>
                  <a:srgbClr val="FF0000"/>
                </a:solidFill>
              </a:rPr>
              <a:t> (best CDR: </a:t>
            </a:r>
            <a:r>
              <a:rPr lang="en-US" altLang="zh-CN" sz="2000" dirty="0">
                <a:solidFill>
                  <a:srgbClr val="FF0000"/>
                </a:solidFill>
              </a:rPr>
              <a:t>1.3 </a:t>
            </a:r>
            <a:r>
              <a:rPr lang="en-US" altLang="zh-CN" sz="2000" dirty="0" smtClean="0">
                <a:solidFill>
                  <a:srgbClr val="FF0000"/>
                </a:solidFill>
              </a:rPr>
              <a:t>ab</a:t>
            </a:r>
            <a:r>
              <a:rPr lang="en-US" altLang="zh-CN" sz="2000" baseline="30000" dirty="0" smtClean="0">
                <a:solidFill>
                  <a:srgbClr val="FF0000"/>
                </a:solidFill>
              </a:rPr>
              <a:t>-1</a:t>
            </a:r>
            <a:r>
              <a:rPr lang="en-US" altLang="zh-CN" sz="2000" dirty="0" smtClean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539552" y="5382793"/>
            <a:ext cx="806489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200" dirty="0" smtClean="0"/>
              <a:t>Further luminosity optimization: using higher bunch population (4-5)*10^10 (higher SR), and smaller initial emittance (2.4</a:t>
            </a:r>
            <a:r>
              <a:rPr lang="en-US" altLang="zh-CN" sz="2200" dirty="0" smtClean="0">
                <a:sym typeface="Wingdings" panose="05000000000000000000" pitchFamily="2" charset="2"/>
              </a:rPr>
              <a:t>1.0 um</a:t>
            </a:r>
            <a:r>
              <a:rPr lang="en-US" altLang="zh-CN" sz="2200" dirty="0" smtClean="0"/>
              <a:t>) </a:t>
            </a:r>
            <a:endParaRPr lang="zh-CN" altLang="en-US" sz="2200" dirty="0"/>
          </a:p>
        </p:txBody>
      </p:sp>
    </p:spTree>
    <p:extLst>
      <p:ext uri="{BB962C8B-B14F-4D97-AF65-F5344CB8AC3E}">
        <p14:creationId xmlns:p14="http://schemas.microsoft.com/office/powerpoint/2010/main" val="1146408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/>
          <p:nvPr/>
        </p:nvPicPr>
        <p:blipFill>
          <a:blip r:embed="rId2"/>
          <a:stretch>
            <a:fillRect/>
          </a:stretch>
        </p:blipFill>
        <p:spPr>
          <a:xfrm>
            <a:off x="686757" y="1412776"/>
            <a:ext cx="7992888" cy="4656356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49896" y="332656"/>
            <a:ext cx="8136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smtClean="0"/>
              <a:t>Luminosity optimization and levelling scenarios</a:t>
            </a:r>
            <a:endParaRPr lang="zh-CN" altLang="en-US" sz="2800" dirty="0"/>
          </a:p>
        </p:txBody>
      </p:sp>
      <p:sp>
        <p:nvSpPr>
          <p:cNvPr id="7" name="文本框 6"/>
          <p:cNvSpPr txBox="1"/>
          <p:nvPr/>
        </p:nvSpPr>
        <p:spPr>
          <a:xfrm>
            <a:off x="3707904" y="1892633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Pileup: 348</a:t>
            </a:r>
            <a:endParaRPr lang="zh-CN" altLang="en-US" sz="1600" dirty="0"/>
          </a:p>
        </p:txBody>
      </p:sp>
      <p:sp>
        <p:nvSpPr>
          <p:cNvPr id="8" name="文本框 7"/>
          <p:cNvSpPr txBox="1"/>
          <p:nvPr/>
        </p:nvSpPr>
        <p:spPr>
          <a:xfrm>
            <a:off x="7624498" y="1950207"/>
            <a:ext cx="1195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Pileup: 45</a:t>
            </a:r>
            <a:endParaRPr lang="zh-CN" altLang="en-US" sz="1600" dirty="0"/>
          </a:p>
        </p:txBody>
      </p:sp>
      <p:sp>
        <p:nvSpPr>
          <p:cNvPr id="11" name="文本框 10"/>
          <p:cNvSpPr txBox="1"/>
          <p:nvPr/>
        </p:nvSpPr>
        <p:spPr>
          <a:xfrm>
            <a:off x="7764016" y="3891309"/>
            <a:ext cx="1200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Pileup: 260</a:t>
            </a:r>
            <a:endParaRPr lang="zh-CN" altLang="en-US" sz="1600" dirty="0"/>
          </a:p>
        </p:txBody>
      </p:sp>
      <p:sp>
        <p:nvSpPr>
          <p:cNvPr id="12" name="文本框 11"/>
          <p:cNvSpPr txBox="1"/>
          <p:nvPr/>
        </p:nvSpPr>
        <p:spPr>
          <a:xfrm>
            <a:off x="3934272" y="3984271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/>
              <a:t>Pileup: 514</a:t>
            </a:r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9410148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476672"/>
            <a:ext cx="8496944" cy="5976664"/>
          </a:xfrm>
        </p:spPr>
        <p:txBody>
          <a:bodyPr>
            <a:normAutofit/>
          </a:bodyPr>
          <a:lstStyle/>
          <a:p>
            <a:pPr>
              <a:lnSpc>
                <a:spcPct val="105000"/>
              </a:lnSpc>
            </a:pPr>
            <a:r>
              <a:rPr lang="en-US" altLang="zh-CN" dirty="0" smtClean="0"/>
              <a:t>Injector chain problem</a:t>
            </a:r>
            <a:endParaRPr lang="en-US" altLang="zh-CN" dirty="0"/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Maintain original structure (four stages)</a:t>
            </a:r>
            <a:endParaRPr lang="en-US" altLang="zh-CN" sz="2000" dirty="0">
              <a:solidFill>
                <a:srgbClr val="0070C0"/>
              </a:solidFill>
            </a:endParaRPr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SS energy increased from 2.1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TeV</a:t>
            </a:r>
            <a:r>
              <a:rPr lang="en-US" altLang="zh-CN" sz="2000" dirty="0" smtClean="0">
                <a:solidFill>
                  <a:srgbClr val="0070C0"/>
                </a:solidFill>
              </a:rPr>
              <a:t> to 3.2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TeV</a:t>
            </a:r>
            <a:r>
              <a:rPr lang="en-US" altLang="zh-CN" sz="2000" dirty="0" smtClean="0">
                <a:solidFill>
                  <a:srgbClr val="0070C0"/>
                </a:solidFill>
              </a:rPr>
              <a:t>, others unchanged (p-Linac: 1.2 GeV, p-RCS: 10 GeV, MSS: 180 GeV)</a:t>
            </a:r>
            <a:endParaRPr lang="en-US" altLang="zh-CN" sz="2000" dirty="0">
              <a:solidFill>
                <a:srgbClr val="0070C0"/>
              </a:solidFill>
            </a:endParaRPr>
          </a:p>
          <a:p>
            <a:pPr>
              <a:lnSpc>
                <a:spcPct val="105000"/>
              </a:lnSpc>
            </a:pPr>
            <a:r>
              <a:rPr lang="en-US" altLang="zh-CN" dirty="0" smtClean="0"/>
              <a:t>Ring layout:</a:t>
            </a:r>
            <a:endParaRPr lang="en-US" altLang="zh-CN" dirty="0"/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IR layout as before; arcs cells modestly changed</a:t>
            </a:r>
            <a:endParaRPr lang="en-US" altLang="zh-CN" sz="2000" dirty="0">
              <a:solidFill>
                <a:srgbClr val="0070C0"/>
              </a:solidFill>
            </a:endParaRPr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Collimation section length ~4.2 km, five-stage, superconducting magnets</a:t>
            </a:r>
            <a:endParaRPr lang="en-US" altLang="zh-CN" sz="2000" dirty="0">
              <a:solidFill>
                <a:srgbClr val="0070C0"/>
              </a:solidFill>
            </a:endParaRPr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Energy stored in beam: 3.0 GJ (9.1 GJ in CDR)</a:t>
            </a:r>
          </a:p>
          <a:p>
            <a:pPr>
              <a:lnSpc>
                <a:spcPct val="105000"/>
              </a:lnSpc>
            </a:pPr>
            <a:r>
              <a:rPr lang="en-US" altLang="zh-CN" sz="2300" dirty="0" smtClean="0"/>
              <a:t>Staged operation</a:t>
            </a:r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Stage I: 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CoM</a:t>
            </a:r>
            <a:r>
              <a:rPr lang="en-US" altLang="zh-CN" sz="2000" dirty="0" smtClean="0">
                <a:solidFill>
                  <a:srgbClr val="0070C0"/>
                </a:solidFill>
              </a:rPr>
              <a:t> energy 75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TeV</a:t>
            </a:r>
            <a:r>
              <a:rPr lang="en-US" altLang="zh-CN" sz="2000" dirty="0" smtClean="0">
                <a:solidFill>
                  <a:srgbClr val="0070C0"/>
                </a:solidFill>
              </a:rPr>
              <a:t>, high luminosity to meet most CDR goals especially </a:t>
            </a:r>
            <a:r>
              <a:rPr lang="en-US" altLang="zh-CN" sz="2000" dirty="0">
                <a:solidFill>
                  <a:srgbClr val="0070C0"/>
                </a:solidFill>
              </a:rPr>
              <a:t>Higgs related (</a:t>
            </a:r>
            <a:r>
              <a:rPr lang="en-US" altLang="zh-CN" sz="2000" dirty="0">
                <a:solidFill>
                  <a:srgbClr val="C00000"/>
                </a:solidFill>
              </a:rPr>
              <a:t>CDR: 30 ab</a:t>
            </a:r>
            <a:r>
              <a:rPr lang="en-US" altLang="zh-CN" sz="2000" baseline="30000" dirty="0">
                <a:solidFill>
                  <a:srgbClr val="C00000"/>
                </a:solidFill>
              </a:rPr>
              <a:t>-1</a:t>
            </a:r>
            <a:r>
              <a:rPr lang="en-US" altLang="zh-CN" sz="2000" dirty="0">
                <a:solidFill>
                  <a:srgbClr val="C00000"/>
                </a:solidFill>
              </a:rPr>
              <a:t> in 10-15 </a:t>
            </a:r>
            <a:r>
              <a:rPr lang="en-US" altLang="zh-CN" sz="2000" dirty="0" smtClean="0">
                <a:solidFill>
                  <a:srgbClr val="C00000"/>
                </a:solidFill>
              </a:rPr>
              <a:t>years</a:t>
            </a:r>
            <a:r>
              <a:rPr lang="en-US" altLang="zh-CN" sz="2000" dirty="0" smtClean="0">
                <a:solidFill>
                  <a:srgbClr val="0070C0"/>
                </a:solidFill>
              </a:rPr>
              <a:t>)</a:t>
            </a:r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Stage II: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CoM</a:t>
            </a:r>
            <a:r>
              <a:rPr lang="en-US" altLang="zh-CN" sz="2000" dirty="0" smtClean="0">
                <a:solidFill>
                  <a:srgbClr val="0070C0"/>
                </a:solidFill>
              </a:rPr>
              <a:t> energy 125 </a:t>
            </a:r>
            <a:r>
              <a:rPr lang="en-US" altLang="zh-CN" sz="2000" dirty="0" err="1" smtClean="0">
                <a:solidFill>
                  <a:srgbClr val="0070C0"/>
                </a:solidFill>
              </a:rPr>
              <a:t>TeV</a:t>
            </a:r>
            <a:r>
              <a:rPr lang="en-US" altLang="zh-CN" sz="2000" dirty="0" smtClean="0">
                <a:solidFill>
                  <a:srgbClr val="0070C0"/>
                </a:solidFill>
              </a:rPr>
              <a:t>, lower luminosity to push the energy frontier</a:t>
            </a:r>
          </a:p>
          <a:p>
            <a:pPr lvl="1">
              <a:lnSpc>
                <a:spcPct val="105000"/>
              </a:lnSpc>
            </a:pPr>
            <a:r>
              <a:rPr lang="en-US" altLang="zh-CN" sz="2000" dirty="0" smtClean="0">
                <a:solidFill>
                  <a:srgbClr val="0070C0"/>
                </a:solidFill>
              </a:rPr>
              <a:t>Stage III: beyond the current design</a:t>
            </a:r>
            <a:endParaRPr lang="en-US" altLang="zh-CN" sz="2000" dirty="0">
              <a:solidFill>
                <a:srgbClr val="0070C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7333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/>
          </p:nvPr>
        </p:nvGraphicFramePr>
        <p:xfrm>
          <a:off x="323527" y="908720"/>
          <a:ext cx="8640961" cy="555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7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3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5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8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1247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Parameter</a:t>
                      </a:r>
                      <a:endParaRPr lang="zh-CN" sz="2400" kern="100" dirty="0">
                        <a:solidFill>
                          <a:srgbClr val="FF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Unit</a:t>
                      </a:r>
                      <a:endParaRPr lang="zh-CN" sz="2400" kern="100" dirty="0">
                        <a:solidFill>
                          <a:srgbClr val="FF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Value</a:t>
                      </a:r>
                      <a:endParaRPr lang="zh-CN" sz="2400" kern="100" dirty="0">
                        <a:solidFill>
                          <a:srgbClr val="FF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PreCDR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CDR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TDR</a:t>
                      </a:r>
                      <a:endParaRPr lang="zh-CN" sz="22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Circumference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km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54.4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100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100</a:t>
                      </a:r>
                      <a:endParaRPr lang="zh-CN" sz="22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C.M. </a:t>
                      </a: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TeV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70.6 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75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125</a:t>
                      </a:r>
                      <a:endParaRPr lang="zh-CN" sz="22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Dipole field</a:t>
                      </a:r>
                      <a:endParaRPr lang="zh-CN" sz="2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20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12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20</a:t>
                      </a:r>
                      <a:endParaRPr lang="zh-CN" sz="22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Injection energy 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TeV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2.1 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2.1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3.2</a:t>
                      </a:r>
                      <a:endParaRPr lang="zh-CN" sz="22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Number of IPs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endParaRPr lang="zh-CN" sz="2200" kern="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endParaRPr lang="zh-CN" sz="22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Initial </a:t>
                      </a: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luminosity per IP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cm</a:t>
                      </a:r>
                      <a:r>
                        <a:rPr lang="en-US" sz="2200" kern="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-2</a:t>
                      </a: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</a:t>
                      </a:r>
                      <a:r>
                        <a:rPr lang="en-US" sz="2200" kern="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1.2e35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1.0e35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1.2e34</a:t>
                      </a:r>
                      <a:endParaRPr lang="zh-CN" altLang="zh-CN" sz="2200" kern="100" dirty="0" smtClean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Beta function at collision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0.75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0.75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0.5</a:t>
                      </a:r>
                      <a:endParaRPr lang="zh-CN" sz="22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Circulating beam current </a:t>
                      </a:r>
                      <a:endParaRPr lang="zh-CN" sz="2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1.0 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0.7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0.15</a:t>
                      </a:r>
                      <a:endParaRPr lang="zh-CN" sz="22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Bunch separation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ns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25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25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25</a:t>
                      </a:r>
                      <a:endParaRPr lang="zh-CN" sz="22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Bunch population</a:t>
                      </a:r>
                      <a:endParaRPr lang="zh-CN" sz="2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endParaRPr lang="zh-CN" sz="2200" kern="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2.0e11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1.5e11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0.3e11</a:t>
                      </a:r>
                      <a:endParaRPr lang="zh-CN" altLang="zh-CN" sz="2200" kern="100" dirty="0" smtClean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9608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SR power per beam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MW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2.1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1.1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1.7</a:t>
                      </a:r>
                      <a:endParaRPr lang="zh-CN" sz="22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9608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SR </a:t>
                      </a: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heat </a:t>
                      </a:r>
                      <a:r>
                        <a:rPr lang="en-US" sz="2200" kern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load per aperture </a:t>
                      </a:r>
                      <a:r>
                        <a:rPr lang="en-US" altLang="zh-CN" sz="2200" kern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@arc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W/m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45 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13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7030A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20</a:t>
                      </a:r>
                      <a:endParaRPr lang="zh-CN" sz="2200" kern="100" dirty="0">
                        <a:solidFill>
                          <a:srgbClr val="7030A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39552" y="188640"/>
            <a:ext cx="8208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0000"/>
                </a:solidFill>
              </a:rPr>
              <a:t>SPPC updated parameters (preliminary)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665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Under study</a:t>
            </a:r>
          </a:p>
          <a:p>
            <a:pPr lvl="1"/>
            <a:r>
              <a:rPr lang="en-US" altLang="zh-CN" dirty="0" smtClean="0">
                <a:solidFill>
                  <a:srgbClr val="0070C0"/>
                </a:solidFill>
              </a:rPr>
              <a:t>Lattice update with higher energy</a:t>
            </a:r>
          </a:p>
          <a:p>
            <a:pPr lvl="1"/>
            <a:r>
              <a:rPr lang="en-US" altLang="zh-CN" dirty="0" smtClean="0">
                <a:solidFill>
                  <a:srgbClr val="0070C0"/>
                </a:solidFill>
              </a:rPr>
              <a:t>Try to raise initial and integrated luminosity (based on B-B effects)</a:t>
            </a:r>
          </a:p>
          <a:p>
            <a:pPr lvl="1"/>
            <a:r>
              <a:rPr lang="en-US" altLang="zh-CN" dirty="0" smtClean="0">
                <a:solidFill>
                  <a:srgbClr val="0070C0"/>
                </a:solidFill>
              </a:rPr>
              <a:t>Keep the original CDR goal with lower </a:t>
            </a:r>
            <a:r>
              <a:rPr lang="en-US" altLang="zh-CN" dirty="0" err="1" smtClean="0">
                <a:solidFill>
                  <a:srgbClr val="0070C0"/>
                </a:solidFill>
              </a:rPr>
              <a:t>CoM</a:t>
            </a:r>
            <a:r>
              <a:rPr lang="en-US" altLang="zh-CN" dirty="0" smtClean="0">
                <a:solidFill>
                  <a:srgbClr val="0070C0"/>
                </a:solidFill>
              </a:rPr>
              <a:t> energy (early stage)</a:t>
            </a:r>
          </a:p>
          <a:p>
            <a:pPr lvl="1"/>
            <a:r>
              <a:rPr lang="en-US" altLang="zh-CN" dirty="0" smtClean="0">
                <a:solidFill>
                  <a:srgbClr val="0070C0"/>
                </a:solidFill>
              </a:rPr>
              <a:t>Possibility to increase SR limits (total power consumption and beam screen)(20</a:t>
            </a:r>
            <a:r>
              <a:rPr lang="en-US" altLang="zh-CN" dirty="0" smtClean="0">
                <a:solidFill>
                  <a:srgbClr val="0070C0"/>
                </a:solidFill>
                <a:sym typeface="Wingdings" panose="05000000000000000000" pitchFamily="2" charset="2"/>
              </a:rPr>
              <a:t>30 W/m/beam</a:t>
            </a:r>
            <a:r>
              <a:rPr lang="en-US" altLang="zh-CN" dirty="0" smtClean="0">
                <a:solidFill>
                  <a:srgbClr val="0070C0"/>
                </a:solidFill>
              </a:rPr>
              <a:t>)</a:t>
            </a:r>
          </a:p>
          <a:p>
            <a:pPr lvl="1"/>
            <a:r>
              <a:rPr lang="en-US" altLang="zh-CN" dirty="0" smtClean="0">
                <a:solidFill>
                  <a:srgbClr val="0070C0"/>
                </a:solidFill>
              </a:rPr>
              <a:t>Previous collimation scheme still work?</a:t>
            </a:r>
          </a:p>
          <a:p>
            <a:pPr lvl="1"/>
            <a:r>
              <a:rPr lang="en-US" altLang="zh-CN" dirty="0" smtClean="0">
                <a:solidFill>
                  <a:srgbClr val="0070C0"/>
                </a:solidFill>
              </a:rPr>
              <a:t>Updated design for the injector chain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790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Outline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27584" y="1600200"/>
            <a:ext cx="7848872" cy="4525963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Ongoing </a:t>
            </a:r>
            <a:r>
              <a:rPr lang="en-US" altLang="zh-CN" dirty="0" smtClean="0"/>
              <a:t>SPPC study</a:t>
            </a:r>
            <a:endParaRPr lang="en-US" altLang="zh-CN" dirty="0"/>
          </a:p>
          <a:p>
            <a:r>
              <a:rPr lang="en-US" altLang="zh-CN" dirty="0"/>
              <a:t>Considerations for a new design  - 125 </a:t>
            </a:r>
            <a:r>
              <a:rPr lang="en-US" altLang="zh-CN" dirty="0" err="1"/>
              <a:t>TeV</a:t>
            </a:r>
            <a:endParaRPr lang="en-US" altLang="zh-CN" dirty="0"/>
          </a:p>
          <a:p>
            <a:r>
              <a:rPr lang="en-US" altLang="zh-CN" dirty="0"/>
              <a:t>Preliminary main </a:t>
            </a:r>
            <a:r>
              <a:rPr lang="en-US" altLang="zh-CN" dirty="0" smtClean="0"/>
              <a:t>parameters</a:t>
            </a:r>
          </a:p>
          <a:p>
            <a:r>
              <a:rPr lang="en-US" altLang="zh-CN" dirty="0" smtClean="0"/>
              <a:t>Summary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751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Summary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2980928"/>
          </a:xfrm>
        </p:spPr>
        <p:txBody>
          <a:bodyPr>
            <a:normAutofit/>
          </a:bodyPr>
          <a:lstStyle/>
          <a:p>
            <a:r>
              <a:rPr lang="en-US" altLang="zh-CN" sz="2400" dirty="0" smtClean="0">
                <a:solidFill>
                  <a:srgbClr val="0070C0"/>
                </a:solidFill>
              </a:rPr>
              <a:t>SPPC study continues but at a low profile to follow CEPC in the TDR stage</a:t>
            </a:r>
          </a:p>
          <a:p>
            <a:r>
              <a:rPr lang="en-US" altLang="zh-CN" dirty="0" smtClean="0">
                <a:solidFill>
                  <a:srgbClr val="0070C0"/>
                </a:solidFill>
              </a:rPr>
              <a:t>New baseline </a:t>
            </a:r>
            <a:r>
              <a:rPr lang="en-US" altLang="zh-CN" dirty="0" smtClean="0">
                <a:solidFill>
                  <a:srgbClr val="0070C0"/>
                </a:solidFill>
              </a:rPr>
              <a:t>scheme: </a:t>
            </a:r>
            <a:r>
              <a:rPr lang="en-US" altLang="zh-CN" dirty="0">
                <a:solidFill>
                  <a:srgbClr val="0070C0"/>
                </a:solidFill>
              </a:rPr>
              <a:t>125 </a:t>
            </a:r>
            <a:r>
              <a:rPr lang="en-US" altLang="zh-CN" dirty="0" err="1">
                <a:solidFill>
                  <a:srgbClr val="0070C0"/>
                </a:solidFill>
              </a:rPr>
              <a:t>TeV</a:t>
            </a:r>
            <a:r>
              <a:rPr lang="en-US" altLang="zh-CN" dirty="0">
                <a:solidFill>
                  <a:srgbClr val="0070C0"/>
                </a:solidFill>
              </a:rPr>
              <a:t> with 20-T </a:t>
            </a:r>
            <a:r>
              <a:rPr lang="en-US" altLang="zh-CN" dirty="0" smtClean="0">
                <a:solidFill>
                  <a:srgbClr val="0070C0"/>
                </a:solidFill>
              </a:rPr>
              <a:t>magnets (original ultimate stage) </a:t>
            </a:r>
          </a:p>
          <a:p>
            <a:pPr lvl="1"/>
            <a:r>
              <a:rPr lang="en-US" altLang="zh-CN" dirty="0" smtClean="0"/>
              <a:t>Basically no show stopper</a:t>
            </a:r>
          </a:p>
          <a:p>
            <a:pPr lvl="1"/>
            <a:r>
              <a:rPr lang="en-US" altLang="zh-CN" dirty="0" smtClean="0"/>
              <a:t>More design study is needed</a:t>
            </a:r>
          </a:p>
          <a:p>
            <a:pPr lvl="1"/>
            <a:r>
              <a:rPr lang="en-US" altLang="zh-CN" dirty="0" smtClean="0"/>
              <a:t>Staged operation useful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752636" y="5229200"/>
            <a:ext cx="77724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4000" dirty="0" smtClean="0">
                <a:solidFill>
                  <a:srgbClr val="7030A0"/>
                </a:solidFill>
              </a:rPr>
              <a:t>Thank you for your attention!</a:t>
            </a:r>
            <a:endParaRPr lang="zh-CN" altLang="en-US" sz="40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16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Ongoing SPPC Study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916832"/>
            <a:ext cx="8435280" cy="4536504"/>
          </a:xfrm>
        </p:spPr>
        <p:txBody>
          <a:bodyPr>
            <a:normAutofit/>
          </a:bodyPr>
          <a:lstStyle/>
          <a:p>
            <a:pPr lvl="1">
              <a:lnSpc>
                <a:spcPct val="120000"/>
              </a:lnSpc>
            </a:pPr>
            <a:r>
              <a:rPr lang="en-US" altLang="zh-CN" sz="2200" dirty="0" smtClean="0">
                <a:solidFill>
                  <a:srgbClr val="0070C0"/>
                </a:solidFill>
              </a:rPr>
              <a:t>A </a:t>
            </a:r>
            <a:r>
              <a:rPr lang="en-US" altLang="zh-CN" sz="2200" dirty="0" smtClean="0">
                <a:solidFill>
                  <a:srgbClr val="0070C0"/>
                </a:solidFill>
              </a:rPr>
              <a:t>very limited resource working on the accelerator physics studies</a:t>
            </a:r>
          </a:p>
          <a:p>
            <a:pPr lvl="1">
              <a:lnSpc>
                <a:spcPct val="120000"/>
              </a:lnSpc>
            </a:pPr>
            <a:r>
              <a:rPr lang="en-US" altLang="zh-CN" sz="2200" dirty="0" smtClean="0">
                <a:solidFill>
                  <a:srgbClr val="0070C0"/>
                </a:solidFill>
              </a:rPr>
              <a:t>Strong R&amp;D efforts on high-field magnets which is integrated in the national effort for HT superconducting technology</a:t>
            </a:r>
          </a:p>
          <a:p>
            <a:pPr lvl="1">
              <a:lnSpc>
                <a:spcPct val="120000"/>
              </a:lnSpc>
            </a:pPr>
            <a:r>
              <a:rPr lang="en-US" altLang="zh-CN" sz="2200" dirty="0" smtClean="0">
                <a:solidFill>
                  <a:srgbClr val="0070C0"/>
                </a:solidFill>
              </a:rPr>
              <a:t>Following the CEPC study in the TDR stage</a:t>
            </a:r>
            <a:endParaRPr lang="en-US" altLang="zh-CN" sz="2200" dirty="0" smtClean="0"/>
          </a:p>
          <a:p>
            <a:pPr lvl="1">
              <a:lnSpc>
                <a:spcPct val="120000"/>
              </a:lnSpc>
            </a:pPr>
            <a:endParaRPr lang="en-US" altLang="zh-CN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156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3344270"/>
              </p:ext>
            </p:extLst>
          </p:nvPr>
        </p:nvGraphicFramePr>
        <p:xfrm>
          <a:off x="323527" y="908720"/>
          <a:ext cx="8640961" cy="5555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7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3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54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54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87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1247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Parameter</a:t>
                      </a:r>
                      <a:endParaRPr lang="zh-CN" sz="2400" kern="100" dirty="0">
                        <a:solidFill>
                          <a:srgbClr val="FF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Unit</a:t>
                      </a:r>
                      <a:endParaRPr lang="zh-CN" sz="2400" kern="100" dirty="0">
                        <a:solidFill>
                          <a:srgbClr val="FF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400" b="1" kern="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Value</a:t>
                      </a:r>
                      <a:endParaRPr lang="zh-CN" sz="2400" kern="100" dirty="0">
                        <a:solidFill>
                          <a:srgbClr val="FF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err="1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PreCDR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CDR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Ultimate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Circumference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km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54.4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100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100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C.M. </a:t>
                      </a: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energy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TeV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70.6 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75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125-150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Dipole field</a:t>
                      </a:r>
                      <a:endParaRPr lang="zh-CN" sz="2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20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12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20-24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Injection energy 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TeV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2.1 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2.1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4.2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Number of IPs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endParaRPr lang="zh-CN" sz="2200" kern="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Nominal </a:t>
                      </a: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luminosity per IP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cm</a:t>
                      </a:r>
                      <a:r>
                        <a:rPr lang="en-US" sz="2200" kern="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-2</a:t>
                      </a: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</a:t>
                      </a:r>
                      <a:r>
                        <a:rPr lang="en-US" sz="2200" kern="0" baseline="300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-1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1.2e35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1.0e35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Beta function at collision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m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0.75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0.75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Circulating beam current </a:t>
                      </a:r>
                      <a:endParaRPr lang="zh-CN" sz="2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A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1.0 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0.7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Bunch separation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ns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25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25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01247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Bunch population</a:t>
                      </a:r>
                      <a:endParaRPr lang="zh-CN" sz="2200" kern="10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endParaRPr lang="zh-CN" sz="2200" kern="1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2.0e11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1.5e11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69608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SR power per beam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effectLst/>
                          <a:latin typeface="Calibri"/>
                          <a:ea typeface="宋体"/>
                          <a:cs typeface="Times New Roman"/>
                        </a:rPr>
                        <a:t>MW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2.1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1.1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69608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SR </a:t>
                      </a: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heat </a:t>
                      </a:r>
                      <a:r>
                        <a:rPr lang="en-US" sz="2200" kern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load per aperture </a:t>
                      </a:r>
                      <a:r>
                        <a:rPr lang="en-US" altLang="zh-CN" sz="2200" kern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Times New Roman"/>
                        </a:rPr>
                        <a:t>@arc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W/m</a:t>
                      </a:r>
                      <a:endParaRPr lang="zh-CN" sz="2200" kern="100" dirty="0"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sz="2200" kern="0" dirty="0" smtClean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宋体"/>
                          <a:cs typeface="Times New Roman"/>
                        </a:rPr>
                        <a:t>45 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rgbClr val="C00000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13</a:t>
                      </a:r>
                      <a:endParaRPr lang="zh-CN" sz="2200" kern="100" dirty="0">
                        <a:solidFill>
                          <a:srgbClr val="C00000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2200" kern="100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宋体"/>
                          <a:cs typeface="Times New Roman"/>
                        </a:rPr>
                        <a:t>-</a:t>
                      </a:r>
                      <a:endParaRPr lang="zh-CN" sz="2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331640" y="188640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rgbClr val="FF0000"/>
                </a:solidFill>
              </a:rPr>
              <a:t>SPPC main parameters </a:t>
            </a:r>
            <a:r>
              <a:rPr lang="en-US" altLang="zh-CN" sz="3600" dirty="0" smtClean="0">
                <a:solidFill>
                  <a:srgbClr val="FF0000"/>
                </a:solidFill>
              </a:rPr>
              <a:t>(in </a:t>
            </a:r>
            <a:r>
              <a:rPr lang="en-US" altLang="zh-CN" sz="3600" dirty="0" smtClean="0">
                <a:solidFill>
                  <a:srgbClr val="FF0000"/>
                </a:solidFill>
              </a:rPr>
              <a:t>2017)</a:t>
            </a:r>
            <a:endParaRPr lang="zh-CN" altLang="en-US" sz="3600" dirty="0">
              <a:solidFill>
                <a:srgbClr val="FF000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907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Accelerator Physics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r>
              <a:rPr lang="en-US" altLang="zh-CN" sz="2600" dirty="0" smtClean="0"/>
              <a:t>Still active: </a:t>
            </a:r>
          </a:p>
          <a:p>
            <a:pPr lvl="1"/>
            <a:r>
              <a:rPr lang="en-US" altLang="zh-CN" sz="2200" dirty="0">
                <a:solidFill>
                  <a:srgbClr val="0070C0"/>
                </a:solidFill>
              </a:rPr>
              <a:t>Longitudinal dynamics (collider and injector chain): Zhang </a:t>
            </a:r>
            <a:r>
              <a:rPr lang="en-US" altLang="zh-CN" sz="2200" dirty="0" err="1" smtClean="0">
                <a:solidFill>
                  <a:srgbClr val="0070C0"/>
                </a:solidFill>
              </a:rPr>
              <a:t>Linhao</a:t>
            </a:r>
            <a:r>
              <a:rPr lang="en-US" altLang="zh-CN" sz="2200" dirty="0" smtClean="0">
                <a:solidFill>
                  <a:srgbClr val="0070C0"/>
                </a:solidFill>
              </a:rPr>
              <a:t>, Tang Jingyu</a:t>
            </a:r>
            <a:endParaRPr lang="en-US" altLang="zh-CN" sz="2200" dirty="0">
              <a:solidFill>
                <a:srgbClr val="0070C0"/>
              </a:solidFill>
            </a:endParaRPr>
          </a:p>
          <a:p>
            <a:pPr lvl="1"/>
            <a:r>
              <a:rPr lang="en-US" altLang="zh-CN" sz="2200" dirty="0">
                <a:solidFill>
                  <a:srgbClr val="0070C0"/>
                </a:solidFill>
              </a:rPr>
              <a:t>Instabilities: Zhang </a:t>
            </a:r>
            <a:r>
              <a:rPr lang="en-US" altLang="zh-CN" sz="2200" dirty="0" err="1" smtClean="0">
                <a:solidFill>
                  <a:srgbClr val="0070C0"/>
                </a:solidFill>
              </a:rPr>
              <a:t>Linhao</a:t>
            </a:r>
            <a:r>
              <a:rPr lang="en-US" altLang="zh-CN" sz="2200" dirty="0" smtClean="0">
                <a:solidFill>
                  <a:srgbClr val="0070C0"/>
                </a:solidFill>
              </a:rPr>
              <a:t>, Wang Lijiao,</a:t>
            </a:r>
            <a:r>
              <a:rPr lang="en-US" altLang="zh-CN" sz="2200" dirty="0">
                <a:solidFill>
                  <a:srgbClr val="0070C0"/>
                </a:solidFill>
              </a:rPr>
              <a:t> </a:t>
            </a:r>
            <a:r>
              <a:rPr lang="en-US" altLang="zh-CN" sz="2200" dirty="0" smtClean="0">
                <a:solidFill>
                  <a:srgbClr val="0070C0"/>
                </a:solidFill>
              </a:rPr>
              <a:t>Tang Jingyu </a:t>
            </a:r>
            <a:endParaRPr lang="en-US" altLang="zh-CN" sz="2200" dirty="0">
              <a:solidFill>
                <a:srgbClr val="0070C0"/>
              </a:solidFill>
            </a:endParaRPr>
          </a:p>
          <a:p>
            <a:pPr lvl="1"/>
            <a:r>
              <a:rPr lang="en-US" altLang="zh-CN" sz="2200" dirty="0" smtClean="0">
                <a:solidFill>
                  <a:srgbClr val="0070C0"/>
                </a:solidFill>
              </a:rPr>
              <a:t>Beam-beam and </a:t>
            </a:r>
            <a:r>
              <a:rPr lang="en-US" altLang="zh-CN" sz="2200" dirty="0">
                <a:solidFill>
                  <a:srgbClr val="0070C0"/>
                </a:solidFill>
              </a:rPr>
              <a:t>Luminosity leveling: Wang </a:t>
            </a:r>
            <a:r>
              <a:rPr lang="en-US" altLang="zh-CN" sz="2200" dirty="0" smtClean="0">
                <a:solidFill>
                  <a:srgbClr val="0070C0"/>
                </a:solidFill>
              </a:rPr>
              <a:t>Lijiao, Tang </a:t>
            </a:r>
            <a:r>
              <a:rPr lang="en-US" altLang="zh-CN" sz="2200" dirty="0" smtClean="0">
                <a:solidFill>
                  <a:srgbClr val="0070C0"/>
                </a:solidFill>
              </a:rPr>
              <a:t>Jingyu, Tanaji Sen (FNAL) </a:t>
            </a:r>
            <a:endParaRPr lang="en-US" altLang="zh-CN" sz="2200" dirty="0">
              <a:solidFill>
                <a:srgbClr val="0070C0"/>
              </a:solidFill>
            </a:endParaRPr>
          </a:p>
          <a:p>
            <a:pPr lvl="1"/>
            <a:r>
              <a:rPr lang="en-US" altLang="zh-CN" sz="2200" dirty="0" smtClean="0">
                <a:solidFill>
                  <a:srgbClr val="0070C0"/>
                </a:solidFill>
              </a:rPr>
              <a:t>Lattice, layout, dynamics aperture: Xu </a:t>
            </a:r>
            <a:r>
              <a:rPr lang="en-US" altLang="zh-CN" sz="2200" dirty="0" err="1" smtClean="0">
                <a:solidFill>
                  <a:srgbClr val="0070C0"/>
                </a:solidFill>
              </a:rPr>
              <a:t>Haocheng</a:t>
            </a:r>
            <a:r>
              <a:rPr lang="en-US" altLang="zh-CN" sz="2200" dirty="0" smtClean="0">
                <a:solidFill>
                  <a:srgbClr val="0070C0"/>
                </a:solidFill>
              </a:rPr>
              <a:t>, Chen Yukai, Wang Yiwei</a:t>
            </a:r>
          </a:p>
          <a:p>
            <a:pPr lvl="1"/>
            <a:r>
              <a:rPr lang="en-US" altLang="zh-CN" sz="2200" dirty="0" smtClean="0">
                <a:solidFill>
                  <a:srgbClr val="0070C0"/>
                </a:solidFill>
              </a:rPr>
              <a:t>Injector chain AP </a:t>
            </a:r>
            <a:r>
              <a:rPr lang="en-US" altLang="zh-CN" sz="2200" dirty="0" smtClean="0">
                <a:solidFill>
                  <a:srgbClr val="0070C0"/>
                </a:solidFill>
              </a:rPr>
              <a:t>– p-RCS:  </a:t>
            </a:r>
            <a:r>
              <a:rPr lang="en-US" altLang="zh-CN" sz="2200" dirty="0" smtClean="0">
                <a:solidFill>
                  <a:srgbClr val="0070C0"/>
                </a:solidFill>
              </a:rPr>
              <a:t>Zhang </a:t>
            </a:r>
            <a:r>
              <a:rPr lang="en-US" altLang="zh-CN" sz="2200" dirty="0" err="1" smtClean="0">
                <a:solidFill>
                  <a:srgbClr val="0070C0"/>
                </a:solidFill>
              </a:rPr>
              <a:t>Linhao</a:t>
            </a:r>
            <a:endParaRPr lang="en-US" altLang="zh-CN" sz="2200" dirty="0" smtClean="0">
              <a:solidFill>
                <a:srgbClr val="0070C0"/>
              </a:solidFill>
            </a:endParaRPr>
          </a:p>
          <a:p>
            <a:pPr lvl="1"/>
            <a:r>
              <a:rPr lang="en-US" altLang="zh-CN" sz="2200" dirty="0" smtClean="0">
                <a:solidFill>
                  <a:srgbClr val="0070C0"/>
                </a:solidFill>
              </a:rPr>
              <a:t>Synchrotron radiation – </a:t>
            </a:r>
            <a:r>
              <a:rPr lang="en-US" altLang="zh-CN" sz="2200" dirty="0">
                <a:solidFill>
                  <a:srgbClr val="0070C0"/>
                </a:solidFill>
              </a:rPr>
              <a:t>beam screen (Gerardo Guillermo)</a:t>
            </a:r>
            <a:r>
              <a:rPr lang="en-US" altLang="zh-CN" sz="2200" dirty="0" smtClean="0">
                <a:solidFill>
                  <a:srgbClr val="0070C0"/>
                </a:solidFill>
              </a:rPr>
              <a:t> </a:t>
            </a:r>
            <a:endParaRPr lang="en-US" altLang="zh-CN" sz="2200" dirty="0" smtClean="0">
              <a:solidFill>
                <a:srgbClr val="0070C0"/>
              </a:solidFill>
            </a:endParaRPr>
          </a:p>
          <a:p>
            <a:pPr marL="0" indent="0">
              <a:buNone/>
            </a:pPr>
            <a:endParaRPr lang="zh-CN" altLang="en-US" sz="24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9662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内容占位符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412776"/>
            <a:ext cx="7620000" cy="3905250"/>
          </a:xfrm>
        </p:spPr>
      </p:pic>
      <p:sp>
        <p:nvSpPr>
          <p:cNvPr id="5" name="TextBox 4"/>
          <p:cNvSpPr txBox="1"/>
          <p:nvPr/>
        </p:nvSpPr>
        <p:spPr>
          <a:xfrm>
            <a:off x="323528" y="4725144"/>
            <a:ext cx="4896544" cy="193899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p-Linac: proton superconducting linac</a:t>
            </a: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p-RCS: proton rapid cycling synchrotron</a:t>
            </a: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MSS: Medium-Stage Synchrotron</a:t>
            </a: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SS: Super Synchrotron</a:t>
            </a:r>
            <a:endParaRPr lang="zh-CN" altLang="en-US" sz="2000" dirty="0">
              <a:solidFill>
                <a:srgbClr val="FF0000"/>
              </a:solidFill>
              <a:latin typeface="Tahoma" panose="020B0604030504040204" pitchFamily="34" charset="0"/>
              <a:ea typeface="Arial Unicode MS" panose="020B0604020202020204" pitchFamily="34" charset="-122"/>
              <a:cs typeface="Tahoma" panose="020B060403050404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368152"/>
          </a:xfrm>
        </p:spPr>
        <p:txBody>
          <a:bodyPr>
            <a:normAutofit/>
          </a:bodyPr>
          <a:lstStyle/>
          <a:p>
            <a:r>
              <a:rPr lang="en-US" altLang="zh-CN" sz="4000" b="1" dirty="0" smtClean="0">
                <a:solidFill>
                  <a:srgbClr val="FF0000"/>
                </a:solidFill>
              </a:rPr>
              <a:t>Injector chain</a:t>
            </a:r>
            <a:br>
              <a:rPr lang="en-US" altLang="zh-CN" sz="4000" b="1" dirty="0" smtClean="0">
                <a:solidFill>
                  <a:srgbClr val="FF0000"/>
                </a:solidFill>
              </a:rPr>
            </a:br>
            <a:r>
              <a:rPr lang="en-US" altLang="zh-CN" sz="3600" dirty="0" smtClean="0"/>
              <a:t>(for proton beam)</a:t>
            </a:r>
            <a:endParaRPr lang="zh-CN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5652120" y="5373216"/>
            <a:ext cx="3240360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 smtClean="0">
                <a:solidFill>
                  <a:srgbClr val="C00000"/>
                </a:solidFill>
              </a:rPr>
              <a:t>Ion beams have dedicated linac (I-Linac) and RCS (I-RCS)</a:t>
            </a:r>
            <a:endParaRPr lang="zh-CN" altLang="en-US" sz="2400" dirty="0">
              <a:solidFill>
                <a:srgbClr val="C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Lattice design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90386" y="1198214"/>
            <a:ext cx="8563227" cy="230425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en-US" altLang="zh-CN" sz="2600" dirty="0" smtClean="0"/>
              <a:t>Updated lattice </a:t>
            </a:r>
            <a:r>
              <a:rPr lang="en-US" altLang="zh-CN" sz="2600" dirty="0" smtClean="0"/>
              <a:t>design with 125 </a:t>
            </a:r>
            <a:r>
              <a:rPr lang="en-US" altLang="zh-CN" sz="2600" dirty="0" err="1" smtClean="0"/>
              <a:t>TeV</a:t>
            </a:r>
            <a:endParaRPr lang="en-US" altLang="zh-CN" sz="2600" dirty="0" smtClean="0"/>
          </a:p>
          <a:p>
            <a:pPr lvl="1">
              <a:spcBef>
                <a:spcPts val="0"/>
              </a:spcBef>
            </a:pPr>
            <a:r>
              <a:rPr lang="en-US" altLang="zh-CN" sz="2200" dirty="0" smtClean="0">
                <a:solidFill>
                  <a:srgbClr val="0070C0"/>
                </a:solidFill>
              </a:rPr>
              <a:t>To be compatible </a:t>
            </a:r>
            <a:r>
              <a:rPr lang="en-US" altLang="zh-CN" sz="2200" dirty="0" smtClean="0">
                <a:solidFill>
                  <a:srgbClr val="0070C0"/>
                </a:solidFill>
              </a:rPr>
              <a:t>with </a:t>
            </a:r>
            <a:r>
              <a:rPr lang="en-US" altLang="zh-CN" sz="2200" dirty="0">
                <a:solidFill>
                  <a:srgbClr val="0070C0"/>
                </a:solidFill>
              </a:rPr>
              <a:t>the </a:t>
            </a:r>
            <a:r>
              <a:rPr lang="en-US" altLang="zh-CN" sz="2200" dirty="0" smtClean="0">
                <a:solidFill>
                  <a:srgbClr val="0070C0"/>
                </a:solidFill>
              </a:rPr>
              <a:t>CEPC lattice that has been evolving in the TDR design, modification is needed</a:t>
            </a:r>
            <a:endParaRPr lang="en-US" altLang="zh-CN" sz="2200" dirty="0" smtClean="0">
              <a:solidFill>
                <a:srgbClr val="0070C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altLang="zh-CN" sz="2200" dirty="0" smtClean="0">
                <a:solidFill>
                  <a:srgbClr val="0070C0"/>
                </a:solidFill>
              </a:rPr>
              <a:t>With the new SPPC design </a:t>
            </a:r>
            <a:r>
              <a:rPr lang="en-US" altLang="zh-CN" sz="2200" dirty="0" smtClean="0">
                <a:solidFill>
                  <a:srgbClr val="0070C0"/>
                </a:solidFill>
              </a:rPr>
              <a:t>goal of 125 </a:t>
            </a:r>
            <a:r>
              <a:rPr lang="en-US" altLang="zh-CN" sz="2200" dirty="0" err="1" smtClean="0">
                <a:solidFill>
                  <a:srgbClr val="0070C0"/>
                </a:solidFill>
              </a:rPr>
              <a:t>TeV</a:t>
            </a:r>
            <a:r>
              <a:rPr lang="en-US" altLang="zh-CN" sz="2200" dirty="0" smtClean="0">
                <a:solidFill>
                  <a:srgbClr val="0070C0"/>
                </a:solidFill>
              </a:rPr>
              <a:t> with 20-T magnets, modifications also needed</a:t>
            </a:r>
            <a:endParaRPr lang="en-US" altLang="zh-CN" sz="2200" dirty="0">
              <a:solidFill>
                <a:srgbClr val="0070C0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altLang="zh-CN" sz="2200" dirty="0" smtClean="0">
                <a:solidFill>
                  <a:srgbClr val="0070C0"/>
                </a:solidFill>
              </a:rPr>
              <a:t>Bypass is no longer </a:t>
            </a:r>
            <a:r>
              <a:rPr lang="en-US" altLang="zh-CN" sz="2200" dirty="0" smtClean="0">
                <a:solidFill>
                  <a:srgbClr val="0070C0"/>
                </a:solidFill>
              </a:rPr>
              <a:t>a necessity but a possibility in the future. </a:t>
            </a:r>
            <a:endParaRPr lang="en-US" altLang="zh-CN" sz="2200" dirty="0" smtClean="0">
              <a:solidFill>
                <a:srgbClr val="0070C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7</a:t>
            </a:fld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40565" y="316687"/>
            <a:ext cx="184623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00B050"/>
                </a:solidFill>
              </a:rPr>
              <a:t>Xu </a:t>
            </a:r>
            <a:r>
              <a:rPr lang="en-US" altLang="zh-CN" sz="2000" dirty="0" err="1" smtClean="0">
                <a:solidFill>
                  <a:srgbClr val="00B050"/>
                </a:solidFill>
              </a:rPr>
              <a:t>Haocheng</a:t>
            </a:r>
            <a:r>
              <a:rPr lang="en-US" altLang="zh-CN" sz="2000" dirty="0" smtClean="0">
                <a:solidFill>
                  <a:srgbClr val="00B050"/>
                </a:solidFill>
              </a:rPr>
              <a:t>, Wang </a:t>
            </a:r>
            <a:r>
              <a:rPr lang="en-US" altLang="zh-CN" sz="2000" dirty="0" smtClean="0">
                <a:solidFill>
                  <a:srgbClr val="00B050"/>
                </a:solidFill>
              </a:rPr>
              <a:t>Yiwei, Chen Yukai</a:t>
            </a:r>
            <a:endParaRPr lang="zh-CN" altLang="en-US" sz="2000" dirty="0">
              <a:solidFill>
                <a:srgbClr val="00B050"/>
              </a:solidFill>
            </a:endParaRPr>
          </a:p>
        </p:txBody>
      </p:sp>
      <p:pic>
        <p:nvPicPr>
          <p:cNvPr id="10" name="内容占位符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356992"/>
            <a:ext cx="3240360" cy="324036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788024" y="3441977"/>
            <a:ext cx="3085119" cy="3070390"/>
            <a:chOff x="197728" y="4175331"/>
            <a:chExt cx="2971501" cy="2651497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7728" y="4276890"/>
              <a:ext cx="2971501" cy="2549938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1267269" y="4175331"/>
              <a:ext cx="907409" cy="2392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100" b="0" dirty="0" smtClean="0">
                  <a:latin typeface="+mn-lt"/>
                </a:rPr>
                <a:t>CEPC Layout</a:t>
              </a:r>
              <a:endParaRPr lang="zh-CN" altLang="en-US" sz="1100" b="0" dirty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158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US" altLang="zh-CN" dirty="0" smtClean="0">
                <a:solidFill>
                  <a:srgbClr val="FF0000"/>
                </a:solidFill>
              </a:rPr>
              <a:t>Longitudinal beam dynamics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5536" y="1799872"/>
            <a:ext cx="8424936" cy="4365432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sz="3400" dirty="0" smtClean="0"/>
              <a:t>The work concerning  long. Dynamics in both collider and injector chain (five accelerators in series)</a:t>
            </a:r>
          </a:p>
          <a:p>
            <a:r>
              <a:rPr lang="en-US" altLang="zh-CN" sz="3400" dirty="0" smtClean="0"/>
              <a:t>Concerns:</a:t>
            </a:r>
          </a:p>
          <a:p>
            <a:pPr lvl="1"/>
            <a:r>
              <a:rPr lang="en-US" altLang="zh-CN" sz="3000" dirty="0" smtClean="0">
                <a:solidFill>
                  <a:srgbClr val="0070C0"/>
                </a:solidFill>
              </a:rPr>
              <a:t>Bunch filling schemes</a:t>
            </a:r>
          </a:p>
          <a:p>
            <a:pPr lvl="1"/>
            <a:r>
              <a:rPr lang="en-US" altLang="zh-CN" sz="3000" dirty="0" smtClean="0">
                <a:solidFill>
                  <a:srgbClr val="0070C0"/>
                </a:solidFill>
              </a:rPr>
              <a:t>Luminosity leveling schemes</a:t>
            </a:r>
          </a:p>
          <a:p>
            <a:pPr lvl="1"/>
            <a:r>
              <a:rPr lang="en-US" altLang="zh-CN" sz="3000" dirty="0" smtClean="0">
                <a:solidFill>
                  <a:srgbClr val="0070C0"/>
                </a:solidFill>
              </a:rPr>
              <a:t>Instabilities</a:t>
            </a:r>
          </a:p>
          <a:p>
            <a:pPr lvl="1"/>
            <a:r>
              <a:rPr lang="en-US" altLang="zh-CN" sz="3000" dirty="0" smtClean="0">
                <a:solidFill>
                  <a:srgbClr val="0070C0"/>
                </a:solidFill>
              </a:rPr>
              <a:t>Requirement to the RF systems</a:t>
            </a:r>
          </a:p>
          <a:p>
            <a:pPr lvl="1"/>
            <a:r>
              <a:rPr lang="en-US" altLang="zh-CN" sz="3000" dirty="0" smtClean="0">
                <a:solidFill>
                  <a:srgbClr val="0070C0"/>
                </a:solidFill>
              </a:rPr>
              <a:t>Global study with the injector accelerators</a:t>
            </a:r>
          </a:p>
          <a:p>
            <a:r>
              <a:rPr lang="en-US" altLang="zh-CN" sz="3400" dirty="0" smtClean="0"/>
              <a:t>Study </a:t>
            </a:r>
            <a:r>
              <a:rPr lang="en-US" altLang="zh-CN" sz="3400" dirty="0"/>
              <a:t>focusing on:</a:t>
            </a:r>
          </a:p>
          <a:p>
            <a:pPr lvl="1"/>
            <a:r>
              <a:rPr lang="en-US" altLang="zh-CN" sz="3000" dirty="0" smtClean="0">
                <a:solidFill>
                  <a:srgbClr val="0070C0"/>
                </a:solidFill>
              </a:rPr>
              <a:t>Instabilities suppression in the collider </a:t>
            </a:r>
          </a:p>
          <a:p>
            <a:pPr lvl="1"/>
            <a:r>
              <a:rPr lang="en-US" altLang="zh-CN" sz="3000" dirty="0" smtClean="0">
                <a:solidFill>
                  <a:srgbClr val="C00000"/>
                </a:solidFill>
              </a:rPr>
              <a:t>Longitudinal dynamics in the injector chain, especially bunch splitting in the MSS </a:t>
            </a:r>
            <a:endParaRPr lang="en-US" altLang="zh-CN" sz="3000" dirty="0">
              <a:solidFill>
                <a:srgbClr val="C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EBD07-150D-4699-82E9-2F14A6A9C917}" type="slidenum">
              <a:rPr lang="zh-CN" altLang="en-US" smtClean="0"/>
              <a:t>8</a:t>
            </a:fld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796136" y="1228690"/>
            <a:ext cx="3168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solidFill>
                  <a:srgbClr val="00B050"/>
                </a:solidFill>
              </a:rPr>
              <a:t>Zhang </a:t>
            </a:r>
            <a:r>
              <a:rPr lang="en-US" altLang="zh-CN" sz="2000" dirty="0" err="1" smtClean="0">
                <a:solidFill>
                  <a:srgbClr val="00B050"/>
                </a:solidFill>
              </a:rPr>
              <a:t>Linhao</a:t>
            </a:r>
            <a:r>
              <a:rPr lang="en-US" altLang="zh-CN" sz="2000" dirty="0" smtClean="0">
                <a:solidFill>
                  <a:srgbClr val="00B050"/>
                </a:solidFill>
              </a:rPr>
              <a:t>, Tang Jingyu</a:t>
            </a:r>
            <a:endParaRPr lang="zh-CN" altLang="en-US" sz="2000" dirty="0">
              <a:solidFill>
                <a:srgbClr val="00B050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005028" y="6130136"/>
            <a:ext cx="309634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JINST 16, P03035 (2021)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477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3483AE-0731-4404-A382-CFB84EF61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691" y="152569"/>
            <a:ext cx="7886700" cy="1026160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>
                <a:solidFill>
                  <a:srgbClr val="FF0000"/>
                </a:solidFill>
              </a:rPr>
              <a:t>Bunch splitting in MSS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C9CFE88-44CA-4130-8319-177E7E18A5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609" y="1155065"/>
            <a:ext cx="7886700" cy="435133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/>
              <a:t>Motivation</a:t>
            </a:r>
          </a:p>
          <a:p>
            <a:pPr lvl="1"/>
            <a:r>
              <a:rPr lang="en-US" altLang="zh-CN" sz="2000" dirty="0" smtClean="0">
                <a:solidFill>
                  <a:srgbClr val="0070C0"/>
                </a:solidFill>
              </a:rPr>
              <a:t>Mitigate </a:t>
            </a:r>
            <a:r>
              <a:rPr lang="en-US" altLang="zh-CN" sz="2000" dirty="0">
                <a:solidFill>
                  <a:srgbClr val="0070C0"/>
                </a:solidFill>
              </a:rPr>
              <a:t>the pileup effects and collective instabilities of a single bunch in the SPPC</a:t>
            </a:r>
          </a:p>
          <a:p>
            <a:pPr lvl="1"/>
            <a:r>
              <a:rPr lang="en-US" altLang="zh-CN" sz="2000" dirty="0">
                <a:solidFill>
                  <a:srgbClr val="0070C0"/>
                </a:solidFill>
              </a:rPr>
              <a:t>Bunch spacing: 25 ns </a:t>
            </a:r>
            <a:r>
              <a:rPr lang="en-US" altLang="zh-CN" sz="2000" dirty="0">
                <a:solidFill>
                  <a:srgbClr val="0070C0"/>
                </a:solidFill>
                <a:sym typeface="Wingdings" panose="05000000000000000000" pitchFamily="2" charset="2"/>
              </a:rPr>
              <a:t> 5 ns (five-splitting of single bunch)</a:t>
            </a:r>
            <a:endParaRPr lang="en-US" altLang="zh-CN" sz="2000" dirty="0">
              <a:solidFill>
                <a:srgbClr val="0070C0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en-US" altLang="zh-CN" sz="2400" dirty="0"/>
              <a:t>Bunch splitting </a:t>
            </a:r>
            <a:r>
              <a:rPr lang="en-US" altLang="zh-CN" sz="2400" dirty="0" smtClean="0"/>
              <a:t>methods </a:t>
            </a:r>
            <a:r>
              <a:rPr lang="en-US" altLang="zh-CN" sz="2400" dirty="0"/>
              <a:t>in proton synchrotrons</a:t>
            </a:r>
          </a:p>
          <a:p>
            <a:pPr marL="0" indent="0">
              <a:buNone/>
            </a:pPr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FFA8636A-4EB1-44E6-8179-BCDBB47339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609" y="3605126"/>
            <a:ext cx="3600400" cy="254168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13DF2C34-7DC4-4BA5-9CDA-6AE26B8FE0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8998" y="3568200"/>
            <a:ext cx="4011391" cy="266280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C2E66611-BA50-44A9-B6D0-FB267E67D05D}"/>
              </a:ext>
            </a:extLst>
          </p:cNvPr>
          <p:cNvSpPr txBox="1"/>
          <p:nvPr/>
        </p:nvSpPr>
        <p:spPr>
          <a:xfrm>
            <a:off x="560608" y="3100898"/>
            <a:ext cx="3875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00FF"/>
                </a:solidFill>
              </a:rPr>
              <a:t>(1) </a:t>
            </a:r>
            <a:r>
              <a:rPr lang="en-US" altLang="zh-CN" sz="2000" dirty="0" err="1" smtClean="0">
                <a:solidFill>
                  <a:srgbClr val="0000FF"/>
                </a:solidFill>
              </a:rPr>
              <a:t>Debunching</a:t>
            </a:r>
            <a:r>
              <a:rPr lang="en-US" altLang="zh-CN" sz="2000" dirty="0" smtClean="0">
                <a:solidFill>
                  <a:srgbClr val="0000FF"/>
                </a:solidFill>
              </a:rPr>
              <a:t>  and </a:t>
            </a:r>
            <a:r>
              <a:rPr lang="en-US" altLang="zh-CN" sz="2000" dirty="0" err="1">
                <a:solidFill>
                  <a:srgbClr val="0000FF"/>
                </a:solidFill>
              </a:rPr>
              <a:t>rebunching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0CF5AE5F-8357-47C7-90B3-8798EC71E568}"/>
              </a:ext>
            </a:extLst>
          </p:cNvPr>
          <p:cNvSpPr txBox="1"/>
          <p:nvPr/>
        </p:nvSpPr>
        <p:spPr>
          <a:xfrm>
            <a:off x="4572000" y="3100898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0000FF"/>
                </a:solidFill>
              </a:rPr>
              <a:t>(2) Multi-harmonic RF bunch splitting</a:t>
            </a:r>
            <a:endParaRPr lang="zh-CN" altLang="en-US" sz="2000" dirty="0">
              <a:solidFill>
                <a:srgbClr val="0000FF"/>
              </a:solidFill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791F653-9F62-44E1-A030-535E566949C9}"/>
              </a:ext>
            </a:extLst>
          </p:cNvPr>
          <p:cNvSpPr txBox="1"/>
          <p:nvPr/>
        </p:nvSpPr>
        <p:spPr>
          <a:xfrm>
            <a:off x="4787169" y="6268420"/>
            <a:ext cx="4011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/>
              <a:t>Triple-splitting in LHC/PS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550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龙腾四海">
      <a:majorFont>
        <a:latin typeface="Maiandra GD"/>
        <a:ea typeface=""/>
        <a:cs typeface=""/>
        <a:font script="CYRL" typeface="Times New Roman"/>
        <a:font script="GREK" typeface="Times New Roman"/>
        <a:font script="Jpan" typeface="ＭＳ Ｐゴシック"/>
        <a:font script="Hang" typeface="HY중고딕"/>
        <a:font script="Hans" typeface="隶书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Ｐ明朝"/>
        <a:font script="Hang" typeface="HY견명조"/>
        <a:font script="Hans" typeface="华文楷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16203</TotalTime>
  <Words>1889</Words>
  <Application>Microsoft Office PowerPoint</Application>
  <PresentationFormat>全屏显示(4:3)</PresentationFormat>
  <Paragraphs>293</Paragraphs>
  <Slides>20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4" baseType="lpstr">
      <vt:lpstr>Arial Unicode MS</vt:lpstr>
      <vt:lpstr>华文楷体</vt:lpstr>
      <vt:lpstr>隶书</vt:lpstr>
      <vt:lpstr>宋体</vt:lpstr>
      <vt:lpstr>Adobe Devanagari</vt:lpstr>
      <vt:lpstr>Arial</vt:lpstr>
      <vt:lpstr>Calibri</vt:lpstr>
      <vt:lpstr>Cambria</vt:lpstr>
      <vt:lpstr>Maiandra GD</vt:lpstr>
      <vt:lpstr>Symbol</vt:lpstr>
      <vt:lpstr>Tahoma</vt:lpstr>
      <vt:lpstr>Times New Roman</vt:lpstr>
      <vt:lpstr>Wingdings</vt:lpstr>
      <vt:lpstr>Office 主题​​</vt:lpstr>
      <vt:lpstr>SPPC Study Status</vt:lpstr>
      <vt:lpstr>Outline</vt:lpstr>
      <vt:lpstr>Ongoing SPPC Study</vt:lpstr>
      <vt:lpstr>PowerPoint 演示文稿</vt:lpstr>
      <vt:lpstr>Accelerator Physics</vt:lpstr>
      <vt:lpstr>Injector chain (for proton beam)</vt:lpstr>
      <vt:lpstr>Lattice design</vt:lpstr>
      <vt:lpstr>Longitudinal beam dynamics</vt:lpstr>
      <vt:lpstr>Bunch splitting in MSS</vt:lpstr>
      <vt:lpstr>Bunch splitting at the MSS injection energy</vt:lpstr>
      <vt:lpstr>PowerPoint 演示文稿</vt:lpstr>
      <vt:lpstr>PowerPoint 演示文稿</vt:lpstr>
      <vt:lpstr>PowerPoint 演示文稿</vt:lpstr>
      <vt:lpstr>Considerations about a new SPPC design -125 TeV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SppC组会报告</dc:title>
  <dc:creator>J.Y.Tang</dc:creator>
  <cp:lastModifiedBy>J.Y.Tang</cp:lastModifiedBy>
  <cp:revision>258</cp:revision>
  <dcterms:created xsi:type="dcterms:W3CDTF">2014-06-04T01:38:39Z</dcterms:created>
  <dcterms:modified xsi:type="dcterms:W3CDTF">2022-01-13T08:00:49Z</dcterms:modified>
</cp:coreProperties>
</file>