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Lst>
  <p:notesMasterIdLst>
    <p:notesMasterId r:id="rId32"/>
  </p:notesMasterIdLst>
  <p:handoutMasterIdLst>
    <p:handoutMasterId r:id="rId33"/>
  </p:handoutMasterIdLst>
  <p:sldIdLst>
    <p:sldId id="358" r:id="rId4"/>
    <p:sldId id="359" r:id="rId5"/>
    <p:sldId id="395" r:id="rId6"/>
    <p:sldId id="396" r:id="rId7"/>
    <p:sldId id="397" r:id="rId8"/>
    <p:sldId id="424" r:id="rId9"/>
    <p:sldId id="398" r:id="rId10"/>
    <p:sldId id="311" r:id="rId11"/>
    <p:sldId id="440" r:id="rId12"/>
    <p:sldId id="441" r:id="rId13"/>
    <p:sldId id="450" r:id="rId14"/>
    <p:sldId id="451" r:id="rId15"/>
    <p:sldId id="452" r:id="rId16"/>
    <p:sldId id="453" r:id="rId17"/>
    <p:sldId id="454" r:id="rId18"/>
    <p:sldId id="455" r:id="rId19"/>
    <p:sldId id="402" r:id="rId20"/>
    <p:sldId id="403" r:id="rId21"/>
    <p:sldId id="404" r:id="rId22"/>
    <p:sldId id="405" r:id="rId23"/>
    <p:sldId id="438" r:id="rId24"/>
    <p:sldId id="406" r:id="rId25"/>
    <p:sldId id="407" r:id="rId26"/>
    <p:sldId id="457" r:id="rId27"/>
    <p:sldId id="456" r:id="rId28"/>
    <p:sldId id="458" r:id="rId29"/>
    <p:sldId id="410" r:id="rId30"/>
    <p:sldId id="422" r:id="rId31"/>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99CC"/>
    <a:srgbClr val="3333FF"/>
    <a:srgbClr val="CCECFF"/>
    <a:srgbClr val="6699CC"/>
    <a:srgbClr val="CCFF66"/>
    <a:srgbClr val="FF00FF"/>
    <a:srgbClr val="00FF00"/>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155" autoAdjust="0"/>
    <p:restoredTop sz="94660"/>
  </p:normalViewPr>
  <p:slideViewPr>
    <p:cSldViewPr>
      <p:cViewPr varScale="1">
        <p:scale>
          <a:sx n="159" d="100"/>
          <a:sy n="159" d="100"/>
        </p:scale>
        <p:origin x="2260" y="7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21" Type="http://schemas.openxmlformats.org/officeDocument/2006/relationships/slide" Target="slides/slide18.xml"/><Relationship Id="rId34" Type="http://schemas.openxmlformats.org/officeDocument/2006/relationships/presProps" Target="pres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viewProps" Target="viewProps.xml"/><Relationship Id="rId8" Type="http://schemas.openxmlformats.org/officeDocument/2006/relationships/slide" Target="slides/slide5.xml"/><Relationship Id="rId3" Type="http://schemas.openxmlformats.org/officeDocument/2006/relationships/slideMaster" Target="slideMasters/slideMaster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0.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kumimoji="1" sz="1200">
                <a:latin typeface="Arial" charset="0"/>
                <a:ea typeface="宋体" charset="0"/>
                <a:cs typeface="宋体"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kumimoji="1" sz="1200"/>
            </a:lvl1pPr>
          </a:lstStyle>
          <a:p>
            <a:fld id="{A358DB70-5CBD-41AC-9698-31861F7542E5}" type="datetimeFigureOut">
              <a:rPr lang="zh-CN" altLang="en-US"/>
              <a:pPr/>
              <a:t>2022-1-14</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kumimoji="1" sz="1200">
                <a:latin typeface="Arial" charset="0"/>
                <a:ea typeface="宋体" charset="0"/>
                <a:cs typeface="宋体" charset="0"/>
              </a:defRPr>
            </a:lvl1pPr>
          </a:lstStyle>
          <a:p>
            <a:pPr>
              <a:defRPr/>
            </a:pPr>
            <a:endParaRPr lang="zh-CN" altLang="en-US"/>
          </a:p>
        </p:txBody>
      </p:sp>
      <p:sp>
        <p:nvSpPr>
          <p:cNvPr id="5" name="幻灯片编号占位符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kumimoji="1" sz="1200"/>
            </a:lvl1pPr>
          </a:lstStyle>
          <a:p>
            <a:fld id="{07ED96A3-0F03-449A-901E-5D0B912B803D}" type="slidenum">
              <a:rPr lang="zh-CN" altLang="en-US"/>
              <a:pPr/>
              <a:t>‹#›</a:t>
            </a:fld>
            <a:endParaRPr lang="zh-CN" altLang="en-US"/>
          </a:p>
        </p:txBody>
      </p:sp>
    </p:spTree>
    <p:extLst>
      <p:ext uri="{BB962C8B-B14F-4D97-AF65-F5344CB8AC3E}">
        <p14:creationId xmlns:p14="http://schemas.microsoft.com/office/powerpoint/2010/main" val="719602789"/>
      </p:ext>
    </p:extLst>
  </p:cSld>
  <p:clrMap bg1="lt1" tx1="dk1" bg2="lt2" tx2="dk2" accent1="accent1" accent2="accent2" accent3="accent3" accent4="accent4" accent5="accent5" accent6="accent6" hlink="hlink" folHlink="folHlink"/>
  <p:hf sldNum="0"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宋体" charset="-122"/>
                <a:cs typeface="+mn-cs"/>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3CA40D42-6B32-4070-8A74-87352C31BB9E}" type="datetimeFigureOut">
              <a:rPr lang="zh-CN" altLang="en-US"/>
              <a:pPr/>
              <a:t>2022-1-14</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charset="0"/>
                <a:ea typeface="宋体" charset="-122"/>
                <a:cs typeface="+mn-cs"/>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57DF44DC-EE18-4AF1-A968-D1ECA516B964}" type="slidenum">
              <a:rPr lang="zh-CN" altLang="en-US"/>
              <a:pPr/>
              <a:t>‹#›</a:t>
            </a:fld>
            <a:endParaRPr lang="zh-CN" altLang="en-US"/>
          </a:p>
        </p:txBody>
      </p:sp>
    </p:spTree>
    <p:extLst>
      <p:ext uri="{BB962C8B-B14F-4D97-AF65-F5344CB8AC3E}">
        <p14:creationId xmlns:p14="http://schemas.microsoft.com/office/powerpoint/2010/main" val="142586796"/>
      </p:ext>
    </p:extLst>
  </p:cSld>
  <p:clrMap bg1="lt1" tx1="dk1" bg2="lt2" tx2="dk2" accent1="accent1" accent2="accent2" accent3="accent3" accent4="accent4" accent5="accent5" accent6="accent6" hlink="hlink" folHlink="folHlink"/>
  <p:hf sldNum="0" hdr="0" ftr="0"/>
  <p:notesStyle>
    <a:lvl1pPr algn="l" rtl="0" eaLnBrk="0" fontAlgn="base" hangingPunct="0">
      <a:spcBef>
        <a:spcPct val="30000"/>
      </a:spcBef>
      <a:spcAft>
        <a:spcPct val="0"/>
      </a:spcAft>
      <a:defRPr kumimoji="1" sz="1200" kern="1200">
        <a:solidFill>
          <a:schemeClr val="tx1"/>
        </a:solidFill>
        <a:latin typeface="+mn-lt"/>
        <a:ea typeface="+mn-ea"/>
        <a:cs typeface="宋体" charset="0"/>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6"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kumimoji="0" lang="zh-CN" altLang="en-US" smtClean="0"/>
          </a:p>
        </p:txBody>
      </p:sp>
      <p:sp>
        <p:nvSpPr>
          <p:cNvPr id="2" name="日期占位符 1"/>
          <p:cNvSpPr>
            <a:spLocks noGrp="1"/>
          </p:cNvSpPr>
          <p:nvPr>
            <p:ph type="dt" idx="10"/>
          </p:nvPr>
        </p:nvSpPr>
        <p:spPr/>
        <p:txBody>
          <a:bodyPr/>
          <a:lstStyle/>
          <a:p>
            <a:fld id="{22D25C32-1DBD-4749-85A0-743AA109CC8A}" type="datetime1">
              <a:rPr lang="zh-CN" altLang="en-US" smtClean="0"/>
              <a:t>2022-1-14</a:t>
            </a:fld>
            <a:endParaRPr lang="zh-CN" altLang="en-US"/>
          </a:p>
        </p:txBody>
      </p:sp>
    </p:spTree>
    <p:extLst>
      <p:ext uri="{BB962C8B-B14F-4D97-AF65-F5344CB8AC3E}">
        <p14:creationId xmlns:p14="http://schemas.microsoft.com/office/powerpoint/2010/main" val="37200069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4"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kumimoji="0" lang="zh-CN" altLang="en-US" smtClean="0"/>
          </a:p>
        </p:txBody>
      </p:sp>
      <p:sp>
        <p:nvSpPr>
          <p:cNvPr id="2" name="日期占位符 1"/>
          <p:cNvSpPr>
            <a:spLocks noGrp="1"/>
          </p:cNvSpPr>
          <p:nvPr>
            <p:ph type="dt" idx="10"/>
          </p:nvPr>
        </p:nvSpPr>
        <p:spPr/>
        <p:txBody>
          <a:bodyPr/>
          <a:lstStyle/>
          <a:p>
            <a:fld id="{AF88509D-C81D-4CF0-BEB8-6C3E1606F336}" type="datetime1">
              <a:rPr lang="zh-CN" altLang="en-US" smtClean="0"/>
              <a:t>2022-1-14</a:t>
            </a:fld>
            <a:endParaRPr lang="zh-CN" altLang="en-US"/>
          </a:p>
        </p:txBody>
      </p:sp>
    </p:spTree>
    <p:extLst>
      <p:ext uri="{BB962C8B-B14F-4D97-AF65-F5344CB8AC3E}">
        <p14:creationId xmlns:p14="http://schemas.microsoft.com/office/powerpoint/2010/main" val="9532598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幻灯片图像占位符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0"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
        <p:nvSpPr>
          <p:cNvPr id="2" name="日期占位符 1"/>
          <p:cNvSpPr>
            <a:spLocks noGrp="1"/>
          </p:cNvSpPr>
          <p:nvPr>
            <p:ph type="dt" idx="10"/>
          </p:nvPr>
        </p:nvSpPr>
        <p:spPr/>
        <p:txBody>
          <a:bodyPr/>
          <a:lstStyle/>
          <a:p>
            <a:fld id="{0D9251C0-123F-430B-BFF0-67FC72B3ED30}" type="datetime1">
              <a:rPr lang="zh-CN" altLang="en-US" smtClean="0"/>
              <a:t>2022-1-14</a:t>
            </a:fld>
            <a:endParaRPr lang="zh-CN" altLang="en-US"/>
          </a:p>
        </p:txBody>
      </p:sp>
    </p:spTree>
    <p:extLst>
      <p:ext uri="{BB962C8B-B14F-4D97-AF65-F5344CB8AC3E}">
        <p14:creationId xmlns:p14="http://schemas.microsoft.com/office/powerpoint/2010/main" val="37593538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8"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kumimoji="0" lang="zh-CN" altLang="en-US" smtClean="0"/>
          </a:p>
        </p:txBody>
      </p:sp>
      <p:sp>
        <p:nvSpPr>
          <p:cNvPr id="2" name="日期占位符 1"/>
          <p:cNvSpPr>
            <a:spLocks noGrp="1"/>
          </p:cNvSpPr>
          <p:nvPr>
            <p:ph type="dt" idx="10"/>
          </p:nvPr>
        </p:nvSpPr>
        <p:spPr/>
        <p:txBody>
          <a:bodyPr/>
          <a:lstStyle/>
          <a:p>
            <a:fld id="{B6C71DFF-4FFC-44C6-965C-7FC4BAB31A8C}" type="datetime1">
              <a:rPr lang="zh-CN" altLang="en-US" smtClean="0"/>
              <a:t>2022-1-14</a:t>
            </a:fld>
            <a:endParaRPr lang="zh-CN" altLang="en-US"/>
          </a:p>
        </p:txBody>
      </p:sp>
    </p:spTree>
    <p:extLst>
      <p:ext uri="{BB962C8B-B14F-4D97-AF65-F5344CB8AC3E}">
        <p14:creationId xmlns:p14="http://schemas.microsoft.com/office/powerpoint/2010/main" val="4320828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a:ln/>
        </p:spPr>
        <p:txBody>
          <a:bodyPr/>
          <a:lstStyle>
            <a:lvl1pPr>
              <a:defRPr/>
            </a:lvl1pPr>
          </a:lstStyle>
          <a:p>
            <a:fld id="{0BA843B4-E877-437A-95AD-62998660443A}" type="datetime1">
              <a:rPr lang="en-US" altLang="zh-CN" smtClean="0"/>
              <a:t>1/14/2022</a:t>
            </a:fld>
            <a:endParaRPr lang="zh-CN" altLang="en-US"/>
          </a:p>
        </p:txBody>
      </p:sp>
      <p:sp>
        <p:nvSpPr>
          <p:cNvPr id="6" name="Rectangle 6"/>
          <p:cNvSpPr>
            <a:spLocks noGrp="1" noChangeArrowheads="1"/>
          </p:cNvSpPr>
          <p:nvPr>
            <p:ph type="sldNum" sz="quarter" idx="12"/>
          </p:nvPr>
        </p:nvSpPr>
        <p:spPr>
          <a:ln/>
        </p:spPr>
        <p:txBody>
          <a:bodyPr/>
          <a:lstStyle>
            <a:lvl1pPr>
              <a:defRPr/>
            </a:lvl1pPr>
          </a:lstStyle>
          <a:p>
            <a:fld id="{C0202C58-5D90-402B-8EF8-AA26672F1EAA}" type="slidenum">
              <a:rPr lang="zh-CN" altLang="en-US"/>
              <a:pPr/>
              <a:t>‹#›</a:t>
            </a:fld>
            <a:endParaRPr lang="zh-CN" altLang="en-US"/>
          </a:p>
        </p:txBody>
      </p:sp>
    </p:spTree>
    <p:extLst>
      <p:ext uri="{BB962C8B-B14F-4D97-AF65-F5344CB8AC3E}">
        <p14:creationId xmlns:p14="http://schemas.microsoft.com/office/powerpoint/2010/main" val="328508178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fld id="{A4C05E16-71DA-4093-B056-FBA61D98B177}" type="datetime1">
              <a:rPr lang="en-US" altLang="zh-CN" smtClean="0"/>
              <a:t>1/14/2022</a:t>
            </a:fld>
            <a:endParaRPr lang="zh-CN" altLang="en-US"/>
          </a:p>
        </p:txBody>
      </p:sp>
      <p:sp>
        <p:nvSpPr>
          <p:cNvPr id="6" name="Rectangle 6"/>
          <p:cNvSpPr>
            <a:spLocks noGrp="1" noChangeArrowheads="1"/>
          </p:cNvSpPr>
          <p:nvPr>
            <p:ph type="sldNum" sz="quarter" idx="12"/>
          </p:nvPr>
        </p:nvSpPr>
        <p:spPr>
          <a:ln/>
        </p:spPr>
        <p:txBody>
          <a:bodyPr/>
          <a:lstStyle>
            <a:lvl1pPr>
              <a:defRPr/>
            </a:lvl1pPr>
          </a:lstStyle>
          <a:p>
            <a:fld id="{6BAD1A0E-30FC-48C4-A29E-544B9AE815D3}" type="slidenum">
              <a:rPr lang="zh-CN" altLang="en-US"/>
              <a:pPr/>
              <a:t>‹#›</a:t>
            </a:fld>
            <a:endParaRPr lang="zh-CN" altLang="en-US"/>
          </a:p>
        </p:txBody>
      </p:sp>
    </p:spTree>
    <p:extLst>
      <p:ext uri="{BB962C8B-B14F-4D97-AF65-F5344CB8AC3E}">
        <p14:creationId xmlns:p14="http://schemas.microsoft.com/office/powerpoint/2010/main" val="3389980715"/>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59276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59276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fld id="{C9AA4C61-5E64-439C-87EF-87E2B6244A04}" type="datetime1">
              <a:rPr lang="en-US" altLang="zh-CN" smtClean="0"/>
              <a:t>1/14/2022</a:t>
            </a:fld>
            <a:endParaRPr lang="zh-CN" altLang="en-US"/>
          </a:p>
        </p:txBody>
      </p:sp>
      <p:sp>
        <p:nvSpPr>
          <p:cNvPr id="6" name="Rectangle 6"/>
          <p:cNvSpPr>
            <a:spLocks noGrp="1" noChangeArrowheads="1"/>
          </p:cNvSpPr>
          <p:nvPr>
            <p:ph type="sldNum" sz="quarter" idx="12"/>
          </p:nvPr>
        </p:nvSpPr>
        <p:spPr>
          <a:ln/>
        </p:spPr>
        <p:txBody>
          <a:bodyPr/>
          <a:lstStyle>
            <a:lvl1pPr>
              <a:defRPr/>
            </a:lvl1pPr>
          </a:lstStyle>
          <a:p>
            <a:fld id="{FE0B381A-FBF3-41DE-BFBF-856E9DB51765}" type="slidenum">
              <a:rPr lang="zh-CN" altLang="en-US"/>
              <a:pPr/>
              <a:t>‹#›</a:t>
            </a:fld>
            <a:endParaRPr lang="zh-CN" altLang="en-US"/>
          </a:p>
        </p:txBody>
      </p:sp>
    </p:spTree>
    <p:extLst>
      <p:ext uri="{BB962C8B-B14F-4D97-AF65-F5344CB8AC3E}">
        <p14:creationId xmlns:p14="http://schemas.microsoft.com/office/powerpoint/2010/main" val="1025301657"/>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a:ln/>
        </p:spPr>
        <p:txBody>
          <a:bodyPr/>
          <a:lstStyle>
            <a:lvl1pPr>
              <a:defRPr/>
            </a:lvl1pPr>
          </a:lstStyle>
          <a:p>
            <a:fld id="{144A794D-3B78-4D02-92E6-899DEFB3D9A3}" type="datetime1">
              <a:rPr lang="en-US" altLang="zh-CN" smtClean="0">
                <a:solidFill>
                  <a:srgbClr val="000000"/>
                </a:solidFill>
              </a:rPr>
              <a:t>1/14/2022</a:t>
            </a:fld>
            <a:endParaRPr lang="zh-CN" alt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C0202C58-5D90-402B-8EF8-AA26672F1EAA}" type="slidenum">
              <a:rPr lang="zh-CN" altLang="en-US">
                <a:solidFill>
                  <a:srgbClr val="000000"/>
                </a:solidFill>
              </a:rPr>
              <a:pPr/>
              <a:t>‹#›</a:t>
            </a:fld>
            <a:endParaRPr lang="zh-CN" altLang="en-US">
              <a:solidFill>
                <a:srgbClr val="000000"/>
              </a:solidFill>
            </a:endParaRPr>
          </a:p>
        </p:txBody>
      </p:sp>
    </p:spTree>
    <p:extLst>
      <p:ext uri="{BB962C8B-B14F-4D97-AF65-F5344CB8AC3E}">
        <p14:creationId xmlns:p14="http://schemas.microsoft.com/office/powerpoint/2010/main" val="728024284"/>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矩形 4"/>
          <p:cNvSpPr/>
          <p:nvPr userDrawn="1"/>
        </p:nvSpPr>
        <p:spPr>
          <a:xfrm>
            <a:off x="683568" y="5733256"/>
            <a:ext cx="7920880" cy="288032"/>
          </a:xfrm>
          <a:prstGeom prst="rect">
            <a:avLst/>
          </a:prstGeom>
          <a:ln>
            <a:solidFill>
              <a:schemeClr val="bg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4" name="Rectangle 4"/>
          <p:cNvSpPr>
            <a:spLocks noGrp="1" noChangeArrowheads="1"/>
          </p:cNvSpPr>
          <p:nvPr>
            <p:ph type="dt" sz="half" idx="10"/>
          </p:nvPr>
        </p:nvSpPr>
        <p:spPr>
          <a:ln/>
        </p:spPr>
        <p:txBody>
          <a:bodyPr/>
          <a:lstStyle>
            <a:lvl1pPr>
              <a:defRPr/>
            </a:lvl1pPr>
          </a:lstStyle>
          <a:p>
            <a:fld id="{22D4892D-A514-47FD-9F76-70F16DA0F923}" type="datetime1">
              <a:rPr lang="en-US" altLang="zh-CN" smtClean="0">
                <a:solidFill>
                  <a:srgbClr val="000000"/>
                </a:solidFill>
              </a:rPr>
              <a:t>1/14/2022</a:t>
            </a:fld>
            <a:endParaRPr lang="zh-CN" altLang="en-US">
              <a:solidFill>
                <a:srgbClr val="000000"/>
              </a:solidFill>
            </a:endParaRPr>
          </a:p>
        </p:txBody>
      </p:sp>
      <p:sp>
        <p:nvSpPr>
          <p:cNvPr id="6" name="Rectangle 6"/>
          <p:cNvSpPr>
            <a:spLocks noGrp="1" noChangeArrowheads="1"/>
          </p:cNvSpPr>
          <p:nvPr>
            <p:ph type="sldNum" sz="quarter" idx="12"/>
          </p:nvPr>
        </p:nvSpPr>
        <p:spPr>
          <a:xfrm>
            <a:off x="6588224" y="6237312"/>
            <a:ext cx="2133600" cy="476250"/>
          </a:xfrm>
          <a:ln/>
        </p:spPr>
        <p:txBody>
          <a:bodyPr/>
          <a:lstStyle>
            <a:lvl1pPr>
              <a:defRPr/>
            </a:lvl1pPr>
          </a:lstStyle>
          <a:p>
            <a:fld id="{32913243-E730-472E-A005-6BE97143DD99}" type="slidenum">
              <a:rPr lang="zh-CN" altLang="en-US">
                <a:solidFill>
                  <a:srgbClr val="000000"/>
                </a:solidFill>
              </a:rPr>
              <a:pPr/>
              <a:t>‹#›</a:t>
            </a:fld>
            <a:endParaRPr lang="zh-CN" altLang="en-US">
              <a:solidFill>
                <a:srgbClr val="000000"/>
              </a:solidFill>
            </a:endParaRPr>
          </a:p>
        </p:txBody>
      </p:sp>
    </p:spTree>
    <p:extLst>
      <p:ext uri="{BB962C8B-B14F-4D97-AF65-F5344CB8AC3E}">
        <p14:creationId xmlns:p14="http://schemas.microsoft.com/office/powerpoint/2010/main" val="1571535688"/>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4"/>
          <p:cNvSpPr>
            <a:spLocks noGrp="1" noChangeArrowheads="1"/>
          </p:cNvSpPr>
          <p:nvPr>
            <p:ph type="dt" sz="half" idx="10"/>
          </p:nvPr>
        </p:nvSpPr>
        <p:spPr>
          <a:ln/>
        </p:spPr>
        <p:txBody>
          <a:bodyPr/>
          <a:lstStyle>
            <a:lvl1pPr>
              <a:defRPr/>
            </a:lvl1pPr>
          </a:lstStyle>
          <a:p>
            <a:fld id="{D149F85B-4C96-43D1-BD2F-42897114C37C}" type="datetime1">
              <a:rPr lang="en-US" altLang="zh-CN" smtClean="0">
                <a:solidFill>
                  <a:srgbClr val="000000"/>
                </a:solidFill>
              </a:rPr>
              <a:t>1/14/2022</a:t>
            </a:fld>
            <a:endParaRPr lang="zh-CN" alt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86DACDE8-73D4-4D46-8462-E163EE8DB03A}" type="slidenum">
              <a:rPr lang="zh-CN" altLang="en-US">
                <a:solidFill>
                  <a:srgbClr val="000000"/>
                </a:solidFill>
              </a:rPr>
              <a:pPr/>
              <a:t>‹#›</a:t>
            </a:fld>
            <a:endParaRPr lang="zh-CN" altLang="en-US">
              <a:solidFill>
                <a:srgbClr val="000000"/>
              </a:solidFill>
            </a:endParaRPr>
          </a:p>
        </p:txBody>
      </p:sp>
    </p:spTree>
    <p:extLst>
      <p:ext uri="{BB962C8B-B14F-4D97-AF65-F5344CB8AC3E}">
        <p14:creationId xmlns:p14="http://schemas.microsoft.com/office/powerpoint/2010/main" val="29341683"/>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341438"/>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341438"/>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a:ln/>
        </p:spPr>
        <p:txBody>
          <a:bodyPr/>
          <a:lstStyle>
            <a:lvl1pPr>
              <a:defRPr/>
            </a:lvl1pPr>
          </a:lstStyle>
          <a:p>
            <a:fld id="{DB49AB5B-6221-479A-9237-39D31A5E1755}" type="datetime1">
              <a:rPr lang="en-US" altLang="zh-CN" smtClean="0">
                <a:solidFill>
                  <a:srgbClr val="000000"/>
                </a:solidFill>
              </a:rPr>
              <a:t>1/14/2022</a:t>
            </a:fld>
            <a:endParaRPr lang="zh-CN" alt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8522C74F-DBEA-49F0-B5C8-9876D81A3337}" type="slidenum">
              <a:rPr lang="zh-CN" altLang="en-US">
                <a:solidFill>
                  <a:srgbClr val="000000"/>
                </a:solidFill>
              </a:rPr>
              <a:pPr/>
              <a:t>‹#›</a:t>
            </a:fld>
            <a:endParaRPr lang="zh-CN" altLang="en-US">
              <a:solidFill>
                <a:srgbClr val="000000"/>
              </a:solidFill>
            </a:endParaRPr>
          </a:p>
        </p:txBody>
      </p:sp>
    </p:spTree>
    <p:extLst>
      <p:ext uri="{BB962C8B-B14F-4D97-AF65-F5344CB8AC3E}">
        <p14:creationId xmlns:p14="http://schemas.microsoft.com/office/powerpoint/2010/main" val="1969119821"/>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4"/>
          <p:cNvSpPr>
            <a:spLocks noGrp="1" noChangeArrowheads="1"/>
          </p:cNvSpPr>
          <p:nvPr>
            <p:ph type="dt" sz="half" idx="10"/>
          </p:nvPr>
        </p:nvSpPr>
        <p:spPr>
          <a:ln/>
        </p:spPr>
        <p:txBody>
          <a:bodyPr/>
          <a:lstStyle>
            <a:lvl1pPr>
              <a:defRPr/>
            </a:lvl1pPr>
          </a:lstStyle>
          <a:p>
            <a:fld id="{EE210423-A111-4B54-88F3-65601EEF21D9}" type="datetime1">
              <a:rPr lang="en-US" altLang="zh-CN" smtClean="0">
                <a:solidFill>
                  <a:srgbClr val="000000"/>
                </a:solidFill>
              </a:rPr>
              <a:t>1/14/2022</a:t>
            </a:fld>
            <a:endParaRPr lang="zh-CN" alt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fld id="{097E0655-C453-4013-954C-91D0B82AD3A5}" type="slidenum">
              <a:rPr lang="zh-CN" altLang="en-US">
                <a:solidFill>
                  <a:srgbClr val="000000"/>
                </a:solidFill>
              </a:rPr>
              <a:pPr/>
              <a:t>‹#›</a:t>
            </a:fld>
            <a:endParaRPr lang="zh-CN" altLang="en-US">
              <a:solidFill>
                <a:srgbClr val="000000"/>
              </a:solidFill>
            </a:endParaRPr>
          </a:p>
        </p:txBody>
      </p:sp>
    </p:spTree>
    <p:extLst>
      <p:ext uri="{BB962C8B-B14F-4D97-AF65-F5344CB8AC3E}">
        <p14:creationId xmlns:p14="http://schemas.microsoft.com/office/powerpoint/2010/main" val="4094567979"/>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a:ln/>
        </p:spPr>
        <p:txBody>
          <a:bodyPr/>
          <a:lstStyle>
            <a:lvl1pPr>
              <a:defRPr/>
            </a:lvl1pPr>
          </a:lstStyle>
          <a:p>
            <a:fld id="{1C76B641-A2A9-4B82-9D51-B9F4BFB423B4}" type="datetime1">
              <a:rPr lang="en-US" altLang="zh-CN" smtClean="0">
                <a:solidFill>
                  <a:srgbClr val="000000"/>
                </a:solidFill>
              </a:rPr>
              <a:t>1/14/2022</a:t>
            </a:fld>
            <a:endParaRPr lang="zh-CN" alt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fld id="{13790DEC-BDA0-4E44-B3FF-471E9198FF3E}" type="slidenum">
              <a:rPr lang="zh-CN" altLang="en-US">
                <a:solidFill>
                  <a:srgbClr val="000000"/>
                </a:solidFill>
              </a:rPr>
              <a:pPr/>
              <a:t>‹#›</a:t>
            </a:fld>
            <a:endParaRPr lang="zh-CN" altLang="en-US">
              <a:solidFill>
                <a:srgbClr val="000000"/>
              </a:solidFill>
            </a:endParaRPr>
          </a:p>
        </p:txBody>
      </p:sp>
    </p:spTree>
    <p:extLst>
      <p:ext uri="{BB962C8B-B14F-4D97-AF65-F5344CB8AC3E}">
        <p14:creationId xmlns:p14="http://schemas.microsoft.com/office/powerpoint/2010/main" val="647222680"/>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E28EC0F9-6B54-484F-B732-A43F677B6809}" type="datetime1">
              <a:rPr lang="en-US" altLang="zh-CN" smtClean="0">
                <a:solidFill>
                  <a:srgbClr val="000000"/>
                </a:solidFill>
              </a:rPr>
              <a:t>1/14/2022</a:t>
            </a:fld>
            <a:endParaRPr lang="zh-CN" alt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fld id="{FA1B9AEF-CE71-4575-82A0-7C83C7D3BE62}" type="slidenum">
              <a:rPr lang="zh-CN" altLang="en-US">
                <a:solidFill>
                  <a:srgbClr val="000000"/>
                </a:solidFill>
              </a:rPr>
              <a:pPr/>
              <a:t>‹#›</a:t>
            </a:fld>
            <a:endParaRPr lang="zh-CN" altLang="en-US">
              <a:solidFill>
                <a:srgbClr val="000000"/>
              </a:solidFill>
            </a:endParaRPr>
          </a:p>
        </p:txBody>
      </p:sp>
    </p:spTree>
    <p:extLst>
      <p:ext uri="{BB962C8B-B14F-4D97-AF65-F5344CB8AC3E}">
        <p14:creationId xmlns:p14="http://schemas.microsoft.com/office/powerpoint/2010/main" val="2811331698"/>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fld id="{4C17ABFC-595F-4804-9108-D22D980ACF41}" type="datetime1">
              <a:rPr lang="en-US" altLang="zh-CN" smtClean="0">
                <a:solidFill>
                  <a:srgbClr val="000000"/>
                </a:solidFill>
              </a:rPr>
              <a:t>1/14/2022</a:t>
            </a:fld>
            <a:endParaRPr lang="zh-CN" alt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E98386EE-C55A-490F-BF01-21CE9DAE8EC7}" type="slidenum">
              <a:rPr lang="zh-CN" altLang="en-US">
                <a:solidFill>
                  <a:srgbClr val="000000"/>
                </a:solidFill>
              </a:rPr>
              <a:pPr/>
              <a:t>‹#›</a:t>
            </a:fld>
            <a:endParaRPr lang="zh-CN" altLang="en-US">
              <a:solidFill>
                <a:srgbClr val="000000"/>
              </a:solidFill>
            </a:endParaRPr>
          </a:p>
        </p:txBody>
      </p:sp>
    </p:spTree>
    <p:extLst>
      <p:ext uri="{BB962C8B-B14F-4D97-AF65-F5344CB8AC3E}">
        <p14:creationId xmlns:p14="http://schemas.microsoft.com/office/powerpoint/2010/main" val="8987791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341438"/>
            <a:ext cx="8075240" cy="4319810"/>
          </a:xfrm>
        </p:spPr>
        <p:txBody>
          <a:bodyPr/>
          <a:lstStyle>
            <a:lvl1pPr>
              <a:defRPr sz="2400" b="0" i="0" baseline="0">
                <a:solidFill>
                  <a:schemeClr val="tx1"/>
                </a:solidFill>
              </a:defRPr>
            </a:lvl1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Rectangle 4"/>
          <p:cNvSpPr>
            <a:spLocks noGrp="1" noChangeArrowheads="1"/>
          </p:cNvSpPr>
          <p:nvPr>
            <p:ph type="dt" sz="half" idx="10"/>
          </p:nvPr>
        </p:nvSpPr>
        <p:spPr>
          <a:ln/>
        </p:spPr>
        <p:txBody>
          <a:bodyPr/>
          <a:lstStyle>
            <a:lvl1pPr>
              <a:defRPr/>
            </a:lvl1pPr>
          </a:lstStyle>
          <a:p>
            <a:fld id="{B245D528-5DC1-43AE-A3BF-8656839858CE}" type="datetime1">
              <a:rPr lang="en-US" altLang="zh-CN" smtClean="0"/>
              <a:t>1/14/2022</a:t>
            </a:fld>
            <a:endParaRPr lang="zh-CN" altLang="en-US"/>
          </a:p>
        </p:txBody>
      </p:sp>
      <p:sp>
        <p:nvSpPr>
          <p:cNvPr id="6" name="Rectangle 6"/>
          <p:cNvSpPr>
            <a:spLocks noGrp="1" noChangeArrowheads="1"/>
          </p:cNvSpPr>
          <p:nvPr>
            <p:ph type="sldNum" sz="quarter" idx="12"/>
          </p:nvPr>
        </p:nvSpPr>
        <p:spPr>
          <a:ln/>
        </p:spPr>
        <p:txBody>
          <a:bodyPr/>
          <a:lstStyle>
            <a:lvl1pPr>
              <a:defRPr/>
            </a:lvl1pPr>
          </a:lstStyle>
          <a:p>
            <a:fld id="{32913243-E730-472E-A005-6BE97143DD99}" type="slidenum">
              <a:rPr lang="zh-CN" altLang="en-US"/>
              <a:pPr/>
              <a:t>‹#›</a:t>
            </a:fld>
            <a:endParaRPr lang="zh-CN" altLang="en-US"/>
          </a:p>
        </p:txBody>
      </p:sp>
      <p:sp>
        <p:nvSpPr>
          <p:cNvPr id="5" name="矩形 4"/>
          <p:cNvSpPr/>
          <p:nvPr userDrawn="1"/>
        </p:nvSpPr>
        <p:spPr>
          <a:xfrm>
            <a:off x="683568" y="5805264"/>
            <a:ext cx="7920880" cy="144016"/>
          </a:xfrm>
          <a:prstGeom prst="rect">
            <a:avLst/>
          </a:prstGeom>
          <a:ln>
            <a:solidFill>
              <a:schemeClr val="bg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555284175"/>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endParaRPr lang="zh-CN" altLang="en-US" noProof="0"/>
          </a:p>
        </p:txBody>
      </p:sp>
      <p:sp>
        <p:nvSpPr>
          <p:cNvPr id="5" name="Rectangle 4"/>
          <p:cNvSpPr>
            <a:spLocks noGrp="1" noChangeArrowheads="1"/>
          </p:cNvSpPr>
          <p:nvPr>
            <p:ph type="dt" sz="half" idx="10"/>
          </p:nvPr>
        </p:nvSpPr>
        <p:spPr>
          <a:ln/>
        </p:spPr>
        <p:txBody>
          <a:bodyPr/>
          <a:lstStyle>
            <a:lvl1pPr>
              <a:defRPr/>
            </a:lvl1pPr>
          </a:lstStyle>
          <a:p>
            <a:fld id="{87D401A2-336F-425D-811F-736ED058D4F9}" type="datetime1">
              <a:rPr lang="en-US" altLang="zh-CN" smtClean="0">
                <a:solidFill>
                  <a:srgbClr val="000000"/>
                </a:solidFill>
              </a:rPr>
              <a:t>1/14/2022</a:t>
            </a:fld>
            <a:endParaRPr lang="zh-CN" alt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DC391A3E-F012-4E73-AD3F-366E131CC7DC}" type="slidenum">
              <a:rPr lang="zh-CN" altLang="en-US">
                <a:solidFill>
                  <a:srgbClr val="000000"/>
                </a:solidFill>
              </a:rPr>
              <a:pPr/>
              <a:t>‹#›</a:t>
            </a:fld>
            <a:endParaRPr lang="zh-CN" altLang="en-US">
              <a:solidFill>
                <a:srgbClr val="000000"/>
              </a:solidFill>
            </a:endParaRPr>
          </a:p>
        </p:txBody>
      </p:sp>
    </p:spTree>
    <p:extLst>
      <p:ext uri="{BB962C8B-B14F-4D97-AF65-F5344CB8AC3E}">
        <p14:creationId xmlns:p14="http://schemas.microsoft.com/office/powerpoint/2010/main" val="2257515661"/>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fld id="{F5AE7957-A703-4CB3-BFB4-FB203CDCBF25}" type="datetime1">
              <a:rPr lang="en-US" altLang="zh-CN" smtClean="0">
                <a:solidFill>
                  <a:srgbClr val="000000"/>
                </a:solidFill>
              </a:rPr>
              <a:t>1/14/2022</a:t>
            </a:fld>
            <a:endParaRPr lang="zh-CN" alt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6BAD1A0E-30FC-48C4-A29E-544B9AE815D3}" type="slidenum">
              <a:rPr lang="zh-CN" altLang="en-US">
                <a:solidFill>
                  <a:srgbClr val="000000"/>
                </a:solidFill>
              </a:rPr>
              <a:pPr/>
              <a:t>‹#›</a:t>
            </a:fld>
            <a:endParaRPr lang="zh-CN" altLang="en-US">
              <a:solidFill>
                <a:srgbClr val="000000"/>
              </a:solidFill>
            </a:endParaRPr>
          </a:p>
        </p:txBody>
      </p:sp>
    </p:spTree>
    <p:extLst>
      <p:ext uri="{BB962C8B-B14F-4D97-AF65-F5344CB8AC3E}">
        <p14:creationId xmlns:p14="http://schemas.microsoft.com/office/powerpoint/2010/main" val="1090107628"/>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59276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59276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fld id="{B9402452-59F1-4C9B-AE60-2DB7B76A9510}" type="datetime1">
              <a:rPr lang="en-US" altLang="zh-CN" smtClean="0">
                <a:solidFill>
                  <a:srgbClr val="000000"/>
                </a:solidFill>
              </a:rPr>
              <a:t>1/14/2022</a:t>
            </a:fld>
            <a:endParaRPr lang="zh-CN" alt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FE0B381A-FBF3-41DE-BFBF-856E9DB51765}" type="slidenum">
              <a:rPr lang="zh-CN" altLang="en-US">
                <a:solidFill>
                  <a:srgbClr val="000000"/>
                </a:solidFill>
              </a:rPr>
              <a:pPr/>
              <a:t>‹#›</a:t>
            </a:fld>
            <a:endParaRPr lang="zh-CN" altLang="en-US">
              <a:solidFill>
                <a:srgbClr val="000000"/>
              </a:solidFill>
            </a:endParaRPr>
          </a:p>
        </p:txBody>
      </p:sp>
    </p:spTree>
    <p:extLst>
      <p:ext uri="{BB962C8B-B14F-4D97-AF65-F5344CB8AC3E}">
        <p14:creationId xmlns:p14="http://schemas.microsoft.com/office/powerpoint/2010/main" val="857429201"/>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3F7F616D-8804-4FA9-BED1-455C7C037737}" type="datetimeFigureOut">
              <a:rPr lang="zh-CN" altLang="en-US">
                <a:solidFill>
                  <a:prstClr val="black">
                    <a:tint val="75000"/>
                  </a:prstClr>
                </a:solidFill>
              </a:rPr>
              <a:pPr/>
              <a:t>2022-1-14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5DE2C3C1-E857-4E49-8949-C9CC940DC243}" type="slidenum">
              <a:rPr lang="zh-CN" altLang="en-US">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0816206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F7F616D-8804-4FA9-BED1-455C7C037737}" type="datetimeFigureOut">
              <a:rPr lang="zh-CN" altLang="en-US">
                <a:solidFill>
                  <a:prstClr val="black">
                    <a:tint val="75000"/>
                  </a:prstClr>
                </a:solidFill>
              </a:rPr>
              <a:pPr/>
              <a:t>2022-1-14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5DE2C3C1-E857-4E49-8949-C9CC940DC243}" type="slidenum">
              <a:rPr lang="zh-CN" altLang="en-US">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6426652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9"/>
            <a:ext cx="7886700" cy="2852737"/>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3F7F616D-8804-4FA9-BED1-455C7C037737}" type="datetimeFigureOut">
              <a:rPr lang="zh-CN" altLang="en-US">
                <a:solidFill>
                  <a:prstClr val="black">
                    <a:tint val="75000"/>
                  </a:prstClr>
                </a:solidFill>
              </a:rPr>
              <a:pPr/>
              <a:t>2022-1-14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5DE2C3C1-E857-4E49-8949-C9CC940DC243}" type="slidenum">
              <a:rPr lang="zh-CN" altLang="en-US">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578861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825625"/>
            <a:ext cx="38862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0" y="1825625"/>
            <a:ext cx="38862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3F7F616D-8804-4FA9-BED1-455C7C037737}" type="datetimeFigureOut">
              <a:rPr lang="zh-CN" altLang="en-US">
                <a:solidFill>
                  <a:prstClr val="black">
                    <a:tint val="75000"/>
                  </a:prstClr>
                </a:solidFill>
              </a:rPr>
              <a:pPr/>
              <a:t>2022-1-14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5DE2C3C1-E857-4E49-8949-C9CC940DC243}" type="slidenum">
              <a:rPr lang="zh-CN" altLang="en-US">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9398667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6"/>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内容占位符 3"/>
          <p:cNvSpPr>
            <a:spLocks noGrp="1"/>
          </p:cNvSpPr>
          <p:nvPr>
            <p:ph sz="half" idx="2"/>
          </p:nvPr>
        </p:nvSpPr>
        <p:spPr>
          <a:xfrm>
            <a:off x="629842" y="2505075"/>
            <a:ext cx="3868340"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内容占位符 5"/>
          <p:cNvSpPr>
            <a:spLocks noGrp="1"/>
          </p:cNvSpPr>
          <p:nvPr>
            <p:ph sz="quarter" idx="4"/>
          </p:nvPr>
        </p:nvSpPr>
        <p:spPr>
          <a:xfrm>
            <a:off x="4629150" y="2505075"/>
            <a:ext cx="3887391"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3F7F616D-8804-4FA9-BED1-455C7C037737}" type="datetimeFigureOut">
              <a:rPr lang="zh-CN" altLang="en-US">
                <a:solidFill>
                  <a:prstClr val="black">
                    <a:tint val="75000"/>
                  </a:prstClr>
                </a:solidFill>
              </a:rPr>
              <a:pPr/>
              <a:t>2022-1-14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5DE2C3C1-E857-4E49-8949-C9CC940DC243}" type="slidenum">
              <a:rPr lang="zh-CN" altLang="en-US">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1219320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3F7F616D-8804-4FA9-BED1-455C7C037737}" type="datetimeFigureOut">
              <a:rPr lang="zh-CN" altLang="en-US">
                <a:solidFill>
                  <a:prstClr val="black">
                    <a:tint val="75000"/>
                  </a:prstClr>
                </a:solidFill>
              </a:rPr>
              <a:pPr/>
              <a:t>2022-1-14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5DE2C3C1-E857-4E49-8949-C9CC940DC243}" type="slidenum">
              <a:rPr lang="zh-CN" altLang="en-US">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8917362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F7F616D-8804-4FA9-BED1-455C7C037737}" type="datetimeFigureOut">
              <a:rPr lang="zh-CN" altLang="en-US">
                <a:solidFill>
                  <a:prstClr val="black">
                    <a:tint val="75000"/>
                  </a:prstClr>
                </a:solidFill>
              </a:rPr>
              <a:pPr/>
              <a:t>2022-1-14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5DE2C3C1-E857-4E49-8949-C9CC940DC243}" type="slidenum">
              <a:rPr lang="zh-CN" altLang="en-US">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093462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4"/>
          <p:cNvSpPr>
            <a:spLocks noGrp="1" noChangeArrowheads="1"/>
          </p:cNvSpPr>
          <p:nvPr>
            <p:ph type="dt" sz="half" idx="10"/>
          </p:nvPr>
        </p:nvSpPr>
        <p:spPr>
          <a:ln/>
        </p:spPr>
        <p:txBody>
          <a:bodyPr/>
          <a:lstStyle>
            <a:lvl1pPr>
              <a:defRPr/>
            </a:lvl1pPr>
          </a:lstStyle>
          <a:p>
            <a:fld id="{4882A087-B772-40AB-A0AF-99496AC54C73}" type="datetime1">
              <a:rPr lang="en-US" altLang="zh-CN" smtClean="0"/>
              <a:t>1/14/2022</a:t>
            </a:fld>
            <a:endParaRPr lang="zh-CN" altLang="en-US"/>
          </a:p>
        </p:txBody>
      </p:sp>
      <p:sp>
        <p:nvSpPr>
          <p:cNvPr id="6" name="Rectangle 6"/>
          <p:cNvSpPr>
            <a:spLocks noGrp="1" noChangeArrowheads="1"/>
          </p:cNvSpPr>
          <p:nvPr>
            <p:ph type="sldNum" sz="quarter" idx="12"/>
          </p:nvPr>
        </p:nvSpPr>
        <p:spPr>
          <a:ln/>
        </p:spPr>
        <p:txBody>
          <a:bodyPr/>
          <a:lstStyle>
            <a:lvl1pPr>
              <a:defRPr/>
            </a:lvl1pPr>
          </a:lstStyle>
          <a:p>
            <a:fld id="{86DACDE8-73D4-4D46-8462-E163EE8DB03A}" type="slidenum">
              <a:rPr lang="zh-CN" altLang="en-US"/>
              <a:pPr/>
              <a:t>‹#›</a:t>
            </a:fld>
            <a:endParaRPr lang="zh-CN" altLang="en-US"/>
          </a:p>
        </p:txBody>
      </p:sp>
    </p:spTree>
    <p:extLst>
      <p:ext uri="{BB962C8B-B14F-4D97-AF65-F5344CB8AC3E}">
        <p14:creationId xmlns:p14="http://schemas.microsoft.com/office/powerpoint/2010/main" val="1278977744"/>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3F7F616D-8804-4FA9-BED1-455C7C037737}" type="datetimeFigureOut">
              <a:rPr lang="zh-CN" altLang="en-US">
                <a:solidFill>
                  <a:prstClr val="black">
                    <a:tint val="75000"/>
                  </a:prstClr>
                </a:solidFill>
              </a:rPr>
              <a:pPr/>
              <a:t>2022-1-14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5DE2C3C1-E857-4E49-8949-C9CC940DC243}" type="slidenum">
              <a:rPr lang="zh-CN" altLang="en-US">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106805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3F7F616D-8804-4FA9-BED1-455C7C037737}" type="datetimeFigureOut">
              <a:rPr lang="zh-CN" altLang="en-US">
                <a:solidFill>
                  <a:prstClr val="black">
                    <a:tint val="75000"/>
                  </a:prstClr>
                </a:solidFill>
              </a:rPr>
              <a:pPr/>
              <a:t>2022-1-14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5DE2C3C1-E857-4E49-8949-C9CC940DC243}" type="slidenum">
              <a:rPr lang="zh-CN" altLang="en-US">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8857493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F7F616D-8804-4FA9-BED1-455C7C037737}" type="datetimeFigureOut">
              <a:rPr lang="zh-CN" altLang="en-US">
                <a:solidFill>
                  <a:prstClr val="black">
                    <a:tint val="75000"/>
                  </a:prstClr>
                </a:solidFill>
              </a:rPr>
              <a:pPr/>
              <a:t>2022-1-14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5DE2C3C1-E857-4E49-8949-C9CC940DC243}" type="slidenum">
              <a:rPr lang="zh-CN" altLang="en-US">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6824708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365125"/>
            <a:ext cx="1971675"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365125"/>
            <a:ext cx="5800725"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F7F616D-8804-4FA9-BED1-455C7C037737}" type="datetimeFigureOut">
              <a:rPr lang="zh-CN" altLang="en-US">
                <a:solidFill>
                  <a:prstClr val="black">
                    <a:tint val="75000"/>
                  </a:prstClr>
                </a:solidFill>
              </a:rPr>
              <a:pPr/>
              <a:t>2022-1-14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5DE2C3C1-E857-4E49-8949-C9CC940DC243}" type="slidenum">
              <a:rPr lang="zh-CN" altLang="en-US">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88224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341438"/>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341438"/>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a:ln/>
        </p:spPr>
        <p:txBody>
          <a:bodyPr/>
          <a:lstStyle>
            <a:lvl1pPr>
              <a:defRPr/>
            </a:lvl1pPr>
          </a:lstStyle>
          <a:p>
            <a:fld id="{CE1F22E7-42A2-4287-93EC-8CAE85DFDD9B}" type="datetime1">
              <a:rPr lang="en-US" altLang="zh-CN" smtClean="0"/>
              <a:t>1/14/2022</a:t>
            </a:fld>
            <a:endParaRPr lang="zh-CN" altLang="en-US"/>
          </a:p>
        </p:txBody>
      </p:sp>
      <p:sp>
        <p:nvSpPr>
          <p:cNvPr id="7" name="Rectangle 6"/>
          <p:cNvSpPr>
            <a:spLocks noGrp="1" noChangeArrowheads="1"/>
          </p:cNvSpPr>
          <p:nvPr>
            <p:ph type="sldNum" sz="quarter" idx="12"/>
          </p:nvPr>
        </p:nvSpPr>
        <p:spPr>
          <a:ln/>
        </p:spPr>
        <p:txBody>
          <a:bodyPr/>
          <a:lstStyle>
            <a:lvl1pPr>
              <a:defRPr/>
            </a:lvl1pPr>
          </a:lstStyle>
          <a:p>
            <a:fld id="{8522C74F-DBEA-49F0-B5C8-9876D81A3337}" type="slidenum">
              <a:rPr lang="zh-CN" altLang="en-US"/>
              <a:pPr/>
              <a:t>‹#›</a:t>
            </a:fld>
            <a:endParaRPr lang="zh-CN" altLang="en-US"/>
          </a:p>
        </p:txBody>
      </p:sp>
    </p:spTree>
    <p:extLst>
      <p:ext uri="{BB962C8B-B14F-4D97-AF65-F5344CB8AC3E}">
        <p14:creationId xmlns:p14="http://schemas.microsoft.com/office/powerpoint/2010/main" val="405011010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4"/>
          <p:cNvSpPr>
            <a:spLocks noGrp="1" noChangeArrowheads="1"/>
          </p:cNvSpPr>
          <p:nvPr>
            <p:ph type="dt" sz="half" idx="10"/>
          </p:nvPr>
        </p:nvSpPr>
        <p:spPr>
          <a:ln/>
        </p:spPr>
        <p:txBody>
          <a:bodyPr/>
          <a:lstStyle>
            <a:lvl1pPr>
              <a:defRPr/>
            </a:lvl1pPr>
          </a:lstStyle>
          <a:p>
            <a:fld id="{2FF3497E-9080-4FA9-8DE2-3C9319945CE2}" type="datetime1">
              <a:rPr lang="en-US" altLang="zh-CN" smtClean="0"/>
              <a:t>1/14/2022</a:t>
            </a:fld>
            <a:endParaRPr lang="zh-CN" altLang="en-US"/>
          </a:p>
        </p:txBody>
      </p:sp>
      <p:sp>
        <p:nvSpPr>
          <p:cNvPr id="9" name="Rectangle 6"/>
          <p:cNvSpPr>
            <a:spLocks noGrp="1" noChangeArrowheads="1"/>
          </p:cNvSpPr>
          <p:nvPr>
            <p:ph type="sldNum" sz="quarter" idx="12"/>
          </p:nvPr>
        </p:nvSpPr>
        <p:spPr>
          <a:ln/>
        </p:spPr>
        <p:txBody>
          <a:bodyPr/>
          <a:lstStyle>
            <a:lvl1pPr>
              <a:defRPr/>
            </a:lvl1pPr>
          </a:lstStyle>
          <a:p>
            <a:fld id="{097E0655-C453-4013-954C-91D0B82AD3A5}" type="slidenum">
              <a:rPr lang="zh-CN" altLang="en-US"/>
              <a:pPr/>
              <a:t>‹#›</a:t>
            </a:fld>
            <a:endParaRPr lang="zh-CN" altLang="en-US"/>
          </a:p>
        </p:txBody>
      </p:sp>
    </p:spTree>
    <p:extLst>
      <p:ext uri="{BB962C8B-B14F-4D97-AF65-F5344CB8AC3E}">
        <p14:creationId xmlns:p14="http://schemas.microsoft.com/office/powerpoint/2010/main" val="363352291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a:ln/>
        </p:spPr>
        <p:txBody>
          <a:bodyPr/>
          <a:lstStyle>
            <a:lvl1pPr>
              <a:defRPr/>
            </a:lvl1pPr>
          </a:lstStyle>
          <a:p>
            <a:fld id="{FC4851E3-1BFF-4C7C-BDB6-FA0B6123919E}" type="datetime1">
              <a:rPr lang="en-US" altLang="zh-CN" smtClean="0"/>
              <a:t>1/14/2022</a:t>
            </a:fld>
            <a:endParaRPr lang="zh-CN" altLang="en-US"/>
          </a:p>
        </p:txBody>
      </p:sp>
      <p:sp>
        <p:nvSpPr>
          <p:cNvPr id="5" name="Rectangle 6"/>
          <p:cNvSpPr>
            <a:spLocks noGrp="1" noChangeArrowheads="1"/>
          </p:cNvSpPr>
          <p:nvPr>
            <p:ph type="sldNum" sz="quarter" idx="12"/>
          </p:nvPr>
        </p:nvSpPr>
        <p:spPr>
          <a:ln/>
        </p:spPr>
        <p:txBody>
          <a:bodyPr/>
          <a:lstStyle>
            <a:lvl1pPr>
              <a:defRPr/>
            </a:lvl1pPr>
          </a:lstStyle>
          <a:p>
            <a:fld id="{13790DEC-BDA0-4E44-B3FF-471E9198FF3E}" type="slidenum">
              <a:rPr lang="zh-CN" altLang="en-US"/>
              <a:pPr/>
              <a:t>‹#›</a:t>
            </a:fld>
            <a:endParaRPr lang="zh-CN" altLang="en-US"/>
          </a:p>
        </p:txBody>
      </p:sp>
    </p:spTree>
    <p:extLst>
      <p:ext uri="{BB962C8B-B14F-4D97-AF65-F5344CB8AC3E}">
        <p14:creationId xmlns:p14="http://schemas.microsoft.com/office/powerpoint/2010/main" val="839803788"/>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E010FC1F-052D-46C5-873E-8742D17262BD}" type="datetime1">
              <a:rPr lang="en-US" altLang="zh-CN" smtClean="0"/>
              <a:t>1/14/2022</a:t>
            </a:fld>
            <a:endParaRPr lang="zh-CN" altLang="en-US"/>
          </a:p>
        </p:txBody>
      </p:sp>
      <p:sp>
        <p:nvSpPr>
          <p:cNvPr id="4" name="Rectangle 6"/>
          <p:cNvSpPr>
            <a:spLocks noGrp="1" noChangeArrowheads="1"/>
          </p:cNvSpPr>
          <p:nvPr>
            <p:ph type="sldNum" sz="quarter" idx="12"/>
          </p:nvPr>
        </p:nvSpPr>
        <p:spPr>
          <a:ln/>
        </p:spPr>
        <p:txBody>
          <a:bodyPr/>
          <a:lstStyle>
            <a:lvl1pPr>
              <a:defRPr/>
            </a:lvl1pPr>
          </a:lstStyle>
          <a:p>
            <a:fld id="{FA1B9AEF-CE71-4575-82A0-7C83C7D3BE62}" type="slidenum">
              <a:rPr lang="zh-CN" altLang="en-US"/>
              <a:pPr/>
              <a:t>‹#›</a:t>
            </a:fld>
            <a:endParaRPr lang="zh-CN" altLang="en-US"/>
          </a:p>
        </p:txBody>
      </p:sp>
    </p:spTree>
    <p:extLst>
      <p:ext uri="{BB962C8B-B14F-4D97-AF65-F5344CB8AC3E}">
        <p14:creationId xmlns:p14="http://schemas.microsoft.com/office/powerpoint/2010/main" val="358953800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fld id="{DA71AC72-0000-4E5D-A99D-FBC45855E1A6}" type="datetime1">
              <a:rPr lang="en-US" altLang="zh-CN" smtClean="0"/>
              <a:t>1/14/2022</a:t>
            </a:fld>
            <a:endParaRPr lang="zh-CN" altLang="en-US"/>
          </a:p>
        </p:txBody>
      </p:sp>
      <p:sp>
        <p:nvSpPr>
          <p:cNvPr id="7" name="Rectangle 6"/>
          <p:cNvSpPr>
            <a:spLocks noGrp="1" noChangeArrowheads="1"/>
          </p:cNvSpPr>
          <p:nvPr>
            <p:ph type="sldNum" sz="quarter" idx="12"/>
          </p:nvPr>
        </p:nvSpPr>
        <p:spPr>
          <a:ln/>
        </p:spPr>
        <p:txBody>
          <a:bodyPr/>
          <a:lstStyle>
            <a:lvl1pPr>
              <a:defRPr/>
            </a:lvl1pPr>
          </a:lstStyle>
          <a:p>
            <a:fld id="{E98386EE-C55A-490F-BF01-21CE9DAE8EC7}" type="slidenum">
              <a:rPr lang="zh-CN" altLang="en-US"/>
              <a:pPr/>
              <a:t>‹#›</a:t>
            </a:fld>
            <a:endParaRPr lang="zh-CN" altLang="en-US"/>
          </a:p>
        </p:txBody>
      </p:sp>
    </p:spTree>
    <p:extLst>
      <p:ext uri="{BB962C8B-B14F-4D97-AF65-F5344CB8AC3E}">
        <p14:creationId xmlns:p14="http://schemas.microsoft.com/office/powerpoint/2010/main" val="90942834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endParaRPr lang="zh-CN" altLang="en-US" noProof="0"/>
          </a:p>
        </p:txBody>
      </p:sp>
      <p:sp>
        <p:nvSpPr>
          <p:cNvPr id="5" name="Rectangle 4"/>
          <p:cNvSpPr>
            <a:spLocks noGrp="1" noChangeArrowheads="1"/>
          </p:cNvSpPr>
          <p:nvPr>
            <p:ph type="dt" sz="half" idx="10"/>
          </p:nvPr>
        </p:nvSpPr>
        <p:spPr>
          <a:ln/>
        </p:spPr>
        <p:txBody>
          <a:bodyPr/>
          <a:lstStyle>
            <a:lvl1pPr>
              <a:defRPr/>
            </a:lvl1pPr>
          </a:lstStyle>
          <a:p>
            <a:fld id="{FA2BF175-7E82-41E8-A161-3D9CCF0DEB2B}" type="datetime1">
              <a:rPr lang="en-US" altLang="zh-CN" smtClean="0"/>
              <a:t>1/14/2022</a:t>
            </a:fld>
            <a:endParaRPr lang="zh-CN" altLang="en-US"/>
          </a:p>
        </p:txBody>
      </p:sp>
      <p:sp>
        <p:nvSpPr>
          <p:cNvPr id="7" name="Rectangle 6"/>
          <p:cNvSpPr>
            <a:spLocks noGrp="1" noChangeArrowheads="1"/>
          </p:cNvSpPr>
          <p:nvPr>
            <p:ph type="sldNum" sz="quarter" idx="12"/>
          </p:nvPr>
        </p:nvSpPr>
        <p:spPr>
          <a:ln/>
        </p:spPr>
        <p:txBody>
          <a:bodyPr/>
          <a:lstStyle>
            <a:lvl1pPr>
              <a:defRPr/>
            </a:lvl1pPr>
          </a:lstStyle>
          <a:p>
            <a:fld id="{DC391A3E-F012-4E73-AD3F-366E131CC7DC}" type="slidenum">
              <a:rPr lang="zh-CN" altLang="en-US"/>
              <a:pPr/>
              <a:t>‹#›</a:t>
            </a:fld>
            <a:endParaRPr lang="zh-CN" altLang="en-US"/>
          </a:p>
        </p:txBody>
      </p:sp>
    </p:spTree>
    <p:extLst>
      <p:ext uri="{BB962C8B-B14F-4D97-AF65-F5344CB8AC3E}">
        <p14:creationId xmlns:p14="http://schemas.microsoft.com/office/powerpoint/2010/main" val="329103721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Line 9"/>
          <p:cNvSpPr>
            <a:spLocks noChangeShapeType="1"/>
          </p:cNvSpPr>
          <p:nvPr userDrawn="1"/>
        </p:nvSpPr>
        <p:spPr bwMode="auto">
          <a:xfrm>
            <a:off x="755650" y="5876925"/>
            <a:ext cx="7704138" cy="0"/>
          </a:xfrm>
          <a:prstGeom prst="line">
            <a:avLst/>
          </a:prstGeom>
          <a:noFill/>
          <a:ln w="50800">
            <a:solidFill>
              <a:srgbClr val="000080"/>
            </a:solidFill>
            <a:round/>
            <a:headEnd/>
            <a:tailEnd/>
          </a:ln>
          <a:extLst>
            <a:ext uri="{909E8E84-426E-40DD-AFC4-6F175D3DCCD1}">
              <a14:hiddenFill xmlns:a14="http://schemas.microsoft.com/office/drawing/2010/main">
                <a:noFill/>
              </a14:hiddenFill>
            </a:ext>
          </a:extLst>
        </p:spPr>
        <p:txBody>
          <a:bodyPr/>
          <a:lstStyle/>
          <a:p>
            <a:endParaRPr lang="zh-CN" altLang="en-US"/>
          </a:p>
        </p:txBody>
      </p:sp>
      <p:pic>
        <p:nvPicPr>
          <p:cNvPr id="1028" name="Picture 7" descr="logo"/>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956550" y="809625"/>
            <a:ext cx="1008063" cy="67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9" name="Rectangle 2"/>
          <p:cNvSpPr>
            <a:spLocks noGrp="1" noChangeArrowheads="1"/>
          </p:cNvSpPr>
          <p:nvPr>
            <p:ph type="title"/>
          </p:nvPr>
        </p:nvSpPr>
        <p:spPr bwMode="auto">
          <a:xfrm>
            <a:off x="457200" y="274638"/>
            <a:ext cx="8229600" cy="85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30" name="Rectangle 3"/>
          <p:cNvSpPr>
            <a:spLocks noGrp="1" noChangeArrowheads="1"/>
          </p:cNvSpPr>
          <p:nvPr>
            <p:ph type="body" idx="1"/>
          </p:nvPr>
        </p:nvSpPr>
        <p:spPr bwMode="auto">
          <a:xfrm>
            <a:off x="457200" y="1341438"/>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Calibri" panose="020F0502020204030204" pitchFamily="34" charset="0"/>
                <a:ea typeface="仿宋_GB2312" pitchFamily="49" charset="-122"/>
              </a:defRPr>
            </a:lvl1pPr>
          </a:lstStyle>
          <a:p>
            <a:fld id="{36F2499D-CF84-4745-879B-1B411168993E}" type="datetime1">
              <a:rPr lang="en-US" altLang="zh-CN" smtClean="0"/>
              <a:t>1/14/2022</a:t>
            </a:fld>
            <a:endParaRPr lang="zh-CN" altLang="en-US"/>
          </a:p>
        </p:txBody>
      </p:sp>
      <p:sp>
        <p:nvSpPr>
          <p:cNvPr id="4"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Calibri" panose="020F0502020204030204" pitchFamily="34" charset="0"/>
                <a:ea typeface="仿宋_GB2312" pitchFamily="49" charset="-122"/>
              </a:defRPr>
            </a:lvl1pPr>
          </a:lstStyle>
          <a:p>
            <a:fld id="{4717C048-3F74-4996-988A-8FD2042BF480}" type="slidenum">
              <a:rPr lang="zh-CN" altLang="en-US"/>
              <a:pPr/>
              <a:t>‹#›</a:t>
            </a:fld>
            <a:endParaRPr lang="zh-CN" altLang="en-US"/>
          </a:p>
        </p:txBody>
      </p:sp>
      <p:sp>
        <p:nvSpPr>
          <p:cNvPr id="1034" name="Line 8"/>
          <p:cNvSpPr>
            <a:spLocks noChangeShapeType="1"/>
          </p:cNvSpPr>
          <p:nvPr userDrawn="1"/>
        </p:nvSpPr>
        <p:spPr bwMode="auto">
          <a:xfrm>
            <a:off x="757238" y="1196975"/>
            <a:ext cx="7127875" cy="0"/>
          </a:xfrm>
          <a:prstGeom prst="line">
            <a:avLst/>
          </a:prstGeom>
          <a:noFill/>
          <a:ln w="50800">
            <a:solidFill>
              <a:srgbClr val="000080"/>
            </a:solidFill>
            <a:round/>
            <a:headEnd/>
            <a:tailEnd/>
          </a:ln>
          <a:extLst>
            <a:ext uri="{909E8E84-426E-40DD-AFC4-6F175D3DCCD1}">
              <a14:hiddenFill xmlns:a14="http://schemas.microsoft.com/office/drawing/2010/main">
                <a:noFill/>
              </a14:hiddenFill>
            </a:ext>
          </a:extLst>
        </p:spPr>
        <p:txBody>
          <a:bodyPr/>
          <a:lstStyle/>
          <a:p>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hf hdr="0" ftr="0"/>
  <p:txStyles>
    <p:titleStyle>
      <a:lvl1pPr algn="ctr" rtl="0" eaLnBrk="0" fontAlgn="base" hangingPunct="0">
        <a:spcBef>
          <a:spcPct val="0"/>
        </a:spcBef>
        <a:spcAft>
          <a:spcPct val="0"/>
        </a:spcAft>
        <a:defRPr sz="3200" b="1">
          <a:solidFill>
            <a:srgbClr val="CC0000"/>
          </a:solidFill>
          <a:latin typeface="+mj-lt"/>
          <a:ea typeface="+mj-ea"/>
          <a:cs typeface="楷体_GB2312" charset="0"/>
        </a:defRPr>
      </a:lvl1pPr>
      <a:lvl2pPr algn="ctr" rtl="0" eaLnBrk="0" fontAlgn="base" hangingPunct="0">
        <a:spcBef>
          <a:spcPct val="0"/>
        </a:spcBef>
        <a:spcAft>
          <a:spcPct val="0"/>
        </a:spcAft>
        <a:defRPr sz="3200" b="1">
          <a:solidFill>
            <a:srgbClr val="CC0000"/>
          </a:solidFill>
          <a:latin typeface="Comic Sans MS" pitchFamily="66" charset="0"/>
          <a:ea typeface="楷体_GB2312" pitchFamily="49" charset="-122"/>
          <a:cs typeface="楷体_GB2312" charset="0"/>
        </a:defRPr>
      </a:lvl2pPr>
      <a:lvl3pPr algn="ctr" rtl="0" eaLnBrk="0" fontAlgn="base" hangingPunct="0">
        <a:spcBef>
          <a:spcPct val="0"/>
        </a:spcBef>
        <a:spcAft>
          <a:spcPct val="0"/>
        </a:spcAft>
        <a:defRPr sz="3200" b="1">
          <a:solidFill>
            <a:srgbClr val="CC0000"/>
          </a:solidFill>
          <a:latin typeface="Comic Sans MS" pitchFamily="66" charset="0"/>
          <a:ea typeface="楷体_GB2312" pitchFamily="49" charset="-122"/>
          <a:cs typeface="楷体_GB2312" charset="0"/>
        </a:defRPr>
      </a:lvl3pPr>
      <a:lvl4pPr algn="ctr" rtl="0" eaLnBrk="0" fontAlgn="base" hangingPunct="0">
        <a:spcBef>
          <a:spcPct val="0"/>
        </a:spcBef>
        <a:spcAft>
          <a:spcPct val="0"/>
        </a:spcAft>
        <a:defRPr sz="3200" b="1">
          <a:solidFill>
            <a:srgbClr val="CC0000"/>
          </a:solidFill>
          <a:latin typeface="Comic Sans MS" pitchFamily="66" charset="0"/>
          <a:ea typeface="楷体_GB2312" pitchFamily="49" charset="-122"/>
          <a:cs typeface="楷体_GB2312" charset="0"/>
        </a:defRPr>
      </a:lvl4pPr>
      <a:lvl5pPr algn="ctr" rtl="0" eaLnBrk="0" fontAlgn="base" hangingPunct="0">
        <a:spcBef>
          <a:spcPct val="0"/>
        </a:spcBef>
        <a:spcAft>
          <a:spcPct val="0"/>
        </a:spcAft>
        <a:defRPr sz="3200" b="1">
          <a:solidFill>
            <a:srgbClr val="CC0000"/>
          </a:solidFill>
          <a:latin typeface="Comic Sans MS" pitchFamily="66" charset="0"/>
          <a:ea typeface="楷体_GB2312" pitchFamily="49" charset="-122"/>
          <a:cs typeface="楷体_GB2312" charset="0"/>
        </a:defRPr>
      </a:lvl5pPr>
      <a:lvl6pPr marL="457200" algn="ctr" rtl="0" eaLnBrk="1" fontAlgn="base" hangingPunct="1">
        <a:spcBef>
          <a:spcPct val="0"/>
        </a:spcBef>
        <a:spcAft>
          <a:spcPct val="0"/>
        </a:spcAft>
        <a:defRPr sz="3200" b="1">
          <a:solidFill>
            <a:srgbClr val="CC0000"/>
          </a:solidFill>
          <a:latin typeface="Comic Sans MS" pitchFamily="66" charset="0"/>
          <a:ea typeface="楷体_GB2312" pitchFamily="49" charset="-122"/>
        </a:defRPr>
      </a:lvl6pPr>
      <a:lvl7pPr marL="914400" algn="ctr" rtl="0" eaLnBrk="1" fontAlgn="base" hangingPunct="1">
        <a:spcBef>
          <a:spcPct val="0"/>
        </a:spcBef>
        <a:spcAft>
          <a:spcPct val="0"/>
        </a:spcAft>
        <a:defRPr sz="3200" b="1">
          <a:solidFill>
            <a:srgbClr val="CC0000"/>
          </a:solidFill>
          <a:latin typeface="Comic Sans MS" pitchFamily="66" charset="0"/>
          <a:ea typeface="楷体_GB2312" pitchFamily="49" charset="-122"/>
        </a:defRPr>
      </a:lvl7pPr>
      <a:lvl8pPr marL="1371600" algn="ctr" rtl="0" eaLnBrk="1" fontAlgn="base" hangingPunct="1">
        <a:spcBef>
          <a:spcPct val="0"/>
        </a:spcBef>
        <a:spcAft>
          <a:spcPct val="0"/>
        </a:spcAft>
        <a:defRPr sz="3200" b="1">
          <a:solidFill>
            <a:srgbClr val="CC0000"/>
          </a:solidFill>
          <a:latin typeface="Comic Sans MS" pitchFamily="66" charset="0"/>
          <a:ea typeface="楷体_GB2312" pitchFamily="49" charset="-122"/>
        </a:defRPr>
      </a:lvl8pPr>
      <a:lvl9pPr marL="1828800" algn="ctr" rtl="0" eaLnBrk="1" fontAlgn="base" hangingPunct="1">
        <a:spcBef>
          <a:spcPct val="0"/>
        </a:spcBef>
        <a:spcAft>
          <a:spcPct val="0"/>
        </a:spcAft>
        <a:defRPr sz="3200" b="1">
          <a:solidFill>
            <a:srgbClr val="CC0000"/>
          </a:solidFill>
          <a:latin typeface="Comic Sans MS" pitchFamily="66" charset="0"/>
          <a:ea typeface="楷体_GB2312" pitchFamily="49" charset="-122"/>
        </a:defRPr>
      </a:lvl9pPr>
    </p:titleStyle>
    <p:bodyStyle>
      <a:lvl1pPr marL="342900" indent="-342900" algn="l" rtl="0" eaLnBrk="0" fontAlgn="base" hangingPunct="0">
        <a:spcBef>
          <a:spcPct val="20000"/>
        </a:spcBef>
        <a:spcAft>
          <a:spcPct val="0"/>
        </a:spcAft>
        <a:buChar char="•"/>
        <a:defRPr sz="2800" b="1">
          <a:solidFill>
            <a:srgbClr val="3333CC"/>
          </a:solidFill>
          <a:latin typeface="+mn-lt"/>
          <a:ea typeface="+mn-ea"/>
          <a:cs typeface="仿宋_GB2312" charset="0"/>
        </a:defRPr>
      </a:lvl1pPr>
      <a:lvl2pPr marL="742950" indent="-285750" algn="l" rtl="0" eaLnBrk="0" fontAlgn="base" hangingPunct="0">
        <a:spcBef>
          <a:spcPct val="20000"/>
        </a:spcBef>
        <a:spcAft>
          <a:spcPct val="0"/>
        </a:spcAft>
        <a:buChar char="–"/>
        <a:defRPr sz="2400" b="1">
          <a:solidFill>
            <a:srgbClr val="660033"/>
          </a:solidFill>
          <a:latin typeface="+mn-lt"/>
          <a:ea typeface="宋体" pitchFamily="2" charset="-122"/>
          <a:cs typeface="宋体" charset="0"/>
        </a:defRPr>
      </a:lvl2pPr>
      <a:lvl3pPr marL="1143000" indent="-228600" algn="l" rtl="0" eaLnBrk="0" fontAlgn="base" hangingPunct="0">
        <a:spcBef>
          <a:spcPct val="20000"/>
        </a:spcBef>
        <a:spcAft>
          <a:spcPct val="0"/>
        </a:spcAft>
        <a:buChar char="•"/>
        <a:defRPr sz="2000" b="1">
          <a:solidFill>
            <a:srgbClr val="000066"/>
          </a:solidFill>
          <a:latin typeface="+mn-lt"/>
          <a:ea typeface="宋体" pitchFamily="2" charset="-122"/>
        </a:defRPr>
      </a:lvl3pPr>
      <a:lvl4pPr marL="1600200" indent="-228600" algn="l" rtl="0" eaLnBrk="0" fontAlgn="base" hangingPunct="0">
        <a:spcBef>
          <a:spcPct val="20000"/>
        </a:spcBef>
        <a:spcAft>
          <a:spcPct val="0"/>
        </a:spcAft>
        <a:buChar char="–"/>
        <a:defRPr b="1">
          <a:solidFill>
            <a:srgbClr val="006600"/>
          </a:solidFill>
          <a:latin typeface="+mn-lt"/>
          <a:ea typeface="宋体" pitchFamily="2" charset="-122"/>
        </a:defRPr>
      </a:lvl4pPr>
      <a:lvl5pPr marL="2057400" indent="-228600" algn="l" rtl="0" eaLnBrk="0" fontAlgn="base" hangingPunct="0">
        <a:spcBef>
          <a:spcPct val="20000"/>
        </a:spcBef>
        <a:spcAft>
          <a:spcPct val="0"/>
        </a:spcAft>
        <a:buChar char="»"/>
        <a:defRPr sz="1600" b="1">
          <a:solidFill>
            <a:schemeClr val="tx1"/>
          </a:solidFill>
          <a:latin typeface="+mn-lt"/>
          <a:ea typeface="宋体" pitchFamily="2" charset="-122"/>
        </a:defRPr>
      </a:lvl5pPr>
      <a:lvl6pPr marL="2514600" indent="-228600" algn="l" rtl="0" eaLnBrk="1" fontAlgn="base" hangingPunct="1">
        <a:spcBef>
          <a:spcPct val="20000"/>
        </a:spcBef>
        <a:spcAft>
          <a:spcPct val="0"/>
        </a:spcAft>
        <a:buChar char="»"/>
        <a:defRPr sz="1600" b="1">
          <a:solidFill>
            <a:schemeClr val="tx1"/>
          </a:solidFill>
          <a:latin typeface="+mn-lt"/>
          <a:ea typeface="宋体" pitchFamily="2" charset="-122"/>
        </a:defRPr>
      </a:lvl6pPr>
      <a:lvl7pPr marL="2971800" indent="-228600" algn="l" rtl="0" eaLnBrk="1" fontAlgn="base" hangingPunct="1">
        <a:spcBef>
          <a:spcPct val="20000"/>
        </a:spcBef>
        <a:spcAft>
          <a:spcPct val="0"/>
        </a:spcAft>
        <a:buChar char="»"/>
        <a:defRPr sz="1600" b="1">
          <a:solidFill>
            <a:schemeClr val="tx1"/>
          </a:solidFill>
          <a:latin typeface="+mn-lt"/>
          <a:ea typeface="宋体" pitchFamily="2" charset="-122"/>
        </a:defRPr>
      </a:lvl7pPr>
      <a:lvl8pPr marL="3429000" indent="-228600" algn="l" rtl="0" eaLnBrk="1" fontAlgn="base" hangingPunct="1">
        <a:spcBef>
          <a:spcPct val="20000"/>
        </a:spcBef>
        <a:spcAft>
          <a:spcPct val="0"/>
        </a:spcAft>
        <a:buChar char="»"/>
        <a:defRPr sz="1600" b="1">
          <a:solidFill>
            <a:schemeClr val="tx1"/>
          </a:solidFill>
          <a:latin typeface="+mn-lt"/>
          <a:ea typeface="宋体" pitchFamily="2" charset="-122"/>
        </a:defRPr>
      </a:lvl8pPr>
      <a:lvl9pPr marL="3886200" indent="-228600" algn="l" rtl="0" eaLnBrk="1" fontAlgn="base" hangingPunct="1">
        <a:spcBef>
          <a:spcPct val="20000"/>
        </a:spcBef>
        <a:spcAft>
          <a:spcPct val="0"/>
        </a:spcAft>
        <a:buChar char="»"/>
        <a:defRPr sz="1600" b="1">
          <a:solidFill>
            <a:schemeClr val="tx1"/>
          </a:solidFill>
          <a:latin typeface="+mn-lt"/>
          <a:ea typeface="宋体"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Line 9"/>
          <p:cNvSpPr>
            <a:spLocks noChangeShapeType="1"/>
          </p:cNvSpPr>
          <p:nvPr/>
        </p:nvSpPr>
        <p:spPr bwMode="auto">
          <a:xfrm>
            <a:off x="755650" y="5876925"/>
            <a:ext cx="7704138" cy="0"/>
          </a:xfrm>
          <a:prstGeom prst="line">
            <a:avLst/>
          </a:prstGeom>
          <a:noFill/>
          <a:ln w="50800">
            <a:solidFill>
              <a:srgbClr val="000080"/>
            </a:solidFill>
            <a:round/>
            <a:headEnd/>
            <a:tailEnd/>
          </a:ln>
          <a:extLst>
            <a:ext uri="{909E8E84-426E-40DD-AFC4-6F175D3DCCD1}">
              <a14:hiddenFill xmlns:a14="http://schemas.microsoft.com/office/drawing/2010/main">
                <a:noFill/>
              </a14:hiddenFill>
            </a:ext>
          </a:extLst>
        </p:spPr>
        <p:txBody>
          <a:bodyPr/>
          <a:lstStyle/>
          <a:p>
            <a:endParaRPr lang="zh-CN" altLang="en-US">
              <a:solidFill>
                <a:srgbClr val="000000"/>
              </a:solidFill>
            </a:endParaRPr>
          </a:p>
        </p:txBody>
      </p:sp>
      <p:pic>
        <p:nvPicPr>
          <p:cNvPr id="1028" name="Picture 7" descr="logo"/>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956550" y="809625"/>
            <a:ext cx="1008063" cy="67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9" name="Rectangle 2"/>
          <p:cNvSpPr>
            <a:spLocks noGrp="1" noChangeArrowheads="1"/>
          </p:cNvSpPr>
          <p:nvPr>
            <p:ph type="title"/>
          </p:nvPr>
        </p:nvSpPr>
        <p:spPr bwMode="auto">
          <a:xfrm>
            <a:off x="457200" y="274638"/>
            <a:ext cx="8229600" cy="85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30" name="Rectangle 3"/>
          <p:cNvSpPr>
            <a:spLocks noGrp="1" noChangeArrowheads="1"/>
          </p:cNvSpPr>
          <p:nvPr>
            <p:ph type="body" idx="1"/>
          </p:nvPr>
        </p:nvSpPr>
        <p:spPr bwMode="auto">
          <a:xfrm>
            <a:off x="457200" y="1341438"/>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Calibri" panose="020F0502020204030204" pitchFamily="34" charset="0"/>
                <a:ea typeface="仿宋_GB2312" pitchFamily="49" charset="-122"/>
              </a:defRPr>
            </a:lvl1pPr>
          </a:lstStyle>
          <a:p>
            <a:fld id="{07147B43-002F-4C8D-B7F6-9A9FD912CAB1}" type="datetime1">
              <a:rPr lang="en-US" altLang="zh-CN" smtClean="0">
                <a:solidFill>
                  <a:srgbClr val="000000"/>
                </a:solidFill>
              </a:rPr>
              <a:t>1/14/2022</a:t>
            </a:fld>
            <a:endParaRPr lang="zh-CN" altLang="en-US">
              <a:solidFill>
                <a:srgbClr val="000000"/>
              </a:solidFill>
            </a:endParaRPr>
          </a:p>
        </p:txBody>
      </p:sp>
      <p:sp>
        <p:nvSpPr>
          <p:cNvPr id="4"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Calibri" panose="020F0502020204030204" pitchFamily="34" charset="0"/>
                <a:ea typeface="仿宋_GB2312" pitchFamily="49" charset="-122"/>
              </a:defRPr>
            </a:lvl1pPr>
          </a:lstStyle>
          <a:p>
            <a:fld id="{4717C048-3F74-4996-988A-8FD2042BF480}" type="slidenum">
              <a:rPr lang="zh-CN" altLang="en-US">
                <a:solidFill>
                  <a:srgbClr val="000000"/>
                </a:solidFill>
              </a:rPr>
              <a:pPr/>
              <a:t>‹#›</a:t>
            </a:fld>
            <a:endParaRPr lang="zh-CN" altLang="en-US">
              <a:solidFill>
                <a:srgbClr val="000000"/>
              </a:solidFill>
            </a:endParaRPr>
          </a:p>
        </p:txBody>
      </p:sp>
      <p:sp>
        <p:nvSpPr>
          <p:cNvPr id="1034" name="Line 8"/>
          <p:cNvSpPr>
            <a:spLocks noChangeShapeType="1"/>
          </p:cNvSpPr>
          <p:nvPr/>
        </p:nvSpPr>
        <p:spPr bwMode="auto">
          <a:xfrm>
            <a:off x="757238" y="1196975"/>
            <a:ext cx="7127875" cy="0"/>
          </a:xfrm>
          <a:prstGeom prst="line">
            <a:avLst/>
          </a:prstGeom>
          <a:noFill/>
          <a:ln w="50800">
            <a:solidFill>
              <a:srgbClr val="000080"/>
            </a:solidFill>
            <a:round/>
            <a:headEnd/>
            <a:tailEnd/>
          </a:ln>
          <a:extLst>
            <a:ext uri="{909E8E84-426E-40DD-AFC4-6F175D3DCCD1}">
              <a14:hiddenFill xmlns:a14="http://schemas.microsoft.com/office/drawing/2010/main">
                <a:noFill/>
              </a14:hiddenFill>
            </a:ext>
          </a:extLst>
        </p:spPr>
        <p:txBody>
          <a:bodyPr/>
          <a:lstStyle/>
          <a:p>
            <a:endParaRPr lang="zh-CN" altLang="en-US">
              <a:solidFill>
                <a:srgbClr val="000000"/>
              </a:solidFill>
            </a:endParaRPr>
          </a:p>
        </p:txBody>
      </p:sp>
    </p:spTree>
    <p:extLst>
      <p:ext uri="{BB962C8B-B14F-4D97-AF65-F5344CB8AC3E}">
        <p14:creationId xmlns:p14="http://schemas.microsoft.com/office/powerpoint/2010/main" val="74103332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hf hdr="0" ftr="0"/>
  <p:txStyles>
    <p:titleStyle>
      <a:lvl1pPr algn="ctr" rtl="0" eaLnBrk="0" fontAlgn="base" hangingPunct="0">
        <a:spcBef>
          <a:spcPct val="0"/>
        </a:spcBef>
        <a:spcAft>
          <a:spcPct val="0"/>
        </a:spcAft>
        <a:defRPr sz="3200" b="1">
          <a:solidFill>
            <a:srgbClr val="CC0000"/>
          </a:solidFill>
          <a:latin typeface="+mj-lt"/>
          <a:ea typeface="+mj-ea"/>
          <a:cs typeface="楷体_GB2312" charset="0"/>
        </a:defRPr>
      </a:lvl1pPr>
      <a:lvl2pPr algn="ctr" rtl="0" eaLnBrk="0" fontAlgn="base" hangingPunct="0">
        <a:spcBef>
          <a:spcPct val="0"/>
        </a:spcBef>
        <a:spcAft>
          <a:spcPct val="0"/>
        </a:spcAft>
        <a:defRPr sz="3200" b="1">
          <a:solidFill>
            <a:srgbClr val="CC0000"/>
          </a:solidFill>
          <a:latin typeface="Comic Sans MS" pitchFamily="66" charset="0"/>
          <a:ea typeface="楷体_GB2312" pitchFamily="49" charset="-122"/>
          <a:cs typeface="楷体_GB2312" charset="0"/>
        </a:defRPr>
      </a:lvl2pPr>
      <a:lvl3pPr algn="ctr" rtl="0" eaLnBrk="0" fontAlgn="base" hangingPunct="0">
        <a:spcBef>
          <a:spcPct val="0"/>
        </a:spcBef>
        <a:spcAft>
          <a:spcPct val="0"/>
        </a:spcAft>
        <a:defRPr sz="3200" b="1">
          <a:solidFill>
            <a:srgbClr val="CC0000"/>
          </a:solidFill>
          <a:latin typeface="Comic Sans MS" pitchFamily="66" charset="0"/>
          <a:ea typeface="楷体_GB2312" pitchFamily="49" charset="-122"/>
          <a:cs typeface="楷体_GB2312" charset="0"/>
        </a:defRPr>
      </a:lvl3pPr>
      <a:lvl4pPr algn="ctr" rtl="0" eaLnBrk="0" fontAlgn="base" hangingPunct="0">
        <a:spcBef>
          <a:spcPct val="0"/>
        </a:spcBef>
        <a:spcAft>
          <a:spcPct val="0"/>
        </a:spcAft>
        <a:defRPr sz="3200" b="1">
          <a:solidFill>
            <a:srgbClr val="CC0000"/>
          </a:solidFill>
          <a:latin typeface="Comic Sans MS" pitchFamily="66" charset="0"/>
          <a:ea typeface="楷体_GB2312" pitchFamily="49" charset="-122"/>
          <a:cs typeface="楷体_GB2312" charset="0"/>
        </a:defRPr>
      </a:lvl4pPr>
      <a:lvl5pPr algn="ctr" rtl="0" eaLnBrk="0" fontAlgn="base" hangingPunct="0">
        <a:spcBef>
          <a:spcPct val="0"/>
        </a:spcBef>
        <a:spcAft>
          <a:spcPct val="0"/>
        </a:spcAft>
        <a:defRPr sz="3200" b="1">
          <a:solidFill>
            <a:srgbClr val="CC0000"/>
          </a:solidFill>
          <a:latin typeface="Comic Sans MS" pitchFamily="66" charset="0"/>
          <a:ea typeface="楷体_GB2312" pitchFamily="49" charset="-122"/>
          <a:cs typeface="楷体_GB2312" charset="0"/>
        </a:defRPr>
      </a:lvl5pPr>
      <a:lvl6pPr marL="457200" algn="ctr" rtl="0" eaLnBrk="1" fontAlgn="base" hangingPunct="1">
        <a:spcBef>
          <a:spcPct val="0"/>
        </a:spcBef>
        <a:spcAft>
          <a:spcPct val="0"/>
        </a:spcAft>
        <a:defRPr sz="3200" b="1">
          <a:solidFill>
            <a:srgbClr val="CC0000"/>
          </a:solidFill>
          <a:latin typeface="Comic Sans MS" pitchFamily="66" charset="0"/>
          <a:ea typeface="楷体_GB2312" pitchFamily="49" charset="-122"/>
        </a:defRPr>
      </a:lvl6pPr>
      <a:lvl7pPr marL="914400" algn="ctr" rtl="0" eaLnBrk="1" fontAlgn="base" hangingPunct="1">
        <a:spcBef>
          <a:spcPct val="0"/>
        </a:spcBef>
        <a:spcAft>
          <a:spcPct val="0"/>
        </a:spcAft>
        <a:defRPr sz="3200" b="1">
          <a:solidFill>
            <a:srgbClr val="CC0000"/>
          </a:solidFill>
          <a:latin typeface="Comic Sans MS" pitchFamily="66" charset="0"/>
          <a:ea typeface="楷体_GB2312" pitchFamily="49" charset="-122"/>
        </a:defRPr>
      </a:lvl7pPr>
      <a:lvl8pPr marL="1371600" algn="ctr" rtl="0" eaLnBrk="1" fontAlgn="base" hangingPunct="1">
        <a:spcBef>
          <a:spcPct val="0"/>
        </a:spcBef>
        <a:spcAft>
          <a:spcPct val="0"/>
        </a:spcAft>
        <a:defRPr sz="3200" b="1">
          <a:solidFill>
            <a:srgbClr val="CC0000"/>
          </a:solidFill>
          <a:latin typeface="Comic Sans MS" pitchFamily="66" charset="0"/>
          <a:ea typeface="楷体_GB2312" pitchFamily="49" charset="-122"/>
        </a:defRPr>
      </a:lvl8pPr>
      <a:lvl9pPr marL="1828800" algn="ctr" rtl="0" eaLnBrk="1" fontAlgn="base" hangingPunct="1">
        <a:spcBef>
          <a:spcPct val="0"/>
        </a:spcBef>
        <a:spcAft>
          <a:spcPct val="0"/>
        </a:spcAft>
        <a:defRPr sz="3200" b="1">
          <a:solidFill>
            <a:srgbClr val="CC0000"/>
          </a:solidFill>
          <a:latin typeface="Comic Sans MS" pitchFamily="66" charset="0"/>
          <a:ea typeface="楷体_GB2312" pitchFamily="49" charset="-122"/>
        </a:defRPr>
      </a:lvl9pPr>
    </p:titleStyle>
    <p:bodyStyle>
      <a:lvl1pPr marL="342900" indent="-342900" algn="l" rtl="0" eaLnBrk="0" fontAlgn="base" hangingPunct="0">
        <a:spcBef>
          <a:spcPct val="20000"/>
        </a:spcBef>
        <a:spcAft>
          <a:spcPct val="0"/>
        </a:spcAft>
        <a:buChar char="•"/>
        <a:defRPr sz="2800" b="1">
          <a:solidFill>
            <a:srgbClr val="3333CC"/>
          </a:solidFill>
          <a:latin typeface="+mn-lt"/>
          <a:ea typeface="+mn-ea"/>
          <a:cs typeface="仿宋_GB2312" charset="0"/>
        </a:defRPr>
      </a:lvl1pPr>
      <a:lvl2pPr marL="742950" indent="-285750" algn="l" rtl="0" eaLnBrk="0" fontAlgn="base" hangingPunct="0">
        <a:spcBef>
          <a:spcPct val="20000"/>
        </a:spcBef>
        <a:spcAft>
          <a:spcPct val="0"/>
        </a:spcAft>
        <a:buChar char="–"/>
        <a:defRPr sz="2400" b="1">
          <a:solidFill>
            <a:srgbClr val="660033"/>
          </a:solidFill>
          <a:latin typeface="+mn-lt"/>
          <a:ea typeface="宋体" pitchFamily="2" charset="-122"/>
          <a:cs typeface="宋体" charset="0"/>
        </a:defRPr>
      </a:lvl2pPr>
      <a:lvl3pPr marL="1143000" indent="-228600" algn="l" rtl="0" eaLnBrk="0" fontAlgn="base" hangingPunct="0">
        <a:spcBef>
          <a:spcPct val="20000"/>
        </a:spcBef>
        <a:spcAft>
          <a:spcPct val="0"/>
        </a:spcAft>
        <a:buChar char="•"/>
        <a:defRPr sz="2000" b="1">
          <a:solidFill>
            <a:srgbClr val="000066"/>
          </a:solidFill>
          <a:latin typeface="+mn-lt"/>
          <a:ea typeface="宋体" pitchFamily="2" charset="-122"/>
        </a:defRPr>
      </a:lvl3pPr>
      <a:lvl4pPr marL="1600200" indent="-228600" algn="l" rtl="0" eaLnBrk="0" fontAlgn="base" hangingPunct="0">
        <a:spcBef>
          <a:spcPct val="20000"/>
        </a:spcBef>
        <a:spcAft>
          <a:spcPct val="0"/>
        </a:spcAft>
        <a:buChar char="–"/>
        <a:defRPr b="1">
          <a:solidFill>
            <a:srgbClr val="006600"/>
          </a:solidFill>
          <a:latin typeface="+mn-lt"/>
          <a:ea typeface="宋体" pitchFamily="2" charset="-122"/>
        </a:defRPr>
      </a:lvl4pPr>
      <a:lvl5pPr marL="2057400" indent="-228600" algn="l" rtl="0" eaLnBrk="0" fontAlgn="base" hangingPunct="0">
        <a:spcBef>
          <a:spcPct val="20000"/>
        </a:spcBef>
        <a:spcAft>
          <a:spcPct val="0"/>
        </a:spcAft>
        <a:buChar char="»"/>
        <a:defRPr sz="1600" b="1">
          <a:solidFill>
            <a:schemeClr val="tx1"/>
          </a:solidFill>
          <a:latin typeface="+mn-lt"/>
          <a:ea typeface="宋体" pitchFamily="2" charset="-122"/>
        </a:defRPr>
      </a:lvl5pPr>
      <a:lvl6pPr marL="2514600" indent="-228600" algn="l" rtl="0" eaLnBrk="1" fontAlgn="base" hangingPunct="1">
        <a:spcBef>
          <a:spcPct val="20000"/>
        </a:spcBef>
        <a:spcAft>
          <a:spcPct val="0"/>
        </a:spcAft>
        <a:buChar char="»"/>
        <a:defRPr sz="1600" b="1">
          <a:solidFill>
            <a:schemeClr val="tx1"/>
          </a:solidFill>
          <a:latin typeface="+mn-lt"/>
          <a:ea typeface="宋体" pitchFamily="2" charset="-122"/>
        </a:defRPr>
      </a:lvl6pPr>
      <a:lvl7pPr marL="2971800" indent="-228600" algn="l" rtl="0" eaLnBrk="1" fontAlgn="base" hangingPunct="1">
        <a:spcBef>
          <a:spcPct val="20000"/>
        </a:spcBef>
        <a:spcAft>
          <a:spcPct val="0"/>
        </a:spcAft>
        <a:buChar char="»"/>
        <a:defRPr sz="1600" b="1">
          <a:solidFill>
            <a:schemeClr val="tx1"/>
          </a:solidFill>
          <a:latin typeface="+mn-lt"/>
          <a:ea typeface="宋体" pitchFamily="2" charset="-122"/>
        </a:defRPr>
      </a:lvl7pPr>
      <a:lvl8pPr marL="3429000" indent="-228600" algn="l" rtl="0" eaLnBrk="1" fontAlgn="base" hangingPunct="1">
        <a:spcBef>
          <a:spcPct val="20000"/>
        </a:spcBef>
        <a:spcAft>
          <a:spcPct val="0"/>
        </a:spcAft>
        <a:buChar char="»"/>
        <a:defRPr sz="1600" b="1">
          <a:solidFill>
            <a:schemeClr val="tx1"/>
          </a:solidFill>
          <a:latin typeface="+mn-lt"/>
          <a:ea typeface="宋体" pitchFamily="2" charset="-122"/>
        </a:defRPr>
      </a:lvl8pPr>
      <a:lvl9pPr marL="3886200" indent="-228600" algn="l" rtl="0" eaLnBrk="1" fontAlgn="base" hangingPunct="1">
        <a:spcBef>
          <a:spcPct val="20000"/>
        </a:spcBef>
        <a:spcAft>
          <a:spcPct val="0"/>
        </a:spcAft>
        <a:buChar char="»"/>
        <a:defRPr sz="1600" b="1">
          <a:solidFill>
            <a:schemeClr val="tx1"/>
          </a:solidFill>
          <a:latin typeface="+mn-lt"/>
          <a:ea typeface="宋体"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fontAlgn="auto">
              <a:spcBef>
                <a:spcPts val="0"/>
              </a:spcBef>
              <a:spcAft>
                <a:spcPts val="0"/>
              </a:spcAft>
            </a:pPr>
            <a:fld id="{3F7F616D-8804-4FA9-BED1-455C7C037737}" type="datetimeFigureOut">
              <a:rPr lang="zh-CN" altLang="en-US" smtClean="0">
                <a:solidFill>
                  <a:prstClr val="black">
                    <a:tint val="75000"/>
                  </a:prstClr>
                </a:solidFill>
                <a:latin typeface="Calibri" panose="020F0502020204030204"/>
              </a:rPr>
              <a:pPr fontAlgn="auto">
                <a:spcBef>
                  <a:spcPts val="0"/>
                </a:spcBef>
                <a:spcAft>
                  <a:spcPts val="0"/>
                </a:spcAft>
              </a:pPr>
              <a:t>2022-1-14</a:t>
            </a:fld>
            <a:endParaRPr lang="zh-CN" altLang="en-US" smtClean="0">
              <a:solidFill>
                <a:prstClr val="black">
                  <a:tint val="75000"/>
                </a:prstClr>
              </a:solidFill>
              <a:latin typeface="Calibri" panose="020F0502020204030204"/>
            </a:endParaRPr>
          </a:p>
        </p:txBody>
      </p:sp>
      <p:sp>
        <p:nvSpPr>
          <p:cNvPr id="5" name="页脚占位符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fontAlgn="auto">
              <a:spcBef>
                <a:spcPts val="0"/>
              </a:spcBef>
              <a:spcAft>
                <a:spcPts val="0"/>
              </a:spcAft>
            </a:pPr>
            <a:endParaRPr lang="zh-CN" altLang="en-US" smtClean="0">
              <a:solidFill>
                <a:prstClr val="black">
                  <a:tint val="75000"/>
                </a:prstClr>
              </a:solidFill>
              <a:latin typeface="Calibri" panose="020F0502020204030204"/>
            </a:endParaRPr>
          </a:p>
        </p:txBody>
      </p:sp>
      <p:sp>
        <p:nvSpPr>
          <p:cNvPr id="6" name="灯片编号占位符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fontAlgn="auto">
              <a:spcBef>
                <a:spcPts val="0"/>
              </a:spcBef>
              <a:spcAft>
                <a:spcPts val="0"/>
              </a:spcAft>
            </a:pPr>
            <a:fld id="{5DE2C3C1-E857-4E49-8949-C9CC940DC243}" type="slidenum">
              <a:rPr lang="zh-CN" altLang="en-US" smtClean="0">
                <a:solidFill>
                  <a:prstClr val="black">
                    <a:tint val="75000"/>
                  </a:prstClr>
                </a:solidFill>
                <a:latin typeface="Calibri" panose="020F0502020204030204"/>
              </a:rPr>
              <a:pPr fontAlgn="auto">
                <a:spcBef>
                  <a:spcPts val="0"/>
                </a:spcBef>
                <a:spcAft>
                  <a:spcPts val="0"/>
                </a:spcAft>
              </a:pPr>
              <a:t>‹#›</a:t>
            </a:fld>
            <a:endParaRPr lang="zh-CN" altLang="en-US" smtClean="0">
              <a:solidFill>
                <a:prstClr val="black">
                  <a:tint val="75000"/>
                </a:prstClr>
              </a:solidFill>
              <a:latin typeface="Calibri" panose="020F0502020204030204"/>
            </a:endParaRPr>
          </a:p>
        </p:txBody>
      </p:sp>
    </p:spTree>
    <p:extLst>
      <p:ext uri="{BB962C8B-B14F-4D97-AF65-F5344CB8AC3E}">
        <p14:creationId xmlns:p14="http://schemas.microsoft.com/office/powerpoint/2010/main" val="4263673220"/>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10.emf"/></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3.png"/><Relationship Id="rId1" Type="http://schemas.openxmlformats.org/officeDocument/2006/relationships/slideLayout" Target="../slideLayouts/slideLayout2.xml"/><Relationship Id="rId6" Type="http://schemas.openxmlformats.org/officeDocument/2006/relationships/image" Target="../media/image25.jpeg"/><Relationship Id="rId5" Type="http://schemas.microsoft.com/office/2007/relationships/hdphoto" Target="../media/hdphoto2.wdp"/><Relationship Id="rId4" Type="http://schemas.openxmlformats.org/officeDocument/2006/relationships/image" Target="../media/image24.png"/></Relationships>
</file>

<file path=ppt/slides/_rels/slide2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jpeg"/><Relationship Id="rId1" Type="http://schemas.openxmlformats.org/officeDocument/2006/relationships/slideLayout" Target="../slideLayouts/slideLayout2.xml"/><Relationship Id="rId5" Type="http://schemas.openxmlformats.org/officeDocument/2006/relationships/image" Target="../media/image29.jpeg"/><Relationship Id="rId4" Type="http://schemas.openxmlformats.org/officeDocument/2006/relationships/image" Target="../media/image28.png"/></Relationships>
</file>

<file path=ppt/slides/_rels/slide24.xml.rels><?xml version="1.0" encoding="UTF-8" standalone="yes"?>
<Relationships xmlns="http://schemas.openxmlformats.org/package/2006/relationships"><Relationship Id="rId3" Type="http://schemas.openxmlformats.org/officeDocument/2006/relationships/image" Target="../media/image31.png"/><Relationship Id="rId7" Type="http://schemas.openxmlformats.org/officeDocument/2006/relationships/image" Target="../media/image35.png"/><Relationship Id="rId2" Type="http://schemas.openxmlformats.org/officeDocument/2006/relationships/image" Target="../media/image30.png"/><Relationship Id="rId1" Type="http://schemas.openxmlformats.org/officeDocument/2006/relationships/slideLayout" Target="../slideLayouts/slideLayout2.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25.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image" Target="../media/image36.jpeg"/><Relationship Id="rId1" Type="http://schemas.openxmlformats.org/officeDocument/2006/relationships/slideLayout" Target="../slideLayouts/slideLayout2.xml"/><Relationship Id="rId5" Type="http://schemas.openxmlformats.org/officeDocument/2006/relationships/image" Target="../media/image39.png"/><Relationship Id="rId4" Type="http://schemas.openxmlformats.org/officeDocument/2006/relationships/image" Target="../media/image38.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标题 1"/>
          <p:cNvSpPr>
            <a:spLocks noGrp="1"/>
          </p:cNvSpPr>
          <p:nvPr>
            <p:ph type="ctrTitle"/>
          </p:nvPr>
        </p:nvSpPr>
        <p:spPr>
          <a:xfrm>
            <a:off x="685800" y="1268760"/>
            <a:ext cx="7772400" cy="1470025"/>
          </a:xfrm>
        </p:spPr>
        <p:txBody>
          <a:bodyPr/>
          <a:lstStyle/>
          <a:p>
            <a:pPr eaLnBrk="1" hangingPunct="1"/>
            <a:r>
              <a:rPr lang="en-US" altLang="zh-CN" dirty="0" smtClean="0"/>
              <a:t>CEPC</a:t>
            </a:r>
            <a:r>
              <a:rPr lang="zh-CN" altLang="en-US" dirty="0" smtClean="0"/>
              <a:t> </a:t>
            </a:r>
            <a:r>
              <a:rPr lang="en-US" altLang="zh-CN" dirty="0" smtClean="0"/>
              <a:t>Beam Instrumentation R&amp;D</a:t>
            </a:r>
            <a:endParaRPr lang="zh-CN" altLang="en-US" dirty="0" smtClean="0"/>
          </a:p>
        </p:txBody>
      </p:sp>
      <p:sp>
        <p:nvSpPr>
          <p:cNvPr id="15362" name="副标题 2"/>
          <p:cNvSpPr>
            <a:spLocks noGrp="1"/>
          </p:cNvSpPr>
          <p:nvPr>
            <p:ph type="subTitle" idx="1"/>
          </p:nvPr>
        </p:nvSpPr>
        <p:spPr>
          <a:xfrm>
            <a:off x="1293954" y="3615705"/>
            <a:ext cx="7160840" cy="1109439"/>
          </a:xfrm>
        </p:spPr>
        <p:txBody>
          <a:bodyPr/>
          <a:lstStyle/>
          <a:p>
            <a:pPr eaLnBrk="1" hangingPunct="1"/>
            <a:r>
              <a:rPr lang="en-US" altLang="zh-CN" b="0" dirty="0" smtClean="0">
                <a:solidFill>
                  <a:schemeClr val="tx1"/>
                </a:solidFill>
              </a:rPr>
              <a:t>On behalf Beam </a:t>
            </a:r>
            <a:r>
              <a:rPr lang="en-US" altLang="zh-CN" b="0" dirty="0">
                <a:solidFill>
                  <a:schemeClr val="tx1"/>
                </a:solidFill>
              </a:rPr>
              <a:t>I</a:t>
            </a:r>
            <a:r>
              <a:rPr lang="en-US" altLang="zh-CN" b="0" dirty="0" smtClean="0">
                <a:solidFill>
                  <a:schemeClr val="tx1"/>
                </a:solidFill>
              </a:rPr>
              <a:t>nstrumentation Team</a:t>
            </a:r>
          </a:p>
          <a:p>
            <a:pPr eaLnBrk="1" hangingPunct="1"/>
            <a:r>
              <a:rPr lang="en-US" altLang="zh-CN" b="0" dirty="0" smtClean="0">
                <a:solidFill>
                  <a:schemeClr val="tx1"/>
                </a:solidFill>
              </a:rPr>
              <a:t>Accelerator Center, IHEP</a:t>
            </a:r>
            <a:endParaRPr lang="zh-CN" altLang="en-US" b="0" dirty="0" smtClean="0"/>
          </a:p>
        </p:txBody>
      </p:sp>
      <p:sp>
        <p:nvSpPr>
          <p:cNvPr id="3" name="TextBox 2"/>
          <p:cNvSpPr txBox="1"/>
          <p:nvPr/>
        </p:nvSpPr>
        <p:spPr>
          <a:xfrm>
            <a:off x="2771800" y="2852936"/>
            <a:ext cx="3960440" cy="461665"/>
          </a:xfrm>
          <a:prstGeom prst="rect">
            <a:avLst/>
          </a:prstGeom>
          <a:noFill/>
        </p:spPr>
        <p:txBody>
          <a:bodyPr wrap="square" rtlCol="0">
            <a:spAutoFit/>
          </a:bodyPr>
          <a:lstStyle/>
          <a:p>
            <a:pPr algn="ctr"/>
            <a:r>
              <a:rPr lang="en-US" altLang="zh-CN" sz="2400" b="1" dirty="0" err="1" smtClean="0"/>
              <a:t>Yanfeng</a:t>
            </a:r>
            <a:r>
              <a:rPr lang="en-US" altLang="zh-CN" sz="2400" b="1" dirty="0" smtClean="0"/>
              <a:t> Sui</a:t>
            </a:r>
            <a:endParaRPr lang="en-US" sz="2400" b="1" dirty="0"/>
          </a:p>
        </p:txBody>
      </p:sp>
      <p:sp>
        <p:nvSpPr>
          <p:cNvPr id="6" name="文本框 5"/>
          <p:cNvSpPr txBox="1"/>
          <p:nvPr/>
        </p:nvSpPr>
        <p:spPr>
          <a:xfrm>
            <a:off x="143508" y="4941168"/>
            <a:ext cx="8856984" cy="523220"/>
          </a:xfrm>
          <a:prstGeom prst="rect">
            <a:avLst/>
          </a:prstGeom>
          <a:noFill/>
        </p:spPr>
        <p:txBody>
          <a:bodyPr wrap="square" rtlCol="0">
            <a:spAutoFit/>
          </a:bodyPr>
          <a:lstStyle/>
          <a:p>
            <a:pPr algn="ctr"/>
            <a:r>
              <a:rPr lang="en-US" altLang="zh-CN" sz="1400" dirty="0" smtClean="0"/>
              <a:t>Mini-Workshop:  </a:t>
            </a:r>
            <a:r>
              <a:rPr lang="en-US" altLang="zh-CN" sz="1400" dirty="0"/>
              <a:t>Accelerator Physics — Key Beam Physics and Technologies Issues for </a:t>
            </a:r>
            <a:r>
              <a:rPr lang="en-US" altLang="zh-CN" sz="1400" dirty="0" smtClean="0"/>
              <a:t>Colliders</a:t>
            </a:r>
          </a:p>
          <a:p>
            <a:pPr algn="ctr"/>
            <a:r>
              <a:rPr lang="en-US" altLang="zh-CN" sz="1400" dirty="0" smtClean="0"/>
              <a:t>Jan</a:t>
            </a:r>
            <a:r>
              <a:rPr lang="en-US" altLang="zh-CN" sz="1400" dirty="0"/>
              <a:t>.</a:t>
            </a:r>
            <a:r>
              <a:rPr lang="en-US" altLang="zh-CN" sz="1400" dirty="0" smtClean="0"/>
              <a:t> </a:t>
            </a:r>
            <a:r>
              <a:rPr lang="en-US" altLang="zh-CN" sz="1400" dirty="0" smtClean="0"/>
              <a:t>13-19, 2022 </a:t>
            </a:r>
            <a:r>
              <a:rPr lang="zh-CN" altLang="en-US" sz="1400" dirty="0" smtClean="0"/>
              <a:t>（</a:t>
            </a:r>
            <a:r>
              <a:rPr lang="en-US" altLang="zh-CN" sz="1400" dirty="0" smtClean="0"/>
              <a:t>Online</a:t>
            </a:r>
            <a:r>
              <a:rPr lang="zh-CN" altLang="en-US" sz="1400" dirty="0" smtClean="0"/>
              <a:t>）</a:t>
            </a:r>
            <a:endParaRPr lang="zh-CN" altLang="en-US" sz="1400" dirty="0"/>
          </a:p>
        </p:txBody>
      </p:sp>
    </p:spTree>
    <p:extLst>
      <p:ext uri="{BB962C8B-B14F-4D97-AF65-F5344CB8AC3E}">
        <p14:creationId xmlns:p14="http://schemas.microsoft.com/office/powerpoint/2010/main" val="14514955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xmlns="" id="{49C6D048-AC4E-4A58-A595-A11B78638044}"/>
              </a:ext>
            </a:extLst>
          </p:cNvPr>
          <p:cNvSpPr>
            <a:spLocks noGrp="1"/>
          </p:cNvSpPr>
          <p:nvPr>
            <p:ph type="title"/>
          </p:nvPr>
        </p:nvSpPr>
        <p:spPr/>
        <p:txBody>
          <a:bodyPr>
            <a:normAutofit/>
          </a:bodyPr>
          <a:lstStyle/>
          <a:p>
            <a:r>
              <a:rPr lang="en-US" altLang="zh-CN" dirty="0"/>
              <a:t>Overview of the BPM </a:t>
            </a:r>
            <a:r>
              <a:rPr lang="en-US" altLang="zh-CN" dirty="0" smtClean="0"/>
              <a:t>electronics </a:t>
            </a:r>
            <a:endParaRPr lang="zh-CN" altLang="en-US" dirty="0"/>
          </a:p>
        </p:txBody>
      </p:sp>
      <p:pic>
        <p:nvPicPr>
          <p:cNvPr id="5" name="内容占位符 4">
            <a:extLst>
              <a:ext uri="{FF2B5EF4-FFF2-40B4-BE49-F238E27FC236}">
                <a16:creationId xmlns:a16="http://schemas.microsoft.com/office/drawing/2014/main" xmlns="" id="{B4D330AC-21B7-4CDF-AD04-56720D0B0DCA}"/>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796136" y="1269675"/>
            <a:ext cx="3546472" cy="2708307"/>
          </a:xfrm>
        </p:spPr>
      </p:pic>
      <p:pic>
        <p:nvPicPr>
          <p:cNvPr id="4" name="Picture 3">
            <a:extLst>
              <a:ext uri="{FF2B5EF4-FFF2-40B4-BE49-F238E27FC236}">
                <a16:creationId xmlns:a16="http://schemas.microsoft.com/office/drawing/2014/main" xmlns="" id="{7FDB30BE-E3FA-42A7-BB9B-97C3FF99124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0090" y="1084918"/>
            <a:ext cx="5793594" cy="2924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矩形 1">
            <a:extLst>
              <a:ext uri="{FF2B5EF4-FFF2-40B4-BE49-F238E27FC236}">
                <a16:creationId xmlns:a16="http://schemas.microsoft.com/office/drawing/2014/main" xmlns="" id="{9DC259E8-F12D-4248-959C-F216ED91EBDE}"/>
              </a:ext>
            </a:extLst>
          </p:cNvPr>
          <p:cNvSpPr/>
          <p:nvPr/>
        </p:nvSpPr>
        <p:spPr>
          <a:xfrm>
            <a:off x="382687" y="4346436"/>
            <a:ext cx="7416824" cy="2031325"/>
          </a:xfrm>
          <a:prstGeom prst="rect">
            <a:avLst/>
          </a:prstGeom>
        </p:spPr>
        <p:txBody>
          <a:bodyPr wrap="square">
            <a:spAutoFit/>
          </a:bodyPr>
          <a:lstStyle/>
          <a:p>
            <a:pPr marL="285750" indent="-285750">
              <a:buFont typeface="Wingdings" panose="05000000000000000000" pitchFamily="2" charset="2"/>
              <a:buChar char="l"/>
            </a:pPr>
            <a:r>
              <a:rPr lang="en-US" altLang="zh-CN" b="1" dirty="0">
                <a:latin typeface="Arial Narrow" panose="020B0606020202030204" pitchFamily="34" charset="0"/>
              </a:rPr>
              <a:t>Since of ADF interface is not suitable for RF signal transmission,</a:t>
            </a:r>
          </a:p>
          <a:p>
            <a:r>
              <a:rPr lang="en-US" altLang="zh-CN" b="1" dirty="0">
                <a:latin typeface="Arial Narrow" panose="020B0606020202030204" pitchFamily="34" charset="0"/>
              </a:rPr>
              <a:t>     </a:t>
            </a:r>
            <a:r>
              <a:rPr lang="zh-CN" altLang="en-US" b="1" dirty="0">
                <a:latin typeface="Arial Narrow" panose="020B0606020202030204" pitchFamily="34" charset="0"/>
              </a:rPr>
              <a:t> </a:t>
            </a:r>
            <a:r>
              <a:rPr lang="en-US" altLang="zh-CN" b="1" dirty="0">
                <a:latin typeface="Arial Narrow" panose="020B0606020202030204" pitchFamily="34" charset="0"/>
              </a:rPr>
              <a:t>so we developed new hardware,</a:t>
            </a:r>
            <a:r>
              <a:rPr lang="zh-CN" altLang="en-US" b="1" dirty="0">
                <a:latin typeface="Arial Narrow" panose="020B0606020202030204" pitchFamily="34" charset="0"/>
              </a:rPr>
              <a:t> </a:t>
            </a:r>
            <a:r>
              <a:rPr lang="en-US" altLang="zh-CN" b="1" dirty="0">
                <a:solidFill>
                  <a:srgbClr val="FF0000"/>
                </a:solidFill>
                <a:latin typeface="Arial Narrow" panose="020B0606020202030204" pitchFamily="34" charset="0"/>
              </a:rPr>
              <a:t>ADC&amp;CLK</a:t>
            </a:r>
            <a:r>
              <a:rPr lang="zh-CN" altLang="en-US" b="1" dirty="0">
                <a:solidFill>
                  <a:srgbClr val="FF0000"/>
                </a:solidFill>
                <a:latin typeface="Arial Narrow" panose="020B0606020202030204" pitchFamily="34" charset="0"/>
              </a:rPr>
              <a:t> </a:t>
            </a:r>
            <a:r>
              <a:rPr lang="en-US" altLang="zh-CN" b="1" dirty="0">
                <a:solidFill>
                  <a:srgbClr val="FF0000"/>
                </a:solidFill>
                <a:latin typeface="Arial Narrow" panose="020B0606020202030204" pitchFamily="34" charset="0"/>
              </a:rPr>
              <a:t>in AFE board</a:t>
            </a:r>
            <a:r>
              <a:rPr lang="en-US" altLang="zh-CN" b="1" dirty="0">
                <a:latin typeface="Arial Narrow" panose="020B0606020202030204" pitchFamily="34" charset="0"/>
              </a:rPr>
              <a:t>.</a:t>
            </a:r>
          </a:p>
          <a:p>
            <a:pPr marL="285750" indent="-285750">
              <a:buFont typeface="Wingdings" panose="05000000000000000000" pitchFamily="2" charset="2"/>
              <a:buChar char="l"/>
            </a:pPr>
            <a:r>
              <a:rPr lang="en-US" altLang="zh-CN" b="1" dirty="0">
                <a:latin typeface="Arial Narrow" panose="020B0606020202030204" pitchFamily="34" charset="0"/>
              </a:rPr>
              <a:t>AFE board</a:t>
            </a:r>
            <a:r>
              <a:rPr lang="zh-CN" altLang="en-US" b="1" dirty="0">
                <a:latin typeface="Arial Narrow" panose="020B0606020202030204" pitchFamily="34" charset="0"/>
              </a:rPr>
              <a:t>：</a:t>
            </a:r>
            <a:r>
              <a:rPr lang="en-US" altLang="zh-CN" b="1" dirty="0">
                <a:solidFill>
                  <a:srgbClr val="0000FF"/>
                </a:solidFill>
                <a:latin typeface="Arial Narrow" panose="020B0606020202030204" pitchFamily="34" charset="0"/>
              </a:rPr>
              <a:t>RF Processing+ ADCs + Clock + Pilot tone</a:t>
            </a:r>
            <a:r>
              <a:rPr lang="en-US" altLang="zh-CN" b="1" dirty="0">
                <a:latin typeface="Arial Narrow" panose="020B0606020202030204" pitchFamily="34" charset="0"/>
              </a:rPr>
              <a:t>;</a:t>
            </a:r>
            <a:r>
              <a:rPr lang="en-US" altLang="zh-CN" dirty="0">
                <a:latin typeface="Arial Narrow" panose="020B0606020202030204" pitchFamily="34" charset="0"/>
              </a:rPr>
              <a:t> </a:t>
            </a:r>
          </a:p>
          <a:p>
            <a:pPr marL="285750" indent="-285750">
              <a:buFont typeface="Wingdings" panose="05000000000000000000" pitchFamily="2" charset="2"/>
              <a:buChar char="l"/>
            </a:pPr>
            <a:r>
              <a:rPr lang="en-US" altLang="zh-CN" b="1" dirty="0">
                <a:latin typeface="Arial Narrow" panose="020B0606020202030204" pitchFamily="34" charset="0"/>
              </a:rPr>
              <a:t>DFE board</a:t>
            </a:r>
            <a:r>
              <a:rPr lang="zh-CN" altLang="en-US" b="1" dirty="0">
                <a:latin typeface="Arial Narrow" panose="020B0606020202030204" pitchFamily="34" charset="0"/>
              </a:rPr>
              <a:t>：</a:t>
            </a:r>
            <a:r>
              <a:rPr lang="en-US" altLang="zh-CN" b="1" dirty="0">
                <a:solidFill>
                  <a:srgbClr val="9933FF"/>
                </a:solidFill>
                <a:latin typeface="Arial Narrow" panose="020B0606020202030204" pitchFamily="34" charset="0"/>
              </a:rPr>
              <a:t>FPGA(ZYNQ) + DDR3 memory + SFPs + Ethernets;</a:t>
            </a:r>
            <a:r>
              <a:rPr lang="en-US" altLang="zh-CN" dirty="0">
                <a:solidFill>
                  <a:srgbClr val="9933FF"/>
                </a:solidFill>
                <a:latin typeface="Arial Narrow" panose="020B0606020202030204" pitchFamily="34" charset="0"/>
              </a:rPr>
              <a:t> </a:t>
            </a:r>
          </a:p>
          <a:p>
            <a:pPr marL="285750" indent="-285750">
              <a:buFont typeface="Wingdings" panose="05000000000000000000" pitchFamily="2" charset="2"/>
              <a:buChar char="l"/>
            </a:pPr>
            <a:r>
              <a:rPr lang="en-US" altLang="zh-CN" b="1" dirty="0">
                <a:latin typeface="Arial Narrow" panose="020B0606020202030204" pitchFamily="34" charset="0"/>
              </a:rPr>
              <a:t>EPICS IOC</a:t>
            </a:r>
            <a:r>
              <a:rPr lang="zh-CN" altLang="en-US" b="1" dirty="0">
                <a:latin typeface="Arial Narrow" panose="020B0606020202030204" pitchFamily="34" charset="0"/>
              </a:rPr>
              <a:t>：</a:t>
            </a:r>
            <a:r>
              <a:rPr lang="en-US" altLang="zh-CN" b="1" dirty="0">
                <a:latin typeface="Arial Narrow" panose="020B0606020202030204" pitchFamily="34" charset="0"/>
              </a:rPr>
              <a:t>In ZYNQ FPGA, Increase the convenience of the BPM system;</a:t>
            </a:r>
            <a:r>
              <a:rPr lang="en-US" altLang="zh-CN" dirty="0"/>
              <a:t/>
            </a:r>
            <a:br>
              <a:rPr lang="en-US" altLang="zh-CN" dirty="0"/>
            </a:br>
            <a:r>
              <a:rPr lang="en-US" altLang="zh-CN" dirty="0"/>
              <a:t/>
            </a:r>
            <a:br>
              <a:rPr lang="en-US" altLang="zh-CN" dirty="0"/>
            </a:br>
            <a:endParaRPr lang="zh-CN" altLang="en-US" dirty="0"/>
          </a:p>
        </p:txBody>
      </p:sp>
      <p:sp>
        <p:nvSpPr>
          <p:cNvPr id="8" name="矩形 7">
            <a:extLst>
              <a:ext uri="{FF2B5EF4-FFF2-40B4-BE49-F238E27FC236}">
                <a16:creationId xmlns:a16="http://schemas.microsoft.com/office/drawing/2014/main" xmlns="" id="{B1975C83-4A60-486A-A53C-D3FD4B3CE3C6}"/>
              </a:ext>
            </a:extLst>
          </p:cNvPr>
          <p:cNvSpPr/>
          <p:nvPr/>
        </p:nvSpPr>
        <p:spPr>
          <a:xfrm>
            <a:off x="7336691" y="2051554"/>
            <a:ext cx="547677" cy="1384116"/>
          </a:xfrm>
          <a:prstGeom prst="rect">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zh-CN" altLang="en-US">
              <a:noFill/>
            </a:endParaRPr>
          </a:p>
        </p:txBody>
      </p:sp>
      <p:cxnSp>
        <p:nvCxnSpPr>
          <p:cNvPr id="10" name="直接箭头连接符 9">
            <a:extLst>
              <a:ext uri="{FF2B5EF4-FFF2-40B4-BE49-F238E27FC236}">
                <a16:creationId xmlns:a16="http://schemas.microsoft.com/office/drawing/2014/main" xmlns="" id="{8A8E37F7-1AC8-48C0-A2AD-1538E0C12276}"/>
              </a:ext>
            </a:extLst>
          </p:cNvPr>
          <p:cNvCxnSpPr/>
          <p:nvPr/>
        </p:nvCxnSpPr>
        <p:spPr>
          <a:xfrm flipH="1" flipV="1">
            <a:off x="7610529" y="3407670"/>
            <a:ext cx="188982" cy="598313"/>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11" name="矩形 10">
            <a:extLst>
              <a:ext uri="{FF2B5EF4-FFF2-40B4-BE49-F238E27FC236}">
                <a16:creationId xmlns:a16="http://schemas.microsoft.com/office/drawing/2014/main" xmlns="" id="{8CD6F84C-5CBB-4564-ADC2-3E1FACBEB0DA}"/>
              </a:ext>
            </a:extLst>
          </p:cNvPr>
          <p:cNvSpPr/>
          <p:nvPr/>
        </p:nvSpPr>
        <p:spPr>
          <a:xfrm>
            <a:off x="7754992" y="3879806"/>
            <a:ext cx="636713" cy="369332"/>
          </a:xfrm>
          <a:prstGeom prst="rect">
            <a:avLst/>
          </a:prstGeom>
        </p:spPr>
        <p:txBody>
          <a:bodyPr wrap="none">
            <a:spAutoFit/>
          </a:bodyPr>
          <a:lstStyle/>
          <a:p>
            <a:r>
              <a:rPr lang="en-US" altLang="zh-CN" b="1" dirty="0">
                <a:solidFill>
                  <a:srgbClr val="000000"/>
                </a:solidFill>
                <a:latin typeface="SegoeUI"/>
              </a:rPr>
              <a:t>ADF</a:t>
            </a:r>
            <a:endParaRPr lang="zh-CN" altLang="en-US" b="1" dirty="0"/>
          </a:p>
        </p:txBody>
      </p:sp>
      <p:sp>
        <p:nvSpPr>
          <p:cNvPr id="12" name="矩形 11">
            <a:extLst>
              <a:ext uri="{FF2B5EF4-FFF2-40B4-BE49-F238E27FC236}">
                <a16:creationId xmlns:a16="http://schemas.microsoft.com/office/drawing/2014/main" xmlns="" id="{1FA31747-01F8-4F43-B3C5-A6CC1F5A880A}"/>
              </a:ext>
            </a:extLst>
          </p:cNvPr>
          <p:cNvSpPr/>
          <p:nvPr/>
        </p:nvSpPr>
        <p:spPr>
          <a:xfrm>
            <a:off x="3939099" y="1178264"/>
            <a:ext cx="636713" cy="369332"/>
          </a:xfrm>
          <a:prstGeom prst="rect">
            <a:avLst/>
          </a:prstGeom>
        </p:spPr>
        <p:txBody>
          <a:bodyPr wrap="none">
            <a:spAutoFit/>
          </a:bodyPr>
          <a:lstStyle/>
          <a:p>
            <a:r>
              <a:rPr lang="en-US" altLang="zh-CN" b="1" dirty="0">
                <a:solidFill>
                  <a:srgbClr val="003399"/>
                </a:solidFill>
                <a:latin typeface="SegoeUI"/>
              </a:rPr>
              <a:t>ADF</a:t>
            </a:r>
            <a:endParaRPr lang="zh-CN" altLang="en-US" b="1" dirty="0">
              <a:solidFill>
                <a:srgbClr val="003399"/>
              </a:solidFill>
            </a:endParaRPr>
          </a:p>
        </p:txBody>
      </p:sp>
    </p:spTree>
    <p:extLst>
      <p:ext uri="{BB962C8B-B14F-4D97-AF65-F5344CB8AC3E}">
        <p14:creationId xmlns:p14="http://schemas.microsoft.com/office/powerpoint/2010/main" val="391755256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xmlns="" id="{CA775AE6-B24F-47EF-8A46-CE682ADB7C4B}"/>
              </a:ext>
            </a:extLst>
          </p:cNvPr>
          <p:cNvSpPr>
            <a:spLocks noGrp="1"/>
          </p:cNvSpPr>
          <p:nvPr>
            <p:ph type="title"/>
          </p:nvPr>
        </p:nvSpPr>
        <p:spPr>
          <a:xfrm>
            <a:off x="611560" y="188640"/>
            <a:ext cx="8141592" cy="725470"/>
          </a:xfrm>
        </p:spPr>
        <p:txBody>
          <a:bodyPr>
            <a:normAutofit/>
          </a:bodyPr>
          <a:lstStyle/>
          <a:p>
            <a:r>
              <a:rPr lang="en-US" altLang="zh-CN" dirty="0"/>
              <a:t>BPM </a:t>
            </a:r>
            <a:r>
              <a:rPr lang="en-US" altLang="zh-CN" dirty="0" err="1"/>
              <a:t>TbT</a:t>
            </a:r>
            <a:r>
              <a:rPr lang="en-US" altLang="zh-CN" dirty="0"/>
              <a:t>/FA/SA </a:t>
            </a:r>
            <a:r>
              <a:rPr lang="en-US" altLang="zh-CN" dirty="0" smtClean="0"/>
              <a:t>resolution test </a:t>
            </a:r>
            <a:r>
              <a:rPr lang="en-US" altLang="zh-CN" dirty="0"/>
              <a:t>in </a:t>
            </a:r>
            <a:r>
              <a:rPr lang="en-US" altLang="zh-CN" dirty="0" smtClean="0"/>
              <a:t>lab</a:t>
            </a:r>
            <a:endParaRPr lang="zh-CN" altLang="en-US" dirty="0"/>
          </a:p>
        </p:txBody>
      </p:sp>
      <p:pic>
        <p:nvPicPr>
          <p:cNvPr id="10" name="图片 9">
            <a:extLst>
              <a:ext uri="{FF2B5EF4-FFF2-40B4-BE49-F238E27FC236}">
                <a16:creationId xmlns:a16="http://schemas.microsoft.com/office/drawing/2014/main" xmlns="" id="{72608CA5-C0F8-436B-B7D2-3B85D3CCA0D6}"/>
              </a:ext>
            </a:extLst>
          </p:cNvPr>
          <p:cNvPicPr>
            <a:picLocks noChangeAspect="1"/>
          </p:cNvPicPr>
          <p:nvPr/>
        </p:nvPicPr>
        <p:blipFill>
          <a:blip r:embed="rId2"/>
          <a:stretch>
            <a:fillRect/>
          </a:stretch>
        </p:blipFill>
        <p:spPr>
          <a:xfrm>
            <a:off x="323528" y="1059696"/>
            <a:ext cx="3600400" cy="2389274"/>
          </a:xfrm>
          <a:prstGeom prst="rect">
            <a:avLst/>
          </a:prstGeom>
        </p:spPr>
      </p:pic>
      <p:pic>
        <p:nvPicPr>
          <p:cNvPr id="11" name="图片 10">
            <a:extLst>
              <a:ext uri="{FF2B5EF4-FFF2-40B4-BE49-F238E27FC236}">
                <a16:creationId xmlns:a16="http://schemas.microsoft.com/office/drawing/2014/main" xmlns="" id="{80DBEE62-BF16-4759-9C19-375EEAB3FD50}"/>
              </a:ext>
            </a:extLst>
          </p:cNvPr>
          <p:cNvPicPr>
            <a:picLocks noChangeAspect="1"/>
          </p:cNvPicPr>
          <p:nvPr/>
        </p:nvPicPr>
        <p:blipFill>
          <a:blip r:embed="rId3"/>
          <a:stretch>
            <a:fillRect/>
          </a:stretch>
        </p:blipFill>
        <p:spPr>
          <a:xfrm>
            <a:off x="342502" y="3717032"/>
            <a:ext cx="3581425" cy="2462294"/>
          </a:xfrm>
          <a:prstGeom prst="rect">
            <a:avLst/>
          </a:prstGeom>
        </p:spPr>
      </p:pic>
      <p:sp>
        <p:nvSpPr>
          <p:cNvPr id="12" name="矩形 11">
            <a:extLst>
              <a:ext uri="{FF2B5EF4-FFF2-40B4-BE49-F238E27FC236}">
                <a16:creationId xmlns:a16="http://schemas.microsoft.com/office/drawing/2014/main" xmlns="" id="{41D5F452-23A3-4410-9EF2-CC0BA8621F9C}"/>
              </a:ext>
            </a:extLst>
          </p:cNvPr>
          <p:cNvSpPr/>
          <p:nvPr/>
        </p:nvSpPr>
        <p:spPr>
          <a:xfrm>
            <a:off x="434988" y="3367568"/>
            <a:ext cx="2911374" cy="369332"/>
          </a:xfrm>
          <a:prstGeom prst="rect">
            <a:avLst/>
          </a:prstGeom>
        </p:spPr>
        <p:txBody>
          <a:bodyPr wrap="none">
            <a:spAutoFit/>
          </a:bodyPr>
          <a:lstStyle/>
          <a:p>
            <a:r>
              <a:rPr lang="en-US" altLang="zh-CN" b="1" dirty="0">
                <a:solidFill>
                  <a:srgbClr val="0000FF"/>
                </a:solidFill>
                <a:latin typeface="Arial Narrow" panose="020B0606020202030204" pitchFamily="34" charset="0"/>
                <a:cs typeface="Arial" panose="020B0604020202020204" pitchFamily="34" charset="0"/>
              </a:rPr>
              <a:t>TBT RMS (X=767nm,y=786nm)</a:t>
            </a:r>
          </a:p>
        </p:txBody>
      </p:sp>
      <p:pic>
        <p:nvPicPr>
          <p:cNvPr id="14" name="图片 13">
            <a:extLst>
              <a:ext uri="{FF2B5EF4-FFF2-40B4-BE49-F238E27FC236}">
                <a16:creationId xmlns:a16="http://schemas.microsoft.com/office/drawing/2014/main" xmlns="" id="{EEF05C21-1898-4055-A879-19FF437B3CD8}"/>
              </a:ext>
            </a:extLst>
          </p:cNvPr>
          <p:cNvPicPr>
            <a:picLocks noChangeAspect="1"/>
          </p:cNvPicPr>
          <p:nvPr/>
        </p:nvPicPr>
        <p:blipFill>
          <a:blip r:embed="rId4"/>
          <a:stretch>
            <a:fillRect/>
          </a:stretch>
        </p:blipFill>
        <p:spPr>
          <a:xfrm>
            <a:off x="4355919" y="1059696"/>
            <a:ext cx="4464496" cy="2995905"/>
          </a:xfrm>
          <a:prstGeom prst="rect">
            <a:avLst/>
          </a:prstGeom>
        </p:spPr>
      </p:pic>
      <p:sp>
        <p:nvSpPr>
          <p:cNvPr id="15" name="矩形 14">
            <a:extLst>
              <a:ext uri="{FF2B5EF4-FFF2-40B4-BE49-F238E27FC236}">
                <a16:creationId xmlns:a16="http://schemas.microsoft.com/office/drawing/2014/main" xmlns="" id="{DAB287C0-D1C2-4109-9A71-1BC1B28760EB}"/>
              </a:ext>
            </a:extLst>
          </p:cNvPr>
          <p:cNvSpPr/>
          <p:nvPr/>
        </p:nvSpPr>
        <p:spPr>
          <a:xfrm>
            <a:off x="4699149" y="4016521"/>
            <a:ext cx="3872727" cy="369332"/>
          </a:xfrm>
          <a:prstGeom prst="rect">
            <a:avLst/>
          </a:prstGeom>
        </p:spPr>
        <p:txBody>
          <a:bodyPr wrap="none">
            <a:spAutoFit/>
          </a:bodyPr>
          <a:lstStyle/>
          <a:p>
            <a:r>
              <a:rPr lang="en-US" altLang="zh-CN" b="1" dirty="0">
                <a:latin typeface="Arial Narrow" panose="020B0606020202030204" pitchFamily="34" charset="0"/>
                <a:cs typeface="Arial" panose="020B0604020202020204" pitchFamily="34" charset="0"/>
              </a:rPr>
              <a:t>SA RMS(X=30nm,Y=38nm)  10points STD</a:t>
            </a:r>
          </a:p>
        </p:txBody>
      </p:sp>
      <p:sp>
        <p:nvSpPr>
          <p:cNvPr id="16" name="矩形 15">
            <a:extLst>
              <a:ext uri="{FF2B5EF4-FFF2-40B4-BE49-F238E27FC236}">
                <a16:creationId xmlns:a16="http://schemas.microsoft.com/office/drawing/2014/main" xmlns="" id="{978F98C5-C717-4AAB-8197-EC9AB62CC16F}"/>
              </a:ext>
            </a:extLst>
          </p:cNvPr>
          <p:cNvSpPr/>
          <p:nvPr/>
        </p:nvSpPr>
        <p:spPr>
          <a:xfrm>
            <a:off x="501320" y="6102431"/>
            <a:ext cx="2672911" cy="369332"/>
          </a:xfrm>
          <a:prstGeom prst="rect">
            <a:avLst/>
          </a:prstGeom>
        </p:spPr>
        <p:txBody>
          <a:bodyPr wrap="none">
            <a:spAutoFit/>
          </a:bodyPr>
          <a:lstStyle/>
          <a:p>
            <a:r>
              <a:rPr lang="en-US" altLang="zh-CN" b="1" dirty="0">
                <a:solidFill>
                  <a:srgbClr val="0000FF"/>
                </a:solidFill>
                <a:latin typeface="Arial Narrow" panose="020B0606020202030204" pitchFamily="34" charset="0"/>
                <a:cs typeface="Arial" panose="020B0604020202020204" pitchFamily="34" charset="0"/>
              </a:rPr>
              <a:t>FA RMS (X=103nm,y=98nm)</a:t>
            </a:r>
          </a:p>
        </p:txBody>
      </p:sp>
      <p:sp>
        <p:nvSpPr>
          <p:cNvPr id="17" name="矩形 16">
            <a:extLst>
              <a:ext uri="{FF2B5EF4-FFF2-40B4-BE49-F238E27FC236}">
                <a16:creationId xmlns:a16="http://schemas.microsoft.com/office/drawing/2014/main" xmlns="" id="{706EFEB9-5286-42F2-9C57-7452B6798166}"/>
              </a:ext>
            </a:extLst>
          </p:cNvPr>
          <p:cNvSpPr/>
          <p:nvPr/>
        </p:nvSpPr>
        <p:spPr>
          <a:xfrm>
            <a:off x="3955834" y="4425000"/>
            <a:ext cx="5188166" cy="1754326"/>
          </a:xfrm>
          <a:prstGeom prst="rect">
            <a:avLst/>
          </a:prstGeom>
        </p:spPr>
        <p:txBody>
          <a:bodyPr wrap="square">
            <a:spAutoFit/>
          </a:bodyPr>
          <a:lstStyle/>
          <a:p>
            <a:pPr marL="285750" indent="-285750">
              <a:buFont typeface="Wingdings" panose="05000000000000000000" pitchFamily="2" charset="2"/>
              <a:buChar char="l"/>
            </a:pPr>
            <a:r>
              <a:rPr lang="en-US" altLang="zh-CN" dirty="0">
                <a:latin typeface="Arial Narrow" panose="020B0606020202030204" pitchFamily="34" charset="0"/>
              </a:rPr>
              <a:t>We test the performance of DBPM in </a:t>
            </a:r>
            <a:r>
              <a:rPr lang="en-US" altLang="zh-CN" dirty="0" smtClean="0">
                <a:latin typeface="Arial Narrow" panose="020B0606020202030204" pitchFamily="34" charset="0"/>
              </a:rPr>
              <a:t>lab</a:t>
            </a:r>
          </a:p>
          <a:p>
            <a:pPr marL="285750" indent="-285750">
              <a:buFont typeface="Wingdings" panose="05000000000000000000" pitchFamily="2" charset="2"/>
              <a:buChar char="l"/>
            </a:pPr>
            <a:r>
              <a:rPr lang="en-US" altLang="zh-CN" dirty="0" smtClean="0">
                <a:latin typeface="Arial Narrow" panose="020B0606020202030204" pitchFamily="34" charset="0"/>
              </a:rPr>
              <a:t>RF </a:t>
            </a:r>
            <a:r>
              <a:rPr lang="en-US" altLang="zh-CN" dirty="0">
                <a:latin typeface="Arial Narrow" panose="020B0606020202030204" pitchFamily="34" charset="0"/>
              </a:rPr>
              <a:t>frequency is 499.8MHz(-15dBm) from R&amp;S SMA100</a:t>
            </a:r>
          </a:p>
          <a:p>
            <a:pPr marL="285750" indent="-285750">
              <a:buFont typeface="Wingdings" panose="05000000000000000000" pitchFamily="2" charset="2"/>
              <a:buChar char="l"/>
            </a:pPr>
            <a:r>
              <a:rPr lang="en-US" altLang="zh-CN" dirty="0">
                <a:latin typeface="Arial Narrow" panose="020B0606020202030204" pitchFamily="34" charset="0"/>
              </a:rPr>
              <a:t>TBT data rms </a:t>
            </a:r>
            <a:r>
              <a:rPr lang="en-US" altLang="zh-CN" dirty="0" err="1">
                <a:latin typeface="Arial Narrow" panose="020B0606020202030204" pitchFamily="34" charset="0"/>
              </a:rPr>
              <a:t>xpos</a:t>
            </a:r>
            <a:r>
              <a:rPr lang="en-US" altLang="zh-CN" dirty="0">
                <a:latin typeface="Arial Narrow" panose="020B0606020202030204" pitchFamily="34" charset="0"/>
              </a:rPr>
              <a:t> </a:t>
            </a:r>
            <a:r>
              <a:rPr lang="zh-CN" altLang="en-US" dirty="0">
                <a:latin typeface="Arial Narrow" panose="020B0606020202030204" pitchFamily="34" charset="0"/>
              </a:rPr>
              <a:t>≈</a:t>
            </a:r>
            <a:r>
              <a:rPr lang="en-US" altLang="zh-CN" dirty="0">
                <a:latin typeface="Arial Narrow" panose="020B0606020202030204" pitchFamily="34" charset="0"/>
              </a:rPr>
              <a:t>767nm,</a:t>
            </a:r>
            <a:r>
              <a:rPr lang="zh-CN" altLang="en-US" dirty="0">
                <a:latin typeface="Arial Narrow" panose="020B0606020202030204" pitchFamily="34" charset="0"/>
              </a:rPr>
              <a:t> </a:t>
            </a:r>
            <a:r>
              <a:rPr lang="en-US" altLang="zh-CN" dirty="0" err="1">
                <a:latin typeface="Arial Narrow" panose="020B0606020202030204" pitchFamily="34" charset="0"/>
              </a:rPr>
              <a:t>ypos</a:t>
            </a:r>
            <a:r>
              <a:rPr lang="zh-CN" altLang="en-US" dirty="0">
                <a:latin typeface="Arial Narrow" panose="020B0606020202030204" pitchFamily="34" charset="0"/>
              </a:rPr>
              <a:t> ≈</a:t>
            </a:r>
            <a:r>
              <a:rPr lang="en-US" altLang="zh-CN" dirty="0">
                <a:latin typeface="Arial Narrow" panose="020B0606020202030204" pitchFamily="34" charset="0"/>
              </a:rPr>
              <a:t>786nm;</a:t>
            </a:r>
          </a:p>
          <a:p>
            <a:pPr marL="285750" indent="-285750">
              <a:buFont typeface="Wingdings" panose="05000000000000000000" pitchFamily="2" charset="2"/>
              <a:buChar char="l"/>
            </a:pPr>
            <a:r>
              <a:rPr lang="en-US" altLang="zh-CN" dirty="0">
                <a:latin typeface="Arial Narrow" panose="020B0606020202030204" pitchFamily="34" charset="0"/>
              </a:rPr>
              <a:t>FA data rms </a:t>
            </a:r>
            <a:r>
              <a:rPr lang="en-US" altLang="zh-CN" dirty="0" err="1">
                <a:latin typeface="Arial Narrow" panose="020B0606020202030204" pitchFamily="34" charset="0"/>
              </a:rPr>
              <a:t>xpos</a:t>
            </a:r>
            <a:r>
              <a:rPr lang="en-US" altLang="zh-CN" dirty="0">
                <a:latin typeface="Arial Narrow" panose="020B0606020202030204" pitchFamily="34" charset="0"/>
              </a:rPr>
              <a:t> </a:t>
            </a:r>
            <a:r>
              <a:rPr lang="zh-CN" altLang="en-US" dirty="0">
                <a:latin typeface="Arial Narrow" panose="020B0606020202030204" pitchFamily="34" charset="0"/>
              </a:rPr>
              <a:t>≈</a:t>
            </a:r>
            <a:r>
              <a:rPr lang="en-US" altLang="zh-CN" dirty="0">
                <a:latin typeface="Arial Narrow" panose="020B0606020202030204" pitchFamily="34" charset="0"/>
              </a:rPr>
              <a:t>103nm,</a:t>
            </a:r>
            <a:r>
              <a:rPr lang="zh-CN" altLang="en-US" dirty="0">
                <a:latin typeface="Arial Narrow" panose="020B0606020202030204" pitchFamily="34" charset="0"/>
              </a:rPr>
              <a:t> </a:t>
            </a:r>
            <a:r>
              <a:rPr lang="en-US" altLang="zh-CN" dirty="0" err="1">
                <a:latin typeface="Arial Narrow" panose="020B0606020202030204" pitchFamily="34" charset="0"/>
              </a:rPr>
              <a:t>ypos</a:t>
            </a:r>
            <a:r>
              <a:rPr lang="zh-CN" altLang="en-US" dirty="0">
                <a:latin typeface="Arial Narrow" panose="020B0606020202030204" pitchFamily="34" charset="0"/>
              </a:rPr>
              <a:t> ≈</a:t>
            </a:r>
            <a:r>
              <a:rPr lang="en-US" altLang="zh-CN" dirty="0">
                <a:latin typeface="Arial Narrow" panose="020B0606020202030204" pitchFamily="34" charset="0"/>
              </a:rPr>
              <a:t>98nm;</a:t>
            </a:r>
          </a:p>
          <a:p>
            <a:pPr marL="285750" indent="-285750">
              <a:buFont typeface="Wingdings" panose="05000000000000000000" pitchFamily="2" charset="2"/>
              <a:buChar char="l"/>
            </a:pPr>
            <a:r>
              <a:rPr lang="en-US" altLang="zh-CN" dirty="0">
                <a:latin typeface="Arial Narrow" panose="020B0606020202030204" pitchFamily="34" charset="0"/>
              </a:rPr>
              <a:t>SA data rms </a:t>
            </a:r>
            <a:r>
              <a:rPr lang="en-US" altLang="zh-CN" dirty="0" err="1">
                <a:latin typeface="Arial Narrow" panose="020B0606020202030204" pitchFamily="34" charset="0"/>
              </a:rPr>
              <a:t>xpos</a:t>
            </a:r>
            <a:r>
              <a:rPr lang="en-US" altLang="zh-CN" dirty="0">
                <a:latin typeface="Arial Narrow" panose="020B0606020202030204" pitchFamily="34" charset="0"/>
              </a:rPr>
              <a:t> </a:t>
            </a:r>
            <a:r>
              <a:rPr lang="zh-CN" altLang="en-US" dirty="0">
                <a:latin typeface="Arial Narrow" panose="020B0606020202030204" pitchFamily="34" charset="0"/>
              </a:rPr>
              <a:t>≈</a:t>
            </a:r>
            <a:r>
              <a:rPr lang="en-US" altLang="zh-CN" dirty="0">
                <a:latin typeface="Arial Narrow" panose="020B0606020202030204" pitchFamily="34" charset="0"/>
              </a:rPr>
              <a:t>30nm,</a:t>
            </a:r>
            <a:r>
              <a:rPr lang="zh-CN" altLang="en-US" dirty="0">
                <a:latin typeface="Arial Narrow" panose="020B0606020202030204" pitchFamily="34" charset="0"/>
              </a:rPr>
              <a:t> </a:t>
            </a:r>
            <a:r>
              <a:rPr lang="en-US" altLang="zh-CN" dirty="0" err="1">
                <a:latin typeface="Arial Narrow" panose="020B0606020202030204" pitchFamily="34" charset="0"/>
              </a:rPr>
              <a:t>ypos</a:t>
            </a:r>
            <a:r>
              <a:rPr lang="zh-CN" altLang="en-US" dirty="0">
                <a:latin typeface="Arial Narrow" panose="020B0606020202030204" pitchFamily="34" charset="0"/>
              </a:rPr>
              <a:t> ≈</a:t>
            </a:r>
            <a:r>
              <a:rPr lang="en-US" altLang="zh-CN" dirty="0">
                <a:latin typeface="Arial Narrow" panose="020B0606020202030204" pitchFamily="34" charset="0"/>
              </a:rPr>
              <a:t>38nm;</a:t>
            </a:r>
          </a:p>
          <a:p>
            <a:pPr marL="285750" indent="-285750">
              <a:buFont typeface="Wingdings" panose="05000000000000000000" pitchFamily="2" charset="2"/>
              <a:buChar char="l"/>
            </a:pPr>
            <a:r>
              <a:rPr lang="en-US" altLang="zh-CN" dirty="0" err="1">
                <a:latin typeface="Arial Narrow" panose="020B0606020202030204" pitchFamily="34" charset="0"/>
              </a:rPr>
              <a:t>Kx</a:t>
            </a:r>
            <a:r>
              <a:rPr lang="en-US" altLang="zh-CN" dirty="0">
                <a:latin typeface="Arial Narrow" panose="020B0606020202030204" pitchFamily="34" charset="0"/>
              </a:rPr>
              <a:t>=Ky=8.26mm;</a:t>
            </a:r>
            <a:endParaRPr lang="zh-CN" altLang="en-US" dirty="0">
              <a:latin typeface="Arial Narrow" panose="020B0606020202030204" pitchFamily="34" charset="0"/>
            </a:endParaRPr>
          </a:p>
        </p:txBody>
      </p:sp>
    </p:spTree>
    <p:extLst>
      <p:ext uri="{BB962C8B-B14F-4D97-AF65-F5344CB8AC3E}">
        <p14:creationId xmlns:p14="http://schemas.microsoft.com/office/powerpoint/2010/main" val="103923740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39552" y="249814"/>
            <a:ext cx="7886700" cy="994172"/>
          </a:xfrm>
        </p:spPr>
        <p:txBody>
          <a:bodyPr/>
          <a:lstStyle/>
          <a:p>
            <a:r>
              <a:rPr lang="en-US" altLang="zh-CN" dirty="0"/>
              <a:t>Beam test in </a:t>
            </a:r>
            <a:r>
              <a:rPr lang="en-US" altLang="zh-CN" dirty="0" smtClean="0"/>
              <a:t>BEPCII</a:t>
            </a:r>
            <a:endParaRPr lang="zh-CN" altLang="en-US" dirty="0"/>
          </a:p>
        </p:txBody>
      </p:sp>
      <p:sp>
        <p:nvSpPr>
          <p:cNvPr id="3" name="内容占位符 2"/>
          <p:cNvSpPr>
            <a:spLocks noGrp="1"/>
          </p:cNvSpPr>
          <p:nvPr>
            <p:ph idx="1"/>
          </p:nvPr>
        </p:nvSpPr>
        <p:spPr>
          <a:xfrm>
            <a:off x="549352" y="1318298"/>
            <a:ext cx="7886700" cy="3263504"/>
          </a:xfrm>
        </p:spPr>
        <p:txBody>
          <a:bodyPr/>
          <a:lstStyle/>
          <a:p>
            <a:r>
              <a:rPr lang="en-US" altLang="zh-CN" dirty="0" smtClean="0"/>
              <a:t>Resolution of BPM electronics </a:t>
            </a:r>
            <a:r>
              <a:rPr lang="zh-CN" altLang="zh-CN" b="1" dirty="0" smtClean="0"/>
              <a:t>（</a:t>
            </a:r>
            <a:r>
              <a:rPr lang="en-US" altLang="zh-CN" b="1" dirty="0" smtClean="0"/>
              <a:t>110 bunches, 1/3</a:t>
            </a:r>
            <a:r>
              <a:rPr lang="zh-CN" altLang="zh-CN" b="1" dirty="0" smtClean="0"/>
              <a:t>）</a:t>
            </a:r>
            <a:endParaRPr lang="zh-CN" altLang="en-US" dirty="0"/>
          </a:p>
        </p:txBody>
      </p:sp>
      <p:pic>
        <p:nvPicPr>
          <p:cNvPr id="6" name="图表 1"/>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4275" y="1957875"/>
            <a:ext cx="2884442" cy="20830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图表 1"/>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64690" y="1962931"/>
            <a:ext cx="2582375" cy="20830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8" name="图表 1"/>
          <p:cNvPicPr>
            <a:picLocks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10163" y="1922743"/>
            <a:ext cx="2943710" cy="2054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文本框 6"/>
          <p:cNvSpPr txBox="1"/>
          <p:nvPr/>
        </p:nvSpPr>
        <p:spPr>
          <a:xfrm>
            <a:off x="683568" y="4127319"/>
            <a:ext cx="1454903" cy="369332"/>
          </a:xfrm>
          <a:prstGeom prst="rect">
            <a:avLst/>
          </a:prstGeom>
          <a:noFill/>
        </p:spPr>
        <p:txBody>
          <a:bodyPr wrap="square" rtlCol="0">
            <a:spAutoFit/>
          </a:bodyPr>
          <a:lstStyle/>
          <a:p>
            <a:r>
              <a:rPr lang="en-US" altLang="zh-CN" dirty="0" smtClean="0"/>
              <a:t>BPM3</a:t>
            </a:r>
            <a:endParaRPr lang="zh-CN" altLang="en-US" dirty="0"/>
          </a:p>
        </p:txBody>
      </p:sp>
      <p:sp>
        <p:nvSpPr>
          <p:cNvPr id="11" name="文本框 10"/>
          <p:cNvSpPr txBox="1"/>
          <p:nvPr/>
        </p:nvSpPr>
        <p:spPr>
          <a:xfrm>
            <a:off x="3860679" y="4116248"/>
            <a:ext cx="1454903" cy="369332"/>
          </a:xfrm>
          <a:prstGeom prst="rect">
            <a:avLst/>
          </a:prstGeom>
          <a:noFill/>
        </p:spPr>
        <p:txBody>
          <a:bodyPr wrap="square" rtlCol="0">
            <a:spAutoFit/>
          </a:bodyPr>
          <a:lstStyle/>
          <a:p>
            <a:r>
              <a:rPr lang="en-US" altLang="zh-CN" dirty="0" smtClean="0"/>
              <a:t>BPM4</a:t>
            </a:r>
            <a:endParaRPr lang="zh-CN" altLang="en-US" dirty="0"/>
          </a:p>
        </p:txBody>
      </p:sp>
      <p:sp>
        <p:nvSpPr>
          <p:cNvPr id="12" name="文本框 11"/>
          <p:cNvSpPr txBox="1"/>
          <p:nvPr/>
        </p:nvSpPr>
        <p:spPr>
          <a:xfrm>
            <a:off x="6876256" y="4116248"/>
            <a:ext cx="1454903" cy="369332"/>
          </a:xfrm>
          <a:prstGeom prst="rect">
            <a:avLst/>
          </a:prstGeom>
          <a:noFill/>
        </p:spPr>
        <p:txBody>
          <a:bodyPr wrap="square" rtlCol="0">
            <a:spAutoFit/>
          </a:bodyPr>
          <a:lstStyle/>
          <a:p>
            <a:r>
              <a:rPr lang="en-US" altLang="zh-CN" dirty="0" smtClean="0"/>
              <a:t>BPM5</a:t>
            </a:r>
            <a:endParaRPr lang="zh-CN" altLang="en-US" dirty="0"/>
          </a:p>
        </p:txBody>
      </p:sp>
      <p:graphicFrame>
        <p:nvGraphicFramePr>
          <p:cNvPr id="10" name="表格 9"/>
          <p:cNvGraphicFramePr>
            <a:graphicFrameLocks noGrp="1"/>
          </p:cNvGraphicFramePr>
          <p:nvPr>
            <p:extLst/>
          </p:nvPr>
        </p:nvGraphicFramePr>
        <p:xfrm>
          <a:off x="827582" y="4588373"/>
          <a:ext cx="7521095" cy="1754226"/>
        </p:xfrm>
        <a:graphic>
          <a:graphicData uri="http://schemas.openxmlformats.org/drawingml/2006/table">
            <a:tbl>
              <a:tblPr firstRow="1" firstCol="1" bandRow="1">
                <a:tableStyleId>{5C22544A-7EE6-4342-B048-85BDC9FD1C3A}</a:tableStyleId>
              </a:tblPr>
              <a:tblGrid>
                <a:gridCol w="2285320">
                  <a:extLst>
                    <a:ext uri="{9D8B030D-6E8A-4147-A177-3AD203B41FA5}">
                      <a16:colId xmlns:a16="http://schemas.microsoft.com/office/drawing/2014/main" xmlns="" val="20000"/>
                    </a:ext>
                  </a:extLst>
                </a:gridCol>
                <a:gridCol w="1528029">
                  <a:extLst>
                    <a:ext uri="{9D8B030D-6E8A-4147-A177-3AD203B41FA5}">
                      <a16:colId xmlns:a16="http://schemas.microsoft.com/office/drawing/2014/main" xmlns="" val="20001"/>
                    </a:ext>
                  </a:extLst>
                </a:gridCol>
                <a:gridCol w="1106208">
                  <a:extLst>
                    <a:ext uri="{9D8B030D-6E8A-4147-A177-3AD203B41FA5}">
                      <a16:colId xmlns:a16="http://schemas.microsoft.com/office/drawing/2014/main" xmlns="" val="20002"/>
                    </a:ext>
                  </a:extLst>
                </a:gridCol>
                <a:gridCol w="1365300">
                  <a:extLst>
                    <a:ext uri="{9D8B030D-6E8A-4147-A177-3AD203B41FA5}">
                      <a16:colId xmlns:a16="http://schemas.microsoft.com/office/drawing/2014/main" xmlns="" val="20003"/>
                    </a:ext>
                  </a:extLst>
                </a:gridCol>
                <a:gridCol w="1236238">
                  <a:extLst>
                    <a:ext uri="{9D8B030D-6E8A-4147-A177-3AD203B41FA5}">
                      <a16:colId xmlns:a16="http://schemas.microsoft.com/office/drawing/2014/main" xmlns="" val="20004"/>
                    </a:ext>
                  </a:extLst>
                </a:gridCol>
              </a:tblGrid>
              <a:tr h="184803">
                <a:tc rowSpan="2">
                  <a:txBody>
                    <a:bodyPr/>
                    <a:lstStyle/>
                    <a:p>
                      <a:pPr algn="ctr">
                        <a:spcAft>
                          <a:spcPts val="0"/>
                        </a:spcAft>
                      </a:pPr>
                      <a:r>
                        <a:rPr lang="en-US" altLang="zh-CN" sz="1400" kern="100" dirty="0" smtClean="0">
                          <a:effectLst/>
                        </a:rPr>
                        <a:t>BPM electronics NO.</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51435" marR="51435" marT="0" marB="0" anchor="ctr"/>
                </a:tc>
                <a:tc gridSpan="2">
                  <a:txBody>
                    <a:bodyPr/>
                    <a:lstStyle/>
                    <a:p>
                      <a:pPr algn="ctr">
                        <a:spcAft>
                          <a:spcPts val="0"/>
                        </a:spcAft>
                      </a:pPr>
                      <a:r>
                        <a:rPr lang="en-US" altLang="zh-CN" sz="1400" kern="100" dirty="0" smtClean="0">
                          <a:effectLst/>
                        </a:rPr>
                        <a:t>Beam current</a:t>
                      </a:r>
                      <a:r>
                        <a:rPr lang="zh-CN" sz="1400" kern="100" dirty="0" smtClean="0">
                          <a:effectLst/>
                        </a:rPr>
                        <a:t>（</a:t>
                      </a:r>
                      <a:r>
                        <a:rPr lang="en-US" sz="1400" kern="100" dirty="0" smtClean="0">
                          <a:effectLst/>
                        </a:rPr>
                        <a:t>10-20mA</a:t>
                      </a:r>
                      <a:r>
                        <a:rPr lang="zh-CN" sz="1400" kern="100" dirty="0">
                          <a:effectLst/>
                        </a:rPr>
                        <a:t>）</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51435" marR="51435" marT="0" marB="0"/>
                </a:tc>
                <a:tc hMerge="1">
                  <a:txBody>
                    <a:bodyPr/>
                    <a:lstStyle/>
                    <a:p>
                      <a:endParaRPr lang="zh-CN" altLang="en-US"/>
                    </a:p>
                  </a:txBody>
                  <a:tcPr/>
                </a:tc>
                <a:tc gridSpan="2">
                  <a:txBody>
                    <a:bodyPr/>
                    <a:lstStyle/>
                    <a:p>
                      <a:pPr algn="ctr">
                        <a:spcAft>
                          <a:spcPts val="0"/>
                        </a:spcAft>
                      </a:pPr>
                      <a:r>
                        <a:rPr lang="en-US" altLang="zh-CN" sz="1400" kern="100" dirty="0" smtClean="0">
                          <a:effectLst/>
                        </a:rPr>
                        <a:t>Beam current</a:t>
                      </a:r>
                      <a:r>
                        <a:rPr lang="zh-CN" sz="1400" kern="100" dirty="0" smtClean="0">
                          <a:effectLst/>
                        </a:rPr>
                        <a:t>（</a:t>
                      </a:r>
                      <a:r>
                        <a:rPr lang="en-US" sz="1400" kern="100" dirty="0" smtClean="0">
                          <a:effectLst/>
                        </a:rPr>
                        <a:t>20-818mA</a:t>
                      </a:r>
                      <a:r>
                        <a:rPr lang="zh-CN" sz="1400" kern="100" dirty="0">
                          <a:effectLst/>
                        </a:rPr>
                        <a:t>）</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51435" marR="51435" marT="0" marB="0"/>
                </a:tc>
                <a:tc hMerge="1">
                  <a:txBody>
                    <a:bodyPr/>
                    <a:lstStyle/>
                    <a:p>
                      <a:endParaRPr lang="zh-CN" altLang="en-US"/>
                    </a:p>
                  </a:txBody>
                  <a:tcPr/>
                </a:tc>
                <a:extLst>
                  <a:ext uri="{0D108BD9-81ED-4DB2-BD59-A6C34878D82A}">
                    <a16:rowId xmlns:a16="http://schemas.microsoft.com/office/drawing/2014/main" xmlns="" val="10000"/>
                  </a:ext>
                </a:extLst>
              </a:tr>
              <a:tr h="256811">
                <a:tc vMerge="1">
                  <a:txBody>
                    <a:bodyPr/>
                    <a:lstStyle/>
                    <a:p>
                      <a:endParaRPr lang="zh-CN" altLang="en-US"/>
                    </a:p>
                  </a:txBody>
                  <a:tcPr/>
                </a:tc>
                <a:tc>
                  <a:txBody>
                    <a:bodyPr/>
                    <a:lstStyle/>
                    <a:p>
                      <a:pPr algn="just">
                        <a:spcAft>
                          <a:spcPts val="0"/>
                        </a:spcAft>
                      </a:pPr>
                      <a:r>
                        <a:rPr lang="el-GR" altLang="zh-CN" sz="1400" dirty="0" smtClean="0">
                          <a:effectLst/>
                        </a:rPr>
                        <a:t>Δ</a:t>
                      </a:r>
                      <a:r>
                        <a:rPr lang="en-US" sz="1400" kern="100" dirty="0" smtClean="0">
                          <a:effectLst/>
                        </a:rPr>
                        <a:t>X(um</a:t>
                      </a:r>
                      <a:r>
                        <a:rPr lang="en-US" sz="1400" kern="100" dirty="0">
                          <a:effectLst/>
                        </a:rPr>
                        <a:t>)</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51435" marR="51435" marT="0" marB="0"/>
                </a:tc>
                <a:tc>
                  <a:txBody>
                    <a:bodyPr/>
                    <a:lstStyle/>
                    <a:p>
                      <a:pPr algn="just">
                        <a:spcAft>
                          <a:spcPts val="0"/>
                        </a:spcAft>
                      </a:pPr>
                      <a:r>
                        <a:rPr lang="el-GR" altLang="zh-CN" sz="1400" dirty="0" smtClean="0">
                          <a:effectLst/>
                        </a:rPr>
                        <a:t>Δ</a:t>
                      </a:r>
                      <a:r>
                        <a:rPr lang="en-US" sz="1400" kern="100" dirty="0" smtClean="0">
                          <a:effectLst/>
                        </a:rPr>
                        <a:t>Y(um</a:t>
                      </a:r>
                      <a:r>
                        <a:rPr lang="en-US" sz="1400" kern="100" dirty="0">
                          <a:effectLst/>
                        </a:rPr>
                        <a:t>)</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51435" marR="51435" marT="0" marB="0"/>
                </a:tc>
                <a:tc>
                  <a:txBody>
                    <a:bodyPr/>
                    <a:lstStyle/>
                    <a:p>
                      <a:pPr algn="just">
                        <a:spcAft>
                          <a:spcPts val="0"/>
                        </a:spcAft>
                      </a:pPr>
                      <a:r>
                        <a:rPr lang="el-GR" altLang="zh-CN" sz="1400" dirty="0" smtClean="0">
                          <a:effectLst/>
                        </a:rPr>
                        <a:t>Δ</a:t>
                      </a:r>
                      <a:r>
                        <a:rPr lang="en-US" sz="1400" kern="100" dirty="0" smtClean="0">
                          <a:effectLst/>
                        </a:rPr>
                        <a:t>X(um</a:t>
                      </a:r>
                      <a:r>
                        <a:rPr lang="en-US" sz="1400" kern="100" dirty="0">
                          <a:effectLst/>
                        </a:rPr>
                        <a:t>)</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51435" marR="51435" marT="0" marB="0"/>
                </a:tc>
                <a:tc>
                  <a:txBody>
                    <a:bodyPr/>
                    <a:lstStyle/>
                    <a:p>
                      <a:pPr algn="just">
                        <a:spcAft>
                          <a:spcPts val="0"/>
                        </a:spcAft>
                      </a:pPr>
                      <a:r>
                        <a:rPr lang="el-GR" altLang="zh-CN" sz="1400" dirty="0" smtClean="0">
                          <a:effectLst/>
                        </a:rPr>
                        <a:t>Δ</a:t>
                      </a:r>
                      <a:r>
                        <a:rPr lang="en-US" sz="1400" kern="100" dirty="0" smtClean="0">
                          <a:effectLst/>
                        </a:rPr>
                        <a:t>Y(um</a:t>
                      </a:r>
                      <a:r>
                        <a:rPr lang="en-US" sz="1400" kern="100" dirty="0">
                          <a:effectLst/>
                        </a:rPr>
                        <a:t>)</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51435" marR="51435" marT="0" marB="0"/>
                </a:tc>
                <a:extLst>
                  <a:ext uri="{0D108BD9-81ED-4DB2-BD59-A6C34878D82A}">
                    <a16:rowId xmlns:a16="http://schemas.microsoft.com/office/drawing/2014/main" xmlns="" val="10001"/>
                  </a:ext>
                </a:extLst>
              </a:tr>
              <a:tr h="256811">
                <a:tc>
                  <a:txBody>
                    <a:bodyPr/>
                    <a:lstStyle/>
                    <a:p>
                      <a:pPr algn="just">
                        <a:spcAft>
                          <a:spcPts val="0"/>
                        </a:spcAft>
                      </a:pPr>
                      <a:r>
                        <a:rPr lang="en-US" altLang="zh-CN" sz="1400" kern="100" dirty="0" smtClean="0">
                          <a:effectLst/>
                        </a:rPr>
                        <a:t>Commercial product</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51435" marR="51435" marT="0" marB="0"/>
                </a:tc>
                <a:tc>
                  <a:txBody>
                    <a:bodyPr/>
                    <a:lstStyle/>
                    <a:p>
                      <a:pPr algn="just">
                        <a:spcAft>
                          <a:spcPts val="0"/>
                        </a:spcAft>
                      </a:pPr>
                      <a:r>
                        <a:rPr lang="en-US" sz="1400" kern="100" dirty="0">
                          <a:effectLst/>
                          <a:latin typeface="Calibri" panose="020F0502020204030204" pitchFamily="34" charset="0"/>
                          <a:ea typeface="宋体" panose="02010600030101010101" pitchFamily="2" charset="-122"/>
                          <a:cs typeface="Times New Roman" panose="02020603050405020304" pitchFamily="18" charset="0"/>
                        </a:rPr>
                        <a:t>-</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51435" marR="51435" marT="0" marB="0"/>
                </a:tc>
                <a:tc>
                  <a:txBody>
                    <a:bodyPr/>
                    <a:lstStyle/>
                    <a:p>
                      <a:pPr algn="just">
                        <a:spcAft>
                          <a:spcPts val="0"/>
                        </a:spcAft>
                      </a:pPr>
                      <a:r>
                        <a:rPr lang="en-US" sz="1400" kern="100" dirty="0">
                          <a:effectLst/>
                          <a:latin typeface="Calibri" panose="020F0502020204030204" pitchFamily="34" charset="0"/>
                          <a:ea typeface="宋体" panose="02010600030101010101" pitchFamily="2" charset="-122"/>
                          <a:cs typeface="Times New Roman" panose="02020603050405020304" pitchFamily="18" charset="0"/>
                        </a:rPr>
                        <a:t>-</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51435" marR="51435" marT="0" marB="0"/>
                </a:tc>
                <a:tc>
                  <a:txBody>
                    <a:bodyPr/>
                    <a:lstStyle/>
                    <a:p>
                      <a:pPr algn="just">
                        <a:spcAft>
                          <a:spcPts val="0"/>
                        </a:spcAft>
                      </a:pPr>
                      <a:r>
                        <a:rPr lang="en-US" sz="1400" kern="100" dirty="0">
                          <a:effectLst/>
                          <a:latin typeface="Calibri" panose="020F0502020204030204" pitchFamily="34" charset="0"/>
                          <a:ea typeface="宋体" panose="02010600030101010101" pitchFamily="2" charset="-122"/>
                          <a:cs typeface="Times New Roman" panose="02020603050405020304" pitchFamily="18" charset="0"/>
                        </a:rPr>
                        <a:t>6</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51435" marR="51435" marT="0" marB="0"/>
                </a:tc>
                <a:tc>
                  <a:txBody>
                    <a:bodyPr/>
                    <a:lstStyle/>
                    <a:p>
                      <a:pPr algn="just">
                        <a:spcAft>
                          <a:spcPts val="0"/>
                        </a:spcAft>
                      </a:pPr>
                      <a:r>
                        <a:rPr lang="en-US" sz="1400" kern="100">
                          <a:effectLst/>
                          <a:latin typeface="Calibri" panose="020F0502020204030204" pitchFamily="34" charset="0"/>
                          <a:ea typeface="宋体" panose="02010600030101010101" pitchFamily="2" charset="-122"/>
                          <a:cs typeface="Times New Roman" panose="02020603050405020304" pitchFamily="18" charset="0"/>
                        </a:rPr>
                        <a:t>7</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51435" marR="51435" marT="0" marB="0"/>
                </a:tc>
                <a:extLst>
                  <a:ext uri="{0D108BD9-81ED-4DB2-BD59-A6C34878D82A}">
                    <a16:rowId xmlns:a16="http://schemas.microsoft.com/office/drawing/2014/main" xmlns="" val="10002"/>
                  </a:ext>
                </a:extLst>
              </a:tr>
              <a:tr h="256811">
                <a:tc>
                  <a:txBody>
                    <a:bodyPr/>
                    <a:lstStyle/>
                    <a:p>
                      <a:pPr algn="just">
                        <a:spcAft>
                          <a:spcPts val="0"/>
                        </a:spcAft>
                      </a:pPr>
                      <a:r>
                        <a:rPr lang="en-US" sz="1400" kern="100">
                          <a:effectLst/>
                        </a:rPr>
                        <a:t>BPM1</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51435" marR="51435" marT="0" marB="0"/>
                </a:tc>
                <a:tc>
                  <a:txBody>
                    <a:bodyPr/>
                    <a:lstStyle/>
                    <a:p>
                      <a:pPr algn="just">
                        <a:spcAft>
                          <a:spcPts val="0"/>
                        </a:spcAft>
                      </a:pPr>
                      <a:r>
                        <a:rPr lang="en-US" sz="1400" kern="100">
                          <a:effectLst/>
                          <a:latin typeface="Calibri" panose="020F0502020204030204" pitchFamily="34" charset="0"/>
                          <a:ea typeface="宋体" panose="02010600030101010101" pitchFamily="2" charset="-122"/>
                          <a:cs typeface="Times New Roman" panose="02020603050405020304" pitchFamily="18" charset="0"/>
                        </a:rPr>
                        <a:t>-</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51435" marR="51435" marT="0" marB="0"/>
                </a:tc>
                <a:tc>
                  <a:txBody>
                    <a:bodyPr/>
                    <a:lstStyle/>
                    <a:p>
                      <a:pPr algn="just">
                        <a:spcAft>
                          <a:spcPts val="0"/>
                        </a:spcAft>
                      </a:pPr>
                      <a:r>
                        <a:rPr lang="en-US" sz="1400" kern="100" dirty="0">
                          <a:effectLst/>
                          <a:latin typeface="Calibri" panose="020F0502020204030204" pitchFamily="34" charset="0"/>
                          <a:ea typeface="宋体" panose="02010600030101010101" pitchFamily="2" charset="-122"/>
                          <a:cs typeface="Times New Roman" panose="02020603050405020304" pitchFamily="18" charset="0"/>
                        </a:rPr>
                        <a:t>-</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51435" marR="51435" marT="0" marB="0"/>
                </a:tc>
                <a:tc>
                  <a:txBody>
                    <a:bodyPr/>
                    <a:lstStyle/>
                    <a:p>
                      <a:pPr algn="just">
                        <a:spcAft>
                          <a:spcPts val="0"/>
                        </a:spcAft>
                      </a:pPr>
                      <a:r>
                        <a:rPr lang="en-US" sz="1400" kern="100" dirty="0">
                          <a:effectLst/>
                          <a:latin typeface="Calibri" panose="020F0502020204030204" pitchFamily="34" charset="0"/>
                          <a:ea typeface="宋体" panose="02010600030101010101" pitchFamily="2" charset="-122"/>
                          <a:cs typeface="Times New Roman" panose="02020603050405020304" pitchFamily="18" charset="0"/>
                        </a:rPr>
                        <a:t>10</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51435" marR="51435" marT="0" marB="0"/>
                </a:tc>
                <a:tc>
                  <a:txBody>
                    <a:bodyPr/>
                    <a:lstStyle/>
                    <a:p>
                      <a:pPr algn="just">
                        <a:spcAft>
                          <a:spcPts val="0"/>
                        </a:spcAft>
                      </a:pPr>
                      <a:r>
                        <a:rPr lang="en-US" sz="1400" kern="100">
                          <a:effectLst/>
                          <a:latin typeface="Calibri" panose="020F0502020204030204" pitchFamily="34" charset="0"/>
                          <a:ea typeface="宋体" panose="02010600030101010101" pitchFamily="2" charset="-122"/>
                          <a:cs typeface="Times New Roman" panose="02020603050405020304" pitchFamily="18" charset="0"/>
                        </a:rPr>
                        <a:t>17</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51435" marR="51435" marT="0" marB="0"/>
                </a:tc>
                <a:extLst>
                  <a:ext uri="{0D108BD9-81ED-4DB2-BD59-A6C34878D82A}">
                    <a16:rowId xmlns:a16="http://schemas.microsoft.com/office/drawing/2014/main" xmlns="" val="10003"/>
                  </a:ext>
                </a:extLst>
              </a:tr>
              <a:tr h="256811">
                <a:tc>
                  <a:txBody>
                    <a:bodyPr/>
                    <a:lstStyle/>
                    <a:p>
                      <a:pPr algn="just">
                        <a:spcAft>
                          <a:spcPts val="0"/>
                        </a:spcAft>
                      </a:pPr>
                      <a:r>
                        <a:rPr lang="en-US" sz="1400" kern="100" dirty="0">
                          <a:effectLst/>
                        </a:rPr>
                        <a:t>BPM3</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51435" marR="51435" marT="0" marB="0"/>
                </a:tc>
                <a:tc>
                  <a:txBody>
                    <a:bodyPr/>
                    <a:lstStyle/>
                    <a:p>
                      <a:pPr algn="just">
                        <a:spcAft>
                          <a:spcPts val="0"/>
                        </a:spcAft>
                      </a:pPr>
                      <a:r>
                        <a:rPr lang="en-US" sz="1400" kern="100" dirty="0">
                          <a:effectLst/>
                          <a:latin typeface="Calibri" panose="020F0502020204030204" pitchFamily="34" charset="0"/>
                          <a:ea typeface="宋体" panose="02010600030101010101" pitchFamily="2" charset="-122"/>
                          <a:cs typeface="Times New Roman" panose="02020603050405020304" pitchFamily="18" charset="0"/>
                        </a:rPr>
                        <a:t>22</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51435" marR="51435" marT="0" marB="0"/>
                </a:tc>
                <a:tc>
                  <a:txBody>
                    <a:bodyPr/>
                    <a:lstStyle/>
                    <a:p>
                      <a:pPr algn="just">
                        <a:spcAft>
                          <a:spcPts val="0"/>
                        </a:spcAft>
                      </a:pPr>
                      <a:r>
                        <a:rPr lang="en-US" sz="1400" kern="100" dirty="0">
                          <a:effectLst/>
                          <a:latin typeface="Calibri" panose="020F0502020204030204" pitchFamily="34" charset="0"/>
                          <a:ea typeface="宋体" panose="02010600030101010101" pitchFamily="2" charset="-122"/>
                          <a:cs typeface="Times New Roman" panose="02020603050405020304" pitchFamily="18" charset="0"/>
                        </a:rPr>
                        <a:t>11</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51435" marR="51435" marT="0" marB="0"/>
                </a:tc>
                <a:tc>
                  <a:txBody>
                    <a:bodyPr/>
                    <a:lstStyle/>
                    <a:p>
                      <a:pPr algn="just">
                        <a:spcAft>
                          <a:spcPts val="0"/>
                        </a:spcAft>
                      </a:pPr>
                      <a:r>
                        <a:rPr lang="en-US" sz="1400" kern="100" dirty="0">
                          <a:effectLst/>
                          <a:latin typeface="Calibri" panose="020F0502020204030204" pitchFamily="34" charset="0"/>
                          <a:ea typeface="宋体" panose="02010600030101010101" pitchFamily="2" charset="-122"/>
                          <a:cs typeface="Times New Roman" panose="02020603050405020304" pitchFamily="18" charset="0"/>
                        </a:rPr>
                        <a:t>29</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51435" marR="51435" marT="0" marB="0"/>
                </a:tc>
                <a:tc>
                  <a:txBody>
                    <a:bodyPr/>
                    <a:lstStyle/>
                    <a:p>
                      <a:pPr algn="just">
                        <a:spcAft>
                          <a:spcPts val="0"/>
                        </a:spcAft>
                      </a:pPr>
                      <a:r>
                        <a:rPr lang="en-US" sz="1400" kern="100">
                          <a:effectLst/>
                          <a:latin typeface="Calibri" panose="020F0502020204030204" pitchFamily="34" charset="0"/>
                          <a:ea typeface="宋体" panose="02010600030101010101" pitchFamily="2" charset="-122"/>
                          <a:cs typeface="Times New Roman" panose="02020603050405020304" pitchFamily="18" charset="0"/>
                        </a:rPr>
                        <a:t>11</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51435" marR="51435" marT="0" marB="0"/>
                </a:tc>
                <a:extLst>
                  <a:ext uri="{0D108BD9-81ED-4DB2-BD59-A6C34878D82A}">
                    <a16:rowId xmlns:a16="http://schemas.microsoft.com/office/drawing/2014/main" xmlns="" val="10004"/>
                  </a:ext>
                </a:extLst>
              </a:tr>
              <a:tr h="256811">
                <a:tc>
                  <a:txBody>
                    <a:bodyPr/>
                    <a:lstStyle/>
                    <a:p>
                      <a:pPr algn="just">
                        <a:spcAft>
                          <a:spcPts val="0"/>
                        </a:spcAft>
                      </a:pPr>
                      <a:r>
                        <a:rPr lang="en-US" sz="1400" kern="100" dirty="0">
                          <a:effectLst/>
                        </a:rPr>
                        <a:t>BPM4</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51435" marR="51435" marT="0" marB="0"/>
                </a:tc>
                <a:tc>
                  <a:txBody>
                    <a:bodyPr/>
                    <a:lstStyle/>
                    <a:p>
                      <a:pPr algn="just">
                        <a:spcAft>
                          <a:spcPts val="0"/>
                        </a:spcAft>
                      </a:pPr>
                      <a:r>
                        <a:rPr lang="en-US" sz="1400" kern="100">
                          <a:effectLst/>
                          <a:latin typeface="Calibri" panose="020F0502020204030204" pitchFamily="34" charset="0"/>
                          <a:ea typeface="宋体" panose="02010600030101010101" pitchFamily="2" charset="-122"/>
                          <a:cs typeface="Times New Roman" panose="02020603050405020304" pitchFamily="18" charset="0"/>
                        </a:rPr>
                        <a:t>71</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51435" marR="51435" marT="0" marB="0"/>
                </a:tc>
                <a:tc>
                  <a:txBody>
                    <a:bodyPr/>
                    <a:lstStyle/>
                    <a:p>
                      <a:pPr algn="just">
                        <a:spcAft>
                          <a:spcPts val="0"/>
                        </a:spcAft>
                      </a:pPr>
                      <a:r>
                        <a:rPr lang="en-US" sz="1400" kern="100" dirty="0">
                          <a:effectLst/>
                          <a:latin typeface="Calibri" panose="020F0502020204030204" pitchFamily="34" charset="0"/>
                          <a:ea typeface="宋体" panose="02010600030101010101" pitchFamily="2" charset="-122"/>
                          <a:cs typeface="Times New Roman" panose="02020603050405020304" pitchFamily="18" charset="0"/>
                        </a:rPr>
                        <a:t>61</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51435" marR="51435" marT="0" marB="0"/>
                </a:tc>
                <a:tc>
                  <a:txBody>
                    <a:bodyPr/>
                    <a:lstStyle/>
                    <a:p>
                      <a:pPr algn="just">
                        <a:spcAft>
                          <a:spcPts val="0"/>
                        </a:spcAft>
                      </a:pPr>
                      <a:r>
                        <a:rPr lang="en-US" sz="1400" kern="100" dirty="0">
                          <a:effectLst/>
                          <a:latin typeface="Calibri" panose="020F0502020204030204" pitchFamily="34" charset="0"/>
                          <a:ea typeface="宋体" panose="02010600030101010101" pitchFamily="2" charset="-122"/>
                          <a:cs typeface="Times New Roman" panose="02020603050405020304" pitchFamily="18" charset="0"/>
                        </a:rPr>
                        <a:t>11</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51435" marR="51435" marT="0" marB="0"/>
                </a:tc>
                <a:tc>
                  <a:txBody>
                    <a:bodyPr/>
                    <a:lstStyle/>
                    <a:p>
                      <a:pPr algn="just">
                        <a:spcAft>
                          <a:spcPts val="0"/>
                        </a:spcAft>
                      </a:pPr>
                      <a:r>
                        <a:rPr lang="en-US" sz="1400" kern="100" dirty="0">
                          <a:effectLst/>
                          <a:latin typeface="Calibri" panose="020F0502020204030204" pitchFamily="34" charset="0"/>
                          <a:ea typeface="宋体" panose="02010600030101010101" pitchFamily="2" charset="-122"/>
                          <a:cs typeface="Times New Roman" panose="02020603050405020304" pitchFamily="18" charset="0"/>
                        </a:rPr>
                        <a:t>36</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51435" marR="51435" marT="0" marB="0"/>
                </a:tc>
                <a:extLst>
                  <a:ext uri="{0D108BD9-81ED-4DB2-BD59-A6C34878D82A}">
                    <a16:rowId xmlns:a16="http://schemas.microsoft.com/office/drawing/2014/main" xmlns="" val="10005"/>
                  </a:ext>
                </a:extLst>
              </a:tr>
              <a:tr h="256811">
                <a:tc>
                  <a:txBody>
                    <a:bodyPr/>
                    <a:lstStyle/>
                    <a:p>
                      <a:pPr algn="just">
                        <a:spcAft>
                          <a:spcPts val="0"/>
                        </a:spcAft>
                      </a:pPr>
                      <a:r>
                        <a:rPr lang="en-US" sz="1400" kern="100" dirty="0">
                          <a:effectLst/>
                        </a:rPr>
                        <a:t>BPM5</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51435" marR="51435" marT="0" marB="0"/>
                </a:tc>
                <a:tc>
                  <a:txBody>
                    <a:bodyPr/>
                    <a:lstStyle/>
                    <a:p>
                      <a:pPr algn="just">
                        <a:spcAft>
                          <a:spcPts val="0"/>
                        </a:spcAft>
                      </a:pPr>
                      <a:r>
                        <a:rPr lang="en-US" sz="1400" kern="100" dirty="0">
                          <a:effectLst/>
                          <a:latin typeface="Calibri" panose="020F0502020204030204" pitchFamily="34" charset="0"/>
                          <a:ea typeface="宋体" panose="02010600030101010101" pitchFamily="2" charset="-122"/>
                          <a:cs typeface="Times New Roman" panose="02020603050405020304" pitchFamily="18" charset="0"/>
                        </a:rPr>
                        <a:t>5</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51435" marR="51435" marT="0" marB="0"/>
                </a:tc>
                <a:tc>
                  <a:txBody>
                    <a:bodyPr/>
                    <a:lstStyle/>
                    <a:p>
                      <a:pPr algn="just">
                        <a:spcAft>
                          <a:spcPts val="0"/>
                        </a:spcAft>
                      </a:pPr>
                      <a:r>
                        <a:rPr lang="en-US" sz="1400" kern="100" dirty="0">
                          <a:effectLst/>
                          <a:latin typeface="Calibri" panose="020F0502020204030204" pitchFamily="34" charset="0"/>
                          <a:ea typeface="宋体" panose="02010600030101010101" pitchFamily="2" charset="-122"/>
                          <a:cs typeface="Times New Roman" panose="02020603050405020304" pitchFamily="18" charset="0"/>
                        </a:rPr>
                        <a:t>17</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51435" marR="51435" marT="0" marB="0"/>
                </a:tc>
                <a:tc>
                  <a:txBody>
                    <a:bodyPr/>
                    <a:lstStyle/>
                    <a:p>
                      <a:pPr algn="just">
                        <a:spcAft>
                          <a:spcPts val="0"/>
                        </a:spcAft>
                      </a:pPr>
                      <a:r>
                        <a:rPr lang="en-US" sz="1400" kern="100">
                          <a:effectLst/>
                          <a:latin typeface="Calibri" panose="020F0502020204030204" pitchFamily="34" charset="0"/>
                          <a:ea typeface="宋体" panose="02010600030101010101" pitchFamily="2" charset="-122"/>
                          <a:cs typeface="Times New Roman" panose="02020603050405020304" pitchFamily="18" charset="0"/>
                        </a:rPr>
                        <a:t>4</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51435" marR="51435" marT="0" marB="0"/>
                </a:tc>
                <a:tc>
                  <a:txBody>
                    <a:bodyPr/>
                    <a:lstStyle/>
                    <a:p>
                      <a:pPr algn="just">
                        <a:spcAft>
                          <a:spcPts val="0"/>
                        </a:spcAft>
                      </a:pPr>
                      <a:r>
                        <a:rPr lang="en-US" sz="1400" kern="100" dirty="0">
                          <a:effectLst/>
                          <a:latin typeface="Calibri" panose="020F0502020204030204" pitchFamily="34" charset="0"/>
                          <a:ea typeface="宋体" panose="02010600030101010101" pitchFamily="2" charset="-122"/>
                          <a:cs typeface="Times New Roman" panose="02020603050405020304" pitchFamily="18" charset="0"/>
                        </a:rPr>
                        <a:t>31</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51435" marR="51435" marT="0" marB="0"/>
                </a:tc>
                <a:extLst>
                  <a:ext uri="{0D108BD9-81ED-4DB2-BD59-A6C34878D82A}">
                    <a16:rowId xmlns:a16="http://schemas.microsoft.com/office/drawing/2014/main" xmlns="" val="10006"/>
                  </a:ext>
                </a:extLst>
              </a:tr>
            </a:tbl>
          </a:graphicData>
        </a:graphic>
      </p:graphicFrame>
      <p:sp>
        <p:nvSpPr>
          <p:cNvPr id="4" name="文本框 3"/>
          <p:cNvSpPr txBox="1"/>
          <p:nvPr/>
        </p:nvSpPr>
        <p:spPr>
          <a:xfrm>
            <a:off x="1907704" y="6381328"/>
            <a:ext cx="6048672" cy="369332"/>
          </a:xfrm>
          <a:prstGeom prst="rect">
            <a:avLst/>
          </a:prstGeom>
          <a:noFill/>
        </p:spPr>
        <p:txBody>
          <a:bodyPr wrap="square" rtlCol="0">
            <a:spAutoFit/>
          </a:bodyPr>
          <a:lstStyle/>
          <a:p>
            <a:r>
              <a:rPr lang="en-US" altLang="zh-CN" dirty="0" smtClean="0"/>
              <a:t>Beam current dependence of BPM electronics</a:t>
            </a:r>
            <a:endParaRPr lang="zh-CN" altLang="en-US" dirty="0"/>
          </a:p>
        </p:txBody>
      </p:sp>
    </p:spTree>
    <p:extLst>
      <p:ext uri="{BB962C8B-B14F-4D97-AF65-F5344CB8AC3E}">
        <p14:creationId xmlns:p14="http://schemas.microsoft.com/office/powerpoint/2010/main" val="238087537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3AC1995-84B5-448B-A0A9-28D3E1113223}"/>
              </a:ext>
            </a:extLst>
          </p:cNvPr>
          <p:cNvSpPr>
            <a:spLocks noGrp="1"/>
          </p:cNvSpPr>
          <p:nvPr>
            <p:ph type="title"/>
          </p:nvPr>
        </p:nvSpPr>
        <p:spPr>
          <a:xfrm>
            <a:off x="-108520" y="260648"/>
            <a:ext cx="9361040" cy="850900"/>
          </a:xfrm>
        </p:spPr>
        <p:txBody>
          <a:bodyPr/>
          <a:lstStyle/>
          <a:p>
            <a:r>
              <a:rPr lang="en-US" altLang="zh-CN" dirty="0" smtClean="0"/>
              <a:t>Home made </a:t>
            </a:r>
            <a:r>
              <a:rPr lang="en-US" altLang="zh-CN" dirty="0"/>
              <a:t>products </a:t>
            </a:r>
            <a:r>
              <a:rPr lang="en-US" altLang="zh-CN" dirty="0" smtClean="0"/>
              <a:t>VS </a:t>
            </a:r>
            <a:r>
              <a:rPr lang="en-US" altLang="zh-CN" dirty="0"/>
              <a:t>commercial products</a:t>
            </a:r>
            <a:endParaRPr lang="zh-CN" altLang="en-US" dirty="0"/>
          </a:p>
        </p:txBody>
      </p:sp>
      <p:sp>
        <p:nvSpPr>
          <p:cNvPr id="4" name="灯片编号占位符 3">
            <a:extLst>
              <a:ext uri="{FF2B5EF4-FFF2-40B4-BE49-F238E27FC236}">
                <a16:creationId xmlns:a16="http://schemas.microsoft.com/office/drawing/2014/main" xmlns="" id="{157F7416-1850-4BD8-9B8C-57D831E53474}"/>
              </a:ext>
            </a:extLst>
          </p:cNvPr>
          <p:cNvSpPr>
            <a:spLocks noGrp="1"/>
          </p:cNvSpPr>
          <p:nvPr>
            <p:ph type="sldNum" sz="quarter" idx="12"/>
          </p:nvPr>
        </p:nvSpPr>
        <p:spPr/>
        <p:txBody>
          <a:bodyPr/>
          <a:lstStyle/>
          <a:p>
            <a:pPr>
              <a:defRPr/>
            </a:pPr>
            <a:fld id="{18418748-5AE6-48A1-88BD-99E124CC48BA}" type="slidenum">
              <a:rPr lang="en-US" altLang="zh-CN" smtClean="0"/>
              <a:t>13</a:t>
            </a:fld>
            <a:endParaRPr lang="en-US" altLang="zh-CN" dirty="0"/>
          </a:p>
        </p:txBody>
      </p:sp>
      <p:sp>
        <p:nvSpPr>
          <p:cNvPr id="5" name="内容占位符 1">
            <a:extLst>
              <a:ext uri="{FF2B5EF4-FFF2-40B4-BE49-F238E27FC236}">
                <a16:creationId xmlns:a16="http://schemas.microsoft.com/office/drawing/2014/main" xmlns="" id="{8E1AB170-3926-4E58-AD33-74FF1E036978}"/>
              </a:ext>
            </a:extLst>
          </p:cNvPr>
          <p:cNvSpPr txBox="1">
            <a:spLocks/>
          </p:cNvSpPr>
          <p:nvPr/>
        </p:nvSpPr>
        <p:spPr>
          <a:xfrm>
            <a:off x="179512" y="4509120"/>
            <a:ext cx="9073008" cy="815755"/>
          </a:xfrm>
          <a:prstGeom prst="rect">
            <a:avLst/>
          </a:prstGeom>
        </p:spPr>
        <p:txBody>
          <a:bodyPr/>
          <a:lstStyle>
            <a:lvl1pPr marL="342891" indent="-342891" algn="l" defTabSz="914377" rtl="0" eaLnBrk="1" latinLnBrk="0" hangingPunct="1">
              <a:lnSpc>
                <a:spcPct val="110000"/>
              </a:lnSpc>
              <a:spcBef>
                <a:spcPts val="0"/>
              </a:spcBef>
              <a:spcAft>
                <a:spcPts val="1000"/>
              </a:spcAft>
              <a:buClr>
                <a:srgbClr val="FFC000"/>
              </a:buClr>
              <a:buSzPct val="80000"/>
              <a:buFont typeface="Wingdings" pitchFamily="2" charset="2"/>
              <a:buChar char="n"/>
              <a:defRPr sz="2800" b="1" kern="1200" baseline="0">
                <a:solidFill>
                  <a:schemeClr val="tx1"/>
                </a:solidFill>
                <a:latin typeface="Arial" panose="020B0604020202020204" pitchFamily="34" charset="0"/>
                <a:ea typeface="微软雅黑" pitchFamily="34" charset="-122"/>
                <a:cs typeface="+mn-cs"/>
              </a:defRPr>
            </a:lvl1pPr>
            <a:lvl2pPr marL="742932" indent="-285744" algn="l" defTabSz="914377" rtl="0" eaLnBrk="1" latinLnBrk="0" hangingPunct="1">
              <a:spcBef>
                <a:spcPct val="20000"/>
              </a:spcBef>
              <a:buFont typeface="Arial" pitchFamily="34" charset="0"/>
              <a:buChar char="–"/>
              <a:defRPr sz="2400" b="1" kern="1200" baseline="0">
                <a:solidFill>
                  <a:schemeClr val="tx1"/>
                </a:solidFill>
                <a:latin typeface="Arial" panose="020B0604020202020204" pitchFamily="34" charset="0"/>
                <a:ea typeface="微软雅黑" pitchFamily="34" charset="-122"/>
                <a:cs typeface="+mn-cs"/>
              </a:defRPr>
            </a:lvl2pPr>
            <a:lvl3pPr marL="1142971" indent="-228594" algn="l" defTabSz="914377" rtl="0" eaLnBrk="1" latinLnBrk="0" hangingPunct="1">
              <a:spcBef>
                <a:spcPct val="20000"/>
              </a:spcBef>
              <a:buFont typeface="Arial" pitchFamily="34" charset="0"/>
              <a:buChar char="•"/>
              <a:defRPr sz="2400" b="1" kern="1200" baseline="0">
                <a:solidFill>
                  <a:schemeClr val="tx1"/>
                </a:solidFill>
                <a:latin typeface="+mn-lt"/>
                <a:ea typeface="+mn-ea"/>
                <a:cs typeface="+mn-cs"/>
              </a:defRPr>
            </a:lvl3pPr>
            <a:lvl4pPr marL="1600160" indent="-228594" algn="l" defTabSz="914377" rtl="0" eaLnBrk="1" latinLnBrk="0" hangingPunct="1">
              <a:spcBef>
                <a:spcPct val="20000"/>
              </a:spcBef>
              <a:buFont typeface="Arial" pitchFamily="34" charset="0"/>
              <a:buChar char="–"/>
              <a:defRPr sz="2000" b="1" kern="1200" baseline="0">
                <a:solidFill>
                  <a:schemeClr val="tx1"/>
                </a:solidFill>
                <a:latin typeface="+mn-lt"/>
                <a:ea typeface="+mn-ea"/>
                <a:cs typeface="+mn-cs"/>
              </a:defRPr>
            </a:lvl4pPr>
            <a:lvl5pPr marL="2057349" indent="-228594" algn="l" defTabSz="914377" rtl="0" eaLnBrk="1" latinLnBrk="0" hangingPunct="1">
              <a:spcBef>
                <a:spcPct val="20000"/>
              </a:spcBef>
              <a:buFont typeface="Arial" pitchFamily="34" charset="0"/>
              <a:buChar char="»"/>
              <a:defRPr sz="2000" b="1" kern="1200" baseline="0">
                <a:solidFill>
                  <a:schemeClr val="tx1"/>
                </a:solidFill>
                <a:latin typeface="+mn-lt"/>
                <a:ea typeface="+mn-ea"/>
                <a:cs typeface="+mn-cs"/>
              </a:defRPr>
            </a:lvl5pPr>
            <a:lvl6pPr marL="2514537"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4"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fontAlgn="auto">
              <a:buNone/>
              <a:defRPr/>
            </a:pPr>
            <a:r>
              <a:rPr lang="en-US" altLang="zh-CN" sz="2400" b="0" dirty="0">
                <a:solidFill>
                  <a:sysClr val="windowText" lastClr="000000"/>
                </a:solidFill>
                <a:latin typeface="Times New Roman" panose="02020603050405020304" pitchFamily="18" charset="0"/>
                <a:ea typeface="黑体" panose="02010609060101010101" pitchFamily="49" charset="-122"/>
                <a:cs typeface="Times New Roman" panose="02020603050405020304" pitchFamily="18" charset="0"/>
              </a:rPr>
              <a:t>Comparative test of self-developed </a:t>
            </a:r>
            <a:r>
              <a:rPr lang="en-US" altLang="zh-CN" sz="2400" b="0" dirty="0" smtClean="0">
                <a:solidFill>
                  <a:sysClr val="windowText" lastClr="000000"/>
                </a:solidFill>
                <a:latin typeface="Times New Roman" panose="02020603050405020304" pitchFamily="18" charset="0"/>
                <a:ea typeface="黑体" panose="02010609060101010101" pitchFamily="49" charset="-122"/>
                <a:cs typeface="Times New Roman" panose="02020603050405020304" pitchFamily="18" charset="0"/>
              </a:rPr>
              <a:t>product </a:t>
            </a:r>
            <a:r>
              <a:rPr lang="en-US" altLang="zh-CN" sz="2400" b="0" dirty="0">
                <a:solidFill>
                  <a:sysClr val="windowText" lastClr="000000"/>
                </a:solidFill>
                <a:latin typeface="Times New Roman" panose="02020603050405020304" pitchFamily="18" charset="0"/>
                <a:ea typeface="黑体" panose="02010609060101010101" pitchFamily="49" charset="-122"/>
                <a:cs typeface="Times New Roman" panose="02020603050405020304" pitchFamily="18" charset="0"/>
              </a:rPr>
              <a:t>and commercial </a:t>
            </a:r>
            <a:r>
              <a:rPr lang="en-US" altLang="zh-CN" sz="2400" b="0" dirty="0" smtClean="0">
                <a:solidFill>
                  <a:sysClr val="windowText" lastClr="000000"/>
                </a:solidFill>
                <a:latin typeface="Times New Roman" panose="02020603050405020304" pitchFamily="18" charset="0"/>
                <a:ea typeface="黑体" panose="02010609060101010101" pitchFamily="49" charset="-122"/>
                <a:cs typeface="Times New Roman" panose="02020603050405020304" pitchFamily="18" charset="0"/>
              </a:rPr>
              <a:t>product</a:t>
            </a:r>
            <a:endParaRPr kumimoji="0" lang="zh-CN" altLang="en-US" sz="2400" b="0" i="0" u="none" strike="noStrike" kern="1200" cap="none" spc="0" normalizeH="0" baseline="0" noProof="0" dirty="0">
              <a:ln>
                <a:noFill/>
              </a:ln>
              <a:solidFill>
                <a:sysClr val="windowText" lastClr="000000"/>
              </a:solidFill>
              <a:effectLst/>
              <a:uLnTx/>
              <a:uFillTx/>
              <a:latin typeface="Times New Roman" panose="02020603050405020304" pitchFamily="18" charset="0"/>
              <a:ea typeface="黑体" panose="02010609060101010101" pitchFamily="49" charset="-122"/>
              <a:cs typeface="Times New Roman" panose="02020603050405020304" pitchFamily="18" charset="0"/>
            </a:endParaRPr>
          </a:p>
        </p:txBody>
      </p:sp>
      <p:graphicFrame>
        <p:nvGraphicFramePr>
          <p:cNvPr id="6" name="对象 -2147482624">
            <a:extLst>
              <a:ext uri="{FF2B5EF4-FFF2-40B4-BE49-F238E27FC236}">
                <a16:creationId xmlns:a16="http://schemas.microsoft.com/office/drawing/2014/main" xmlns="" id="{D9DC637F-A347-427D-A1D3-5311436BBA0C}"/>
              </a:ext>
            </a:extLst>
          </p:cNvPr>
          <p:cNvGraphicFramePr>
            <a:graphicFrameLocks noChangeAspect="1"/>
          </p:cNvGraphicFramePr>
          <p:nvPr>
            <p:extLst/>
          </p:nvPr>
        </p:nvGraphicFramePr>
        <p:xfrm>
          <a:off x="670118" y="1700809"/>
          <a:ext cx="8098380" cy="2520280"/>
        </p:xfrm>
        <a:graphic>
          <a:graphicData uri="http://schemas.openxmlformats.org/presentationml/2006/ole">
            <mc:AlternateContent xmlns:mc="http://schemas.openxmlformats.org/markup-compatibility/2006">
              <mc:Choice xmlns:v="urn:schemas-microsoft-com:vml" Requires="v">
                <p:oleObj spid="_x0000_s6164" r:id="rId3" imgW="7386955" imgH="1837690" progId="Visio.Drawing.15">
                  <p:embed/>
                </p:oleObj>
              </mc:Choice>
              <mc:Fallback>
                <p:oleObj r:id="rId3" imgW="7386955" imgH="1837690" progId="Visio.Drawing.15">
                  <p:embed/>
                  <p:pic>
                    <p:nvPicPr>
                      <p:cNvPr id="0" name=""/>
                      <p:cNvPicPr/>
                      <p:nvPr/>
                    </p:nvPicPr>
                    <p:blipFill>
                      <a:blip r:embed="rId4"/>
                      <a:stretch>
                        <a:fillRect/>
                      </a:stretch>
                    </p:blipFill>
                    <p:spPr>
                      <a:xfrm>
                        <a:off x="670118" y="1700809"/>
                        <a:ext cx="8098380" cy="2520280"/>
                      </a:xfrm>
                      <a:prstGeom prst="rect">
                        <a:avLst/>
                      </a:prstGeom>
                      <a:noFill/>
                      <a:ln w="38100">
                        <a:noFill/>
                        <a:miter/>
                      </a:ln>
                    </p:spPr>
                  </p:pic>
                </p:oleObj>
              </mc:Fallback>
            </mc:AlternateContent>
          </a:graphicData>
        </a:graphic>
      </p:graphicFrame>
      <p:sp>
        <p:nvSpPr>
          <p:cNvPr id="7" name="文本框 6"/>
          <p:cNvSpPr txBox="1"/>
          <p:nvPr/>
        </p:nvSpPr>
        <p:spPr>
          <a:xfrm>
            <a:off x="539552" y="3429000"/>
            <a:ext cx="1296144" cy="307777"/>
          </a:xfrm>
          <a:prstGeom prst="rect">
            <a:avLst/>
          </a:prstGeom>
          <a:solidFill>
            <a:schemeClr val="bg1"/>
          </a:solidFill>
        </p:spPr>
        <p:txBody>
          <a:bodyPr wrap="square" rtlCol="0">
            <a:spAutoFit/>
          </a:bodyPr>
          <a:lstStyle/>
          <a:p>
            <a:r>
              <a:rPr lang="en-US" altLang="zh-CN" sz="1400" dirty="0" smtClean="0">
                <a:solidFill>
                  <a:srgbClr val="3333FF"/>
                </a:solidFill>
                <a:latin typeface="Times New Roman" panose="02020603050405020304" pitchFamily="18" charset="0"/>
                <a:cs typeface="Times New Roman" panose="02020603050405020304" pitchFamily="18" charset="0"/>
              </a:rPr>
              <a:t>BPM </a:t>
            </a:r>
            <a:r>
              <a:rPr lang="en-US" altLang="zh-CN" sz="1400" dirty="0">
                <a:solidFill>
                  <a:srgbClr val="3333FF"/>
                </a:solidFill>
                <a:latin typeface="Times New Roman" panose="02020603050405020304" pitchFamily="18" charset="0"/>
                <a:cs typeface="Times New Roman" panose="02020603050405020304" pitchFamily="18" charset="0"/>
              </a:rPr>
              <a:t>p</a:t>
            </a:r>
            <a:r>
              <a:rPr lang="en-US" altLang="zh-CN" sz="1400" dirty="0" smtClean="0">
                <a:solidFill>
                  <a:srgbClr val="3333FF"/>
                </a:solidFill>
                <a:latin typeface="Times New Roman" panose="02020603050405020304" pitchFamily="18" charset="0"/>
                <a:cs typeface="Times New Roman" panose="02020603050405020304" pitchFamily="18" charset="0"/>
              </a:rPr>
              <a:t>ick up</a:t>
            </a:r>
            <a:endParaRPr lang="zh-CN" altLang="en-US" sz="1400" dirty="0">
              <a:solidFill>
                <a:srgbClr val="3333FF"/>
              </a:solidFill>
              <a:latin typeface="Times New Roman" panose="02020603050405020304" pitchFamily="18" charset="0"/>
              <a:cs typeface="Times New Roman" panose="02020603050405020304" pitchFamily="18" charset="0"/>
            </a:endParaRPr>
          </a:p>
        </p:txBody>
      </p:sp>
      <p:sp>
        <p:nvSpPr>
          <p:cNvPr id="8" name="文本框 7"/>
          <p:cNvSpPr txBox="1"/>
          <p:nvPr/>
        </p:nvSpPr>
        <p:spPr>
          <a:xfrm>
            <a:off x="1966262" y="3652324"/>
            <a:ext cx="1539068" cy="307777"/>
          </a:xfrm>
          <a:prstGeom prst="rect">
            <a:avLst/>
          </a:prstGeom>
          <a:solidFill>
            <a:schemeClr val="bg1"/>
          </a:solidFill>
        </p:spPr>
        <p:txBody>
          <a:bodyPr wrap="square" rtlCol="0">
            <a:spAutoFit/>
          </a:bodyPr>
          <a:lstStyle/>
          <a:p>
            <a:r>
              <a:rPr lang="en-US" altLang="zh-CN" sz="1400" dirty="0" smtClean="0">
                <a:solidFill>
                  <a:srgbClr val="3333FF"/>
                </a:solidFill>
                <a:latin typeface="Times New Roman" panose="02020603050405020304" pitchFamily="18" charset="0"/>
                <a:cs typeface="Times New Roman" panose="02020603050405020304" pitchFamily="18" charset="0"/>
              </a:rPr>
              <a:t>          Cable</a:t>
            </a:r>
            <a:endParaRPr lang="zh-CN" altLang="en-US" sz="1400" dirty="0">
              <a:solidFill>
                <a:srgbClr val="3333FF"/>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0956464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内容占位符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766482" y="1581850"/>
            <a:ext cx="7654738" cy="4328132"/>
          </a:xfrm>
        </p:spPr>
      </p:pic>
      <p:sp>
        <p:nvSpPr>
          <p:cNvPr id="6" name="标题 1">
            <a:extLst>
              <a:ext uri="{FF2B5EF4-FFF2-40B4-BE49-F238E27FC236}">
                <a16:creationId xmlns:a16="http://schemas.microsoft.com/office/drawing/2014/main" xmlns="" id="{A39B583E-877B-472C-8955-47876BBD1A89}"/>
              </a:ext>
            </a:extLst>
          </p:cNvPr>
          <p:cNvSpPr>
            <a:spLocks noGrp="1"/>
          </p:cNvSpPr>
          <p:nvPr>
            <p:ph type="title"/>
          </p:nvPr>
        </p:nvSpPr>
        <p:spPr>
          <a:xfrm>
            <a:off x="737012" y="188640"/>
            <a:ext cx="7886700" cy="994172"/>
          </a:xfrm>
        </p:spPr>
        <p:txBody>
          <a:bodyPr/>
          <a:lstStyle/>
          <a:p>
            <a:r>
              <a:rPr lang="en-US" altLang="zh-CN" dirty="0"/>
              <a:t>Long time stability</a:t>
            </a:r>
            <a:r>
              <a:rPr lang="zh-CN" altLang="en-US" dirty="0" smtClean="0"/>
              <a:t>（</a:t>
            </a:r>
            <a:r>
              <a:rPr lang="en-US" altLang="zh-CN" smtClean="0"/>
              <a:t>1 hour</a:t>
            </a:r>
            <a:r>
              <a:rPr lang="zh-CN" altLang="en-US" smtClean="0"/>
              <a:t>）</a:t>
            </a:r>
            <a:endParaRPr lang="zh-CN" altLang="en-US" dirty="0"/>
          </a:p>
        </p:txBody>
      </p:sp>
    </p:spTree>
    <p:extLst>
      <p:ext uri="{BB962C8B-B14F-4D97-AF65-F5344CB8AC3E}">
        <p14:creationId xmlns:p14="http://schemas.microsoft.com/office/powerpoint/2010/main" val="337312316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内容占位符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01031" y="1354336"/>
            <a:ext cx="8144625" cy="4321836"/>
          </a:xfrm>
        </p:spPr>
      </p:pic>
      <p:sp>
        <p:nvSpPr>
          <p:cNvPr id="6" name="标题 1"/>
          <p:cNvSpPr>
            <a:spLocks noGrp="1"/>
          </p:cNvSpPr>
          <p:nvPr>
            <p:ph type="title"/>
          </p:nvPr>
        </p:nvSpPr>
        <p:spPr>
          <a:xfrm>
            <a:off x="611560" y="233082"/>
            <a:ext cx="7886700" cy="994172"/>
          </a:xfrm>
        </p:spPr>
        <p:txBody>
          <a:bodyPr/>
          <a:lstStyle/>
          <a:p>
            <a:r>
              <a:rPr lang="en-US" altLang="zh-CN" dirty="0" smtClean="0"/>
              <a:t>Long time stability</a:t>
            </a:r>
            <a:r>
              <a:rPr lang="zh-CN" altLang="en-US" dirty="0" smtClean="0"/>
              <a:t>（</a:t>
            </a:r>
            <a:r>
              <a:rPr lang="en-US" altLang="zh-CN" dirty="0" smtClean="0"/>
              <a:t>7 days</a:t>
            </a:r>
            <a:r>
              <a:rPr lang="zh-CN" altLang="en-US" dirty="0" smtClean="0"/>
              <a:t>）</a:t>
            </a:r>
            <a:endParaRPr lang="zh-CN" altLang="en-US" dirty="0"/>
          </a:p>
        </p:txBody>
      </p:sp>
    </p:spTree>
    <p:extLst>
      <p:ext uri="{BB962C8B-B14F-4D97-AF65-F5344CB8AC3E}">
        <p14:creationId xmlns:p14="http://schemas.microsoft.com/office/powerpoint/2010/main" val="23436536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51520" y="274638"/>
            <a:ext cx="8435280" cy="850900"/>
          </a:xfrm>
        </p:spPr>
        <p:txBody>
          <a:bodyPr/>
          <a:lstStyle/>
          <a:p>
            <a:r>
              <a:rPr lang="en-US" altLang="zh-CN" dirty="0"/>
              <a:t>Application of BPM electronics in BEPCII</a:t>
            </a:r>
            <a:endParaRPr lang="zh-CN" altLang="en-US" dirty="0"/>
          </a:p>
        </p:txBody>
      </p:sp>
      <p:sp>
        <p:nvSpPr>
          <p:cNvPr id="3" name="内容占位符 2"/>
          <p:cNvSpPr>
            <a:spLocks noGrp="1"/>
          </p:cNvSpPr>
          <p:nvPr>
            <p:ph idx="1"/>
          </p:nvPr>
        </p:nvSpPr>
        <p:spPr>
          <a:xfrm>
            <a:off x="431540" y="1268760"/>
            <a:ext cx="8075240" cy="4319810"/>
          </a:xfrm>
        </p:spPr>
        <p:txBody>
          <a:bodyPr/>
          <a:lstStyle/>
          <a:p>
            <a:r>
              <a:rPr lang="en-US" altLang="zh-CN" dirty="0"/>
              <a:t>After finishing the prototype test, small batch production and application has been made in </a:t>
            </a:r>
            <a:r>
              <a:rPr lang="en-US" altLang="zh-CN" dirty="0" smtClean="0"/>
              <a:t>BEPCII</a:t>
            </a:r>
          </a:p>
          <a:p>
            <a:r>
              <a:rPr lang="en-US" altLang="zh-CN" dirty="0"/>
              <a:t>20 sets of single-pass mode BPM electronics were developed for the </a:t>
            </a:r>
            <a:r>
              <a:rPr lang="en-US" altLang="zh-CN" dirty="0" err="1"/>
              <a:t>linac</a:t>
            </a:r>
            <a:r>
              <a:rPr lang="en-US" altLang="zh-CN" dirty="0"/>
              <a:t> and put in operation in the middle of </a:t>
            </a:r>
            <a:r>
              <a:rPr lang="en-US" altLang="zh-CN" dirty="0" smtClean="0"/>
              <a:t>2019.</a:t>
            </a:r>
            <a:endParaRPr lang="en-US" altLang="zh-CN" dirty="0"/>
          </a:p>
          <a:p>
            <a:r>
              <a:rPr lang="en-US" altLang="zh-CN" dirty="0" smtClean="0"/>
              <a:t>Totally, 60 sets including SR mode and Collider </a:t>
            </a:r>
            <a:r>
              <a:rPr lang="en-US" altLang="zh-CN" dirty="0"/>
              <a:t>mode </a:t>
            </a:r>
            <a:r>
              <a:rPr lang="en-US" altLang="zh-CN" dirty="0" smtClean="0"/>
              <a:t>BPM electronics were upgraded in the BEPCII storage ring.</a:t>
            </a:r>
          </a:p>
          <a:p>
            <a:endParaRPr lang="zh-CN" altLang="en-US" dirty="0"/>
          </a:p>
        </p:txBody>
      </p:sp>
      <p:sp>
        <p:nvSpPr>
          <p:cNvPr id="5" name="灯片编号占位符 4"/>
          <p:cNvSpPr>
            <a:spLocks noGrp="1"/>
          </p:cNvSpPr>
          <p:nvPr>
            <p:ph type="sldNum" sz="quarter" idx="12"/>
          </p:nvPr>
        </p:nvSpPr>
        <p:spPr>
          <a:xfrm>
            <a:off x="6830888" y="5772113"/>
            <a:ext cx="2133600" cy="476250"/>
          </a:xfrm>
        </p:spPr>
        <p:txBody>
          <a:bodyPr/>
          <a:lstStyle/>
          <a:p>
            <a:fld id="{32913243-E730-472E-A005-6BE97143DD99}" type="slidenum">
              <a:rPr lang="zh-CN" altLang="en-US" smtClean="0"/>
              <a:pPr/>
              <a:t>16</a:t>
            </a:fld>
            <a:endParaRPr lang="zh-CN" altLang="en-US"/>
          </a:p>
        </p:txBody>
      </p:sp>
      <p:pic>
        <p:nvPicPr>
          <p:cNvPr id="6" name="图片 5"/>
          <p:cNvPicPr>
            <a:picLocks noChangeAspect="1"/>
          </p:cNvPicPr>
          <p:nvPr/>
        </p:nvPicPr>
        <p:blipFill>
          <a:blip r:embed="rId2"/>
          <a:stretch>
            <a:fillRect/>
          </a:stretch>
        </p:blipFill>
        <p:spPr>
          <a:xfrm>
            <a:off x="7077027" y="3780248"/>
            <a:ext cx="1969072" cy="2942964"/>
          </a:xfrm>
          <a:prstGeom prst="rect">
            <a:avLst/>
          </a:prstGeom>
        </p:spPr>
      </p:pic>
      <p:pic>
        <p:nvPicPr>
          <p:cNvPr id="4" name="图片 3"/>
          <p:cNvPicPr>
            <a:picLocks noChangeAspect="1"/>
          </p:cNvPicPr>
          <p:nvPr/>
        </p:nvPicPr>
        <p:blipFill rotWithShape="1">
          <a:blip r:embed="rId3" cstate="print">
            <a:extLst>
              <a:ext uri="{28A0092B-C50C-407E-A947-70E740481C1C}">
                <a14:useLocalDpi xmlns:a14="http://schemas.microsoft.com/office/drawing/2010/main" val="0"/>
              </a:ext>
            </a:extLst>
          </a:blip>
          <a:srcRect l="15351" t="8657" r="10625" b="8657"/>
          <a:stretch/>
        </p:blipFill>
        <p:spPr>
          <a:xfrm>
            <a:off x="3202700" y="3794274"/>
            <a:ext cx="3914309" cy="2914911"/>
          </a:xfrm>
          <a:prstGeom prst="rect">
            <a:avLst/>
          </a:prstGeom>
        </p:spPr>
      </p:pic>
      <p:pic>
        <p:nvPicPr>
          <p:cNvPr id="7" name="图片 6"/>
          <p:cNvPicPr>
            <a:picLocks noChangeAspect="1"/>
          </p:cNvPicPr>
          <p:nvPr/>
        </p:nvPicPr>
        <p:blipFill>
          <a:blip r:embed="rId4"/>
          <a:stretch>
            <a:fillRect/>
          </a:stretch>
        </p:blipFill>
        <p:spPr>
          <a:xfrm>
            <a:off x="-56459" y="4149080"/>
            <a:ext cx="3151978" cy="2434941"/>
          </a:xfrm>
          <a:prstGeom prst="rect">
            <a:avLst/>
          </a:prstGeom>
        </p:spPr>
      </p:pic>
    </p:spTree>
    <p:extLst>
      <p:ext uri="{BB962C8B-B14F-4D97-AF65-F5344CB8AC3E}">
        <p14:creationId xmlns:p14="http://schemas.microsoft.com/office/powerpoint/2010/main" val="261413834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Bunch by bunch BPM electronics R&amp;D</a:t>
            </a:r>
            <a:endParaRPr lang="zh-CN" altLang="en-US" dirty="0"/>
          </a:p>
        </p:txBody>
      </p:sp>
      <p:sp>
        <p:nvSpPr>
          <p:cNvPr id="3" name="内容占位符 2"/>
          <p:cNvSpPr>
            <a:spLocks noGrp="1"/>
          </p:cNvSpPr>
          <p:nvPr>
            <p:ph idx="1"/>
          </p:nvPr>
        </p:nvSpPr>
        <p:spPr/>
        <p:txBody>
          <a:bodyPr/>
          <a:lstStyle/>
          <a:p>
            <a:pPr algn="just"/>
            <a:r>
              <a:rPr lang="en-US" altLang="zh-CN" kern="100" dirty="0">
                <a:ea typeface="宋体" panose="02010600030101010101" pitchFamily="2" charset="-122"/>
                <a:cs typeface="Times New Roman" panose="02020603050405020304" pitchFamily="18" charset="0"/>
              </a:rPr>
              <a:t>The beam trip is an important problem for accelerator operation. Because the accelerator system is very complicated, involves many subsystems, and various conditions are mixed,  it is difficult to get to the real cause for beam </a:t>
            </a:r>
            <a:r>
              <a:rPr lang="en-US" altLang="zh-CN" kern="100" dirty="0" smtClean="0">
                <a:ea typeface="宋体" panose="02010600030101010101" pitchFamily="2" charset="-122"/>
                <a:cs typeface="Times New Roman" panose="02020603050405020304" pitchFamily="18" charset="0"/>
              </a:rPr>
              <a:t>trip.</a:t>
            </a:r>
          </a:p>
          <a:p>
            <a:pPr algn="just"/>
            <a:r>
              <a:rPr lang="en-US" altLang="zh-CN" kern="100" dirty="0">
                <a:ea typeface="宋体" panose="02010600030101010101" pitchFamily="2" charset="-122"/>
                <a:cs typeface="Times New Roman" panose="02020603050405020304" pitchFamily="18" charset="0"/>
              </a:rPr>
              <a:t>At present, many accelerators worldwide have established a powerful beam trip diagnostic system</a:t>
            </a:r>
            <a:r>
              <a:rPr lang="en-US" altLang="zh-CN" kern="100" dirty="0" smtClean="0">
                <a:ea typeface="宋体" panose="02010600030101010101" pitchFamily="2" charset="-122"/>
                <a:cs typeface="Times New Roman" panose="02020603050405020304" pitchFamily="18" charset="0"/>
              </a:rPr>
              <a:t>.</a:t>
            </a:r>
          </a:p>
          <a:p>
            <a:pPr algn="just"/>
            <a:r>
              <a:rPr lang="en-US" altLang="zh-CN" kern="100" dirty="0" smtClean="0">
                <a:ea typeface="宋体" panose="02010600030101010101" pitchFamily="2" charset="-122"/>
                <a:cs typeface="Times New Roman" panose="02020603050405020304" pitchFamily="18" charset="0"/>
              </a:rPr>
              <a:t>The </a:t>
            </a:r>
            <a:r>
              <a:rPr lang="en-US" altLang="zh-CN" kern="100" dirty="0">
                <a:ea typeface="宋体" panose="02010600030101010101" pitchFamily="2" charset="-122"/>
                <a:cs typeface="Times New Roman" panose="02020603050405020304" pitchFamily="18" charset="0"/>
              </a:rPr>
              <a:t>other reason is preparing instrumentation for </a:t>
            </a:r>
            <a:r>
              <a:rPr lang="en-US" altLang="zh-CN" kern="100" dirty="0" smtClean="0">
                <a:ea typeface="宋体" panose="02010600030101010101" pitchFamily="2" charset="-122"/>
                <a:cs typeface="Times New Roman" panose="02020603050405020304" pitchFamily="18" charset="0"/>
              </a:rPr>
              <a:t>bunch by bunch current and beam position measurement</a:t>
            </a:r>
            <a:endParaRPr lang="zh-CN" altLang="zh-CN" kern="100" dirty="0">
              <a:ea typeface="宋体" panose="02010600030101010101" pitchFamily="2" charset="-122"/>
              <a:cs typeface="Times New Roman" panose="02020603050405020304" pitchFamily="18" charset="0"/>
            </a:endParaRPr>
          </a:p>
          <a:p>
            <a:endParaRPr lang="zh-CN" altLang="en-US" dirty="0"/>
          </a:p>
        </p:txBody>
      </p:sp>
      <p:sp>
        <p:nvSpPr>
          <p:cNvPr id="4" name="日期占位符 3"/>
          <p:cNvSpPr>
            <a:spLocks noGrp="1"/>
          </p:cNvSpPr>
          <p:nvPr>
            <p:ph type="dt" sz="half" idx="10"/>
          </p:nvPr>
        </p:nvSpPr>
        <p:spPr/>
        <p:txBody>
          <a:bodyPr/>
          <a:lstStyle/>
          <a:p>
            <a:fld id="{B245D528-5DC1-43AE-A3BF-8656839858CE}" type="datetime1">
              <a:rPr lang="en-US" altLang="zh-CN" smtClean="0"/>
              <a:t>1/14/2022</a:t>
            </a:fld>
            <a:endParaRPr lang="zh-CN" altLang="en-US"/>
          </a:p>
        </p:txBody>
      </p:sp>
      <p:sp>
        <p:nvSpPr>
          <p:cNvPr id="5" name="灯片编号占位符 4"/>
          <p:cNvSpPr>
            <a:spLocks noGrp="1"/>
          </p:cNvSpPr>
          <p:nvPr>
            <p:ph type="sldNum" sz="quarter" idx="12"/>
          </p:nvPr>
        </p:nvSpPr>
        <p:spPr/>
        <p:txBody>
          <a:bodyPr/>
          <a:lstStyle/>
          <a:p>
            <a:fld id="{32913243-E730-472E-A005-6BE97143DD99}" type="slidenum">
              <a:rPr lang="zh-CN" altLang="en-US" smtClean="0"/>
              <a:pPr/>
              <a:t>17</a:t>
            </a:fld>
            <a:endParaRPr lang="zh-CN" altLang="en-US"/>
          </a:p>
        </p:txBody>
      </p:sp>
    </p:spTree>
    <p:extLst>
      <p:ext uri="{BB962C8B-B14F-4D97-AF65-F5344CB8AC3E}">
        <p14:creationId xmlns:p14="http://schemas.microsoft.com/office/powerpoint/2010/main" val="133417449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Bunch by bunch BPM electronics</a:t>
            </a:r>
            <a:endParaRPr lang="zh-CN" altLang="en-US" dirty="0"/>
          </a:p>
        </p:txBody>
      </p:sp>
      <p:sp>
        <p:nvSpPr>
          <p:cNvPr id="3" name="内容占位符 2"/>
          <p:cNvSpPr>
            <a:spLocks noGrp="1"/>
          </p:cNvSpPr>
          <p:nvPr>
            <p:ph idx="1"/>
          </p:nvPr>
        </p:nvSpPr>
        <p:spPr/>
        <p:txBody>
          <a:bodyPr/>
          <a:lstStyle/>
          <a:p>
            <a:endParaRPr lang="zh-CN" altLang="en-US"/>
          </a:p>
        </p:txBody>
      </p:sp>
      <p:sp>
        <p:nvSpPr>
          <p:cNvPr id="5" name="灯片编号占位符 4"/>
          <p:cNvSpPr>
            <a:spLocks noGrp="1"/>
          </p:cNvSpPr>
          <p:nvPr>
            <p:ph type="sldNum" sz="quarter" idx="12"/>
          </p:nvPr>
        </p:nvSpPr>
        <p:spPr/>
        <p:txBody>
          <a:bodyPr/>
          <a:lstStyle/>
          <a:p>
            <a:fld id="{32913243-E730-472E-A005-6BE97143DD99}" type="slidenum">
              <a:rPr lang="zh-CN" altLang="en-US" smtClean="0"/>
              <a:pPr/>
              <a:t>18</a:t>
            </a:fld>
            <a:endParaRPr lang="zh-CN" altLang="en-US"/>
          </a:p>
        </p:txBody>
      </p:sp>
      <p:pic>
        <p:nvPicPr>
          <p:cNvPr id="7" name="图片 6"/>
          <p:cNvPicPr>
            <a:picLocks noChangeAspect="1"/>
          </p:cNvPicPr>
          <p:nvPr/>
        </p:nvPicPr>
        <p:blipFill>
          <a:blip r:embed="rId2"/>
          <a:stretch>
            <a:fillRect/>
          </a:stretch>
        </p:blipFill>
        <p:spPr>
          <a:xfrm>
            <a:off x="548538" y="1731898"/>
            <a:ext cx="1177530" cy="1692193"/>
          </a:xfrm>
          <a:prstGeom prst="rect">
            <a:avLst/>
          </a:prstGeom>
        </p:spPr>
      </p:pic>
      <p:cxnSp>
        <p:nvCxnSpPr>
          <p:cNvPr id="8" name="直接箭头连接符 7"/>
          <p:cNvCxnSpPr/>
          <p:nvPr/>
        </p:nvCxnSpPr>
        <p:spPr>
          <a:xfrm flipV="1">
            <a:off x="4396378" y="5156081"/>
            <a:ext cx="0" cy="346228"/>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4023245" y="5414349"/>
            <a:ext cx="829394" cy="369332"/>
          </a:xfrm>
          <a:prstGeom prst="rect">
            <a:avLst/>
          </a:prstGeom>
          <a:noFill/>
        </p:spPr>
        <p:txBody>
          <a:bodyPr wrap="none" rtlCol="0">
            <a:spAutoFit/>
          </a:bodyPr>
          <a:lstStyle/>
          <a:p>
            <a:r>
              <a:rPr lang="en-US" altLang="zh-CN" dirty="0"/>
              <a:t>T</a:t>
            </a:r>
            <a:r>
              <a:rPr lang="en-US" altLang="zh-CN" dirty="0" smtClean="0"/>
              <a:t>rigger</a:t>
            </a:r>
            <a:endParaRPr lang="zh-CN" altLang="en-US" dirty="0"/>
          </a:p>
        </p:txBody>
      </p:sp>
      <p:cxnSp>
        <p:nvCxnSpPr>
          <p:cNvPr id="10" name="直接箭头连接符 9"/>
          <p:cNvCxnSpPr/>
          <p:nvPr/>
        </p:nvCxnSpPr>
        <p:spPr>
          <a:xfrm>
            <a:off x="2834640" y="5156081"/>
            <a:ext cx="74815" cy="734702"/>
          </a:xfrm>
          <a:prstGeom prst="straightConnector1">
            <a:avLst/>
          </a:prstGeom>
          <a:ln w="12700">
            <a:solidFill>
              <a:srgbClr val="FF9900"/>
            </a:solidFill>
            <a:tailEnd type="triangle"/>
          </a:ln>
        </p:spPr>
        <p:style>
          <a:lnRef idx="1">
            <a:schemeClr val="accent1"/>
          </a:lnRef>
          <a:fillRef idx="0">
            <a:schemeClr val="accent1"/>
          </a:fillRef>
          <a:effectRef idx="0">
            <a:schemeClr val="accent1"/>
          </a:effectRef>
          <a:fontRef idx="minor">
            <a:schemeClr val="tx1"/>
          </a:fontRef>
        </p:style>
      </p:cxnSp>
      <p:sp>
        <p:nvSpPr>
          <p:cNvPr id="11" name="矩形 10"/>
          <p:cNvSpPr/>
          <p:nvPr/>
        </p:nvSpPr>
        <p:spPr>
          <a:xfrm>
            <a:off x="2047352" y="6074132"/>
            <a:ext cx="6682793" cy="523220"/>
          </a:xfrm>
          <a:prstGeom prst="rect">
            <a:avLst/>
          </a:prstGeom>
        </p:spPr>
        <p:txBody>
          <a:bodyPr wrap="square">
            <a:spAutoFit/>
          </a:bodyPr>
          <a:lstStyle/>
          <a:p>
            <a:r>
              <a:rPr lang="en-US" altLang="zh-CN" sz="2800" dirty="0" smtClean="0">
                <a:solidFill>
                  <a:srgbClr val="FF9900"/>
                </a:solidFill>
              </a:rPr>
              <a:t>Buffer of bunch by bunch raw ADC data</a:t>
            </a:r>
            <a:endParaRPr lang="en-US" altLang="zh-CN" sz="2800" dirty="0">
              <a:solidFill>
                <a:srgbClr val="FF9900"/>
              </a:solidFill>
            </a:endParaRPr>
          </a:p>
        </p:txBody>
      </p:sp>
      <p:pic>
        <p:nvPicPr>
          <p:cNvPr id="12" name="图片 11"/>
          <p:cNvPicPr>
            <a:picLocks noChangeAspect="1"/>
          </p:cNvPicPr>
          <p:nvPr/>
        </p:nvPicPr>
        <p:blipFill>
          <a:blip r:embed="rId3"/>
          <a:stretch>
            <a:fillRect/>
          </a:stretch>
        </p:blipFill>
        <p:spPr>
          <a:xfrm>
            <a:off x="1374409" y="1501106"/>
            <a:ext cx="7000164" cy="3717735"/>
          </a:xfrm>
          <a:prstGeom prst="rect">
            <a:avLst/>
          </a:prstGeom>
        </p:spPr>
      </p:pic>
      <p:sp>
        <p:nvSpPr>
          <p:cNvPr id="13" name="L 形 12"/>
          <p:cNvSpPr/>
          <p:nvPr/>
        </p:nvSpPr>
        <p:spPr>
          <a:xfrm rot="16200000">
            <a:off x="2843432" y="252538"/>
            <a:ext cx="4413777" cy="6648507"/>
          </a:xfrm>
          <a:prstGeom prst="corner">
            <a:avLst>
              <a:gd name="adj1" fmla="val 105223"/>
              <a:gd name="adj2" fmla="val 30327"/>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1374408" y="1375164"/>
            <a:ext cx="2266498" cy="3019328"/>
          </a:xfrm>
          <a:prstGeom prst="rect">
            <a:avLst/>
          </a:prstGeom>
          <a:noFill/>
          <a:ln w="38100">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6239338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500"/>
                                        <p:tgtEl>
                                          <p:spTgt spid="14"/>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animBg="1"/>
      <p:bldP spid="1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Bunch by bunch BPM electronics</a:t>
            </a:r>
            <a:endParaRPr lang="zh-CN" altLang="en-US" dirty="0"/>
          </a:p>
        </p:txBody>
      </p:sp>
      <p:sp>
        <p:nvSpPr>
          <p:cNvPr id="4" name="日期占位符 3"/>
          <p:cNvSpPr>
            <a:spLocks noGrp="1"/>
          </p:cNvSpPr>
          <p:nvPr>
            <p:ph type="dt" sz="half" idx="10"/>
          </p:nvPr>
        </p:nvSpPr>
        <p:spPr/>
        <p:txBody>
          <a:bodyPr/>
          <a:lstStyle/>
          <a:p>
            <a:fld id="{B245D528-5DC1-43AE-A3BF-8656839858CE}" type="datetime1">
              <a:rPr lang="en-US" altLang="zh-CN" smtClean="0"/>
              <a:t>1/14/2022</a:t>
            </a:fld>
            <a:endParaRPr lang="zh-CN" altLang="en-US"/>
          </a:p>
        </p:txBody>
      </p:sp>
      <p:sp>
        <p:nvSpPr>
          <p:cNvPr id="5" name="灯片编号占位符 4"/>
          <p:cNvSpPr>
            <a:spLocks noGrp="1"/>
          </p:cNvSpPr>
          <p:nvPr>
            <p:ph type="sldNum" sz="quarter" idx="12"/>
          </p:nvPr>
        </p:nvSpPr>
        <p:spPr/>
        <p:txBody>
          <a:bodyPr/>
          <a:lstStyle/>
          <a:p>
            <a:fld id="{32913243-E730-472E-A005-6BE97143DD99}" type="slidenum">
              <a:rPr lang="zh-CN" altLang="en-US" smtClean="0"/>
              <a:pPr/>
              <a:t>19</a:t>
            </a:fld>
            <a:endParaRPr lang="zh-CN" altLang="en-US"/>
          </a:p>
        </p:txBody>
      </p:sp>
      <p:pic>
        <p:nvPicPr>
          <p:cNvPr id="6" name="图片 5"/>
          <p:cNvPicPr>
            <a:picLocks noChangeAspect="1"/>
          </p:cNvPicPr>
          <p:nvPr/>
        </p:nvPicPr>
        <p:blipFill>
          <a:blip r:embed="rId2"/>
          <a:stretch>
            <a:fillRect/>
          </a:stretch>
        </p:blipFill>
        <p:spPr>
          <a:xfrm rot="5400000">
            <a:off x="2516765" y="1239753"/>
            <a:ext cx="4290321" cy="6209673"/>
          </a:xfrm>
          <a:prstGeom prst="rect">
            <a:avLst/>
          </a:prstGeom>
        </p:spPr>
      </p:pic>
      <p:sp>
        <p:nvSpPr>
          <p:cNvPr id="7" name="矩形 6"/>
          <p:cNvSpPr/>
          <p:nvPr/>
        </p:nvSpPr>
        <p:spPr>
          <a:xfrm>
            <a:off x="1557089" y="3056116"/>
            <a:ext cx="2851332" cy="1168985"/>
          </a:xfrm>
          <a:prstGeom prst="rect">
            <a:avLst/>
          </a:prstGeom>
          <a:noFill/>
          <a:ln w="38100">
            <a:solidFill>
              <a:srgbClr val="FF99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1557089" y="4954188"/>
            <a:ext cx="2851332" cy="1168985"/>
          </a:xfrm>
          <a:prstGeom prst="rect">
            <a:avLst/>
          </a:prstGeom>
          <a:noFill/>
          <a:ln w="38100">
            <a:solidFill>
              <a:srgbClr val="FF99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1557089" y="4283290"/>
            <a:ext cx="2851332" cy="623963"/>
          </a:xfrm>
          <a:prstGeom prst="rect">
            <a:avLst/>
          </a:prstGeom>
          <a:noFill/>
          <a:ln w="38100">
            <a:solidFill>
              <a:srgbClr val="C915B4"/>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915B4"/>
              </a:solidFill>
            </a:endParaRPr>
          </a:p>
        </p:txBody>
      </p:sp>
      <p:sp>
        <p:nvSpPr>
          <p:cNvPr id="10" name="矩形 9"/>
          <p:cNvSpPr/>
          <p:nvPr/>
        </p:nvSpPr>
        <p:spPr>
          <a:xfrm>
            <a:off x="3250479" y="3221461"/>
            <a:ext cx="862737" cy="369332"/>
          </a:xfrm>
          <a:prstGeom prst="rect">
            <a:avLst/>
          </a:prstGeom>
        </p:spPr>
        <p:txBody>
          <a:bodyPr wrap="none">
            <a:spAutoFit/>
          </a:bodyPr>
          <a:lstStyle/>
          <a:p>
            <a:r>
              <a:rPr lang="en-US" altLang="zh-CN" dirty="0" err="1" smtClean="0">
                <a:solidFill>
                  <a:srgbClr val="FFC000"/>
                </a:solidFill>
              </a:rPr>
              <a:t>ADC_a</a:t>
            </a:r>
            <a:r>
              <a:rPr lang="en-US" altLang="zh-CN" dirty="0" smtClean="0">
                <a:solidFill>
                  <a:srgbClr val="C00000"/>
                </a:solidFill>
              </a:rPr>
              <a:t> </a:t>
            </a:r>
            <a:endParaRPr lang="zh-CN" altLang="en-US" dirty="0"/>
          </a:p>
        </p:txBody>
      </p:sp>
      <p:sp>
        <p:nvSpPr>
          <p:cNvPr id="11" name="矩形 10"/>
          <p:cNvSpPr/>
          <p:nvPr/>
        </p:nvSpPr>
        <p:spPr>
          <a:xfrm>
            <a:off x="3250478" y="3648982"/>
            <a:ext cx="873957" cy="369332"/>
          </a:xfrm>
          <a:prstGeom prst="rect">
            <a:avLst/>
          </a:prstGeom>
        </p:spPr>
        <p:txBody>
          <a:bodyPr wrap="none">
            <a:spAutoFit/>
          </a:bodyPr>
          <a:lstStyle/>
          <a:p>
            <a:r>
              <a:rPr lang="en-US" altLang="zh-CN" dirty="0" err="1" smtClean="0">
                <a:solidFill>
                  <a:srgbClr val="FFC000"/>
                </a:solidFill>
              </a:rPr>
              <a:t>ADC_b</a:t>
            </a:r>
            <a:r>
              <a:rPr lang="en-US" altLang="zh-CN" dirty="0" smtClean="0">
                <a:solidFill>
                  <a:srgbClr val="C00000"/>
                </a:solidFill>
              </a:rPr>
              <a:t> </a:t>
            </a:r>
            <a:endParaRPr lang="zh-CN" altLang="en-US" dirty="0"/>
          </a:p>
        </p:txBody>
      </p:sp>
      <p:sp>
        <p:nvSpPr>
          <p:cNvPr id="12" name="矩形 11"/>
          <p:cNvSpPr/>
          <p:nvPr/>
        </p:nvSpPr>
        <p:spPr>
          <a:xfrm>
            <a:off x="3250478" y="5083643"/>
            <a:ext cx="873957" cy="369332"/>
          </a:xfrm>
          <a:prstGeom prst="rect">
            <a:avLst/>
          </a:prstGeom>
        </p:spPr>
        <p:txBody>
          <a:bodyPr wrap="none">
            <a:spAutoFit/>
          </a:bodyPr>
          <a:lstStyle/>
          <a:p>
            <a:r>
              <a:rPr lang="en-US" altLang="zh-CN" dirty="0" err="1" smtClean="0">
                <a:solidFill>
                  <a:srgbClr val="FFC000"/>
                </a:solidFill>
              </a:rPr>
              <a:t>ADC_c</a:t>
            </a:r>
            <a:r>
              <a:rPr lang="en-US" altLang="zh-CN" dirty="0" smtClean="0">
                <a:solidFill>
                  <a:srgbClr val="C00000"/>
                </a:solidFill>
              </a:rPr>
              <a:t> </a:t>
            </a:r>
            <a:endParaRPr lang="zh-CN" altLang="en-US" dirty="0"/>
          </a:p>
        </p:txBody>
      </p:sp>
      <p:sp>
        <p:nvSpPr>
          <p:cNvPr id="13" name="矩形 12"/>
          <p:cNvSpPr/>
          <p:nvPr/>
        </p:nvSpPr>
        <p:spPr>
          <a:xfrm>
            <a:off x="3239259" y="5569842"/>
            <a:ext cx="873957" cy="369332"/>
          </a:xfrm>
          <a:prstGeom prst="rect">
            <a:avLst/>
          </a:prstGeom>
        </p:spPr>
        <p:txBody>
          <a:bodyPr wrap="none">
            <a:spAutoFit/>
          </a:bodyPr>
          <a:lstStyle/>
          <a:p>
            <a:r>
              <a:rPr lang="en-US" altLang="zh-CN" dirty="0" err="1" smtClean="0">
                <a:solidFill>
                  <a:srgbClr val="FFC000"/>
                </a:solidFill>
              </a:rPr>
              <a:t>ADC_d</a:t>
            </a:r>
            <a:r>
              <a:rPr lang="en-US" altLang="zh-CN" dirty="0" smtClean="0">
                <a:solidFill>
                  <a:srgbClr val="C00000"/>
                </a:solidFill>
              </a:rPr>
              <a:t> </a:t>
            </a:r>
            <a:endParaRPr lang="zh-CN" altLang="en-US" dirty="0"/>
          </a:p>
        </p:txBody>
      </p:sp>
      <p:sp>
        <p:nvSpPr>
          <p:cNvPr id="14" name="矩形 13"/>
          <p:cNvSpPr/>
          <p:nvPr/>
        </p:nvSpPr>
        <p:spPr>
          <a:xfrm>
            <a:off x="2545776" y="4374681"/>
            <a:ext cx="659155" cy="369332"/>
          </a:xfrm>
          <a:prstGeom prst="rect">
            <a:avLst/>
          </a:prstGeom>
        </p:spPr>
        <p:txBody>
          <a:bodyPr wrap="none">
            <a:spAutoFit/>
          </a:bodyPr>
          <a:lstStyle/>
          <a:p>
            <a:r>
              <a:rPr lang="en-US" altLang="zh-CN" dirty="0" smtClean="0">
                <a:solidFill>
                  <a:srgbClr val="C915B4"/>
                </a:solidFill>
              </a:rPr>
              <a:t>clock</a:t>
            </a:r>
            <a:endParaRPr lang="zh-CN" altLang="en-US" dirty="0">
              <a:solidFill>
                <a:srgbClr val="C915B4"/>
              </a:solidFill>
            </a:endParaRPr>
          </a:p>
        </p:txBody>
      </p:sp>
      <p:sp>
        <p:nvSpPr>
          <p:cNvPr id="15" name="矩形 14"/>
          <p:cNvSpPr/>
          <p:nvPr/>
        </p:nvSpPr>
        <p:spPr>
          <a:xfrm>
            <a:off x="334713" y="1245322"/>
            <a:ext cx="8673701" cy="954107"/>
          </a:xfrm>
          <a:prstGeom prst="rect">
            <a:avLst/>
          </a:prstGeom>
        </p:spPr>
        <p:txBody>
          <a:bodyPr wrap="square">
            <a:spAutoFit/>
          </a:bodyPr>
          <a:lstStyle/>
          <a:p>
            <a:r>
              <a:rPr lang="en-US" altLang="zh-CN" sz="2800" dirty="0">
                <a:latin typeface="Times New Roman" panose="02020603050405020304" pitchFamily="18" charset="0"/>
                <a:cs typeface="Times New Roman" panose="02020603050405020304" pitchFamily="18" charset="0"/>
              </a:rPr>
              <a:t>Sampling clock: </a:t>
            </a:r>
            <a:r>
              <a:rPr lang="en-US" altLang="zh-CN" sz="2800" dirty="0" smtClean="0">
                <a:latin typeface="Times New Roman" panose="02020603050405020304" pitchFamily="18" charset="0"/>
                <a:cs typeface="Times New Roman" panose="02020603050405020304" pitchFamily="18" charset="0"/>
              </a:rPr>
              <a:t>500MHz,free </a:t>
            </a:r>
            <a:r>
              <a:rPr lang="en-US" altLang="zh-CN" sz="2800" dirty="0">
                <a:latin typeface="Times New Roman" panose="02020603050405020304" pitchFamily="18" charset="0"/>
                <a:cs typeface="Times New Roman" panose="02020603050405020304" pitchFamily="18" charset="0"/>
              </a:rPr>
              <a:t>running clock or externally          clock locked with beam signal</a:t>
            </a:r>
          </a:p>
        </p:txBody>
      </p:sp>
      <p:sp>
        <p:nvSpPr>
          <p:cNvPr id="16" name="矩形 15"/>
          <p:cNvSpPr/>
          <p:nvPr/>
        </p:nvSpPr>
        <p:spPr>
          <a:xfrm>
            <a:off x="560134" y="3986959"/>
            <a:ext cx="1138947" cy="523220"/>
          </a:xfrm>
          <a:prstGeom prst="rect">
            <a:avLst/>
          </a:prstGeom>
        </p:spPr>
        <p:txBody>
          <a:bodyPr wrap="square">
            <a:spAutoFit/>
          </a:bodyPr>
          <a:lstStyle/>
          <a:p>
            <a:r>
              <a:rPr lang="en-US" altLang="zh-CN" sz="2800" dirty="0" smtClean="0">
                <a:solidFill>
                  <a:srgbClr val="C00000"/>
                </a:solidFill>
                <a:latin typeface="Times New Roman" panose="02020603050405020304" pitchFamily="18" charset="0"/>
                <a:cs typeface="Times New Roman" panose="02020603050405020304" pitchFamily="18" charset="0"/>
              </a:rPr>
              <a:t>AFE</a:t>
            </a:r>
          </a:p>
        </p:txBody>
      </p:sp>
      <p:sp>
        <p:nvSpPr>
          <p:cNvPr id="17" name="矩形 16"/>
          <p:cNvSpPr/>
          <p:nvPr/>
        </p:nvSpPr>
        <p:spPr>
          <a:xfrm>
            <a:off x="7823747" y="3986959"/>
            <a:ext cx="1138947" cy="523220"/>
          </a:xfrm>
          <a:prstGeom prst="rect">
            <a:avLst/>
          </a:prstGeom>
        </p:spPr>
        <p:txBody>
          <a:bodyPr wrap="square">
            <a:spAutoFit/>
          </a:bodyPr>
          <a:lstStyle/>
          <a:p>
            <a:r>
              <a:rPr lang="en-US" altLang="zh-CN" sz="2800" dirty="0" smtClean="0">
                <a:solidFill>
                  <a:srgbClr val="C00000"/>
                </a:solidFill>
                <a:latin typeface="Times New Roman" panose="02020603050405020304" pitchFamily="18" charset="0"/>
                <a:cs typeface="Times New Roman" panose="02020603050405020304" pitchFamily="18" charset="0"/>
              </a:rPr>
              <a:t>DFE</a:t>
            </a:r>
          </a:p>
        </p:txBody>
      </p:sp>
    </p:spTree>
    <p:extLst>
      <p:ext uri="{BB962C8B-B14F-4D97-AF65-F5344CB8AC3E}">
        <p14:creationId xmlns:p14="http://schemas.microsoft.com/office/powerpoint/2010/main" val="23839218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500"/>
                                        <p:tgtEl>
                                          <p:spTgt spid="12"/>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500"/>
                                        <p:tgtEl>
                                          <p:spTgt spid="9"/>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p:bldP spid="11" grpId="0"/>
      <p:bldP spid="12" grpId="0"/>
      <p:bldP spid="13" grpId="0"/>
      <p:bldP spid="14" grpId="0"/>
      <p:bldP spid="1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标题 1"/>
          <p:cNvSpPr>
            <a:spLocks noGrp="1"/>
          </p:cNvSpPr>
          <p:nvPr>
            <p:ph type="title"/>
          </p:nvPr>
        </p:nvSpPr>
        <p:spPr/>
        <p:txBody>
          <a:bodyPr/>
          <a:lstStyle/>
          <a:p>
            <a:pPr eaLnBrk="1" hangingPunct="1"/>
            <a:r>
              <a:rPr lang="en-US" altLang="zh-CN" dirty="0" smtClean="0"/>
              <a:t>Outline</a:t>
            </a:r>
            <a:endParaRPr lang="zh-CN" altLang="en-US" dirty="0" smtClean="0"/>
          </a:p>
        </p:txBody>
      </p:sp>
      <p:sp>
        <p:nvSpPr>
          <p:cNvPr id="17410" name="内容占位符 2"/>
          <p:cNvSpPr>
            <a:spLocks noGrp="1"/>
          </p:cNvSpPr>
          <p:nvPr>
            <p:ph idx="1"/>
          </p:nvPr>
        </p:nvSpPr>
        <p:spPr>
          <a:xfrm>
            <a:off x="1000125" y="1341438"/>
            <a:ext cx="7686675" cy="4525962"/>
          </a:xfrm>
        </p:spPr>
        <p:txBody>
          <a:bodyPr/>
          <a:lstStyle/>
          <a:p>
            <a:pPr eaLnBrk="1" hangingPunct="1">
              <a:spcBef>
                <a:spcPts val="1200"/>
              </a:spcBef>
              <a:spcAft>
                <a:spcPts val="600"/>
              </a:spcAft>
            </a:pPr>
            <a:r>
              <a:rPr lang="en-US" altLang="zh-CN" dirty="0" smtClean="0"/>
              <a:t>Overview</a:t>
            </a:r>
            <a:r>
              <a:rPr lang="en-US" altLang="zh-CN" dirty="0" smtClean="0">
                <a:solidFill>
                  <a:schemeClr val="tx1"/>
                </a:solidFill>
              </a:rPr>
              <a:t> of CEPC beam instrumentation </a:t>
            </a:r>
            <a:r>
              <a:rPr lang="en-US" altLang="zh-CN" dirty="0" smtClean="0">
                <a:solidFill>
                  <a:schemeClr val="tx1"/>
                </a:solidFill>
              </a:rPr>
              <a:t>systems</a:t>
            </a:r>
            <a:endParaRPr lang="en-US" altLang="zh-CN" dirty="0" smtClean="0">
              <a:solidFill>
                <a:schemeClr val="tx1"/>
              </a:solidFill>
            </a:endParaRPr>
          </a:p>
          <a:p>
            <a:pPr eaLnBrk="1" hangingPunct="1">
              <a:spcBef>
                <a:spcPts val="1200"/>
              </a:spcBef>
              <a:spcAft>
                <a:spcPts val="600"/>
              </a:spcAft>
            </a:pPr>
            <a:r>
              <a:rPr lang="en-US" altLang="zh-CN" dirty="0" smtClean="0">
                <a:solidFill>
                  <a:schemeClr val="tx1"/>
                </a:solidFill>
              </a:rPr>
              <a:t>Beam instrumentation R&amp;D </a:t>
            </a:r>
          </a:p>
          <a:p>
            <a:pPr eaLnBrk="1" hangingPunct="1">
              <a:spcBef>
                <a:spcPts val="1200"/>
              </a:spcBef>
              <a:spcAft>
                <a:spcPts val="600"/>
              </a:spcAft>
            </a:pPr>
            <a:r>
              <a:rPr lang="en-US" altLang="zh-CN" dirty="0" smtClean="0">
                <a:solidFill>
                  <a:schemeClr val="tx1"/>
                </a:solidFill>
              </a:rPr>
              <a:t>Summary</a:t>
            </a:r>
          </a:p>
        </p:txBody>
      </p:sp>
      <p:sp>
        <p:nvSpPr>
          <p:cNvPr id="17411" name="日期占位符 1"/>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fld id="{9462B45C-70A4-445E-BAAB-79A6CAE50208}" type="datetime1">
              <a:rPr kumimoji="0" lang="en-US" altLang="zh-CN" sz="1400" smtClean="0">
                <a:latin typeface="Calibri" panose="020F0502020204030204" pitchFamily="34" charset="0"/>
                <a:ea typeface="仿宋_GB2312" pitchFamily="49" charset="-122"/>
              </a:rPr>
              <a:t>1/14/2022</a:t>
            </a:fld>
            <a:endParaRPr kumimoji="0" lang="zh-CN" altLang="en-US" sz="1400" dirty="0">
              <a:latin typeface="Calibri" panose="020F0502020204030204" pitchFamily="34" charset="0"/>
              <a:ea typeface="仿宋_GB2312" pitchFamily="49" charset="-122"/>
            </a:endParaRPr>
          </a:p>
        </p:txBody>
      </p:sp>
      <p:sp>
        <p:nvSpPr>
          <p:cNvPr id="2" name="灯片编号占位符 1"/>
          <p:cNvSpPr>
            <a:spLocks noGrp="1"/>
          </p:cNvSpPr>
          <p:nvPr>
            <p:ph type="sldNum" sz="quarter" idx="12"/>
          </p:nvPr>
        </p:nvSpPr>
        <p:spPr/>
        <p:txBody>
          <a:bodyPr/>
          <a:lstStyle/>
          <a:p>
            <a:fld id="{32913243-E730-472E-A005-6BE97143DD99}" type="slidenum">
              <a:rPr lang="zh-CN" altLang="en-US" smtClean="0"/>
              <a:pPr/>
              <a:t>2</a:t>
            </a:fld>
            <a:endParaRPr lang="zh-CN" altLang="en-US"/>
          </a:p>
        </p:txBody>
      </p:sp>
    </p:spTree>
    <p:extLst>
      <p:ext uri="{BB962C8B-B14F-4D97-AF65-F5344CB8AC3E}">
        <p14:creationId xmlns:p14="http://schemas.microsoft.com/office/powerpoint/2010/main" val="160785728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Bunch by bunch BPM electronics</a:t>
            </a:r>
            <a:endParaRPr lang="zh-CN" altLang="en-US" dirty="0"/>
          </a:p>
        </p:txBody>
      </p:sp>
      <p:sp>
        <p:nvSpPr>
          <p:cNvPr id="5" name="灯片编号占位符 4"/>
          <p:cNvSpPr>
            <a:spLocks noGrp="1"/>
          </p:cNvSpPr>
          <p:nvPr>
            <p:ph type="sldNum" sz="quarter" idx="12"/>
          </p:nvPr>
        </p:nvSpPr>
        <p:spPr/>
        <p:txBody>
          <a:bodyPr/>
          <a:lstStyle/>
          <a:p>
            <a:fld id="{32913243-E730-472E-A005-6BE97143DD99}" type="slidenum">
              <a:rPr lang="zh-CN" altLang="en-US" smtClean="0"/>
              <a:pPr/>
              <a:t>20</a:t>
            </a:fld>
            <a:endParaRPr lang="zh-CN" altLang="en-US"/>
          </a:p>
        </p:txBody>
      </p:sp>
      <p:sp>
        <p:nvSpPr>
          <p:cNvPr id="7" name="矩形 6"/>
          <p:cNvSpPr/>
          <p:nvPr/>
        </p:nvSpPr>
        <p:spPr>
          <a:xfrm>
            <a:off x="236183" y="1337777"/>
            <a:ext cx="7399783" cy="461665"/>
          </a:xfrm>
          <a:prstGeom prst="rect">
            <a:avLst/>
          </a:prstGeom>
        </p:spPr>
        <p:txBody>
          <a:bodyPr wrap="none">
            <a:spAutoFit/>
          </a:bodyPr>
          <a:lstStyle/>
          <a:p>
            <a:pPr algn="just" fontAlgn="auto">
              <a:spcBef>
                <a:spcPts val="0"/>
              </a:spcBef>
              <a:spcAft>
                <a:spcPts val="0"/>
              </a:spcAft>
            </a:pPr>
            <a:r>
              <a:rPr lang="en-US" altLang="zh-CN" sz="2400" dirty="0" smtClean="0">
                <a:ln w="0"/>
                <a:solidFill>
                  <a:prstClr val="black"/>
                </a:solidFill>
                <a:latin typeface="Times New Roman" panose="02020603050405020304" pitchFamily="18" charset="0"/>
                <a:ea typeface="DotumChe" panose="020B0609000101010101" pitchFamily="49" charset="-127"/>
                <a:cs typeface="Times New Roman" panose="02020603050405020304" pitchFamily="18" charset="0"/>
              </a:rPr>
              <a:t>Input: simulation pattern of BEPCII </a:t>
            </a:r>
            <a:r>
              <a:rPr lang="en-US" altLang="zh-CN" sz="2400" dirty="0">
                <a:ln w="0"/>
                <a:solidFill>
                  <a:prstClr val="black"/>
                </a:solidFill>
                <a:latin typeface="Times New Roman" panose="02020603050405020304" pitchFamily="18" charset="0"/>
                <a:ea typeface="DotumChe" panose="020B0609000101010101" pitchFamily="49" charset="-127"/>
                <a:cs typeface="Times New Roman" panose="02020603050405020304" pitchFamily="18" charset="0"/>
              </a:rPr>
              <a:t>, repetition period 6ns</a:t>
            </a:r>
          </a:p>
        </p:txBody>
      </p:sp>
      <p:pic>
        <p:nvPicPr>
          <p:cNvPr id="8" name="图片 7"/>
          <p:cNvPicPr>
            <a:picLocks noChangeAspect="1"/>
          </p:cNvPicPr>
          <p:nvPr/>
        </p:nvPicPr>
        <p:blipFill>
          <a:blip r:embed="rId2"/>
          <a:stretch>
            <a:fillRect/>
          </a:stretch>
        </p:blipFill>
        <p:spPr>
          <a:xfrm>
            <a:off x="754380" y="4500209"/>
            <a:ext cx="7162800" cy="2025135"/>
          </a:xfrm>
          <a:prstGeom prst="rect">
            <a:avLst/>
          </a:prstGeom>
        </p:spPr>
      </p:pic>
      <p:pic>
        <p:nvPicPr>
          <p:cNvPr id="9" name="图片 8"/>
          <p:cNvPicPr>
            <a:picLocks noChangeAspect="1"/>
          </p:cNvPicPr>
          <p:nvPr/>
        </p:nvPicPr>
        <p:blipFill>
          <a:blip r:embed="rId3"/>
          <a:stretch>
            <a:fillRect/>
          </a:stretch>
        </p:blipFill>
        <p:spPr>
          <a:xfrm>
            <a:off x="701040" y="1857430"/>
            <a:ext cx="7216140" cy="1949360"/>
          </a:xfrm>
          <a:prstGeom prst="rect">
            <a:avLst/>
          </a:prstGeom>
        </p:spPr>
      </p:pic>
      <p:sp>
        <p:nvSpPr>
          <p:cNvPr id="10" name="矩形 9"/>
          <p:cNvSpPr/>
          <p:nvPr/>
        </p:nvSpPr>
        <p:spPr>
          <a:xfrm>
            <a:off x="4831081" y="1873544"/>
            <a:ext cx="701040" cy="1727505"/>
          </a:xfrm>
          <a:prstGeom prst="rect">
            <a:avLst/>
          </a:prstGeom>
          <a:noFill/>
          <a:ln w="19050" cap="flat" cmpd="sng" algn="ctr">
            <a:solidFill>
              <a:srgbClr val="FF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endParaRPr>
          </a:p>
        </p:txBody>
      </p:sp>
      <p:sp>
        <p:nvSpPr>
          <p:cNvPr id="11" name="下箭头 10"/>
          <p:cNvSpPr/>
          <p:nvPr/>
        </p:nvSpPr>
        <p:spPr>
          <a:xfrm>
            <a:off x="5025391" y="3702304"/>
            <a:ext cx="312420" cy="797905"/>
          </a:xfrm>
          <a:prstGeom prst="downArrow">
            <a:avLst/>
          </a:prstGeom>
          <a:solidFill>
            <a:srgbClr val="FF0000"/>
          </a:solidFill>
          <a:ln w="12700" cap="flat" cmpd="sng" algn="ctr">
            <a:solidFill>
              <a:srgbClr val="FF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endParaRPr>
          </a:p>
        </p:txBody>
      </p:sp>
      <p:sp>
        <p:nvSpPr>
          <p:cNvPr id="12" name="矩形 11"/>
          <p:cNvSpPr/>
          <p:nvPr/>
        </p:nvSpPr>
        <p:spPr>
          <a:xfrm>
            <a:off x="1591888" y="4500209"/>
            <a:ext cx="854134" cy="1757450"/>
          </a:xfrm>
          <a:prstGeom prst="rect">
            <a:avLst/>
          </a:prstGeom>
          <a:noFill/>
          <a:ln w="19050" cap="flat" cmpd="sng" algn="ctr">
            <a:solidFill>
              <a:srgbClr val="FF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endParaRPr>
          </a:p>
        </p:txBody>
      </p:sp>
      <p:sp>
        <p:nvSpPr>
          <p:cNvPr id="13" name="矩形 12"/>
          <p:cNvSpPr/>
          <p:nvPr/>
        </p:nvSpPr>
        <p:spPr>
          <a:xfrm>
            <a:off x="3682630" y="4500209"/>
            <a:ext cx="4006642" cy="1757450"/>
          </a:xfrm>
          <a:prstGeom prst="rect">
            <a:avLst/>
          </a:prstGeom>
          <a:noFill/>
          <a:ln w="19050" cap="flat" cmpd="sng" algn="ctr">
            <a:solidFill>
              <a:srgbClr val="FF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endParaRPr>
          </a:p>
        </p:txBody>
      </p:sp>
    </p:spTree>
    <p:extLst>
      <p:ext uri="{BB962C8B-B14F-4D97-AF65-F5344CB8AC3E}">
        <p14:creationId xmlns:p14="http://schemas.microsoft.com/office/powerpoint/2010/main" val="19145817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Bunch by bunch BPM electronics</a:t>
            </a:r>
            <a:endParaRPr lang="zh-CN" altLang="en-US" dirty="0"/>
          </a:p>
        </p:txBody>
      </p:sp>
      <p:pic>
        <p:nvPicPr>
          <p:cNvPr id="14" name="图片 13"/>
          <p:cNvPicPr/>
          <p:nvPr/>
        </p:nvPicPr>
        <p:blipFill>
          <a:blip r:embed="rId2"/>
          <a:stretch>
            <a:fillRect/>
          </a:stretch>
        </p:blipFill>
        <p:spPr>
          <a:xfrm>
            <a:off x="72008" y="2845037"/>
            <a:ext cx="4139952" cy="3320596"/>
          </a:xfrm>
          <a:prstGeom prst="rect">
            <a:avLst/>
          </a:prstGeom>
        </p:spPr>
      </p:pic>
      <p:sp>
        <p:nvSpPr>
          <p:cNvPr id="3" name="文本框 2"/>
          <p:cNvSpPr txBox="1"/>
          <p:nvPr/>
        </p:nvSpPr>
        <p:spPr>
          <a:xfrm>
            <a:off x="611560" y="1153784"/>
            <a:ext cx="8208912" cy="1754326"/>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US" altLang="zh-CN" sz="2400" dirty="0" smtClean="0"/>
              <a:t>The bunch </a:t>
            </a:r>
            <a:r>
              <a:rPr lang="en-US" altLang="zh-CN" sz="2400" dirty="0"/>
              <a:t>by bunch BPM </a:t>
            </a:r>
            <a:r>
              <a:rPr lang="en-US" altLang="zh-CN" sz="2400" dirty="0" smtClean="0"/>
              <a:t>electronics was test in BEPCII. </a:t>
            </a:r>
          </a:p>
          <a:p>
            <a:pPr marL="285750" indent="-285750">
              <a:lnSpc>
                <a:spcPct val="150000"/>
              </a:lnSpc>
              <a:buFont typeface="Arial" panose="020B0604020202020204" pitchFamily="34" charset="0"/>
              <a:buChar char="•"/>
            </a:pPr>
            <a:r>
              <a:rPr lang="en-US" altLang="zh-CN" sz="2400" dirty="0"/>
              <a:t>The bunch by bunch BPM electronics measured the bunch current and bunch position</a:t>
            </a:r>
            <a:endParaRPr lang="zh-CN" altLang="en-US" sz="2400" dirty="0"/>
          </a:p>
        </p:txBody>
      </p:sp>
      <p:sp>
        <p:nvSpPr>
          <p:cNvPr id="6" name="文本框 5"/>
          <p:cNvSpPr txBox="1"/>
          <p:nvPr/>
        </p:nvSpPr>
        <p:spPr>
          <a:xfrm>
            <a:off x="-108520" y="6286166"/>
            <a:ext cx="4588594" cy="338554"/>
          </a:xfrm>
          <a:prstGeom prst="rect">
            <a:avLst/>
          </a:prstGeom>
          <a:noFill/>
        </p:spPr>
        <p:txBody>
          <a:bodyPr wrap="square" rtlCol="0">
            <a:spAutoFit/>
          </a:bodyPr>
          <a:lstStyle/>
          <a:p>
            <a:r>
              <a:rPr lang="en-US" altLang="zh-CN" sz="1600" dirty="0" smtClean="0"/>
              <a:t>The 91</a:t>
            </a:r>
            <a:r>
              <a:rPr lang="en-US" altLang="zh-CN" sz="1600" baseline="30000" dirty="0" smtClean="0"/>
              <a:t>st</a:t>
            </a:r>
            <a:r>
              <a:rPr lang="en-US" altLang="zh-CN" sz="1600" dirty="0"/>
              <a:t> </a:t>
            </a:r>
            <a:r>
              <a:rPr lang="en-US" altLang="zh-CN" sz="1600" dirty="0" smtClean="0"/>
              <a:t> bunch position were traced in 500 turns</a:t>
            </a:r>
            <a:endParaRPr lang="zh-CN" altLang="en-US" sz="1600" dirty="0"/>
          </a:p>
        </p:txBody>
      </p:sp>
      <p:pic>
        <p:nvPicPr>
          <p:cNvPr id="16" name="图片 15" descr="E:\python_code\1BBB_UI\2021-3-9束流实验\3-9号束流实验不加衰减器\3ma.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27984" y="2839630"/>
            <a:ext cx="4665042" cy="3423146"/>
          </a:xfrm>
          <a:prstGeom prst="rect">
            <a:avLst/>
          </a:prstGeom>
          <a:noFill/>
          <a:ln>
            <a:noFill/>
          </a:ln>
        </p:spPr>
      </p:pic>
      <p:sp>
        <p:nvSpPr>
          <p:cNvPr id="17" name="文本框 16"/>
          <p:cNvSpPr txBox="1"/>
          <p:nvPr/>
        </p:nvSpPr>
        <p:spPr>
          <a:xfrm>
            <a:off x="4572000" y="6286166"/>
            <a:ext cx="4588594" cy="338554"/>
          </a:xfrm>
          <a:prstGeom prst="rect">
            <a:avLst/>
          </a:prstGeom>
          <a:noFill/>
        </p:spPr>
        <p:txBody>
          <a:bodyPr wrap="square" rtlCol="0">
            <a:spAutoFit/>
          </a:bodyPr>
          <a:lstStyle/>
          <a:p>
            <a:r>
              <a:rPr lang="en-US" altLang="zh-CN" sz="1600" dirty="0" smtClean="0"/>
              <a:t>The bunch current were measured by electronics</a:t>
            </a:r>
            <a:endParaRPr lang="zh-CN" altLang="en-US" sz="1600" dirty="0"/>
          </a:p>
        </p:txBody>
      </p:sp>
    </p:spTree>
    <p:extLst>
      <p:ext uri="{BB962C8B-B14F-4D97-AF65-F5344CB8AC3E}">
        <p14:creationId xmlns:p14="http://schemas.microsoft.com/office/powerpoint/2010/main" val="44641505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Feed-through R&amp;D</a:t>
            </a:r>
            <a:endParaRPr lang="zh-CN" altLang="en-US" dirty="0"/>
          </a:p>
        </p:txBody>
      </p:sp>
      <p:sp>
        <p:nvSpPr>
          <p:cNvPr id="3" name="内容占位符 2"/>
          <p:cNvSpPr>
            <a:spLocks noGrp="1"/>
          </p:cNvSpPr>
          <p:nvPr>
            <p:ph idx="1"/>
          </p:nvPr>
        </p:nvSpPr>
        <p:spPr/>
        <p:txBody>
          <a:bodyPr/>
          <a:lstStyle/>
          <a:p>
            <a:r>
              <a:rPr lang="en-US" altLang="zh-CN" dirty="0"/>
              <a:t>Finished the study of </a:t>
            </a:r>
            <a:r>
              <a:rPr lang="en-US" altLang="zh-CN" dirty="0" smtClean="0"/>
              <a:t>feed-through </a:t>
            </a:r>
            <a:r>
              <a:rPr lang="en-US" altLang="zh-CN" dirty="0"/>
              <a:t>in beam instrumentation</a:t>
            </a:r>
            <a:r>
              <a:rPr lang="en-US" altLang="zh-CN" dirty="0" smtClean="0"/>
              <a:t>.</a:t>
            </a:r>
          </a:p>
          <a:p>
            <a:r>
              <a:rPr lang="en-US" altLang="zh-CN" dirty="0" smtClean="0"/>
              <a:t>Independent </a:t>
            </a:r>
            <a:r>
              <a:rPr lang="en-US" altLang="zh-CN" dirty="0"/>
              <a:t>research and development of </a:t>
            </a:r>
            <a:r>
              <a:rPr lang="en-US" altLang="zh-CN" dirty="0" smtClean="0"/>
              <a:t>feed-through </a:t>
            </a:r>
            <a:r>
              <a:rPr lang="en-US" altLang="zh-CN" dirty="0"/>
              <a:t>was kicked </a:t>
            </a:r>
            <a:r>
              <a:rPr lang="en-US" altLang="zh-CN" dirty="0" smtClean="0"/>
              <a:t>off</a:t>
            </a:r>
            <a:endParaRPr lang="en-US" altLang="zh-CN" dirty="0"/>
          </a:p>
          <a:p>
            <a:r>
              <a:rPr lang="en-US" altLang="zh-CN" dirty="0"/>
              <a:t>Two versions of </a:t>
            </a:r>
            <a:r>
              <a:rPr lang="en-US" altLang="zh-CN" dirty="0" smtClean="0"/>
              <a:t>feed-through have </a:t>
            </a:r>
            <a:r>
              <a:rPr lang="en-US" altLang="zh-CN" dirty="0"/>
              <a:t>been made with the help of </a:t>
            </a:r>
            <a:r>
              <a:rPr lang="en-US" altLang="zh-CN" dirty="0" smtClean="0"/>
              <a:t>the CIPC </a:t>
            </a:r>
            <a:r>
              <a:rPr lang="en-US" altLang="zh-CN" dirty="0"/>
              <a:t>Member </a:t>
            </a:r>
            <a:r>
              <a:rPr lang="en-US" altLang="zh-CN" dirty="0" smtClean="0"/>
              <a:t>Company.</a:t>
            </a:r>
            <a:endParaRPr lang="en-US" altLang="zh-CN" dirty="0"/>
          </a:p>
        </p:txBody>
      </p:sp>
      <p:pic>
        <p:nvPicPr>
          <p:cNvPr id="6" name="图片 5" descr="C:\Users\DELL\AppData\Local\Temp\WeChat Files\152f6f1687afa2a0ad72caacf0f5755.jpg"/>
          <p:cNvPicPr/>
          <p:nvPr/>
        </p:nvPicPr>
        <p:blipFill rotWithShape="1">
          <a:blip r:embed="rId2" cstate="print">
            <a:extLst>
              <a:ext uri="{BEBA8EAE-BF5A-486C-A8C5-ECC9F3942E4B}">
                <a14:imgProps xmlns:a14="http://schemas.microsoft.com/office/drawing/2010/main">
                  <a14:imgLayer r:embed="rId3">
                    <a14:imgEffect>
                      <a14:colorTemperature colorTemp="5148"/>
                    </a14:imgEffect>
                    <a14:imgEffect>
                      <a14:saturation sat="0"/>
                    </a14:imgEffect>
                    <a14:imgEffect>
                      <a14:brightnessContrast bright="20000" contrast="55000"/>
                    </a14:imgEffect>
                  </a14:imgLayer>
                </a14:imgProps>
              </a:ext>
              <a:ext uri="{28A0092B-C50C-407E-A947-70E740481C1C}">
                <a14:useLocalDpi xmlns:a14="http://schemas.microsoft.com/office/drawing/2010/main" val="0"/>
              </a:ext>
            </a:extLst>
          </a:blip>
          <a:srcRect l="33956" t="28416" r="16376" b="14027"/>
          <a:stretch/>
        </p:blipFill>
        <p:spPr bwMode="auto">
          <a:xfrm>
            <a:off x="323528" y="3501343"/>
            <a:ext cx="2880320" cy="2664295"/>
          </a:xfrm>
          <a:prstGeom prst="rect">
            <a:avLst/>
          </a:prstGeom>
          <a:noFill/>
          <a:ln>
            <a:solidFill>
              <a:schemeClr val="accent1"/>
            </a:solidFill>
          </a:ln>
          <a:extLst>
            <a:ext uri="{53640926-AAD7-44D8-BBD7-CCE9431645EC}">
              <a14:shadowObscured xmlns:a14="http://schemas.microsoft.com/office/drawing/2010/main"/>
            </a:ext>
          </a:extLst>
        </p:spPr>
      </p:pic>
      <p:pic>
        <p:nvPicPr>
          <p:cNvPr id="7" name="图片 6" descr="C:\Users\DELL\AppData\Local\Temp\WeChat Files\b699fbc9ef5cf9d305e7fab42d74b29.jpg"/>
          <p:cNvPicPr/>
          <p:nvPr/>
        </p:nvPicPr>
        <p:blipFill rotWithShape="1">
          <a:blip r:embed="rId4" cstate="print">
            <a:extLst>
              <a:ext uri="{BEBA8EAE-BF5A-486C-A8C5-ECC9F3942E4B}">
                <a14:imgProps xmlns:a14="http://schemas.microsoft.com/office/drawing/2010/main">
                  <a14:imgLayer r:embed="rId5">
                    <a14:imgEffect>
                      <a14:colorTemperature colorTemp="5406"/>
                    </a14:imgEffect>
                    <a14:imgEffect>
                      <a14:saturation sat="0"/>
                    </a14:imgEffect>
                    <a14:imgEffect>
                      <a14:brightnessContrast bright="15000" contrast="5000"/>
                    </a14:imgEffect>
                  </a14:imgLayer>
                </a14:imgProps>
              </a:ext>
              <a:ext uri="{28A0092B-C50C-407E-A947-70E740481C1C}">
                <a14:useLocalDpi xmlns:a14="http://schemas.microsoft.com/office/drawing/2010/main" val="0"/>
              </a:ext>
            </a:extLst>
          </a:blip>
          <a:srcRect l="15713" r="9693" b="7525"/>
          <a:stretch/>
        </p:blipFill>
        <p:spPr bwMode="auto">
          <a:xfrm>
            <a:off x="3563888" y="3501343"/>
            <a:ext cx="2855640" cy="2664295"/>
          </a:xfrm>
          <a:prstGeom prst="rect">
            <a:avLst/>
          </a:prstGeom>
          <a:noFill/>
          <a:ln>
            <a:solidFill>
              <a:schemeClr val="accent1"/>
            </a:solidFill>
          </a:ln>
          <a:extLst>
            <a:ext uri="{53640926-AAD7-44D8-BBD7-CCE9431645EC}">
              <a14:shadowObscured xmlns:a14="http://schemas.microsoft.com/office/drawing/2010/main"/>
            </a:ext>
          </a:extLst>
        </p:spPr>
      </p:pic>
      <p:pic>
        <p:nvPicPr>
          <p:cNvPr id="8" name="图片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667702" y="3501342"/>
            <a:ext cx="2152770" cy="2671539"/>
          </a:xfrm>
          <a:prstGeom prst="rect">
            <a:avLst/>
          </a:prstGeom>
        </p:spPr>
      </p:pic>
      <p:sp>
        <p:nvSpPr>
          <p:cNvPr id="9" name="文本框 8"/>
          <p:cNvSpPr txBox="1"/>
          <p:nvPr/>
        </p:nvSpPr>
        <p:spPr>
          <a:xfrm>
            <a:off x="395536" y="6298684"/>
            <a:ext cx="2808312" cy="369332"/>
          </a:xfrm>
          <a:prstGeom prst="rect">
            <a:avLst/>
          </a:prstGeom>
          <a:noFill/>
        </p:spPr>
        <p:txBody>
          <a:bodyPr wrap="square" rtlCol="0">
            <a:spAutoFit/>
          </a:bodyPr>
          <a:lstStyle/>
          <a:p>
            <a:r>
              <a:rPr lang="en-US" altLang="zh-CN" dirty="0" smtClean="0"/>
              <a:t>BPM feed-through V1.0</a:t>
            </a:r>
            <a:endParaRPr lang="zh-CN" altLang="en-US" dirty="0"/>
          </a:p>
        </p:txBody>
      </p:sp>
      <p:sp>
        <p:nvSpPr>
          <p:cNvPr id="10" name="文本框 9"/>
          <p:cNvSpPr txBox="1"/>
          <p:nvPr/>
        </p:nvSpPr>
        <p:spPr>
          <a:xfrm>
            <a:off x="3483809" y="6298684"/>
            <a:ext cx="2808312" cy="369332"/>
          </a:xfrm>
          <a:prstGeom prst="rect">
            <a:avLst/>
          </a:prstGeom>
          <a:noFill/>
        </p:spPr>
        <p:txBody>
          <a:bodyPr wrap="square" rtlCol="0">
            <a:spAutoFit/>
          </a:bodyPr>
          <a:lstStyle/>
          <a:p>
            <a:r>
              <a:rPr lang="en-US" altLang="zh-CN" dirty="0" smtClean="0"/>
              <a:t>BPM feed-through V2.0</a:t>
            </a:r>
            <a:endParaRPr lang="zh-CN" altLang="en-US" dirty="0"/>
          </a:p>
        </p:txBody>
      </p:sp>
      <p:sp>
        <p:nvSpPr>
          <p:cNvPr id="11" name="文本框 10"/>
          <p:cNvSpPr txBox="1"/>
          <p:nvPr/>
        </p:nvSpPr>
        <p:spPr>
          <a:xfrm>
            <a:off x="6572082" y="6298684"/>
            <a:ext cx="2808312" cy="369332"/>
          </a:xfrm>
          <a:prstGeom prst="rect">
            <a:avLst/>
          </a:prstGeom>
          <a:noFill/>
        </p:spPr>
        <p:txBody>
          <a:bodyPr wrap="square" rtlCol="0">
            <a:spAutoFit/>
          </a:bodyPr>
          <a:lstStyle/>
          <a:p>
            <a:r>
              <a:rPr lang="en-US" altLang="zh-CN" dirty="0" smtClean="0"/>
              <a:t>Kicker feed-through</a:t>
            </a:r>
            <a:endParaRPr lang="zh-CN" altLang="en-US" dirty="0"/>
          </a:p>
        </p:txBody>
      </p:sp>
    </p:spTree>
    <p:extLst>
      <p:ext uri="{BB962C8B-B14F-4D97-AF65-F5344CB8AC3E}">
        <p14:creationId xmlns:p14="http://schemas.microsoft.com/office/powerpoint/2010/main" val="299568280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Feed-through </a:t>
            </a:r>
            <a:r>
              <a:rPr lang="en-US" altLang="zh-CN" dirty="0"/>
              <a:t>R&amp;D</a:t>
            </a:r>
            <a:endParaRPr lang="zh-CN" altLang="en-US" dirty="0"/>
          </a:p>
        </p:txBody>
      </p:sp>
      <p:sp>
        <p:nvSpPr>
          <p:cNvPr id="3" name="内容占位符 2"/>
          <p:cNvSpPr>
            <a:spLocks noGrp="1"/>
          </p:cNvSpPr>
          <p:nvPr>
            <p:ph idx="1"/>
          </p:nvPr>
        </p:nvSpPr>
        <p:spPr>
          <a:xfrm>
            <a:off x="611560" y="1125538"/>
            <a:ext cx="8208912" cy="4319810"/>
          </a:xfrm>
        </p:spPr>
        <p:txBody>
          <a:bodyPr/>
          <a:lstStyle/>
          <a:p>
            <a:pPr algn="just"/>
            <a:r>
              <a:rPr lang="en-US" altLang="zh-CN" dirty="0"/>
              <a:t>The test result of the feedthroughs shows that the mechanical properties, high-frequency </a:t>
            </a:r>
            <a:r>
              <a:rPr lang="en-US" altLang="zh-CN" dirty="0" smtClean="0"/>
              <a:t>characteristics</a:t>
            </a:r>
            <a:r>
              <a:rPr lang="zh-CN" altLang="en-US" dirty="0" smtClean="0"/>
              <a:t>，</a:t>
            </a:r>
            <a:r>
              <a:rPr lang="en-US" altLang="zh-CN" dirty="0" smtClean="0"/>
              <a:t> </a:t>
            </a:r>
            <a:r>
              <a:rPr lang="en-US" altLang="zh-CN" dirty="0"/>
              <a:t>and vacuum performance </a:t>
            </a:r>
            <a:r>
              <a:rPr lang="en-US" altLang="zh-CN" dirty="0" smtClean="0"/>
              <a:t>can meet </a:t>
            </a:r>
            <a:r>
              <a:rPr lang="en-US" altLang="zh-CN" dirty="0"/>
              <a:t>the demands of the CEPC </a:t>
            </a:r>
            <a:r>
              <a:rPr lang="en-US" altLang="zh-CN" dirty="0" smtClean="0"/>
              <a:t>BPM.</a:t>
            </a:r>
          </a:p>
          <a:p>
            <a:r>
              <a:rPr lang="en-US" altLang="zh-CN" dirty="0" smtClean="0"/>
              <a:t>TDR for impedance test and </a:t>
            </a:r>
            <a:r>
              <a:rPr lang="en-US" altLang="zh-CN" dirty="0"/>
              <a:t>X-ray </a:t>
            </a:r>
            <a:r>
              <a:rPr lang="en-US" altLang="zh-CN" dirty="0" smtClean="0"/>
              <a:t>tomography for inner structure check.</a:t>
            </a:r>
            <a:endParaRPr lang="en-US" altLang="zh-CN" dirty="0"/>
          </a:p>
          <a:p>
            <a:r>
              <a:rPr lang="en-US" altLang="zh-CN" dirty="0"/>
              <a:t>Morphology of solid surface by </a:t>
            </a:r>
            <a:r>
              <a:rPr lang="en-US" altLang="zh-CN" dirty="0" smtClean="0"/>
              <a:t>SEM.</a:t>
            </a:r>
            <a:endParaRPr lang="zh-CN" altLang="en-US" dirty="0"/>
          </a:p>
          <a:p>
            <a:endParaRPr lang="en-US" altLang="zh-CN" dirty="0" smtClean="0"/>
          </a:p>
        </p:txBody>
      </p:sp>
      <p:sp>
        <p:nvSpPr>
          <p:cNvPr id="5" name="灯片编号占位符 4"/>
          <p:cNvSpPr>
            <a:spLocks noGrp="1"/>
          </p:cNvSpPr>
          <p:nvPr>
            <p:ph type="sldNum" sz="quarter" idx="12"/>
          </p:nvPr>
        </p:nvSpPr>
        <p:spPr/>
        <p:txBody>
          <a:bodyPr/>
          <a:lstStyle/>
          <a:p>
            <a:fld id="{32913243-E730-472E-A005-6BE97143DD99}" type="slidenum">
              <a:rPr lang="zh-CN" altLang="en-US" smtClean="0"/>
              <a:pPr/>
              <a:t>23</a:t>
            </a:fld>
            <a:endParaRPr lang="zh-CN" altLang="en-US"/>
          </a:p>
        </p:txBody>
      </p:sp>
      <p:pic>
        <p:nvPicPr>
          <p:cNvPr id="6" name="图片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496" y="3983822"/>
            <a:ext cx="2943386" cy="2207540"/>
          </a:xfrm>
          <a:prstGeom prst="rect">
            <a:avLst/>
          </a:prstGeom>
          <a:ln w="25400">
            <a:solidFill>
              <a:srgbClr val="92D050"/>
            </a:solidFill>
          </a:ln>
        </p:spPr>
      </p:pic>
      <p:sp>
        <p:nvSpPr>
          <p:cNvPr id="7" name="文本框 6"/>
          <p:cNvSpPr txBox="1"/>
          <p:nvPr/>
        </p:nvSpPr>
        <p:spPr>
          <a:xfrm>
            <a:off x="72344" y="5729697"/>
            <a:ext cx="1398140" cy="461665"/>
          </a:xfrm>
          <a:prstGeom prst="rect">
            <a:avLst/>
          </a:prstGeom>
          <a:noFill/>
        </p:spPr>
        <p:txBody>
          <a:bodyPr wrap="none" rtlCol="0">
            <a:spAutoFit/>
          </a:bodyPr>
          <a:lstStyle/>
          <a:p>
            <a:r>
              <a:rPr lang="en-US" altLang="zh-CN" sz="2400" dirty="0" smtClean="0">
                <a:solidFill>
                  <a:srgbClr val="92D050"/>
                </a:solidFill>
              </a:rPr>
              <a:t>TDR</a:t>
            </a:r>
            <a:r>
              <a:rPr lang="zh-CN" altLang="en-US" sz="2400" dirty="0" smtClean="0">
                <a:solidFill>
                  <a:srgbClr val="92D050"/>
                </a:solidFill>
              </a:rPr>
              <a:t> </a:t>
            </a:r>
            <a:r>
              <a:rPr lang="en-US" altLang="zh-CN" sz="2400" dirty="0" smtClean="0">
                <a:solidFill>
                  <a:srgbClr val="92D050"/>
                </a:solidFill>
              </a:rPr>
              <a:t>test</a:t>
            </a:r>
            <a:endParaRPr lang="zh-CN" altLang="en-US" sz="2400" dirty="0" smtClean="0">
              <a:solidFill>
                <a:srgbClr val="92D050"/>
              </a:solidFill>
            </a:endParaRPr>
          </a:p>
        </p:txBody>
      </p:sp>
      <p:pic>
        <p:nvPicPr>
          <p:cNvPr id="10" name="图片 9"/>
          <p:cNvPicPr>
            <a:picLocks noChangeAspect="1"/>
          </p:cNvPicPr>
          <p:nvPr/>
        </p:nvPicPr>
        <p:blipFill>
          <a:blip r:embed="rId3"/>
          <a:stretch>
            <a:fillRect/>
          </a:stretch>
        </p:blipFill>
        <p:spPr>
          <a:xfrm>
            <a:off x="2202598" y="3983822"/>
            <a:ext cx="2476129" cy="2410500"/>
          </a:xfrm>
          <a:prstGeom prst="rect">
            <a:avLst/>
          </a:prstGeom>
        </p:spPr>
      </p:pic>
      <p:pic>
        <p:nvPicPr>
          <p:cNvPr id="13" name="图片 12">
            <a:extLst>
              <a:ext uri="{FF2B5EF4-FFF2-40B4-BE49-F238E27FC236}">
                <a16:creationId xmlns="" xmlns:a16="http://schemas.microsoft.com/office/drawing/2014/main" id="{3F8D9CEE-6221-4001-9896-E056A975D0FF}"/>
              </a:ext>
            </a:extLst>
          </p:cNvPr>
          <p:cNvPicPr>
            <a:picLocks noChangeAspect="1"/>
          </p:cNvPicPr>
          <p:nvPr/>
        </p:nvPicPr>
        <p:blipFill>
          <a:blip r:embed="rId4"/>
          <a:stretch>
            <a:fillRect/>
          </a:stretch>
        </p:blipFill>
        <p:spPr>
          <a:xfrm>
            <a:off x="4644008" y="4221088"/>
            <a:ext cx="2091565" cy="1841440"/>
          </a:xfrm>
          <a:prstGeom prst="rect">
            <a:avLst/>
          </a:prstGeom>
          <a:ln w="12700">
            <a:solidFill>
              <a:srgbClr val="1F497D"/>
            </a:solidFill>
          </a:ln>
        </p:spPr>
      </p:pic>
      <p:pic>
        <p:nvPicPr>
          <p:cNvPr id="11" name="内容占位符 4"/>
          <p:cNvPicPr>
            <a:picLocks noGrp="1" noChangeAspect="1"/>
          </p:cNvPicPr>
          <p:nvPr/>
        </p:nvPicPr>
        <p:blipFill>
          <a:blip r:embed="rId5" cstate="print">
            <a:extLst>
              <a:ext uri="{28A0092B-C50C-407E-A947-70E740481C1C}">
                <a14:useLocalDpi xmlns:a14="http://schemas.microsoft.com/office/drawing/2010/main" val="0"/>
              </a:ext>
            </a:extLst>
          </a:blip>
          <a:stretch>
            <a:fillRect/>
          </a:stretch>
        </p:blipFill>
        <p:spPr>
          <a:xfrm>
            <a:off x="6844799" y="4221088"/>
            <a:ext cx="2176577" cy="1871469"/>
          </a:xfrm>
          <a:prstGeom prst="rect">
            <a:avLst/>
          </a:prstGeom>
        </p:spPr>
      </p:pic>
    </p:spTree>
    <p:extLst>
      <p:ext uri="{BB962C8B-B14F-4D97-AF65-F5344CB8AC3E}">
        <p14:creationId xmlns:p14="http://schemas.microsoft.com/office/powerpoint/2010/main" val="49585543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Feed-through R&amp;D</a:t>
            </a:r>
            <a:endParaRPr lang="zh-CN" altLang="en-US" dirty="0"/>
          </a:p>
        </p:txBody>
      </p:sp>
      <p:sp>
        <p:nvSpPr>
          <p:cNvPr id="4" name="日期占位符 3"/>
          <p:cNvSpPr>
            <a:spLocks noGrp="1"/>
          </p:cNvSpPr>
          <p:nvPr>
            <p:ph type="dt" sz="half" idx="10"/>
          </p:nvPr>
        </p:nvSpPr>
        <p:spPr/>
        <p:txBody>
          <a:bodyPr/>
          <a:lstStyle/>
          <a:p>
            <a:fld id="{B245D528-5DC1-43AE-A3BF-8656839858CE}" type="datetime1">
              <a:rPr lang="en-US" altLang="zh-CN" smtClean="0"/>
              <a:t>1/14/2022</a:t>
            </a:fld>
            <a:endParaRPr lang="zh-CN" altLang="en-US" dirty="0"/>
          </a:p>
        </p:txBody>
      </p:sp>
      <p:sp>
        <p:nvSpPr>
          <p:cNvPr id="5" name="灯片编号占位符 4"/>
          <p:cNvSpPr>
            <a:spLocks noGrp="1"/>
          </p:cNvSpPr>
          <p:nvPr>
            <p:ph type="sldNum" sz="quarter" idx="12"/>
          </p:nvPr>
        </p:nvSpPr>
        <p:spPr/>
        <p:txBody>
          <a:bodyPr/>
          <a:lstStyle/>
          <a:p>
            <a:fld id="{32913243-E730-472E-A005-6BE97143DD99}" type="slidenum">
              <a:rPr lang="zh-CN" altLang="en-US" smtClean="0"/>
              <a:pPr/>
              <a:t>24</a:t>
            </a:fld>
            <a:endParaRPr lang="zh-CN" altLang="en-US"/>
          </a:p>
        </p:txBody>
      </p:sp>
      <p:pic>
        <p:nvPicPr>
          <p:cNvPr id="6" name="图片 5">
            <a:extLst>
              <a:ext uri="{FF2B5EF4-FFF2-40B4-BE49-F238E27FC236}">
                <a16:creationId xmlns:a16="http://schemas.microsoft.com/office/drawing/2014/main" xmlns="" id="{1F58422A-0BA7-4162-A26F-7A40C6DCF0C7}"/>
              </a:ext>
            </a:extLst>
          </p:cNvPr>
          <p:cNvPicPr>
            <a:picLocks noChangeAspect="1"/>
          </p:cNvPicPr>
          <p:nvPr/>
        </p:nvPicPr>
        <p:blipFill>
          <a:blip r:embed="rId2"/>
          <a:stretch>
            <a:fillRect/>
          </a:stretch>
        </p:blipFill>
        <p:spPr>
          <a:xfrm>
            <a:off x="183873" y="1410787"/>
            <a:ext cx="3039985" cy="2180024"/>
          </a:xfrm>
          <a:prstGeom prst="rect">
            <a:avLst/>
          </a:prstGeom>
          <a:ln w="12700">
            <a:solidFill>
              <a:schemeClr val="tx2">
                <a:lumMod val="60000"/>
                <a:lumOff val="40000"/>
              </a:schemeClr>
            </a:solidFill>
          </a:ln>
        </p:spPr>
      </p:pic>
      <p:pic>
        <p:nvPicPr>
          <p:cNvPr id="7" name="内容占位符 6">
            <a:extLst>
              <a:ext uri="{FF2B5EF4-FFF2-40B4-BE49-F238E27FC236}">
                <a16:creationId xmlns:a16="http://schemas.microsoft.com/office/drawing/2014/main" xmlns="" id="{1AC65C43-EBB3-4910-9785-D4A7BE7A2FB4}"/>
              </a:ext>
            </a:extLst>
          </p:cNvPr>
          <p:cNvPicPr>
            <a:picLocks noGrp="1" noChangeAspect="1"/>
          </p:cNvPicPr>
          <p:nvPr>
            <p:ph idx="1"/>
          </p:nvPr>
        </p:nvPicPr>
        <p:blipFill>
          <a:blip r:embed="rId3"/>
          <a:stretch>
            <a:fillRect/>
          </a:stretch>
        </p:blipFill>
        <p:spPr>
          <a:xfrm>
            <a:off x="3223859" y="1526980"/>
            <a:ext cx="2852797" cy="3816325"/>
          </a:xfrm>
          <a:prstGeom prst="rect">
            <a:avLst/>
          </a:prstGeom>
        </p:spPr>
      </p:pic>
      <p:pic>
        <p:nvPicPr>
          <p:cNvPr id="8" name="图片 7">
            <a:extLst>
              <a:ext uri="{FF2B5EF4-FFF2-40B4-BE49-F238E27FC236}">
                <a16:creationId xmlns:a16="http://schemas.microsoft.com/office/drawing/2014/main" xmlns="" id="{E8BEE097-3772-4A5C-B16C-DA4208A1B229}"/>
              </a:ext>
            </a:extLst>
          </p:cNvPr>
          <p:cNvPicPr>
            <a:picLocks noChangeAspect="1"/>
          </p:cNvPicPr>
          <p:nvPr/>
        </p:nvPicPr>
        <p:blipFill>
          <a:blip r:embed="rId4"/>
          <a:stretch>
            <a:fillRect/>
          </a:stretch>
        </p:blipFill>
        <p:spPr>
          <a:xfrm>
            <a:off x="6004615" y="1337745"/>
            <a:ext cx="3187034" cy="2291430"/>
          </a:xfrm>
          <a:prstGeom prst="rect">
            <a:avLst/>
          </a:prstGeom>
        </p:spPr>
      </p:pic>
      <p:pic>
        <p:nvPicPr>
          <p:cNvPr id="9" name="图片 8">
            <a:extLst>
              <a:ext uri="{FF2B5EF4-FFF2-40B4-BE49-F238E27FC236}">
                <a16:creationId xmlns:a16="http://schemas.microsoft.com/office/drawing/2014/main" xmlns="" id="{7CA969B3-0EE2-4948-BC32-A524E5A30311}"/>
              </a:ext>
            </a:extLst>
          </p:cNvPr>
          <p:cNvPicPr>
            <a:picLocks noChangeAspect="1"/>
          </p:cNvPicPr>
          <p:nvPr/>
        </p:nvPicPr>
        <p:blipFill>
          <a:blip r:embed="rId5"/>
          <a:stretch>
            <a:fillRect/>
          </a:stretch>
        </p:blipFill>
        <p:spPr>
          <a:xfrm>
            <a:off x="183874" y="3638866"/>
            <a:ext cx="2875958" cy="2598446"/>
          </a:xfrm>
          <a:prstGeom prst="rect">
            <a:avLst/>
          </a:prstGeom>
        </p:spPr>
      </p:pic>
      <p:pic>
        <p:nvPicPr>
          <p:cNvPr id="10" name="图片 9">
            <a:extLst>
              <a:ext uri="{FF2B5EF4-FFF2-40B4-BE49-F238E27FC236}">
                <a16:creationId xmlns:a16="http://schemas.microsoft.com/office/drawing/2014/main" xmlns="" id="{D038D280-D5CC-4D0F-867C-89524DB7C898}"/>
              </a:ext>
            </a:extLst>
          </p:cNvPr>
          <p:cNvPicPr>
            <a:picLocks noChangeAspect="1"/>
          </p:cNvPicPr>
          <p:nvPr/>
        </p:nvPicPr>
        <p:blipFill>
          <a:blip r:embed="rId6"/>
          <a:stretch>
            <a:fillRect/>
          </a:stretch>
        </p:blipFill>
        <p:spPr>
          <a:xfrm>
            <a:off x="6048350" y="3370797"/>
            <a:ext cx="3143299" cy="2365924"/>
          </a:xfrm>
          <a:prstGeom prst="rect">
            <a:avLst/>
          </a:prstGeom>
        </p:spPr>
      </p:pic>
      <p:pic>
        <p:nvPicPr>
          <p:cNvPr id="11" name="图片 10">
            <a:extLst>
              <a:ext uri="{FF2B5EF4-FFF2-40B4-BE49-F238E27FC236}">
                <a16:creationId xmlns:a16="http://schemas.microsoft.com/office/drawing/2014/main" xmlns="" id="{D6A4A891-09B6-48A2-84FC-4F20C5AA6576}"/>
              </a:ext>
            </a:extLst>
          </p:cNvPr>
          <p:cNvPicPr>
            <a:picLocks noChangeAspect="1"/>
          </p:cNvPicPr>
          <p:nvPr/>
        </p:nvPicPr>
        <p:blipFill>
          <a:blip r:embed="rId7"/>
          <a:stretch>
            <a:fillRect/>
          </a:stretch>
        </p:blipFill>
        <p:spPr>
          <a:xfrm>
            <a:off x="6729539" y="3449300"/>
            <a:ext cx="907440" cy="753485"/>
          </a:xfrm>
          <a:prstGeom prst="rect">
            <a:avLst/>
          </a:prstGeom>
        </p:spPr>
      </p:pic>
      <p:sp>
        <p:nvSpPr>
          <p:cNvPr id="12" name="文本框 11"/>
          <p:cNvSpPr txBox="1"/>
          <p:nvPr/>
        </p:nvSpPr>
        <p:spPr>
          <a:xfrm>
            <a:off x="3186220" y="5763515"/>
            <a:ext cx="5706260" cy="923330"/>
          </a:xfrm>
          <a:prstGeom prst="rect">
            <a:avLst/>
          </a:prstGeom>
          <a:noFill/>
        </p:spPr>
        <p:txBody>
          <a:bodyPr wrap="square" rtlCol="0">
            <a:spAutoFit/>
          </a:bodyPr>
          <a:lstStyle/>
          <a:p>
            <a:r>
              <a:rPr lang="en-US" altLang="zh-CN" dirty="0" smtClean="0"/>
              <a:t>3 Candidate manufacturers, the same design ,  batch products consistency test</a:t>
            </a:r>
          </a:p>
          <a:p>
            <a:endParaRPr lang="zh-CN" altLang="en-US" dirty="0"/>
          </a:p>
        </p:txBody>
      </p:sp>
    </p:spTree>
    <p:extLst>
      <p:ext uri="{BB962C8B-B14F-4D97-AF65-F5344CB8AC3E}">
        <p14:creationId xmlns:p14="http://schemas.microsoft.com/office/powerpoint/2010/main" val="247910781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Feedback system R&amp;D</a:t>
            </a:r>
            <a:endParaRPr lang="zh-CN" altLang="en-US" dirty="0"/>
          </a:p>
        </p:txBody>
      </p:sp>
      <p:sp>
        <p:nvSpPr>
          <p:cNvPr id="3" name="内容占位符 2"/>
          <p:cNvSpPr>
            <a:spLocks noGrp="1"/>
          </p:cNvSpPr>
          <p:nvPr>
            <p:ph idx="1"/>
          </p:nvPr>
        </p:nvSpPr>
        <p:spPr/>
        <p:txBody>
          <a:bodyPr/>
          <a:lstStyle/>
          <a:p>
            <a:endParaRPr lang="zh-CN" altLang="en-US" kern="1200" dirty="0">
              <a:latin typeface="Arial" panose="020B060402020202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lstStyle/>
          <a:p>
            <a:fld id="{32913243-E730-472E-A005-6BE97143DD99}" type="slidenum">
              <a:rPr lang="zh-CN" altLang="en-US" smtClean="0"/>
              <a:pPr/>
              <a:t>25</a:t>
            </a:fld>
            <a:endParaRPr lang="zh-CN" altLang="en-US"/>
          </a:p>
        </p:txBody>
      </p:sp>
      <p:pic>
        <p:nvPicPr>
          <p:cNvPr id="6" name="图片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55576" y="1393051"/>
            <a:ext cx="3433762" cy="1935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图片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65712" y="4001343"/>
            <a:ext cx="3234716" cy="2077371"/>
          </a:xfrm>
          <a:prstGeom prst="rect">
            <a:avLst/>
          </a:prstGeom>
        </p:spPr>
      </p:pic>
      <p:pic>
        <p:nvPicPr>
          <p:cNvPr id="8"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16047"/>
          <a:stretch/>
        </p:blipFill>
        <p:spPr bwMode="auto">
          <a:xfrm>
            <a:off x="286544" y="4005064"/>
            <a:ext cx="4608512" cy="2073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文本框 8"/>
          <p:cNvSpPr txBox="1"/>
          <p:nvPr/>
        </p:nvSpPr>
        <p:spPr>
          <a:xfrm>
            <a:off x="2771800" y="6245225"/>
            <a:ext cx="4717504" cy="369332"/>
          </a:xfrm>
          <a:prstGeom prst="rect">
            <a:avLst/>
          </a:prstGeom>
          <a:noFill/>
        </p:spPr>
        <p:txBody>
          <a:bodyPr wrap="square" rtlCol="0">
            <a:spAutoFit/>
          </a:bodyPr>
          <a:lstStyle/>
          <a:p>
            <a:r>
              <a:rPr lang="en-US" altLang="zh-CN" dirty="0" smtClean="0"/>
              <a:t>The kicker design and test in the lab</a:t>
            </a:r>
            <a:endParaRPr lang="zh-CN" altLang="en-US" dirty="0"/>
          </a:p>
        </p:txBody>
      </p:sp>
      <p:sp>
        <p:nvSpPr>
          <p:cNvPr id="10" name="文本框 9"/>
          <p:cNvSpPr txBox="1"/>
          <p:nvPr/>
        </p:nvSpPr>
        <p:spPr>
          <a:xfrm>
            <a:off x="35496" y="3269029"/>
            <a:ext cx="5030216" cy="369332"/>
          </a:xfrm>
          <a:prstGeom prst="rect">
            <a:avLst/>
          </a:prstGeom>
          <a:noFill/>
        </p:spPr>
        <p:txBody>
          <a:bodyPr wrap="square" rtlCol="0">
            <a:spAutoFit/>
          </a:bodyPr>
          <a:lstStyle/>
          <a:p>
            <a:pPr algn="just"/>
            <a:r>
              <a:rPr lang="en-US" altLang="zh-CN" dirty="0" smtClean="0"/>
              <a:t>FB electronics R&amp;D based </a:t>
            </a:r>
            <a:r>
              <a:rPr lang="en-US" altLang="zh-CN" dirty="0"/>
              <a:t>commercial product</a:t>
            </a:r>
          </a:p>
        </p:txBody>
      </p:sp>
      <p:sp>
        <p:nvSpPr>
          <p:cNvPr id="11" name="矩形 10"/>
          <p:cNvSpPr/>
          <p:nvPr/>
        </p:nvSpPr>
        <p:spPr>
          <a:xfrm>
            <a:off x="5065712" y="3295446"/>
            <a:ext cx="4056210" cy="369332"/>
          </a:xfrm>
          <a:prstGeom prst="rect">
            <a:avLst/>
          </a:prstGeom>
        </p:spPr>
        <p:txBody>
          <a:bodyPr wrap="square">
            <a:spAutoFit/>
          </a:bodyPr>
          <a:lstStyle/>
          <a:p>
            <a:pPr fontAlgn="auto">
              <a:spcBef>
                <a:spcPts val="0"/>
              </a:spcBef>
              <a:spcAft>
                <a:spcPts val="0"/>
              </a:spcAft>
            </a:pPr>
            <a:r>
              <a:rPr lang="en-US" altLang="zh-CN" dirty="0"/>
              <a:t>The</a:t>
            </a:r>
            <a:r>
              <a:rPr lang="zh-CN" altLang="en-US" dirty="0"/>
              <a:t> </a:t>
            </a:r>
            <a:r>
              <a:rPr lang="en-US" altLang="zh-CN" dirty="0"/>
              <a:t>damping time of two TFBs</a:t>
            </a:r>
            <a:endParaRPr lang="zh-CN" altLang="en-US" dirty="0"/>
          </a:p>
        </p:txBody>
      </p:sp>
      <p:pic>
        <p:nvPicPr>
          <p:cNvPr id="12" name="图片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454546" y="1101298"/>
            <a:ext cx="2689060" cy="2226916"/>
          </a:xfrm>
          <a:prstGeom prst="rect">
            <a:avLst/>
          </a:prstGeom>
        </p:spPr>
      </p:pic>
    </p:spTree>
    <p:extLst>
      <p:ext uri="{BB962C8B-B14F-4D97-AF65-F5344CB8AC3E}">
        <p14:creationId xmlns:p14="http://schemas.microsoft.com/office/powerpoint/2010/main" val="362329326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5496" y="0"/>
            <a:ext cx="9108504" cy="850900"/>
          </a:xfrm>
        </p:spPr>
        <p:txBody>
          <a:bodyPr/>
          <a:lstStyle/>
          <a:p>
            <a:r>
              <a:rPr lang="en-US" altLang="zh-CN" dirty="0"/>
              <a:t>Status of CEPC beam </a:t>
            </a:r>
            <a:r>
              <a:rPr lang="en-US" altLang="zh-CN" dirty="0" smtClean="0"/>
              <a:t>instrumentation R&amp;D </a:t>
            </a:r>
            <a:endParaRPr lang="zh-CN" altLang="en-US" dirty="0"/>
          </a:p>
        </p:txBody>
      </p:sp>
      <p:graphicFrame>
        <p:nvGraphicFramePr>
          <p:cNvPr id="6" name="内容占位符 5"/>
          <p:cNvGraphicFramePr>
            <a:graphicFrameLocks noGrp="1"/>
          </p:cNvGraphicFramePr>
          <p:nvPr>
            <p:ph idx="1"/>
            <p:extLst/>
          </p:nvPr>
        </p:nvGraphicFramePr>
        <p:xfrm>
          <a:off x="14666" y="850900"/>
          <a:ext cx="9129334" cy="5975360"/>
        </p:xfrm>
        <a:graphic>
          <a:graphicData uri="http://schemas.openxmlformats.org/drawingml/2006/table">
            <a:tbl>
              <a:tblPr firstRow="1" bandRow="1">
                <a:tableStyleId>{21E4AEA4-8DFA-4A89-87EB-49C32662AFE0}</a:tableStyleId>
              </a:tblPr>
              <a:tblGrid>
                <a:gridCol w="2160241"/>
                <a:gridCol w="792087"/>
                <a:gridCol w="1584176"/>
                <a:gridCol w="1152128"/>
                <a:gridCol w="3440702"/>
              </a:tblGrid>
              <a:tr h="504056">
                <a:tc rowSpan="2">
                  <a:txBody>
                    <a:bodyPr/>
                    <a:lstStyle/>
                    <a:p>
                      <a:r>
                        <a:rPr lang="en-US" altLang="zh-CN" dirty="0" smtClean="0"/>
                        <a:t>System</a:t>
                      </a:r>
                      <a:endParaRPr lang="zh-CN" altLang="en-US" dirty="0"/>
                    </a:p>
                  </a:txBody>
                  <a:tcPr/>
                </a:tc>
                <a:tc gridSpan="3">
                  <a:txBody>
                    <a:bodyPr/>
                    <a:lstStyle/>
                    <a:p>
                      <a:pPr algn="ctr"/>
                      <a:r>
                        <a:rPr lang="en-US" altLang="zh-CN" dirty="0" smtClean="0"/>
                        <a:t>R&amp;D Work</a:t>
                      </a:r>
                      <a:r>
                        <a:rPr lang="en-US" altLang="zh-CN" baseline="0" dirty="0" smtClean="0"/>
                        <a:t> supported by</a:t>
                      </a:r>
                      <a:endParaRPr lang="zh-CN" altLang="en-US" dirty="0"/>
                    </a:p>
                  </a:txBody>
                  <a:tcPr/>
                </a:tc>
                <a:tc hMerge="1">
                  <a:txBody>
                    <a:bodyPr/>
                    <a:lstStyle/>
                    <a:p>
                      <a:endParaRPr lang="zh-CN" altLang="en-US" dirty="0"/>
                    </a:p>
                  </a:txBody>
                  <a:tcPr/>
                </a:tc>
                <a:tc hMerge="1">
                  <a:txBody>
                    <a:bodyPr/>
                    <a:lstStyle/>
                    <a:p>
                      <a:endParaRPr lang="zh-CN" altLang="en-US" dirty="0"/>
                    </a:p>
                  </a:txBody>
                  <a:tcPr/>
                </a:tc>
                <a:tc rowSpan="2">
                  <a:txBody>
                    <a:bodyPr/>
                    <a:lstStyle/>
                    <a:p>
                      <a:r>
                        <a:rPr lang="en-US" altLang="zh-CN" dirty="0" smtClean="0"/>
                        <a:t>Work to be done</a:t>
                      </a:r>
                      <a:endParaRPr lang="zh-CN" altLang="en-US" dirty="0"/>
                    </a:p>
                  </a:txBody>
                  <a:tcPr/>
                </a:tc>
              </a:tr>
              <a:tr h="360040">
                <a:tc vMerge="1">
                  <a:txBody>
                    <a:bodyPr/>
                    <a:lstStyle/>
                    <a:p>
                      <a:endParaRPr lang="zh-CN" altLang="en-US"/>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dirty="0" smtClean="0"/>
                        <a:t>BEPCII</a:t>
                      </a:r>
                      <a:endParaRPr lang="zh-CN" altLang="en-US" dirty="0" smtClean="0"/>
                    </a:p>
                    <a:p>
                      <a:endParaRPr lang="zh-CN" alt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dirty="0" smtClean="0"/>
                        <a:t>HEPS/HEPS TF</a:t>
                      </a:r>
                      <a:endParaRPr lang="zh-CN" altLang="en-US"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dirty="0" smtClean="0"/>
                        <a:t>Funding</a:t>
                      </a:r>
                      <a:endParaRPr lang="zh-CN" altLang="en-US" dirty="0" smtClean="0"/>
                    </a:p>
                  </a:txBody>
                  <a:tcPr/>
                </a:tc>
                <a:tc vMerge="1">
                  <a:txBody>
                    <a:bodyPr/>
                    <a:lstStyle/>
                    <a:p>
                      <a:endParaRPr lang="zh-CN" altLang="en-US"/>
                    </a:p>
                  </a:txBody>
                  <a:tcPr/>
                </a:tc>
              </a:tr>
              <a:tr h="575968">
                <a:tc>
                  <a:txBody>
                    <a:bodyPr/>
                    <a:lstStyle/>
                    <a:p>
                      <a:r>
                        <a:rPr lang="en-US" altLang="zh-CN" sz="1600" dirty="0" smtClean="0"/>
                        <a:t>BPM electronics</a:t>
                      </a:r>
                      <a:endParaRPr lang="zh-CN" altLang="en-US" sz="1600" dirty="0"/>
                    </a:p>
                  </a:txBody>
                  <a:tcPr/>
                </a:tc>
                <a:tc>
                  <a:txBody>
                    <a:bodyPr/>
                    <a:lstStyle/>
                    <a:p>
                      <a:r>
                        <a:rPr lang="zh-CN" altLang="en-US" sz="1600" dirty="0" smtClean="0"/>
                        <a:t>√</a:t>
                      </a:r>
                      <a:endParaRPr lang="zh-CN" altLang="en-US"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1600" dirty="0" smtClean="0"/>
                        <a:t>√</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1600" dirty="0" smtClean="0"/>
                        <a:t>√</a:t>
                      </a:r>
                    </a:p>
                  </a:txBody>
                  <a:tcPr/>
                </a:tc>
                <a:tc>
                  <a:txBody>
                    <a:bodyPr/>
                    <a:lstStyle/>
                    <a:p>
                      <a:r>
                        <a:rPr lang="en-US" altLang="zh-CN" sz="1600" dirty="0" smtClean="0"/>
                        <a:t>Radiation hardness</a:t>
                      </a:r>
                    </a:p>
                    <a:p>
                      <a:r>
                        <a:rPr lang="en-US" altLang="zh-CN" sz="1600" dirty="0" smtClean="0"/>
                        <a:t>Industrialization</a:t>
                      </a:r>
                    </a:p>
                  </a:txBody>
                  <a:tcPr/>
                </a:tc>
              </a:tr>
              <a:tr h="619456">
                <a:tc>
                  <a:txBody>
                    <a:bodyPr/>
                    <a:lstStyle/>
                    <a:p>
                      <a:r>
                        <a:rPr lang="en-US" altLang="zh-CN" sz="1600" dirty="0" smtClean="0"/>
                        <a:t>Beam position monitor fabrication</a:t>
                      </a:r>
                      <a:endParaRPr lang="zh-CN" altLang="en-US" sz="1600" dirty="0"/>
                    </a:p>
                  </a:txBody>
                  <a:tcPr/>
                </a:tc>
                <a:tc>
                  <a:txBody>
                    <a:bodyPr/>
                    <a:lstStyle/>
                    <a:p>
                      <a:endParaRPr lang="zh-CN" altLang="en-US"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1600" dirty="0" smtClean="0"/>
                        <a:t>√</a:t>
                      </a:r>
                    </a:p>
                    <a:p>
                      <a:endParaRPr lang="zh-CN" altLang="en-US"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1600" dirty="0" smtClean="0"/>
                        <a:t>√</a:t>
                      </a:r>
                    </a:p>
                  </a:txBody>
                  <a:tcPr/>
                </a:tc>
                <a:tc>
                  <a:txBody>
                    <a:bodyPr/>
                    <a:lstStyle/>
                    <a:p>
                      <a:r>
                        <a:rPr lang="en-US" altLang="zh-CN" sz="1600" dirty="0" smtClean="0"/>
                        <a:t>Feed through</a:t>
                      </a:r>
                      <a:r>
                        <a:rPr lang="en-US" altLang="zh-CN" sz="1600" baseline="0" dirty="0" smtClean="0"/>
                        <a:t> product and </a:t>
                      </a:r>
                      <a:r>
                        <a:rPr lang="en-US" altLang="zh-CN" sz="1600" b="0" i="0" kern="1200" dirty="0" smtClean="0">
                          <a:solidFill>
                            <a:schemeClr val="dk1"/>
                          </a:solidFill>
                          <a:effectLst/>
                          <a:latin typeface="+mn-lt"/>
                          <a:ea typeface="+mn-ea"/>
                          <a:cs typeface="+mn-cs"/>
                        </a:rPr>
                        <a:t> </a:t>
                      </a:r>
                      <a:r>
                        <a:rPr lang="en-US" altLang="zh-CN" sz="1600" b="0" i="0" u="none" strike="noStrike" kern="1200" dirty="0" smtClean="0">
                          <a:solidFill>
                            <a:schemeClr val="dk1"/>
                          </a:solidFill>
                          <a:effectLst/>
                          <a:latin typeface="+mn-lt"/>
                          <a:ea typeface="+mn-ea"/>
                          <a:cs typeface="+mn-cs"/>
                        </a:rPr>
                        <a:t>detection;</a:t>
                      </a:r>
                    </a:p>
                    <a:p>
                      <a:r>
                        <a:rPr lang="en-US" altLang="zh-CN" sz="1600" dirty="0" smtClean="0"/>
                        <a:t>BPM pick-up design,</a:t>
                      </a:r>
                      <a:endParaRPr lang="zh-CN" altLang="en-US" sz="1600" dirty="0"/>
                    </a:p>
                  </a:txBody>
                  <a:tcPr/>
                </a:tc>
              </a:tr>
              <a:tr h="57596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1600" dirty="0" smtClean="0"/>
                        <a:t>Longitudinal </a:t>
                      </a:r>
                      <a:r>
                        <a:rPr lang="en-US" altLang="zh-CN" sz="1600" kern="1200" dirty="0" smtClean="0">
                          <a:solidFill>
                            <a:schemeClr val="dk1"/>
                          </a:solidFill>
                          <a:latin typeface="+mn-lt"/>
                          <a:ea typeface="+mn-ea"/>
                          <a:cs typeface="+mn-cs"/>
                        </a:rPr>
                        <a:t>feedback system</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1600" dirty="0" smtClean="0"/>
                        <a:t>√</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1600" dirty="0" smtClean="0"/>
                        <a:t>√</a:t>
                      </a:r>
                    </a:p>
                  </a:txBody>
                  <a:tcPr/>
                </a:tc>
                <a:tc>
                  <a:txBody>
                    <a:bodyPr/>
                    <a:lstStyle/>
                    <a:p>
                      <a:endParaRPr lang="zh-CN" altLang="en-US" sz="1600"/>
                    </a:p>
                  </a:txBody>
                  <a:tcPr/>
                </a:tc>
                <a:tc>
                  <a:txBody>
                    <a:bodyPr/>
                    <a:lstStyle/>
                    <a:p>
                      <a:r>
                        <a:rPr lang="en-US" altLang="zh-CN" sz="1600" dirty="0" smtClean="0"/>
                        <a:t>Electronics development</a:t>
                      </a:r>
                    </a:p>
                  </a:txBody>
                  <a:tcPr/>
                </a:tc>
              </a:tr>
              <a:tr h="57596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1600" kern="1200" dirty="0" smtClean="0">
                          <a:solidFill>
                            <a:schemeClr val="dk1"/>
                          </a:solidFill>
                          <a:latin typeface="+mn-lt"/>
                          <a:ea typeface="+mn-ea"/>
                          <a:cs typeface="+mn-cs"/>
                        </a:rPr>
                        <a:t>Transverse feedback system</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1600" dirty="0" smtClean="0"/>
                        <a:t>√</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1600" dirty="0" smtClean="0"/>
                        <a:t>√</a:t>
                      </a:r>
                    </a:p>
                  </a:txBody>
                  <a:tcPr/>
                </a:tc>
                <a:tc>
                  <a:txBody>
                    <a:bodyPr/>
                    <a:lstStyle/>
                    <a:p>
                      <a:endParaRPr lang="zh-CN" altLang="en-US" sz="1600" dirty="0"/>
                    </a:p>
                  </a:txBody>
                  <a:tcPr/>
                </a:tc>
                <a:tc>
                  <a:txBody>
                    <a:bodyPr/>
                    <a:lstStyle/>
                    <a:p>
                      <a:r>
                        <a:rPr lang="en-US" altLang="zh-CN" sz="1600" dirty="0" smtClean="0"/>
                        <a:t>Electronics development</a:t>
                      </a:r>
                    </a:p>
                    <a:p>
                      <a:r>
                        <a:rPr lang="en-US" altLang="zh-CN" sz="1600" dirty="0" smtClean="0"/>
                        <a:t>Longer kicker design</a:t>
                      </a:r>
                      <a:endParaRPr lang="zh-CN" altLang="en-US" sz="1600" dirty="0"/>
                    </a:p>
                  </a:txBody>
                  <a:tcPr/>
                </a:tc>
              </a:tr>
              <a:tr h="737048">
                <a:tc>
                  <a:txBody>
                    <a:bodyPr/>
                    <a:lstStyle/>
                    <a:p>
                      <a:r>
                        <a:rPr lang="en-US" altLang="zh-CN" sz="1600" dirty="0" smtClean="0"/>
                        <a:t>Synchrotron radiation monitor</a:t>
                      </a:r>
                      <a:endParaRPr lang="zh-CN" altLang="en-US" sz="1600" dirty="0"/>
                    </a:p>
                  </a:txBody>
                  <a:tcPr/>
                </a:tc>
                <a:tc>
                  <a:txBody>
                    <a:bodyPr/>
                    <a:lstStyle/>
                    <a:p>
                      <a:endParaRPr lang="zh-CN" altLang="en-US" sz="1600"/>
                    </a:p>
                  </a:txBody>
                  <a:tcPr/>
                </a:tc>
                <a:tc>
                  <a:txBody>
                    <a:bodyPr/>
                    <a:lstStyle/>
                    <a:p>
                      <a:endParaRPr lang="zh-CN" altLang="en-US" sz="1600"/>
                    </a:p>
                  </a:txBody>
                  <a:tcPr/>
                </a:tc>
                <a:tc>
                  <a:txBody>
                    <a:bodyPr/>
                    <a:lstStyle/>
                    <a:p>
                      <a:endParaRPr lang="zh-CN" altLang="en-US" sz="1600" dirty="0"/>
                    </a:p>
                  </a:txBody>
                  <a:tcPr/>
                </a:tc>
                <a:tc>
                  <a:txBody>
                    <a:bodyPr/>
                    <a:lstStyle/>
                    <a:p>
                      <a:r>
                        <a:rPr lang="en-US" altLang="zh-CN" sz="1600" dirty="0" smtClean="0"/>
                        <a:t>Cooling of SR extraction mirror; </a:t>
                      </a:r>
                    </a:p>
                    <a:p>
                      <a:r>
                        <a:rPr lang="en-US" altLang="zh-CN" sz="1600" dirty="0" smtClean="0"/>
                        <a:t>X-ray interferometer; Gas jet scanner</a:t>
                      </a:r>
                    </a:p>
                  </a:txBody>
                  <a:tcPr/>
                </a:tc>
              </a:tr>
              <a:tr h="233088">
                <a:tc>
                  <a:txBody>
                    <a:bodyPr/>
                    <a:lstStyle/>
                    <a:p>
                      <a:r>
                        <a:rPr lang="en-US" altLang="zh-CN" sz="1600" baseline="0" dirty="0" smtClean="0"/>
                        <a:t>BI at the i</a:t>
                      </a:r>
                      <a:r>
                        <a:rPr lang="en-US" altLang="zh-CN" sz="1600" dirty="0" smtClean="0"/>
                        <a:t>nteraction</a:t>
                      </a:r>
                      <a:r>
                        <a:rPr lang="en-US" altLang="zh-CN" sz="1600" baseline="0" dirty="0" smtClean="0"/>
                        <a:t> point</a:t>
                      </a:r>
                      <a:endParaRPr lang="zh-CN" altLang="en-US" sz="1600" dirty="0"/>
                    </a:p>
                  </a:txBody>
                  <a:tcPr/>
                </a:tc>
                <a:tc>
                  <a:txBody>
                    <a:bodyPr/>
                    <a:lstStyle/>
                    <a:p>
                      <a:endParaRPr lang="zh-CN" altLang="en-US" sz="1600"/>
                    </a:p>
                  </a:txBody>
                  <a:tcPr/>
                </a:tc>
                <a:tc>
                  <a:txBody>
                    <a:bodyPr/>
                    <a:lstStyle/>
                    <a:p>
                      <a:endParaRPr lang="zh-CN" altLang="en-US"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1600" dirty="0" smtClean="0"/>
                        <a:t>√</a:t>
                      </a:r>
                    </a:p>
                  </a:txBody>
                  <a:tcPr/>
                </a:tc>
                <a:tc>
                  <a:txBody>
                    <a:bodyPr/>
                    <a:lstStyle/>
                    <a:p>
                      <a:r>
                        <a:rPr lang="en-US" altLang="zh-CN" sz="1600" smtClean="0"/>
                        <a:t>Special </a:t>
                      </a:r>
                      <a:r>
                        <a:rPr lang="en-US" altLang="zh-CN" sz="1600" dirty="0" smtClean="0"/>
                        <a:t>beam monitor design at IP</a:t>
                      </a:r>
                      <a:endParaRPr lang="zh-CN" altLang="en-US" sz="1600" dirty="0"/>
                    </a:p>
                  </a:txBody>
                  <a:tcPr/>
                </a:tc>
              </a:tr>
              <a:tr h="0">
                <a:tc>
                  <a:txBody>
                    <a:bodyPr/>
                    <a:lstStyle/>
                    <a:p>
                      <a:r>
                        <a:rPr lang="en-US" altLang="zh-CN" sz="1600" dirty="0" smtClean="0"/>
                        <a:t>Bunch current monitor </a:t>
                      </a:r>
                      <a:endParaRPr lang="zh-CN" altLang="en-US" sz="1600" dirty="0"/>
                    </a:p>
                  </a:txBody>
                  <a:tcPr/>
                </a:tc>
                <a:tc>
                  <a:txBody>
                    <a:bodyPr/>
                    <a:lstStyle/>
                    <a:p>
                      <a:endParaRPr lang="zh-CN" altLang="en-US" sz="160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1600" dirty="0" smtClean="0"/>
                        <a:t>√</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zh-CN" altLang="en-US" sz="1600" dirty="0" smtClean="0"/>
                    </a:p>
                  </a:txBody>
                  <a:tcPr/>
                </a:tc>
                <a:tc>
                  <a:txBody>
                    <a:bodyPr/>
                    <a:lstStyle/>
                    <a:p>
                      <a:r>
                        <a:rPr lang="en-US" altLang="zh-CN" sz="1600" dirty="0" smtClean="0"/>
                        <a:t>BBB electronics R&amp;D based</a:t>
                      </a:r>
                      <a:r>
                        <a:rPr lang="en-US" altLang="zh-CN" sz="1600" baseline="0" dirty="0" smtClean="0"/>
                        <a:t> </a:t>
                      </a:r>
                      <a:r>
                        <a:rPr lang="en-US" altLang="zh-CN" sz="1600" dirty="0" smtClean="0"/>
                        <a:t>home-developed and company</a:t>
                      </a:r>
                      <a:endParaRPr lang="zh-CN" altLang="en-US" sz="1600" dirty="0"/>
                    </a:p>
                  </a:txBody>
                  <a:tcPr/>
                </a:tc>
              </a:tr>
              <a:tr h="0">
                <a:tc>
                  <a:txBody>
                    <a:bodyPr/>
                    <a:lstStyle/>
                    <a:p>
                      <a:r>
                        <a:rPr lang="en-US" altLang="zh-CN" sz="1600" dirty="0" smtClean="0"/>
                        <a:t>Beam loss monitor</a:t>
                      </a:r>
                      <a:endParaRPr lang="zh-CN" altLang="en-US" sz="1600" dirty="0"/>
                    </a:p>
                  </a:txBody>
                  <a:tcPr/>
                </a:tc>
                <a:tc>
                  <a:txBody>
                    <a:bodyPr/>
                    <a:lstStyle/>
                    <a:p>
                      <a:endParaRPr lang="zh-CN" altLang="en-US" sz="160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zh-CN" altLang="en-US" sz="16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1600" dirty="0" smtClean="0"/>
                        <a:t>√</a:t>
                      </a:r>
                    </a:p>
                  </a:txBody>
                  <a:tcPr/>
                </a:tc>
                <a:tc>
                  <a:txBody>
                    <a:bodyPr/>
                    <a:lstStyle/>
                    <a:p>
                      <a:r>
                        <a:rPr lang="en-US" altLang="zh-CN" sz="1600" dirty="0" smtClean="0"/>
                        <a:t>beam loss detector</a:t>
                      </a:r>
                      <a:r>
                        <a:rPr lang="en-US" altLang="zh-CN" sz="1600" baseline="0" dirty="0" smtClean="0"/>
                        <a:t> R&amp;D</a:t>
                      </a:r>
                    </a:p>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1600" dirty="0" smtClean="0"/>
                        <a:t>Industrialization</a:t>
                      </a:r>
                    </a:p>
                  </a:txBody>
                  <a:tcPr/>
                </a:tc>
              </a:tr>
            </a:tbl>
          </a:graphicData>
        </a:graphic>
      </p:graphicFrame>
    </p:spTree>
    <p:extLst>
      <p:ext uri="{BB962C8B-B14F-4D97-AF65-F5344CB8AC3E}">
        <p14:creationId xmlns:p14="http://schemas.microsoft.com/office/powerpoint/2010/main" val="194367139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smtClean="0"/>
              <a:t>Summary</a:t>
            </a:r>
            <a:endParaRPr lang="en-US" dirty="0"/>
          </a:p>
        </p:txBody>
      </p:sp>
      <p:sp>
        <p:nvSpPr>
          <p:cNvPr id="4" name="日期占位符 3"/>
          <p:cNvSpPr>
            <a:spLocks noGrp="1"/>
          </p:cNvSpPr>
          <p:nvPr>
            <p:ph type="dt" sz="half" idx="10"/>
          </p:nvPr>
        </p:nvSpPr>
        <p:spPr/>
        <p:txBody>
          <a:bodyPr/>
          <a:lstStyle/>
          <a:p>
            <a:fld id="{B245D528-5DC1-43AE-A3BF-8656839858CE}" type="datetime1">
              <a:rPr lang="en-US" altLang="zh-CN" smtClean="0"/>
              <a:t>1/14/2022</a:t>
            </a:fld>
            <a:endParaRPr lang="zh-CN" altLang="en-US"/>
          </a:p>
        </p:txBody>
      </p:sp>
      <p:sp>
        <p:nvSpPr>
          <p:cNvPr id="5" name="灯片编号占位符 4"/>
          <p:cNvSpPr>
            <a:spLocks noGrp="1"/>
          </p:cNvSpPr>
          <p:nvPr>
            <p:ph type="sldNum" sz="quarter" idx="12"/>
          </p:nvPr>
        </p:nvSpPr>
        <p:spPr/>
        <p:txBody>
          <a:bodyPr/>
          <a:lstStyle/>
          <a:p>
            <a:fld id="{32913243-E730-472E-A005-6BE97143DD99}" type="slidenum">
              <a:rPr lang="zh-CN" altLang="en-US" smtClean="0"/>
              <a:pPr/>
              <a:t>27</a:t>
            </a:fld>
            <a:endParaRPr lang="zh-CN" altLang="en-US"/>
          </a:p>
        </p:txBody>
      </p:sp>
      <p:sp>
        <p:nvSpPr>
          <p:cNvPr id="6" name="内容占位符 2"/>
          <p:cNvSpPr>
            <a:spLocks noGrp="1"/>
          </p:cNvSpPr>
          <p:nvPr>
            <p:ph idx="1"/>
          </p:nvPr>
        </p:nvSpPr>
        <p:spPr>
          <a:xfrm>
            <a:off x="658821" y="1340768"/>
            <a:ext cx="7992888" cy="4166716"/>
          </a:xfrm>
        </p:spPr>
        <p:txBody>
          <a:bodyPr/>
          <a:lstStyle/>
          <a:p>
            <a:pPr algn="just">
              <a:buFont typeface="Wingdings" panose="05000000000000000000" pitchFamily="2" charset="2"/>
              <a:buChar char="l"/>
            </a:pPr>
            <a:r>
              <a:rPr lang="en-US" altLang="zh-CN" sz="2400" b="0" dirty="0" smtClean="0">
                <a:solidFill>
                  <a:schemeClr val="tx1"/>
                </a:solidFill>
              </a:rPr>
              <a:t>The beam position monitor</a:t>
            </a:r>
            <a:r>
              <a:rPr lang="en-US" altLang="zh-CN" dirty="0" smtClean="0"/>
              <a:t>,</a:t>
            </a:r>
            <a:r>
              <a:rPr lang="zh-CN" altLang="en-US" dirty="0" smtClean="0"/>
              <a:t> </a:t>
            </a:r>
            <a:r>
              <a:rPr lang="en-US" altLang="zh-CN" dirty="0" smtClean="0"/>
              <a:t>feedback system</a:t>
            </a:r>
            <a:r>
              <a:rPr lang="zh-CN" altLang="en-US" dirty="0" smtClean="0"/>
              <a:t>，</a:t>
            </a:r>
            <a:r>
              <a:rPr lang="en-US" altLang="zh-CN" dirty="0" smtClean="0"/>
              <a:t> and other key technologies R&amp;D has been carried out</a:t>
            </a:r>
            <a:r>
              <a:rPr lang="en-US" altLang="zh-CN" dirty="0"/>
              <a:t>.</a:t>
            </a:r>
            <a:endParaRPr lang="en-US" altLang="zh-CN" sz="2400" b="0" dirty="0" smtClean="0">
              <a:solidFill>
                <a:schemeClr val="tx1"/>
              </a:solidFill>
            </a:endParaRPr>
          </a:p>
          <a:p>
            <a:pPr algn="just">
              <a:buFont typeface="Wingdings" panose="05000000000000000000" pitchFamily="2" charset="2"/>
              <a:buChar char="l"/>
            </a:pPr>
            <a:r>
              <a:rPr lang="en-US" altLang="zh-CN" dirty="0"/>
              <a:t>In-house developed BPMs were tested in the lab and with actual beam in BEPCII. Small batch production has been used online in BEPCII </a:t>
            </a:r>
            <a:r>
              <a:rPr lang="en-US" altLang="zh-CN" dirty="0" err="1"/>
              <a:t>linac</a:t>
            </a:r>
            <a:r>
              <a:rPr lang="en-US" altLang="zh-CN" dirty="0"/>
              <a:t> and storage ring</a:t>
            </a:r>
            <a:r>
              <a:rPr lang="en-US" altLang="zh-CN" dirty="0" smtClean="0"/>
              <a:t>.</a:t>
            </a:r>
          </a:p>
          <a:p>
            <a:pPr algn="just">
              <a:buFont typeface="Wingdings" panose="05000000000000000000" pitchFamily="2" charset="2"/>
              <a:buChar char="l"/>
            </a:pPr>
            <a:r>
              <a:rPr lang="en-US" altLang="zh-CN" dirty="0"/>
              <a:t>After three months of trouble-free operation </a:t>
            </a:r>
            <a:r>
              <a:rPr lang="en-US" altLang="zh-CN" dirty="0" smtClean="0"/>
              <a:t>in BEPCII </a:t>
            </a:r>
            <a:r>
              <a:rPr lang="en-US" altLang="zh-CN" dirty="0"/>
              <a:t>storage ring and </a:t>
            </a:r>
            <a:r>
              <a:rPr lang="en-US" altLang="zh-CN" dirty="0" err="1"/>
              <a:t>linac</a:t>
            </a:r>
            <a:r>
              <a:rPr lang="en-US" altLang="zh-CN" dirty="0"/>
              <a:t>, more units will be commissioned soon</a:t>
            </a:r>
            <a:r>
              <a:rPr lang="en-US" altLang="zh-CN" dirty="0" smtClean="0"/>
              <a:t>.</a:t>
            </a:r>
          </a:p>
          <a:p>
            <a:pPr algn="just">
              <a:buFont typeface="Wingdings" panose="05000000000000000000" pitchFamily="2" charset="2"/>
              <a:buChar char="l"/>
            </a:pPr>
            <a:r>
              <a:rPr lang="en-US" altLang="zh-CN" dirty="0"/>
              <a:t>The </a:t>
            </a:r>
            <a:r>
              <a:rPr lang="en-US" altLang="zh-CN" dirty="0" err="1"/>
              <a:t>feedthrough</a:t>
            </a:r>
            <a:r>
              <a:rPr lang="en-US" altLang="zh-CN" dirty="0"/>
              <a:t> R&amp;D was carried out as planned, and more studies will be done on the consistency of batch products.</a:t>
            </a:r>
            <a:endParaRPr lang="en-US" altLang="zh-CN" sz="2400" b="0" dirty="0" smtClean="0">
              <a:solidFill>
                <a:schemeClr val="tx1"/>
              </a:solidFill>
            </a:endParaRPr>
          </a:p>
        </p:txBody>
      </p:sp>
    </p:spTree>
    <p:extLst>
      <p:ext uri="{BB962C8B-B14F-4D97-AF65-F5344CB8AC3E}">
        <p14:creationId xmlns:p14="http://schemas.microsoft.com/office/powerpoint/2010/main" val="104261314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内容占位符 2"/>
          <p:cNvSpPr>
            <a:spLocks noGrp="1"/>
          </p:cNvSpPr>
          <p:nvPr>
            <p:ph idx="1"/>
          </p:nvPr>
        </p:nvSpPr>
        <p:spPr/>
        <p:txBody>
          <a:bodyPr/>
          <a:lstStyle/>
          <a:p>
            <a:endParaRPr lang="en-US" altLang="zh-CN" dirty="0" smtClean="0"/>
          </a:p>
          <a:p>
            <a:endParaRPr lang="en-US" altLang="zh-CN" dirty="0" smtClean="0"/>
          </a:p>
          <a:p>
            <a:pPr algn="ctr">
              <a:buFontTx/>
              <a:buNone/>
            </a:pPr>
            <a:r>
              <a:rPr lang="en-US" altLang="zh-CN" sz="4000" dirty="0" smtClean="0"/>
              <a:t>Thanks for your attention !</a:t>
            </a:r>
            <a:endParaRPr lang="zh-CN" altLang="en-US" sz="4000" dirty="0" smtClean="0"/>
          </a:p>
        </p:txBody>
      </p:sp>
      <p:sp>
        <p:nvSpPr>
          <p:cNvPr id="3" name="灯片编号占位符 2"/>
          <p:cNvSpPr>
            <a:spLocks noGrp="1"/>
          </p:cNvSpPr>
          <p:nvPr>
            <p:ph type="sldNum" sz="quarter" idx="12"/>
          </p:nvPr>
        </p:nvSpPr>
        <p:spPr/>
        <p:txBody>
          <a:bodyPr/>
          <a:lstStyle/>
          <a:p>
            <a:fld id="{32913243-E730-472E-A005-6BE97143DD99}" type="slidenum">
              <a:rPr lang="zh-CN" altLang="en-US" smtClean="0"/>
              <a:pPr/>
              <a:t>28</a:t>
            </a:fld>
            <a:endParaRPr lang="zh-CN" altLang="en-US"/>
          </a:p>
        </p:txBody>
      </p:sp>
    </p:spTree>
    <p:extLst>
      <p:ext uri="{BB962C8B-B14F-4D97-AF65-F5344CB8AC3E}">
        <p14:creationId xmlns:p14="http://schemas.microsoft.com/office/powerpoint/2010/main" val="22400563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850900"/>
          </a:xfrm>
        </p:spPr>
        <p:txBody>
          <a:bodyPr/>
          <a:lstStyle/>
          <a:p>
            <a:pPr algn="l">
              <a:defRPr/>
            </a:pPr>
            <a:r>
              <a:rPr kumimoji="1" lang="en-US" altLang="zh-CN" dirty="0"/>
              <a:t>The beam instrumentation in CEPC </a:t>
            </a:r>
            <a:r>
              <a:rPr kumimoji="1" lang="en-US" altLang="zh-CN" dirty="0" err="1" smtClean="0"/>
              <a:t>Linac</a:t>
            </a:r>
            <a:endParaRPr kumimoji="1" lang="zh-CN" altLang="en-US" dirty="0"/>
          </a:p>
        </p:txBody>
      </p:sp>
      <p:sp>
        <p:nvSpPr>
          <p:cNvPr id="5" name="灯片编号占位符 4"/>
          <p:cNvSpPr>
            <a:spLocks noGrp="1"/>
          </p:cNvSpPr>
          <p:nvPr>
            <p:ph type="sldNum" sz="quarter" idx="12"/>
          </p:nvPr>
        </p:nvSpPr>
        <p:spPr/>
        <p:txBody>
          <a:bodyPr/>
          <a:lstStyle/>
          <a:p>
            <a:fld id="{32913243-E730-472E-A005-6BE97143DD99}" type="slidenum">
              <a:rPr lang="zh-CN" altLang="en-US" smtClean="0"/>
              <a:pPr/>
              <a:t>3</a:t>
            </a:fld>
            <a:endParaRPr lang="zh-CN" altLang="en-US"/>
          </a:p>
        </p:txBody>
      </p:sp>
      <p:graphicFrame>
        <p:nvGraphicFramePr>
          <p:cNvPr id="7" name="表格 6"/>
          <p:cNvGraphicFramePr>
            <a:graphicFrameLocks noGrp="1"/>
          </p:cNvGraphicFramePr>
          <p:nvPr>
            <p:extLst>
              <p:ext uri="{D42A27DB-BD31-4B8C-83A1-F6EECF244321}">
                <p14:modId xmlns:p14="http://schemas.microsoft.com/office/powerpoint/2010/main" val="2671570943"/>
              </p:ext>
            </p:extLst>
          </p:nvPr>
        </p:nvGraphicFramePr>
        <p:xfrm>
          <a:off x="179512" y="1628800"/>
          <a:ext cx="8686801" cy="3521052"/>
        </p:xfrm>
        <a:graphic>
          <a:graphicData uri="http://schemas.openxmlformats.org/drawingml/2006/table">
            <a:tbl>
              <a:tblPr firstRow="1" bandRow="1">
                <a:tableStyleId>{5C22544A-7EE6-4342-B048-85BDC9FD1C3A}</a:tableStyleId>
              </a:tblPr>
              <a:tblGrid>
                <a:gridCol w="1075509"/>
                <a:gridCol w="2068286"/>
                <a:gridCol w="1820091"/>
                <a:gridCol w="2671689"/>
                <a:gridCol w="1051226"/>
              </a:tblGrid>
              <a:tr h="370840">
                <a:tc>
                  <a:txBody>
                    <a:bodyPr/>
                    <a:lstStyle/>
                    <a:p>
                      <a:endParaRPr lang="zh-CN" altLang="en-US" dirty="0">
                        <a:solidFill>
                          <a:srgbClr val="3333FF"/>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zh-CN" dirty="0" smtClean="0">
                          <a:solidFill>
                            <a:srgbClr val="3333FF"/>
                          </a:solidFill>
                        </a:rPr>
                        <a:t>Item</a:t>
                      </a:r>
                      <a:endParaRPr lang="zh-CN" altLang="en-US" dirty="0">
                        <a:solidFill>
                          <a:srgbClr val="3333FF"/>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zh-CN" dirty="0" smtClean="0">
                          <a:solidFill>
                            <a:srgbClr val="3333FF"/>
                          </a:solidFill>
                        </a:rPr>
                        <a:t>Method</a:t>
                      </a:r>
                      <a:endParaRPr lang="zh-CN" altLang="en-US" dirty="0">
                        <a:solidFill>
                          <a:srgbClr val="3333FF"/>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zh-CN" dirty="0" smtClean="0">
                          <a:solidFill>
                            <a:srgbClr val="3333FF"/>
                          </a:solidFill>
                        </a:rPr>
                        <a:t>Parameter</a:t>
                      </a:r>
                      <a:endParaRPr lang="zh-CN" altLang="en-US" dirty="0">
                        <a:solidFill>
                          <a:srgbClr val="3333FF"/>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zh-CN" dirty="0" smtClean="0">
                          <a:solidFill>
                            <a:srgbClr val="3333FF"/>
                          </a:solidFill>
                        </a:rPr>
                        <a:t>Amounts</a:t>
                      </a:r>
                      <a:endParaRPr lang="zh-CN" altLang="en-US" dirty="0">
                        <a:solidFill>
                          <a:srgbClr val="3333FF"/>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77232">
                <a:tc rowSpan="5">
                  <a:txBody>
                    <a:bodyPr/>
                    <a:lstStyle/>
                    <a:p>
                      <a:pPr marL="0" marR="0" algn="ctr" defTabSz="914400" rtl="0" eaLnBrk="1" latinLnBrk="0" hangingPunct="1">
                        <a:lnSpc>
                          <a:spcPct val="115000"/>
                        </a:lnSpc>
                        <a:spcBef>
                          <a:spcPts val="120"/>
                        </a:spcBef>
                        <a:spcAft>
                          <a:spcPts val="120"/>
                        </a:spcAft>
                      </a:pPr>
                      <a:r>
                        <a:rPr lang="en-US" altLang="zh-CN" sz="1400" b="1" kern="100" dirty="0" smtClean="0">
                          <a:solidFill>
                            <a:schemeClr val="tx1"/>
                          </a:solidFill>
                          <a:effectLst/>
                          <a:latin typeface="Times New Roman"/>
                          <a:ea typeface="宋体"/>
                          <a:cs typeface="Times New Roman"/>
                        </a:rPr>
                        <a:t>Linac</a:t>
                      </a:r>
                      <a:endParaRPr lang="zh-CN" altLang="en-US" sz="1400" b="1" kern="100" dirty="0">
                        <a:solidFill>
                          <a:schemeClr val="tx1"/>
                        </a:solidFill>
                        <a:effectLst/>
                        <a:latin typeface="Times New Roman"/>
                        <a:ea typeface="宋体"/>
                        <a:cs typeface="Times New Roman"/>
                      </a:endParaRP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just" defTabSz="914400" rtl="0" eaLnBrk="1" fontAlgn="auto" latinLnBrk="0" hangingPunct="1">
                        <a:lnSpc>
                          <a:spcPct val="115000"/>
                        </a:lnSpc>
                        <a:spcBef>
                          <a:spcPts val="120"/>
                        </a:spcBef>
                        <a:spcAft>
                          <a:spcPts val="120"/>
                        </a:spcAft>
                        <a:buClrTx/>
                        <a:buSzTx/>
                        <a:buFontTx/>
                        <a:buNone/>
                        <a:tabLst/>
                        <a:defRPr/>
                      </a:pPr>
                      <a:r>
                        <a:rPr lang="en-US" altLang="zh-CN" sz="1400" b="1" kern="100" dirty="0" smtClean="0">
                          <a:solidFill>
                            <a:schemeClr val="tx1"/>
                          </a:solidFill>
                          <a:effectLst/>
                          <a:latin typeface="Times New Roman"/>
                          <a:ea typeface="宋体"/>
                          <a:cs typeface="Times New Roman"/>
                        </a:rPr>
                        <a:t>Beam position</a:t>
                      </a:r>
                      <a:endParaRPr lang="zh-CN" altLang="en-US" sz="1400" b="1" kern="100" dirty="0" smtClean="0">
                        <a:solidFill>
                          <a:schemeClr val="tx1"/>
                        </a:solidFill>
                        <a:effectLst/>
                        <a:latin typeface="Times New Roman"/>
                        <a:ea typeface="宋体"/>
                        <a:cs typeface="Times New Roma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just" defTabSz="914400" rtl="0" eaLnBrk="1" latinLnBrk="0" hangingPunct="1">
                        <a:lnSpc>
                          <a:spcPct val="115000"/>
                        </a:lnSpc>
                        <a:spcBef>
                          <a:spcPts val="120"/>
                        </a:spcBef>
                        <a:spcAft>
                          <a:spcPts val="120"/>
                        </a:spcAft>
                      </a:pPr>
                      <a:r>
                        <a:rPr lang="en-US" altLang="zh-CN" sz="1400" b="1" kern="100" dirty="0" err="1" smtClean="0">
                          <a:solidFill>
                            <a:schemeClr val="tx1"/>
                          </a:solidFill>
                          <a:effectLst/>
                          <a:latin typeface="Times New Roman"/>
                          <a:ea typeface="宋体"/>
                          <a:cs typeface="Times New Roman"/>
                        </a:rPr>
                        <a:t>Stripline</a:t>
                      </a:r>
                      <a:r>
                        <a:rPr lang="en-US" altLang="zh-CN" sz="1400" b="1" kern="100" dirty="0" smtClean="0">
                          <a:solidFill>
                            <a:schemeClr val="tx1"/>
                          </a:solidFill>
                          <a:effectLst/>
                          <a:latin typeface="Times New Roman"/>
                          <a:ea typeface="宋体"/>
                          <a:cs typeface="Times New Roman"/>
                        </a:rPr>
                        <a:t> BPM</a:t>
                      </a:r>
                      <a:endParaRPr lang="zh-CN" altLang="en-US" sz="1400" b="1" kern="100" dirty="0">
                        <a:solidFill>
                          <a:schemeClr val="tx1"/>
                        </a:solidFill>
                        <a:effectLst/>
                        <a:latin typeface="Times New Roman"/>
                        <a:ea typeface="宋体"/>
                        <a:cs typeface="Times New Roma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just" defTabSz="914400" rtl="0" eaLnBrk="1" latinLnBrk="0" hangingPunct="1">
                        <a:lnSpc>
                          <a:spcPct val="115000"/>
                        </a:lnSpc>
                        <a:spcBef>
                          <a:spcPts val="120"/>
                        </a:spcBef>
                        <a:spcAft>
                          <a:spcPts val="120"/>
                        </a:spcAft>
                      </a:pPr>
                      <a:r>
                        <a:rPr lang="en-US" altLang="zh-CN" sz="1400" b="1" kern="100" dirty="0" smtClean="0">
                          <a:solidFill>
                            <a:schemeClr val="tx1"/>
                          </a:solidFill>
                          <a:effectLst/>
                          <a:latin typeface="Times New Roman"/>
                          <a:ea typeface="宋体"/>
                          <a:cs typeface="Times New Roman"/>
                        </a:rPr>
                        <a:t>Resolution</a:t>
                      </a:r>
                      <a:r>
                        <a:rPr lang="en-US" altLang="zh-CN" sz="1400" b="1" kern="100" baseline="0" dirty="0" smtClean="0">
                          <a:solidFill>
                            <a:schemeClr val="tx1"/>
                          </a:solidFill>
                          <a:effectLst/>
                          <a:latin typeface="Times New Roman"/>
                          <a:ea typeface="宋体"/>
                          <a:cs typeface="Times New Roman"/>
                        </a:rPr>
                        <a:t> </a:t>
                      </a:r>
                      <a:r>
                        <a:rPr lang="zh-CN" altLang="en-US" sz="1400" b="1" kern="100" baseline="0" dirty="0" smtClean="0">
                          <a:solidFill>
                            <a:schemeClr val="tx1"/>
                          </a:solidFill>
                          <a:effectLst/>
                          <a:latin typeface="Times New Roman"/>
                          <a:ea typeface="宋体"/>
                          <a:cs typeface="Times New Roman"/>
                        </a:rPr>
                        <a:t>：</a:t>
                      </a:r>
                      <a:r>
                        <a:rPr lang="en-US" altLang="zh-CN" sz="1400" b="1" kern="100" baseline="0" dirty="0" smtClean="0">
                          <a:solidFill>
                            <a:schemeClr val="tx1"/>
                          </a:solidFill>
                          <a:effectLst/>
                          <a:latin typeface="Times New Roman"/>
                          <a:ea typeface="宋体"/>
                          <a:cs typeface="Times New Roman"/>
                        </a:rPr>
                        <a:t>30um</a:t>
                      </a:r>
                      <a:endParaRPr lang="zh-CN" altLang="en-US" sz="1400" b="1" kern="100" dirty="0">
                        <a:solidFill>
                          <a:schemeClr val="tx1"/>
                        </a:solidFill>
                        <a:effectLst/>
                        <a:latin typeface="Times New Roman"/>
                        <a:ea typeface="宋体"/>
                        <a:cs typeface="Times New Roma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just" defTabSz="914400" rtl="0" eaLnBrk="1" latinLnBrk="0" hangingPunct="1">
                        <a:lnSpc>
                          <a:spcPct val="115000"/>
                        </a:lnSpc>
                        <a:spcBef>
                          <a:spcPts val="120"/>
                        </a:spcBef>
                        <a:spcAft>
                          <a:spcPts val="120"/>
                        </a:spcAft>
                      </a:pPr>
                      <a:r>
                        <a:rPr lang="en-US" altLang="zh-CN" sz="1400" b="1" kern="100" dirty="0" smtClean="0">
                          <a:solidFill>
                            <a:srgbClr val="FF0000"/>
                          </a:solidFill>
                          <a:effectLst/>
                          <a:latin typeface="Times New Roman"/>
                          <a:ea typeface="宋体"/>
                          <a:cs typeface="Times New Roman"/>
                        </a:rPr>
                        <a:t>140</a:t>
                      </a:r>
                      <a:endParaRPr lang="zh-CN" altLang="en-US" sz="1400" b="1" kern="100" dirty="0">
                        <a:solidFill>
                          <a:srgbClr val="FF0000"/>
                        </a:solidFill>
                        <a:effectLst/>
                        <a:latin typeface="Times New Roman"/>
                        <a:ea typeface="宋体"/>
                        <a:cs typeface="Times New Roma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vMerge="1">
                  <a:txBody>
                    <a:bodyPr/>
                    <a:lstStyle/>
                    <a:p>
                      <a:pPr marL="0" marR="0" algn="just" defTabSz="914400" rtl="0" eaLnBrk="1" latinLnBrk="0" hangingPunct="1">
                        <a:lnSpc>
                          <a:spcPct val="115000"/>
                        </a:lnSpc>
                        <a:spcBef>
                          <a:spcPts val="120"/>
                        </a:spcBef>
                        <a:spcAft>
                          <a:spcPts val="120"/>
                        </a:spcAft>
                      </a:pPr>
                      <a:endParaRPr lang="zh-CN" altLang="en-US" sz="1200" b="1" kern="100" dirty="0">
                        <a:solidFill>
                          <a:schemeClr val="tx1"/>
                        </a:solidFill>
                        <a:effectLst/>
                        <a:latin typeface="Times New Roman"/>
                        <a:ea typeface="宋体"/>
                        <a:cs typeface="Times New Roma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just" defTabSz="914400" rtl="0" eaLnBrk="1" latinLnBrk="0" hangingPunct="1">
                        <a:lnSpc>
                          <a:spcPct val="115000"/>
                        </a:lnSpc>
                        <a:spcBef>
                          <a:spcPts val="120"/>
                        </a:spcBef>
                        <a:spcAft>
                          <a:spcPts val="120"/>
                        </a:spcAft>
                      </a:pPr>
                      <a:r>
                        <a:rPr lang="en-US" altLang="zh-CN" sz="1400" b="1" kern="100" dirty="0" smtClean="0">
                          <a:solidFill>
                            <a:schemeClr val="tx1"/>
                          </a:solidFill>
                          <a:effectLst/>
                          <a:latin typeface="Times New Roman"/>
                          <a:ea typeface="宋体"/>
                          <a:cs typeface="Times New Roman"/>
                        </a:rPr>
                        <a:t>Beam current </a:t>
                      </a:r>
                      <a:endParaRPr lang="zh-CN" altLang="en-US" sz="1400" b="1" kern="100" dirty="0">
                        <a:solidFill>
                          <a:schemeClr val="tx1"/>
                        </a:solidFill>
                        <a:effectLst/>
                        <a:latin typeface="Times New Roman"/>
                        <a:ea typeface="宋体"/>
                        <a:cs typeface="Times New Roma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just" defTabSz="914400" rtl="0" eaLnBrk="1" latinLnBrk="0" hangingPunct="1">
                        <a:lnSpc>
                          <a:spcPct val="115000"/>
                        </a:lnSpc>
                        <a:spcBef>
                          <a:spcPts val="120"/>
                        </a:spcBef>
                        <a:spcAft>
                          <a:spcPts val="120"/>
                        </a:spcAft>
                      </a:pPr>
                      <a:r>
                        <a:rPr lang="en-US" altLang="zh-CN" sz="1400" b="1" kern="100" dirty="0" smtClean="0">
                          <a:solidFill>
                            <a:schemeClr val="tx1"/>
                          </a:solidFill>
                          <a:effectLst/>
                          <a:latin typeface="Times New Roman"/>
                          <a:ea typeface="宋体"/>
                          <a:cs typeface="Times New Roman"/>
                        </a:rPr>
                        <a:t>ICT</a:t>
                      </a:r>
                      <a:endParaRPr lang="zh-CN" altLang="en-US" sz="1400" b="1" kern="100" dirty="0">
                        <a:solidFill>
                          <a:schemeClr val="tx1"/>
                        </a:solidFill>
                        <a:effectLst/>
                        <a:latin typeface="Times New Roman"/>
                        <a:ea typeface="宋体"/>
                        <a:cs typeface="Times New Roma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just" defTabSz="914400" rtl="0" eaLnBrk="1" latinLnBrk="0" hangingPunct="1">
                        <a:lnSpc>
                          <a:spcPct val="115000"/>
                        </a:lnSpc>
                        <a:spcBef>
                          <a:spcPts val="120"/>
                        </a:spcBef>
                        <a:spcAft>
                          <a:spcPts val="120"/>
                        </a:spcAft>
                      </a:pPr>
                      <a:r>
                        <a:rPr lang="en-US" altLang="zh-CN" sz="1400" b="1" kern="100" dirty="0" smtClean="0">
                          <a:solidFill>
                            <a:schemeClr val="tx1"/>
                          </a:solidFill>
                          <a:effectLst/>
                          <a:latin typeface="Times New Roman"/>
                          <a:ea typeface="宋体"/>
                          <a:cs typeface="Times New Roman"/>
                        </a:rPr>
                        <a:t>2.5%@1nC-10nC</a:t>
                      </a:r>
                      <a:endParaRPr lang="zh-CN" altLang="en-US" sz="1400" b="1" kern="100" dirty="0">
                        <a:solidFill>
                          <a:schemeClr val="tx1"/>
                        </a:solidFill>
                        <a:effectLst/>
                        <a:latin typeface="Times New Roman"/>
                        <a:ea typeface="宋体"/>
                        <a:cs typeface="Times New Roma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just" defTabSz="914400" rtl="0" eaLnBrk="1" latinLnBrk="0" hangingPunct="1">
                        <a:lnSpc>
                          <a:spcPct val="115000"/>
                        </a:lnSpc>
                        <a:spcBef>
                          <a:spcPts val="120"/>
                        </a:spcBef>
                        <a:spcAft>
                          <a:spcPts val="120"/>
                        </a:spcAft>
                      </a:pPr>
                      <a:r>
                        <a:rPr lang="en-US" altLang="zh-CN" sz="1400" b="1" kern="100" dirty="0" smtClean="0">
                          <a:solidFill>
                            <a:schemeClr val="tx1"/>
                          </a:solidFill>
                          <a:effectLst/>
                          <a:latin typeface="Times New Roman"/>
                          <a:ea typeface="宋体"/>
                          <a:cs typeface="Times New Roman"/>
                        </a:rPr>
                        <a:t>42</a:t>
                      </a:r>
                      <a:endParaRPr lang="zh-CN" altLang="en-US" sz="1400" b="1" kern="100" dirty="0">
                        <a:solidFill>
                          <a:schemeClr val="tx1"/>
                        </a:solidFill>
                        <a:effectLst/>
                        <a:latin typeface="Times New Roman"/>
                        <a:ea typeface="宋体"/>
                        <a:cs typeface="Times New Roma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7040">
                <a:tc vMerge="1">
                  <a:txBody>
                    <a:bodyPr/>
                    <a:lstStyle/>
                    <a:p>
                      <a:pPr marL="0" marR="0" algn="just" defTabSz="914400" rtl="0" eaLnBrk="1" latinLnBrk="0" hangingPunct="1">
                        <a:lnSpc>
                          <a:spcPct val="115000"/>
                        </a:lnSpc>
                        <a:spcBef>
                          <a:spcPts val="120"/>
                        </a:spcBef>
                        <a:spcAft>
                          <a:spcPts val="120"/>
                        </a:spcAft>
                      </a:pPr>
                      <a:endParaRPr lang="zh-CN" altLang="en-US" sz="1200" b="1" kern="100" dirty="0">
                        <a:solidFill>
                          <a:schemeClr val="tx1"/>
                        </a:solidFill>
                        <a:effectLst/>
                        <a:latin typeface="Times New Roman"/>
                        <a:ea typeface="宋体"/>
                        <a:cs typeface="Times New Roma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just" defTabSz="914400" rtl="0" eaLnBrk="1" latinLnBrk="0" hangingPunct="1">
                        <a:lnSpc>
                          <a:spcPct val="115000"/>
                        </a:lnSpc>
                        <a:spcBef>
                          <a:spcPts val="120"/>
                        </a:spcBef>
                        <a:spcAft>
                          <a:spcPts val="120"/>
                        </a:spcAft>
                      </a:pPr>
                      <a:r>
                        <a:rPr lang="en-US" altLang="zh-CN" sz="1400" b="1" kern="100" dirty="0" smtClean="0">
                          <a:solidFill>
                            <a:schemeClr val="tx1"/>
                          </a:solidFill>
                          <a:effectLst/>
                          <a:latin typeface="Times New Roman"/>
                          <a:ea typeface="宋体"/>
                          <a:cs typeface="Times New Roman"/>
                        </a:rPr>
                        <a:t>Beam profile</a:t>
                      </a:r>
                      <a:endParaRPr lang="zh-CN" altLang="en-US" sz="1400" b="1" kern="100" dirty="0">
                        <a:solidFill>
                          <a:schemeClr val="tx1"/>
                        </a:solidFill>
                        <a:effectLst/>
                        <a:latin typeface="Times New Roman"/>
                        <a:ea typeface="宋体"/>
                        <a:cs typeface="Times New Roma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just" defTabSz="914400" rtl="0" eaLnBrk="1" latinLnBrk="0" hangingPunct="1">
                        <a:lnSpc>
                          <a:spcPct val="115000"/>
                        </a:lnSpc>
                        <a:spcBef>
                          <a:spcPts val="120"/>
                        </a:spcBef>
                        <a:spcAft>
                          <a:spcPts val="120"/>
                        </a:spcAft>
                      </a:pPr>
                      <a:r>
                        <a:rPr lang="en-US" altLang="zh-CN" sz="1400" b="1" kern="100" dirty="0" smtClean="0">
                          <a:solidFill>
                            <a:schemeClr val="tx1"/>
                          </a:solidFill>
                          <a:effectLst/>
                          <a:latin typeface="Times New Roman"/>
                          <a:ea typeface="宋体"/>
                          <a:cs typeface="Times New Roman"/>
                        </a:rPr>
                        <a:t>YAG/OTR</a:t>
                      </a:r>
                      <a:endParaRPr lang="zh-CN" altLang="en-US" sz="1400" b="1" kern="100" dirty="0">
                        <a:solidFill>
                          <a:schemeClr val="tx1"/>
                        </a:solidFill>
                        <a:effectLst/>
                        <a:latin typeface="Times New Roman"/>
                        <a:ea typeface="宋体"/>
                        <a:cs typeface="Times New Roma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just" defTabSz="914400" rtl="0" eaLnBrk="1" fontAlgn="auto" latinLnBrk="0" hangingPunct="1">
                        <a:lnSpc>
                          <a:spcPct val="115000"/>
                        </a:lnSpc>
                        <a:spcBef>
                          <a:spcPts val="120"/>
                        </a:spcBef>
                        <a:spcAft>
                          <a:spcPts val="120"/>
                        </a:spcAft>
                        <a:buClrTx/>
                        <a:buSzTx/>
                        <a:buFontTx/>
                        <a:buNone/>
                        <a:tabLst/>
                        <a:defRPr/>
                      </a:pPr>
                      <a:r>
                        <a:rPr lang="en-US" altLang="zh-CN" sz="1400" b="1" kern="100" dirty="0" smtClean="0">
                          <a:solidFill>
                            <a:schemeClr val="tx1"/>
                          </a:solidFill>
                          <a:effectLst/>
                          <a:latin typeface="Times New Roman"/>
                          <a:ea typeface="宋体"/>
                          <a:cs typeface="Times New Roman"/>
                        </a:rPr>
                        <a:t>Resolution:</a:t>
                      </a:r>
                      <a:r>
                        <a:rPr lang="en-US" altLang="zh-CN" sz="1400" b="1" kern="100" baseline="0" dirty="0" smtClean="0">
                          <a:solidFill>
                            <a:schemeClr val="tx1"/>
                          </a:solidFill>
                          <a:effectLst/>
                          <a:latin typeface="Times New Roman"/>
                          <a:ea typeface="宋体"/>
                          <a:cs typeface="Times New Roman"/>
                        </a:rPr>
                        <a:t> 30um</a:t>
                      </a:r>
                      <a:endParaRPr lang="zh-CN" altLang="en-US" sz="1400" b="1" kern="100" dirty="0" smtClean="0">
                        <a:solidFill>
                          <a:schemeClr val="tx1"/>
                        </a:solidFill>
                        <a:effectLst/>
                        <a:latin typeface="Times New Roman"/>
                        <a:ea typeface="宋体"/>
                        <a:cs typeface="Times New Roma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just" defTabSz="914400" rtl="0" eaLnBrk="1" latinLnBrk="0" hangingPunct="1">
                        <a:lnSpc>
                          <a:spcPct val="115000"/>
                        </a:lnSpc>
                        <a:spcBef>
                          <a:spcPts val="120"/>
                        </a:spcBef>
                        <a:spcAft>
                          <a:spcPts val="120"/>
                        </a:spcAft>
                      </a:pPr>
                      <a:r>
                        <a:rPr lang="en-US" altLang="zh-CN" sz="1400" b="1" kern="100" dirty="0" smtClean="0">
                          <a:solidFill>
                            <a:schemeClr val="tx1"/>
                          </a:solidFill>
                          <a:effectLst/>
                          <a:latin typeface="Times New Roman"/>
                          <a:ea typeface="宋体"/>
                          <a:cs typeface="Times New Roman"/>
                        </a:rPr>
                        <a:t>80</a:t>
                      </a:r>
                      <a:endParaRPr lang="zh-CN" altLang="en-US" sz="1400" b="1" kern="100" dirty="0">
                        <a:solidFill>
                          <a:schemeClr val="tx1"/>
                        </a:solidFill>
                        <a:effectLst/>
                        <a:latin typeface="Times New Roman"/>
                        <a:ea typeface="宋体"/>
                        <a:cs typeface="Times New Roma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vMerge="1">
                  <a:txBody>
                    <a:bodyPr/>
                    <a:lstStyle/>
                    <a:p>
                      <a:pPr marL="0" marR="0" algn="just" defTabSz="914400" rtl="0" eaLnBrk="1" latinLnBrk="0" hangingPunct="1">
                        <a:lnSpc>
                          <a:spcPct val="115000"/>
                        </a:lnSpc>
                        <a:spcBef>
                          <a:spcPts val="120"/>
                        </a:spcBef>
                        <a:spcAft>
                          <a:spcPts val="120"/>
                        </a:spcAft>
                      </a:pPr>
                      <a:endParaRPr lang="zh-CN" altLang="en-US" sz="1200" b="1" kern="100" dirty="0">
                        <a:solidFill>
                          <a:schemeClr val="tx1"/>
                        </a:solidFill>
                        <a:effectLst/>
                        <a:latin typeface="Times New Roman"/>
                        <a:ea typeface="宋体"/>
                        <a:cs typeface="Times New Roma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just" defTabSz="914400" rtl="0" eaLnBrk="1" latinLnBrk="0" hangingPunct="1">
                        <a:lnSpc>
                          <a:spcPct val="115000"/>
                        </a:lnSpc>
                        <a:spcBef>
                          <a:spcPts val="120"/>
                        </a:spcBef>
                        <a:spcAft>
                          <a:spcPts val="120"/>
                        </a:spcAft>
                      </a:pPr>
                      <a:r>
                        <a:rPr lang="en-US" altLang="zh-CN" sz="1400" b="1" kern="100" dirty="0" smtClean="0">
                          <a:solidFill>
                            <a:schemeClr val="tx1"/>
                          </a:solidFill>
                          <a:effectLst/>
                          <a:latin typeface="Times New Roman"/>
                          <a:ea typeface="宋体"/>
                          <a:cs typeface="Times New Roman"/>
                        </a:rPr>
                        <a:t>Beam </a:t>
                      </a:r>
                      <a:r>
                        <a:rPr lang="en-US" altLang="zh-CN" sz="1400" b="1" kern="100" dirty="0" err="1" smtClean="0">
                          <a:solidFill>
                            <a:schemeClr val="tx1"/>
                          </a:solidFill>
                          <a:effectLst/>
                          <a:latin typeface="Times New Roman"/>
                          <a:ea typeface="宋体"/>
                          <a:cs typeface="Times New Roman"/>
                        </a:rPr>
                        <a:t>emittance</a:t>
                      </a:r>
                      <a:endParaRPr lang="zh-CN" altLang="en-US" sz="1400" b="1" kern="100" dirty="0">
                        <a:solidFill>
                          <a:schemeClr val="tx1"/>
                        </a:solidFill>
                        <a:effectLst/>
                        <a:latin typeface="Times New Roman"/>
                        <a:ea typeface="宋体"/>
                        <a:cs typeface="Times New Roma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just" defTabSz="914400" rtl="0" eaLnBrk="1" latinLnBrk="0" hangingPunct="1">
                        <a:lnSpc>
                          <a:spcPct val="115000"/>
                        </a:lnSpc>
                        <a:spcBef>
                          <a:spcPts val="120"/>
                        </a:spcBef>
                        <a:spcAft>
                          <a:spcPts val="120"/>
                        </a:spcAft>
                      </a:pPr>
                      <a:r>
                        <a:rPr lang="en-US" altLang="zh-CN" sz="1400" b="1" kern="100" dirty="0" smtClean="0">
                          <a:solidFill>
                            <a:schemeClr val="tx1"/>
                          </a:solidFill>
                          <a:effectLst/>
                          <a:latin typeface="Times New Roman"/>
                          <a:ea typeface="宋体"/>
                          <a:cs typeface="Times New Roman"/>
                        </a:rPr>
                        <a:t>Q+PR</a:t>
                      </a:r>
                      <a:endParaRPr lang="zh-CN" altLang="en-US" sz="1400" b="1" kern="100" dirty="0">
                        <a:solidFill>
                          <a:schemeClr val="tx1"/>
                        </a:solidFill>
                        <a:effectLst/>
                        <a:latin typeface="Times New Roman"/>
                        <a:ea typeface="宋体"/>
                        <a:cs typeface="Times New Roma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just" defTabSz="914400" rtl="0" eaLnBrk="1" latinLnBrk="0" hangingPunct="1">
                        <a:lnSpc>
                          <a:spcPct val="115000"/>
                        </a:lnSpc>
                        <a:spcBef>
                          <a:spcPts val="120"/>
                        </a:spcBef>
                        <a:spcAft>
                          <a:spcPts val="120"/>
                        </a:spcAft>
                      </a:pPr>
                      <a:r>
                        <a:rPr lang="en-US" altLang="zh-CN" sz="1400" b="1" kern="100" dirty="0" smtClean="0">
                          <a:solidFill>
                            <a:schemeClr val="tx1"/>
                          </a:solidFill>
                          <a:effectLst/>
                          <a:latin typeface="Times New Roman"/>
                          <a:ea typeface="宋体"/>
                          <a:cs typeface="Times New Roman"/>
                        </a:rPr>
                        <a:t>10%</a:t>
                      </a:r>
                      <a:endParaRPr lang="zh-CN" altLang="en-US" sz="1400" b="1" kern="100" dirty="0">
                        <a:solidFill>
                          <a:schemeClr val="tx1"/>
                        </a:solidFill>
                        <a:effectLst/>
                        <a:latin typeface="Times New Roman"/>
                        <a:ea typeface="宋体"/>
                        <a:cs typeface="Times New Roma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just" defTabSz="914400" rtl="0" eaLnBrk="1" latinLnBrk="0" hangingPunct="1">
                        <a:lnSpc>
                          <a:spcPct val="115000"/>
                        </a:lnSpc>
                        <a:spcBef>
                          <a:spcPts val="120"/>
                        </a:spcBef>
                        <a:spcAft>
                          <a:spcPts val="120"/>
                        </a:spcAft>
                      </a:pPr>
                      <a:r>
                        <a:rPr lang="en-US" altLang="zh-CN" sz="1400" b="1" kern="100" dirty="0" smtClean="0">
                          <a:solidFill>
                            <a:schemeClr val="tx1"/>
                          </a:solidFill>
                          <a:effectLst/>
                          <a:latin typeface="Times New Roman"/>
                          <a:ea typeface="宋体"/>
                          <a:cs typeface="Times New Roman"/>
                        </a:rPr>
                        <a:t>3</a:t>
                      </a:r>
                      <a:endParaRPr lang="zh-CN" altLang="en-US" sz="1400" b="1" kern="100" dirty="0">
                        <a:solidFill>
                          <a:schemeClr val="tx1"/>
                        </a:solidFill>
                        <a:effectLst/>
                        <a:latin typeface="Times New Roman"/>
                        <a:ea typeface="宋体"/>
                        <a:cs typeface="Times New Roma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vMerge="1">
                  <a:txBody>
                    <a:bodyPr/>
                    <a:lstStyle/>
                    <a:p>
                      <a:pPr marL="0" marR="0" algn="just" defTabSz="914400" rtl="0" eaLnBrk="1" latinLnBrk="0" hangingPunct="1">
                        <a:lnSpc>
                          <a:spcPct val="115000"/>
                        </a:lnSpc>
                        <a:spcBef>
                          <a:spcPts val="120"/>
                        </a:spcBef>
                        <a:spcAft>
                          <a:spcPts val="120"/>
                        </a:spcAft>
                      </a:pPr>
                      <a:endParaRPr lang="zh-CN" altLang="en-US" sz="1200" b="1" kern="100" dirty="0">
                        <a:solidFill>
                          <a:schemeClr val="tx1"/>
                        </a:solidFill>
                        <a:effectLst/>
                        <a:latin typeface="Times New Roman"/>
                        <a:ea typeface="宋体"/>
                        <a:cs typeface="Times New Roma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just" defTabSz="914400" rtl="0" eaLnBrk="1" latinLnBrk="0" hangingPunct="1">
                        <a:lnSpc>
                          <a:spcPct val="115000"/>
                        </a:lnSpc>
                        <a:spcBef>
                          <a:spcPts val="120"/>
                        </a:spcBef>
                        <a:spcAft>
                          <a:spcPts val="120"/>
                        </a:spcAft>
                      </a:pPr>
                      <a:r>
                        <a:rPr lang="en-US" altLang="zh-CN" sz="1400" b="1" kern="100" dirty="0" smtClean="0">
                          <a:solidFill>
                            <a:schemeClr val="tx1"/>
                          </a:solidFill>
                          <a:effectLst/>
                          <a:latin typeface="Times New Roman"/>
                          <a:ea typeface="宋体"/>
                          <a:cs typeface="Times New Roman"/>
                        </a:rPr>
                        <a:t>Beam energy &amp; spread</a:t>
                      </a:r>
                      <a:endParaRPr lang="zh-CN" altLang="en-US" sz="1400" b="1" kern="100" dirty="0">
                        <a:solidFill>
                          <a:schemeClr val="tx1"/>
                        </a:solidFill>
                        <a:effectLst/>
                        <a:latin typeface="Times New Roman"/>
                        <a:ea typeface="宋体"/>
                        <a:cs typeface="Times New Roma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just" defTabSz="914400" rtl="0" eaLnBrk="1" latinLnBrk="0" hangingPunct="1">
                        <a:lnSpc>
                          <a:spcPct val="115000"/>
                        </a:lnSpc>
                        <a:spcBef>
                          <a:spcPts val="120"/>
                        </a:spcBef>
                        <a:spcAft>
                          <a:spcPts val="120"/>
                        </a:spcAft>
                      </a:pPr>
                      <a:r>
                        <a:rPr lang="en-US" altLang="zh-CN" sz="1400" b="1" kern="100" dirty="0" smtClean="0">
                          <a:solidFill>
                            <a:schemeClr val="tx1"/>
                          </a:solidFill>
                          <a:effectLst/>
                          <a:latin typeface="Times New Roman"/>
                          <a:ea typeface="宋体"/>
                          <a:cs typeface="Times New Roman"/>
                        </a:rPr>
                        <a:t>AM+PR</a:t>
                      </a:r>
                      <a:endParaRPr lang="zh-CN" altLang="en-US" sz="1400" b="1" kern="100" dirty="0">
                        <a:solidFill>
                          <a:schemeClr val="tx1"/>
                        </a:solidFill>
                        <a:effectLst/>
                        <a:latin typeface="Times New Roman"/>
                        <a:ea typeface="宋体"/>
                        <a:cs typeface="Times New Roma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just" defTabSz="914400" rtl="0" eaLnBrk="1" latinLnBrk="0" hangingPunct="1">
                        <a:lnSpc>
                          <a:spcPct val="115000"/>
                        </a:lnSpc>
                        <a:spcBef>
                          <a:spcPts val="120"/>
                        </a:spcBef>
                        <a:spcAft>
                          <a:spcPts val="120"/>
                        </a:spcAft>
                      </a:pPr>
                      <a:r>
                        <a:rPr lang="en-US" altLang="zh-CN" sz="1400" b="1" kern="100" dirty="0" smtClean="0">
                          <a:solidFill>
                            <a:schemeClr val="tx1"/>
                          </a:solidFill>
                          <a:effectLst/>
                          <a:latin typeface="Times New Roman"/>
                          <a:ea typeface="宋体"/>
                          <a:cs typeface="Times New Roman"/>
                        </a:rPr>
                        <a:t>0.1%</a:t>
                      </a:r>
                      <a:endParaRPr lang="zh-CN" altLang="en-US" sz="1400" b="1" kern="100" dirty="0">
                        <a:solidFill>
                          <a:schemeClr val="tx1"/>
                        </a:solidFill>
                        <a:effectLst/>
                        <a:latin typeface="Times New Roman"/>
                        <a:ea typeface="宋体"/>
                        <a:cs typeface="Times New Roma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just" defTabSz="914400" rtl="0" eaLnBrk="1" latinLnBrk="0" hangingPunct="1">
                        <a:lnSpc>
                          <a:spcPct val="115000"/>
                        </a:lnSpc>
                        <a:spcBef>
                          <a:spcPts val="120"/>
                        </a:spcBef>
                        <a:spcAft>
                          <a:spcPts val="120"/>
                        </a:spcAft>
                      </a:pPr>
                      <a:r>
                        <a:rPr lang="en-US" altLang="zh-CN" sz="1400" b="1" kern="100" dirty="0" smtClean="0">
                          <a:solidFill>
                            <a:schemeClr val="tx1"/>
                          </a:solidFill>
                          <a:effectLst/>
                          <a:latin typeface="Times New Roman"/>
                          <a:ea typeface="宋体"/>
                          <a:cs typeface="Times New Roman"/>
                        </a:rPr>
                        <a:t>3</a:t>
                      </a:r>
                      <a:endParaRPr lang="zh-CN" altLang="en-US" sz="1400" b="1" kern="100" dirty="0">
                        <a:solidFill>
                          <a:schemeClr val="tx1"/>
                        </a:solidFill>
                        <a:effectLst/>
                        <a:latin typeface="Times New Roman"/>
                        <a:ea typeface="宋体"/>
                        <a:cs typeface="Times New Roma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rowSpan="3">
                  <a:txBody>
                    <a:bodyPr/>
                    <a:lstStyle/>
                    <a:p>
                      <a:pPr marL="0" marR="0" algn="just" defTabSz="914400" rtl="0" eaLnBrk="1" latinLnBrk="0" hangingPunct="1">
                        <a:lnSpc>
                          <a:spcPct val="115000"/>
                        </a:lnSpc>
                        <a:spcBef>
                          <a:spcPts val="120"/>
                        </a:spcBef>
                        <a:spcAft>
                          <a:spcPts val="120"/>
                        </a:spcAft>
                      </a:pPr>
                      <a:r>
                        <a:rPr lang="en-US" altLang="zh-CN" sz="1400" b="1" kern="100" dirty="0" smtClean="0">
                          <a:solidFill>
                            <a:schemeClr val="tx1"/>
                          </a:solidFill>
                          <a:effectLst/>
                          <a:latin typeface="Times New Roman"/>
                          <a:ea typeface="宋体"/>
                          <a:cs typeface="Times New Roman"/>
                        </a:rPr>
                        <a:t>Damping ring</a:t>
                      </a:r>
                      <a:endParaRPr lang="zh-CN" altLang="en-US" sz="1400" b="1" kern="100" dirty="0">
                        <a:solidFill>
                          <a:schemeClr val="tx1"/>
                        </a:solidFill>
                        <a:effectLst/>
                        <a:latin typeface="Times New Roman"/>
                        <a:ea typeface="宋体"/>
                        <a:cs typeface="Times New Roman"/>
                      </a:endParaRP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just" defTabSz="914400" rtl="0" eaLnBrk="1" latinLnBrk="0" hangingPunct="1">
                        <a:lnSpc>
                          <a:spcPct val="115000"/>
                        </a:lnSpc>
                        <a:spcBef>
                          <a:spcPts val="120"/>
                        </a:spcBef>
                        <a:spcAft>
                          <a:spcPts val="120"/>
                        </a:spcAft>
                      </a:pPr>
                      <a:r>
                        <a:rPr lang="en-US" altLang="zh-CN" sz="1400" b="1" kern="100" dirty="0" smtClean="0">
                          <a:solidFill>
                            <a:schemeClr val="tx1"/>
                          </a:solidFill>
                          <a:effectLst/>
                          <a:latin typeface="Times New Roman"/>
                          <a:ea typeface="宋体"/>
                          <a:cs typeface="Times New Roman"/>
                        </a:rPr>
                        <a:t>Average</a:t>
                      </a:r>
                      <a:r>
                        <a:rPr lang="en-US" altLang="zh-CN" sz="1400" b="1" kern="100" baseline="0" dirty="0" smtClean="0">
                          <a:solidFill>
                            <a:schemeClr val="tx1"/>
                          </a:solidFill>
                          <a:effectLst/>
                          <a:latin typeface="Times New Roman"/>
                          <a:ea typeface="宋体"/>
                          <a:cs typeface="Times New Roman"/>
                        </a:rPr>
                        <a:t> current</a:t>
                      </a:r>
                      <a:endParaRPr lang="zh-CN" altLang="en-US" sz="1400" b="1" kern="100" dirty="0">
                        <a:solidFill>
                          <a:schemeClr val="tx1"/>
                        </a:solidFill>
                        <a:effectLst/>
                        <a:latin typeface="Times New Roman"/>
                        <a:ea typeface="宋体"/>
                        <a:cs typeface="Times New Roma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just" defTabSz="914400" rtl="0" eaLnBrk="1" latinLnBrk="0" hangingPunct="1">
                        <a:lnSpc>
                          <a:spcPct val="115000"/>
                        </a:lnSpc>
                        <a:spcBef>
                          <a:spcPts val="120"/>
                        </a:spcBef>
                        <a:spcAft>
                          <a:spcPts val="120"/>
                        </a:spcAft>
                      </a:pPr>
                      <a:r>
                        <a:rPr lang="en-US" altLang="zh-CN" sz="1400" b="1" kern="100" dirty="0" smtClean="0">
                          <a:solidFill>
                            <a:schemeClr val="tx1"/>
                          </a:solidFill>
                          <a:effectLst/>
                          <a:latin typeface="Times New Roman"/>
                          <a:ea typeface="宋体"/>
                          <a:cs typeface="Times New Roman"/>
                        </a:rPr>
                        <a:t>DCCT</a:t>
                      </a:r>
                      <a:endParaRPr lang="zh-CN" altLang="en-US" sz="1400" b="1" kern="100" dirty="0">
                        <a:solidFill>
                          <a:schemeClr val="tx1"/>
                        </a:solidFill>
                        <a:effectLst/>
                        <a:latin typeface="Times New Roman"/>
                        <a:ea typeface="宋体"/>
                        <a:cs typeface="Times New Roma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just" defTabSz="914400" rtl="0" eaLnBrk="1" latinLnBrk="0" hangingPunct="1">
                        <a:lnSpc>
                          <a:spcPct val="115000"/>
                        </a:lnSpc>
                        <a:spcBef>
                          <a:spcPts val="120"/>
                        </a:spcBef>
                        <a:spcAft>
                          <a:spcPts val="120"/>
                        </a:spcAft>
                      </a:pPr>
                      <a:r>
                        <a:rPr lang="en-US" altLang="zh-CN" sz="1400" b="1" kern="100" dirty="0" smtClean="0">
                          <a:solidFill>
                            <a:schemeClr val="tx1"/>
                          </a:solidFill>
                          <a:effectLst/>
                          <a:latin typeface="Times New Roman"/>
                          <a:ea typeface="宋体"/>
                          <a:cs typeface="Times New Roman"/>
                        </a:rPr>
                        <a:t>Resolution</a:t>
                      </a:r>
                      <a:r>
                        <a:rPr lang="en-US" altLang="zh-CN" sz="1400" b="1" kern="100" baseline="0" dirty="0" smtClean="0">
                          <a:solidFill>
                            <a:schemeClr val="tx1"/>
                          </a:solidFill>
                          <a:effectLst/>
                          <a:latin typeface="Times New Roman"/>
                          <a:ea typeface="宋体"/>
                          <a:cs typeface="Times New Roman"/>
                        </a:rPr>
                        <a:t> :50uA@0.1mA-30mA</a:t>
                      </a:r>
                      <a:endParaRPr lang="zh-CN" altLang="en-US" sz="1400" b="1" kern="100" dirty="0">
                        <a:solidFill>
                          <a:schemeClr val="tx1"/>
                        </a:solidFill>
                        <a:effectLst/>
                        <a:latin typeface="Times New Roman"/>
                        <a:ea typeface="宋体"/>
                        <a:cs typeface="Times New Roma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just" defTabSz="914400" rtl="0" eaLnBrk="1" latinLnBrk="0" hangingPunct="1">
                        <a:lnSpc>
                          <a:spcPct val="115000"/>
                        </a:lnSpc>
                        <a:spcBef>
                          <a:spcPts val="120"/>
                        </a:spcBef>
                        <a:spcAft>
                          <a:spcPts val="120"/>
                        </a:spcAft>
                      </a:pPr>
                      <a:r>
                        <a:rPr lang="en-US" altLang="zh-CN" sz="1400" b="1" kern="100" dirty="0" smtClean="0">
                          <a:solidFill>
                            <a:schemeClr val="tx1"/>
                          </a:solidFill>
                          <a:effectLst/>
                          <a:latin typeface="Times New Roman"/>
                          <a:ea typeface="宋体"/>
                          <a:cs typeface="Times New Roman"/>
                        </a:rPr>
                        <a:t>1</a:t>
                      </a:r>
                      <a:endParaRPr lang="zh-CN" altLang="en-US" sz="1400" b="1" kern="100" dirty="0">
                        <a:solidFill>
                          <a:schemeClr val="tx1"/>
                        </a:solidFill>
                        <a:effectLst/>
                        <a:latin typeface="Times New Roman"/>
                        <a:ea typeface="宋体"/>
                        <a:cs typeface="Times New Roma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vMerge="1">
                  <a:txBody>
                    <a:bodyPr/>
                    <a:lstStyle/>
                    <a:p>
                      <a:pPr marL="0" marR="0" algn="just" defTabSz="914400" rtl="0" eaLnBrk="1" latinLnBrk="0" hangingPunct="1">
                        <a:lnSpc>
                          <a:spcPct val="115000"/>
                        </a:lnSpc>
                        <a:spcBef>
                          <a:spcPts val="120"/>
                        </a:spcBef>
                        <a:spcAft>
                          <a:spcPts val="120"/>
                        </a:spcAft>
                      </a:pPr>
                      <a:endParaRPr lang="zh-CN" altLang="en-US" sz="1200" b="1" kern="100" dirty="0">
                        <a:solidFill>
                          <a:schemeClr val="tx1"/>
                        </a:solidFill>
                        <a:effectLst/>
                        <a:latin typeface="Times New Roman"/>
                        <a:ea typeface="宋体"/>
                        <a:cs typeface="Times New Roma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just" defTabSz="914400" rtl="0" eaLnBrk="1" latinLnBrk="0" hangingPunct="1">
                        <a:lnSpc>
                          <a:spcPct val="115000"/>
                        </a:lnSpc>
                        <a:spcBef>
                          <a:spcPts val="120"/>
                        </a:spcBef>
                        <a:spcAft>
                          <a:spcPts val="120"/>
                        </a:spcAft>
                      </a:pPr>
                      <a:r>
                        <a:rPr lang="en-US" altLang="zh-CN" sz="1400" b="1" kern="100" dirty="0" smtClean="0">
                          <a:solidFill>
                            <a:schemeClr val="tx1"/>
                          </a:solidFill>
                          <a:effectLst/>
                          <a:latin typeface="Times New Roman"/>
                          <a:ea typeface="宋体"/>
                          <a:cs typeface="Times New Roman"/>
                        </a:rPr>
                        <a:t>Beam position</a:t>
                      </a:r>
                      <a:endParaRPr lang="zh-CN" altLang="en-US" sz="1400" b="1" kern="100" dirty="0">
                        <a:solidFill>
                          <a:schemeClr val="tx1"/>
                        </a:solidFill>
                        <a:effectLst/>
                        <a:latin typeface="Times New Roman"/>
                        <a:ea typeface="宋体"/>
                        <a:cs typeface="Times New Roma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just" defTabSz="914400" rtl="0" eaLnBrk="1" latinLnBrk="0" hangingPunct="1">
                        <a:lnSpc>
                          <a:spcPct val="115000"/>
                        </a:lnSpc>
                        <a:spcBef>
                          <a:spcPts val="120"/>
                        </a:spcBef>
                        <a:spcAft>
                          <a:spcPts val="120"/>
                        </a:spcAft>
                      </a:pPr>
                      <a:r>
                        <a:rPr lang="en-US" altLang="zh-CN" sz="1400" b="1" kern="100" dirty="0" smtClean="0">
                          <a:solidFill>
                            <a:schemeClr val="tx1"/>
                          </a:solidFill>
                          <a:effectLst/>
                          <a:latin typeface="Times New Roman"/>
                          <a:ea typeface="宋体"/>
                          <a:cs typeface="Times New Roman"/>
                        </a:rPr>
                        <a:t>Button BPM</a:t>
                      </a:r>
                      <a:endParaRPr lang="zh-CN" altLang="en-US" sz="1400" b="1" kern="100" dirty="0">
                        <a:solidFill>
                          <a:schemeClr val="tx1"/>
                        </a:solidFill>
                        <a:effectLst/>
                        <a:latin typeface="Times New Roman"/>
                        <a:ea typeface="宋体"/>
                        <a:cs typeface="Times New Roma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just" defTabSz="914400" rtl="0" eaLnBrk="1" latinLnBrk="0" hangingPunct="1">
                        <a:lnSpc>
                          <a:spcPct val="115000"/>
                        </a:lnSpc>
                        <a:spcBef>
                          <a:spcPts val="120"/>
                        </a:spcBef>
                        <a:spcAft>
                          <a:spcPts val="120"/>
                        </a:spcAft>
                      </a:pPr>
                      <a:r>
                        <a:rPr lang="en-US" altLang="zh-CN" sz="1400" b="1" kern="100" dirty="0" smtClean="0">
                          <a:solidFill>
                            <a:schemeClr val="tx1"/>
                          </a:solidFill>
                          <a:effectLst/>
                          <a:latin typeface="Times New Roman"/>
                          <a:ea typeface="宋体"/>
                          <a:cs typeface="Times New Roman"/>
                        </a:rPr>
                        <a:t>Resolution : 20um @ 5mA TBT</a:t>
                      </a:r>
                      <a:endParaRPr lang="zh-CN" altLang="en-US" sz="1400" b="1" kern="100" dirty="0">
                        <a:solidFill>
                          <a:schemeClr val="tx1"/>
                        </a:solidFill>
                        <a:effectLst/>
                        <a:latin typeface="Times New Roman"/>
                        <a:ea typeface="宋体"/>
                        <a:cs typeface="Times New Roma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just" defTabSz="914400" rtl="0" eaLnBrk="1" latinLnBrk="0" hangingPunct="1">
                        <a:lnSpc>
                          <a:spcPct val="115000"/>
                        </a:lnSpc>
                        <a:spcBef>
                          <a:spcPts val="120"/>
                        </a:spcBef>
                        <a:spcAft>
                          <a:spcPts val="120"/>
                        </a:spcAft>
                      </a:pPr>
                      <a:r>
                        <a:rPr lang="en-US" altLang="zh-CN" sz="1400" b="1" kern="100" dirty="0" smtClean="0">
                          <a:solidFill>
                            <a:schemeClr val="tx1"/>
                          </a:solidFill>
                          <a:effectLst/>
                          <a:latin typeface="Times New Roman"/>
                          <a:ea typeface="宋体"/>
                          <a:cs typeface="Times New Roman"/>
                        </a:rPr>
                        <a:t>40</a:t>
                      </a:r>
                      <a:endParaRPr lang="zh-CN" altLang="en-US" sz="1400" b="1" kern="100" dirty="0">
                        <a:solidFill>
                          <a:schemeClr val="tx1"/>
                        </a:solidFill>
                        <a:effectLst/>
                        <a:latin typeface="Times New Roman"/>
                        <a:ea typeface="宋体"/>
                        <a:cs typeface="Times New Roma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vMerge="1">
                  <a:txBody>
                    <a:bodyPr/>
                    <a:lstStyle/>
                    <a:p>
                      <a:pPr marL="0" marR="0" algn="just" defTabSz="914400" rtl="0" eaLnBrk="1" latinLnBrk="0" hangingPunct="1">
                        <a:lnSpc>
                          <a:spcPct val="115000"/>
                        </a:lnSpc>
                        <a:spcBef>
                          <a:spcPts val="120"/>
                        </a:spcBef>
                        <a:spcAft>
                          <a:spcPts val="120"/>
                        </a:spcAft>
                      </a:pPr>
                      <a:endParaRPr lang="zh-CN" altLang="en-US" sz="1200" b="1" kern="100" dirty="0">
                        <a:solidFill>
                          <a:schemeClr val="tx1"/>
                        </a:solidFill>
                        <a:effectLst/>
                        <a:latin typeface="Times New Roman"/>
                        <a:ea typeface="宋体"/>
                        <a:cs typeface="Times New Roman"/>
                      </a:endParaRP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just" defTabSz="914400" rtl="0" eaLnBrk="1" fontAlgn="auto" latinLnBrk="0" hangingPunct="1">
                        <a:lnSpc>
                          <a:spcPct val="115000"/>
                        </a:lnSpc>
                        <a:spcBef>
                          <a:spcPts val="120"/>
                        </a:spcBef>
                        <a:spcAft>
                          <a:spcPts val="120"/>
                        </a:spcAft>
                        <a:buClrTx/>
                        <a:buSzTx/>
                        <a:buFontTx/>
                        <a:buNone/>
                        <a:tabLst/>
                        <a:defRPr/>
                      </a:pPr>
                      <a:r>
                        <a:rPr lang="en-US" altLang="zh-CN" sz="1400" b="1" kern="100" dirty="0" smtClean="0">
                          <a:effectLst/>
                          <a:latin typeface="Times New Roman"/>
                          <a:ea typeface="宋体"/>
                        </a:rPr>
                        <a:t>Tune measurement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just" defTabSz="914400" rtl="0" eaLnBrk="1" latinLnBrk="0" hangingPunct="1">
                        <a:lnSpc>
                          <a:spcPct val="115000"/>
                        </a:lnSpc>
                        <a:spcBef>
                          <a:spcPts val="120"/>
                        </a:spcBef>
                        <a:spcAft>
                          <a:spcPts val="120"/>
                        </a:spcAft>
                      </a:pPr>
                      <a:r>
                        <a:rPr lang="en-US" altLang="zh-CN" sz="1400" b="1" kern="100" dirty="0" smtClean="0">
                          <a:effectLst/>
                          <a:latin typeface="Times New Roman"/>
                          <a:ea typeface="宋体"/>
                        </a:rPr>
                        <a:t>Frequency sweeping </a:t>
                      </a:r>
                      <a:endParaRPr lang="zh-CN" altLang="en-US" sz="1400" b="1" kern="100" dirty="0">
                        <a:solidFill>
                          <a:schemeClr val="tx1"/>
                        </a:solidFill>
                        <a:effectLst/>
                        <a:latin typeface="Times New Roman"/>
                        <a:ea typeface="宋体"/>
                        <a:cs typeface="Times New Roma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just" defTabSz="914400" rtl="0" eaLnBrk="1" fontAlgn="auto" latinLnBrk="0" hangingPunct="1">
                        <a:lnSpc>
                          <a:spcPct val="115000"/>
                        </a:lnSpc>
                        <a:spcBef>
                          <a:spcPts val="120"/>
                        </a:spcBef>
                        <a:spcAft>
                          <a:spcPts val="120"/>
                        </a:spcAft>
                        <a:buClrTx/>
                        <a:buSzTx/>
                        <a:buFontTx/>
                        <a:buNone/>
                        <a:tabLst/>
                        <a:defRPr/>
                      </a:pPr>
                      <a:r>
                        <a:rPr lang="en-US" altLang="zh-CN" sz="1400" b="1" kern="100" dirty="0" smtClean="0">
                          <a:effectLst/>
                          <a:latin typeface="Times New Roman"/>
                          <a:ea typeface="宋体"/>
                        </a:rPr>
                        <a:t>Resolution:0.001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just" defTabSz="914400" rtl="0" eaLnBrk="1" latinLnBrk="0" hangingPunct="1">
                        <a:lnSpc>
                          <a:spcPct val="115000"/>
                        </a:lnSpc>
                        <a:spcBef>
                          <a:spcPts val="120"/>
                        </a:spcBef>
                        <a:spcAft>
                          <a:spcPts val="120"/>
                        </a:spcAft>
                      </a:pPr>
                      <a:r>
                        <a:rPr lang="en-US" altLang="zh-CN" sz="1400" b="1" kern="100" dirty="0" smtClean="0">
                          <a:solidFill>
                            <a:schemeClr val="tx1"/>
                          </a:solidFill>
                          <a:effectLst/>
                          <a:latin typeface="Times New Roman"/>
                          <a:ea typeface="宋体"/>
                          <a:cs typeface="Times New Roman"/>
                        </a:rPr>
                        <a:t>1</a:t>
                      </a:r>
                      <a:endParaRPr lang="zh-CN" altLang="en-US" sz="1400" b="1" kern="100" dirty="0">
                        <a:solidFill>
                          <a:schemeClr val="tx1"/>
                        </a:solidFill>
                        <a:effectLst/>
                        <a:latin typeface="Times New Roman"/>
                        <a:ea typeface="宋体"/>
                        <a:cs typeface="Times New Roma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320998770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1"/>
          <p:cNvSpPr txBox="1">
            <a:spLocks/>
          </p:cNvSpPr>
          <p:nvPr/>
        </p:nvSpPr>
        <p:spPr bwMode="auto">
          <a:xfrm>
            <a:off x="179512" y="-171400"/>
            <a:ext cx="8856984" cy="85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200" b="1">
                <a:solidFill>
                  <a:srgbClr val="CC0000"/>
                </a:solidFill>
                <a:latin typeface="+mj-lt"/>
                <a:ea typeface="+mj-ea"/>
                <a:cs typeface="楷体_GB2312" charset="0"/>
              </a:defRPr>
            </a:lvl1pPr>
            <a:lvl2pPr algn="ctr" rtl="0" eaLnBrk="0" fontAlgn="base" hangingPunct="0">
              <a:spcBef>
                <a:spcPct val="0"/>
              </a:spcBef>
              <a:spcAft>
                <a:spcPct val="0"/>
              </a:spcAft>
              <a:defRPr sz="3200" b="1">
                <a:solidFill>
                  <a:srgbClr val="CC0000"/>
                </a:solidFill>
                <a:latin typeface="Comic Sans MS" pitchFamily="66" charset="0"/>
                <a:ea typeface="楷体_GB2312" pitchFamily="49" charset="-122"/>
                <a:cs typeface="楷体_GB2312" charset="0"/>
              </a:defRPr>
            </a:lvl2pPr>
            <a:lvl3pPr algn="ctr" rtl="0" eaLnBrk="0" fontAlgn="base" hangingPunct="0">
              <a:spcBef>
                <a:spcPct val="0"/>
              </a:spcBef>
              <a:spcAft>
                <a:spcPct val="0"/>
              </a:spcAft>
              <a:defRPr sz="3200" b="1">
                <a:solidFill>
                  <a:srgbClr val="CC0000"/>
                </a:solidFill>
                <a:latin typeface="Comic Sans MS" pitchFamily="66" charset="0"/>
                <a:ea typeface="楷体_GB2312" pitchFamily="49" charset="-122"/>
                <a:cs typeface="楷体_GB2312" charset="0"/>
              </a:defRPr>
            </a:lvl3pPr>
            <a:lvl4pPr algn="ctr" rtl="0" eaLnBrk="0" fontAlgn="base" hangingPunct="0">
              <a:spcBef>
                <a:spcPct val="0"/>
              </a:spcBef>
              <a:spcAft>
                <a:spcPct val="0"/>
              </a:spcAft>
              <a:defRPr sz="3200" b="1">
                <a:solidFill>
                  <a:srgbClr val="CC0000"/>
                </a:solidFill>
                <a:latin typeface="Comic Sans MS" pitchFamily="66" charset="0"/>
                <a:ea typeface="楷体_GB2312" pitchFamily="49" charset="-122"/>
                <a:cs typeface="楷体_GB2312" charset="0"/>
              </a:defRPr>
            </a:lvl4pPr>
            <a:lvl5pPr algn="ctr" rtl="0" eaLnBrk="0" fontAlgn="base" hangingPunct="0">
              <a:spcBef>
                <a:spcPct val="0"/>
              </a:spcBef>
              <a:spcAft>
                <a:spcPct val="0"/>
              </a:spcAft>
              <a:defRPr sz="3200" b="1">
                <a:solidFill>
                  <a:srgbClr val="CC0000"/>
                </a:solidFill>
                <a:latin typeface="Comic Sans MS" pitchFamily="66" charset="0"/>
                <a:ea typeface="楷体_GB2312" pitchFamily="49" charset="-122"/>
                <a:cs typeface="楷体_GB2312" charset="0"/>
              </a:defRPr>
            </a:lvl5pPr>
            <a:lvl6pPr marL="457200" algn="ctr" rtl="0" eaLnBrk="1" fontAlgn="base" hangingPunct="1">
              <a:spcBef>
                <a:spcPct val="0"/>
              </a:spcBef>
              <a:spcAft>
                <a:spcPct val="0"/>
              </a:spcAft>
              <a:defRPr sz="3200" b="1">
                <a:solidFill>
                  <a:srgbClr val="CC0000"/>
                </a:solidFill>
                <a:latin typeface="Comic Sans MS" pitchFamily="66" charset="0"/>
                <a:ea typeface="楷体_GB2312" pitchFamily="49" charset="-122"/>
              </a:defRPr>
            </a:lvl6pPr>
            <a:lvl7pPr marL="914400" algn="ctr" rtl="0" eaLnBrk="1" fontAlgn="base" hangingPunct="1">
              <a:spcBef>
                <a:spcPct val="0"/>
              </a:spcBef>
              <a:spcAft>
                <a:spcPct val="0"/>
              </a:spcAft>
              <a:defRPr sz="3200" b="1">
                <a:solidFill>
                  <a:srgbClr val="CC0000"/>
                </a:solidFill>
                <a:latin typeface="Comic Sans MS" pitchFamily="66" charset="0"/>
                <a:ea typeface="楷体_GB2312" pitchFamily="49" charset="-122"/>
              </a:defRPr>
            </a:lvl7pPr>
            <a:lvl8pPr marL="1371600" algn="ctr" rtl="0" eaLnBrk="1" fontAlgn="base" hangingPunct="1">
              <a:spcBef>
                <a:spcPct val="0"/>
              </a:spcBef>
              <a:spcAft>
                <a:spcPct val="0"/>
              </a:spcAft>
              <a:defRPr sz="3200" b="1">
                <a:solidFill>
                  <a:srgbClr val="CC0000"/>
                </a:solidFill>
                <a:latin typeface="Comic Sans MS" pitchFamily="66" charset="0"/>
                <a:ea typeface="楷体_GB2312" pitchFamily="49" charset="-122"/>
              </a:defRPr>
            </a:lvl8pPr>
            <a:lvl9pPr marL="1828800" algn="ctr" rtl="0" eaLnBrk="1" fontAlgn="base" hangingPunct="1">
              <a:spcBef>
                <a:spcPct val="0"/>
              </a:spcBef>
              <a:spcAft>
                <a:spcPct val="0"/>
              </a:spcAft>
              <a:defRPr sz="3200" b="1">
                <a:solidFill>
                  <a:srgbClr val="CC0000"/>
                </a:solidFill>
                <a:latin typeface="Comic Sans MS" pitchFamily="66" charset="0"/>
                <a:ea typeface="楷体_GB2312" pitchFamily="49" charset="-122"/>
              </a:defRPr>
            </a:lvl9pPr>
          </a:lstStyle>
          <a:p>
            <a:pPr algn="l">
              <a:defRPr/>
            </a:pPr>
            <a:r>
              <a:rPr kumimoji="1" lang="en-US" altLang="zh-CN" kern="0" dirty="0">
                <a:latin typeface="Comic Sans MS"/>
              </a:rPr>
              <a:t>The beam instrumentation in CEPC </a:t>
            </a:r>
            <a:r>
              <a:rPr kumimoji="1" lang="en-US" altLang="zh-CN" kern="0" dirty="0" smtClean="0">
                <a:latin typeface="Comic Sans MS"/>
              </a:rPr>
              <a:t>booster</a:t>
            </a:r>
            <a:endParaRPr kumimoji="1" lang="zh-CN" altLang="en-US" kern="0" dirty="0">
              <a:latin typeface="Comic Sans MS"/>
            </a:endParaRPr>
          </a:p>
        </p:txBody>
      </p:sp>
      <p:graphicFrame>
        <p:nvGraphicFramePr>
          <p:cNvPr id="7" name="表格 6"/>
          <p:cNvGraphicFramePr>
            <a:graphicFrameLocks noGrp="1"/>
          </p:cNvGraphicFramePr>
          <p:nvPr>
            <p:extLst>
              <p:ext uri="{D42A27DB-BD31-4B8C-83A1-F6EECF244321}">
                <p14:modId xmlns:p14="http://schemas.microsoft.com/office/powerpoint/2010/main" val="1323973846"/>
              </p:ext>
            </p:extLst>
          </p:nvPr>
        </p:nvGraphicFramePr>
        <p:xfrm>
          <a:off x="251520" y="476672"/>
          <a:ext cx="8568952" cy="6242370"/>
        </p:xfrm>
        <a:graphic>
          <a:graphicData uri="http://schemas.openxmlformats.org/drawingml/2006/table">
            <a:tbl>
              <a:tblPr firstRow="1" firstCol="1" lastRow="1" lastCol="1" bandRow="1" bandCol="1"/>
              <a:tblGrid>
                <a:gridCol w="816092"/>
                <a:gridCol w="897699"/>
                <a:gridCol w="897699"/>
                <a:gridCol w="1938396"/>
                <a:gridCol w="2993720"/>
                <a:gridCol w="1025346"/>
              </a:tblGrid>
              <a:tr h="451433">
                <a:tc>
                  <a:txBody>
                    <a:bodyPr/>
                    <a:lstStyle/>
                    <a:p>
                      <a:pPr marL="0" marR="0" algn="ctr">
                        <a:lnSpc>
                          <a:spcPct val="115000"/>
                        </a:lnSpc>
                        <a:spcBef>
                          <a:spcPts val="0"/>
                        </a:spcBef>
                        <a:spcAft>
                          <a:spcPts val="0"/>
                        </a:spcAft>
                      </a:pPr>
                      <a:r>
                        <a:rPr lang="en-US" sz="900" kern="100" dirty="0">
                          <a:effectLst/>
                          <a:latin typeface="Times New Roman"/>
                          <a:ea typeface="宋体"/>
                        </a:rPr>
                        <a:t> </a:t>
                      </a: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l" defTabSz="914400" rtl="0" eaLnBrk="1" latinLnBrk="0" hangingPunct="1">
                        <a:lnSpc>
                          <a:spcPct val="115000"/>
                        </a:lnSpc>
                        <a:spcBef>
                          <a:spcPts val="0"/>
                        </a:spcBef>
                        <a:spcAft>
                          <a:spcPts val="0"/>
                        </a:spcAft>
                      </a:pPr>
                      <a:r>
                        <a:rPr lang="en-US" sz="1800" b="1" kern="1200" dirty="0" smtClean="0">
                          <a:solidFill>
                            <a:srgbClr val="3333FF"/>
                          </a:solidFill>
                          <a:latin typeface="+mn-lt"/>
                          <a:ea typeface="+mn-ea"/>
                          <a:cs typeface="+mn-cs"/>
                        </a:rPr>
                        <a:t>Item</a:t>
                      </a:r>
                      <a:endParaRPr lang="en-US" sz="1800" b="1" kern="1200" dirty="0">
                        <a:solidFill>
                          <a:srgbClr val="3333FF"/>
                        </a:solidFill>
                        <a:latin typeface="+mn-lt"/>
                        <a:ea typeface="+mn-ea"/>
                        <a:cs typeface="+mn-cs"/>
                      </a:endParaRP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gn="l" defTabSz="914400" rtl="0" eaLnBrk="1" latinLnBrk="0" hangingPunct="1">
                        <a:lnSpc>
                          <a:spcPct val="115000"/>
                        </a:lnSpc>
                        <a:spcBef>
                          <a:spcPts val="0"/>
                        </a:spcBef>
                        <a:spcAft>
                          <a:spcPts val="0"/>
                        </a:spcAft>
                      </a:pPr>
                      <a:r>
                        <a:rPr lang="en-US" sz="1800" b="1" kern="1200" dirty="0" smtClean="0">
                          <a:solidFill>
                            <a:srgbClr val="3333FF"/>
                          </a:solidFill>
                          <a:latin typeface="+mn-lt"/>
                          <a:ea typeface="+mn-ea"/>
                          <a:cs typeface="+mn-cs"/>
                        </a:rPr>
                        <a:t>Method</a:t>
                      </a:r>
                      <a:endParaRPr lang="en-US" sz="1800" b="1" kern="1200" dirty="0">
                        <a:solidFill>
                          <a:srgbClr val="3333FF"/>
                        </a:solidFill>
                        <a:latin typeface="+mn-lt"/>
                        <a:ea typeface="+mn-ea"/>
                        <a:cs typeface="+mn-cs"/>
                      </a:endParaRP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1">
                        <a:lnSpc>
                          <a:spcPct val="115000"/>
                        </a:lnSpc>
                        <a:spcBef>
                          <a:spcPts val="0"/>
                        </a:spcBef>
                        <a:spcAft>
                          <a:spcPts val="0"/>
                        </a:spcAft>
                      </a:pPr>
                      <a:r>
                        <a:rPr lang="en-US" sz="1800" b="1" kern="1200" dirty="0" smtClean="0">
                          <a:solidFill>
                            <a:srgbClr val="3333FF"/>
                          </a:solidFill>
                          <a:latin typeface="+mn-lt"/>
                          <a:ea typeface="+mn-ea"/>
                          <a:cs typeface="+mn-cs"/>
                        </a:rPr>
                        <a:t>Parameter</a:t>
                      </a:r>
                      <a:endParaRPr lang="en-US" sz="1800" b="1" kern="1200" dirty="0">
                        <a:solidFill>
                          <a:srgbClr val="3333FF"/>
                        </a:solidFill>
                        <a:latin typeface="+mn-lt"/>
                        <a:ea typeface="+mn-ea"/>
                        <a:cs typeface="+mn-cs"/>
                      </a:endParaRP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1">
                        <a:lnSpc>
                          <a:spcPct val="115000"/>
                        </a:lnSpc>
                        <a:spcBef>
                          <a:spcPts val="0"/>
                        </a:spcBef>
                        <a:spcAft>
                          <a:spcPts val="0"/>
                        </a:spcAft>
                      </a:pPr>
                      <a:r>
                        <a:rPr lang="en-US" sz="1800" b="1" kern="1200" dirty="0" smtClean="0">
                          <a:solidFill>
                            <a:srgbClr val="3333FF"/>
                          </a:solidFill>
                          <a:latin typeface="+mn-lt"/>
                          <a:ea typeface="+mn-ea"/>
                          <a:cs typeface="+mn-cs"/>
                        </a:rPr>
                        <a:t>Amounts</a:t>
                      </a:r>
                      <a:endParaRPr lang="en-US" sz="1800" b="1" kern="1200" dirty="0">
                        <a:solidFill>
                          <a:srgbClr val="3333FF"/>
                        </a:solidFill>
                        <a:latin typeface="+mn-lt"/>
                        <a:ea typeface="+mn-ea"/>
                        <a:cs typeface="+mn-cs"/>
                      </a:endParaRP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47933">
                <a:tc rowSpan="11">
                  <a:txBody>
                    <a:bodyPr/>
                    <a:lstStyle/>
                    <a:p>
                      <a:pPr marL="0" marR="0" algn="ctr">
                        <a:lnSpc>
                          <a:spcPct val="115000"/>
                        </a:lnSpc>
                        <a:spcBef>
                          <a:spcPts val="0"/>
                        </a:spcBef>
                        <a:spcAft>
                          <a:spcPts val="0"/>
                        </a:spcAft>
                      </a:pPr>
                      <a:r>
                        <a:rPr lang="en-US" sz="1600" b="1" kern="100" dirty="0" smtClean="0">
                          <a:effectLst/>
                          <a:latin typeface="Times New Roman"/>
                          <a:ea typeface="宋体"/>
                        </a:rPr>
                        <a:t>Booster</a:t>
                      </a:r>
                      <a:endParaRPr lang="en-US" sz="1600" b="1" kern="100" dirty="0">
                        <a:effectLst/>
                        <a:latin typeface="Times New Roman"/>
                        <a:ea typeface="宋体"/>
                      </a:endParaRP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a:lnSpc>
                          <a:spcPct val="115000"/>
                        </a:lnSpc>
                        <a:spcBef>
                          <a:spcPts val="0"/>
                        </a:spcBef>
                        <a:spcAft>
                          <a:spcPts val="0"/>
                        </a:spcAft>
                      </a:pPr>
                      <a:r>
                        <a:rPr lang="en-US" sz="1200" b="1" kern="100" dirty="0">
                          <a:effectLst/>
                          <a:latin typeface="Times New Roman"/>
                          <a:ea typeface="宋体"/>
                        </a:rPr>
                        <a:t>Beam position monitor</a:t>
                      </a:r>
                    </a:p>
                  </a:txBody>
                  <a:tcPr marL="48988" marR="48988" marT="0"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kern="100" dirty="0" smtClean="0">
                          <a:effectLst/>
                          <a:latin typeface="Times New Roman"/>
                          <a:ea typeface="宋体"/>
                        </a:rPr>
                        <a:t>Turn</a:t>
                      </a:r>
                      <a:r>
                        <a:rPr lang="en-US" sz="1200" b="1" kern="100" baseline="0" dirty="0" smtClean="0">
                          <a:effectLst/>
                          <a:latin typeface="Times New Roman"/>
                          <a:ea typeface="宋体"/>
                        </a:rPr>
                        <a:t> by turn</a:t>
                      </a:r>
                      <a:endParaRPr lang="en-US" sz="1200" b="1" kern="100" dirty="0">
                        <a:effectLst/>
                        <a:latin typeface="Times New Roman"/>
                        <a:ea typeface="宋体"/>
                      </a:endParaRPr>
                    </a:p>
                  </a:txBody>
                  <a:tcPr marL="48988" marR="48988" marT="0"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kumimoji="0" lang="en-US" sz="1200" b="1" i="0" u="none" strike="noStrike" kern="100" cap="none" spc="0" normalizeH="0" baseline="0" noProof="0" dirty="0" smtClean="0">
                          <a:ln>
                            <a:noFill/>
                          </a:ln>
                          <a:solidFill>
                            <a:srgbClr val="000000"/>
                          </a:solidFill>
                          <a:effectLst/>
                          <a:uLnTx/>
                          <a:uFillTx/>
                          <a:latin typeface="Times New Roman"/>
                          <a:ea typeface="宋体"/>
                          <a:cs typeface="+mn-cs"/>
                        </a:rPr>
                        <a:t>Button electrode BPM</a:t>
                      </a:r>
                      <a:endParaRPr lang="en-US" sz="1200" b="1" kern="100" dirty="0">
                        <a:effectLst/>
                        <a:latin typeface="Times New Roman"/>
                        <a:ea typeface="宋体"/>
                      </a:endParaRP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120"/>
                        </a:spcBef>
                        <a:spcAft>
                          <a:spcPts val="120"/>
                        </a:spcAft>
                      </a:pPr>
                      <a:r>
                        <a:rPr lang="en-US" sz="1200" b="1" kern="100" dirty="0" smtClean="0">
                          <a:effectLst/>
                          <a:latin typeface="Times New Roman"/>
                          <a:ea typeface="宋体"/>
                          <a:cs typeface="Times New Roman"/>
                        </a:rPr>
                        <a:t>Measurement area (x </a:t>
                      </a:r>
                      <a:r>
                        <a:rPr lang="en-US" sz="1200" b="1" kern="100" dirty="0" smtClean="0">
                          <a:effectLst/>
                          <a:latin typeface="Times New Roman"/>
                          <a:ea typeface="宋体"/>
                          <a:cs typeface="Times New Roman"/>
                          <a:sym typeface="Symbol"/>
                        </a:rPr>
                        <a:t></a:t>
                      </a:r>
                      <a:r>
                        <a:rPr lang="en-US" sz="1200" b="1" kern="100" dirty="0" smtClean="0">
                          <a:effectLst/>
                          <a:latin typeface="Times New Roman"/>
                          <a:ea typeface="宋体"/>
                          <a:cs typeface="Times New Roman"/>
                        </a:rPr>
                        <a:t> y)</a:t>
                      </a:r>
                      <a:r>
                        <a:rPr lang="zh-CN" altLang="en-US" sz="1200" b="1" kern="100" dirty="0" smtClean="0">
                          <a:effectLst/>
                          <a:latin typeface="Times New Roman"/>
                          <a:ea typeface="宋体"/>
                          <a:cs typeface="Times New Roman"/>
                        </a:rPr>
                        <a:t>：</a:t>
                      </a:r>
                      <a:r>
                        <a:rPr lang="en-US" sz="1200" b="1" kern="100" dirty="0" smtClean="0">
                          <a:effectLst/>
                          <a:latin typeface="Times New Roman"/>
                          <a:ea typeface="宋体"/>
                          <a:cs typeface="Times New Roman"/>
                        </a:rPr>
                        <a:t>±20mm×±10mm</a:t>
                      </a:r>
                      <a:endParaRPr lang="en-US" sz="1200" b="1" dirty="0" smtClean="0">
                        <a:effectLst/>
                        <a:latin typeface="+mn-lt"/>
                        <a:ea typeface="宋体"/>
                        <a:cs typeface="Times New Roman"/>
                      </a:endParaRPr>
                    </a:p>
                    <a:p>
                      <a:pPr marL="0" marR="0" algn="just">
                        <a:lnSpc>
                          <a:spcPct val="115000"/>
                        </a:lnSpc>
                        <a:spcBef>
                          <a:spcPts val="120"/>
                        </a:spcBef>
                        <a:spcAft>
                          <a:spcPts val="120"/>
                        </a:spcAft>
                      </a:pPr>
                      <a:r>
                        <a:rPr lang="en-US" sz="1200" b="1" kern="100" dirty="0" smtClean="0">
                          <a:effectLst/>
                          <a:latin typeface="Times New Roman"/>
                          <a:ea typeface="宋体"/>
                          <a:cs typeface="Times New Roman"/>
                        </a:rPr>
                        <a:t>Resolution</a:t>
                      </a:r>
                      <a:r>
                        <a:rPr lang="zh-CN" altLang="en-US" sz="1200" b="1" kern="100" dirty="0" smtClean="0">
                          <a:effectLst/>
                          <a:latin typeface="Times New Roman"/>
                          <a:ea typeface="宋体"/>
                          <a:cs typeface="Times New Roman"/>
                        </a:rPr>
                        <a:t>：</a:t>
                      </a:r>
                      <a:r>
                        <a:rPr lang="en-US" sz="1200" b="1" kern="100" dirty="0" smtClean="0">
                          <a:effectLst/>
                          <a:latin typeface="Times New Roman"/>
                          <a:ea typeface="宋体"/>
                          <a:cs typeface="Times New Roman"/>
                        </a:rPr>
                        <a:t>&lt;0.02mm</a:t>
                      </a:r>
                      <a:endParaRPr lang="en-US" sz="1200" b="1" dirty="0" smtClean="0">
                        <a:effectLst/>
                        <a:latin typeface="+mn-lt"/>
                        <a:ea typeface="宋体"/>
                        <a:cs typeface="Times New Roman"/>
                      </a:endParaRPr>
                    </a:p>
                    <a:p>
                      <a:r>
                        <a:rPr lang="en-US" sz="1200" b="1" kern="100" dirty="0" smtClean="0">
                          <a:effectLst/>
                          <a:latin typeface="Times New Roman"/>
                          <a:ea typeface="宋体"/>
                        </a:rPr>
                        <a:t>Measurement time of COD</a:t>
                      </a:r>
                      <a:r>
                        <a:rPr lang="zh-CN" altLang="en-US" sz="1200" b="1" kern="100" dirty="0" smtClean="0">
                          <a:effectLst/>
                          <a:latin typeface="Times New Roman"/>
                          <a:ea typeface="宋体"/>
                          <a:cs typeface="Times New Roman"/>
                        </a:rPr>
                        <a:t>：</a:t>
                      </a:r>
                      <a:r>
                        <a:rPr lang="en-US" sz="1200" b="1" kern="100" dirty="0" smtClean="0">
                          <a:effectLst/>
                          <a:latin typeface="Times New Roman"/>
                          <a:ea typeface="宋体"/>
                        </a:rPr>
                        <a:t>&lt; 4 s</a:t>
                      </a:r>
                      <a:endParaRPr lang="en-US" sz="1200" b="1" kern="100" dirty="0">
                        <a:effectLst/>
                        <a:latin typeface="Times New Roman"/>
                        <a:ea typeface="宋体"/>
                      </a:endParaRP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a:lnSpc>
                          <a:spcPct val="115000"/>
                        </a:lnSpc>
                        <a:spcBef>
                          <a:spcPts val="0"/>
                        </a:spcBef>
                        <a:spcAft>
                          <a:spcPts val="0"/>
                        </a:spcAft>
                      </a:pPr>
                      <a:r>
                        <a:rPr lang="en-US" sz="1200" b="1" kern="100" dirty="0" smtClean="0">
                          <a:solidFill>
                            <a:schemeClr val="tx1"/>
                          </a:solidFill>
                          <a:effectLst/>
                          <a:latin typeface="Times New Roman"/>
                          <a:ea typeface="宋体"/>
                        </a:rPr>
                        <a:t>1808</a:t>
                      </a:r>
                      <a:endParaRPr lang="en-US" sz="1200" b="1" kern="100" dirty="0">
                        <a:solidFill>
                          <a:schemeClr val="tx1"/>
                        </a:solidFill>
                        <a:effectLst/>
                        <a:latin typeface="Times New Roman"/>
                        <a:ea typeface="宋体"/>
                      </a:endParaRP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08466">
                <a:tc vMerge="1">
                  <a:txBody>
                    <a:bodyPr/>
                    <a:lstStyle/>
                    <a:p>
                      <a:endParaRPr lang="en-US"/>
                    </a:p>
                  </a:txBody>
                  <a:tcPr/>
                </a:tc>
                <a:tc vMerge="1">
                  <a:txBody>
                    <a:bodyPr/>
                    <a:lstStyle/>
                    <a:p>
                      <a:pPr marL="0" marR="0" algn="ctr">
                        <a:lnSpc>
                          <a:spcPct val="115000"/>
                        </a:lnSpc>
                        <a:spcBef>
                          <a:spcPts val="0"/>
                        </a:spcBef>
                        <a:spcAft>
                          <a:spcPts val="0"/>
                        </a:spcAft>
                      </a:pPr>
                      <a:endParaRPr lang="en-US" sz="800" kern="100" dirty="0">
                        <a:effectLst/>
                        <a:latin typeface="Times New Roman"/>
                        <a:ea typeface="宋体"/>
                      </a:endParaRPr>
                    </a:p>
                  </a:txBody>
                  <a:tcPr marL="48988" marR="48988" marT="0"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kern="100" dirty="0" smtClean="0">
                          <a:effectLst/>
                          <a:latin typeface="Times New Roman"/>
                          <a:ea typeface="宋体"/>
                        </a:rPr>
                        <a:t>Bunch by bunch</a:t>
                      </a:r>
                      <a:endParaRPr lang="en-US" sz="1200" b="1" kern="100" dirty="0">
                        <a:effectLst/>
                        <a:latin typeface="Times New Roman"/>
                        <a:ea typeface="宋体"/>
                      </a:endParaRPr>
                    </a:p>
                  </a:txBody>
                  <a:tcPr marL="48988" marR="48988" marT="0"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kern="100" dirty="0" smtClean="0">
                          <a:effectLst/>
                          <a:latin typeface="Times New Roman"/>
                          <a:ea typeface="宋体"/>
                        </a:rPr>
                        <a:t>Button electrode BPM</a:t>
                      </a:r>
                      <a:endParaRPr lang="en-US" sz="1200" b="1" kern="100" dirty="0">
                        <a:effectLst/>
                        <a:latin typeface="Times New Roman"/>
                        <a:ea typeface="宋体"/>
                      </a:endParaRP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120"/>
                        </a:spcBef>
                        <a:spcAft>
                          <a:spcPts val="120"/>
                        </a:spcAft>
                      </a:pPr>
                      <a:r>
                        <a:rPr lang="en-US" sz="1200" b="1" kern="100" dirty="0" smtClean="0">
                          <a:effectLst/>
                          <a:latin typeface="Times New Roman"/>
                          <a:ea typeface="宋体"/>
                          <a:cs typeface="Times New Roman"/>
                        </a:rPr>
                        <a:t>Measurement area (x </a:t>
                      </a:r>
                      <a:r>
                        <a:rPr lang="en-US" sz="1200" b="1" kern="100" dirty="0" smtClean="0">
                          <a:effectLst/>
                          <a:latin typeface="Times New Roman"/>
                          <a:ea typeface="宋体"/>
                          <a:cs typeface="Times New Roman"/>
                          <a:sym typeface="Symbol"/>
                        </a:rPr>
                        <a:t></a:t>
                      </a:r>
                      <a:r>
                        <a:rPr lang="en-US" sz="1200" b="1" kern="100" dirty="0" smtClean="0">
                          <a:effectLst/>
                          <a:latin typeface="Times New Roman"/>
                          <a:ea typeface="宋体"/>
                          <a:cs typeface="Times New Roman"/>
                        </a:rPr>
                        <a:t> y)</a:t>
                      </a:r>
                      <a:r>
                        <a:rPr lang="zh-CN" altLang="en-US" sz="1200" b="1" kern="100" dirty="0" smtClean="0">
                          <a:effectLst/>
                          <a:latin typeface="Times New Roman"/>
                          <a:ea typeface="宋体"/>
                          <a:cs typeface="Times New Roman"/>
                        </a:rPr>
                        <a:t>：</a:t>
                      </a:r>
                      <a:r>
                        <a:rPr lang="en-GB" sz="1200" b="1" kern="100" dirty="0" smtClean="0">
                          <a:effectLst/>
                          <a:latin typeface="Times New Roman"/>
                          <a:ea typeface="宋体"/>
                          <a:cs typeface="Times New Roman"/>
                        </a:rPr>
                        <a:t>±</a:t>
                      </a:r>
                      <a:r>
                        <a:rPr lang="en-US" sz="1200" b="1" kern="100" dirty="0" smtClean="0">
                          <a:effectLst/>
                          <a:latin typeface="Times New Roman"/>
                          <a:ea typeface="宋体"/>
                          <a:cs typeface="Times New Roman"/>
                        </a:rPr>
                        <a:t>40mm</a:t>
                      </a:r>
                      <a:r>
                        <a:rPr lang="en-GB" sz="1200" b="1" kern="100" dirty="0" smtClean="0">
                          <a:effectLst/>
                          <a:latin typeface="Times New Roman"/>
                          <a:ea typeface="宋体"/>
                          <a:cs typeface="Times New Roman"/>
                        </a:rPr>
                        <a:t>×±</a:t>
                      </a:r>
                      <a:r>
                        <a:rPr lang="en-US" sz="1200" b="1" kern="100" dirty="0" smtClean="0">
                          <a:effectLst/>
                          <a:latin typeface="Times New Roman"/>
                          <a:ea typeface="宋体"/>
                          <a:cs typeface="Times New Roman"/>
                        </a:rPr>
                        <a:t>20mm</a:t>
                      </a:r>
                      <a:endParaRPr lang="en-US" sz="1200" b="1" dirty="0" smtClean="0">
                        <a:effectLst/>
                        <a:latin typeface="+mn-lt"/>
                        <a:ea typeface="宋体"/>
                        <a:cs typeface="Times New Roman"/>
                      </a:endParaRPr>
                    </a:p>
                    <a:p>
                      <a:r>
                        <a:rPr lang="en-US" sz="1200" b="1" kern="100" dirty="0" smtClean="0">
                          <a:effectLst/>
                          <a:latin typeface="Times New Roman"/>
                          <a:ea typeface="宋体"/>
                        </a:rPr>
                        <a:t>Resolution</a:t>
                      </a:r>
                      <a:r>
                        <a:rPr lang="zh-CN" altLang="en-US" sz="1200" b="1" kern="100" dirty="0" smtClean="0">
                          <a:effectLst/>
                          <a:latin typeface="Times New Roman"/>
                          <a:ea typeface="宋体"/>
                          <a:cs typeface="Times New Roman"/>
                        </a:rPr>
                        <a:t>：</a:t>
                      </a:r>
                      <a:r>
                        <a:rPr lang="en-US" sz="1200" b="1" kern="100" dirty="0" smtClean="0">
                          <a:effectLst/>
                          <a:latin typeface="Times New Roman"/>
                          <a:ea typeface="宋体"/>
                        </a:rPr>
                        <a:t>0.1mm</a:t>
                      </a:r>
                      <a:endParaRPr lang="en-US" sz="1200" b="1" kern="100" dirty="0">
                        <a:effectLst/>
                        <a:latin typeface="Times New Roman"/>
                        <a:ea typeface="宋体"/>
                      </a:endParaRP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ctr">
                        <a:lnSpc>
                          <a:spcPct val="115000"/>
                        </a:lnSpc>
                        <a:spcBef>
                          <a:spcPts val="0"/>
                        </a:spcBef>
                        <a:spcAft>
                          <a:spcPts val="0"/>
                        </a:spcAft>
                      </a:pPr>
                      <a:endParaRPr lang="en-US" sz="1200" b="1" kern="100" dirty="0">
                        <a:effectLst/>
                        <a:latin typeface="Times New Roman"/>
                        <a:ea typeface="宋体"/>
                      </a:endParaRP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8619">
                <a:tc vMerge="1">
                  <a:txBody>
                    <a:bodyPr/>
                    <a:lstStyle/>
                    <a:p>
                      <a:endParaRPr lang="en-US"/>
                    </a:p>
                  </a:txBody>
                  <a:tcPr/>
                </a:tc>
                <a:tc gridSpan="2">
                  <a:txBody>
                    <a:bodyPr/>
                    <a:lstStyle/>
                    <a:p>
                      <a:pPr marL="0" marR="0" algn="ctr">
                        <a:lnSpc>
                          <a:spcPct val="115000"/>
                        </a:lnSpc>
                        <a:spcBef>
                          <a:spcPts val="0"/>
                        </a:spcBef>
                        <a:spcAft>
                          <a:spcPts val="0"/>
                        </a:spcAft>
                      </a:pPr>
                      <a:r>
                        <a:rPr lang="en-US" sz="1200" b="1" kern="100" dirty="0">
                          <a:effectLst/>
                          <a:latin typeface="Times New Roman"/>
                          <a:ea typeface="宋体"/>
                        </a:rPr>
                        <a:t>Bunch current</a:t>
                      </a: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gn="ctr">
                        <a:lnSpc>
                          <a:spcPct val="115000"/>
                        </a:lnSpc>
                        <a:spcBef>
                          <a:spcPts val="0"/>
                        </a:spcBef>
                        <a:spcAft>
                          <a:spcPts val="0"/>
                        </a:spcAft>
                      </a:pPr>
                      <a:r>
                        <a:rPr lang="en-US" sz="1200" b="1" kern="100" dirty="0">
                          <a:effectLst/>
                          <a:latin typeface="Times New Roman"/>
                          <a:ea typeface="宋体"/>
                        </a:rPr>
                        <a:t>BCM</a:t>
                      </a: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120"/>
                        </a:spcBef>
                        <a:spcAft>
                          <a:spcPts val="120"/>
                        </a:spcAft>
                      </a:pPr>
                      <a:r>
                        <a:rPr lang="en-US" sz="1200" b="1" kern="100" dirty="0" smtClean="0">
                          <a:effectLst/>
                          <a:latin typeface="Times New Roman"/>
                          <a:ea typeface="宋体"/>
                          <a:cs typeface="Times New Roman"/>
                        </a:rPr>
                        <a:t>Measurement range</a:t>
                      </a:r>
                      <a:r>
                        <a:rPr lang="zh-CN" altLang="en-US" sz="1200" b="1" kern="100" dirty="0" smtClean="0">
                          <a:effectLst/>
                          <a:latin typeface="Times New Roman"/>
                          <a:ea typeface="宋体"/>
                          <a:cs typeface="Times New Roman"/>
                        </a:rPr>
                        <a:t>：</a:t>
                      </a:r>
                      <a:r>
                        <a:rPr lang="en-US" sz="1200" b="1" kern="100" dirty="0" smtClean="0">
                          <a:effectLst/>
                          <a:latin typeface="Times New Roman"/>
                          <a:ea typeface="宋体"/>
                          <a:cs typeface="Times New Roman"/>
                        </a:rPr>
                        <a:t>10mA / per bunch</a:t>
                      </a:r>
                      <a:endParaRPr lang="en-US" sz="1200" b="1" dirty="0" smtClean="0">
                        <a:effectLst/>
                        <a:latin typeface="+mn-lt"/>
                        <a:ea typeface="宋体"/>
                        <a:cs typeface="Times New Roman"/>
                      </a:endParaRPr>
                    </a:p>
                    <a:p>
                      <a:pPr marL="0" marR="0" algn="just">
                        <a:lnSpc>
                          <a:spcPct val="115000"/>
                        </a:lnSpc>
                        <a:spcBef>
                          <a:spcPts val="120"/>
                        </a:spcBef>
                        <a:spcAft>
                          <a:spcPts val="120"/>
                        </a:spcAft>
                      </a:pPr>
                      <a:r>
                        <a:rPr lang="en-US" sz="1200" b="1" kern="100" dirty="0" smtClean="0">
                          <a:effectLst/>
                          <a:latin typeface="Times New Roman"/>
                          <a:ea typeface="宋体"/>
                          <a:cs typeface="Times New Roman"/>
                        </a:rPr>
                        <a:t>Relatively </a:t>
                      </a:r>
                      <a:r>
                        <a:rPr lang="en-US" sz="1200" b="1" kern="100" dirty="0" smtClean="0">
                          <a:solidFill>
                            <a:srgbClr val="000000"/>
                          </a:solidFill>
                          <a:effectLst/>
                          <a:latin typeface="Times New Roman"/>
                          <a:ea typeface="宋体"/>
                          <a:cs typeface="Times New Roman"/>
                        </a:rPr>
                        <a:t>precision</a:t>
                      </a:r>
                      <a:r>
                        <a:rPr lang="zh-CN" altLang="en-US" sz="1200" b="1" kern="100" dirty="0" smtClean="0">
                          <a:effectLst/>
                          <a:latin typeface="Times New Roman"/>
                          <a:ea typeface="宋体"/>
                          <a:cs typeface="Times New Roman"/>
                        </a:rPr>
                        <a:t>：</a:t>
                      </a:r>
                      <a:r>
                        <a:rPr lang="en-US" sz="1200" b="1" kern="100" dirty="0" smtClean="0">
                          <a:effectLst/>
                          <a:latin typeface="Times New Roman"/>
                          <a:ea typeface="宋体"/>
                          <a:cs typeface="Times New Roman"/>
                        </a:rPr>
                        <a:t>1/4095</a:t>
                      </a:r>
                      <a:endParaRPr lang="en-US" sz="1200" b="1" dirty="0" smtClean="0">
                        <a:effectLst/>
                        <a:latin typeface="+mn-lt"/>
                        <a:ea typeface="宋体"/>
                        <a:cs typeface="Times New Roman"/>
                      </a:endParaRP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kern="100" dirty="0">
                          <a:effectLst/>
                          <a:latin typeface="Times New Roman"/>
                          <a:ea typeface="宋体"/>
                        </a:rPr>
                        <a:t>2</a:t>
                      </a: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59197">
                <a:tc vMerge="1">
                  <a:txBody>
                    <a:bodyPr/>
                    <a:lstStyle/>
                    <a:p>
                      <a:endParaRPr lang="en-US"/>
                    </a:p>
                  </a:txBody>
                  <a:tcPr/>
                </a:tc>
                <a:tc gridSpan="2">
                  <a:txBody>
                    <a:bodyPr/>
                    <a:lstStyle/>
                    <a:p>
                      <a:pPr marL="0" marR="0" algn="ctr">
                        <a:lnSpc>
                          <a:spcPct val="115000"/>
                        </a:lnSpc>
                        <a:spcBef>
                          <a:spcPts val="0"/>
                        </a:spcBef>
                        <a:spcAft>
                          <a:spcPts val="0"/>
                        </a:spcAft>
                      </a:pPr>
                      <a:r>
                        <a:rPr lang="en-US" sz="1200" b="1" kern="100" dirty="0">
                          <a:effectLst/>
                          <a:latin typeface="Times New Roman"/>
                          <a:ea typeface="宋体"/>
                        </a:rPr>
                        <a:t>Average current</a:t>
                      </a: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gn="ctr">
                        <a:lnSpc>
                          <a:spcPct val="115000"/>
                        </a:lnSpc>
                        <a:spcBef>
                          <a:spcPts val="0"/>
                        </a:spcBef>
                        <a:spcAft>
                          <a:spcPts val="0"/>
                        </a:spcAft>
                      </a:pPr>
                      <a:r>
                        <a:rPr lang="en-US" sz="1200" b="1" kern="100" dirty="0" smtClean="0">
                          <a:effectLst/>
                          <a:latin typeface="Times New Roman"/>
                          <a:ea typeface="宋体"/>
                        </a:rPr>
                        <a:t>DCCT</a:t>
                      </a:r>
                      <a:endParaRPr lang="en-US" sz="1200" b="1" kern="100" dirty="0">
                        <a:effectLst/>
                        <a:latin typeface="Times New Roman"/>
                        <a:ea typeface="宋体"/>
                      </a:endParaRP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120"/>
                        </a:spcBef>
                        <a:spcAft>
                          <a:spcPts val="120"/>
                        </a:spcAft>
                      </a:pPr>
                      <a:r>
                        <a:rPr lang="en-US" sz="1200" b="1" kern="100" dirty="0" smtClean="0">
                          <a:effectLst/>
                          <a:latin typeface="Times New Roman"/>
                          <a:ea typeface="宋体"/>
                          <a:cs typeface="Times New Roman"/>
                        </a:rPr>
                        <a:t>Dynamic measurement range</a:t>
                      </a:r>
                      <a:r>
                        <a:rPr lang="zh-CN" altLang="en-US" sz="1200" b="1" kern="100" dirty="0" smtClean="0">
                          <a:effectLst/>
                          <a:latin typeface="Times New Roman"/>
                          <a:ea typeface="宋体"/>
                          <a:cs typeface="Times New Roman"/>
                        </a:rPr>
                        <a:t>：</a:t>
                      </a:r>
                      <a:r>
                        <a:rPr lang="en-US" sz="1200" b="1" kern="100" dirty="0" smtClean="0">
                          <a:effectLst/>
                          <a:latin typeface="Times New Roman"/>
                          <a:ea typeface="宋体"/>
                          <a:cs typeface="Times New Roman"/>
                        </a:rPr>
                        <a:t>0.0~1.5A</a:t>
                      </a:r>
                      <a:endParaRPr lang="en-US" sz="1200" b="1" dirty="0" smtClean="0">
                        <a:effectLst/>
                        <a:latin typeface="+mn-lt"/>
                        <a:ea typeface="宋体"/>
                        <a:cs typeface="Times New Roman"/>
                      </a:endParaRPr>
                    </a:p>
                    <a:p>
                      <a:pPr marL="0" marR="0" algn="just">
                        <a:lnSpc>
                          <a:spcPct val="115000"/>
                        </a:lnSpc>
                        <a:spcBef>
                          <a:spcPts val="120"/>
                        </a:spcBef>
                        <a:spcAft>
                          <a:spcPts val="120"/>
                        </a:spcAft>
                      </a:pPr>
                      <a:r>
                        <a:rPr lang="en-US" sz="1200" b="1" kern="100" dirty="0" smtClean="0">
                          <a:effectLst/>
                          <a:latin typeface="Times New Roman"/>
                          <a:ea typeface="宋体"/>
                          <a:cs typeface="Times New Roman"/>
                        </a:rPr>
                        <a:t>Resolution:50uA@0.6-8mA</a:t>
                      </a:r>
                    </a:p>
                    <a:p>
                      <a:pPr marL="0" marR="0" algn="just">
                        <a:lnSpc>
                          <a:spcPct val="115000"/>
                        </a:lnSpc>
                        <a:spcBef>
                          <a:spcPts val="120"/>
                        </a:spcBef>
                        <a:spcAft>
                          <a:spcPts val="120"/>
                        </a:spcAft>
                      </a:pPr>
                      <a:r>
                        <a:rPr lang="en-US" sz="1200" b="1" kern="100" dirty="0" smtClean="0">
                          <a:effectLst/>
                          <a:latin typeface="Times New Roman"/>
                          <a:ea typeface="宋体"/>
                          <a:cs typeface="Times New Roman"/>
                        </a:rPr>
                        <a:t>Linearity</a:t>
                      </a:r>
                      <a:r>
                        <a:rPr lang="zh-CN" altLang="en-US" sz="1200" b="1" kern="100" dirty="0" smtClean="0">
                          <a:effectLst/>
                          <a:latin typeface="Times New Roman"/>
                          <a:ea typeface="宋体"/>
                          <a:cs typeface="Times New Roman"/>
                        </a:rPr>
                        <a:t>：</a:t>
                      </a:r>
                      <a:r>
                        <a:rPr lang="en-US" sz="1200" b="1" kern="100" dirty="0" smtClean="0">
                          <a:effectLst/>
                          <a:latin typeface="Times New Roman"/>
                          <a:ea typeface="宋体"/>
                          <a:cs typeface="Times New Roman"/>
                        </a:rPr>
                        <a:t>0.1 %</a:t>
                      </a:r>
                      <a:endParaRPr lang="en-US" sz="1200" b="1" dirty="0" smtClean="0">
                        <a:effectLst/>
                        <a:latin typeface="+mn-lt"/>
                        <a:ea typeface="宋体"/>
                        <a:cs typeface="Times New Roman"/>
                      </a:endParaRPr>
                    </a:p>
                    <a:p>
                      <a:pPr marL="0" marR="0" algn="just">
                        <a:lnSpc>
                          <a:spcPct val="115000"/>
                        </a:lnSpc>
                        <a:spcBef>
                          <a:spcPts val="120"/>
                        </a:spcBef>
                        <a:spcAft>
                          <a:spcPts val="120"/>
                        </a:spcAft>
                      </a:pPr>
                      <a:r>
                        <a:rPr lang="en-US" sz="1200" b="1" kern="100" dirty="0" smtClean="0">
                          <a:effectLst/>
                          <a:latin typeface="Times New Roman"/>
                          <a:ea typeface="宋体"/>
                          <a:cs typeface="Times New Roman"/>
                        </a:rPr>
                        <a:t>Zero drift: &lt;0.05mA</a:t>
                      </a:r>
                      <a:endParaRPr lang="en-US" sz="1200" b="1" dirty="0">
                        <a:effectLst/>
                        <a:latin typeface="+mn-lt"/>
                        <a:ea typeface="宋体"/>
                        <a:cs typeface="Times New Roman"/>
                      </a:endParaRP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kern="100" dirty="0">
                          <a:effectLst/>
                          <a:latin typeface="Times New Roman"/>
                          <a:ea typeface="宋体"/>
                        </a:rPr>
                        <a:t>2</a:t>
                      </a: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72505">
                <a:tc vMerge="1">
                  <a:txBody>
                    <a:bodyPr/>
                    <a:lstStyle/>
                    <a:p>
                      <a:endParaRPr lang="en-US"/>
                    </a:p>
                  </a:txBody>
                  <a:tcPr/>
                </a:tc>
                <a:tc gridSpan="2">
                  <a:txBody>
                    <a:bodyPr/>
                    <a:lstStyle/>
                    <a:p>
                      <a:pPr marL="0" marR="0" algn="ctr">
                        <a:lnSpc>
                          <a:spcPct val="115000"/>
                        </a:lnSpc>
                        <a:spcBef>
                          <a:spcPts val="0"/>
                        </a:spcBef>
                        <a:spcAft>
                          <a:spcPts val="0"/>
                        </a:spcAft>
                      </a:pPr>
                      <a:r>
                        <a:rPr lang="en-US" sz="1200" b="1" kern="100" dirty="0">
                          <a:effectLst/>
                          <a:latin typeface="Times New Roman"/>
                          <a:ea typeface="宋体"/>
                        </a:rPr>
                        <a:t>Beam </a:t>
                      </a:r>
                      <a:r>
                        <a:rPr lang="en-US" sz="1200" b="1" kern="100" dirty="0" smtClean="0">
                          <a:effectLst/>
                          <a:latin typeface="Times New Roman"/>
                          <a:ea typeface="宋体"/>
                        </a:rPr>
                        <a:t>size</a:t>
                      </a:r>
                      <a:endParaRPr lang="en-US" sz="1200" b="1" kern="100" dirty="0">
                        <a:effectLst/>
                        <a:latin typeface="Times New Roman"/>
                        <a:ea typeface="宋体"/>
                      </a:endParaRP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gn="ctr">
                        <a:lnSpc>
                          <a:spcPct val="115000"/>
                        </a:lnSpc>
                        <a:spcBef>
                          <a:spcPts val="0"/>
                        </a:spcBef>
                        <a:spcAft>
                          <a:spcPts val="0"/>
                        </a:spcAft>
                      </a:pPr>
                      <a:r>
                        <a:rPr lang="en-US" sz="1200" b="1" kern="100" dirty="0" smtClean="0">
                          <a:effectLst/>
                          <a:latin typeface="Times New Roman"/>
                          <a:ea typeface="宋体"/>
                        </a:rPr>
                        <a:t>Double </a:t>
                      </a:r>
                      <a:r>
                        <a:rPr lang="en-US" sz="1200" b="1" kern="100" dirty="0">
                          <a:effectLst/>
                          <a:latin typeface="Times New Roman"/>
                          <a:ea typeface="宋体"/>
                        </a:rPr>
                        <a:t>slit interferometer </a:t>
                      </a:r>
                      <a:endParaRPr lang="en-US" sz="1200" b="1" kern="100" dirty="0" smtClean="0">
                        <a:effectLst/>
                        <a:latin typeface="Times New Roman"/>
                        <a:ea typeface="宋体"/>
                      </a:endParaRPr>
                    </a:p>
                    <a:p>
                      <a:pPr marL="0" marR="0" algn="ctr">
                        <a:lnSpc>
                          <a:spcPct val="115000"/>
                        </a:lnSpc>
                        <a:spcBef>
                          <a:spcPts val="0"/>
                        </a:spcBef>
                        <a:spcAft>
                          <a:spcPts val="0"/>
                        </a:spcAft>
                      </a:pPr>
                      <a:r>
                        <a:rPr lang="en-US" sz="1200" b="1" kern="100" dirty="0" smtClean="0">
                          <a:effectLst/>
                          <a:latin typeface="Times New Roman"/>
                          <a:ea typeface="宋体"/>
                        </a:rPr>
                        <a:t>x </a:t>
                      </a:r>
                      <a:r>
                        <a:rPr lang="en-US" sz="1200" b="1" kern="100" dirty="0">
                          <a:effectLst/>
                          <a:latin typeface="Times New Roman"/>
                          <a:ea typeface="宋体"/>
                        </a:rPr>
                        <a:t>ray pin hole</a:t>
                      </a: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kern="100" dirty="0">
                          <a:effectLst/>
                          <a:latin typeface="Times New Roman"/>
                          <a:ea typeface="宋体"/>
                        </a:rPr>
                        <a:t>Resolution:0.2 </a:t>
                      </a:r>
                      <a:r>
                        <a:rPr lang="en-US" sz="1200" b="1" kern="100" dirty="0" smtClean="0">
                          <a:effectLst/>
                          <a:latin typeface="Times New Roman"/>
                          <a:ea typeface="宋体"/>
                        </a:rPr>
                        <a:t>µ</a:t>
                      </a:r>
                      <a:r>
                        <a:rPr lang="en-US" sz="1200" b="1" kern="0" dirty="0" smtClean="0">
                          <a:effectLst/>
                          <a:latin typeface="Times New Roman"/>
                          <a:ea typeface="宋体"/>
                        </a:rPr>
                        <a:t>m</a:t>
                      </a:r>
                      <a:endParaRPr lang="en-US" sz="1200" b="1" kern="100" dirty="0">
                        <a:effectLst/>
                        <a:latin typeface="Times New Roman"/>
                        <a:ea typeface="宋体"/>
                      </a:endParaRP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kern="100" dirty="0" smtClean="0">
                          <a:effectLst/>
                          <a:latin typeface="Times New Roman"/>
                          <a:ea typeface="宋体"/>
                        </a:rPr>
                        <a:t>2</a:t>
                      </a:r>
                      <a:endParaRPr lang="en-US" sz="1200" b="1" kern="100" dirty="0">
                        <a:effectLst/>
                        <a:latin typeface="Times New Roman"/>
                        <a:ea typeface="宋体"/>
                      </a:endParaRP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18763">
                <a:tc vMerge="1">
                  <a:txBody>
                    <a:bodyPr/>
                    <a:lstStyle/>
                    <a:p>
                      <a:endParaRPr lang="en-US"/>
                    </a:p>
                  </a:txBody>
                  <a:tcPr/>
                </a:tc>
                <a:tc gridSpan="2">
                  <a:txBody>
                    <a:bodyPr/>
                    <a:lstStyle/>
                    <a:p>
                      <a:pPr marL="0" marR="0" algn="ctr">
                        <a:lnSpc>
                          <a:spcPct val="115000"/>
                        </a:lnSpc>
                        <a:spcBef>
                          <a:spcPts val="0"/>
                        </a:spcBef>
                        <a:spcAft>
                          <a:spcPts val="0"/>
                        </a:spcAft>
                      </a:pPr>
                      <a:r>
                        <a:rPr lang="en-US" sz="1200" b="1" kern="100" dirty="0" smtClean="0">
                          <a:effectLst/>
                          <a:latin typeface="Times New Roman"/>
                          <a:ea typeface="宋体"/>
                        </a:rPr>
                        <a:t>B</a:t>
                      </a:r>
                      <a:r>
                        <a:rPr lang="en-US" altLang="zh-CN" sz="1200" b="1" kern="100" dirty="0" smtClean="0">
                          <a:effectLst/>
                          <a:latin typeface="Times New Roman"/>
                          <a:ea typeface="宋体"/>
                        </a:rPr>
                        <a:t>unch</a:t>
                      </a:r>
                      <a:r>
                        <a:rPr lang="en-US" sz="1200" b="1" kern="100" dirty="0" smtClean="0">
                          <a:effectLst/>
                          <a:latin typeface="Times New Roman"/>
                          <a:ea typeface="宋体"/>
                        </a:rPr>
                        <a:t> </a:t>
                      </a:r>
                      <a:r>
                        <a:rPr lang="en-US" sz="1200" b="1" kern="100" dirty="0">
                          <a:effectLst/>
                          <a:latin typeface="Times New Roman"/>
                          <a:ea typeface="宋体"/>
                        </a:rPr>
                        <a:t>length</a:t>
                      </a: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gn="ctr">
                        <a:lnSpc>
                          <a:spcPct val="115000"/>
                        </a:lnSpc>
                        <a:spcBef>
                          <a:spcPts val="0"/>
                        </a:spcBef>
                        <a:spcAft>
                          <a:spcPts val="0"/>
                        </a:spcAft>
                      </a:pPr>
                      <a:r>
                        <a:rPr lang="en-US" sz="1200" b="1" kern="100" dirty="0">
                          <a:effectLst/>
                          <a:latin typeface="Times New Roman"/>
                          <a:ea typeface="宋体"/>
                        </a:rPr>
                        <a:t>Streak </a:t>
                      </a:r>
                      <a:r>
                        <a:rPr lang="en-US" sz="1200" b="1" kern="100" dirty="0" smtClean="0">
                          <a:effectLst/>
                          <a:latin typeface="Times New Roman"/>
                          <a:ea typeface="宋体"/>
                        </a:rPr>
                        <a:t>camera</a:t>
                      </a:r>
                    </a:p>
                    <a:p>
                      <a:pPr marL="0" marR="0" algn="ctr">
                        <a:lnSpc>
                          <a:spcPct val="115000"/>
                        </a:lnSpc>
                        <a:spcBef>
                          <a:spcPts val="0"/>
                        </a:spcBef>
                        <a:spcAft>
                          <a:spcPts val="0"/>
                        </a:spcAft>
                      </a:pPr>
                      <a:r>
                        <a:rPr lang="en-US" altLang="zh-CN" sz="1200" b="1" dirty="0" smtClean="0"/>
                        <a:t>Two photon intensity interferometer</a:t>
                      </a:r>
                      <a:endParaRPr lang="en-US" sz="1200" b="1" kern="100" dirty="0">
                        <a:effectLst/>
                        <a:latin typeface="Times New Roman"/>
                        <a:ea typeface="宋体"/>
                      </a:endParaRP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kern="0" dirty="0" smtClean="0">
                          <a:effectLst/>
                          <a:latin typeface="Times New Roman"/>
                          <a:ea typeface="宋体"/>
                        </a:rPr>
                        <a:t>Resolution:1 </a:t>
                      </a:r>
                      <a:r>
                        <a:rPr lang="en-US" sz="1200" b="1" kern="0" dirty="0" err="1" smtClean="0">
                          <a:effectLst/>
                          <a:latin typeface="Times New Roman"/>
                          <a:ea typeface="宋体"/>
                        </a:rPr>
                        <a:t>ps</a:t>
                      </a:r>
                      <a:endParaRPr lang="en-US" sz="1200" b="1" kern="100" dirty="0">
                        <a:effectLst/>
                        <a:latin typeface="Times New Roman"/>
                        <a:ea typeface="宋体"/>
                      </a:endParaRP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kern="100" dirty="0" smtClean="0">
                          <a:effectLst/>
                          <a:latin typeface="Times New Roman"/>
                          <a:ea typeface="宋体"/>
                        </a:rPr>
                        <a:t>2</a:t>
                      </a:r>
                      <a:endParaRPr lang="en-US" sz="1200" b="1" kern="100" dirty="0">
                        <a:effectLst/>
                        <a:latin typeface="Times New Roman"/>
                        <a:ea typeface="宋体"/>
                      </a:endParaRP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1306">
                <a:tc vMerge="1">
                  <a:txBody>
                    <a:bodyPr/>
                    <a:lstStyle/>
                    <a:p>
                      <a:endParaRPr lang="en-US"/>
                    </a:p>
                  </a:txBody>
                  <a:tcPr/>
                </a:tc>
                <a:tc rowSpan="2" gridSpan="2">
                  <a:txBody>
                    <a:bodyPr/>
                    <a:lstStyle/>
                    <a:p>
                      <a:pPr marL="0" marR="0" algn="ctr">
                        <a:lnSpc>
                          <a:spcPct val="115000"/>
                        </a:lnSpc>
                        <a:spcBef>
                          <a:spcPts val="0"/>
                        </a:spcBef>
                        <a:spcAft>
                          <a:spcPts val="0"/>
                        </a:spcAft>
                      </a:pPr>
                      <a:r>
                        <a:rPr lang="en-US" sz="1200" b="1" kern="100" dirty="0" smtClean="0">
                          <a:effectLst/>
                          <a:latin typeface="Times New Roman"/>
                          <a:ea typeface="宋体"/>
                        </a:rPr>
                        <a:t>Tune </a:t>
                      </a:r>
                      <a:r>
                        <a:rPr lang="en-US" sz="1200" b="1" kern="100" dirty="0">
                          <a:effectLst/>
                          <a:latin typeface="Times New Roman"/>
                          <a:ea typeface="宋体"/>
                        </a:rPr>
                        <a:t>measurement</a:t>
                      </a: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hMerge="1">
                  <a:txBody>
                    <a:bodyPr/>
                    <a:lstStyle/>
                    <a:p>
                      <a:endParaRPr lang="en-US"/>
                    </a:p>
                  </a:txBody>
                  <a:tcPr/>
                </a:tc>
                <a:tc>
                  <a:txBody>
                    <a:bodyPr/>
                    <a:lstStyle/>
                    <a:p>
                      <a:pPr marL="0" marR="0" algn="ctr">
                        <a:lnSpc>
                          <a:spcPct val="115000"/>
                        </a:lnSpc>
                        <a:spcBef>
                          <a:spcPts val="0"/>
                        </a:spcBef>
                        <a:spcAft>
                          <a:spcPts val="0"/>
                        </a:spcAft>
                      </a:pPr>
                      <a:r>
                        <a:rPr lang="en-US" sz="1200" b="1" kern="100" dirty="0">
                          <a:effectLst/>
                          <a:latin typeface="Times New Roman"/>
                          <a:ea typeface="宋体"/>
                        </a:rPr>
                        <a:t>Frequency sweeping method</a:t>
                      </a: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ts val="1800"/>
                        </a:lnSpc>
                        <a:spcBef>
                          <a:spcPts val="0"/>
                        </a:spcBef>
                        <a:spcAft>
                          <a:spcPts val="0"/>
                        </a:spcAft>
                      </a:pPr>
                      <a:r>
                        <a:rPr lang="en-US" sz="1200" b="1" kern="100" dirty="0">
                          <a:effectLst/>
                          <a:latin typeface="Times New Roman"/>
                          <a:ea typeface="宋体"/>
                        </a:rPr>
                        <a:t>Resolution:0.001</a:t>
                      </a: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a:lnSpc>
                          <a:spcPct val="115000"/>
                        </a:lnSpc>
                        <a:spcBef>
                          <a:spcPts val="0"/>
                        </a:spcBef>
                        <a:spcAft>
                          <a:spcPts val="0"/>
                        </a:spcAft>
                      </a:pPr>
                      <a:r>
                        <a:rPr lang="en-US" sz="1200" b="1" kern="100" dirty="0" smtClean="0">
                          <a:effectLst/>
                          <a:latin typeface="Times New Roman"/>
                          <a:ea typeface="宋体"/>
                        </a:rPr>
                        <a:t>2</a:t>
                      </a: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6253">
                <a:tc vMerge="1">
                  <a:txBody>
                    <a:bodyPr/>
                    <a:lstStyle/>
                    <a:p>
                      <a:endParaRPr lang="en-US"/>
                    </a:p>
                  </a:txBody>
                  <a:tcPr/>
                </a:tc>
                <a:tc gridSpan="2" vMerge="1">
                  <a:txBody>
                    <a:bodyPr/>
                    <a:lstStyle/>
                    <a:p>
                      <a:endParaRPr lang="en-US"/>
                    </a:p>
                  </a:txBody>
                  <a:tcPr/>
                </a:tc>
                <a:tc hMerge="1" vMerge="1">
                  <a:txBody>
                    <a:bodyPr/>
                    <a:lstStyle/>
                    <a:p>
                      <a:endParaRPr lang="en-US"/>
                    </a:p>
                  </a:txBody>
                  <a:tcPr/>
                </a:tc>
                <a:tc>
                  <a:txBody>
                    <a:bodyPr/>
                    <a:lstStyle/>
                    <a:p>
                      <a:pPr marL="0" marR="0" algn="ctr">
                        <a:lnSpc>
                          <a:spcPct val="115000"/>
                        </a:lnSpc>
                        <a:spcBef>
                          <a:spcPts val="0"/>
                        </a:spcBef>
                        <a:spcAft>
                          <a:spcPts val="0"/>
                        </a:spcAft>
                      </a:pPr>
                      <a:r>
                        <a:rPr lang="en-US" sz="1200" b="1" kern="100" dirty="0" smtClean="0">
                          <a:effectLst/>
                          <a:latin typeface="Times New Roman"/>
                          <a:ea typeface="宋体"/>
                        </a:rPr>
                        <a:t>DDD</a:t>
                      </a:r>
                      <a:endParaRPr lang="en-US" sz="1200" b="1" kern="100" dirty="0">
                        <a:effectLst/>
                        <a:latin typeface="Times New Roman"/>
                        <a:ea typeface="宋体"/>
                      </a:endParaRP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kern="100" dirty="0">
                          <a:effectLst/>
                          <a:latin typeface="Times New Roman"/>
                          <a:ea typeface="宋体"/>
                        </a:rPr>
                        <a:t>Resolution:0.001</a:t>
                      </a: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r>
              <a:tr h="505173">
                <a:tc vMerge="1">
                  <a:txBody>
                    <a:bodyPr/>
                    <a:lstStyle/>
                    <a:p>
                      <a:endParaRPr lang="en-US"/>
                    </a:p>
                  </a:txBody>
                  <a:tcPr/>
                </a:tc>
                <a:tc gridSpan="2">
                  <a:txBody>
                    <a:bodyPr/>
                    <a:lstStyle/>
                    <a:p>
                      <a:pPr marL="0" marR="0" algn="ctr">
                        <a:lnSpc>
                          <a:spcPct val="115000"/>
                        </a:lnSpc>
                        <a:spcBef>
                          <a:spcPts val="0"/>
                        </a:spcBef>
                        <a:spcAft>
                          <a:spcPts val="0"/>
                        </a:spcAft>
                      </a:pPr>
                      <a:r>
                        <a:rPr lang="en-US" sz="1200" b="1" kern="100" dirty="0">
                          <a:effectLst/>
                          <a:latin typeface="Times New Roman"/>
                          <a:ea typeface="宋体"/>
                        </a:rPr>
                        <a:t>Beam loss monitor</a:t>
                      </a: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gn="ctr">
                        <a:lnSpc>
                          <a:spcPct val="115000"/>
                        </a:lnSpc>
                        <a:spcBef>
                          <a:spcPts val="0"/>
                        </a:spcBef>
                        <a:spcAft>
                          <a:spcPts val="0"/>
                        </a:spcAft>
                      </a:pPr>
                      <a:r>
                        <a:rPr lang="en-US" altLang="zh-CN" sz="1200" b="1" kern="100" dirty="0" smtClean="0">
                          <a:solidFill>
                            <a:schemeClr val="tx1"/>
                          </a:solidFill>
                          <a:effectLst/>
                          <a:latin typeface="Times New Roman"/>
                          <a:ea typeface="宋体"/>
                          <a:cs typeface="+mn-cs"/>
                        </a:rPr>
                        <a:t>optical</a:t>
                      </a:r>
                      <a:r>
                        <a:rPr lang="en-GB" altLang="zh-CN" sz="1200" b="1" kern="100" dirty="0" smtClean="0">
                          <a:solidFill>
                            <a:schemeClr val="tx1"/>
                          </a:solidFill>
                          <a:effectLst/>
                          <a:latin typeface="Times New Roman"/>
                          <a:ea typeface="宋体"/>
                          <a:cs typeface="+mn-cs"/>
                        </a:rPr>
                        <a:t> </a:t>
                      </a:r>
                      <a:r>
                        <a:rPr lang="en-GB" altLang="zh-CN" sz="1200" b="1" kern="100" dirty="0" err="1" smtClean="0">
                          <a:solidFill>
                            <a:schemeClr val="tx1"/>
                          </a:solidFill>
                          <a:effectLst/>
                          <a:latin typeface="Times New Roman"/>
                          <a:ea typeface="宋体"/>
                          <a:cs typeface="+mn-cs"/>
                        </a:rPr>
                        <a:t>fiber</a:t>
                      </a:r>
                      <a:endParaRPr lang="en-US" sz="1200" b="1" kern="100" dirty="0">
                        <a:effectLst/>
                        <a:latin typeface="Times New Roman"/>
                        <a:ea typeface="宋体"/>
                      </a:endParaRP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ts val="1800"/>
                        </a:lnSpc>
                        <a:spcBef>
                          <a:spcPts val="0"/>
                        </a:spcBef>
                        <a:spcAft>
                          <a:spcPts val="0"/>
                        </a:spcAft>
                      </a:pPr>
                      <a:r>
                        <a:rPr lang="en-US" sz="1200" b="1" kern="100" dirty="0" smtClean="0">
                          <a:solidFill>
                            <a:schemeClr val="tx1"/>
                          </a:solidFill>
                          <a:effectLst/>
                          <a:latin typeface="Times New Roman"/>
                          <a:ea typeface="宋体"/>
                        </a:rPr>
                        <a:t>Space resolution</a:t>
                      </a:r>
                      <a:r>
                        <a:rPr lang="en-US" sz="1200" b="1" kern="100" baseline="0" dirty="0" smtClean="0">
                          <a:solidFill>
                            <a:schemeClr val="tx1"/>
                          </a:solidFill>
                          <a:effectLst/>
                          <a:latin typeface="Times New Roman"/>
                          <a:ea typeface="宋体"/>
                        </a:rPr>
                        <a:t>:0.6m</a:t>
                      </a:r>
                      <a:endParaRPr lang="en-US" sz="1200" b="1" kern="100" dirty="0">
                        <a:solidFill>
                          <a:schemeClr val="tx1"/>
                        </a:solidFill>
                        <a:effectLst/>
                        <a:latin typeface="Times New Roman"/>
                        <a:ea typeface="宋体"/>
                      </a:endParaRP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kern="100" dirty="0" smtClean="0">
                          <a:solidFill>
                            <a:schemeClr val="tx1"/>
                          </a:solidFill>
                          <a:effectLst/>
                          <a:latin typeface="Times New Roman"/>
                          <a:ea typeface="宋体"/>
                        </a:rPr>
                        <a:t>400</a:t>
                      </a:r>
                      <a:endParaRPr lang="en-US" sz="1200" b="1" kern="100" dirty="0">
                        <a:solidFill>
                          <a:schemeClr val="tx1"/>
                        </a:solidFill>
                        <a:effectLst/>
                        <a:latin typeface="Times New Roman"/>
                        <a:ea typeface="宋体"/>
                      </a:endParaRP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7624">
                <a:tc vMerge="1">
                  <a:txBody>
                    <a:bodyPr/>
                    <a:lstStyle/>
                    <a:p>
                      <a:pPr marL="0" marR="0" algn="ctr">
                        <a:lnSpc>
                          <a:spcPct val="115000"/>
                        </a:lnSpc>
                        <a:spcBef>
                          <a:spcPts val="0"/>
                        </a:spcBef>
                        <a:spcAft>
                          <a:spcPts val="0"/>
                        </a:spcAft>
                      </a:pPr>
                      <a:endParaRPr lang="en-US" sz="900" kern="100" dirty="0">
                        <a:effectLst/>
                        <a:latin typeface="Times New Roman"/>
                        <a:ea typeface="宋体"/>
                      </a:endParaRP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ctr">
                        <a:lnSpc>
                          <a:spcPct val="115000"/>
                        </a:lnSpc>
                        <a:spcBef>
                          <a:spcPts val="0"/>
                        </a:spcBef>
                        <a:spcAft>
                          <a:spcPts val="0"/>
                        </a:spcAft>
                      </a:pPr>
                      <a:r>
                        <a:rPr lang="en-US" sz="1200" b="1" kern="100" dirty="0" smtClean="0">
                          <a:effectLst/>
                          <a:latin typeface="Times New Roman"/>
                          <a:ea typeface="宋体"/>
                        </a:rPr>
                        <a:t>Feedback system</a:t>
                      </a:r>
                      <a:endParaRPr lang="en-US" sz="1200" b="1" kern="100" dirty="0">
                        <a:effectLst/>
                        <a:latin typeface="Times New Roman"/>
                        <a:ea typeface="宋体"/>
                      </a:endParaRP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gn="ctr">
                        <a:lnSpc>
                          <a:spcPct val="115000"/>
                        </a:lnSpc>
                        <a:spcBef>
                          <a:spcPts val="0"/>
                        </a:spcBef>
                        <a:spcAft>
                          <a:spcPts val="0"/>
                        </a:spcAft>
                      </a:pPr>
                      <a:r>
                        <a:rPr lang="en-US" sz="1200" b="1" kern="100" dirty="0" smtClean="0">
                          <a:effectLst/>
                          <a:latin typeface="Times New Roman"/>
                          <a:ea typeface="宋体"/>
                        </a:rPr>
                        <a:t>TFB</a:t>
                      </a:r>
                      <a:endParaRPr lang="en-US" sz="1200" b="1" kern="100" dirty="0">
                        <a:effectLst/>
                        <a:latin typeface="Times New Roman"/>
                        <a:ea typeface="宋体"/>
                      </a:endParaRP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ts val="1800"/>
                        </a:lnSpc>
                        <a:spcBef>
                          <a:spcPts val="0"/>
                        </a:spcBef>
                        <a:spcAft>
                          <a:spcPts val="0"/>
                        </a:spcAft>
                      </a:pPr>
                      <a:r>
                        <a:rPr lang="en-US" sz="1200" b="1" kern="100" dirty="0">
                          <a:effectLst/>
                          <a:latin typeface="Times New Roman"/>
                          <a:ea typeface="宋体"/>
                        </a:rPr>
                        <a:t>Damping time</a:t>
                      </a:r>
                      <a:r>
                        <a:rPr lang="en-US" sz="1200" b="1" kern="100" dirty="0" smtClean="0">
                          <a:effectLst/>
                          <a:latin typeface="Times New Roman"/>
                          <a:ea typeface="宋体"/>
                        </a:rPr>
                        <a:t>&lt;=3ms</a:t>
                      </a:r>
                      <a:endParaRPr lang="en-US" sz="1200" b="1" kern="100" dirty="0">
                        <a:effectLst/>
                        <a:latin typeface="Times New Roman"/>
                        <a:ea typeface="宋体"/>
                      </a:endParaRP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kern="100" dirty="0" smtClean="0">
                          <a:effectLst/>
                          <a:latin typeface="Times New Roman"/>
                          <a:ea typeface="宋体"/>
                        </a:rPr>
                        <a:t>2</a:t>
                      </a:r>
                      <a:endParaRPr lang="en-US" sz="1200" b="1" kern="100" dirty="0">
                        <a:effectLst/>
                        <a:latin typeface="Times New Roman"/>
                        <a:ea typeface="宋体"/>
                      </a:endParaRP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960">
                <a:tc vMerge="1">
                  <a:txBody>
                    <a:bodyPr/>
                    <a:lstStyle/>
                    <a:p>
                      <a:pPr marL="0" marR="0" algn="ctr">
                        <a:lnSpc>
                          <a:spcPct val="115000"/>
                        </a:lnSpc>
                        <a:spcBef>
                          <a:spcPts val="0"/>
                        </a:spcBef>
                        <a:spcAft>
                          <a:spcPts val="0"/>
                        </a:spcAft>
                      </a:pPr>
                      <a:endParaRPr lang="en-US" sz="1600" b="1" kern="100" dirty="0">
                        <a:effectLst/>
                        <a:latin typeface="Times New Roman"/>
                        <a:ea typeface="宋体"/>
                      </a:endParaRP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US" altLang="zh-CN" sz="1200" b="1" kern="100" dirty="0" smtClean="0">
                          <a:effectLst/>
                          <a:latin typeface="+mn-lt"/>
                          <a:ea typeface="+mn-ea"/>
                        </a:rPr>
                        <a:t>Feedback system</a:t>
                      </a: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a:txBody>
                    <a:bodyPr/>
                    <a:lstStyle/>
                    <a:p>
                      <a:pPr marL="0" marR="0" algn="ctr">
                        <a:lnSpc>
                          <a:spcPct val="115000"/>
                        </a:lnSpc>
                        <a:spcBef>
                          <a:spcPts val="0"/>
                        </a:spcBef>
                        <a:spcAft>
                          <a:spcPts val="0"/>
                        </a:spcAft>
                      </a:pPr>
                      <a:r>
                        <a:rPr lang="en-US" sz="1200" b="1" kern="100" dirty="0" smtClean="0">
                          <a:effectLst/>
                          <a:latin typeface="Times New Roman"/>
                          <a:ea typeface="宋体"/>
                        </a:rPr>
                        <a:t>LFB</a:t>
                      </a:r>
                      <a:endParaRPr lang="en-US" sz="1200" b="1" kern="100" dirty="0">
                        <a:effectLst/>
                        <a:latin typeface="Times New Roman"/>
                        <a:ea typeface="宋体"/>
                      </a:endParaRP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ts val="1800"/>
                        </a:lnSpc>
                        <a:spcBef>
                          <a:spcPts val="0"/>
                        </a:spcBef>
                        <a:spcAft>
                          <a:spcPts val="0"/>
                        </a:spcAft>
                      </a:pPr>
                      <a:r>
                        <a:rPr lang="en-US" altLang="zh-CN" sz="1200" b="1" kern="100" dirty="0" smtClean="0">
                          <a:solidFill>
                            <a:schemeClr val="tx1"/>
                          </a:solidFill>
                          <a:effectLst/>
                          <a:latin typeface="+mn-lt"/>
                          <a:ea typeface="+mn-ea"/>
                        </a:rPr>
                        <a:t>Damping time&lt;=35ms</a:t>
                      </a:r>
                      <a:r>
                        <a:rPr lang="zh-CN" altLang="en-US" sz="1200" b="1" kern="100" dirty="0" smtClean="0">
                          <a:effectLst/>
                          <a:latin typeface="+mn-lt"/>
                          <a:ea typeface="+mn-ea"/>
                        </a:rPr>
                        <a:t>（</a:t>
                      </a:r>
                      <a:r>
                        <a:rPr lang="en-US" altLang="zh-CN" sz="1200" b="1" kern="100" dirty="0" smtClean="0">
                          <a:effectLst/>
                          <a:latin typeface="+mn-lt"/>
                          <a:ea typeface="+mn-ea"/>
                        </a:rPr>
                        <a:t>50ms</a:t>
                      </a:r>
                      <a:r>
                        <a:rPr lang="zh-CN" altLang="en-US" sz="1200" b="1" kern="100" dirty="0" smtClean="0">
                          <a:effectLst/>
                          <a:latin typeface="+mn-lt"/>
                          <a:ea typeface="+mn-ea"/>
                        </a:rPr>
                        <a:t>）</a:t>
                      </a:r>
                      <a:endParaRPr lang="en-US" sz="1200" b="1" kern="100" dirty="0">
                        <a:effectLst/>
                        <a:latin typeface="Times New Roman"/>
                        <a:ea typeface="宋体"/>
                      </a:endParaRP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kern="100" dirty="0" smtClean="0">
                          <a:effectLst/>
                          <a:latin typeface="Times New Roman"/>
                          <a:ea typeface="宋体"/>
                        </a:rPr>
                        <a:t>2</a:t>
                      </a:r>
                      <a:endParaRPr lang="en-US" sz="1200" b="1" kern="100" dirty="0">
                        <a:effectLst/>
                        <a:latin typeface="Times New Roman"/>
                        <a:ea typeface="宋体"/>
                      </a:endParaRP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8919453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1"/>
          <p:cNvSpPr txBox="1">
            <a:spLocks/>
          </p:cNvSpPr>
          <p:nvPr/>
        </p:nvSpPr>
        <p:spPr bwMode="auto">
          <a:xfrm>
            <a:off x="467544" y="-99392"/>
            <a:ext cx="8229600" cy="85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200" b="1">
                <a:solidFill>
                  <a:srgbClr val="CC0000"/>
                </a:solidFill>
                <a:latin typeface="+mj-lt"/>
                <a:ea typeface="+mj-ea"/>
                <a:cs typeface="楷体_GB2312" charset="0"/>
              </a:defRPr>
            </a:lvl1pPr>
            <a:lvl2pPr algn="ctr" rtl="0" eaLnBrk="0" fontAlgn="base" hangingPunct="0">
              <a:spcBef>
                <a:spcPct val="0"/>
              </a:spcBef>
              <a:spcAft>
                <a:spcPct val="0"/>
              </a:spcAft>
              <a:defRPr sz="3200" b="1">
                <a:solidFill>
                  <a:srgbClr val="CC0000"/>
                </a:solidFill>
                <a:latin typeface="Comic Sans MS" pitchFamily="66" charset="0"/>
                <a:ea typeface="楷体_GB2312" pitchFamily="49" charset="-122"/>
                <a:cs typeface="楷体_GB2312" charset="0"/>
              </a:defRPr>
            </a:lvl2pPr>
            <a:lvl3pPr algn="ctr" rtl="0" eaLnBrk="0" fontAlgn="base" hangingPunct="0">
              <a:spcBef>
                <a:spcPct val="0"/>
              </a:spcBef>
              <a:spcAft>
                <a:spcPct val="0"/>
              </a:spcAft>
              <a:defRPr sz="3200" b="1">
                <a:solidFill>
                  <a:srgbClr val="CC0000"/>
                </a:solidFill>
                <a:latin typeface="Comic Sans MS" pitchFamily="66" charset="0"/>
                <a:ea typeface="楷体_GB2312" pitchFamily="49" charset="-122"/>
                <a:cs typeface="楷体_GB2312" charset="0"/>
              </a:defRPr>
            </a:lvl3pPr>
            <a:lvl4pPr algn="ctr" rtl="0" eaLnBrk="0" fontAlgn="base" hangingPunct="0">
              <a:spcBef>
                <a:spcPct val="0"/>
              </a:spcBef>
              <a:spcAft>
                <a:spcPct val="0"/>
              </a:spcAft>
              <a:defRPr sz="3200" b="1">
                <a:solidFill>
                  <a:srgbClr val="CC0000"/>
                </a:solidFill>
                <a:latin typeface="Comic Sans MS" pitchFamily="66" charset="0"/>
                <a:ea typeface="楷体_GB2312" pitchFamily="49" charset="-122"/>
                <a:cs typeface="楷体_GB2312" charset="0"/>
              </a:defRPr>
            </a:lvl4pPr>
            <a:lvl5pPr algn="ctr" rtl="0" eaLnBrk="0" fontAlgn="base" hangingPunct="0">
              <a:spcBef>
                <a:spcPct val="0"/>
              </a:spcBef>
              <a:spcAft>
                <a:spcPct val="0"/>
              </a:spcAft>
              <a:defRPr sz="3200" b="1">
                <a:solidFill>
                  <a:srgbClr val="CC0000"/>
                </a:solidFill>
                <a:latin typeface="Comic Sans MS" pitchFamily="66" charset="0"/>
                <a:ea typeface="楷体_GB2312" pitchFamily="49" charset="-122"/>
                <a:cs typeface="楷体_GB2312" charset="0"/>
              </a:defRPr>
            </a:lvl5pPr>
            <a:lvl6pPr marL="457200" algn="ctr" rtl="0" eaLnBrk="1" fontAlgn="base" hangingPunct="1">
              <a:spcBef>
                <a:spcPct val="0"/>
              </a:spcBef>
              <a:spcAft>
                <a:spcPct val="0"/>
              </a:spcAft>
              <a:defRPr sz="3200" b="1">
                <a:solidFill>
                  <a:srgbClr val="CC0000"/>
                </a:solidFill>
                <a:latin typeface="Comic Sans MS" pitchFamily="66" charset="0"/>
                <a:ea typeface="楷体_GB2312" pitchFamily="49" charset="-122"/>
              </a:defRPr>
            </a:lvl6pPr>
            <a:lvl7pPr marL="914400" algn="ctr" rtl="0" eaLnBrk="1" fontAlgn="base" hangingPunct="1">
              <a:spcBef>
                <a:spcPct val="0"/>
              </a:spcBef>
              <a:spcAft>
                <a:spcPct val="0"/>
              </a:spcAft>
              <a:defRPr sz="3200" b="1">
                <a:solidFill>
                  <a:srgbClr val="CC0000"/>
                </a:solidFill>
                <a:latin typeface="Comic Sans MS" pitchFamily="66" charset="0"/>
                <a:ea typeface="楷体_GB2312" pitchFamily="49" charset="-122"/>
              </a:defRPr>
            </a:lvl7pPr>
            <a:lvl8pPr marL="1371600" algn="ctr" rtl="0" eaLnBrk="1" fontAlgn="base" hangingPunct="1">
              <a:spcBef>
                <a:spcPct val="0"/>
              </a:spcBef>
              <a:spcAft>
                <a:spcPct val="0"/>
              </a:spcAft>
              <a:defRPr sz="3200" b="1">
                <a:solidFill>
                  <a:srgbClr val="CC0000"/>
                </a:solidFill>
                <a:latin typeface="Comic Sans MS" pitchFamily="66" charset="0"/>
                <a:ea typeface="楷体_GB2312" pitchFamily="49" charset="-122"/>
              </a:defRPr>
            </a:lvl8pPr>
            <a:lvl9pPr marL="1828800" algn="ctr" rtl="0" eaLnBrk="1" fontAlgn="base" hangingPunct="1">
              <a:spcBef>
                <a:spcPct val="0"/>
              </a:spcBef>
              <a:spcAft>
                <a:spcPct val="0"/>
              </a:spcAft>
              <a:defRPr sz="3200" b="1">
                <a:solidFill>
                  <a:srgbClr val="CC0000"/>
                </a:solidFill>
                <a:latin typeface="Comic Sans MS" pitchFamily="66" charset="0"/>
                <a:ea typeface="楷体_GB2312" pitchFamily="49" charset="-122"/>
              </a:defRPr>
            </a:lvl9pPr>
          </a:lstStyle>
          <a:p>
            <a:pPr algn="l">
              <a:defRPr/>
            </a:pPr>
            <a:r>
              <a:rPr kumimoji="1" lang="en-US" altLang="zh-CN" kern="0" dirty="0" smtClean="0">
                <a:latin typeface="Comic Sans MS"/>
              </a:rPr>
              <a:t>The beam instrumentation in CEPC ring</a:t>
            </a:r>
            <a:endParaRPr kumimoji="1" lang="zh-CN" altLang="en-US" kern="0" dirty="0" smtClean="0">
              <a:latin typeface="Comic Sans MS"/>
            </a:endParaRPr>
          </a:p>
        </p:txBody>
      </p:sp>
      <p:graphicFrame>
        <p:nvGraphicFramePr>
          <p:cNvPr id="7" name="表格 6"/>
          <p:cNvGraphicFramePr>
            <a:graphicFrameLocks noGrp="1"/>
          </p:cNvGraphicFramePr>
          <p:nvPr>
            <p:extLst>
              <p:ext uri="{D42A27DB-BD31-4B8C-83A1-F6EECF244321}">
                <p14:modId xmlns:p14="http://schemas.microsoft.com/office/powerpoint/2010/main" val="2510873848"/>
              </p:ext>
            </p:extLst>
          </p:nvPr>
        </p:nvGraphicFramePr>
        <p:xfrm>
          <a:off x="107504" y="764704"/>
          <a:ext cx="8928992" cy="5831183"/>
        </p:xfrm>
        <a:graphic>
          <a:graphicData uri="http://schemas.openxmlformats.org/drawingml/2006/table">
            <a:tbl>
              <a:tblPr firstRow="1" firstCol="1" lastRow="1" lastCol="1" bandRow="1" bandCol="1"/>
              <a:tblGrid>
                <a:gridCol w="829807"/>
                <a:gridCol w="912787"/>
                <a:gridCol w="912787"/>
                <a:gridCol w="2157498"/>
                <a:gridCol w="2904323"/>
                <a:gridCol w="1211790"/>
              </a:tblGrid>
              <a:tr h="422511">
                <a:tc>
                  <a:txBody>
                    <a:bodyPr/>
                    <a:lstStyle/>
                    <a:p>
                      <a:pPr marL="0" marR="0" algn="ctr">
                        <a:lnSpc>
                          <a:spcPct val="115000"/>
                        </a:lnSpc>
                        <a:spcBef>
                          <a:spcPts val="0"/>
                        </a:spcBef>
                        <a:spcAft>
                          <a:spcPts val="0"/>
                        </a:spcAft>
                      </a:pPr>
                      <a:r>
                        <a:rPr lang="en-US" sz="900" kern="100" dirty="0">
                          <a:effectLst/>
                          <a:latin typeface="Times New Roman"/>
                          <a:ea typeface="宋体"/>
                        </a:rPr>
                        <a:t> </a:t>
                      </a: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l" defTabSz="914400" rtl="0" eaLnBrk="1" latinLnBrk="0" hangingPunct="1">
                        <a:lnSpc>
                          <a:spcPct val="115000"/>
                        </a:lnSpc>
                        <a:spcBef>
                          <a:spcPts val="0"/>
                        </a:spcBef>
                        <a:spcAft>
                          <a:spcPts val="0"/>
                        </a:spcAft>
                      </a:pPr>
                      <a:r>
                        <a:rPr lang="en-US" sz="1800" b="1" kern="1200" dirty="0" smtClean="0">
                          <a:solidFill>
                            <a:srgbClr val="3333FF"/>
                          </a:solidFill>
                          <a:latin typeface="+mn-lt"/>
                          <a:ea typeface="+mn-ea"/>
                          <a:cs typeface="+mn-cs"/>
                        </a:rPr>
                        <a:t>Item</a:t>
                      </a:r>
                      <a:endParaRPr lang="en-US" sz="1800" b="1" kern="1200" dirty="0">
                        <a:solidFill>
                          <a:srgbClr val="3333FF"/>
                        </a:solidFill>
                        <a:latin typeface="+mn-lt"/>
                        <a:ea typeface="+mn-ea"/>
                        <a:cs typeface="+mn-cs"/>
                      </a:endParaRP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gn="l" defTabSz="914400" rtl="0" eaLnBrk="1" latinLnBrk="0" hangingPunct="1">
                        <a:lnSpc>
                          <a:spcPct val="115000"/>
                        </a:lnSpc>
                        <a:spcBef>
                          <a:spcPts val="0"/>
                        </a:spcBef>
                        <a:spcAft>
                          <a:spcPts val="0"/>
                        </a:spcAft>
                      </a:pPr>
                      <a:r>
                        <a:rPr lang="en-US" sz="1800" b="1" kern="1200" dirty="0" smtClean="0">
                          <a:solidFill>
                            <a:srgbClr val="3333FF"/>
                          </a:solidFill>
                          <a:latin typeface="+mn-lt"/>
                          <a:ea typeface="+mn-ea"/>
                          <a:cs typeface="+mn-cs"/>
                        </a:rPr>
                        <a:t>Method</a:t>
                      </a:r>
                      <a:endParaRPr lang="en-US" sz="1800" b="1" kern="1200" dirty="0">
                        <a:solidFill>
                          <a:srgbClr val="3333FF"/>
                        </a:solidFill>
                        <a:latin typeface="+mn-lt"/>
                        <a:ea typeface="+mn-ea"/>
                        <a:cs typeface="+mn-cs"/>
                      </a:endParaRP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1">
                        <a:lnSpc>
                          <a:spcPct val="115000"/>
                        </a:lnSpc>
                        <a:spcBef>
                          <a:spcPts val="0"/>
                        </a:spcBef>
                        <a:spcAft>
                          <a:spcPts val="0"/>
                        </a:spcAft>
                      </a:pPr>
                      <a:r>
                        <a:rPr lang="en-US" sz="1800" b="1" kern="1200" dirty="0" smtClean="0">
                          <a:solidFill>
                            <a:srgbClr val="3333FF"/>
                          </a:solidFill>
                          <a:latin typeface="+mn-lt"/>
                          <a:ea typeface="+mn-ea"/>
                          <a:cs typeface="+mn-cs"/>
                        </a:rPr>
                        <a:t>Parameter</a:t>
                      </a:r>
                      <a:endParaRPr lang="en-US" sz="1800" b="1" kern="1200" dirty="0">
                        <a:solidFill>
                          <a:srgbClr val="3333FF"/>
                        </a:solidFill>
                        <a:latin typeface="+mn-lt"/>
                        <a:ea typeface="+mn-ea"/>
                        <a:cs typeface="+mn-cs"/>
                      </a:endParaRP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1">
                        <a:lnSpc>
                          <a:spcPct val="115000"/>
                        </a:lnSpc>
                        <a:spcBef>
                          <a:spcPts val="0"/>
                        </a:spcBef>
                        <a:spcAft>
                          <a:spcPts val="0"/>
                        </a:spcAft>
                      </a:pPr>
                      <a:r>
                        <a:rPr lang="en-US" sz="1800" b="1" kern="1200" dirty="0" smtClean="0">
                          <a:solidFill>
                            <a:srgbClr val="3333FF"/>
                          </a:solidFill>
                          <a:latin typeface="+mn-lt"/>
                          <a:ea typeface="+mn-ea"/>
                          <a:cs typeface="+mn-cs"/>
                        </a:rPr>
                        <a:t>Amounts</a:t>
                      </a:r>
                      <a:endParaRPr lang="en-US" sz="1800" b="1" kern="1200" dirty="0">
                        <a:solidFill>
                          <a:srgbClr val="3333FF"/>
                        </a:solidFill>
                        <a:latin typeface="+mn-lt"/>
                        <a:ea typeface="+mn-ea"/>
                        <a:cs typeface="+mn-cs"/>
                      </a:endParaRP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93609">
                <a:tc rowSpan="11">
                  <a:txBody>
                    <a:bodyPr/>
                    <a:lstStyle/>
                    <a:p>
                      <a:pPr marL="0" marR="0" algn="ctr">
                        <a:lnSpc>
                          <a:spcPct val="115000"/>
                        </a:lnSpc>
                        <a:spcBef>
                          <a:spcPts val="0"/>
                        </a:spcBef>
                        <a:spcAft>
                          <a:spcPts val="0"/>
                        </a:spcAft>
                      </a:pPr>
                      <a:r>
                        <a:rPr lang="en-US" sz="1600" b="1" kern="100" dirty="0">
                          <a:effectLst/>
                          <a:latin typeface="Times New Roman"/>
                          <a:ea typeface="宋体"/>
                        </a:rPr>
                        <a:t>Storage ring</a:t>
                      </a: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a:lnSpc>
                          <a:spcPct val="115000"/>
                        </a:lnSpc>
                        <a:spcBef>
                          <a:spcPts val="0"/>
                        </a:spcBef>
                        <a:spcAft>
                          <a:spcPts val="0"/>
                        </a:spcAft>
                      </a:pPr>
                      <a:r>
                        <a:rPr lang="en-US" sz="1200" b="1" kern="100" dirty="0">
                          <a:effectLst/>
                          <a:latin typeface="Times New Roman"/>
                          <a:ea typeface="宋体"/>
                        </a:rPr>
                        <a:t>Beam position monitor</a:t>
                      </a:r>
                    </a:p>
                  </a:txBody>
                  <a:tcPr marL="48988" marR="48988" marT="0"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kern="100" dirty="0" smtClean="0">
                          <a:effectLst/>
                          <a:latin typeface="Times New Roman"/>
                          <a:ea typeface="宋体"/>
                        </a:rPr>
                        <a:t>Closed orbit</a:t>
                      </a:r>
                      <a:endParaRPr lang="en-US" sz="1200" b="1" kern="100" dirty="0">
                        <a:effectLst/>
                        <a:latin typeface="Times New Roman"/>
                        <a:ea typeface="宋体"/>
                      </a:endParaRPr>
                    </a:p>
                  </a:txBody>
                  <a:tcPr marL="48988" marR="48988" marT="0"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kumimoji="0" lang="en-US" sz="1200" b="1" i="0" u="none" strike="noStrike" kern="100" cap="none" spc="0" normalizeH="0" baseline="0" noProof="0" dirty="0" smtClean="0">
                          <a:ln>
                            <a:noFill/>
                          </a:ln>
                          <a:solidFill>
                            <a:srgbClr val="000000"/>
                          </a:solidFill>
                          <a:effectLst/>
                          <a:uLnTx/>
                          <a:uFillTx/>
                          <a:latin typeface="Times New Roman"/>
                          <a:ea typeface="宋体"/>
                          <a:cs typeface="+mn-cs"/>
                        </a:rPr>
                        <a:t>Button electrode BPM</a:t>
                      </a:r>
                      <a:endParaRPr lang="en-US" sz="1200" b="1" kern="100" dirty="0">
                        <a:effectLst/>
                        <a:latin typeface="Times New Roman"/>
                        <a:ea typeface="宋体"/>
                      </a:endParaRP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120"/>
                        </a:spcBef>
                        <a:spcAft>
                          <a:spcPts val="120"/>
                        </a:spcAft>
                      </a:pPr>
                      <a:r>
                        <a:rPr lang="en-US" sz="1200" b="1" kern="100" dirty="0" smtClean="0">
                          <a:effectLst/>
                          <a:latin typeface="Times New Roman"/>
                          <a:ea typeface="宋体"/>
                          <a:cs typeface="Times New Roman"/>
                        </a:rPr>
                        <a:t>Measurement area (x </a:t>
                      </a:r>
                      <a:r>
                        <a:rPr lang="en-US" sz="1200" b="1" kern="100" dirty="0" smtClean="0">
                          <a:effectLst/>
                          <a:latin typeface="Times New Roman"/>
                          <a:ea typeface="宋体"/>
                          <a:cs typeface="Times New Roman"/>
                          <a:sym typeface="Symbol"/>
                        </a:rPr>
                        <a:t></a:t>
                      </a:r>
                      <a:r>
                        <a:rPr lang="en-US" sz="1200" b="1" kern="100" dirty="0" smtClean="0">
                          <a:effectLst/>
                          <a:latin typeface="Times New Roman"/>
                          <a:ea typeface="宋体"/>
                          <a:cs typeface="Times New Roman"/>
                        </a:rPr>
                        <a:t> y)</a:t>
                      </a:r>
                      <a:r>
                        <a:rPr lang="zh-CN" altLang="en-US" sz="1200" b="1" kern="100" dirty="0" smtClean="0">
                          <a:effectLst/>
                          <a:latin typeface="Times New Roman"/>
                          <a:ea typeface="宋体"/>
                          <a:cs typeface="Times New Roman"/>
                        </a:rPr>
                        <a:t>：</a:t>
                      </a:r>
                      <a:r>
                        <a:rPr lang="en-US" sz="1200" b="1" kern="100" dirty="0" smtClean="0">
                          <a:effectLst/>
                          <a:latin typeface="Times New Roman"/>
                          <a:ea typeface="宋体"/>
                          <a:cs typeface="Times New Roman"/>
                        </a:rPr>
                        <a:t>±20mm×±10mm</a:t>
                      </a:r>
                      <a:endParaRPr lang="en-US" sz="1200" b="1" dirty="0" smtClean="0">
                        <a:effectLst/>
                        <a:latin typeface="+mn-lt"/>
                        <a:ea typeface="宋体"/>
                        <a:cs typeface="Times New Roman"/>
                      </a:endParaRPr>
                    </a:p>
                    <a:p>
                      <a:pPr marL="0" marR="0" algn="just">
                        <a:lnSpc>
                          <a:spcPct val="115000"/>
                        </a:lnSpc>
                        <a:spcBef>
                          <a:spcPts val="120"/>
                        </a:spcBef>
                        <a:spcAft>
                          <a:spcPts val="120"/>
                        </a:spcAft>
                      </a:pPr>
                      <a:r>
                        <a:rPr lang="en-US" sz="1200" b="1" kern="100" dirty="0" smtClean="0">
                          <a:effectLst/>
                          <a:latin typeface="Times New Roman"/>
                          <a:ea typeface="宋体"/>
                          <a:cs typeface="Times New Roman"/>
                        </a:rPr>
                        <a:t>Resolution</a:t>
                      </a:r>
                      <a:r>
                        <a:rPr lang="zh-CN" altLang="en-US" sz="1200" b="1" kern="100" dirty="0" smtClean="0">
                          <a:effectLst/>
                          <a:latin typeface="Times New Roman"/>
                          <a:ea typeface="宋体"/>
                          <a:cs typeface="Times New Roman"/>
                        </a:rPr>
                        <a:t>：</a:t>
                      </a:r>
                      <a:r>
                        <a:rPr lang="en-US" sz="1200" b="1" kern="100" dirty="0" smtClean="0">
                          <a:effectLst/>
                          <a:latin typeface="Times New Roman"/>
                          <a:ea typeface="宋体"/>
                          <a:cs typeface="Times New Roman"/>
                        </a:rPr>
                        <a:t>&lt;</a:t>
                      </a:r>
                      <a:r>
                        <a:rPr lang="en-US" sz="1200" b="1" kern="100" dirty="0" smtClean="0">
                          <a:effectLst/>
                          <a:latin typeface="Times New Roman"/>
                          <a:ea typeface="宋体"/>
                          <a:cs typeface="Times New Roman"/>
                        </a:rPr>
                        <a:t>0.02um</a:t>
                      </a:r>
                      <a:endParaRPr lang="en-US" sz="1200" b="1" dirty="0" smtClean="0">
                        <a:effectLst/>
                        <a:latin typeface="+mn-lt"/>
                        <a:ea typeface="宋体"/>
                        <a:cs typeface="Times New Roman"/>
                      </a:endParaRPr>
                    </a:p>
                    <a:p>
                      <a:r>
                        <a:rPr lang="en-US" sz="1200" b="1" kern="100" dirty="0" smtClean="0">
                          <a:effectLst/>
                          <a:latin typeface="Times New Roman"/>
                          <a:ea typeface="宋体"/>
                        </a:rPr>
                        <a:t>Measurement time of COD</a:t>
                      </a:r>
                      <a:r>
                        <a:rPr lang="zh-CN" altLang="en-US" sz="1200" b="1" kern="100" dirty="0" smtClean="0">
                          <a:effectLst/>
                          <a:latin typeface="Times New Roman"/>
                          <a:ea typeface="宋体"/>
                          <a:cs typeface="Times New Roman"/>
                        </a:rPr>
                        <a:t>：</a:t>
                      </a:r>
                      <a:r>
                        <a:rPr lang="en-US" sz="1200" b="1" kern="100" dirty="0" smtClean="0">
                          <a:effectLst/>
                          <a:latin typeface="Times New Roman"/>
                          <a:ea typeface="宋体"/>
                        </a:rPr>
                        <a:t>&lt; 4 s</a:t>
                      </a:r>
                      <a:endParaRPr lang="en-US" sz="1200" b="1" kern="100" dirty="0">
                        <a:effectLst/>
                        <a:latin typeface="Times New Roman"/>
                        <a:ea typeface="宋体"/>
                      </a:endParaRP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a:lnSpc>
                          <a:spcPct val="115000"/>
                        </a:lnSpc>
                        <a:spcBef>
                          <a:spcPts val="0"/>
                        </a:spcBef>
                        <a:spcAft>
                          <a:spcPts val="0"/>
                        </a:spcAft>
                      </a:pPr>
                      <a:r>
                        <a:rPr lang="en-US" sz="1200" b="1" kern="100" dirty="0" smtClean="0">
                          <a:solidFill>
                            <a:schemeClr val="tx1"/>
                          </a:solidFill>
                          <a:effectLst/>
                          <a:latin typeface="Times New Roman"/>
                          <a:ea typeface="宋体"/>
                        </a:rPr>
                        <a:t>2900</a:t>
                      </a:r>
                      <a:endParaRPr lang="en-US" sz="1200" b="1" kern="100" dirty="0">
                        <a:solidFill>
                          <a:schemeClr val="tx1"/>
                        </a:solidFill>
                        <a:effectLst/>
                        <a:latin typeface="Times New Roman"/>
                        <a:ea typeface="宋体"/>
                      </a:endParaRP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69484">
                <a:tc vMerge="1">
                  <a:txBody>
                    <a:bodyPr/>
                    <a:lstStyle/>
                    <a:p>
                      <a:endParaRPr lang="en-US"/>
                    </a:p>
                  </a:txBody>
                  <a:tcPr/>
                </a:tc>
                <a:tc vMerge="1">
                  <a:txBody>
                    <a:bodyPr/>
                    <a:lstStyle/>
                    <a:p>
                      <a:pPr marL="0" marR="0" algn="ctr">
                        <a:lnSpc>
                          <a:spcPct val="115000"/>
                        </a:lnSpc>
                        <a:spcBef>
                          <a:spcPts val="0"/>
                        </a:spcBef>
                        <a:spcAft>
                          <a:spcPts val="0"/>
                        </a:spcAft>
                      </a:pPr>
                      <a:endParaRPr lang="en-US" sz="800" kern="100" dirty="0">
                        <a:effectLst/>
                        <a:latin typeface="Times New Roman"/>
                        <a:ea typeface="宋体"/>
                      </a:endParaRPr>
                    </a:p>
                  </a:txBody>
                  <a:tcPr marL="48988" marR="48988" marT="0"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kern="100" dirty="0" smtClean="0">
                          <a:effectLst/>
                          <a:latin typeface="Times New Roman"/>
                          <a:ea typeface="宋体"/>
                        </a:rPr>
                        <a:t>Bunch by bunch</a:t>
                      </a:r>
                      <a:endParaRPr lang="en-US" sz="1200" b="1" kern="100" dirty="0">
                        <a:effectLst/>
                        <a:latin typeface="Times New Roman"/>
                        <a:ea typeface="宋体"/>
                      </a:endParaRPr>
                    </a:p>
                  </a:txBody>
                  <a:tcPr marL="48988" marR="48988" marT="0"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kern="100" dirty="0" smtClean="0">
                          <a:effectLst/>
                          <a:latin typeface="Times New Roman"/>
                          <a:ea typeface="宋体"/>
                        </a:rPr>
                        <a:t>Button electrode BPM</a:t>
                      </a:r>
                      <a:endParaRPr lang="en-US" sz="1200" b="1" kern="100" dirty="0">
                        <a:effectLst/>
                        <a:latin typeface="Times New Roman"/>
                        <a:ea typeface="宋体"/>
                      </a:endParaRP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120"/>
                        </a:spcBef>
                        <a:spcAft>
                          <a:spcPts val="120"/>
                        </a:spcAft>
                      </a:pPr>
                      <a:r>
                        <a:rPr lang="en-US" sz="1200" b="1" kern="100" dirty="0" smtClean="0">
                          <a:effectLst/>
                          <a:latin typeface="Times New Roman"/>
                          <a:ea typeface="宋体"/>
                          <a:cs typeface="Times New Roman"/>
                        </a:rPr>
                        <a:t>Measurement area (x </a:t>
                      </a:r>
                      <a:r>
                        <a:rPr lang="en-US" sz="1200" b="1" kern="100" dirty="0" smtClean="0">
                          <a:effectLst/>
                          <a:latin typeface="Times New Roman"/>
                          <a:ea typeface="宋体"/>
                          <a:cs typeface="Times New Roman"/>
                          <a:sym typeface="Symbol"/>
                        </a:rPr>
                        <a:t></a:t>
                      </a:r>
                      <a:r>
                        <a:rPr lang="en-US" sz="1200" b="1" kern="100" dirty="0" smtClean="0">
                          <a:effectLst/>
                          <a:latin typeface="Times New Roman"/>
                          <a:ea typeface="宋体"/>
                          <a:cs typeface="Times New Roman"/>
                        </a:rPr>
                        <a:t> y)</a:t>
                      </a:r>
                      <a:r>
                        <a:rPr lang="zh-CN" altLang="en-US" sz="1200" b="1" kern="100" dirty="0" smtClean="0">
                          <a:effectLst/>
                          <a:latin typeface="Times New Roman"/>
                          <a:ea typeface="宋体"/>
                          <a:cs typeface="Times New Roman"/>
                        </a:rPr>
                        <a:t>：</a:t>
                      </a:r>
                      <a:r>
                        <a:rPr lang="en-GB" sz="1200" b="1" kern="100" dirty="0" smtClean="0">
                          <a:effectLst/>
                          <a:latin typeface="Times New Roman"/>
                          <a:ea typeface="宋体"/>
                          <a:cs typeface="Times New Roman"/>
                        </a:rPr>
                        <a:t>±</a:t>
                      </a:r>
                      <a:r>
                        <a:rPr lang="en-US" sz="1200" b="1" kern="100" dirty="0" smtClean="0">
                          <a:effectLst/>
                          <a:latin typeface="Times New Roman"/>
                          <a:ea typeface="宋体"/>
                          <a:cs typeface="Times New Roman"/>
                        </a:rPr>
                        <a:t>40mm</a:t>
                      </a:r>
                      <a:r>
                        <a:rPr lang="en-GB" sz="1200" b="1" kern="100" dirty="0" smtClean="0">
                          <a:effectLst/>
                          <a:latin typeface="Times New Roman"/>
                          <a:ea typeface="宋体"/>
                          <a:cs typeface="Times New Roman"/>
                        </a:rPr>
                        <a:t>×±</a:t>
                      </a:r>
                      <a:r>
                        <a:rPr lang="en-US" sz="1200" b="1" kern="100" dirty="0" smtClean="0">
                          <a:effectLst/>
                          <a:latin typeface="Times New Roman"/>
                          <a:ea typeface="宋体"/>
                          <a:cs typeface="Times New Roman"/>
                        </a:rPr>
                        <a:t>20mm</a:t>
                      </a:r>
                      <a:endParaRPr lang="en-US" sz="1200" b="1" dirty="0" smtClean="0">
                        <a:effectLst/>
                        <a:latin typeface="+mn-lt"/>
                        <a:ea typeface="宋体"/>
                        <a:cs typeface="Times New Roman"/>
                      </a:endParaRPr>
                    </a:p>
                    <a:p>
                      <a:r>
                        <a:rPr lang="en-US" sz="1200" b="1" kern="100" dirty="0" smtClean="0">
                          <a:effectLst/>
                          <a:latin typeface="Times New Roman"/>
                          <a:ea typeface="宋体"/>
                        </a:rPr>
                        <a:t>Resolution</a:t>
                      </a:r>
                      <a:r>
                        <a:rPr lang="zh-CN" altLang="en-US" sz="1200" b="1" kern="100" dirty="0" smtClean="0">
                          <a:effectLst/>
                          <a:latin typeface="Times New Roman"/>
                          <a:ea typeface="宋体"/>
                          <a:cs typeface="Times New Roman"/>
                        </a:rPr>
                        <a:t>：</a:t>
                      </a:r>
                      <a:r>
                        <a:rPr lang="en-US" sz="1200" b="1" kern="100" dirty="0" smtClean="0">
                          <a:effectLst/>
                          <a:latin typeface="Times New Roman"/>
                          <a:ea typeface="宋体"/>
                        </a:rPr>
                        <a:t>0.1mm</a:t>
                      </a:r>
                      <a:endParaRPr lang="en-US" sz="1200" b="1" kern="100" dirty="0">
                        <a:effectLst/>
                        <a:latin typeface="Times New Roman"/>
                        <a:ea typeface="宋体"/>
                      </a:endParaRP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ctr">
                        <a:lnSpc>
                          <a:spcPct val="115000"/>
                        </a:lnSpc>
                        <a:spcBef>
                          <a:spcPts val="0"/>
                        </a:spcBef>
                        <a:spcAft>
                          <a:spcPts val="0"/>
                        </a:spcAft>
                      </a:pPr>
                      <a:endParaRPr lang="en-US" sz="1200" b="1" kern="100" dirty="0">
                        <a:solidFill>
                          <a:srgbClr val="FF0000"/>
                        </a:solidFill>
                        <a:effectLst/>
                        <a:latin typeface="Times New Roman"/>
                        <a:ea typeface="宋体"/>
                      </a:endParaRP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6035">
                <a:tc vMerge="1">
                  <a:txBody>
                    <a:bodyPr/>
                    <a:lstStyle/>
                    <a:p>
                      <a:endParaRPr lang="en-US"/>
                    </a:p>
                  </a:txBody>
                  <a:tcPr/>
                </a:tc>
                <a:tc gridSpan="2">
                  <a:txBody>
                    <a:bodyPr/>
                    <a:lstStyle/>
                    <a:p>
                      <a:pPr marL="0" marR="0" algn="ctr">
                        <a:lnSpc>
                          <a:spcPct val="115000"/>
                        </a:lnSpc>
                        <a:spcBef>
                          <a:spcPts val="0"/>
                        </a:spcBef>
                        <a:spcAft>
                          <a:spcPts val="0"/>
                        </a:spcAft>
                      </a:pPr>
                      <a:r>
                        <a:rPr lang="en-US" sz="1200" b="1" kern="100" dirty="0">
                          <a:effectLst/>
                          <a:latin typeface="Times New Roman"/>
                          <a:ea typeface="宋体"/>
                        </a:rPr>
                        <a:t>Bunch current</a:t>
                      </a: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gn="ctr">
                        <a:lnSpc>
                          <a:spcPct val="115000"/>
                        </a:lnSpc>
                        <a:spcBef>
                          <a:spcPts val="0"/>
                        </a:spcBef>
                        <a:spcAft>
                          <a:spcPts val="0"/>
                        </a:spcAft>
                      </a:pPr>
                      <a:r>
                        <a:rPr lang="en-US" sz="1200" b="1" kern="100" dirty="0">
                          <a:effectLst/>
                          <a:latin typeface="Times New Roman"/>
                          <a:ea typeface="宋体"/>
                        </a:rPr>
                        <a:t>BCM</a:t>
                      </a: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120"/>
                        </a:spcBef>
                        <a:spcAft>
                          <a:spcPts val="120"/>
                        </a:spcAft>
                      </a:pPr>
                      <a:r>
                        <a:rPr lang="en-US" sz="1200" b="1" kern="100" dirty="0" smtClean="0">
                          <a:effectLst/>
                          <a:latin typeface="Times New Roman"/>
                          <a:ea typeface="宋体"/>
                          <a:cs typeface="Times New Roman"/>
                        </a:rPr>
                        <a:t>Measurement range</a:t>
                      </a:r>
                      <a:r>
                        <a:rPr lang="zh-CN" altLang="en-US" sz="1200" b="1" kern="100" dirty="0" smtClean="0">
                          <a:effectLst/>
                          <a:latin typeface="Times New Roman"/>
                          <a:ea typeface="宋体"/>
                          <a:cs typeface="Times New Roman"/>
                        </a:rPr>
                        <a:t>：</a:t>
                      </a:r>
                      <a:r>
                        <a:rPr lang="en-US" sz="1200" b="1" kern="100" dirty="0" smtClean="0">
                          <a:effectLst/>
                          <a:latin typeface="Times New Roman"/>
                          <a:ea typeface="宋体"/>
                          <a:cs typeface="Times New Roman"/>
                        </a:rPr>
                        <a:t>10mA / per bunch</a:t>
                      </a:r>
                      <a:endParaRPr lang="en-US" sz="1200" b="1" dirty="0" smtClean="0">
                        <a:effectLst/>
                        <a:latin typeface="+mn-lt"/>
                        <a:ea typeface="宋体"/>
                        <a:cs typeface="Times New Roman"/>
                      </a:endParaRPr>
                    </a:p>
                    <a:p>
                      <a:pPr marL="0" marR="0" algn="just">
                        <a:lnSpc>
                          <a:spcPct val="115000"/>
                        </a:lnSpc>
                        <a:spcBef>
                          <a:spcPts val="120"/>
                        </a:spcBef>
                        <a:spcAft>
                          <a:spcPts val="120"/>
                        </a:spcAft>
                      </a:pPr>
                      <a:r>
                        <a:rPr lang="en-US" sz="1200" b="1" kern="100" dirty="0" smtClean="0">
                          <a:effectLst/>
                          <a:latin typeface="Times New Roman"/>
                          <a:ea typeface="宋体"/>
                          <a:cs typeface="Times New Roman"/>
                        </a:rPr>
                        <a:t>Relatively </a:t>
                      </a:r>
                      <a:r>
                        <a:rPr lang="en-US" sz="1200" b="1" kern="100" dirty="0" smtClean="0">
                          <a:solidFill>
                            <a:srgbClr val="000000"/>
                          </a:solidFill>
                          <a:effectLst/>
                          <a:latin typeface="Times New Roman"/>
                          <a:ea typeface="宋体"/>
                          <a:cs typeface="Times New Roman"/>
                        </a:rPr>
                        <a:t>precision</a:t>
                      </a:r>
                      <a:r>
                        <a:rPr lang="zh-CN" altLang="en-US" sz="1200" b="1" kern="100" dirty="0" smtClean="0">
                          <a:effectLst/>
                          <a:latin typeface="Times New Roman"/>
                          <a:ea typeface="宋体"/>
                          <a:cs typeface="Times New Roman"/>
                        </a:rPr>
                        <a:t>：</a:t>
                      </a:r>
                      <a:r>
                        <a:rPr lang="en-US" sz="1200" b="1" kern="100" dirty="0" smtClean="0">
                          <a:effectLst/>
                          <a:latin typeface="Times New Roman"/>
                          <a:ea typeface="宋体"/>
                          <a:cs typeface="Times New Roman"/>
                        </a:rPr>
                        <a:t>1/4095</a:t>
                      </a:r>
                      <a:endParaRPr lang="en-US" sz="1200" b="1" dirty="0" smtClean="0">
                        <a:effectLst/>
                        <a:latin typeface="+mn-lt"/>
                        <a:ea typeface="宋体"/>
                        <a:cs typeface="Times New Roman"/>
                      </a:endParaRP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kern="100" dirty="0">
                          <a:effectLst/>
                          <a:latin typeface="Times New Roman"/>
                          <a:ea typeface="宋体"/>
                        </a:rPr>
                        <a:t>2</a:t>
                      </a: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41292">
                <a:tc vMerge="1">
                  <a:txBody>
                    <a:bodyPr/>
                    <a:lstStyle/>
                    <a:p>
                      <a:endParaRPr lang="en-US"/>
                    </a:p>
                  </a:txBody>
                  <a:tcPr/>
                </a:tc>
                <a:tc gridSpan="2">
                  <a:txBody>
                    <a:bodyPr/>
                    <a:lstStyle/>
                    <a:p>
                      <a:pPr marL="0" marR="0" algn="ctr">
                        <a:lnSpc>
                          <a:spcPct val="115000"/>
                        </a:lnSpc>
                        <a:spcBef>
                          <a:spcPts val="0"/>
                        </a:spcBef>
                        <a:spcAft>
                          <a:spcPts val="0"/>
                        </a:spcAft>
                      </a:pPr>
                      <a:r>
                        <a:rPr lang="en-US" sz="1200" b="1" kern="100" dirty="0">
                          <a:effectLst/>
                          <a:latin typeface="Times New Roman"/>
                          <a:ea typeface="宋体"/>
                        </a:rPr>
                        <a:t>Average current</a:t>
                      </a: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gn="ctr">
                        <a:lnSpc>
                          <a:spcPct val="115000"/>
                        </a:lnSpc>
                        <a:spcBef>
                          <a:spcPts val="0"/>
                        </a:spcBef>
                        <a:spcAft>
                          <a:spcPts val="0"/>
                        </a:spcAft>
                      </a:pPr>
                      <a:r>
                        <a:rPr lang="en-US" sz="1200" b="1" kern="100" dirty="0" smtClean="0">
                          <a:effectLst/>
                          <a:latin typeface="Times New Roman"/>
                          <a:ea typeface="宋体"/>
                        </a:rPr>
                        <a:t>DCCT</a:t>
                      </a:r>
                      <a:endParaRPr lang="en-US" sz="1200" b="1" kern="100" dirty="0">
                        <a:effectLst/>
                        <a:latin typeface="Times New Roman"/>
                        <a:ea typeface="宋体"/>
                      </a:endParaRP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120"/>
                        </a:spcBef>
                        <a:spcAft>
                          <a:spcPts val="120"/>
                        </a:spcAft>
                      </a:pPr>
                      <a:r>
                        <a:rPr lang="en-US" sz="1200" b="1" kern="100" dirty="0" smtClean="0">
                          <a:effectLst/>
                          <a:latin typeface="Times New Roman"/>
                          <a:ea typeface="宋体"/>
                          <a:cs typeface="Times New Roman"/>
                        </a:rPr>
                        <a:t>Dynamic measurement range</a:t>
                      </a:r>
                      <a:r>
                        <a:rPr lang="zh-CN" altLang="en-US" sz="1200" b="1" kern="100" dirty="0" smtClean="0">
                          <a:effectLst/>
                          <a:latin typeface="Times New Roman"/>
                          <a:ea typeface="宋体"/>
                          <a:cs typeface="Times New Roman"/>
                        </a:rPr>
                        <a:t>：</a:t>
                      </a:r>
                      <a:r>
                        <a:rPr lang="en-US" sz="1200" b="1" kern="100" dirty="0" smtClean="0">
                          <a:effectLst/>
                          <a:latin typeface="Times New Roman"/>
                          <a:ea typeface="宋体"/>
                          <a:cs typeface="Times New Roman"/>
                        </a:rPr>
                        <a:t>0.0~1.5A</a:t>
                      </a:r>
                      <a:endParaRPr lang="en-US" sz="1200" b="1" dirty="0" smtClean="0">
                        <a:effectLst/>
                        <a:latin typeface="+mn-lt"/>
                        <a:ea typeface="宋体"/>
                        <a:cs typeface="Times New Roman"/>
                      </a:endParaRPr>
                    </a:p>
                    <a:p>
                      <a:pPr marL="0" marR="0" algn="just">
                        <a:lnSpc>
                          <a:spcPct val="115000"/>
                        </a:lnSpc>
                        <a:spcBef>
                          <a:spcPts val="120"/>
                        </a:spcBef>
                        <a:spcAft>
                          <a:spcPts val="120"/>
                        </a:spcAft>
                      </a:pPr>
                      <a:r>
                        <a:rPr lang="en-US" sz="1200" b="1" kern="100" dirty="0" smtClean="0">
                          <a:effectLst/>
                          <a:latin typeface="Times New Roman"/>
                          <a:ea typeface="宋体"/>
                          <a:cs typeface="Times New Roman"/>
                        </a:rPr>
                        <a:t>Linearity</a:t>
                      </a:r>
                      <a:r>
                        <a:rPr lang="zh-CN" altLang="en-US" sz="1200" b="1" kern="100" dirty="0" smtClean="0">
                          <a:effectLst/>
                          <a:latin typeface="Times New Roman"/>
                          <a:ea typeface="宋体"/>
                          <a:cs typeface="Times New Roman"/>
                        </a:rPr>
                        <a:t>：</a:t>
                      </a:r>
                      <a:r>
                        <a:rPr lang="en-US" sz="1200" b="1" kern="100" dirty="0" smtClean="0">
                          <a:effectLst/>
                          <a:latin typeface="Times New Roman"/>
                          <a:ea typeface="宋体"/>
                          <a:cs typeface="Times New Roman"/>
                        </a:rPr>
                        <a:t>0.1 %</a:t>
                      </a:r>
                      <a:endParaRPr lang="en-US" sz="1200" b="1" dirty="0" smtClean="0">
                        <a:effectLst/>
                        <a:latin typeface="+mn-lt"/>
                        <a:ea typeface="宋体"/>
                        <a:cs typeface="Times New Roman"/>
                      </a:endParaRPr>
                    </a:p>
                    <a:p>
                      <a:pPr marL="0" marR="0" algn="just">
                        <a:lnSpc>
                          <a:spcPct val="115000"/>
                        </a:lnSpc>
                        <a:spcBef>
                          <a:spcPts val="120"/>
                        </a:spcBef>
                        <a:spcAft>
                          <a:spcPts val="120"/>
                        </a:spcAft>
                      </a:pPr>
                      <a:r>
                        <a:rPr lang="en-US" sz="1200" b="1" kern="100" dirty="0" smtClean="0">
                          <a:effectLst/>
                          <a:latin typeface="Times New Roman"/>
                          <a:ea typeface="宋体"/>
                          <a:cs typeface="Times New Roman"/>
                        </a:rPr>
                        <a:t>Zero drift: &lt;0.05mA</a:t>
                      </a:r>
                      <a:endParaRPr lang="en-US" sz="1200" b="1" dirty="0">
                        <a:effectLst/>
                        <a:latin typeface="+mn-lt"/>
                        <a:ea typeface="宋体"/>
                        <a:cs typeface="Times New Roman"/>
                      </a:endParaRP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kern="100" dirty="0">
                          <a:effectLst/>
                          <a:latin typeface="Times New Roman"/>
                          <a:ea typeface="宋体"/>
                        </a:rPr>
                        <a:t>2</a:t>
                      </a: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29419">
                <a:tc vMerge="1">
                  <a:txBody>
                    <a:bodyPr/>
                    <a:lstStyle/>
                    <a:p>
                      <a:endParaRPr lang="en-US"/>
                    </a:p>
                  </a:txBody>
                  <a:tcPr/>
                </a:tc>
                <a:tc gridSpan="2">
                  <a:txBody>
                    <a:bodyPr/>
                    <a:lstStyle/>
                    <a:p>
                      <a:pPr marL="0" marR="0" algn="ctr">
                        <a:lnSpc>
                          <a:spcPct val="115000"/>
                        </a:lnSpc>
                        <a:spcBef>
                          <a:spcPts val="0"/>
                        </a:spcBef>
                        <a:spcAft>
                          <a:spcPts val="0"/>
                        </a:spcAft>
                      </a:pPr>
                      <a:r>
                        <a:rPr lang="en-US" sz="1200" b="1" kern="100" dirty="0">
                          <a:effectLst/>
                          <a:latin typeface="Times New Roman"/>
                          <a:ea typeface="宋体"/>
                        </a:rPr>
                        <a:t>Beam </a:t>
                      </a:r>
                      <a:r>
                        <a:rPr lang="en-US" sz="1200" b="1" kern="100" dirty="0" smtClean="0">
                          <a:effectLst/>
                          <a:latin typeface="Times New Roman"/>
                          <a:ea typeface="宋体"/>
                        </a:rPr>
                        <a:t>size</a:t>
                      </a:r>
                      <a:endParaRPr lang="en-US" sz="1200" b="1" kern="100" dirty="0">
                        <a:effectLst/>
                        <a:latin typeface="Times New Roman"/>
                        <a:ea typeface="宋体"/>
                      </a:endParaRP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gn="ctr">
                        <a:lnSpc>
                          <a:spcPct val="115000"/>
                        </a:lnSpc>
                        <a:spcBef>
                          <a:spcPts val="0"/>
                        </a:spcBef>
                        <a:spcAft>
                          <a:spcPts val="0"/>
                        </a:spcAft>
                      </a:pPr>
                      <a:r>
                        <a:rPr lang="en-US" sz="1200" b="1" kern="100" dirty="0" smtClean="0">
                          <a:effectLst/>
                          <a:latin typeface="Times New Roman"/>
                          <a:ea typeface="宋体"/>
                        </a:rPr>
                        <a:t>Double </a:t>
                      </a:r>
                      <a:r>
                        <a:rPr lang="en-US" sz="1200" b="1" kern="100" dirty="0">
                          <a:effectLst/>
                          <a:latin typeface="Times New Roman"/>
                          <a:ea typeface="宋体"/>
                        </a:rPr>
                        <a:t>slit interferometer </a:t>
                      </a:r>
                      <a:endParaRPr lang="en-US" sz="1200" b="1" kern="100" dirty="0" smtClean="0">
                        <a:effectLst/>
                        <a:latin typeface="Times New Roman"/>
                        <a:ea typeface="宋体"/>
                      </a:endParaRPr>
                    </a:p>
                    <a:p>
                      <a:pPr marL="0" marR="0" algn="ctr">
                        <a:lnSpc>
                          <a:spcPct val="115000"/>
                        </a:lnSpc>
                        <a:spcBef>
                          <a:spcPts val="0"/>
                        </a:spcBef>
                        <a:spcAft>
                          <a:spcPts val="0"/>
                        </a:spcAft>
                      </a:pPr>
                      <a:r>
                        <a:rPr lang="en-US" sz="1200" b="1" kern="100" dirty="0" smtClean="0">
                          <a:effectLst/>
                          <a:latin typeface="Times New Roman"/>
                          <a:ea typeface="宋体"/>
                        </a:rPr>
                        <a:t>x </a:t>
                      </a:r>
                      <a:r>
                        <a:rPr lang="en-US" sz="1200" b="1" kern="100" dirty="0">
                          <a:effectLst/>
                          <a:latin typeface="Times New Roman"/>
                          <a:ea typeface="宋体"/>
                        </a:rPr>
                        <a:t>ray pin hole</a:t>
                      </a: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kern="100" dirty="0">
                          <a:effectLst/>
                          <a:latin typeface="Times New Roman"/>
                          <a:ea typeface="宋体"/>
                        </a:rPr>
                        <a:t>Resolution:0.2 </a:t>
                      </a:r>
                      <a:r>
                        <a:rPr lang="en-US" sz="1200" b="1" kern="100" dirty="0" smtClean="0">
                          <a:effectLst/>
                          <a:latin typeface="Times New Roman"/>
                          <a:ea typeface="宋体"/>
                        </a:rPr>
                        <a:t>µ</a:t>
                      </a:r>
                      <a:r>
                        <a:rPr lang="en-US" sz="1200" b="1" kern="0" dirty="0" smtClean="0">
                          <a:effectLst/>
                          <a:latin typeface="Times New Roman"/>
                          <a:ea typeface="宋体"/>
                        </a:rPr>
                        <a:t>m</a:t>
                      </a:r>
                      <a:endParaRPr lang="en-US" sz="1200" b="1" kern="100" dirty="0">
                        <a:effectLst/>
                        <a:latin typeface="Times New Roman"/>
                        <a:ea typeface="宋体"/>
                      </a:endParaRP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kern="100" dirty="0" smtClean="0">
                          <a:effectLst/>
                          <a:latin typeface="Times New Roman"/>
                          <a:ea typeface="宋体"/>
                        </a:rPr>
                        <a:t>4</a:t>
                      </a:r>
                      <a:endParaRPr lang="en-US" sz="1200" b="1" kern="100" dirty="0">
                        <a:effectLst/>
                        <a:latin typeface="Times New Roman"/>
                        <a:ea typeface="宋体"/>
                      </a:endParaRP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9122">
                <a:tc vMerge="1">
                  <a:txBody>
                    <a:bodyPr/>
                    <a:lstStyle/>
                    <a:p>
                      <a:endParaRPr lang="en-US"/>
                    </a:p>
                  </a:txBody>
                  <a:tcPr/>
                </a:tc>
                <a:tc gridSpan="2">
                  <a:txBody>
                    <a:bodyPr/>
                    <a:lstStyle/>
                    <a:p>
                      <a:pPr marL="0" marR="0" algn="ctr">
                        <a:lnSpc>
                          <a:spcPct val="115000"/>
                        </a:lnSpc>
                        <a:spcBef>
                          <a:spcPts val="0"/>
                        </a:spcBef>
                        <a:spcAft>
                          <a:spcPts val="0"/>
                        </a:spcAft>
                      </a:pPr>
                      <a:r>
                        <a:rPr lang="en-US" sz="1200" b="1" kern="100" dirty="0" smtClean="0">
                          <a:effectLst/>
                          <a:latin typeface="Times New Roman"/>
                          <a:ea typeface="宋体"/>
                        </a:rPr>
                        <a:t>B</a:t>
                      </a:r>
                      <a:r>
                        <a:rPr lang="en-US" altLang="zh-CN" sz="1200" b="1" kern="100" dirty="0" smtClean="0">
                          <a:effectLst/>
                          <a:latin typeface="Times New Roman"/>
                          <a:ea typeface="宋体"/>
                        </a:rPr>
                        <a:t>unch</a:t>
                      </a:r>
                      <a:r>
                        <a:rPr lang="en-US" sz="1200" b="1" kern="100" dirty="0" smtClean="0">
                          <a:effectLst/>
                          <a:latin typeface="Times New Roman"/>
                          <a:ea typeface="宋体"/>
                        </a:rPr>
                        <a:t> </a:t>
                      </a:r>
                      <a:r>
                        <a:rPr lang="en-US" sz="1200" b="1" kern="100" dirty="0">
                          <a:effectLst/>
                          <a:latin typeface="Times New Roman"/>
                          <a:ea typeface="宋体"/>
                        </a:rPr>
                        <a:t>length</a:t>
                      </a: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gn="ctr">
                        <a:lnSpc>
                          <a:spcPct val="115000"/>
                        </a:lnSpc>
                        <a:spcBef>
                          <a:spcPts val="0"/>
                        </a:spcBef>
                        <a:spcAft>
                          <a:spcPts val="0"/>
                        </a:spcAft>
                      </a:pPr>
                      <a:r>
                        <a:rPr lang="en-US" sz="1200" b="1" kern="100" dirty="0">
                          <a:effectLst/>
                          <a:latin typeface="Times New Roman"/>
                          <a:ea typeface="宋体"/>
                        </a:rPr>
                        <a:t>Streak </a:t>
                      </a:r>
                      <a:r>
                        <a:rPr lang="en-US" sz="1200" b="1" kern="100" dirty="0" smtClean="0">
                          <a:effectLst/>
                          <a:latin typeface="Times New Roman"/>
                          <a:ea typeface="宋体"/>
                        </a:rPr>
                        <a:t>camera</a:t>
                      </a:r>
                    </a:p>
                    <a:p>
                      <a:pPr marL="0" marR="0" algn="ctr">
                        <a:lnSpc>
                          <a:spcPct val="115000"/>
                        </a:lnSpc>
                        <a:spcBef>
                          <a:spcPts val="0"/>
                        </a:spcBef>
                        <a:spcAft>
                          <a:spcPts val="0"/>
                        </a:spcAft>
                      </a:pPr>
                      <a:r>
                        <a:rPr lang="en-US" altLang="zh-CN" sz="1200" b="1" dirty="0" smtClean="0"/>
                        <a:t>Two photon intensity interferometer</a:t>
                      </a:r>
                      <a:endParaRPr lang="en-US" sz="1200" b="1" kern="100" dirty="0">
                        <a:effectLst/>
                        <a:latin typeface="Times New Roman"/>
                        <a:ea typeface="宋体"/>
                      </a:endParaRP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kern="0" dirty="0" smtClean="0">
                          <a:effectLst/>
                          <a:latin typeface="Times New Roman"/>
                          <a:ea typeface="宋体"/>
                        </a:rPr>
                        <a:t>Resolution:1ps@10ps</a:t>
                      </a:r>
                      <a:endParaRPr lang="en-US" sz="1200" b="1" kern="100" dirty="0">
                        <a:effectLst/>
                        <a:latin typeface="Times New Roman"/>
                        <a:ea typeface="宋体"/>
                      </a:endParaRP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kern="100" dirty="0" smtClean="0">
                          <a:effectLst/>
                          <a:latin typeface="Times New Roman"/>
                          <a:ea typeface="宋体"/>
                        </a:rPr>
                        <a:t>2</a:t>
                      </a:r>
                      <a:endParaRPr lang="en-US" sz="1200" b="1" kern="100" dirty="0">
                        <a:effectLst/>
                        <a:latin typeface="Times New Roman"/>
                        <a:ea typeface="宋体"/>
                      </a:endParaRP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9768">
                <a:tc vMerge="1">
                  <a:txBody>
                    <a:bodyPr/>
                    <a:lstStyle/>
                    <a:p>
                      <a:endParaRPr lang="en-US"/>
                    </a:p>
                  </a:txBody>
                  <a:tcPr/>
                </a:tc>
                <a:tc rowSpan="2" gridSpan="2">
                  <a:txBody>
                    <a:bodyPr/>
                    <a:lstStyle/>
                    <a:p>
                      <a:pPr marL="0" marR="0" algn="ctr">
                        <a:lnSpc>
                          <a:spcPct val="115000"/>
                        </a:lnSpc>
                        <a:spcBef>
                          <a:spcPts val="0"/>
                        </a:spcBef>
                        <a:spcAft>
                          <a:spcPts val="0"/>
                        </a:spcAft>
                      </a:pPr>
                      <a:r>
                        <a:rPr lang="en-US" sz="1200" b="1" kern="100" dirty="0" smtClean="0">
                          <a:effectLst/>
                          <a:latin typeface="Times New Roman"/>
                          <a:ea typeface="宋体"/>
                        </a:rPr>
                        <a:t>Tune </a:t>
                      </a:r>
                      <a:r>
                        <a:rPr lang="en-US" sz="1200" b="1" kern="100" dirty="0">
                          <a:effectLst/>
                          <a:latin typeface="Times New Roman"/>
                          <a:ea typeface="宋体"/>
                        </a:rPr>
                        <a:t>measurement</a:t>
                      </a: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hMerge="1">
                  <a:txBody>
                    <a:bodyPr/>
                    <a:lstStyle/>
                    <a:p>
                      <a:endParaRPr lang="en-US"/>
                    </a:p>
                  </a:txBody>
                  <a:tcPr/>
                </a:tc>
                <a:tc>
                  <a:txBody>
                    <a:bodyPr/>
                    <a:lstStyle/>
                    <a:p>
                      <a:pPr marL="0" marR="0" algn="ctr">
                        <a:lnSpc>
                          <a:spcPct val="115000"/>
                        </a:lnSpc>
                        <a:spcBef>
                          <a:spcPts val="0"/>
                        </a:spcBef>
                        <a:spcAft>
                          <a:spcPts val="0"/>
                        </a:spcAft>
                      </a:pPr>
                      <a:r>
                        <a:rPr lang="en-US" sz="1200" b="1" kern="100" dirty="0">
                          <a:effectLst/>
                          <a:latin typeface="Times New Roman"/>
                          <a:ea typeface="宋体"/>
                        </a:rPr>
                        <a:t>Frequency sweeping method</a:t>
                      </a: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ts val="1800"/>
                        </a:lnSpc>
                        <a:spcBef>
                          <a:spcPts val="0"/>
                        </a:spcBef>
                        <a:spcAft>
                          <a:spcPts val="0"/>
                        </a:spcAft>
                      </a:pPr>
                      <a:r>
                        <a:rPr lang="en-US" sz="1200" b="1" kern="100" dirty="0">
                          <a:effectLst/>
                          <a:latin typeface="Times New Roman"/>
                          <a:ea typeface="宋体"/>
                        </a:rPr>
                        <a:t>Resolution:0.001</a:t>
                      </a: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a:lnSpc>
                          <a:spcPct val="115000"/>
                        </a:lnSpc>
                        <a:spcBef>
                          <a:spcPts val="0"/>
                        </a:spcBef>
                        <a:spcAft>
                          <a:spcPts val="0"/>
                        </a:spcAft>
                      </a:pPr>
                      <a:r>
                        <a:rPr lang="en-US" sz="1200" b="1" kern="100" dirty="0" smtClean="0">
                          <a:effectLst/>
                          <a:latin typeface="Times New Roman"/>
                          <a:ea typeface="宋体"/>
                        </a:rPr>
                        <a:t>2</a:t>
                      </a: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3040">
                <a:tc vMerge="1">
                  <a:txBody>
                    <a:bodyPr/>
                    <a:lstStyle/>
                    <a:p>
                      <a:endParaRPr lang="en-US"/>
                    </a:p>
                  </a:txBody>
                  <a:tcPr/>
                </a:tc>
                <a:tc gridSpan="2" vMerge="1">
                  <a:txBody>
                    <a:bodyPr/>
                    <a:lstStyle/>
                    <a:p>
                      <a:endParaRPr lang="en-US"/>
                    </a:p>
                  </a:txBody>
                  <a:tcPr/>
                </a:tc>
                <a:tc hMerge="1" vMerge="1">
                  <a:txBody>
                    <a:bodyPr/>
                    <a:lstStyle/>
                    <a:p>
                      <a:endParaRPr lang="en-US"/>
                    </a:p>
                  </a:txBody>
                  <a:tcPr/>
                </a:tc>
                <a:tc>
                  <a:txBody>
                    <a:bodyPr/>
                    <a:lstStyle/>
                    <a:p>
                      <a:pPr marL="0" marR="0" algn="ctr">
                        <a:lnSpc>
                          <a:spcPct val="115000"/>
                        </a:lnSpc>
                        <a:spcBef>
                          <a:spcPts val="0"/>
                        </a:spcBef>
                        <a:spcAft>
                          <a:spcPts val="0"/>
                        </a:spcAft>
                      </a:pPr>
                      <a:r>
                        <a:rPr lang="en-US" sz="1200" b="1" kern="100" dirty="0" smtClean="0">
                          <a:effectLst/>
                          <a:latin typeface="Times New Roman"/>
                          <a:ea typeface="宋体"/>
                        </a:rPr>
                        <a:t>DDD</a:t>
                      </a:r>
                      <a:endParaRPr lang="en-US" sz="1200" b="1" kern="100" dirty="0">
                        <a:effectLst/>
                        <a:latin typeface="Times New Roman"/>
                        <a:ea typeface="宋体"/>
                      </a:endParaRP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kern="100" dirty="0">
                          <a:effectLst/>
                          <a:latin typeface="Times New Roman"/>
                          <a:ea typeface="宋体"/>
                        </a:rPr>
                        <a:t>Resolution:0.001</a:t>
                      </a: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r>
              <a:tr h="472810">
                <a:tc vMerge="1">
                  <a:txBody>
                    <a:bodyPr/>
                    <a:lstStyle/>
                    <a:p>
                      <a:endParaRPr lang="en-US"/>
                    </a:p>
                  </a:txBody>
                  <a:tcPr/>
                </a:tc>
                <a:tc gridSpan="2">
                  <a:txBody>
                    <a:bodyPr/>
                    <a:lstStyle/>
                    <a:p>
                      <a:pPr marL="0" marR="0" algn="ctr">
                        <a:lnSpc>
                          <a:spcPct val="115000"/>
                        </a:lnSpc>
                        <a:spcBef>
                          <a:spcPts val="0"/>
                        </a:spcBef>
                        <a:spcAft>
                          <a:spcPts val="0"/>
                        </a:spcAft>
                      </a:pPr>
                      <a:r>
                        <a:rPr lang="en-US" sz="1200" b="1" kern="100" dirty="0">
                          <a:effectLst/>
                          <a:latin typeface="Times New Roman"/>
                          <a:ea typeface="宋体"/>
                        </a:rPr>
                        <a:t>Beam loss monitor</a:t>
                      </a: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gn="ctr">
                        <a:lnSpc>
                          <a:spcPct val="115000"/>
                        </a:lnSpc>
                        <a:spcBef>
                          <a:spcPts val="0"/>
                        </a:spcBef>
                        <a:spcAft>
                          <a:spcPts val="0"/>
                        </a:spcAft>
                      </a:pPr>
                      <a:r>
                        <a:rPr lang="en-US" sz="1200" b="1" kern="100" dirty="0">
                          <a:effectLst/>
                          <a:latin typeface="Times New Roman"/>
                          <a:ea typeface="宋体"/>
                        </a:rPr>
                        <a:t>PIN-diode</a:t>
                      </a: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ts val="1800"/>
                        </a:lnSpc>
                        <a:spcBef>
                          <a:spcPts val="0"/>
                        </a:spcBef>
                        <a:spcAft>
                          <a:spcPts val="0"/>
                        </a:spcAft>
                      </a:pPr>
                      <a:r>
                        <a:rPr lang="en-US" sz="1200" b="1" kern="100" dirty="0">
                          <a:effectLst/>
                          <a:latin typeface="Times New Roman"/>
                          <a:ea typeface="宋体"/>
                        </a:rPr>
                        <a:t>Dynamic range:120 dB</a:t>
                      </a:r>
                    </a:p>
                    <a:p>
                      <a:pPr marL="0" marR="0" algn="ctr">
                        <a:lnSpc>
                          <a:spcPct val="115000"/>
                        </a:lnSpc>
                        <a:spcBef>
                          <a:spcPts val="0"/>
                        </a:spcBef>
                        <a:spcAft>
                          <a:spcPts val="0"/>
                        </a:spcAft>
                      </a:pPr>
                      <a:r>
                        <a:rPr lang="en-US" sz="1200" b="1" kern="100" dirty="0">
                          <a:effectLst/>
                          <a:latin typeface="Times New Roman"/>
                          <a:ea typeface="宋体"/>
                        </a:rPr>
                        <a:t>Maximum counting rates≥10 MHz</a:t>
                      </a: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kern="100" dirty="0" smtClean="0">
                          <a:solidFill>
                            <a:schemeClr val="tx1"/>
                          </a:solidFill>
                          <a:effectLst/>
                          <a:latin typeface="Times New Roman"/>
                          <a:ea typeface="宋体"/>
                        </a:rPr>
                        <a:t>5800</a:t>
                      </a:r>
                      <a:endParaRPr lang="en-US" sz="1200" b="1" kern="100" dirty="0">
                        <a:solidFill>
                          <a:schemeClr val="tx1"/>
                        </a:solidFill>
                        <a:effectLst/>
                        <a:latin typeface="Times New Roman"/>
                        <a:ea typeface="宋体"/>
                      </a:endParaRP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9768">
                <a:tc vMerge="1">
                  <a:txBody>
                    <a:bodyPr/>
                    <a:lstStyle/>
                    <a:p>
                      <a:pPr marL="0" marR="0" algn="ctr">
                        <a:lnSpc>
                          <a:spcPct val="115000"/>
                        </a:lnSpc>
                        <a:spcBef>
                          <a:spcPts val="0"/>
                        </a:spcBef>
                        <a:spcAft>
                          <a:spcPts val="0"/>
                        </a:spcAft>
                      </a:pPr>
                      <a:endParaRPr lang="en-US" sz="900" kern="100" dirty="0">
                        <a:effectLst/>
                        <a:latin typeface="Times New Roman"/>
                        <a:ea typeface="宋体"/>
                      </a:endParaRP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gridSpan="2">
                  <a:txBody>
                    <a:bodyPr/>
                    <a:lstStyle/>
                    <a:p>
                      <a:pPr marL="0" marR="0" algn="ctr">
                        <a:lnSpc>
                          <a:spcPct val="115000"/>
                        </a:lnSpc>
                        <a:spcBef>
                          <a:spcPts val="0"/>
                        </a:spcBef>
                        <a:spcAft>
                          <a:spcPts val="0"/>
                        </a:spcAft>
                      </a:pPr>
                      <a:r>
                        <a:rPr lang="en-US" sz="1200" b="1" kern="100" dirty="0" smtClean="0">
                          <a:effectLst/>
                          <a:latin typeface="Times New Roman"/>
                          <a:ea typeface="宋体"/>
                        </a:rPr>
                        <a:t>Feedback system</a:t>
                      </a:r>
                      <a:endParaRPr lang="en-US" sz="1200" b="1" kern="100" dirty="0">
                        <a:effectLst/>
                        <a:latin typeface="Times New Roman"/>
                        <a:ea typeface="宋体"/>
                      </a:endParaRP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hMerge="1">
                  <a:txBody>
                    <a:bodyPr/>
                    <a:lstStyle/>
                    <a:p>
                      <a:endParaRPr lang="en-US"/>
                    </a:p>
                  </a:txBody>
                  <a:tcPr/>
                </a:tc>
                <a:tc>
                  <a:txBody>
                    <a:bodyPr/>
                    <a:lstStyle/>
                    <a:p>
                      <a:pPr marL="0" marR="0" algn="ctr">
                        <a:lnSpc>
                          <a:spcPct val="115000"/>
                        </a:lnSpc>
                        <a:spcBef>
                          <a:spcPts val="0"/>
                        </a:spcBef>
                        <a:spcAft>
                          <a:spcPts val="0"/>
                        </a:spcAft>
                      </a:pPr>
                      <a:r>
                        <a:rPr lang="en-US" sz="1200" b="1" kern="100" dirty="0" smtClean="0">
                          <a:effectLst/>
                          <a:latin typeface="Times New Roman"/>
                          <a:ea typeface="宋体"/>
                        </a:rPr>
                        <a:t>TFB</a:t>
                      </a:r>
                      <a:endParaRPr lang="en-US" sz="1200" b="1" kern="100" dirty="0">
                        <a:effectLst/>
                        <a:latin typeface="Times New Roman"/>
                        <a:ea typeface="宋体"/>
                      </a:endParaRP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ts val="1800"/>
                        </a:lnSpc>
                        <a:spcBef>
                          <a:spcPts val="0"/>
                        </a:spcBef>
                        <a:spcAft>
                          <a:spcPts val="0"/>
                        </a:spcAft>
                      </a:pPr>
                      <a:r>
                        <a:rPr lang="en-US" sz="1200" b="1" kern="100" dirty="0">
                          <a:effectLst/>
                          <a:latin typeface="Times New Roman"/>
                          <a:ea typeface="宋体"/>
                        </a:rPr>
                        <a:t>Damping time</a:t>
                      </a:r>
                      <a:r>
                        <a:rPr lang="en-US" sz="1200" b="1" kern="100" dirty="0" smtClean="0">
                          <a:effectLst/>
                          <a:latin typeface="Times New Roman"/>
                          <a:ea typeface="宋体"/>
                        </a:rPr>
                        <a:t>&lt;=47ms</a:t>
                      </a:r>
                      <a:endParaRPr lang="en-US" sz="1200" b="1" kern="100" dirty="0">
                        <a:effectLst/>
                        <a:latin typeface="Times New Roman"/>
                        <a:ea typeface="宋体"/>
                      </a:endParaRP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kern="100" dirty="0" smtClean="0">
                          <a:effectLst/>
                          <a:latin typeface="Times New Roman"/>
                          <a:ea typeface="宋体"/>
                        </a:rPr>
                        <a:t>2</a:t>
                      </a:r>
                      <a:endParaRPr lang="en-US" sz="1200" b="1" kern="100" dirty="0">
                        <a:effectLst/>
                        <a:latin typeface="Times New Roman"/>
                        <a:ea typeface="宋体"/>
                      </a:endParaRP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9768">
                <a:tc vMerge="1">
                  <a:txBody>
                    <a:bodyPr/>
                    <a:lstStyle/>
                    <a:p>
                      <a:pPr marL="0" marR="0" algn="ctr">
                        <a:lnSpc>
                          <a:spcPct val="115000"/>
                        </a:lnSpc>
                        <a:spcBef>
                          <a:spcPts val="0"/>
                        </a:spcBef>
                        <a:spcAft>
                          <a:spcPts val="0"/>
                        </a:spcAft>
                      </a:pPr>
                      <a:endParaRPr lang="en-US" sz="900" kern="100" dirty="0">
                        <a:effectLst/>
                        <a:latin typeface="Times New Roman"/>
                        <a:ea typeface="宋体"/>
                      </a:endParaRP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vMerge="1">
                  <a:txBody>
                    <a:bodyPr/>
                    <a:lstStyle/>
                    <a:p>
                      <a:pPr marL="0" marR="0" algn="ctr">
                        <a:lnSpc>
                          <a:spcPct val="115000"/>
                        </a:lnSpc>
                        <a:spcBef>
                          <a:spcPts val="0"/>
                        </a:spcBef>
                        <a:spcAft>
                          <a:spcPts val="0"/>
                        </a:spcAft>
                      </a:pPr>
                      <a:endParaRPr lang="en-US" sz="900" kern="100" dirty="0">
                        <a:effectLst/>
                        <a:latin typeface="Times New Roman"/>
                        <a:ea typeface="宋体"/>
                      </a:endParaRP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vMerge="1">
                  <a:txBody>
                    <a:bodyPr/>
                    <a:lstStyle/>
                    <a:p>
                      <a:endParaRPr lang="en-US"/>
                    </a:p>
                  </a:txBody>
                  <a:tcPr/>
                </a:tc>
                <a:tc>
                  <a:txBody>
                    <a:bodyPr/>
                    <a:lstStyle/>
                    <a:p>
                      <a:pPr marL="0" marR="0" algn="ctr">
                        <a:lnSpc>
                          <a:spcPct val="115000"/>
                        </a:lnSpc>
                        <a:spcBef>
                          <a:spcPts val="0"/>
                        </a:spcBef>
                        <a:spcAft>
                          <a:spcPts val="0"/>
                        </a:spcAft>
                      </a:pPr>
                      <a:r>
                        <a:rPr lang="en-US" sz="1200" b="1" kern="100" dirty="0" smtClean="0">
                          <a:effectLst/>
                          <a:latin typeface="Times New Roman"/>
                          <a:ea typeface="宋体"/>
                        </a:rPr>
                        <a:t>LFB</a:t>
                      </a:r>
                      <a:endParaRPr lang="en-US" sz="1200" b="1" kern="100" dirty="0">
                        <a:effectLst/>
                        <a:latin typeface="Times New Roman"/>
                        <a:ea typeface="宋体"/>
                      </a:endParaRP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ts val="1800"/>
                        </a:lnSpc>
                        <a:spcBef>
                          <a:spcPts val="0"/>
                        </a:spcBef>
                        <a:spcAft>
                          <a:spcPts val="0"/>
                        </a:spcAft>
                      </a:pPr>
                      <a:r>
                        <a:rPr lang="en-US" sz="1200" b="1" kern="100" dirty="0">
                          <a:solidFill>
                            <a:schemeClr val="tx1"/>
                          </a:solidFill>
                          <a:effectLst/>
                          <a:latin typeface="Times New Roman"/>
                          <a:ea typeface="宋体"/>
                        </a:rPr>
                        <a:t>Damping time</a:t>
                      </a:r>
                      <a:r>
                        <a:rPr lang="en-US" sz="1200" b="1" kern="100" dirty="0" smtClean="0">
                          <a:solidFill>
                            <a:schemeClr val="tx1"/>
                          </a:solidFill>
                          <a:effectLst/>
                          <a:latin typeface="Times New Roman"/>
                          <a:ea typeface="宋体"/>
                        </a:rPr>
                        <a:t>&lt;=100ms</a:t>
                      </a:r>
                      <a:endParaRPr lang="en-US" sz="1200" b="1" kern="100" dirty="0">
                        <a:effectLst/>
                        <a:latin typeface="Times New Roman"/>
                        <a:ea typeface="宋体"/>
                      </a:endParaRP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kern="100" dirty="0" smtClean="0">
                          <a:effectLst/>
                          <a:latin typeface="Times New Roman"/>
                          <a:ea typeface="宋体"/>
                        </a:rPr>
                        <a:t>2</a:t>
                      </a:r>
                      <a:endParaRPr lang="en-US" sz="1200" b="1" kern="100" dirty="0">
                        <a:effectLst/>
                        <a:latin typeface="Times New Roman"/>
                        <a:ea typeface="宋体"/>
                      </a:endParaRP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1235803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a:xfrm>
            <a:off x="611560" y="2348880"/>
            <a:ext cx="7772400" cy="1362075"/>
          </a:xfrm>
        </p:spPr>
        <p:txBody>
          <a:bodyPr/>
          <a:lstStyle/>
          <a:p>
            <a:r>
              <a:rPr lang="en-US" altLang="zh-CN" sz="3600" dirty="0"/>
              <a:t>Beam instrumentation R&amp;D </a:t>
            </a:r>
            <a:r>
              <a:rPr lang="en-US" altLang="zh-CN" dirty="0"/>
              <a:t/>
            </a:r>
            <a:br>
              <a:rPr lang="en-US" altLang="zh-CN" dirty="0"/>
            </a:br>
            <a:endParaRPr lang="zh-CN" altLang="en-US" dirty="0"/>
          </a:p>
        </p:txBody>
      </p:sp>
      <p:sp>
        <p:nvSpPr>
          <p:cNvPr id="4" name="日期占位符 3"/>
          <p:cNvSpPr>
            <a:spLocks noGrp="1"/>
          </p:cNvSpPr>
          <p:nvPr>
            <p:ph type="dt" sz="half" idx="10"/>
          </p:nvPr>
        </p:nvSpPr>
        <p:spPr/>
        <p:txBody>
          <a:bodyPr/>
          <a:lstStyle/>
          <a:p>
            <a:fld id="{B245D528-5DC1-43AE-A3BF-8656839858CE}" type="datetime1">
              <a:rPr lang="en-US" altLang="zh-CN" smtClean="0"/>
              <a:t>1/14/2022</a:t>
            </a:fld>
            <a:endParaRPr lang="zh-CN" altLang="en-US"/>
          </a:p>
        </p:txBody>
      </p:sp>
      <p:sp>
        <p:nvSpPr>
          <p:cNvPr id="5" name="灯片编号占位符 4"/>
          <p:cNvSpPr>
            <a:spLocks noGrp="1"/>
          </p:cNvSpPr>
          <p:nvPr>
            <p:ph type="sldNum" sz="quarter" idx="12"/>
          </p:nvPr>
        </p:nvSpPr>
        <p:spPr/>
        <p:txBody>
          <a:bodyPr/>
          <a:lstStyle/>
          <a:p>
            <a:fld id="{32913243-E730-472E-A005-6BE97143DD99}" type="slidenum">
              <a:rPr lang="zh-CN" altLang="en-US" smtClean="0"/>
              <a:pPr/>
              <a:t>6</a:t>
            </a:fld>
            <a:endParaRPr lang="zh-CN" altLang="en-US"/>
          </a:p>
        </p:txBody>
      </p:sp>
    </p:spTree>
    <p:extLst>
      <p:ext uri="{BB962C8B-B14F-4D97-AF65-F5344CB8AC3E}">
        <p14:creationId xmlns:p14="http://schemas.microsoft.com/office/powerpoint/2010/main" val="113903203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R&amp;D Motivation</a:t>
            </a:r>
            <a:endParaRPr lang="zh-CN" altLang="en-US" dirty="0"/>
          </a:p>
        </p:txBody>
      </p:sp>
      <p:sp>
        <p:nvSpPr>
          <p:cNvPr id="3" name="内容占位符 2"/>
          <p:cNvSpPr>
            <a:spLocks noGrp="1"/>
          </p:cNvSpPr>
          <p:nvPr>
            <p:ph idx="1"/>
          </p:nvPr>
        </p:nvSpPr>
        <p:spPr>
          <a:xfrm>
            <a:off x="467544" y="1340768"/>
            <a:ext cx="8229600" cy="4525962"/>
          </a:xfrm>
        </p:spPr>
        <p:txBody>
          <a:bodyPr/>
          <a:lstStyle/>
          <a:p>
            <a:r>
              <a:rPr lang="en-US" altLang="zh-CN" dirty="0"/>
              <a:t>To reduce the budget of  The BI system due to a large number of monitors and the high price of commercial products. Such as  BPM and beam loss </a:t>
            </a:r>
            <a:r>
              <a:rPr lang="en-US" altLang="zh-CN" dirty="0" smtClean="0"/>
              <a:t>monitor</a:t>
            </a:r>
          </a:p>
          <a:p>
            <a:r>
              <a:rPr lang="en-US" altLang="zh-CN" dirty="0" smtClean="0"/>
              <a:t>Key technologies of beam diagnostics. Beam instrument at IP and beam feedback system</a:t>
            </a:r>
            <a:endParaRPr lang="en-US" altLang="zh-CN" sz="2400" b="0" dirty="0" smtClean="0"/>
          </a:p>
          <a:p>
            <a:r>
              <a:rPr lang="en-US" altLang="zh-CN" sz="2400" b="0" dirty="0" smtClean="0"/>
              <a:t>Easy to maintain and upgrade</a:t>
            </a:r>
            <a:endParaRPr lang="zh-CN" altLang="en-US" sz="2400" b="0" dirty="0"/>
          </a:p>
        </p:txBody>
      </p:sp>
    </p:spTree>
    <p:extLst>
      <p:ext uri="{BB962C8B-B14F-4D97-AF65-F5344CB8AC3E}">
        <p14:creationId xmlns:p14="http://schemas.microsoft.com/office/powerpoint/2010/main" val="66052250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标题 1"/>
          <p:cNvSpPr>
            <a:spLocks noGrp="1"/>
          </p:cNvSpPr>
          <p:nvPr>
            <p:ph type="title"/>
          </p:nvPr>
        </p:nvSpPr>
        <p:spPr/>
        <p:txBody>
          <a:bodyPr/>
          <a:lstStyle/>
          <a:p>
            <a:r>
              <a:rPr lang="en-US" altLang="zh-CN" dirty="0"/>
              <a:t>CEPC beam instrumentation R&amp;D</a:t>
            </a:r>
          </a:p>
        </p:txBody>
      </p:sp>
      <p:sp>
        <p:nvSpPr>
          <p:cNvPr id="35842" name="内容占位符 2"/>
          <p:cNvSpPr>
            <a:spLocks noGrp="1"/>
          </p:cNvSpPr>
          <p:nvPr>
            <p:ph idx="1"/>
          </p:nvPr>
        </p:nvSpPr>
        <p:spPr>
          <a:xfrm>
            <a:off x="457200" y="1341438"/>
            <a:ext cx="8867328" cy="4525962"/>
          </a:xfrm>
        </p:spPr>
        <p:txBody>
          <a:bodyPr/>
          <a:lstStyle/>
          <a:p>
            <a:r>
              <a:rPr lang="en-US" altLang="zh-CN" dirty="0" smtClean="0"/>
              <a:t>Beam position monitor system </a:t>
            </a:r>
          </a:p>
          <a:p>
            <a:pPr lvl="1"/>
            <a:r>
              <a:rPr lang="en-US" altLang="zh-CN" dirty="0" smtClean="0"/>
              <a:t>BPM electronics</a:t>
            </a:r>
          </a:p>
          <a:p>
            <a:pPr lvl="1"/>
            <a:r>
              <a:rPr lang="en-US" altLang="zh-CN" dirty="0" smtClean="0"/>
              <a:t>Feed through R&amp;D</a:t>
            </a:r>
          </a:p>
          <a:p>
            <a:r>
              <a:rPr lang="en-US" altLang="zh-CN" dirty="0" smtClean="0"/>
              <a:t>Feedback systems</a:t>
            </a:r>
          </a:p>
        </p:txBody>
      </p:sp>
      <p:sp>
        <p:nvSpPr>
          <p:cNvPr id="2" name="日期占位符 1"/>
          <p:cNvSpPr>
            <a:spLocks noGrp="1"/>
          </p:cNvSpPr>
          <p:nvPr>
            <p:ph type="dt" sz="half" idx="10"/>
          </p:nvPr>
        </p:nvSpPr>
        <p:spPr/>
        <p:txBody>
          <a:bodyPr/>
          <a:lstStyle/>
          <a:p>
            <a:fld id="{C11DC60C-B9C6-44B7-8DA7-250664AFD096}" type="datetime1">
              <a:rPr lang="en-US" altLang="zh-CN" smtClean="0"/>
              <a:t>1/14/2022</a:t>
            </a:fld>
            <a:endParaRPr lang="zh-CN" altLang="en-US"/>
          </a:p>
        </p:txBody>
      </p:sp>
      <p:sp>
        <p:nvSpPr>
          <p:cNvPr id="3" name="灯片编号占位符 2"/>
          <p:cNvSpPr>
            <a:spLocks noGrp="1"/>
          </p:cNvSpPr>
          <p:nvPr>
            <p:ph type="sldNum" sz="quarter" idx="12"/>
          </p:nvPr>
        </p:nvSpPr>
        <p:spPr/>
        <p:txBody>
          <a:bodyPr/>
          <a:lstStyle/>
          <a:p>
            <a:fld id="{32913243-E730-472E-A005-6BE97143DD99}" type="slidenum">
              <a:rPr lang="zh-CN" altLang="en-US" smtClean="0"/>
              <a:pPr/>
              <a:t>8</a:t>
            </a:fld>
            <a:endParaRPr lang="zh-CN" alt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Overview of the BPM electronics R&amp;D</a:t>
            </a:r>
            <a:endParaRPr lang="zh-CN" altLang="en-US" dirty="0"/>
          </a:p>
        </p:txBody>
      </p:sp>
      <p:sp>
        <p:nvSpPr>
          <p:cNvPr id="3" name="内容占位符 2"/>
          <p:cNvSpPr>
            <a:spLocks noGrp="1"/>
          </p:cNvSpPr>
          <p:nvPr>
            <p:ph idx="1"/>
          </p:nvPr>
        </p:nvSpPr>
        <p:spPr>
          <a:xfrm>
            <a:off x="215516" y="1340768"/>
            <a:ext cx="8712968" cy="4823866"/>
          </a:xfrm>
        </p:spPr>
        <p:txBody>
          <a:bodyPr/>
          <a:lstStyle/>
          <a:p>
            <a:pPr algn="just"/>
            <a:r>
              <a:rPr lang="en-US" altLang="zh-CN" dirty="0" smtClean="0"/>
              <a:t>The R&amp;D of BPM electronics founded by seed money of IHEP and other funding</a:t>
            </a:r>
            <a:r>
              <a:rPr lang="zh-CN" altLang="en-US" dirty="0" smtClean="0"/>
              <a:t>（</a:t>
            </a:r>
            <a:r>
              <a:rPr lang="en-US" altLang="zh-CN" dirty="0" smtClean="0"/>
              <a:t>HEPS-TF etc</a:t>
            </a:r>
            <a:r>
              <a:rPr lang="en-US" altLang="zh-CN" dirty="0"/>
              <a:t>.</a:t>
            </a:r>
            <a:r>
              <a:rPr lang="zh-CN" altLang="en-US" dirty="0" smtClean="0"/>
              <a:t>）</a:t>
            </a:r>
            <a:endParaRPr lang="en-US" altLang="zh-CN" dirty="0" smtClean="0"/>
          </a:p>
          <a:p>
            <a:pPr algn="just"/>
            <a:r>
              <a:rPr lang="en-US" altLang="zh-CN" dirty="0" smtClean="0"/>
              <a:t>Kicked off at the start of 2015</a:t>
            </a:r>
          </a:p>
          <a:p>
            <a:pPr algn="just"/>
            <a:r>
              <a:rPr lang="en-US" altLang="zh-CN" dirty="0" smtClean="0"/>
              <a:t>Finished the first version(V1.0) of the electronics</a:t>
            </a:r>
            <a:r>
              <a:rPr lang="zh-CN" altLang="en-US" dirty="0"/>
              <a:t> </a:t>
            </a:r>
            <a:r>
              <a:rPr lang="en-US" altLang="zh-CN" dirty="0" smtClean="0"/>
              <a:t>in 2018. </a:t>
            </a:r>
          </a:p>
          <a:p>
            <a:pPr algn="just"/>
            <a:r>
              <a:rPr lang="en-US" altLang="zh-CN" dirty="0"/>
              <a:t>The </a:t>
            </a:r>
            <a:r>
              <a:rPr lang="en-US" altLang="zh-CN" dirty="0" smtClean="0"/>
              <a:t>second version(V2.0</a:t>
            </a:r>
            <a:r>
              <a:rPr lang="en-US" altLang="zh-CN" dirty="0"/>
              <a:t>) was finished in </a:t>
            </a:r>
            <a:r>
              <a:rPr lang="en-US" altLang="zh-CN" dirty="0" smtClean="0"/>
              <a:t>the middle of 2019. </a:t>
            </a:r>
            <a:r>
              <a:rPr lang="en-US" altLang="zh-CN" dirty="0"/>
              <a:t>The modification was done to improve the performance of the electronics.</a:t>
            </a:r>
            <a:endParaRPr lang="en-US" altLang="zh-CN" dirty="0" smtClean="0"/>
          </a:p>
          <a:p>
            <a:pPr algn="just"/>
            <a:r>
              <a:rPr lang="en-US" altLang="zh-CN" dirty="0" smtClean="0"/>
              <a:t>The </a:t>
            </a:r>
            <a:r>
              <a:rPr lang="en-US" altLang="zh-CN" dirty="0"/>
              <a:t>BPM electronics </a:t>
            </a:r>
            <a:r>
              <a:rPr lang="en-US" altLang="zh-CN" dirty="0" smtClean="0"/>
              <a:t>were installed and operating in BEPCII </a:t>
            </a:r>
            <a:r>
              <a:rPr lang="en-US" altLang="zh-CN" dirty="0" err="1" smtClean="0"/>
              <a:t>Linac</a:t>
            </a:r>
            <a:r>
              <a:rPr lang="en-US" altLang="zh-CN" dirty="0" smtClean="0"/>
              <a:t> in 2019</a:t>
            </a:r>
          </a:p>
          <a:p>
            <a:pPr algn="just"/>
            <a:r>
              <a:rPr lang="en-US" altLang="zh-CN" dirty="0"/>
              <a:t>BEPCII SR BPMS </a:t>
            </a:r>
            <a:r>
              <a:rPr lang="en-US" altLang="zh-CN" dirty="0" smtClean="0"/>
              <a:t>were </a:t>
            </a:r>
            <a:r>
              <a:rPr lang="en-US" altLang="zh-CN" dirty="0"/>
              <a:t>upgrading to homemade electronics in 2020.</a:t>
            </a:r>
            <a:endParaRPr lang="en-US" altLang="zh-CN" dirty="0" smtClean="0"/>
          </a:p>
          <a:p>
            <a:pPr algn="just"/>
            <a:r>
              <a:rPr lang="en-US" altLang="zh-CN" dirty="0" smtClean="0"/>
              <a:t>8 versions of BPM electronics </a:t>
            </a:r>
            <a:r>
              <a:rPr lang="en-US" altLang="zh-CN" dirty="0"/>
              <a:t>have been </a:t>
            </a:r>
            <a:r>
              <a:rPr lang="en-US" altLang="zh-CN" dirty="0" smtClean="0"/>
              <a:t>tested </a:t>
            </a:r>
            <a:r>
              <a:rPr lang="en-US" altLang="zh-CN" dirty="0"/>
              <a:t>in the past </a:t>
            </a:r>
            <a:r>
              <a:rPr lang="en-US" altLang="zh-CN" dirty="0" smtClean="0"/>
              <a:t>six years.</a:t>
            </a:r>
          </a:p>
        </p:txBody>
      </p:sp>
    </p:spTree>
    <p:extLst>
      <p:ext uri="{BB962C8B-B14F-4D97-AF65-F5344CB8AC3E}">
        <p14:creationId xmlns:p14="http://schemas.microsoft.com/office/powerpoint/2010/main" val="4049728160"/>
      </p:ext>
    </p:extLst>
  </p:cSld>
  <p:clrMapOvr>
    <a:masterClrMapping/>
  </p:clrMapOvr>
  <p:timing>
    <p:tnLst>
      <p:par>
        <p:cTn id="1" dur="indefinite" restart="never" nodeType="tmRoot"/>
      </p:par>
    </p:tnLst>
  </p:timing>
</p:sld>
</file>

<file path=ppt/theme/theme1.xml><?xml version="1.0" encoding="utf-8"?>
<a:theme xmlns:a="http://schemas.openxmlformats.org/drawingml/2006/main" name="IHEP1">
  <a:themeElements>
    <a:clrScheme name="defaul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自定义 1">
      <a:majorFont>
        <a:latin typeface="Comic Sans MS"/>
        <a:ea typeface="楷体_GB2312"/>
        <a:cs typeface=""/>
      </a:majorFont>
      <a:minorFont>
        <a:latin typeface="Calibri"/>
        <a:ea typeface="仿宋_GB2312"/>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IHEP1">
  <a:themeElements>
    <a:clrScheme name="defaul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自定义 1">
      <a:majorFont>
        <a:latin typeface="Comic Sans MS"/>
        <a:ea typeface="楷体_GB2312"/>
        <a:cs typeface=""/>
      </a:majorFont>
      <a:minorFont>
        <a:latin typeface="Calibri"/>
        <a:ea typeface="仿宋_GB2312"/>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主题">
  <a:themeElements>
    <a:clrScheme name="办公室">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办公室">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办公室">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IHEP1</Template>
  <TotalTime>30464</TotalTime>
  <Words>1458</Words>
  <Application>Microsoft Office PowerPoint</Application>
  <PresentationFormat>全屏显示(4:3)</PresentationFormat>
  <Paragraphs>363</Paragraphs>
  <Slides>28</Slides>
  <Notes>4</Notes>
  <HiddenSlides>0</HiddenSlides>
  <MMClips>0</MMClips>
  <ScaleCrop>false</ScaleCrop>
  <HeadingPairs>
    <vt:vector size="8" baseType="variant">
      <vt:variant>
        <vt:lpstr>已用的字体</vt:lpstr>
      </vt:variant>
      <vt:variant>
        <vt:i4>14</vt:i4>
      </vt:variant>
      <vt:variant>
        <vt:lpstr>主题</vt:lpstr>
      </vt:variant>
      <vt:variant>
        <vt:i4>3</vt:i4>
      </vt:variant>
      <vt:variant>
        <vt:lpstr>嵌入 OLE 服务器</vt:lpstr>
      </vt:variant>
      <vt:variant>
        <vt:i4>1</vt:i4>
      </vt:variant>
      <vt:variant>
        <vt:lpstr>幻灯片标题</vt:lpstr>
      </vt:variant>
      <vt:variant>
        <vt:i4>28</vt:i4>
      </vt:variant>
    </vt:vector>
  </HeadingPairs>
  <TitlesOfParts>
    <vt:vector size="46" baseType="lpstr">
      <vt:lpstr>DotumChe</vt:lpstr>
      <vt:lpstr>SegoeUI</vt:lpstr>
      <vt:lpstr>仿宋_GB2312</vt:lpstr>
      <vt:lpstr>黑体</vt:lpstr>
      <vt:lpstr>楷体_GB2312</vt:lpstr>
      <vt:lpstr>宋体</vt:lpstr>
      <vt:lpstr>Arial</vt:lpstr>
      <vt:lpstr>Arial Narrow</vt:lpstr>
      <vt:lpstr>Calibri</vt:lpstr>
      <vt:lpstr>Calibri Light</vt:lpstr>
      <vt:lpstr>Comic Sans MS</vt:lpstr>
      <vt:lpstr>Symbol</vt:lpstr>
      <vt:lpstr>Times New Roman</vt:lpstr>
      <vt:lpstr>Wingdings</vt:lpstr>
      <vt:lpstr>IHEP1</vt:lpstr>
      <vt:lpstr>1_IHEP1</vt:lpstr>
      <vt:lpstr>Office 主题</vt:lpstr>
      <vt:lpstr>Microsoft Visio 绘图</vt:lpstr>
      <vt:lpstr>CEPC Beam Instrumentation R&amp;D</vt:lpstr>
      <vt:lpstr>Outline</vt:lpstr>
      <vt:lpstr>The beam instrumentation in CEPC Linac</vt:lpstr>
      <vt:lpstr>PowerPoint 演示文稿</vt:lpstr>
      <vt:lpstr>PowerPoint 演示文稿</vt:lpstr>
      <vt:lpstr>Beam instrumentation R&amp;D  </vt:lpstr>
      <vt:lpstr>R&amp;D Motivation</vt:lpstr>
      <vt:lpstr>CEPC beam instrumentation R&amp;D</vt:lpstr>
      <vt:lpstr>Overview of the BPM electronics R&amp;D</vt:lpstr>
      <vt:lpstr>Overview of the BPM electronics </vt:lpstr>
      <vt:lpstr>BPM TbT/FA/SA resolution test in lab</vt:lpstr>
      <vt:lpstr>Beam test in BEPCII</vt:lpstr>
      <vt:lpstr>Home made products VS commercial products</vt:lpstr>
      <vt:lpstr>Long time stability（1 hour）</vt:lpstr>
      <vt:lpstr>Long time stability（7 days）</vt:lpstr>
      <vt:lpstr>Application of BPM electronics in BEPCII</vt:lpstr>
      <vt:lpstr>Bunch by bunch BPM electronics R&amp;D</vt:lpstr>
      <vt:lpstr>Bunch by bunch BPM electronics</vt:lpstr>
      <vt:lpstr>Bunch by bunch BPM electronics</vt:lpstr>
      <vt:lpstr>Bunch by bunch BPM electronics</vt:lpstr>
      <vt:lpstr>Bunch by bunch BPM electronics</vt:lpstr>
      <vt:lpstr>Feed-through R&amp;D</vt:lpstr>
      <vt:lpstr>Feed-through R&amp;D</vt:lpstr>
      <vt:lpstr>Feed-through R&amp;D</vt:lpstr>
      <vt:lpstr>Feedback system R&amp;D</vt:lpstr>
      <vt:lpstr>Status of CEPC beam instrumentation R&amp;D </vt:lpstr>
      <vt:lpstr>Summary</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BEPCII Current Status</dc:title>
  <dc:creator>MC SYSTEM</dc:creator>
  <cp:lastModifiedBy>[随艳峰]</cp:lastModifiedBy>
  <cp:revision>955</cp:revision>
  <dcterms:created xsi:type="dcterms:W3CDTF">2011-11-19T17:44:44Z</dcterms:created>
  <dcterms:modified xsi:type="dcterms:W3CDTF">2022-01-14T10:19:12Z</dcterms:modified>
</cp:coreProperties>
</file>