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4A7ECD"/>
    <a:srgbClr val="3061AB"/>
    <a:srgbClr val="097BB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F7AA8-2091-4BB0-AFB0-D205C3E3E271}" type="datetimeFigureOut">
              <a:rPr lang="en-GB" smtClean="0"/>
              <a:pPr/>
              <a:t>25/11/2010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63106-37E7-429E-8D21-F1754E9666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DB785-E8A4-48CD-A8C8-4F03B9454445}" type="datetimeFigureOut">
              <a:rPr lang="en-GB" smtClean="0"/>
              <a:pPr/>
              <a:t>25/11/2010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FAAFA-4EB7-49B5-B3DE-6967C6A5A47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FAAFA-4EB7-49B5-B3DE-6967C6A5A47D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CBB1D-B3FF-448C-ABE2-49CBD538F0F7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97B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800" y="35581"/>
            <a:ext cx="7891480" cy="535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EC4CF-74BC-4C6A-8DD6-A49D712A5C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8" name="Picture 17" descr="icon-bul-pho-2007-046.gif"/>
          <p:cNvPicPr>
            <a:picLocks noChangeAspect="1"/>
          </p:cNvPicPr>
          <p:nvPr userDrawn="1"/>
        </p:nvPicPr>
        <p:blipFill>
          <a:blip r:embed="rId13" cstate="print"/>
          <a:srcRect r="556"/>
          <a:stretch>
            <a:fillRect/>
          </a:stretch>
        </p:blipFill>
        <p:spPr>
          <a:xfrm>
            <a:off x="2" y="1"/>
            <a:ext cx="611558" cy="6149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Cleanroom </a:t>
            </a:r>
            <a:r>
              <a:rPr lang="en-GB" smtClean="0"/>
              <a:t>refurbishment </a:t>
            </a:r>
            <a:r>
              <a:rPr lang="en-GB" smtClean="0"/>
              <a:t>in </a:t>
            </a:r>
            <a:r>
              <a:rPr lang="en-GB" dirty="0" smtClean="0"/>
              <a:t>SM18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Upgrade for the SPL high gradient resonators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671964"/>
          <a:ext cx="8229600" cy="3698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871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1" noProof="0" dirty="0" smtClean="0">
                          <a:latin typeface="Calibri"/>
                          <a:ea typeface="Calibri"/>
                          <a:cs typeface="Times New Roman"/>
                        </a:rPr>
                        <a:t>Equipments</a:t>
                      </a:r>
                      <a:endParaRPr lang="en-GB" sz="28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1" noProof="0" dirty="0" smtClean="0">
                          <a:latin typeface="Calibri"/>
                          <a:ea typeface="Calibri"/>
                          <a:cs typeface="Times New Roman"/>
                        </a:rPr>
                        <a:t>Comments</a:t>
                      </a:r>
                      <a:endParaRPr lang="en-GB" sz="28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81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/>
                        <a:t>Air monitoring system / Particle counter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/>
                        <a:t>Control air </a:t>
                      </a:r>
                      <a:r>
                        <a:rPr lang="en-GB" sz="1800" dirty="0" smtClean="0"/>
                        <a:t>quality, online monitoring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81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latin typeface="Calibri"/>
                          <a:ea typeface="Calibri"/>
                          <a:cs typeface="Times New Roman"/>
                        </a:rPr>
                        <a:t>Temperature &amp; humidity</a:t>
                      </a:r>
                      <a:r>
                        <a:rPr lang="en-GB" sz="1800" baseline="0" noProof="0" dirty="0" smtClean="0">
                          <a:latin typeface="Calibri"/>
                          <a:ea typeface="Calibri"/>
                          <a:cs typeface="Times New Roman"/>
                        </a:rPr>
                        <a:t> sensors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latin typeface="Calibri"/>
                          <a:ea typeface="Calibri"/>
                          <a:cs typeface="Times New Roman"/>
                        </a:rPr>
                        <a:t>Permanent control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81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/>
                        <a:t>O</a:t>
                      </a:r>
                      <a:r>
                        <a:rPr lang="en-GB" sz="1800" baseline="-25000" dirty="0" smtClean="0"/>
                        <a:t>2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dirty="0"/>
                        <a:t>monitoring system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/>
                        <a:t>Survey of the O</a:t>
                      </a:r>
                      <a:r>
                        <a:rPr lang="en-GB" sz="1800" baseline="-25000" dirty="0"/>
                        <a:t>2</a:t>
                      </a:r>
                      <a:r>
                        <a:rPr lang="en-GB" sz="1800" dirty="0"/>
                        <a:t> </a:t>
                      </a:r>
                      <a:r>
                        <a:rPr lang="en-GB" sz="1800" dirty="0" smtClean="0"/>
                        <a:t>level, online monitoring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81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Fog generator</a:t>
                      </a:r>
                      <a:endParaRPr lang="fr-FR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Study and check air flow 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movement</a:t>
                      </a:r>
                      <a:r>
                        <a:rPr lang="en-GB" sz="1800" baseline="30000" dirty="0" smtClean="0">
                          <a:solidFill>
                            <a:srgbClr val="FF0000"/>
                          </a:solidFill>
                        </a:rPr>
                        <a:t>(6)</a:t>
                      </a:r>
                      <a:endParaRPr lang="fr-FR" sz="1800" baseline="30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81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Ultrasound cleaning bath</a:t>
                      </a:r>
                      <a:endParaRPr lang="fr-FR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Removal of dust</a:t>
                      </a:r>
                      <a:endParaRPr lang="fr-FR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079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Air tight boxes &amp; 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cabinets</a:t>
                      </a:r>
                      <a:endParaRPr lang="fr-FR" sz="18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Long term storage 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of clean component, have to be in stainless steel</a:t>
                      </a:r>
                      <a:endParaRPr lang="fr-FR" sz="18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81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Primary </a:t>
                      </a:r>
                      <a:r>
                        <a:rPr lang="en-GB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&amp; secondary vacuum pumps</a:t>
                      </a:r>
                      <a:endParaRPr lang="fr-FR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Oil free</a:t>
                      </a:r>
                      <a:endParaRPr lang="fr-FR" sz="18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681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Leak detection system</a:t>
                      </a:r>
                      <a:endParaRPr lang="fr-FR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He test</a:t>
                      </a:r>
                      <a:endParaRPr lang="fr-FR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Additional equipment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06" y="4462750"/>
            <a:ext cx="209246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27784" y="5119368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Flow pattern at power coupler port at DESY (argon overlay flow from cavity switched on)</a:t>
            </a:r>
          </a:p>
          <a:p>
            <a:pPr algn="just"/>
            <a:r>
              <a:rPr lang="en-US" sz="1200" i="1" dirty="0" smtClean="0"/>
              <a:t>(6): Quality control at the TTF-Cleanroom infrastructure for cavity-processing, N. </a:t>
            </a:r>
            <a:r>
              <a:rPr lang="en-US" sz="1200" i="1" dirty="0" err="1" smtClean="0"/>
              <a:t>Krupka</a:t>
            </a:r>
            <a:r>
              <a:rPr lang="en-US" sz="1200" i="1" dirty="0" smtClean="0"/>
              <a:t>, T. </a:t>
            </a:r>
            <a:r>
              <a:rPr lang="en-US" sz="1200" i="1" dirty="0" err="1" smtClean="0"/>
              <a:t>Ebeling</a:t>
            </a:r>
            <a:r>
              <a:rPr lang="en-US" sz="1200" i="1" dirty="0" smtClean="0"/>
              <a:t>, K. </a:t>
            </a:r>
            <a:r>
              <a:rPr lang="en-US" sz="1200" i="1" dirty="0" err="1" smtClean="0"/>
              <a:t>Escherich</a:t>
            </a:r>
            <a:r>
              <a:rPr lang="en-US" sz="1200" i="1" dirty="0" smtClean="0"/>
              <a:t>, A. </a:t>
            </a:r>
            <a:r>
              <a:rPr lang="en-US" sz="1200" i="1" dirty="0" err="1" smtClean="0"/>
              <a:t>Matheisen</a:t>
            </a:r>
            <a:r>
              <a:rPr lang="en-US" sz="1200" i="1" dirty="0" smtClean="0"/>
              <a:t>, Morales Zimmermann, B. Petersen, D. </a:t>
            </a:r>
            <a:r>
              <a:rPr lang="en-US" sz="1200" i="1" dirty="0" err="1" smtClean="0"/>
              <a:t>Reschke</a:t>
            </a:r>
            <a:r>
              <a:rPr lang="en-US" sz="1200" i="1" dirty="0" smtClean="0"/>
              <a:t>, N. </a:t>
            </a:r>
            <a:r>
              <a:rPr lang="en-US" sz="1200" i="1" dirty="0" err="1" smtClean="0"/>
              <a:t>Steinhau-Kuehl</a:t>
            </a:r>
            <a:r>
              <a:rPr lang="en-US" sz="1200" i="1" dirty="0" smtClean="0"/>
              <a:t>, F. Zhu</a:t>
            </a:r>
            <a:endParaRPr lang="fr-FR" sz="1200" i="1" dirty="0" smtClean="0"/>
          </a:p>
        </p:txBody>
      </p:sp>
      <p:cxnSp>
        <p:nvCxnSpPr>
          <p:cNvPr id="11" name="Shape 10"/>
          <p:cNvCxnSpPr>
            <a:endCxn id="8" idx="1"/>
          </p:cNvCxnSpPr>
          <p:nvPr/>
        </p:nvCxnSpPr>
        <p:spPr>
          <a:xfrm rot="5400000">
            <a:off x="-998254" y="3933056"/>
            <a:ext cx="2905958" cy="25638"/>
          </a:xfrm>
          <a:prstGeom prst="bentConnector4">
            <a:avLst>
              <a:gd name="adj1" fmla="val 368"/>
              <a:gd name="adj2" fmla="val 991645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2800" dirty="0" err="1" smtClean="0"/>
              <a:t>Acknowledgments</a:t>
            </a:r>
            <a:r>
              <a:rPr lang="fr-FR" sz="2800" dirty="0" smtClean="0"/>
              <a:t>:</a:t>
            </a:r>
          </a:p>
          <a:p>
            <a:pPr algn="ctr">
              <a:buNone/>
            </a:pPr>
            <a:r>
              <a:rPr lang="en-GB" sz="2000" dirty="0" smtClean="0"/>
              <a:t>Colleagues from CERN</a:t>
            </a:r>
          </a:p>
          <a:p>
            <a:pPr algn="ctr">
              <a:buNone/>
            </a:pPr>
            <a:r>
              <a:rPr lang="en-GB" sz="2000" dirty="0" smtClean="0"/>
              <a:t>Berry Stéphane, CEA-</a:t>
            </a:r>
            <a:r>
              <a:rPr lang="en-GB" sz="2000" dirty="0" err="1" smtClean="0"/>
              <a:t>Saclay</a:t>
            </a:r>
            <a:endParaRPr lang="en-GB" sz="2000" dirty="0" smtClean="0"/>
          </a:p>
          <a:p>
            <a:pPr algn="ctr">
              <a:buNone/>
            </a:pPr>
            <a:r>
              <a:rPr lang="en-GB" sz="2000" dirty="0" smtClean="0"/>
              <a:t>Aderhold Sebastian, DESY</a:t>
            </a:r>
          </a:p>
          <a:p>
            <a:pPr algn="ctr">
              <a:buNone/>
            </a:pPr>
            <a:r>
              <a:rPr lang="en-GB" sz="2000" dirty="0" smtClean="0"/>
              <a:t>Schlander Felix, DESY</a:t>
            </a:r>
          </a:p>
          <a:p>
            <a:pPr algn="ctr">
              <a:buNone/>
            </a:pPr>
            <a:endParaRPr lang="en-GB" sz="2800" dirty="0" smtClean="0"/>
          </a:p>
          <a:p>
            <a:pPr algn="ctr">
              <a:buNone/>
            </a:pPr>
            <a:r>
              <a:rPr lang="en-GB" sz="2800" dirty="0" smtClean="0"/>
              <a:t>The end</a:t>
            </a:r>
          </a:p>
          <a:p>
            <a:pPr algn="ctr">
              <a:buNone/>
            </a:pPr>
            <a:endParaRPr lang="en-GB" sz="2800" dirty="0" smtClean="0"/>
          </a:p>
          <a:p>
            <a:pPr algn="ctr">
              <a:buNone/>
            </a:pPr>
            <a:r>
              <a:rPr lang="en-GB" sz="2800" dirty="0" smtClean="0"/>
              <a:t>Thank you for your attention</a:t>
            </a: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619672" y="1628800"/>
          <a:ext cx="5914997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6"/>
                <a:gridCol w="1126844"/>
                <a:gridCol w="959464"/>
                <a:gridCol w="959464"/>
                <a:gridCol w="885660"/>
                <a:gridCol w="1191479"/>
              </a:tblGrid>
              <a:tr h="64008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ISO 14644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0,1 µm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0,2 µm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0,3 µm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0,5 µm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US FED STD 209E</a:t>
                      </a:r>
                      <a:endParaRPr lang="en-GB" b="0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dirty="0" smtClean="0"/>
                        <a:t>ISO </a:t>
                      </a:r>
                      <a:r>
                        <a:rPr lang="fr-FR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</a:t>
                      </a:r>
                      <a:r>
                        <a:rPr lang="fr-FR" dirty="0"/>
                        <a:t> </a:t>
                      </a:r>
                      <a:endParaRPr lang="fr-FR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</a:t>
                      </a:r>
                      <a:r>
                        <a:rPr lang="fr-FR" dirty="0"/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/>
                        <a:t>ISO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/>
                        <a:t>ISO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1,000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237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Class 1</a:t>
                      </a:r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/>
                        <a:t>ISO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10,000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2,370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1,020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352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Class 10</a:t>
                      </a:r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/>
                        <a:t>ISO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100,000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23,700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10,200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3,520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Class 100</a:t>
                      </a:r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/>
                        <a:t>ISO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1,000,000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237,000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102,000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/>
                        <a:t>35,200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Class 1000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Reminders: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395536" y="3356992"/>
            <a:ext cx="2161034" cy="7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823731" y="306431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Cleaner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Action Button: Back or Previous 9">
            <a:hlinkClick r:id="" action="ppaction://hlinkshowjump?jump=lastslideviewed" highlightClick="1"/>
          </p:cNvPr>
          <p:cNvSpPr/>
          <p:nvPr/>
        </p:nvSpPr>
        <p:spPr>
          <a:xfrm>
            <a:off x="1259632" y="5805264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Reminders: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3000" dirty="0" smtClean="0"/>
              <a:t>Why</a:t>
            </a:r>
            <a:r>
              <a:rPr lang="en-GB" sz="2800" dirty="0" smtClean="0"/>
              <a:t>?:</a:t>
            </a:r>
          </a:p>
          <a:p>
            <a:pPr lvl="1"/>
            <a:r>
              <a:rPr lang="en-GB" sz="2400" dirty="0" smtClean="0"/>
              <a:t>Cleanliness becomes very important for gradient &gt; 20 </a:t>
            </a:r>
            <a:r>
              <a:rPr lang="en-GB" sz="2400" dirty="0" err="1" smtClean="0"/>
              <a:t>Mv</a:t>
            </a:r>
            <a:r>
              <a:rPr lang="en-GB" sz="2400" dirty="0" smtClean="0"/>
              <a:t>/m</a:t>
            </a:r>
          </a:p>
          <a:p>
            <a:pPr lvl="1">
              <a:buNone/>
            </a:pPr>
            <a:endParaRPr lang="en-GB" sz="3000" dirty="0" smtClean="0"/>
          </a:p>
          <a:p>
            <a:r>
              <a:rPr lang="en-GB" sz="3000" dirty="0" smtClean="0"/>
              <a:t>Upgrade based on coupler experts recommendations (March 2010)</a:t>
            </a:r>
            <a:r>
              <a:rPr lang="en-GB" sz="3000" baseline="30000" dirty="0" smtClean="0"/>
              <a:t>(1)</a:t>
            </a:r>
            <a:r>
              <a:rPr lang="en-GB" sz="3000" dirty="0" smtClean="0"/>
              <a:t>:</a:t>
            </a:r>
          </a:p>
          <a:p>
            <a:pPr lvl="1"/>
            <a:r>
              <a:rPr lang="en-GB" sz="2600" dirty="0" smtClean="0"/>
              <a:t>Get the needed infrastructure into one location</a:t>
            </a:r>
          </a:p>
          <a:p>
            <a:pPr lvl="1"/>
            <a:r>
              <a:rPr lang="en-GB" sz="2600" dirty="0" smtClean="0"/>
              <a:t>Class10 / ISO 4 is a must for gradient &gt;25MV/m</a:t>
            </a:r>
          </a:p>
          <a:p>
            <a:pPr lvl="1"/>
            <a:r>
              <a:rPr lang="en-GB" sz="2600" dirty="0" smtClean="0"/>
              <a:t>SM18 facility has the best potential for high gradient component manufacturing</a:t>
            </a:r>
          </a:p>
          <a:p>
            <a:pPr lvl="1">
              <a:buNone/>
            </a:pPr>
            <a:endParaRPr lang="en-GB" sz="2600" dirty="0" smtClean="0"/>
          </a:p>
          <a:p>
            <a:pPr lvl="1">
              <a:buNone/>
            </a:pPr>
            <a:endParaRPr lang="en-GB" sz="2600" dirty="0" smtClean="0"/>
          </a:p>
          <a:p>
            <a:r>
              <a:rPr lang="en-GB" sz="3000" dirty="0" smtClean="0"/>
              <a:t>Visit of CEA-</a:t>
            </a:r>
            <a:r>
              <a:rPr lang="en-GB" sz="3000" dirty="0" err="1" smtClean="0"/>
              <a:t>Saclay</a:t>
            </a:r>
            <a:r>
              <a:rPr lang="en-GB" sz="3000" dirty="0" smtClean="0"/>
              <a:t> and DESY cleanroom facilities</a:t>
            </a:r>
          </a:p>
          <a:p>
            <a:pPr lvl="1">
              <a:buNone/>
            </a:pPr>
            <a:endParaRPr lang="en-GB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i="1" dirty="0" smtClean="0"/>
              <a:t>(1): E. </a:t>
            </a:r>
            <a:r>
              <a:rPr lang="en-US" sz="1200" i="1" dirty="0" err="1" smtClean="0"/>
              <a:t>Montesinos</a:t>
            </a:r>
            <a:r>
              <a:rPr lang="en-US" sz="1200" i="1" dirty="0" smtClean="0"/>
              <a:t>, SPL Main power Coupler (SPL-MC) Cleanroom requirements, May 17</a:t>
            </a:r>
            <a:r>
              <a:rPr lang="en-US" sz="1200" i="1" baseline="30000" dirty="0" smtClean="0"/>
              <a:t>th</a:t>
            </a:r>
            <a:r>
              <a:rPr lang="en-US" sz="1200" i="1" dirty="0" smtClean="0"/>
              <a:t>, 2010</a:t>
            </a:r>
            <a:endParaRPr lang="en-GB" sz="1200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26/11/2010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Chambrillon - CERN BE/RF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Action Button: Information 6">
            <a:hlinkClick r:id="" action="ppaction://hlinkshowjump?jump=lastslide" highlightClick="1"/>
          </p:cNvPr>
          <p:cNvSpPr/>
          <p:nvPr/>
        </p:nvSpPr>
        <p:spPr>
          <a:xfrm>
            <a:off x="7164288" y="2924944"/>
            <a:ext cx="504056" cy="50405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Existing facility at SM18</a:t>
            </a:r>
            <a:endParaRPr lang="en-GB" dirty="0"/>
          </a:p>
        </p:txBody>
      </p:sp>
      <p:pic>
        <p:nvPicPr>
          <p:cNvPr id="10" name="Content Placeholder 9" descr="Designer viewer V5.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6752" t="12080" r="10102" b="12702"/>
          <a:stretch>
            <a:fillRect/>
          </a:stretch>
        </p:blipFill>
        <p:spPr>
          <a:xfrm>
            <a:off x="755575" y="764704"/>
            <a:ext cx="7731859" cy="5623170"/>
          </a:xfrm>
        </p:spPr>
      </p:pic>
      <p:sp>
        <p:nvSpPr>
          <p:cNvPr id="13" name="Rounded Rectangle 12"/>
          <p:cNvSpPr/>
          <p:nvPr/>
        </p:nvSpPr>
        <p:spPr>
          <a:xfrm>
            <a:off x="1475656" y="1268760"/>
            <a:ext cx="2880320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1403648" y="1196752"/>
            <a:ext cx="5472608" cy="1512168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547664" y="12687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Cleanroom facility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3968" y="234888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RF facilities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403648" y="2780928"/>
            <a:ext cx="5472608" cy="2088232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475656" y="31409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Magnet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948264" y="1628800"/>
            <a:ext cx="1584176" cy="3024336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164288" y="24208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Cryogenic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475656" y="2060848"/>
            <a:ext cx="1728192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Up Arrow 20"/>
          <p:cNvSpPr/>
          <p:nvPr/>
        </p:nvSpPr>
        <p:spPr>
          <a:xfrm>
            <a:off x="1907704" y="2276872"/>
            <a:ext cx="432048" cy="792088"/>
          </a:xfrm>
          <a:prstGeom prst="up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M18 present configuration cop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126" t="13987" r="11728" b="26565"/>
          <a:stretch>
            <a:fillRect/>
          </a:stretch>
        </p:blipFill>
        <p:spPr>
          <a:xfrm>
            <a:off x="1619672" y="836712"/>
            <a:ext cx="6101928" cy="2880320"/>
          </a:xfrm>
          <a:ln>
            <a:solidFill>
              <a:schemeClr val="tx1"/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Existing facility at SM18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814488" y="1143794"/>
            <a:ext cx="1512168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Outer working place</a:t>
            </a:r>
            <a:endParaRPr lang="en-GB" sz="1400" dirty="0">
              <a:solidFill>
                <a:srgbClr val="4A7EC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1772816"/>
            <a:ext cx="1427460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Personnel access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9952" y="1158652"/>
            <a:ext cx="115212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Class 10 000</a:t>
            </a:r>
            <a:endParaRPr lang="en-GB" sz="1400" dirty="0">
              <a:solidFill>
                <a:srgbClr val="4A7EC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84368" y="1463576"/>
            <a:ext cx="1008112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Air shower</a:t>
            </a:r>
            <a:endParaRPr lang="en-GB" sz="1400" dirty="0">
              <a:solidFill>
                <a:srgbClr val="4A7EC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0152" y="1158652"/>
            <a:ext cx="90060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Class 10</a:t>
            </a:r>
            <a:endParaRPr lang="en-GB" sz="1400" dirty="0">
              <a:solidFill>
                <a:srgbClr val="4A7EC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83870" y="1772816"/>
            <a:ext cx="1192386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Control room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1772816"/>
            <a:ext cx="1036320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Air supplier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3968" y="3761482"/>
            <a:ext cx="1728192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4A7ECD"/>
                </a:solidFill>
              </a:rPr>
              <a:t>Baldaquin</a:t>
            </a:r>
            <a:r>
              <a:rPr lang="en-GB" sz="1400" dirty="0" smtClean="0">
                <a:solidFill>
                  <a:srgbClr val="4A7ECD"/>
                </a:solidFill>
              </a:rPr>
              <a:t> Class 100</a:t>
            </a:r>
            <a:endParaRPr lang="en-GB" sz="1400" dirty="0">
              <a:solidFill>
                <a:srgbClr val="4A7ECD"/>
              </a:solidFill>
            </a:endParaRPr>
          </a:p>
        </p:txBody>
      </p:sp>
      <p:pic>
        <p:nvPicPr>
          <p:cNvPr id="37" name="Picture 36" descr="P10003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3861048"/>
            <a:ext cx="2555776" cy="19168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2" name="TextBox 41"/>
          <p:cNvSpPr txBox="1"/>
          <p:nvPr/>
        </p:nvSpPr>
        <p:spPr>
          <a:xfrm>
            <a:off x="179512" y="4149080"/>
            <a:ext cx="4464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What is missing for high gradient resonators?</a:t>
            </a:r>
          </a:p>
          <a:p>
            <a:pPr>
              <a:buFontTx/>
              <a:buChar char="-"/>
            </a:pPr>
            <a:r>
              <a:rPr lang="en-GB" dirty="0" smtClean="0"/>
              <a:t>High Pressure Rinsing (HPR)</a:t>
            </a:r>
          </a:p>
          <a:p>
            <a:pPr>
              <a:buFontTx/>
              <a:buChar char="-"/>
            </a:pPr>
            <a:r>
              <a:rPr lang="en-GB" dirty="0" smtClean="0"/>
              <a:t>Ultra Pure Water (UPW)</a:t>
            </a:r>
          </a:p>
          <a:p>
            <a:pPr>
              <a:buFontTx/>
              <a:buChar char="-"/>
            </a:pPr>
            <a:r>
              <a:rPr lang="en-GB" dirty="0" smtClean="0"/>
              <a:t>Clean space dedicated to the cleaning operations</a:t>
            </a:r>
          </a:p>
          <a:p>
            <a:pPr>
              <a:buFontTx/>
              <a:buChar char="-"/>
            </a:pPr>
            <a:r>
              <a:rPr lang="en-GB" dirty="0" smtClean="0"/>
              <a:t>Better cleanliness</a:t>
            </a:r>
          </a:p>
          <a:p>
            <a:pPr>
              <a:buFontTx/>
              <a:buChar char="-"/>
            </a:pPr>
            <a:r>
              <a:rPr lang="en-GB" dirty="0" smtClean="0"/>
              <a:t>More space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203848" y="1628800"/>
            <a:ext cx="648072" cy="288032"/>
          </a:xfrm>
          <a:prstGeom prst="straightConnector1">
            <a:avLst/>
          </a:prstGeom>
          <a:ln w="127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1"/>
          </p:cNvCxnSpPr>
          <p:nvPr/>
        </p:nvCxnSpPr>
        <p:spPr>
          <a:xfrm rot="10800000" flipV="1">
            <a:off x="5580112" y="1617464"/>
            <a:ext cx="2304256" cy="83343"/>
          </a:xfrm>
          <a:prstGeom prst="straightConnector1">
            <a:avLst/>
          </a:prstGeom>
          <a:ln w="127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5" idx="0"/>
          </p:cNvCxnSpPr>
          <p:nvPr/>
        </p:nvCxnSpPr>
        <p:spPr>
          <a:xfrm rot="16200000" flipV="1">
            <a:off x="4513772" y="3127190"/>
            <a:ext cx="1124570" cy="144014"/>
          </a:xfrm>
          <a:prstGeom prst="straightConnector1">
            <a:avLst/>
          </a:prstGeom>
          <a:ln w="127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1520" y="2276872"/>
            <a:ext cx="273630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Useful space = 13m×2.10m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Flowchart: Summing Junction 23"/>
          <p:cNvSpPr/>
          <p:nvPr/>
        </p:nvSpPr>
        <p:spPr>
          <a:xfrm>
            <a:off x="3563888" y="1268760"/>
            <a:ext cx="288032" cy="288032"/>
          </a:xfrm>
          <a:prstGeom prst="flowChartSummingJunction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Summing Junction 24"/>
          <p:cNvSpPr/>
          <p:nvPr/>
        </p:nvSpPr>
        <p:spPr>
          <a:xfrm>
            <a:off x="5470000" y="1268760"/>
            <a:ext cx="288032" cy="288032"/>
          </a:xfrm>
          <a:prstGeom prst="flowChartSummingJunction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1835696" y="2809503"/>
            <a:ext cx="3384376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1907704" y="2996952"/>
            <a:ext cx="223224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Magnet equipment storage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42" grpId="0"/>
      <p:bldP spid="20" grpId="0" animBg="1"/>
      <p:bldP spid="24" grpId="0" animBg="1"/>
      <p:bldP spid="25" grpId="0" animBg="1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M18 configuration proposal 4 cop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790" t="14151" r="11923" b="27035"/>
          <a:stretch>
            <a:fillRect/>
          </a:stretch>
        </p:blipFill>
        <p:spPr>
          <a:xfrm>
            <a:off x="1619873" y="836713"/>
            <a:ext cx="6101429" cy="2882800"/>
          </a:xfrm>
          <a:ln>
            <a:solidFill>
              <a:schemeClr val="tx1"/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Upgrade proposal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814488" y="1143794"/>
            <a:ext cx="16773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Outer working place</a:t>
            </a:r>
            <a:endParaRPr lang="en-GB" sz="1400" dirty="0">
              <a:solidFill>
                <a:srgbClr val="4A7EC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1702549"/>
            <a:ext cx="2651596" cy="646331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Personnel access, with air shower Class 1 000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9952" y="1259468"/>
            <a:ext cx="1080120" cy="36933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Class 100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12360" y="1340768"/>
            <a:ext cx="1224136" cy="646331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Ionized air shower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0152" y="1158652"/>
            <a:ext cx="90060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Class 10</a:t>
            </a:r>
            <a:endParaRPr lang="en-GB" sz="1400" dirty="0">
              <a:solidFill>
                <a:srgbClr val="4A7EC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4" y="1731288"/>
            <a:ext cx="1368152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Control room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1772816"/>
            <a:ext cx="1080120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A7ECD"/>
                </a:solidFill>
              </a:rPr>
              <a:t>Air supplier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73538" y="3761482"/>
            <a:ext cx="1094606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4A7ECD"/>
                </a:solidFill>
              </a:rPr>
              <a:t>Baldaquin</a:t>
            </a:r>
            <a:r>
              <a:rPr lang="en-GB" sz="1400" dirty="0" smtClean="0">
                <a:solidFill>
                  <a:srgbClr val="4A7ECD"/>
                </a:solidFill>
              </a:rPr>
              <a:t>  1</a:t>
            </a:r>
          </a:p>
          <a:p>
            <a:r>
              <a:rPr lang="en-GB" sz="1400" dirty="0" smtClean="0">
                <a:solidFill>
                  <a:srgbClr val="4A7ECD"/>
                </a:solidFill>
              </a:rPr>
              <a:t>Class 100</a:t>
            </a:r>
            <a:endParaRPr lang="en-GB" sz="1400" dirty="0">
              <a:solidFill>
                <a:srgbClr val="4A7ECD"/>
              </a:solidFill>
            </a:endParaRPr>
          </a:p>
        </p:txBody>
      </p:sp>
      <p:cxnSp>
        <p:nvCxnSpPr>
          <p:cNvPr id="16" name="Straight Arrow Connector 15"/>
          <p:cNvCxnSpPr>
            <a:stCxn id="9" idx="3"/>
          </p:cNvCxnSpPr>
          <p:nvPr/>
        </p:nvCxnSpPr>
        <p:spPr>
          <a:xfrm>
            <a:off x="2759100" y="2025715"/>
            <a:ext cx="1074713" cy="9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7504" y="2708920"/>
            <a:ext cx="2075532" cy="646331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Cleaning &amp; rinsing room Class 100</a:t>
            </a: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 flipV="1">
            <a:off x="2183036" y="2060848"/>
            <a:ext cx="2028924" cy="97123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1"/>
          </p:cNvCxnSpPr>
          <p:nvPr/>
        </p:nvCxnSpPr>
        <p:spPr>
          <a:xfrm rot="10800000" flipV="1">
            <a:off x="5575300" y="1663934"/>
            <a:ext cx="2237060" cy="3786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868144" y="2195572"/>
            <a:ext cx="1296144" cy="36933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HPR system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24128" y="3068960"/>
            <a:ext cx="1800200" cy="36933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UPW production</a:t>
            </a:r>
          </a:p>
        </p:txBody>
      </p:sp>
      <p:cxnSp>
        <p:nvCxnSpPr>
          <p:cNvPr id="30" name="Straight Arrow Connector 29"/>
          <p:cNvCxnSpPr>
            <a:stCxn id="28" idx="1"/>
          </p:cNvCxnSpPr>
          <p:nvPr/>
        </p:nvCxnSpPr>
        <p:spPr>
          <a:xfrm rot="10800000">
            <a:off x="4644008" y="2204864"/>
            <a:ext cx="1224136" cy="17537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9" idx="1"/>
          </p:cNvCxnSpPr>
          <p:nvPr/>
        </p:nvCxnSpPr>
        <p:spPr>
          <a:xfrm rot="10800000">
            <a:off x="4499992" y="2420888"/>
            <a:ext cx="1224136" cy="83273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95736" y="3761482"/>
            <a:ext cx="2376264" cy="646331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Baldaquin</a:t>
            </a:r>
            <a:r>
              <a:rPr lang="en-GB" dirty="0" smtClean="0">
                <a:solidFill>
                  <a:srgbClr val="FF0000"/>
                </a:solidFill>
              </a:rPr>
              <a:t>  2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Storage area Class 100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rot="5400000" flipH="1" flipV="1">
            <a:off x="3379646" y="3145190"/>
            <a:ext cx="620514" cy="61207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5" idx="0"/>
          </p:cNvCxnSpPr>
          <p:nvPr/>
        </p:nvCxnSpPr>
        <p:spPr>
          <a:xfrm rot="16200000" flipV="1">
            <a:off x="4852188" y="3292829"/>
            <a:ext cx="620514" cy="316792"/>
          </a:xfrm>
          <a:prstGeom prst="straightConnector1">
            <a:avLst/>
          </a:prstGeom>
          <a:ln w="127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5436096" y="4869160"/>
          <a:ext cx="316835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Price per  m</a:t>
                      </a:r>
                      <a:r>
                        <a:rPr lang="en-GB" sz="1800" b="1" dirty="0" smtClean="0"/>
                        <a:t>² (</a:t>
                      </a:r>
                      <a:r>
                        <a:rPr lang="en-GB" sz="1800" b="1" smtClean="0"/>
                        <a:t>€)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6 000 to 10 000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4 000 to 8 000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0" grpId="0" animBg="1"/>
      <p:bldP spid="28" grpId="0" animBg="1"/>
      <p:bldP spid="29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6800" y="35581"/>
            <a:ext cx="8517200" cy="53595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Ultra Pure Water (HPW)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smtClean="0"/>
              <a:t>UPW, new machine with monitoring of the water quality </a:t>
            </a:r>
            <a:r>
              <a:rPr lang="en-GB" sz="2800" baseline="30000" dirty="0" smtClean="0"/>
              <a:t>(1,2,3)</a:t>
            </a:r>
          </a:p>
          <a:p>
            <a:pPr lvl="1"/>
            <a:r>
              <a:rPr lang="en-GB" sz="1800" dirty="0" smtClean="0"/>
              <a:t>Particle counting</a:t>
            </a:r>
          </a:p>
          <a:p>
            <a:pPr lvl="1"/>
            <a:r>
              <a:rPr lang="en-GB" sz="1800" dirty="0" smtClean="0"/>
              <a:t>Water resistivity (&gt;18 M</a:t>
            </a:r>
            <a:r>
              <a:rPr lang="el-GR" sz="1800" dirty="0" smtClean="0"/>
              <a:t>Ω</a:t>
            </a:r>
            <a:r>
              <a:rPr lang="fr-FR" sz="1800" dirty="0" smtClean="0"/>
              <a:t>.cm)</a:t>
            </a:r>
            <a:endParaRPr lang="en-GB" sz="1800" dirty="0" smtClean="0"/>
          </a:p>
          <a:p>
            <a:pPr lvl="1"/>
            <a:r>
              <a:rPr lang="en-GB" sz="1800" dirty="0" smtClean="0"/>
              <a:t>Total organic carbon measurement (TOC &lt; 60 ppb) </a:t>
            </a:r>
          </a:p>
          <a:p>
            <a:pPr lvl="1"/>
            <a:r>
              <a:rPr lang="en-GB" sz="1800" dirty="0" smtClean="0"/>
              <a:t>Bacteria analysis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Expensive equipment</a:t>
            </a:r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pPr>
              <a:buNone/>
            </a:pPr>
            <a:endParaRPr lang="en-GB" sz="1800" dirty="0" smtClean="0"/>
          </a:p>
          <a:p>
            <a:endParaRPr lang="en-GB" sz="1800" dirty="0" smtClean="0"/>
          </a:p>
          <a:p>
            <a:pPr>
              <a:buNone/>
            </a:pPr>
            <a:r>
              <a:rPr lang="en-US" sz="1200" i="1" dirty="0" smtClean="0">
                <a:solidFill>
                  <a:prstClr val="black"/>
                </a:solidFill>
              </a:rPr>
              <a:t>	(1): Quality control at the TTF-Cleanroom infrastructure for cavity-processing , N. </a:t>
            </a:r>
            <a:r>
              <a:rPr lang="en-US" sz="1200" i="1" dirty="0" err="1" smtClean="0">
                <a:solidFill>
                  <a:prstClr val="black"/>
                </a:solidFill>
              </a:rPr>
              <a:t>Krupka</a:t>
            </a:r>
            <a:r>
              <a:rPr lang="en-US" sz="1200" i="1" dirty="0" smtClean="0">
                <a:solidFill>
                  <a:prstClr val="black"/>
                </a:solidFill>
              </a:rPr>
              <a:t>, T. </a:t>
            </a:r>
            <a:r>
              <a:rPr lang="en-US" sz="1200" i="1" dirty="0" err="1" smtClean="0">
                <a:solidFill>
                  <a:prstClr val="black"/>
                </a:solidFill>
              </a:rPr>
              <a:t>Ebeling</a:t>
            </a:r>
            <a:r>
              <a:rPr lang="en-US" sz="1200" i="1" dirty="0" smtClean="0">
                <a:solidFill>
                  <a:prstClr val="black"/>
                </a:solidFill>
              </a:rPr>
              <a:t>, K. </a:t>
            </a:r>
            <a:r>
              <a:rPr lang="en-US" sz="1200" i="1" dirty="0" err="1" smtClean="0">
                <a:solidFill>
                  <a:prstClr val="black"/>
                </a:solidFill>
              </a:rPr>
              <a:t>Escherich</a:t>
            </a:r>
            <a:r>
              <a:rPr lang="en-US" sz="1200" i="1" dirty="0" smtClean="0">
                <a:solidFill>
                  <a:prstClr val="black"/>
                </a:solidFill>
              </a:rPr>
              <a:t>, A. Matheisen, Morales Zimmermann, B. Petersen, D. </a:t>
            </a:r>
            <a:r>
              <a:rPr lang="en-US" sz="1200" i="1" dirty="0" err="1" smtClean="0">
                <a:solidFill>
                  <a:prstClr val="black"/>
                </a:solidFill>
              </a:rPr>
              <a:t>Reschke</a:t>
            </a:r>
            <a:r>
              <a:rPr lang="en-US" sz="1200" i="1" dirty="0" smtClean="0">
                <a:solidFill>
                  <a:prstClr val="black"/>
                </a:solidFill>
              </a:rPr>
              <a:t>, N. </a:t>
            </a:r>
            <a:r>
              <a:rPr lang="en-US" sz="1200" i="1" dirty="0" err="1" smtClean="0">
                <a:solidFill>
                  <a:prstClr val="black"/>
                </a:solidFill>
              </a:rPr>
              <a:t>Steinhau-Kuehl</a:t>
            </a:r>
            <a:r>
              <a:rPr lang="en-US" sz="1200" i="1" dirty="0" smtClean="0">
                <a:solidFill>
                  <a:prstClr val="black"/>
                </a:solidFill>
              </a:rPr>
              <a:t>, F. Zhu</a:t>
            </a:r>
          </a:p>
          <a:p>
            <a:pPr>
              <a:buNone/>
            </a:pPr>
            <a:r>
              <a:rPr lang="en-US" sz="1200" i="1" dirty="0" smtClean="0">
                <a:solidFill>
                  <a:prstClr val="black"/>
                </a:solidFill>
              </a:rPr>
              <a:t>	(2): </a:t>
            </a:r>
            <a:r>
              <a:rPr lang="en-US" sz="1200" i="1" dirty="0" smtClean="0"/>
              <a:t>Clean-room facilities for high gradient resonator preparation,</a:t>
            </a:r>
            <a:r>
              <a:rPr lang="en-US" sz="1200" i="1" dirty="0" smtClean="0">
                <a:solidFill>
                  <a:prstClr val="black"/>
                </a:solidFill>
              </a:rPr>
              <a:t> </a:t>
            </a:r>
            <a:r>
              <a:rPr lang="en-US" sz="1200" i="1" dirty="0" err="1" smtClean="0"/>
              <a:t>K.Escherich</a:t>
            </a:r>
            <a:r>
              <a:rPr lang="en-US" sz="1200" i="1" dirty="0" smtClean="0"/>
              <a:t>, </a:t>
            </a:r>
            <a:r>
              <a:rPr lang="en-US" sz="1200" i="1" dirty="0" err="1" smtClean="0"/>
              <a:t>A.Matheisen</a:t>
            </a:r>
            <a:r>
              <a:rPr lang="en-US" sz="1200" i="1" dirty="0" smtClean="0"/>
              <a:t>, </a:t>
            </a:r>
            <a:r>
              <a:rPr lang="en-US" sz="1200" i="1" dirty="0" err="1" smtClean="0"/>
              <a:t>N.Krupka</a:t>
            </a:r>
            <a:r>
              <a:rPr lang="en-US" sz="1200" i="1" dirty="0" smtClean="0"/>
              <a:t>, </a:t>
            </a:r>
            <a:r>
              <a:rPr lang="en-US" sz="1200" i="1" dirty="0" err="1" smtClean="0"/>
              <a:t>B.Petersen</a:t>
            </a:r>
            <a:r>
              <a:rPr lang="en-US" sz="1200" i="1" dirty="0" smtClean="0"/>
              <a:t>, </a:t>
            </a:r>
            <a:r>
              <a:rPr lang="en-US" sz="1200" i="1" dirty="0" err="1" smtClean="0"/>
              <a:t>M.Schmökel</a:t>
            </a:r>
            <a:r>
              <a:rPr lang="en-US" sz="1200" i="1" dirty="0" smtClean="0"/>
              <a:t>, contribution to the SRF2005, Ithaca, New-York, USA</a:t>
            </a:r>
            <a:endParaRPr lang="fr-FR" sz="1200" i="1" dirty="0" smtClean="0"/>
          </a:p>
          <a:p>
            <a:pPr>
              <a:buNone/>
            </a:pPr>
            <a:r>
              <a:rPr lang="en-US" sz="1200" i="1" dirty="0" smtClean="0"/>
              <a:t>	(3): Quality control update of the cleanroom for superconducting multi cell cavities at DESY N. </a:t>
            </a:r>
            <a:r>
              <a:rPr lang="en-US" sz="1200" i="1" dirty="0" err="1" smtClean="0"/>
              <a:t>Krupka</a:t>
            </a:r>
            <a:r>
              <a:rPr lang="en-US" sz="1200" i="1" dirty="0" smtClean="0"/>
              <a:t>, K. </a:t>
            </a:r>
            <a:r>
              <a:rPr lang="en-US" sz="1200" i="1" dirty="0" err="1" smtClean="0"/>
              <a:t>Escherich</a:t>
            </a:r>
            <a:r>
              <a:rPr lang="en-US" sz="1200" i="1" dirty="0" smtClean="0"/>
              <a:t>, M. </a:t>
            </a:r>
            <a:r>
              <a:rPr lang="en-US" sz="1200" i="1" dirty="0" err="1" smtClean="0"/>
              <a:t>Habermann</a:t>
            </a:r>
            <a:r>
              <a:rPr lang="en-US" sz="1200" i="1" dirty="0" smtClean="0"/>
              <a:t>, K. Harries, A. Matheisen, B. Petersen, contribution to the SRF2005, Ithaca, New-York, USA</a:t>
            </a:r>
            <a:endParaRPr lang="fr-FR" sz="1200" i="1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4704"/>
            <a:ext cx="6995120" cy="5361459"/>
          </a:xfrm>
        </p:spPr>
        <p:txBody>
          <a:bodyPr/>
          <a:lstStyle/>
          <a:p>
            <a:r>
              <a:rPr lang="en-GB" sz="2800" dirty="0" smtClean="0"/>
              <a:t>HPR: nozzle moving through a rotating cavity</a:t>
            </a:r>
          </a:p>
          <a:p>
            <a:pPr lvl="1"/>
            <a:r>
              <a:rPr lang="en-GB" sz="1800" dirty="0" smtClean="0"/>
              <a:t>Collaboration with DESY </a:t>
            </a:r>
            <a:r>
              <a:rPr lang="en-GB" sz="1800" baseline="30000" dirty="0" smtClean="0"/>
              <a:t>(4)</a:t>
            </a:r>
            <a:r>
              <a:rPr lang="en-GB" sz="1800" dirty="0" smtClean="0"/>
              <a:t> is welcome (but XFEL remains priority)</a:t>
            </a:r>
          </a:p>
          <a:p>
            <a:pPr lvl="1"/>
            <a:r>
              <a:rPr lang="en-GB" sz="1800" dirty="0" smtClean="0"/>
              <a:t>New HPR in Brookhaven and </a:t>
            </a:r>
            <a:r>
              <a:rPr lang="en-GB" sz="1800" dirty="0" err="1" smtClean="0"/>
              <a:t>Saclay</a:t>
            </a:r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Expensive equipment</a:t>
            </a:r>
            <a:endParaRPr lang="en-GB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en-GB" dirty="0" smtClean="0"/>
          </a:p>
          <a:p>
            <a:r>
              <a:rPr lang="en-GB" sz="2800" dirty="0" smtClean="0"/>
              <a:t>Control done at outlet used as cleanliness indicator:</a:t>
            </a:r>
          </a:p>
          <a:p>
            <a:pPr>
              <a:buNone/>
            </a:pPr>
            <a:r>
              <a:rPr lang="en-GB" sz="2800" dirty="0" smtClean="0"/>
              <a:t>	</a:t>
            </a:r>
            <a:r>
              <a:rPr lang="en-GB" sz="1800" dirty="0" smtClean="0"/>
              <a:t>- Water resistivity</a:t>
            </a:r>
          </a:p>
          <a:p>
            <a:pPr>
              <a:buNone/>
            </a:pPr>
            <a:r>
              <a:rPr lang="en-GB" sz="1800" dirty="0" smtClean="0"/>
              <a:t>	- TOC measurement</a:t>
            </a:r>
          </a:p>
          <a:p>
            <a:pPr>
              <a:buNone/>
            </a:pPr>
            <a:r>
              <a:rPr lang="en-GB" sz="1800" dirty="0" smtClean="0"/>
              <a:t>	- Particle counting </a:t>
            </a:r>
            <a:r>
              <a:rPr lang="en-GB" sz="1800" dirty="0" smtClean="0">
                <a:solidFill>
                  <a:srgbClr val="FF0000"/>
                </a:solidFill>
              </a:rPr>
              <a:t>(limited by bubbles in water)</a:t>
            </a:r>
          </a:p>
          <a:p>
            <a:pPr>
              <a:buNone/>
            </a:pPr>
            <a:r>
              <a:rPr lang="en-GB" sz="1800" dirty="0" smtClean="0"/>
              <a:t>	- Analysis of a filter at water outlet under microscope </a:t>
            </a:r>
            <a:r>
              <a:rPr lang="en-GB" sz="1800" dirty="0" smtClean="0">
                <a:solidFill>
                  <a:srgbClr val="FF0000"/>
                </a:solidFill>
              </a:rPr>
              <a:t>(2h long by analysis,  up to 6 </a:t>
            </a:r>
            <a:r>
              <a:rPr lang="en-GB" sz="1800" dirty="0" err="1" smtClean="0">
                <a:solidFill>
                  <a:srgbClr val="FF0000"/>
                </a:solidFill>
              </a:rPr>
              <a:t>analyss</a:t>
            </a:r>
            <a:r>
              <a:rPr lang="en-GB" sz="1800" dirty="0" smtClean="0">
                <a:solidFill>
                  <a:srgbClr val="FF0000"/>
                </a:solidFill>
              </a:rPr>
              <a:t> per cavity)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High Pressure Rinsing (HPR)</a:t>
            </a:r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15418" r="17032" b="17930"/>
          <a:stretch>
            <a:fillRect/>
          </a:stretch>
        </p:blipFill>
        <p:spPr bwMode="auto">
          <a:xfrm>
            <a:off x="7092280" y="2276872"/>
            <a:ext cx="1944216" cy="314949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543600" y="544522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DESY’s HP rinsing system</a:t>
            </a:r>
          </a:p>
          <a:p>
            <a:pPr algn="r"/>
            <a:r>
              <a:rPr lang="en-GB" sz="1200" i="1" dirty="0" smtClean="0"/>
              <a:t>(4): A new high pressure rinsing system established at DESY, </a:t>
            </a:r>
            <a:r>
              <a:rPr lang="de-DE" sz="1200" i="1" dirty="0" smtClean="0"/>
              <a:t>A. Matheisen, K. E scherich, R. B andelmann, H. M . Zimmermann, N. K rupka,</a:t>
            </a:r>
            <a:r>
              <a:rPr lang="en-GB" sz="1200" i="1" dirty="0" smtClean="0"/>
              <a:t>DESY</a:t>
            </a:r>
            <a:endParaRPr lang="en-GB" sz="1200" i="1" dirty="0"/>
          </a:p>
        </p:txBody>
      </p:sp>
      <p:cxnSp>
        <p:nvCxnSpPr>
          <p:cNvPr id="10" name="Shape 9"/>
          <p:cNvCxnSpPr>
            <a:endCxn id="7" idx="0"/>
          </p:cNvCxnSpPr>
          <p:nvPr/>
        </p:nvCxnSpPr>
        <p:spPr>
          <a:xfrm rot="16200000" flipH="1">
            <a:off x="7146286" y="1358770"/>
            <a:ext cx="1224136" cy="612068"/>
          </a:xfrm>
          <a:prstGeom prst="bentConnector3">
            <a:avLst>
              <a:gd name="adj1" fmla="val 434"/>
            </a:avLst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step: Cleanroom upgrade + HPR + UPW</a:t>
            </a:r>
          </a:p>
          <a:p>
            <a:pPr lvl="2">
              <a:buNone/>
            </a:pPr>
            <a:r>
              <a:rPr lang="en-GB" sz="2800" dirty="0" smtClean="0"/>
              <a:t> =&gt; 90% of the total refurbishment cost</a:t>
            </a:r>
          </a:p>
          <a:p>
            <a:pPr lvl="2">
              <a:buNone/>
            </a:pPr>
            <a:endParaRPr lang="en-GB" sz="2800" dirty="0" smtClean="0"/>
          </a:p>
          <a:p>
            <a:pPr lvl="2">
              <a:buNone/>
            </a:pPr>
            <a:endParaRPr lang="en-GB" sz="2800" dirty="0" smtClean="0"/>
          </a:p>
          <a:p>
            <a:r>
              <a:rPr lang="en-GB" sz="2800" dirty="0" smtClean="0"/>
              <a:t>If we obtain good results with CERN’ HPR on SPL prototype</a:t>
            </a:r>
          </a:p>
          <a:p>
            <a:pPr lvl="2">
              <a:buFont typeface="Symbol"/>
              <a:buChar char="Þ"/>
            </a:pPr>
            <a:r>
              <a:rPr lang="en-GB" sz="2800" dirty="0" smtClean="0"/>
              <a:t>New HPR can be postponed</a:t>
            </a:r>
          </a:p>
          <a:p>
            <a:pPr lvl="2">
              <a:buFont typeface="Symbol"/>
              <a:buChar char="Þ"/>
            </a:pPr>
            <a:r>
              <a:rPr lang="en-GB" sz="2800" dirty="0" smtClean="0"/>
              <a:t> 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step cost drops to  58% of the total refurbishment cost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J. </a:t>
            </a:r>
            <a:r>
              <a:rPr lang="en-GB" dirty="0" err="1" smtClean="0"/>
              <a:t>Chambrillon</a:t>
            </a:r>
            <a:r>
              <a:rPr lang="en-GB" dirty="0" smtClean="0"/>
              <a:t> - CERN BE/RF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Comments: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Developed at KEK/Kyoto </a:t>
            </a:r>
            <a:r>
              <a:rPr lang="en-GB" sz="2800" baseline="30000" dirty="0" smtClean="0"/>
              <a:t>(5)</a:t>
            </a:r>
            <a:r>
              <a:rPr lang="en-GB" sz="2800" dirty="0" smtClean="0"/>
              <a:t>:</a:t>
            </a:r>
          </a:p>
          <a:p>
            <a:pPr lvl="1"/>
            <a:r>
              <a:rPr lang="en-GB" dirty="0" smtClean="0"/>
              <a:t>Study cavity surface defects</a:t>
            </a:r>
          </a:p>
          <a:p>
            <a:pPr lvl="1"/>
            <a:r>
              <a:rPr lang="en-GB" dirty="0" smtClean="0"/>
              <a:t>In use at DESY (under improvement)</a:t>
            </a:r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Chambrillon - CERN BE/RF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C4CF-74BC-4C6A-8DD6-A49D712A5C9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Optical inspection of cavities	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1724" y="4119802"/>
            <a:ext cx="373298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91680" y="5589240"/>
            <a:ext cx="3456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Kyoto cavity inspection system</a:t>
            </a:r>
          </a:p>
          <a:p>
            <a:pPr algn="r"/>
            <a:r>
              <a:rPr lang="en-GB" sz="1200" i="1" dirty="0" smtClean="0"/>
              <a:t>(5): Review of optical inspection method and results, K. Watanabe, KEK, Ibaraki, </a:t>
            </a:r>
            <a:r>
              <a:rPr lang="en-GB" sz="1200" i="1" dirty="0" err="1" smtClean="0"/>
              <a:t>Janpan</a:t>
            </a:r>
            <a:endParaRPr lang="en-GB" sz="1200" i="1" dirty="0"/>
          </a:p>
        </p:txBody>
      </p:sp>
      <p:pic>
        <p:nvPicPr>
          <p:cNvPr id="9" name="Picture 8" descr="P1000792.JPG"/>
          <p:cNvPicPr>
            <a:picLocks noChangeAspect="1"/>
          </p:cNvPicPr>
          <p:nvPr/>
        </p:nvPicPr>
        <p:blipFill>
          <a:blip r:embed="rId3" cstate="print"/>
          <a:srcRect l="15750" t="17850" r="3538" b="4851"/>
          <a:stretch>
            <a:fillRect/>
          </a:stretch>
        </p:blipFill>
        <p:spPr>
          <a:xfrm>
            <a:off x="6537522" y="620689"/>
            <a:ext cx="2606478" cy="1872208"/>
          </a:xfrm>
          <a:prstGeom prst="rect">
            <a:avLst/>
          </a:prstGeom>
        </p:spPr>
      </p:pic>
      <p:pic>
        <p:nvPicPr>
          <p:cNvPr id="10" name="Picture 9" descr="P1000793.JPG"/>
          <p:cNvPicPr>
            <a:picLocks noChangeAspect="1"/>
          </p:cNvPicPr>
          <p:nvPr/>
        </p:nvPicPr>
        <p:blipFill>
          <a:blip r:embed="rId4" cstate="print"/>
          <a:srcRect l="11413" t="17450" b="15351"/>
          <a:stretch>
            <a:fillRect/>
          </a:stretch>
        </p:blipFill>
        <p:spPr>
          <a:xfrm>
            <a:off x="-2328" y="2708920"/>
            <a:ext cx="4556471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</TotalTime>
  <Words>779</Words>
  <Application>Microsoft Office PowerPoint</Application>
  <PresentationFormat>On-screen Show (4:3)</PresentationFormat>
  <Paragraphs>213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Cleanroom refurbishment in SM18</vt:lpstr>
      <vt:lpstr>Reminders:</vt:lpstr>
      <vt:lpstr>Existing facility at SM18</vt:lpstr>
      <vt:lpstr>Existing facility at SM18</vt:lpstr>
      <vt:lpstr>Upgrade proposal</vt:lpstr>
      <vt:lpstr>Ultra Pure Water (HPW)</vt:lpstr>
      <vt:lpstr>High Pressure Rinsing (HPR)</vt:lpstr>
      <vt:lpstr>Comments:</vt:lpstr>
      <vt:lpstr>Optical inspection of cavities </vt:lpstr>
      <vt:lpstr>Additional equipment</vt:lpstr>
      <vt:lpstr>Slide 11</vt:lpstr>
      <vt:lpstr>Reminders: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</dc:creator>
  <cp:lastModifiedBy>Janic</cp:lastModifiedBy>
  <cp:revision>160</cp:revision>
  <dcterms:created xsi:type="dcterms:W3CDTF">2010-11-09T14:32:35Z</dcterms:created>
  <dcterms:modified xsi:type="dcterms:W3CDTF">2010-11-25T14:17:11Z</dcterms:modified>
</cp:coreProperties>
</file>