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21"/>
  </p:notesMasterIdLst>
  <p:handoutMasterIdLst>
    <p:handoutMasterId r:id="rId22"/>
  </p:handoutMasterIdLst>
  <p:sldIdLst>
    <p:sldId id="272" r:id="rId3"/>
    <p:sldId id="365" r:id="rId4"/>
    <p:sldId id="345" r:id="rId5"/>
    <p:sldId id="331" r:id="rId6"/>
    <p:sldId id="368" r:id="rId7"/>
    <p:sldId id="362" r:id="rId8"/>
    <p:sldId id="369" r:id="rId9"/>
    <p:sldId id="330" r:id="rId10"/>
    <p:sldId id="364" r:id="rId11"/>
    <p:sldId id="346" r:id="rId12"/>
    <p:sldId id="363" r:id="rId13"/>
    <p:sldId id="366" r:id="rId14"/>
    <p:sldId id="373" r:id="rId15"/>
    <p:sldId id="372" r:id="rId16"/>
    <p:sldId id="325" r:id="rId17"/>
    <p:sldId id="371" r:id="rId18"/>
    <p:sldId id="301" r:id="rId19"/>
    <p:sldId id="370" r:id="rId20"/>
  </p:sldIdLst>
  <p:sldSz cx="9144000" cy="6858000" type="screen4x3"/>
  <p:notesSz cx="6797675" cy="9928225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CC"/>
    <a:srgbClr val="8494FF"/>
    <a:srgbClr val="D0D8E8"/>
    <a:srgbClr val="E9EDF4"/>
    <a:srgbClr val="6600CC"/>
    <a:srgbClr val="FFFFCC"/>
    <a:srgbClr val="FFFF66"/>
    <a:srgbClr val="FF9933"/>
    <a:srgbClr val="CC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221" autoAdjust="0"/>
    <p:restoredTop sz="94658" autoAdjust="0"/>
  </p:normalViewPr>
  <p:slideViewPr>
    <p:cSldViewPr showGuides="1">
      <p:cViewPr>
        <p:scale>
          <a:sx n="80" d="100"/>
          <a:sy n="80" d="100"/>
        </p:scale>
        <p:origin x="-966" y="222"/>
      </p:cViewPr>
      <p:guideLst>
        <p:guide orient="horz" pos="2160"/>
        <p:guide pos="347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75" d="100"/>
          <a:sy n="75" d="100"/>
        </p:scale>
        <p:origin x="-2160" y="-102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FR" smtClean="0"/>
              <a:t>sssss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C8D9A9-8B79-45A1-B09D-305F8C5AA6AC}" type="datetimeFigureOut">
              <a:rPr lang="fr-FR" smtClean="0"/>
              <a:pPr/>
              <a:t>26/11/2010</a:t>
            </a:fld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739D3B-E29E-4E34-8561-1CFAE36098E7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 defTabSz="915988">
              <a:defRPr sz="1200"/>
            </a:lvl1pPr>
          </a:lstStyle>
          <a:p>
            <a:r>
              <a:rPr lang="fr-FR" smtClean="0"/>
              <a:t>sssss</a:t>
            </a:r>
            <a:endParaRPr lang="fr-FR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endParaRPr lang="fr-FR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6463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714875"/>
            <a:ext cx="4984750" cy="4468813"/>
          </a:xfrm>
        </p:spPr>
        <p:txBody>
          <a:bodyPr/>
          <a:lstStyle/>
          <a:p>
            <a:endParaRPr lang="fr-FR"/>
          </a:p>
        </p:txBody>
      </p:sp>
      <p:sp>
        <p:nvSpPr>
          <p:cNvPr id="5" name="Espace réservé de l'en-tête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sssss</a:t>
            </a:r>
            <a:endParaRPr lang="fr-F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714875"/>
            <a:ext cx="4984750" cy="4468813"/>
          </a:xfrm>
        </p:spPr>
        <p:txBody>
          <a:bodyPr/>
          <a:lstStyle/>
          <a:p>
            <a:endParaRPr lang="fr-FR"/>
          </a:p>
        </p:txBody>
      </p:sp>
      <p:sp>
        <p:nvSpPr>
          <p:cNvPr id="5" name="Espace réservé de l'en-tête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sssss</a:t>
            </a:r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714875"/>
            <a:ext cx="4984750" cy="4468813"/>
          </a:xfrm>
        </p:spPr>
        <p:txBody>
          <a:bodyPr/>
          <a:lstStyle/>
          <a:p>
            <a:endParaRPr lang="fr-FR"/>
          </a:p>
        </p:txBody>
      </p:sp>
      <p:sp>
        <p:nvSpPr>
          <p:cNvPr id="5" name="Espace réservé de l'en-tête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sssss</a:t>
            </a:r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714875"/>
            <a:ext cx="4984750" cy="4468813"/>
          </a:xfrm>
        </p:spPr>
        <p:txBody>
          <a:bodyPr/>
          <a:lstStyle/>
          <a:p>
            <a:endParaRPr lang="fr-FR"/>
          </a:p>
        </p:txBody>
      </p:sp>
      <p:sp>
        <p:nvSpPr>
          <p:cNvPr id="5" name="Espace réservé de l'en-tête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sssss</a:t>
            </a:r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714875"/>
            <a:ext cx="4984750" cy="4468813"/>
          </a:xfrm>
        </p:spPr>
        <p:txBody>
          <a:bodyPr/>
          <a:lstStyle/>
          <a:p>
            <a:endParaRPr lang="fr-FR"/>
          </a:p>
        </p:txBody>
      </p:sp>
      <p:sp>
        <p:nvSpPr>
          <p:cNvPr id="5" name="Espace réservé de l'en-tête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sssss</a:t>
            </a:r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714875"/>
            <a:ext cx="4984750" cy="4468813"/>
          </a:xfrm>
        </p:spPr>
        <p:txBody>
          <a:bodyPr/>
          <a:lstStyle/>
          <a:p>
            <a:endParaRPr lang="fr-FR"/>
          </a:p>
        </p:txBody>
      </p:sp>
      <p:sp>
        <p:nvSpPr>
          <p:cNvPr id="5" name="Espace réservé de l'en-tête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sssss</a:t>
            </a:r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714875"/>
            <a:ext cx="4984750" cy="4468813"/>
          </a:xfrm>
        </p:spPr>
        <p:txBody>
          <a:bodyPr/>
          <a:lstStyle/>
          <a:p>
            <a:endParaRPr lang="fr-FR"/>
          </a:p>
        </p:txBody>
      </p:sp>
      <p:sp>
        <p:nvSpPr>
          <p:cNvPr id="5" name="Espace réservé de l'en-tête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sssss</a:t>
            </a:r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714875"/>
            <a:ext cx="4984750" cy="4468813"/>
          </a:xfrm>
        </p:spPr>
        <p:txBody>
          <a:bodyPr/>
          <a:lstStyle/>
          <a:p>
            <a:endParaRPr lang="fr-FR"/>
          </a:p>
        </p:txBody>
      </p:sp>
      <p:sp>
        <p:nvSpPr>
          <p:cNvPr id="5" name="Espace réservé de l'en-tête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sssss</a:t>
            </a:r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714875"/>
            <a:ext cx="4984750" cy="4468813"/>
          </a:xfrm>
        </p:spPr>
        <p:txBody>
          <a:bodyPr/>
          <a:lstStyle/>
          <a:p>
            <a:endParaRPr lang="fr-FR"/>
          </a:p>
        </p:txBody>
      </p:sp>
      <p:sp>
        <p:nvSpPr>
          <p:cNvPr id="5" name="Espace réservé de l'en-tête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sssss</a:t>
            </a:r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714875"/>
            <a:ext cx="4984750" cy="4468813"/>
          </a:xfrm>
        </p:spPr>
        <p:txBody>
          <a:bodyPr/>
          <a:lstStyle/>
          <a:p>
            <a:endParaRPr lang="fr-FR"/>
          </a:p>
        </p:txBody>
      </p:sp>
      <p:sp>
        <p:nvSpPr>
          <p:cNvPr id="5" name="Espace réservé de l'en-tête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sssss</a:t>
            </a:r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irfu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32" y="47358"/>
            <a:ext cx="642909" cy="1167064"/>
          </a:xfrm>
          <a:prstGeom prst="rect">
            <a:avLst/>
          </a:prstGeom>
        </p:spPr>
      </p:pic>
      <p:cxnSp>
        <p:nvCxnSpPr>
          <p:cNvPr id="8" name="Connecteur droit 7"/>
          <p:cNvCxnSpPr/>
          <p:nvPr userDrawn="1"/>
        </p:nvCxnSpPr>
        <p:spPr>
          <a:xfrm>
            <a:off x="899592" y="908720"/>
            <a:ext cx="8064896" cy="0"/>
          </a:xfrm>
          <a:prstGeom prst="line">
            <a:avLst/>
          </a:prstGeom>
          <a:ln>
            <a:solidFill>
              <a:srgbClr val="8494FF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B7782-EF39-4549-8250-9C47038CDEA9}" type="datetimeFigureOut">
              <a:rPr lang="fr-FR" smtClean="0"/>
              <a:pPr/>
              <a:t>26/11/2010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5C0A4-D609-4CCD-8C6B-5D86E20AAF4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B7782-EF39-4549-8250-9C47038CDEA9}" type="datetimeFigureOut">
              <a:rPr lang="fr-FR" smtClean="0"/>
              <a:pPr/>
              <a:t>26/11/2010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5C0A4-D609-4CCD-8C6B-5D86E20AAF4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B7782-EF39-4549-8250-9C47038CDEA9}" type="datetimeFigureOut">
              <a:rPr lang="fr-FR" smtClean="0"/>
              <a:pPr/>
              <a:t>26/11/2010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5C0A4-D609-4CCD-8C6B-5D86E20AAF4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B7782-EF39-4549-8250-9C47038CDEA9}" type="datetimeFigureOut">
              <a:rPr lang="fr-FR" smtClean="0"/>
              <a:pPr/>
              <a:t>26/11/2010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5C0A4-D609-4CCD-8C6B-5D86E20AAF4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B7782-EF39-4549-8250-9C47038CDEA9}" type="datetimeFigureOut">
              <a:rPr lang="fr-FR" smtClean="0"/>
              <a:pPr/>
              <a:t>26/11/2010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5C0A4-D609-4CCD-8C6B-5D86E20AAF4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B7782-EF39-4549-8250-9C47038CDEA9}" type="datetimeFigureOut">
              <a:rPr lang="fr-FR" smtClean="0"/>
              <a:pPr/>
              <a:t>26/11/2010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5C0A4-D609-4CCD-8C6B-5D86E20AAF4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B7782-EF39-4549-8250-9C47038CDEA9}" type="datetimeFigureOut">
              <a:rPr lang="fr-FR" smtClean="0"/>
              <a:pPr/>
              <a:t>26/11/2010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5C0A4-D609-4CCD-8C6B-5D86E20AAF4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B7782-EF39-4549-8250-9C47038CDEA9}" type="datetimeFigureOut">
              <a:rPr lang="fr-FR" smtClean="0"/>
              <a:pPr/>
              <a:t>26/11/2010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5C0A4-D609-4CCD-8C6B-5D86E20AAF4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B7782-EF39-4549-8250-9C47038CDEA9}" type="datetimeFigureOut">
              <a:rPr lang="fr-FR" smtClean="0"/>
              <a:pPr/>
              <a:t>26/11/2010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5C0A4-D609-4CCD-8C6B-5D86E20AAF4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B7782-EF39-4549-8250-9C47038CDEA9}" type="datetimeFigureOut">
              <a:rPr lang="fr-FR" smtClean="0"/>
              <a:pPr/>
              <a:t>26/11/2010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5C0A4-D609-4CCD-8C6B-5D86E20AAF4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B7782-EF39-4549-8250-9C47038CDEA9}" type="datetimeFigureOut">
              <a:rPr lang="fr-FR" smtClean="0"/>
              <a:pPr/>
              <a:t>26/11/2010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5C0A4-D609-4CCD-8C6B-5D86E20AAF4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Text Box 7"/>
          <p:cNvSpPr txBox="1">
            <a:spLocks noChangeArrowheads="1"/>
          </p:cNvSpPr>
          <p:nvPr/>
        </p:nvSpPr>
        <p:spPr bwMode="auto">
          <a:xfrm>
            <a:off x="-32" y="6583363"/>
            <a:ext cx="165763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1200" dirty="0"/>
              <a:t>S. Chel – </a:t>
            </a:r>
            <a:r>
              <a:rPr lang="fr-FR" sz="1200" dirty="0" smtClean="0"/>
              <a:t>26/11/2010 </a:t>
            </a:r>
            <a:endParaRPr lang="fr-FR" sz="1200" dirty="0"/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8685252" y="6581001"/>
            <a:ext cx="45878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fld id="{EA331E3B-BC54-43A1-9633-01E59A4EC733}" type="slidenum">
              <a:rPr lang="fr-FR" sz="1200" smtClean="0"/>
              <a:pPr/>
              <a:t>‹N°›</a:t>
            </a:fld>
            <a:endParaRPr lang="fr-FR" sz="1200" dirty="0"/>
          </a:p>
        </p:txBody>
      </p:sp>
      <p:sp>
        <p:nvSpPr>
          <p:cNvPr id="6" name="Text Box 7"/>
          <p:cNvSpPr txBox="1">
            <a:spLocks noChangeArrowheads="1"/>
          </p:cNvSpPr>
          <p:nvPr userDrawn="1"/>
        </p:nvSpPr>
        <p:spPr bwMode="auto">
          <a:xfrm>
            <a:off x="4071934" y="6581001"/>
            <a:ext cx="225805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1200" dirty="0" smtClean="0"/>
              <a:t>5th SPL Collaboration Meeting</a:t>
            </a:r>
            <a:endParaRPr lang="fr-FR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FB7782-EF39-4549-8250-9C47038CDEA9}" type="datetimeFigureOut">
              <a:rPr lang="fr-FR" smtClean="0"/>
              <a:pPr/>
              <a:t>26/11/2010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95C0A4-D609-4CCD-8C6B-5D86E20AAF4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7" Type="http://schemas.microsoft.com/office/2007/relationships/hdphoto" Target="../media/hdphoto2.wdp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microsoft.com/office/2007/relationships/hdphoto" Target="../media/hdphoto1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 bwMode="auto">
          <a:xfrm>
            <a:off x="827584" y="1340768"/>
            <a:ext cx="8058912" cy="4669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fr-FR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Status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of 704 MHz </a:t>
            </a:r>
            <a:r>
              <a:rPr kumimoji="0" lang="fr-FR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developements</a:t>
            </a:r>
            <a:endParaRPr kumimoji="0" lang="fr-F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fr-FR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at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fr-FR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CEA-Saclay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200" b="0" i="1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1701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2536" name="Rectangle 8"/>
          <p:cNvSpPr>
            <a:spLocks noChangeArrowheads="1"/>
          </p:cNvSpPr>
          <p:nvPr/>
        </p:nvSpPr>
        <p:spPr bwMode="auto">
          <a:xfrm>
            <a:off x="2315187" y="188640"/>
            <a:ext cx="319286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0000CC"/>
                </a:solidFill>
              </a:rPr>
              <a:t>Vertical EP station</a:t>
            </a:r>
            <a:endParaRPr lang="fr-FR" sz="2800" dirty="0">
              <a:solidFill>
                <a:srgbClr val="0000CC"/>
              </a:solidFill>
            </a:endParaRPr>
          </a:p>
        </p:txBody>
      </p:sp>
      <p:pic>
        <p:nvPicPr>
          <p:cNvPr id="5" name="Image 4" descr="Schéma3D_comm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94753" y="1052737"/>
            <a:ext cx="6617607" cy="4248472"/>
          </a:xfrm>
          <a:prstGeom prst="rect">
            <a:avLst/>
          </a:prstGeom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971600" y="5301208"/>
            <a:ext cx="7200800" cy="867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lnSpc>
                <a:spcPct val="140000"/>
              </a:lnSpc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Fabrication starts (contract signed in Nov. 2010)</a:t>
            </a:r>
          </a:p>
          <a:p>
            <a:pPr eaLnBrk="0" hangingPunct="0">
              <a:lnSpc>
                <a:spcPct val="140000"/>
              </a:lnSpc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VEP station should be tested in </a:t>
            </a:r>
            <a:r>
              <a:rPr lang="en-US" i="1" dirty="0" smtClean="0">
                <a:solidFill>
                  <a:schemeClr val="bg1">
                    <a:lumMod val="65000"/>
                  </a:schemeClr>
                </a:solidFill>
              </a:rPr>
              <a:t>April 2011</a:t>
            </a:r>
          </a:p>
        </p:txBody>
      </p:sp>
      <p:sp>
        <p:nvSpPr>
          <p:cNvPr id="7" name="ZoneTexte 7"/>
          <p:cNvSpPr txBox="1"/>
          <p:nvPr/>
        </p:nvSpPr>
        <p:spPr>
          <a:xfrm>
            <a:off x="7127776" y="5949280"/>
            <a:ext cx="2016224" cy="369332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 smtClean="0">
                <a:solidFill>
                  <a:schemeClr val="accent6"/>
                </a:solidFill>
                <a:latin typeface="Calibri" pitchFamily="34" charset="0"/>
              </a:rPr>
              <a:t>F. </a:t>
            </a:r>
            <a:r>
              <a:rPr lang="fr-FR" dirty="0" err="1" smtClean="0">
                <a:solidFill>
                  <a:schemeClr val="accent6"/>
                </a:solidFill>
                <a:latin typeface="Calibri" pitchFamily="34" charset="0"/>
              </a:rPr>
              <a:t>Eozénou</a:t>
            </a:r>
            <a:endParaRPr lang="fr-FR" dirty="0" smtClean="0">
              <a:solidFill>
                <a:schemeClr val="accent6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835696" y="188640"/>
            <a:ext cx="710963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0000CC"/>
                </a:solidFill>
              </a:rPr>
              <a:t> Quench localization by 2</a:t>
            </a:r>
            <a:r>
              <a:rPr lang="en-US" sz="2800" baseline="30000" dirty="0" smtClean="0">
                <a:solidFill>
                  <a:srgbClr val="0000CC"/>
                </a:solidFill>
              </a:rPr>
              <a:t>nd</a:t>
            </a:r>
            <a:r>
              <a:rPr lang="en-US" sz="2800" dirty="0" smtClean="0">
                <a:solidFill>
                  <a:srgbClr val="0000CC"/>
                </a:solidFill>
              </a:rPr>
              <a:t> sound detection</a:t>
            </a:r>
            <a:endParaRPr lang="fr-FR" sz="2800" dirty="0">
              <a:solidFill>
                <a:srgbClr val="0000CC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611560" y="980728"/>
            <a:ext cx="66247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>
                <a:latin typeface="Calibri" pitchFamily="34" charset="0"/>
                <a:cs typeface="Calibri" pitchFamily="34" charset="0"/>
              </a:rPr>
              <a:t>Sensors</a:t>
            </a:r>
            <a:r>
              <a:rPr lang="fr-FR" dirty="0" smtClean="0">
                <a:latin typeface="Calibri" pitchFamily="34" charset="0"/>
                <a:cs typeface="Calibri" pitchFamily="34" charset="0"/>
              </a:rPr>
              <a:t>: </a:t>
            </a:r>
          </a:p>
          <a:p>
            <a:pPr>
              <a:buFont typeface="Wingdings" pitchFamily="2" charset="2"/>
              <a:buChar char="Ø"/>
            </a:pPr>
            <a:r>
              <a:rPr lang="fr-FR" dirty="0" smtClean="0">
                <a:latin typeface="Calibri" pitchFamily="34" charset="0"/>
                <a:cs typeface="Calibri" pitchFamily="34" charset="0"/>
              </a:rPr>
              <a:t> 8 </a:t>
            </a:r>
            <a:r>
              <a:rPr lang="fr-FR" dirty="0" err="1" smtClean="0">
                <a:latin typeface="Calibri" pitchFamily="34" charset="0"/>
                <a:cs typeface="Calibri" pitchFamily="34" charset="0"/>
              </a:rPr>
              <a:t>Oscillating</a:t>
            </a:r>
            <a:r>
              <a:rPr lang="fr-FR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fr-FR" dirty="0" err="1" smtClean="0">
                <a:latin typeface="Calibri" pitchFamily="34" charset="0"/>
                <a:cs typeface="Calibri" pitchFamily="34" charset="0"/>
              </a:rPr>
              <a:t>Superleak</a:t>
            </a:r>
            <a:r>
              <a:rPr lang="fr-FR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fr-FR" dirty="0" err="1" smtClean="0">
                <a:latin typeface="Calibri" pitchFamily="34" charset="0"/>
                <a:cs typeface="Calibri" pitchFamily="34" charset="0"/>
              </a:rPr>
              <a:t>Transducers</a:t>
            </a:r>
            <a:r>
              <a:rPr lang="fr-FR" dirty="0" smtClean="0">
                <a:latin typeface="Calibri" pitchFamily="34" charset="0"/>
                <a:cs typeface="Calibri" pitchFamily="34" charset="0"/>
              </a:rPr>
              <a:t> (OST) </a:t>
            </a:r>
            <a:r>
              <a:rPr lang="fr-FR" dirty="0" err="1" smtClean="0">
                <a:latin typeface="Calibri" pitchFamily="34" charset="0"/>
                <a:cs typeface="Calibri" pitchFamily="34" charset="0"/>
              </a:rPr>
              <a:t>received</a:t>
            </a:r>
            <a:r>
              <a:rPr lang="fr-FR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fr-FR" dirty="0" err="1" smtClean="0">
                <a:latin typeface="Calibri" pitchFamily="34" charset="0"/>
                <a:cs typeface="Calibri" pitchFamily="34" charset="0"/>
              </a:rPr>
              <a:t>from</a:t>
            </a:r>
            <a:r>
              <a:rPr lang="fr-FR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fr-FR" dirty="0" err="1" smtClean="0">
                <a:latin typeface="Calibri" pitchFamily="34" charset="0"/>
                <a:cs typeface="Calibri" pitchFamily="34" charset="0"/>
              </a:rPr>
              <a:t>Cornell</a:t>
            </a:r>
            <a:endParaRPr lang="fr-FR" dirty="0" smtClean="0">
              <a:latin typeface="Calibri" pitchFamily="34" charset="0"/>
              <a:cs typeface="Calibri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fr-FR" dirty="0" smtClean="0">
                <a:latin typeface="Calibri" pitchFamily="34" charset="0"/>
                <a:cs typeface="Calibri" pitchFamily="34" charset="0"/>
              </a:rPr>
              <a:t> 1 prototype </a:t>
            </a:r>
            <a:r>
              <a:rPr lang="fr-FR" dirty="0" err="1" smtClean="0">
                <a:latin typeface="Calibri" pitchFamily="34" charset="0"/>
                <a:cs typeface="Calibri" pitchFamily="34" charset="0"/>
              </a:rPr>
              <a:t>electronics</a:t>
            </a:r>
            <a:r>
              <a:rPr lang="fr-FR" dirty="0" smtClean="0">
                <a:latin typeface="Calibri" pitchFamily="34" charset="0"/>
                <a:cs typeface="Calibri" pitchFamily="34" charset="0"/>
              </a:rPr>
              <a:t> circuit </a:t>
            </a:r>
            <a:r>
              <a:rPr lang="fr-FR" dirty="0" err="1" smtClean="0">
                <a:latin typeface="Calibri" pitchFamily="34" charset="0"/>
                <a:cs typeface="Calibri" pitchFamily="34" charset="0"/>
              </a:rPr>
              <a:t>developed</a:t>
            </a:r>
            <a:r>
              <a:rPr lang="fr-FR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fr-FR" dirty="0" err="1" smtClean="0">
                <a:latin typeface="Calibri" pitchFamily="34" charset="0"/>
                <a:cs typeface="Calibri" pitchFamily="34" charset="0"/>
              </a:rPr>
              <a:t>at</a:t>
            </a:r>
            <a:r>
              <a:rPr lang="fr-FR" dirty="0" smtClean="0">
                <a:latin typeface="Calibri" pitchFamily="34" charset="0"/>
                <a:cs typeface="Calibri" pitchFamily="34" charset="0"/>
              </a:rPr>
              <a:t> Saclay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4283968" y="3140968"/>
            <a:ext cx="3888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>
                <a:latin typeface="Calibri" pitchFamily="34" charset="0"/>
                <a:cs typeface="Calibri" pitchFamily="34" charset="0"/>
              </a:rPr>
              <a:t>Unfortunately</a:t>
            </a:r>
            <a:r>
              <a:rPr lang="fr-FR" dirty="0" smtClean="0">
                <a:latin typeface="Calibri" pitchFamily="34" charset="0"/>
                <a:cs typeface="Calibri" pitchFamily="34" charset="0"/>
              </a:rPr>
              <a:t>, no signal </a:t>
            </a:r>
            <a:r>
              <a:rPr lang="fr-FR" dirty="0" err="1" smtClean="0">
                <a:latin typeface="Calibri" pitchFamily="34" charset="0"/>
                <a:cs typeface="Calibri" pitchFamily="34" charset="0"/>
              </a:rPr>
              <a:t>was</a:t>
            </a:r>
            <a:r>
              <a:rPr lang="fr-FR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fr-FR" dirty="0" err="1" smtClean="0">
                <a:latin typeface="Calibri" pitchFamily="34" charset="0"/>
                <a:cs typeface="Calibri" pitchFamily="34" charset="0"/>
              </a:rPr>
              <a:t>measured</a:t>
            </a:r>
            <a:r>
              <a:rPr lang="fr-FR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fr-FR" dirty="0" err="1" smtClean="0">
                <a:latin typeface="Calibri" pitchFamily="34" charset="0"/>
                <a:cs typeface="Calibri" pitchFamily="34" charset="0"/>
              </a:rPr>
              <a:t>from</a:t>
            </a:r>
            <a:r>
              <a:rPr lang="fr-FR" dirty="0" smtClean="0">
                <a:latin typeface="Calibri" pitchFamily="34" charset="0"/>
                <a:cs typeface="Calibri" pitchFamily="34" charset="0"/>
              </a:rPr>
              <a:t> the OST </a:t>
            </a:r>
            <a:r>
              <a:rPr lang="fr-FR" dirty="0" err="1" smtClean="0">
                <a:latin typeface="Calibri" pitchFamily="34" charset="0"/>
                <a:cs typeface="Calibri" pitchFamily="34" charset="0"/>
              </a:rPr>
              <a:t>sensors</a:t>
            </a:r>
            <a:r>
              <a:rPr lang="fr-FR" dirty="0" smtClean="0">
                <a:latin typeface="Calibri" pitchFamily="34" charset="0"/>
                <a:cs typeface="Calibri" pitchFamily="34" charset="0"/>
              </a:rPr>
              <a:t> due </a:t>
            </a:r>
            <a:r>
              <a:rPr lang="fr-FR" dirty="0" err="1" smtClean="0">
                <a:latin typeface="Calibri" pitchFamily="34" charset="0"/>
                <a:cs typeface="Calibri" pitchFamily="34" charset="0"/>
              </a:rPr>
              <a:t>cavity</a:t>
            </a:r>
            <a:r>
              <a:rPr lang="fr-FR" dirty="0" smtClean="0">
                <a:latin typeface="Calibri" pitchFamily="34" charset="0"/>
                <a:cs typeface="Calibri" pitchFamily="34" charset="0"/>
              </a:rPr>
              <a:t> FE</a:t>
            </a:r>
          </a:p>
        </p:txBody>
      </p:sp>
      <p:grpSp>
        <p:nvGrpSpPr>
          <p:cNvPr id="13" name="Groupe 12"/>
          <p:cNvGrpSpPr/>
          <p:nvPr/>
        </p:nvGrpSpPr>
        <p:grpSpPr>
          <a:xfrm>
            <a:off x="378020" y="2996953"/>
            <a:ext cx="3289014" cy="3105635"/>
            <a:chOff x="611560" y="2798426"/>
            <a:chExt cx="3744416" cy="3670546"/>
          </a:xfrm>
        </p:grpSpPr>
        <p:pic>
          <p:nvPicPr>
            <p:cNvPr id="14" name="Picture 3" descr="\\Dapdc5\jplouin\My Documents\ILC-Higrade-SecondSon\photos test septembre 2010\IMG_5635.jp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1560" y="3212976"/>
              <a:ext cx="3744416" cy="2808503"/>
            </a:xfrm>
            <a:prstGeom prst="rect">
              <a:avLst/>
            </a:prstGeom>
            <a:noFill/>
          </p:spPr>
        </p:pic>
        <p:sp>
          <p:nvSpPr>
            <p:cNvPr id="15" name="ZoneTexte 14"/>
            <p:cNvSpPr txBox="1"/>
            <p:nvPr/>
          </p:nvSpPr>
          <p:spPr>
            <a:xfrm>
              <a:off x="2353046" y="2798426"/>
              <a:ext cx="1050209" cy="4365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err="1" smtClean="0">
                  <a:solidFill>
                    <a:srgbClr val="FF0000"/>
                  </a:solidFill>
                </a:rPr>
                <a:t>OSTs</a:t>
              </a:r>
              <a:endParaRPr lang="fr-FR" dirty="0">
                <a:solidFill>
                  <a:srgbClr val="FF0000"/>
                </a:solidFill>
              </a:endParaRPr>
            </a:p>
          </p:txBody>
        </p:sp>
        <p:cxnSp>
          <p:nvCxnSpPr>
            <p:cNvPr id="16" name="Connecteur droit avec flèche 15"/>
            <p:cNvCxnSpPr/>
            <p:nvPr/>
          </p:nvCxnSpPr>
          <p:spPr>
            <a:xfrm>
              <a:off x="2926895" y="3309065"/>
              <a:ext cx="1065718" cy="110637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avec flèche 16"/>
            <p:cNvCxnSpPr>
              <a:stCxn id="15" idx="2"/>
            </p:cNvCxnSpPr>
            <p:nvPr/>
          </p:nvCxnSpPr>
          <p:spPr>
            <a:xfrm rot="5400000">
              <a:off x="1823529" y="3190608"/>
              <a:ext cx="1010292" cy="1098953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avec flèche 17"/>
            <p:cNvCxnSpPr>
              <a:stCxn id="15" idx="2"/>
            </p:cNvCxnSpPr>
            <p:nvPr/>
          </p:nvCxnSpPr>
          <p:spPr>
            <a:xfrm rot="5400000">
              <a:off x="1359794" y="2918753"/>
              <a:ext cx="1202174" cy="1834542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ZoneTexte 18"/>
            <p:cNvSpPr txBox="1"/>
            <p:nvPr/>
          </p:nvSpPr>
          <p:spPr>
            <a:xfrm>
              <a:off x="1123371" y="6032459"/>
              <a:ext cx="2213415" cy="4365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92D050"/>
                  </a:solidFill>
                </a:rPr>
                <a:t>T </a:t>
              </a:r>
              <a:r>
                <a:rPr lang="fr-FR" dirty="0" err="1" smtClean="0">
                  <a:solidFill>
                    <a:srgbClr val="92D050"/>
                  </a:solidFill>
                </a:rPr>
                <a:t>map</a:t>
              </a:r>
              <a:r>
                <a:rPr lang="fr-FR" dirty="0" smtClean="0">
                  <a:solidFill>
                    <a:srgbClr val="92D050"/>
                  </a:solidFill>
                </a:rPr>
                <a:t> </a:t>
              </a:r>
              <a:r>
                <a:rPr lang="fr-FR" dirty="0" err="1" smtClean="0">
                  <a:solidFill>
                    <a:srgbClr val="92D050"/>
                  </a:solidFill>
                </a:rPr>
                <a:t>sensors</a:t>
              </a:r>
              <a:endParaRPr lang="fr-FR" dirty="0">
                <a:solidFill>
                  <a:srgbClr val="92D050"/>
                </a:solidFill>
              </a:endParaRPr>
            </a:p>
          </p:txBody>
        </p:sp>
        <p:cxnSp>
          <p:nvCxnSpPr>
            <p:cNvPr id="20" name="Connecteur droit avec flèche 19"/>
            <p:cNvCxnSpPr>
              <a:stCxn id="19" idx="0"/>
            </p:cNvCxnSpPr>
            <p:nvPr/>
          </p:nvCxnSpPr>
          <p:spPr>
            <a:xfrm rot="16200000" flipV="1">
              <a:off x="1578343" y="5380723"/>
              <a:ext cx="1180504" cy="122968"/>
            </a:xfrm>
            <a:prstGeom prst="straightConnector1">
              <a:avLst/>
            </a:prstGeom>
            <a:ln>
              <a:solidFill>
                <a:srgbClr val="92D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3" name="Picture 4" descr="\\Dapdc5\jplouin\My Documents\ILC-Higrade-SecondSon\photos\photos circuit\100_788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876256" y="980728"/>
            <a:ext cx="2160240" cy="1620367"/>
          </a:xfrm>
          <a:prstGeom prst="rect">
            <a:avLst/>
          </a:prstGeom>
          <a:noFill/>
        </p:spPr>
      </p:pic>
      <p:sp>
        <p:nvSpPr>
          <p:cNvPr id="25" name="ZoneTexte 24"/>
          <p:cNvSpPr txBox="1"/>
          <p:nvPr/>
        </p:nvSpPr>
        <p:spPr>
          <a:xfrm>
            <a:off x="179512" y="2001614"/>
            <a:ext cx="72728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Calibri" pitchFamily="34" charset="0"/>
                <a:cs typeface="Calibri" pitchFamily="34" charset="0"/>
              </a:rPr>
              <a:t>Tests in VC </a:t>
            </a:r>
            <a:r>
              <a:rPr lang="fr-FR" dirty="0" err="1" smtClean="0">
                <a:latin typeface="Calibri" pitchFamily="34" charset="0"/>
                <a:cs typeface="Calibri" pitchFamily="34" charset="0"/>
              </a:rPr>
              <a:t>with</a:t>
            </a:r>
            <a:r>
              <a:rPr lang="fr-FR" dirty="0" smtClean="0">
                <a:latin typeface="Calibri" pitchFamily="34" charset="0"/>
                <a:cs typeface="Calibri" pitchFamily="34" charset="0"/>
              </a:rPr>
              <a:t> a 1-</a:t>
            </a:r>
            <a:r>
              <a:rPr lang="fr-FR" dirty="0" err="1" smtClean="0">
                <a:latin typeface="Calibri" pitchFamily="34" charset="0"/>
                <a:cs typeface="Calibri" pitchFamily="34" charset="0"/>
              </a:rPr>
              <a:t>Cell</a:t>
            </a:r>
            <a:r>
              <a:rPr lang="fr-FR" dirty="0" smtClean="0">
                <a:latin typeface="Calibri" pitchFamily="34" charset="0"/>
                <a:cs typeface="Calibri" pitchFamily="34" charset="0"/>
              </a:rPr>
              <a:t> 1.3 GHz </a:t>
            </a:r>
            <a:r>
              <a:rPr lang="fr-FR" dirty="0" err="1" smtClean="0">
                <a:latin typeface="Calibri" pitchFamily="34" charset="0"/>
                <a:cs typeface="Calibri" pitchFamily="34" charset="0"/>
              </a:rPr>
              <a:t>cavity</a:t>
            </a:r>
            <a:r>
              <a:rPr lang="fr-FR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fr-FR" dirty="0" err="1" smtClean="0">
                <a:latin typeface="Calibri" pitchFamily="34" charset="0"/>
                <a:cs typeface="Calibri" pitchFamily="34" charset="0"/>
              </a:rPr>
              <a:t>were</a:t>
            </a:r>
            <a:r>
              <a:rPr lang="fr-FR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fr-FR" dirty="0" err="1" smtClean="0">
                <a:latin typeface="Calibri" pitchFamily="34" charset="0"/>
                <a:cs typeface="Calibri" pitchFamily="34" charset="0"/>
              </a:rPr>
              <a:t>undertaken</a:t>
            </a:r>
            <a:r>
              <a:rPr lang="fr-FR" dirty="0" smtClean="0">
                <a:latin typeface="Calibri" pitchFamily="34" charset="0"/>
                <a:cs typeface="Calibri" pitchFamily="34" charset="0"/>
              </a:rPr>
              <a:t>:</a:t>
            </a:r>
          </a:p>
          <a:p>
            <a:pPr>
              <a:buFontTx/>
              <a:buChar char="-"/>
            </a:pPr>
            <a:r>
              <a:rPr lang="fr-FR" dirty="0" err="1" smtClean="0">
                <a:latin typeface="Calibri" pitchFamily="34" charset="0"/>
                <a:cs typeface="Calibri" pitchFamily="34" charset="0"/>
              </a:rPr>
              <a:t>With</a:t>
            </a:r>
            <a:r>
              <a:rPr lang="fr-FR" dirty="0" smtClean="0">
                <a:latin typeface="Calibri" pitchFamily="34" charset="0"/>
                <a:cs typeface="Calibri" pitchFamily="34" charset="0"/>
              </a:rPr>
              <a:t> a T-</a:t>
            </a:r>
            <a:r>
              <a:rPr lang="fr-FR" dirty="0" err="1" smtClean="0">
                <a:latin typeface="Calibri" pitchFamily="34" charset="0"/>
                <a:cs typeface="Calibri" pitchFamily="34" charset="0"/>
              </a:rPr>
              <a:t>mapping</a:t>
            </a:r>
            <a:r>
              <a:rPr lang="fr-FR" dirty="0" smtClean="0">
                <a:latin typeface="Calibri" pitchFamily="34" charset="0"/>
                <a:cs typeface="Calibri" pitchFamily="34" charset="0"/>
              </a:rPr>
              <a:t> system for </a:t>
            </a:r>
            <a:r>
              <a:rPr lang="fr-FR" dirty="0" err="1" smtClean="0">
                <a:latin typeface="Calibri" pitchFamily="34" charset="0"/>
                <a:cs typeface="Calibri" pitchFamily="34" charset="0"/>
              </a:rPr>
              <a:t>quench</a:t>
            </a:r>
            <a:r>
              <a:rPr lang="fr-FR" dirty="0" smtClean="0">
                <a:latin typeface="Calibri" pitchFamily="34" charset="0"/>
                <a:cs typeface="Calibri" pitchFamily="34" charset="0"/>
              </a:rPr>
              <a:t> localisation</a:t>
            </a:r>
          </a:p>
          <a:p>
            <a:pPr>
              <a:buFontTx/>
              <a:buChar char="-"/>
            </a:pPr>
            <a:r>
              <a:rPr lang="fr-FR" dirty="0" err="1" smtClean="0">
                <a:latin typeface="Calibri" pitchFamily="34" charset="0"/>
                <a:cs typeface="Calibri" pitchFamily="34" charset="0"/>
              </a:rPr>
              <a:t>With</a:t>
            </a:r>
            <a:r>
              <a:rPr lang="fr-FR" dirty="0" smtClean="0">
                <a:latin typeface="Calibri" pitchFamily="34" charset="0"/>
                <a:cs typeface="Calibri" pitchFamily="34" charset="0"/>
              </a:rPr>
              <a:t> 3 OST </a:t>
            </a:r>
            <a:r>
              <a:rPr lang="fr-FR" dirty="0" err="1" smtClean="0">
                <a:latin typeface="Calibri" pitchFamily="34" charset="0"/>
                <a:cs typeface="Calibri" pitchFamily="34" charset="0"/>
              </a:rPr>
              <a:t>sensors</a:t>
            </a:r>
            <a:r>
              <a:rPr lang="fr-FR" dirty="0" smtClean="0">
                <a:latin typeface="Calibri" pitchFamily="34" charset="0"/>
                <a:cs typeface="Calibri" pitchFamily="34" charset="0"/>
              </a:rPr>
              <a:t> for qualification of the instrumentation and acquisition</a:t>
            </a:r>
          </a:p>
        </p:txBody>
      </p:sp>
      <p:sp>
        <p:nvSpPr>
          <p:cNvPr id="27" name="ZoneTexte 26"/>
          <p:cNvSpPr txBox="1"/>
          <p:nvPr/>
        </p:nvSpPr>
        <p:spPr>
          <a:xfrm>
            <a:off x="4355976" y="3756498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Calibri" pitchFamily="34" charset="0"/>
                <a:cs typeface="Calibri" pitchFamily="34" charset="0"/>
              </a:rPr>
              <a:t>New BCP &amp; VT in </a:t>
            </a:r>
            <a:r>
              <a:rPr lang="fr-FR" dirty="0" err="1" smtClean="0">
                <a:latin typeface="Calibri" pitchFamily="34" charset="0"/>
                <a:cs typeface="Calibri" pitchFamily="34" charset="0"/>
              </a:rPr>
              <a:t>progress</a:t>
            </a:r>
            <a:endParaRPr lang="fr-FR" dirty="0" smtClean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8" name="Image 27" descr="IMG_5832.jpg"/>
          <p:cNvPicPr>
            <a:picLocks noChangeAspect="1"/>
          </p:cNvPicPr>
          <p:nvPr/>
        </p:nvPicPr>
        <p:blipFill>
          <a:blip r:embed="rId5" cstate="print"/>
          <a:srcRect l="17983" t="33210" r="50211" b="23800"/>
          <a:stretch>
            <a:fillRect/>
          </a:stretch>
        </p:blipFill>
        <p:spPr>
          <a:xfrm>
            <a:off x="4427984" y="4116538"/>
            <a:ext cx="2376264" cy="2408806"/>
          </a:xfrm>
          <a:prstGeom prst="rect">
            <a:avLst/>
          </a:prstGeom>
        </p:spPr>
      </p:pic>
      <p:sp>
        <p:nvSpPr>
          <p:cNvPr id="21" name="ZoneTexte 7"/>
          <p:cNvSpPr txBox="1"/>
          <p:nvPr/>
        </p:nvSpPr>
        <p:spPr>
          <a:xfrm>
            <a:off x="7127776" y="5877272"/>
            <a:ext cx="2016224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 smtClean="0">
                <a:solidFill>
                  <a:schemeClr val="accent6"/>
                </a:solidFill>
                <a:latin typeface="Calibri" pitchFamily="34" charset="0"/>
              </a:rPr>
              <a:t>J. </a:t>
            </a:r>
            <a:r>
              <a:rPr lang="fr-FR" dirty="0" err="1" smtClean="0">
                <a:solidFill>
                  <a:schemeClr val="accent6"/>
                </a:solidFill>
                <a:latin typeface="Calibri" pitchFamily="34" charset="0"/>
              </a:rPr>
              <a:t>Plouin</a:t>
            </a:r>
            <a:endParaRPr lang="fr-FR" dirty="0" smtClean="0">
              <a:solidFill>
                <a:schemeClr val="accent6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ChangeArrowheads="1"/>
          </p:cNvSpPr>
          <p:nvPr/>
        </p:nvSpPr>
        <p:spPr bwMode="auto">
          <a:xfrm>
            <a:off x="0" y="1701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259632" y="188640"/>
            <a:ext cx="505939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0000CC"/>
                </a:solidFill>
              </a:rPr>
              <a:t>SLHC-PP: test in pulsed mode</a:t>
            </a:r>
            <a:endParaRPr lang="fr-FR" sz="2800" dirty="0">
              <a:solidFill>
                <a:srgbClr val="0000CC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1115616" y="980728"/>
            <a:ext cx="8568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fr-FR" dirty="0" smtClean="0">
                <a:latin typeface="Calibri" pitchFamily="34" charset="0"/>
                <a:cs typeface="Calibri" pitchFamily="34" charset="0"/>
              </a:rPr>
              <a:t>Test </a:t>
            </a:r>
            <a:r>
              <a:rPr lang="fr-FR" dirty="0" err="1" smtClean="0">
                <a:latin typeface="Calibri" pitchFamily="34" charset="0"/>
                <a:cs typeface="Calibri" pitchFamily="34" charset="0"/>
              </a:rPr>
              <a:t>done</a:t>
            </a:r>
            <a:r>
              <a:rPr lang="fr-FR" dirty="0" smtClean="0">
                <a:latin typeface="Calibri" pitchFamily="34" charset="0"/>
                <a:cs typeface="Calibri" pitchFamily="34" charset="0"/>
              </a:rPr>
              <a:t> on « HIPPI » </a:t>
            </a:r>
            <a:r>
              <a:rPr lang="fr-FR" dirty="0" err="1" smtClean="0">
                <a:latin typeface="Calibri" pitchFamily="34" charset="0"/>
                <a:cs typeface="Calibri" pitchFamily="34" charset="0"/>
              </a:rPr>
              <a:t>cavity</a:t>
            </a:r>
            <a:r>
              <a:rPr lang="fr-FR" dirty="0" smtClean="0">
                <a:latin typeface="Calibri" pitchFamily="34" charset="0"/>
                <a:cs typeface="Calibri" pitchFamily="34" charset="0"/>
              </a:rPr>
              <a:t> (beta=0.5 – 704 MHz – 5cells) in </a:t>
            </a:r>
            <a:r>
              <a:rPr lang="fr-FR" dirty="0" err="1" smtClean="0">
                <a:latin typeface="Calibri" pitchFamily="34" charset="0"/>
                <a:cs typeface="Calibri" pitchFamily="34" charset="0"/>
              </a:rPr>
              <a:t>CryHolab</a:t>
            </a:r>
            <a:endParaRPr lang="fr-FR" dirty="0" smtClean="0">
              <a:latin typeface="Calibri" pitchFamily="34" charset="0"/>
              <a:cs typeface="Calibri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fr-FR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fr-FR" dirty="0" err="1" smtClean="0">
                <a:latin typeface="Calibri" pitchFamily="34" charset="0"/>
                <a:cs typeface="Calibri" pitchFamily="34" charset="0"/>
              </a:rPr>
              <a:t>Piezo</a:t>
            </a:r>
            <a:r>
              <a:rPr lang="fr-FR" dirty="0" smtClean="0">
                <a:latin typeface="Calibri" pitchFamily="34" charset="0"/>
                <a:cs typeface="Calibri" pitchFamily="34" charset="0"/>
              </a:rPr>
              <a:t> signal </a:t>
            </a:r>
            <a:r>
              <a:rPr lang="fr-FR" dirty="0" err="1" smtClean="0">
                <a:latin typeface="Calibri" pitchFamily="34" charset="0"/>
                <a:cs typeface="Calibri" pitchFamily="34" charset="0"/>
              </a:rPr>
              <a:t>used</a:t>
            </a:r>
            <a:r>
              <a:rPr lang="fr-FR" dirty="0" smtClean="0">
                <a:latin typeface="Calibri" pitchFamily="34" charset="0"/>
                <a:cs typeface="Calibri" pitchFamily="34" charset="0"/>
              </a:rPr>
              <a:t> as a </a:t>
            </a:r>
            <a:r>
              <a:rPr lang="fr-FR" dirty="0" err="1" smtClean="0">
                <a:latin typeface="Calibri" pitchFamily="34" charset="0"/>
                <a:cs typeface="Calibri" pitchFamily="34" charset="0"/>
              </a:rPr>
              <a:t>sensor</a:t>
            </a:r>
            <a:endParaRPr lang="fr-FR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35496" y="5380672"/>
            <a:ext cx="9108504" cy="147732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4175125"/>
            <a:r>
              <a:rPr lang="en-US" sz="1800" dirty="0">
                <a:latin typeface="Calibri" pitchFamily="34" charset="0"/>
              </a:rPr>
              <a:t>1 : Mechanical </a:t>
            </a:r>
            <a:r>
              <a:rPr lang="en-US" sz="1800" dirty="0" smtClean="0">
                <a:latin typeface="Calibri" pitchFamily="34" charset="0"/>
              </a:rPr>
              <a:t>excitation </a:t>
            </a:r>
            <a:r>
              <a:rPr lang="en-US" sz="1800" dirty="0">
                <a:latin typeface="Calibri" pitchFamily="34" charset="0"/>
              </a:rPr>
              <a:t>due to </a:t>
            </a:r>
            <a:r>
              <a:rPr lang="en-US" sz="1800" dirty="0" smtClean="0">
                <a:latin typeface="Calibri" pitchFamily="34" charset="0"/>
              </a:rPr>
              <a:t>LFD ; RF </a:t>
            </a:r>
            <a:r>
              <a:rPr lang="en-US" sz="1800" dirty="0">
                <a:latin typeface="Calibri" pitchFamily="34" charset="0"/>
              </a:rPr>
              <a:t>pulses 50 Hz, 2 ms, </a:t>
            </a:r>
            <a:r>
              <a:rPr lang="en-US" sz="1800" dirty="0" err="1">
                <a:latin typeface="Calibri" pitchFamily="34" charset="0"/>
              </a:rPr>
              <a:t>Eacc</a:t>
            </a:r>
            <a:r>
              <a:rPr lang="en-US" sz="1800" dirty="0">
                <a:latin typeface="Calibri" pitchFamily="34" charset="0"/>
              </a:rPr>
              <a:t> = 14.5 </a:t>
            </a:r>
            <a:r>
              <a:rPr lang="en-US" sz="1800" dirty="0" smtClean="0">
                <a:latin typeface="Calibri" pitchFamily="34" charset="0"/>
              </a:rPr>
              <a:t>MV/m</a:t>
            </a:r>
          </a:p>
          <a:p>
            <a:pPr defTabSz="4175125"/>
            <a:r>
              <a:rPr lang="en-US" sz="1800" dirty="0" smtClean="0">
                <a:latin typeface="Calibri" pitchFamily="34" charset="0"/>
              </a:rPr>
              <a:t>Only </a:t>
            </a:r>
            <a:r>
              <a:rPr lang="en-US" sz="1800" dirty="0">
                <a:latin typeface="Calibri" pitchFamily="34" charset="0"/>
              </a:rPr>
              <a:t>stable oscillation </a:t>
            </a:r>
            <a:r>
              <a:rPr lang="en-US" sz="1800" dirty="0" smtClean="0">
                <a:latin typeface="Calibri" pitchFamily="34" charset="0"/>
              </a:rPr>
              <a:t>observed</a:t>
            </a:r>
            <a:r>
              <a:rPr lang="en-US" dirty="0" smtClean="0">
                <a:latin typeface="Calibri" pitchFamily="34" charset="0"/>
              </a:rPr>
              <a:t> ; </a:t>
            </a:r>
            <a:r>
              <a:rPr lang="en-US" sz="1800" dirty="0" smtClean="0">
                <a:latin typeface="Calibri" pitchFamily="34" charset="0"/>
              </a:rPr>
              <a:t>20 </a:t>
            </a:r>
            <a:r>
              <a:rPr lang="en-US" sz="1800" dirty="0">
                <a:latin typeface="Calibri" pitchFamily="34" charset="0"/>
              </a:rPr>
              <a:t>ms between pulses is too short for the modes to decay.</a:t>
            </a:r>
          </a:p>
          <a:p>
            <a:pPr defTabSz="4175125"/>
            <a:r>
              <a:rPr lang="en-US" sz="1800" dirty="0">
                <a:latin typeface="Calibri" pitchFamily="34" charset="0"/>
              </a:rPr>
              <a:t>2 : RF is switched off</a:t>
            </a:r>
          </a:p>
          <a:p>
            <a:pPr defTabSz="4175125"/>
            <a:r>
              <a:rPr lang="en-US" sz="1800" dirty="0">
                <a:latin typeface="Calibri" pitchFamily="34" charset="0"/>
              </a:rPr>
              <a:t>3 : mechanical modes decay for approx. 2 s</a:t>
            </a:r>
          </a:p>
          <a:p>
            <a:pPr defTabSz="4175125"/>
            <a:r>
              <a:rPr lang="en-US" sz="1800" dirty="0">
                <a:latin typeface="Calibri" pitchFamily="34" charset="0"/>
              </a:rPr>
              <a:t>4 : mechanical vibration due to the </a:t>
            </a:r>
            <a:r>
              <a:rPr lang="en-US" sz="1800" dirty="0" smtClean="0">
                <a:latin typeface="Calibri" pitchFamily="34" charset="0"/>
              </a:rPr>
              <a:t>environment</a:t>
            </a:r>
            <a:endParaRPr lang="en-US" sz="1800" dirty="0">
              <a:latin typeface="Calibri" pitchFamily="34" charset="0"/>
            </a:endParaRPr>
          </a:p>
        </p:txBody>
      </p:sp>
      <p:pic>
        <p:nvPicPr>
          <p:cNvPr id="15" name="Picture 14" descr="pulses-plu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1434" y="1890737"/>
            <a:ext cx="5746750" cy="3487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ZoneTexte 12"/>
          <p:cNvSpPr txBox="1">
            <a:spLocks noChangeArrowheads="1"/>
          </p:cNvSpPr>
          <p:nvPr/>
        </p:nvSpPr>
        <p:spPr bwMode="auto">
          <a:xfrm>
            <a:off x="1037059" y="1628800"/>
            <a:ext cx="762000" cy="338137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/>
              <a:t>1</a:t>
            </a:r>
          </a:p>
        </p:txBody>
      </p:sp>
      <p:sp>
        <p:nvSpPr>
          <p:cNvPr id="17" name="ZoneTexte 13"/>
          <p:cNvSpPr txBox="1">
            <a:spLocks noChangeArrowheads="1"/>
          </p:cNvSpPr>
          <p:nvPr/>
        </p:nvSpPr>
        <p:spPr bwMode="auto">
          <a:xfrm>
            <a:off x="1722859" y="1628800"/>
            <a:ext cx="298450" cy="33813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/>
              <a:t>2</a:t>
            </a:r>
          </a:p>
        </p:txBody>
      </p:sp>
      <p:sp>
        <p:nvSpPr>
          <p:cNvPr id="18" name="ZoneTexte 14"/>
          <p:cNvSpPr txBox="1">
            <a:spLocks noChangeArrowheads="1"/>
          </p:cNvSpPr>
          <p:nvPr/>
        </p:nvSpPr>
        <p:spPr bwMode="auto">
          <a:xfrm>
            <a:off x="1951459" y="1628800"/>
            <a:ext cx="2895600" cy="338137"/>
          </a:xfrm>
          <a:prstGeom prst="rect">
            <a:avLst/>
          </a:prstGeom>
          <a:solidFill>
            <a:srgbClr val="00B05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/>
              <a:t>3</a:t>
            </a:r>
          </a:p>
        </p:txBody>
      </p:sp>
      <p:sp>
        <p:nvSpPr>
          <p:cNvPr id="19" name="ZoneTexte 15"/>
          <p:cNvSpPr txBox="1">
            <a:spLocks noChangeArrowheads="1"/>
          </p:cNvSpPr>
          <p:nvPr/>
        </p:nvSpPr>
        <p:spPr bwMode="auto">
          <a:xfrm>
            <a:off x="4847059" y="1628800"/>
            <a:ext cx="1295400" cy="338137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/>
              <a:t>4</a:t>
            </a:r>
          </a:p>
        </p:txBody>
      </p:sp>
      <p:pic>
        <p:nvPicPr>
          <p:cNvPr id="21" name="Picture 10" descr="small-cad-tuner-cavit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1486470"/>
            <a:ext cx="23241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Image 5" descr="cav-equipee-cryholab-montage-final-sept09 06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3142654"/>
            <a:ext cx="2686050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ZoneTexte 7"/>
          <p:cNvSpPr txBox="1"/>
          <p:nvPr/>
        </p:nvSpPr>
        <p:spPr>
          <a:xfrm>
            <a:off x="7127776" y="6488668"/>
            <a:ext cx="2016224" cy="369332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 smtClean="0">
                <a:solidFill>
                  <a:schemeClr val="accent6"/>
                </a:solidFill>
                <a:latin typeface="Calibri" pitchFamily="34" charset="0"/>
              </a:rPr>
              <a:t>G. </a:t>
            </a:r>
            <a:r>
              <a:rPr lang="fr-FR" dirty="0" err="1" smtClean="0">
                <a:solidFill>
                  <a:schemeClr val="accent6"/>
                </a:solidFill>
                <a:latin typeface="Calibri" pitchFamily="34" charset="0"/>
              </a:rPr>
              <a:t>Devanz</a:t>
            </a:r>
            <a:endParaRPr lang="fr-FR" dirty="0" smtClean="0">
              <a:solidFill>
                <a:schemeClr val="accent6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ChangeArrowheads="1"/>
          </p:cNvSpPr>
          <p:nvPr/>
        </p:nvSpPr>
        <p:spPr bwMode="auto">
          <a:xfrm>
            <a:off x="0" y="1701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259632" y="188640"/>
            <a:ext cx="505939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0000CC"/>
                </a:solidFill>
              </a:rPr>
              <a:t>SLHC-PP: test in pulsed mode</a:t>
            </a:r>
            <a:endParaRPr lang="fr-FR" sz="2800" dirty="0">
              <a:solidFill>
                <a:srgbClr val="0000CC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1115616" y="1043444"/>
            <a:ext cx="8568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Analysis</a:t>
            </a: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of </a:t>
            </a:r>
            <a:r>
              <a:rPr lang="fr-FR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piezo</a:t>
            </a: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fr-FR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signals</a:t>
            </a: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fr-FR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from</a:t>
            </a: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the </a:t>
            </a:r>
            <a:r>
              <a:rPr lang="fr-FR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previous</a:t>
            </a: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fr-FR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slide</a:t>
            </a: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:</a:t>
            </a:r>
          </a:p>
        </p:txBody>
      </p:sp>
      <p:sp>
        <p:nvSpPr>
          <p:cNvPr id="23" name="ZoneTexte 7"/>
          <p:cNvSpPr txBox="1"/>
          <p:nvPr/>
        </p:nvSpPr>
        <p:spPr>
          <a:xfrm>
            <a:off x="7127776" y="6488668"/>
            <a:ext cx="2016224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 smtClean="0">
                <a:solidFill>
                  <a:schemeClr val="accent6"/>
                </a:solidFill>
                <a:latin typeface="Calibri" pitchFamily="34" charset="0"/>
              </a:rPr>
              <a:t>G. </a:t>
            </a:r>
            <a:r>
              <a:rPr lang="fr-FR" dirty="0" err="1" smtClean="0">
                <a:solidFill>
                  <a:schemeClr val="accent6"/>
                </a:solidFill>
                <a:latin typeface="Calibri" pitchFamily="34" charset="0"/>
              </a:rPr>
              <a:t>Devanz</a:t>
            </a:r>
            <a:endParaRPr lang="fr-FR" dirty="0" smtClean="0">
              <a:solidFill>
                <a:schemeClr val="accent6"/>
              </a:solidFill>
              <a:latin typeface="Calibri" pitchFamily="34" charset="0"/>
            </a:endParaRPr>
          </a:p>
        </p:txBody>
      </p:sp>
      <p:pic>
        <p:nvPicPr>
          <p:cNvPr id="20" name="Image 9" descr="pwr-spectrum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340768"/>
            <a:ext cx="3655640" cy="2741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Text Box 13"/>
          <p:cNvSpPr txBox="1">
            <a:spLocks noChangeArrowheads="1"/>
          </p:cNvSpPr>
          <p:nvPr/>
        </p:nvSpPr>
        <p:spPr bwMode="auto">
          <a:xfrm>
            <a:off x="4499992" y="2132856"/>
            <a:ext cx="40386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175125"/>
            <a:r>
              <a:rPr lang="en-US" sz="1800" dirty="0"/>
              <a:t>Q </a:t>
            </a:r>
            <a:r>
              <a:rPr lang="en-US" sz="1800" dirty="0" smtClean="0"/>
              <a:t>estimates:</a:t>
            </a:r>
          </a:p>
          <a:p>
            <a:pPr defTabSz="4175125">
              <a:buFont typeface="Arial" pitchFamily="34" charset="0"/>
              <a:buChar char="•"/>
            </a:pPr>
            <a:r>
              <a:rPr lang="en-US" sz="1800" dirty="0" smtClean="0"/>
              <a:t> 400 </a:t>
            </a:r>
            <a:r>
              <a:rPr lang="en-US" sz="1800" dirty="0"/>
              <a:t>for 198 Hz </a:t>
            </a:r>
            <a:r>
              <a:rPr lang="en-US" sz="1800" dirty="0" smtClean="0"/>
              <a:t>mode</a:t>
            </a:r>
          </a:p>
          <a:p>
            <a:pPr defTabSz="4175125">
              <a:buFont typeface="Arial" pitchFamily="34" charset="0"/>
              <a:buChar char="•"/>
            </a:pPr>
            <a:r>
              <a:rPr lang="en-US" sz="1800" dirty="0" smtClean="0"/>
              <a:t> 300 </a:t>
            </a:r>
            <a:r>
              <a:rPr lang="en-US" sz="1800" dirty="0"/>
              <a:t>for 301 Hz mode</a:t>
            </a:r>
          </a:p>
        </p:txBody>
      </p:sp>
      <p:pic>
        <p:nvPicPr>
          <p:cNvPr id="26" name="Picture 6" descr="pwr-spectru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1" y="3947344"/>
            <a:ext cx="3725365" cy="2794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7" descr="pwr-spectrum-mphonic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284984"/>
            <a:ext cx="4078288" cy="308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ZoneTexte 17"/>
          <p:cNvSpPr txBox="1">
            <a:spLocks noChangeArrowheads="1"/>
          </p:cNvSpPr>
          <p:nvPr/>
        </p:nvSpPr>
        <p:spPr bwMode="auto">
          <a:xfrm>
            <a:off x="1835696" y="4941168"/>
            <a:ext cx="225172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dirty="0" smtClean="0"/>
              <a:t>Spectrum due </a:t>
            </a:r>
            <a:r>
              <a:rPr lang="fr-FR" dirty="0"/>
              <a:t>to a single RF pulse</a:t>
            </a:r>
          </a:p>
        </p:txBody>
      </p:sp>
      <p:sp>
        <p:nvSpPr>
          <p:cNvPr id="29" name="ZoneTexte 17"/>
          <p:cNvSpPr txBox="1">
            <a:spLocks noChangeArrowheads="1"/>
          </p:cNvSpPr>
          <p:nvPr/>
        </p:nvSpPr>
        <p:spPr bwMode="auto">
          <a:xfrm>
            <a:off x="2209800" y="1678632"/>
            <a:ext cx="1905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dirty="0" err="1" smtClean="0"/>
              <a:t>decay</a:t>
            </a:r>
            <a:r>
              <a:rPr lang="fr-FR" dirty="0" smtClean="0"/>
              <a:t> </a:t>
            </a:r>
            <a:r>
              <a:rPr lang="fr-FR" dirty="0" err="1" smtClean="0"/>
              <a:t>spectrum</a:t>
            </a:r>
            <a:endParaRPr lang="fr-FR" dirty="0"/>
          </a:p>
        </p:txBody>
      </p:sp>
      <p:sp>
        <p:nvSpPr>
          <p:cNvPr id="30" name="ZoneTexte 17"/>
          <p:cNvSpPr txBox="1">
            <a:spLocks noChangeArrowheads="1"/>
          </p:cNvSpPr>
          <p:nvPr/>
        </p:nvSpPr>
        <p:spPr bwMode="auto">
          <a:xfrm>
            <a:off x="6248400" y="4280296"/>
            <a:ext cx="17526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dirty="0"/>
              <a:t>RF </a:t>
            </a:r>
            <a:r>
              <a:rPr lang="fr-FR" dirty="0" err="1"/>
              <a:t>is</a:t>
            </a:r>
            <a:r>
              <a:rPr lang="fr-FR" dirty="0"/>
              <a:t> off :</a:t>
            </a:r>
          </a:p>
          <a:p>
            <a:r>
              <a:rPr lang="fr-FR" dirty="0" err="1"/>
              <a:t>Mechanical</a:t>
            </a:r>
            <a:r>
              <a:rPr lang="fr-FR" dirty="0"/>
              <a:t> </a:t>
            </a:r>
            <a:r>
              <a:rPr lang="fr-FR" dirty="0" err="1"/>
              <a:t>virbration</a:t>
            </a:r>
            <a:r>
              <a:rPr lang="fr-FR" dirty="0"/>
              <a:t> due to the </a:t>
            </a:r>
            <a:r>
              <a:rPr lang="fr-FR" dirty="0" err="1"/>
              <a:t>cavity</a:t>
            </a:r>
            <a:r>
              <a:rPr lang="fr-FR" dirty="0"/>
              <a:t> </a:t>
            </a:r>
            <a:r>
              <a:rPr lang="fr-FR" dirty="0" err="1"/>
              <a:t>environment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ChangeArrowheads="1"/>
          </p:cNvSpPr>
          <p:nvPr/>
        </p:nvSpPr>
        <p:spPr bwMode="auto">
          <a:xfrm>
            <a:off x="0" y="1701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pic>
        <p:nvPicPr>
          <p:cNvPr id="5" name="Image 4" descr="IMG_584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67944" y="1916832"/>
            <a:ext cx="2335188" cy="3113584"/>
          </a:xfrm>
          <a:prstGeom prst="rect">
            <a:avLst/>
          </a:prstGeom>
        </p:spPr>
      </p:pic>
      <p:pic>
        <p:nvPicPr>
          <p:cNvPr id="6" name="Image 5" descr="IMG_583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1916832"/>
            <a:ext cx="3419872" cy="2564904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251520" y="4509120"/>
            <a:ext cx="3888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>
                <a:latin typeface="Calibri" pitchFamily="34" charset="0"/>
                <a:cs typeface="Calibri" pitchFamily="34" charset="0"/>
              </a:rPr>
              <a:t>Diameter</a:t>
            </a:r>
            <a:r>
              <a:rPr lang="fr-FR" dirty="0" smtClean="0">
                <a:latin typeface="Calibri" pitchFamily="34" charset="0"/>
                <a:cs typeface="Calibri" pitchFamily="34" charset="0"/>
              </a:rPr>
              <a:t> of the </a:t>
            </a:r>
            <a:r>
              <a:rPr lang="fr-FR" dirty="0" err="1" smtClean="0">
                <a:latin typeface="Calibri" pitchFamily="34" charset="0"/>
                <a:cs typeface="Calibri" pitchFamily="34" charset="0"/>
              </a:rPr>
              <a:t>cavity</a:t>
            </a:r>
            <a:r>
              <a:rPr lang="fr-FR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fr-FR" dirty="0" err="1" smtClean="0">
                <a:latin typeface="Calibri" pitchFamily="34" charset="0"/>
                <a:cs typeface="Calibri" pitchFamily="34" charset="0"/>
              </a:rPr>
              <a:t>flange</a:t>
            </a:r>
            <a:r>
              <a:rPr lang="fr-FR" dirty="0" smtClean="0">
                <a:latin typeface="Calibri" pitchFamily="34" charset="0"/>
                <a:cs typeface="Calibri" pitchFamily="34" charset="0"/>
              </a:rPr>
              <a:t> (80 mm) </a:t>
            </a:r>
            <a:r>
              <a:rPr lang="fr-FR" dirty="0" err="1" smtClean="0">
                <a:latin typeface="Calibri" pitchFamily="34" charset="0"/>
                <a:cs typeface="Calibri" pitchFamily="34" charset="0"/>
              </a:rPr>
              <a:t>NbTi</a:t>
            </a:r>
            <a:r>
              <a:rPr lang="fr-FR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fr-FR" dirty="0" err="1" smtClean="0">
                <a:latin typeface="Calibri" pitchFamily="34" charset="0"/>
                <a:cs typeface="Calibri" pitchFamily="34" charset="0"/>
              </a:rPr>
              <a:t>flange</a:t>
            </a:r>
            <a:r>
              <a:rPr lang="fr-FR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fr-FR" dirty="0" err="1" smtClean="0">
                <a:latin typeface="Calibri" pitchFamily="34" charset="0"/>
                <a:cs typeface="Calibri" pitchFamily="34" charset="0"/>
              </a:rPr>
              <a:t>with</a:t>
            </a:r>
            <a:r>
              <a:rPr lang="fr-FR" dirty="0" smtClean="0">
                <a:latin typeface="Calibri" pitchFamily="34" charset="0"/>
                <a:cs typeface="Calibri" pitchFamily="34" charset="0"/>
              </a:rPr>
              <a:t> Al hexagonal </a:t>
            </a:r>
            <a:r>
              <a:rPr lang="fr-FR" dirty="0" err="1" smtClean="0">
                <a:latin typeface="Calibri" pitchFamily="34" charset="0"/>
                <a:cs typeface="Calibri" pitchFamily="34" charset="0"/>
              </a:rPr>
              <a:t>gasket</a:t>
            </a:r>
            <a:endParaRPr lang="fr-FR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835696" y="188640"/>
            <a:ext cx="575991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0000CC"/>
                </a:solidFill>
              </a:rPr>
              <a:t>SLHC-PP: preparation of tuner test</a:t>
            </a:r>
            <a:endParaRPr lang="fr-FR" sz="2800" dirty="0">
              <a:solidFill>
                <a:srgbClr val="0000CC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6047656" y="2649686"/>
            <a:ext cx="3096344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Calibri" pitchFamily="34" charset="0"/>
                <a:cs typeface="Calibri" pitchFamily="34" charset="0"/>
              </a:rPr>
              <a:t>Coupler </a:t>
            </a:r>
            <a:r>
              <a:rPr lang="fr-FR" dirty="0" err="1" smtClean="0">
                <a:latin typeface="Calibri" pitchFamily="34" charset="0"/>
                <a:cs typeface="Calibri" pitchFamily="34" charset="0"/>
              </a:rPr>
              <a:t>processing</a:t>
            </a:r>
            <a:r>
              <a:rPr lang="fr-FR" dirty="0" smtClean="0">
                <a:latin typeface="Calibri" pitchFamily="34" charset="0"/>
                <a:cs typeface="Calibri" pitchFamily="34" charset="0"/>
              </a:rPr>
              <a:t>:</a:t>
            </a:r>
          </a:p>
          <a:p>
            <a:r>
              <a:rPr lang="fr-FR" dirty="0" smtClean="0">
                <a:latin typeface="Calibri" pitchFamily="34" charset="0"/>
                <a:cs typeface="Calibri" pitchFamily="34" charset="0"/>
              </a:rPr>
              <a:t>SW - 500 kW  @ 50 Hz – 2ms</a:t>
            </a:r>
          </a:p>
          <a:p>
            <a:r>
              <a:rPr lang="fr-FR" dirty="0" smtClean="0">
                <a:latin typeface="Calibri" pitchFamily="34" charset="0"/>
                <a:cs typeface="Calibri" pitchFamily="34" charset="0"/>
              </a:rPr>
              <a:t>(</a:t>
            </a:r>
            <a:r>
              <a:rPr lang="fr-FR" dirty="0" err="1" smtClean="0">
                <a:latin typeface="Calibri" pitchFamily="34" charset="0"/>
                <a:cs typeface="Calibri" pitchFamily="34" charset="0"/>
              </a:rPr>
              <a:t>reached</a:t>
            </a:r>
            <a:r>
              <a:rPr lang="fr-FR" dirty="0" smtClean="0">
                <a:latin typeface="Calibri" pitchFamily="34" charset="0"/>
                <a:cs typeface="Calibri" pitchFamily="34" charset="0"/>
              </a:rPr>
              <a:t> in 2 </a:t>
            </a:r>
            <a:r>
              <a:rPr lang="fr-FR" dirty="0" err="1" smtClean="0">
                <a:latin typeface="Calibri" pitchFamily="34" charset="0"/>
                <a:cs typeface="Calibri" pitchFamily="34" charset="0"/>
              </a:rPr>
              <a:t>days</a:t>
            </a:r>
            <a:r>
              <a:rPr lang="fr-FR" dirty="0" smtClean="0">
                <a:latin typeface="Calibri" pitchFamily="34" charset="0"/>
                <a:cs typeface="Calibri" pitchFamily="34" charset="0"/>
              </a:rPr>
              <a:t>) 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575048" y="1124744"/>
            <a:ext cx="8568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fr-FR" dirty="0" smtClean="0">
                <a:latin typeface="Calibri" pitchFamily="34" charset="0"/>
                <a:cs typeface="Calibri" pitchFamily="34" charset="0"/>
              </a:rPr>
              <a:t> INFN </a:t>
            </a:r>
            <a:r>
              <a:rPr lang="fr-FR" dirty="0" err="1" smtClean="0">
                <a:latin typeface="Calibri" pitchFamily="34" charset="0"/>
                <a:cs typeface="Calibri" pitchFamily="34" charset="0"/>
              </a:rPr>
              <a:t>cavity</a:t>
            </a:r>
            <a:r>
              <a:rPr lang="fr-FR" dirty="0" smtClean="0">
                <a:latin typeface="Calibri" pitchFamily="34" charset="0"/>
                <a:cs typeface="Calibri" pitchFamily="34" charset="0"/>
              </a:rPr>
              <a:t> (beta=0.5 – 704 MHz – 5cells) </a:t>
            </a:r>
            <a:r>
              <a:rPr lang="fr-FR" dirty="0" err="1" smtClean="0">
                <a:latin typeface="Calibri" pitchFamily="34" charset="0"/>
                <a:cs typeface="Calibri" pitchFamily="34" charset="0"/>
              </a:rPr>
              <a:t>with</a:t>
            </a:r>
            <a:r>
              <a:rPr lang="fr-FR" dirty="0" smtClean="0">
                <a:latin typeface="Calibri" pitchFamily="34" charset="0"/>
                <a:cs typeface="Calibri" pitchFamily="34" charset="0"/>
              </a:rPr>
              <a:t> a </a:t>
            </a:r>
            <a:r>
              <a:rPr lang="fr-FR" dirty="0" err="1" smtClean="0">
                <a:latin typeface="Calibri" pitchFamily="34" charset="0"/>
                <a:cs typeface="Calibri" pitchFamily="34" charset="0"/>
              </a:rPr>
              <a:t>blade</a:t>
            </a:r>
            <a:r>
              <a:rPr lang="fr-FR" dirty="0" smtClean="0">
                <a:latin typeface="Calibri" pitchFamily="34" charset="0"/>
                <a:cs typeface="Calibri" pitchFamily="34" charset="0"/>
              </a:rPr>
              <a:t> tuner in </a:t>
            </a:r>
            <a:r>
              <a:rPr lang="fr-FR" dirty="0" err="1" smtClean="0">
                <a:latin typeface="Calibri" pitchFamily="34" charset="0"/>
                <a:cs typeface="Calibri" pitchFamily="34" charset="0"/>
              </a:rPr>
              <a:t>preparation</a:t>
            </a:r>
            <a:endParaRPr lang="fr-FR" dirty="0" smtClean="0">
              <a:latin typeface="Calibri" pitchFamily="34" charset="0"/>
              <a:cs typeface="Calibri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fr-FR" dirty="0" smtClean="0">
                <a:latin typeface="Calibri" pitchFamily="34" charset="0"/>
                <a:cs typeface="Calibri" pitchFamily="34" charset="0"/>
              </a:rPr>
              <a:t> 700 MHz-1MW coupler </a:t>
            </a:r>
            <a:r>
              <a:rPr lang="fr-FR" dirty="0" err="1" smtClean="0">
                <a:latin typeface="Calibri" pitchFamily="34" charset="0"/>
                <a:cs typeface="Calibri" pitchFamily="34" charset="0"/>
              </a:rPr>
              <a:t>from</a:t>
            </a:r>
            <a:r>
              <a:rPr lang="fr-FR" dirty="0" smtClean="0">
                <a:latin typeface="Calibri" pitchFamily="34" charset="0"/>
                <a:cs typeface="Calibri" pitchFamily="34" charset="0"/>
              </a:rPr>
              <a:t> CEA </a:t>
            </a:r>
            <a:r>
              <a:rPr lang="fr-FR" dirty="0" err="1" smtClean="0">
                <a:latin typeface="Calibri" pitchFamily="34" charset="0"/>
                <a:cs typeface="Calibri" pitchFamily="34" charset="0"/>
              </a:rPr>
              <a:t>with</a:t>
            </a:r>
            <a:r>
              <a:rPr lang="fr-FR" dirty="0" smtClean="0">
                <a:latin typeface="Calibri" pitchFamily="34" charset="0"/>
                <a:cs typeface="Calibri" pitchFamily="34" charset="0"/>
              </a:rPr>
              <a:t> a </a:t>
            </a:r>
            <a:r>
              <a:rPr lang="fr-FR" dirty="0" err="1" smtClean="0">
                <a:latin typeface="Calibri" pitchFamily="34" charset="0"/>
                <a:cs typeface="Calibri" pitchFamily="34" charset="0"/>
              </a:rPr>
              <a:t>modified</a:t>
            </a:r>
            <a:r>
              <a:rPr lang="fr-FR" dirty="0" smtClean="0">
                <a:latin typeface="Calibri" pitchFamily="34" charset="0"/>
                <a:cs typeface="Calibri" pitchFamily="34" charset="0"/>
              </a:rPr>
              <a:t> manchette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323528" y="5445224"/>
            <a:ext cx="85689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fr-FR" dirty="0" smtClean="0">
                <a:latin typeface="Calibri" pitchFamily="34" charset="0"/>
                <a:cs typeface="Calibri" pitchFamily="34" charset="0"/>
              </a:rPr>
              <a:t> Tests </a:t>
            </a:r>
            <a:r>
              <a:rPr lang="fr-FR" dirty="0" err="1" smtClean="0">
                <a:latin typeface="Calibri" pitchFamily="34" charset="0"/>
                <a:cs typeface="Calibri" pitchFamily="34" charset="0"/>
              </a:rPr>
              <a:t>with</a:t>
            </a:r>
            <a:r>
              <a:rPr lang="fr-FR" dirty="0" smtClean="0">
                <a:latin typeface="Calibri" pitchFamily="34" charset="0"/>
                <a:cs typeface="Calibri" pitchFamily="34" charset="0"/>
              </a:rPr>
              <a:t> INFN </a:t>
            </a:r>
            <a:r>
              <a:rPr lang="fr-FR" dirty="0" err="1" smtClean="0">
                <a:latin typeface="Calibri" pitchFamily="34" charset="0"/>
                <a:cs typeface="Calibri" pitchFamily="34" charset="0"/>
              </a:rPr>
              <a:t>cavity</a:t>
            </a:r>
            <a:r>
              <a:rPr lang="fr-FR" dirty="0" smtClean="0">
                <a:latin typeface="Calibri" pitchFamily="34" charset="0"/>
                <a:cs typeface="Calibri" pitchFamily="34" charset="0"/>
              </a:rPr>
              <a:t>  </a:t>
            </a:r>
            <a:r>
              <a:rPr lang="fr-FR" dirty="0" err="1" smtClean="0">
                <a:latin typeface="Calibri" pitchFamily="34" charset="0"/>
                <a:cs typeface="Calibri" pitchFamily="34" charset="0"/>
              </a:rPr>
              <a:t>scheduled</a:t>
            </a:r>
            <a:r>
              <a:rPr lang="fr-FR" dirty="0" smtClean="0">
                <a:latin typeface="Calibri" pitchFamily="34" charset="0"/>
                <a:cs typeface="Calibri" pitchFamily="34" charset="0"/>
              </a:rPr>
              <a:t> in </a:t>
            </a:r>
            <a:r>
              <a:rPr lang="fr-FR" dirty="0" err="1" smtClean="0">
                <a:latin typeface="Calibri" pitchFamily="34" charset="0"/>
                <a:cs typeface="Calibri" pitchFamily="34" charset="0"/>
              </a:rPr>
              <a:t>January</a:t>
            </a:r>
            <a:r>
              <a:rPr lang="fr-FR" dirty="0" smtClean="0">
                <a:latin typeface="Calibri" pitchFamily="34" charset="0"/>
                <a:cs typeface="Calibri" pitchFamily="34" charset="0"/>
              </a:rPr>
              <a:t> 2011</a:t>
            </a:r>
          </a:p>
          <a:p>
            <a:pPr>
              <a:buFont typeface="Wingdings" pitchFamily="2" charset="2"/>
              <a:buChar char="q"/>
            </a:pPr>
            <a:r>
              <a:rPr lang="fr-FR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fr-FR" dirty="0" err="1" smtClean="0">
                <a:latin typeface="Calibri" pitchFamily="34" charset="0"/>
                <a:cs typeface="Calibri" pitchFamily="34" charset="0"/>
              </a:rPr>
              <a:t>Availibilty</a:t>
            </a:r>
            <a:r>
              <a:rPr lang="fr-FR" dirty="0" smtClean="0">
                <a:latin typeface="Calibri" pitchFamily="34" charset="0"/>
                <a:cs typeface="Calibri" pitchFamily="34" charset="0"/>
              </a:rPr>
              <a:t> of the RF power test area in April 2011</a:t>
            </a:r>
          </a:p>
          <a:p>
            <a:r>
              <a:rPr lang="fr-FR" dirty="0" smtClean="0">
                <a:latin typeface="Calibri" pitchFamily="34" charset="0"/>
                <a:cs typeface="Calibri" pitchFamily="34" charset="0"/>
                <a:sym typeface="Wingdings"/>
              </a:rPr>
              <a:t>	</a:t>
            </a:r>
            <a:r>
              <a:rPr lang="fr-FR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fr-FR" dirty="0" err="1" smtClean="0">
                <a:latin typeface="Calibri" pitchFamily="34" charset="0"/>
                <a:cs typeface="Calibri" pitchFamily="34" charset="0"/>
              </a:rPr>
              <a:t>Processing</a:t>
            </a:r>
            <a:r>
              <a:rPr lang="fr-FR" dirty="0" smtClean="0">
                <a:latin typeface="Calibri" pitchFamily="34" charset="0"/>
                <a:cs typeface="Calibri" pitchFamily="34" charset="0"/>
              </a:rPr>
              <a:t> of pairs of </a:t>
            </a:r>
            <a:r>
              <a:rPr lang="fr-FR" dirty="0" err="1" smtClean="0">
                <a:latin typeface="Calibri" pitchFamily="34" charset="0"/>
                <a:cs typeface="Calibri" pitchFamily="34" charset="0"/>
              </a:rPr>
              <a:t>couplers</a:t>
            </a:r>
            <a:r>
              <a:rPr lang="fr-FR" dirty="0" smtClean="0">
                <a:latin typeface="Calibri" pitchFamily="34" charset="0"/>
                <a:cs typeface="Calibri" pitchFamily="34" charset="0"/>
              </a:rPr>
              <a:t> (E. </a:t>
            </a:r>
            <a:r>
              <a:rPr lang="fr-FR" dirty="0" err="1" smtClean="0">
                <a:latin typeface="Calibri" pitchFamily="34" charset="0"/>
                <a:cs typeface="Calibri" pitchFamily="34" charset="0"/>
              </a:rPr>
              <a:t>Montessinos</a:t>
            </a:r>
            <a:r>
              <a:rPr lang="fr-FR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fr-FR" dirty="0" err="1" smtClean="0">
                <a:latin typeface="Calibri" pitchFamily="34" charset="0"/>
                <a:cs typeface="Calibri" pitchFamily="34" charset="0"/>
              </a:rPr>
              <a:t>presentation</a:t>
            </a:r>
            <a:r>
              <a:rPr lang="fr-FR" dirty="0" smtClean="0">
                <a:latin typeface="Calibri" pitchFamily="34" charset="0"/>
                <a:cs typeface="Calibri" pitchFamily="34" charset="0"/>
              </a:rPr>
              <a:t>) </a:t>
            </a:r>
          </a:p>
        </p:txBody>
      </p:sp>
      <p:sp>
        <p:nvSpPr>
          <p:cNvPr id="13" name="ZoneTexte 7"/>
          <p:cNvSpPr txBox="1"/>
          <p:nvPr/>
        </p:nvSpPr>
        <p:spPr>
          <a:xfrm>
            <a:off x="7127776" y="6488668"/>
            <a:ext cx="2016224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 smtClean="0">
                <a:solidFill>
                  <a:schemeClr val="accent6"/>
                </a:solidFill>
                <a:latin typeface="Calibri" pitchFamily="34" charset="0"/>
              </a:rPr>
              <a:t>G. </a:t>
            </a:r>
            <a:r>
              <a:rPr lang="fr-FR" dirty="0" err="1" smtClean="0">
                <a:solidFill>
                  <a:schemeClr val="accent6"/>
                </a:solidFill>
                <a:latin typeface="Calibri" pitchFamily="34" charset="0"/>
              </a:rPr>
              <a:t>Devanz</a:t>
            </a:r>
            <a:endParaRPr lang="fr-FR" dirty="0" smtClean="0">
              <a:solidFill>
                <a:schemeClr val="accent6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0" y="1873855"/>
            <a:ext cx="9144000" cy="36625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00050" indent="-400050" fontAlgn="auto"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2400" dirty="0" smtClean="0">
                <a:solidFill>
                  <a:schemeClr val="accent4">
                    <a:lumMod val="75000"/>
                  </a:schemeClr>
                </a:solidFill>
                <a:latin typeface="+mn-lt"/>
              </a:rPr>
              <a:t>Fabrication of tuners started</a:t>
            </a:r>
          </a:p>
          <a:p>
            <a:pPr marL="400050" indent="-400050" fontAlgn="auto"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2400" dirty="0" smtClean="0">
                <a:solidFill>
                  <a:schemeClr val="accent4">
                    <a:lumMod val="75000"/>
                  </a:schemeClr>
                </a:solidFill>
                <a:latin typeface="+mn-lt"/>
              </a:rPr>
              <a:t>Design of tank completed, drawings &amp; specs in progress</a:t>
            </a:r>
          </a:p>
          <a:p>
            <a:pPr marL="400050" indent="-400050" fontAlgn="auto"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2400" dirty="0" smtClean="0">
                <a:solidFill>
                  <a:schemeClr val="accent4">
                    <a:lumMod val="75000"/>
                  </a:schemeClr>
                </a:solidFill>
              </a:rPr>
              <a:t>Equipments for surface preparation and vertical test of 704MHz cavities should be ready mid-2011</a:t>
            </a:r>
            <a:endParaRPr lang="en-US" sz="2400" dirty="0" smtClean="0">
              <a:solidFill>
                <a:schemeClr val="accent4">
                  <a:lumMod val="75000"/>
                </a:schemeClr>
              </a:solidFill>
              <a:latin typeface="+mn-lt"/>
            </a:endParaRPr>
          </a:p>
          <a:p>
            <a:pPr marL="400050" indent="-400050" fontAlgn="auto"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2400" dirty="0" smtClean="0">
                <a:solidFill>
                  <a:schemeClr val="accent4">
                    <a:lumMod val="75000"/>
                  </a:schemeClr>
                </a:solidFill>
                <a:latin typeface="+mn-lt"/>
              </a:rPr>
              <a:t>High power RF tests are going on in the frame of </a:t>
            </a:r>
            <a:r>
              <a:rPr lang="en-US" sz="2400" dirty="0" err="1" smtClean="0">
                <a:solidFill>
                  <a:schemeClr val="accent4">
                    <a:lumMod val="75000"/>
                  </a:schemeClr>
                </a:solidFill>
                <a:latin typeface="+mn-lt"/>
              </a:rPr>
              <a:t>te</a:t>
            </a:r>
            <a:r>
              <a:rPr lang="en-US" sz="2400" dirty="0" smtClean="0">
                <a:solidFill>
                  <a:schemeClr val="accent4">
                    <a:lumMod val="75000"/>
                  </a:schemeClr>
                </a:solidFill>
                <a:latin typeface="+mn-lt"/>
              </a:rPr>
              <a:t> SLHC-PP program ; processing of new couplers from CERN will follow</a:t>
            </a:r>
            <a:br>
              <a:rPr lang="en-US" sz="2400" dirty="0" smtClean="0">
                <a:solidFill>
                  <a:schemeClr val="accent4">
                    <a:lumMod val="75000"/>
                  </a:schemeClr>
                </a:solidFill>
                <a:latin typeface="+mn-lt"/>
              </a:rPr>
            </a:br>
            <a:endParaRPr lang="en-US" sz="2400" dirty="0" smtClean="0">
              <a:solidFill>
                <a:schemeClr val="accent4">
                  <a:lumMod val="75000"/>
                </a:schemeClr>
              </a:solidFill>
              <a:latin typeface="+mn-lt"/>
            </a:endParaRPr>
          </a:p>
          <a:p>
            <a:pPr marL="400050" indent="-400050" fontAlgn="auto"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2400" dirty="0" smtClean="0">
                <a:solidFill>
                  <a:schemeClr val="accent4">
                    <a:lumMod val="75000"/>
                  </a:schemeClr>
                </a:solidFill>
                <a:latin typeface="+mn-lt"/>
              </a:rPr>
              <a:t>Proposal for power upgrade (2MW) is in preparation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483929" y="214290"/>
            <a:ext cx="172354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0000CC"/>
                </a:solidFill>
              </a:rPr>
              <a:t>Summary</a:t>
            </a:r>
            <a:endParaRPr lang="fr-FR" sz="2800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ChangeArrowheads="1"/>
          </p:cNvSpPr>
          <p:nvPr/>
        </p:nvSpPr>
        <p:spPr bwMode="auto">
          <a:xfrm>
            <a:off x="0" y="1701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1613504" y="2967335"/>
            <a:ext cx="591700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fr-FR" sz="5400" b="1" cap="none" spc="0" dirty="0" err="1" smtClean="0">
                <a:ln>
                  <a:prstDash val="solid"/>
                </a:ln>
                <a:solidFill>
                  <a:srgbClr val="0000CC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Thank</a:t>
            </a:r>
            <a:r>
              <a:rPr lang="fr-FR" sz="5400" b="1" cap="none" spc="0" dirty="0" smtClean="0">
                <a:ln>
                  <a:prstDash val="solid"/>
                </a:ln>
                <a:solidFill>
                  <a:srgbClr val="0000CC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</a:t>
            </a:r>
            <a:r>
              <a:rPr lang="fr-FR" sz="5400" b="1" cap="none" spc="0" dirty="0" err="1" smtClean="0">
                <a:ln>
                  <a:prstDash val="solid"/>
                </a:ln>
                <a:solidFill>
                  <a:srgbClr val="0000CC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you</a:t>
            </a:r>
            <a:endParaRPr lang="fr-FR" sz="5400" b="1" cap="none" spc="0" dirty="0" smtClean="0">
              <a:ln>
                <a:prstDash val="solid"/>
              </a:ln>
              <a:solidFill>
                <a:srgbClr val="0000CC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algn="ctr"/>
            <a:r>
              <a:rPr lang="fr-FR" sz="5400" b="1" cap="none" spc="0" dirty="0" smtClean="0">
                <a:ln>
                  <a:prstDash val="solid"/>
                </a:ln>
                <a:solidFill>
                  <a:srgbClr val="0000CC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for </a:t>
            </a:r>
            <a:r>
              <a:rPr lang="fr-FR" sz="5400" b="1" cap="none" spc="0" dirty="0" err="1" smtClean="0">
                <a:ln>
                  <a:prstDash val="solid"/>
                </a:ln>
                <a:solidFill>
                  <a:srgbClr val="0000CC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your</a:t>
            </a:r>
            <a:r>
              <a:rPr lang="fr-FR" sz="5400" b="1" cap="none" spc="0" dirty="0" smtClean="0">
                <a:ln>
                  <a:prstDash val="solid"/>
                </a:ln>
                <a:solidFill>
                  <a:srgbClr val="0000CC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attention</a:t>
            </a:r>
            <a:endParaRPr lang="fr-FR" sz="5400" b="1" cap="none" spc="0" dirty="0">
              <a:ln>
                <a:prstDash val="solid"/>
              </a:ln>
              <a:solidFill>
                <a:srgbClr val="0000CC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ChangeArrowheads="1"/>
          </p:cNvSpPr>
          <p:nvPr/>
        </p:nvSpPr>
        <p:spPr bwMode="auto">
          <a:xfrm>
            <a:off x="0" y="1701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pic>
        <p:nvPicPr>
          <p:cNvPr id="5" name="Picture 2" descr="G:\DCIM\112_PANA\P112043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771800" y="3645024"/>
            <a:ext cx="3974508" cy="2980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G:\DCIM\112_PANA\P112043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67544" y="188640"/>
            <a:ext cx="3816424" cy="2862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G:\DCIM\112_PANA\P1120431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4969991" y="188640"/>
            <a:ext cx="3816424" cy="2862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7"/>
          <p:cNvSpPr txBox="1"/>
          <p:nvPr/>
        </p:nvSpPr>
        <p:spPr>
          <a:xfrm>
            <a:off x="179512" y="3059668"/>
            <a:ext cx="4536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err="1" smtClean="0"/>
              <a:t>Cavity</a:t>
            </a:r>
            <a:r>
              <a:rPr lang="fr-FR" dirty="0" smtClean="0"/>
              <a:t> string in front of the CEA-Saclay CR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4997834" y="3050958"/>
            <a:ext cx="4146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Assembly and alignment workstation</a:t>
            </a:r>
            <a:endParaRPr lang="en-US" dirty="0"/>
          </a:p>
        </p:txBody>
      </p:sp>
      <p:sp>
        <p:nvSpPr>
          <p:cNvPr id="10" name="ZoneTexte 9"/>
          <p:cNvSpPr txBox="1"/>
          <p:nvPr/>
        </p:nvSpPr>
        <p:spPr>
          <a:xfrm>
            <a:off x="323528" y="4581128"/>
            <a:ext cx="26642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Wagon </a:t>
            </a:r>
            <a:r>
              <a:rPr lang="fr-FR" dirty="0" err="1" smtClean="0"/>
              <a:t>used</a:t>
            </a:r>
            <a:r>
              <a:rPr lang="fr-FR" dirty="0" smtClean="0"/>
              <a:t> for transport </a:t>
            </a:r>
            <a:r>
              <a:rPr lang="fr-FR" dirty="0" err="1" smtClean="0"/>
              <a:t>between</a:t>
            </a:r>
            <a:r>
              <a:rPr lang="fr-FR" dirty="0" smtClean="0"/>
              <a:t> </a:t>
            </a:r>
            <a:r>
              <a:rPr lang="fr-FR" dirty="0" err="1" smtClean="0"/>
              <a:t>workstations</a:t>
            </a:r>
            <a:r>
              <a:rPr lang="fr-FR" dirty="0" smtClean="0"/>
              <a:t>   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6660232" y="4797152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Cantilever </a:t>
            </a:r>
            <a:r>
              <a:rPr lang="fr-FR" dirty="0" err="1" smtClean="0"/>
              <a:t>used</a:t>
            </a:r>
            <a:r>
              <a:rPr lang="fr-FR" dirty="0" smtClean="0"/>
              <a:t> for </a:t>
            </a:r>
            <a:r>
              <a:rPr lang="fr-FR" dirty="0" err="1" smtClean="0"/>
              <a:t>assembly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75656" y="214290"/>
            <a:ext cx="470192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0000CC"/>
                </a:solidFill>
              </a:rPr>
              <a:t>cavity/helium tank interfaces</a:t>
            </a:r>
            <a:endParaRPr lang="fr-FR" sz="2800" dirty="0">
              <a:solidFill>
                <a:srgbClr val="0000CC"/>
              </a:solidFill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1701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04260" y="1484784"/>
            <a:ext cx="3754684" cy="2705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 cstate="print"/>
          <a:srcRect l="17808" t="4789" r="3434" b="25764"/>
          <a:stretch>
            <a:fillRect/>
          </a:stretch>
        </p:blipFill>
        <p:spPr bwMode="auto">
          <a:xfrm flipH="1">
            <a:off x="360040" y="2204864"/>
            <a:ext cx="4139952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ZoneTexte 6"/>
          <p:cNvSpPr txBox="1"/>
          <p:nvPr/>
        </p:nvSpPr>
        <p:spPr>
          <a:xfrm>
            <a:off x="1115616" y="1628800"/>
            <a:ext cx="2016224" cy="369332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mtClean="0">
                <a:solidFill>
                  <a:schemeClr val="accent6"/>
                </a:solidFill>
                <a:latin typeface="Calibri" pitchFamily="34" charset="0"/>
              </a:rPr>
              <a:t>Previous version</a:t>
            </a:r>
            <a:endParaRPr lang="fr-FR">
              <a:solidFill>
                <a:schemeClr val="accent6"/>
              </a:solidFill>
              <a:latin typeface="Calibri" pitchFamily="34" charset="0"/>
            </a:endParaRPr>
          </a:p>
        </p:txBody>
      </p:sp>
      <p:sp>
        <p:nvSpPr>
          <p:cNvPr id="11" name="ZoneTexte 7"/>
          <p:cNvSpPr txBox="1"/>
          <p:nvPr/>
        </p:nvSpPr>
        <p:spPr>
          <a:xfrm>
            <a:off x="5652120" y="1628800"/>
            <a:ext cx="2016224" cy="369332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 err="1" smtClean="0">
                <a:solidFill>
                  <a:schemeClr val="accent6"/>
                </a:solidFill>
                <a:latin typeface="Calibri" pitchFamily="34" charset="0"/>
              </a:rPr>
              <a:t>Current</a:t>
            </a:r>
            <a:r>
              <a:rPr lang="fr-FR" dirty="0" smtClean="0">
                <a:solidFill>
                  <a:schemeClr val="accent6"/>
                </a:solidFill>
                <a:latin typeface="Calibri" pitchFamily="34" charset="0"/>
              </a:rPr>
              <a:t> version</a:t>
            </a:r>
            <a:endParaRPr lang="fr-FR" dirty="0">
              <a:solidFill>
                <a:schemeClr val="accent6"/>
              </a:solidFill>
              <a:latin typeface="Calibri" pitchFamily="34" charset="0"/>
            </a:endParaRPr>
          </a:p>
        </p:txBody>
      </p:sp>
      <p:cxnSp>
        <p:nvCxnSpPr>
          <p:cNvPr id="17" name="Connecteur droit avec flèche 16"/>
          <p:cNvCxnSpPr/>
          <p:nvPr/>
        </p:nvCxnSpPr>
        <p:spPr>
          <a:xfrm rot="5400000">
            <a:off x="2506127" y="3127322"/>
            <a:ext cx="207312" cy="108011"/>
          </a:xfrm>
          <a:prstGeom prst="straightConnector1">
            <a:avLst/>
          </a:prstGeom>
          <a:ln w="19050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ZoneTexte 24"/>
          <p:cNvSpPr txBox="1"/>
          <p:nvPr/>
        </p:nvSpPr>
        <p:spPr>
          <a:xfrm>
            <a:off x="5868144" y="3068960"/>
            <a:ext cx="1656184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b="1" dirty="0" smtClean="0">
                <a:latin typeface="Century Gothic" pitchFamily="34" charset="0"/>
              </a:rPr>
              <a:t>Nb </a:t>
            </a:r>
            <a:r>
              <a:rPr lang="fr-FR" sz="1600" b="1" dirty="0" err="1" smtClean="0">
                <a:latin typeface="Century Gothic" pitchFamily="34" charset="0"/>
              </a:rPr>
              <a:t>cavity</a:t>
            </a:r>
            <a:r>
              <a:rPr lang="fr-FR" sz="1600" b="1" dirty="0" smtClean="0">
                <a:latin typeface="Century Gothic" pitchFamily="34" charset="0"/>
              </a:rPr>
              <a:t> port</a:t>
            </a:r>
            <a:endParaRPr lang="fr-FR" sz="1600" b="1" dirty="0">
              <a:latin typeface="Century Gothic" pitchFamily="34" charset="0"/>
            </a:endParaRPr>
          </a:p>
        </p:txBody>
      </p:sp>
      <p:sp>
        <p:nvSpPr>
          <p:cNvPr id="22" name="ZoneTexte 25"/>
          <p:cNvSpPr txBox="1"/>
          <p:nvPr/>
        </p:nvSpPr>
        <p:spPr>
          <a:xfrm>
            <a:off x="611560" y="2132856"/>
            <a:ext cx="108012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b="1" dirty="0" smtClean="0">
                <a:latin typeface="Century Gothic" pitchFamily="34" charset="0"/>
              </a:rPr>
              <a:t>Ti tank</a:t>
            </a:r>
            <a:endParaRPr lang="fr-FR" sz="1600" b="1" dirty="0">
              <a:latin typeface="Century Gothic" pitchFamily="34" charset="0"/>
            </a:endParaRPr>
          </a:p>
        </p:txBody>
      </p:sp>
      <p:sp>
        <p:nvSpPr>
          <p:cNvPr id="23" name="ZoneTexte 26"/>
          <p:cNvSpPr txBox="1"/>
          <p:nvPr/>
        </p:nvSpPr>
        <p:spPr>
          <a:xfrm>
            <a:off x="5940152" y="2420888"/>
            <a:ext cx="1512168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b="1" dirty="0" smtClean="0">
                <a:latin typeface="Century Gothic" pitchFamily="34" charset="0"/>
              </a:rPr>
              <a:t>SS CF </a:t>
            </a:r>
            <a:r>
              <a:rPr lang="fr-FR" sz="1600" b="1" dirty="0" err="1" smtClean="0">
                <a:latin typeface="Century Gothic" pitchFamily="34" charset="0"/>
              </a:rPr>
              <a:t>flange</a:t>
            </a:r>
            <a:endParaRPr lang="fr-FR" sz="1600" b="1" dirty="0" smtClean="0">
              <a:latin typeface="Century Gothic" pitchFamily="34" charset="0"/>
            </a:endParaRPr>
          </a:p>
          <a:p>
            <a:r>
              <a:rPr lang="fr-FR" sz="1600" b="1" dirty="0" err="1" smtClean="0">
                <a:latin typeface="Century Gothic" pitchFamily="34" charset="0"/>
              </a:rPr>
              <a:t>brazed</a:t>
            </a:r>
            <a:endParaRPr lang="fr-FR" sz="1600" b="1" dirty="0">
              <a:latin typeface="Century Gothic" pitchFamily="34" charset="0"/>
            </a:endParaRPr>
          </a:p>
        </p:txBody>
      </p:sp>
      <p:cxnSp>
        <p:nvCxnSpPr>
          <p:cNvPr id="24" name="Connecteur droit avec flèche 23"/>
          <p:cNvCxnSpPr>
            <a:stCxn id="23" idx="3"/>
          </p:cNvCxnSpPr>
          <p:nvPr/>
        </p:nvCxnSpPr>
        <p:spPr>
          <a:xfrm flipV="1">
            <a:off x="7452320" y="2708920"/>
            <a:ext cx="648072" cy="4356"/>
          </a:xfrm>
          <a:prstGeom prst="straightConnector1">
            <a:avLst/>
          </a:prstGeom>
          <a:ln w="19050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5868144" y="3501008"/>
            <a:ext cx="1742785" cy="338554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b="1" dirty="0" smtClean="0">
                <a:latin typeface="Century Gothic" pitchFamily="34" charset="0"/>
              </a:rPr>
              <a:t>Ti (or Nb/Ti) ring</a:t>
            </a:r>
            <a:endParaRPr lang="fr-FR" sz="1600" b="1" dirty="0">
              <a:latin typeface="Century Gothic" pitchFamily="34" charset="0"/>
            </a:endParaRPr>
          </a:p>
        </p:txBody>
      </p:sp>
      <p:cxnSp>
        <p:nvCxnSpPr>
          <p:cNvPr id="28" name="Connecteur droit avec flèche 27"/>
          <p:cNvCxnSpPr>
            <a:stCxn id="27" idx="1"/>
          </p:cNvCxnSpPr>
          <p:nvPr/>
        </p:nvCxnSpPr>
        <p:spPr>
          <a:xfrm rot="10800000">
            <a:off x="5148064" y="3141055"/>
            <a:ext cx="720080" cy="529231"/>
          </a:xfrm>
          <a:prstGeom prst="straightConnector1">
            <a:avLst/>
          </a:prstGeom>
          <a:ln w="19050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ZoneTexte 44"/>
          <p:cNvSpPr txBox="1"/>
          <p:nvPr/>
        </p:nvSpPr>
        <p:spPr>
          <a:xfrm>
            <a:off x="971600" y="980728"/>
            <a:ext cx="7992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err="1" smtClean="0">
                <a:latin typeface="Calibri" pitchFamily="34" charset="0"/>
              </a:rPr>
              <a:t>Risk</a:t>
            </a:r>
            <a:r>
              <a:rPr lang="fr-FR" dirty="0" smtClean="0">
                <a:latin typeface="Calibri" pitchFamily="34" charset="0"/>
              </a:rPr>
              <a:t> of </a:t>
            </a:r>
            <a:r>
              <a:rPr lang="fr-FR" dirty="0" err="1" smtClean="0">
                <a:latin typeface="Calibri" pitchFamily="34" charset="0"/>
              </a:rPr>
              <a:t>leaks</a:t>
            </a:r>
            <a:r>
              <a:rPr lang="fr-FR" dirty="0" smtClean="0">
                <a:latin typeface="Calibri" pitchFamily="34" charset="0"/>
              </a:rPr>
              <a:t> </a:t>
            </a:r>
            <a:r>
              <a:rPr lang="fr-FR" dirty="0" err="1" smtClean="0">
                <a:latin typeface="Calibri" pitchFamily="34" charset="0"/>
              </a:rPr>
              <a:t>after</a:t>
            </a:r>
            <a:r>
              <a:rPr lang="fr-FR" dirty="0" smtClean="0">
                <a:latin typeface="Calibri" pitchFamily="34" charset="0"/>
              </a:rPr>
              <a:t> </a:t>
            </a:r>
            <a:r>
              <a:rPr lang="fr-FR" dirty="0" err="1" smtClean="0">
                <a:latin typeface="Calibri" pitchFamily="34" charset="0"/>
              </a:rPr>
              <a:t>cooldown</a:t>
            </a:r>
            <a:r>
              <a:rPr lang="fr-FR" dirty="0" smtClean="0">
                <a:latin typeface="Calibri" pitchFamily="34" charset="0"/>
              </a:rPr>
              <a:t> of Nb/Ti CF </a:t>
            </a:r>
            <a:r>
              <a:rPr lang="fr-FR" dirty="0" err="1" smtClean="0">
                <a:latin typeface="Calibri" pitchFamily="34" charset="0"/>
              </a:rPr>
              <a:t>flange</a:t>
            </a:r>
            <a:r>
              <a:rPr lang="fr-FR" dirty="0" smtClean="0">
                <a:latin typeface="Calibri" pitchFamily="34" charset="0"/>
              </a:rPr>
              <a:t> and </a:t>
            </a:r>
            <a:r>
              <a:rPr lang="fr-FR" dirty="0" err="1" smtClean="0">
                <a:latin typeface="Calibri" pitchFamily="34" charset="0"/>
              </a:rPr>
              <a:t>copper</a:t>
            </a:r>
            <a:r>
              <a:rPr lang="fr-FR" dirty="0" smtClean="0">
                <a:latin typeface="Calibri" pitchFamily="34" charset="0"/>
              </a:rPr>
              <a:t> </a:t>
            </a:r>
            <a:r>
              <a:rPr lang="fr-FR" dirty="0" err="1" smtClean="0">
                <a:latin typeface="Calibri" pitchFamily="34" charset="0"/>
              </a:rPr>
              <a:t>gasket</a:t>
            </a:r>
            <a:endParaRPr lang="fr-FR" dirty="0" smtClean="0">
              <a:latin typeface="Calibri" pitchFamily="34" charset="0"/>
            </a:endParaRPr>
          </a:p>
          <a:p>
            <a:r>
              <a:rPr lang="fr-FR" dirty="0" smtClean="0">
                <a:latin typeface="Calibri" pitchFamily="34" charset="0"/>
                <a:sym typeface="Wingdings"/>
              </a:rPr>
              <a:t>   </a:t>
            </a:r>
            <a:r>
              <a:rPr lang="fr-FR" dirty="0" smtClean="0">
                <a:latin typeface="Calibri" pitchFamily="34" charset="0"/>
              </a:rPr>
              <a:t>New design </a:t>
            </a:r>
            <a:r>
              <a:rPr lang="fr-FR" dirty="0" err="1" smtClean="0">
                <a:latin typeface="Calibri" pitchFamily="34" charset="0"/>
              </a:rPr>
              <a:t>with</a:t>
            </a:r>
            <a:r>
              <a:rPr lang="fr-FR" dirty="0" smtClean="0">
                <a:latin typeface="Calibri" pitchFamily="34" charset="0"/>
              </a:rPr>
              <a:t> a SS </a:t>
            </a:r>
            <a:r>
              <a:rPr lang="fr-FR" dirty="0" err="1" smtClean="0">
                <a:latin typeface="Calibri" pitchFamily="34" charset="0"/>
              </a:rPr>
              <a:t>flange</a:t>
            </a:r>
            <a:endParaRPr lang="fr-FR" dirty="0" smtClean="0">
              <a:latin typeface="Calibri" pitchFamily="34" charset="0"/>
            </a:endParaRPr>
          </a:p>
        </p:txBody>
      </p:sp>
      <p:sp>
        <p:nvSpPr>
          <p:cNvPr id="31" name="ZoneTexte 24"/>
          <p:cNvSpPr txBox="1"/>
          <p:nvPr/>
        </p:nvSpPr>
        <p:spPr>
          <a:xfrm>
            <a:off x="899592" y="4509120"/>
            <a:ext cx="504056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latin typeface="Calibri" pitchFamily="34" charset="0"/>
              </a:rPr>
              <a:t>Direct </a:t>
            </a:r>
            <a:r>
              <a:rPr lang="fr-FR" dirty="0" err="1" smtClean="0">
                <a:latin typeface="Calibri" pitchFamily="34" charset="0"/>
              </a:rPr>
              <a:t>welding</a:t>
            </a:r>
            <a:r>
              <a:rPr lang="fr-FR" dirty="0" smtClean="0">
                <a:latin typeface="Calibri" pitchFamily="34" charset="0"/>
              </a:rPr>
              <a:t> (Nb-Ti): </a:t>
            </a:r>
            <a:r>
              <a:rPr lang="fr-FR" dirty="0" err="1" smtClean="0">
                <a:latin typeface="Calibri" pitchFamily="34" charset="0"/>
              </a:rPr>
              <a:t>connection</a:t>
            </a:r>
            <a:r>
              <a:rPr lang="fr-FR" dirty="0" smtClean="0">
                <a:latin typeface="Calibri" pitchFamily="34" charset="0"/>
              </a:rPr>
              <a:t> </a:t>
            </a:r>
            <a:r>
              <a:rPr lang="fr-FR" dirty="0" err="1" smtClean="0">
                <a:latin typeface="Calibri" pitchFamily="34" charset="0"/>
              </a:rPr>
              <a:t>piece</a:t>
            </a:r>
            <a:r>
              <a:rPr lang="fr-FR" dirty="0" smtClean="0">
                <a:latin typeface="Calibri" pitchFamily="34" charset="0"/>
              </a:rPr>
              <a:t> </a:t>
            </a:r>
            <a:r>
              <a:rPr lang="fr-FR" dirty="0" err="1" smtClean="0">
                <a:latin typeface="Calibri" pitchFamily="34" charset="0"/>
              </a:rPr>
              <a:t>redesigned</a:t>
            </a:r>
            <a:endParaRPr lang="fr-FR" dirty="0" smtClean="0">
              <a:latin typeface="Calibri" pitchFamily="34" charset="0"/>
            </a:endParaRPr>
          </a:p>
        </p:txBody>
      </p:sp>
      <p:cxnSp>
        <p:nvCxnSpPr>
          <p:cNvPr id="37" name="Connecteur droit avec flèche 36"/>
          <p:cNvCxnSpPr>
            <a:stCxn id="27" idx="3"/>
          </p:cNvCxnSpPr>
          <p:nvPr/>
        </p:nvCxnSpPr>
        <p:spPr>
          <a:xfrm flipV="1">
            <a:off x="7610929" y="3068960"/>
            <a:ext cx="417455" cy="601325"/>
          </a:xfrm>
          <a:prstGeom prst="straightConnector1">
            <a:avLst/>
          </a:prstGeom>
          <a:ln w="19050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ZoneTexte 24"/>
          <p:cNvSpPr txBox="1"/>
          <p:nvPr/>
        </p:nvSpPr>
        <p:spPr>
          <a:xfrm>
            <a:off x="1835696" y="3162454"/>
            <a:ext cx="1656184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b="1" dirty="0" smtClean="0">
                <a:latin typeface="Century Gothic" pitchFamily="34" charset="0"/>
              </a:rPr>
              <a:t>Nb </a:t>
            </a:r>
            <a:r>
              <a:rPr lang="fr-FR" sz="1600" b="1" dirty="0" err="1" smtClean="0">
                <a:latin typeface="Century Gothic" pitchFamily="34" charset="0"/>
              </a:rPr>
              <a:t>cavity</a:t>
            </a:r>
            <a:r>
              <a:rPr lang="fr-FR" sz="1600" b="1" dirty="0" smtClean="0">
                <a:latin typeface="Century Gothic" pitchFamily="34" charset="0"/>
              </a:rPr>
              <a:t> port</a:t>
            </a:r>
            <a:endParaRPr lang="fr-FR" sz="1600" b="1" dirty="0">
              <a:latin typeface="Century Gothic" pitchFamily="34" charset="0"/>
            </a:endParaRPr>
          </a:p>
        </p:txBody>
      </p:sp>
      <p:sp>
        <p:nvSpPr>
          <p:cNvPr id="42" name="ZoneTexte 26"/>
          <p:cNvSpPr txBox="1"/>
          <p:nvPr/>
        </p:nvSpPr>
        <p:spPr>
          <a:xfrm>
            <a:off x="1835696" y="2420888"/>
            <a:ext cx="1656184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b="1" dirty="0" err="1" smtClean="0">
                <a:latin typeface="Century Gothic" pitchFamily="34" charset="0"/>
              </a:rPr>
              <a:t>NbTi</a:t>
            </a:r>
            <a:r>
              <a:rPr lang="fr-FR" sz="1600" b="1" dirty="0" smtClean="0">
                <a:latin typeface="Century Gothic" pitchFamily="34" charset="0"/>
              </a:rPr>
              <a:t> CF </a:t>
            </a:r>
            <a:r>
              <a:rPr lang="fr-FR" sz="1600" b="1" dirty="0" err="1" smtClean="0">
                <a:latin typeface="Century Gothic" pitchFamily="34" charset="0"/>
              </a:rPr>
              <a:t>flange</a:t>
            </a:r>
            <a:endParaRPr lang="fr-FR" sz="1600" b="1" dirty="0" smtClean="0">
              <a:latin typeface="Century Gothic" pitchFamily="34" charset="0"/>
            </a:endParaRPr>
          </a:p>
          <a:p>
            <a:r>
              <a:rPr lang="fr-FR" sz="1600" b="1" dirty="0" err="1" smtClean="0">
                <a:latin typeface="Century Gothic" pitchFamily="34" charset="0"/>
              </a:rPr>
              <a:t>welded</a:t>
            </a:r>
            <a:endParaRPr lang="fr-FR" sz="1600" b="1" dirty="0">
              <a:latin typeface="Century Gothic" pitchFamily="34" charset="0"/>
            </a:endParaRPr>
          </a:p>
        </p:txBody>
      </p:sp>
      <p:cxnSp>
        <p:nvCxnSpPr>
          <p:cNvPr id="44" name="Connecteur droit avec flèche 43"/>
          <p:cNvCxnSpPr>
            <a:stCxn id="23" idx="1"/>
          </p:cNvCxnSpPr>
          <p:nvPr/>
        </p:nvCxnSpPr>
        <p:spPr>
          <a:xfrm rot="10800000">
            <a:off x="5220072" y="2708920"/>
            <a:ext cx="720080" cy="4356"/>
          </a:xfrm>
          <a:prstGeom prst="straightConnector1">
            <a:avLst/>
          </a:prstGeom>
          <a:ln w="19050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2" name="Image 51" descr="Sans titre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101727" y="5030616"/>
            <a:ext cx="1038225" cy="1666875"/>
          </a:xfrm>
          <a:prstGeom prst="rect">
            <a:avLst/>
          </a:prstGeom>
        </p:spPr>
      </p:pic>
      <p:pic>
        <p:nvPicPr>
          <p:cNvPr id="53" name="Picture 2"/>
          <p:cNvPicPr>
            <a:picLocks noChangeAspect="1" noChangeArrowheads="1"/>
          </p:cNvPicPr>
          <p:nvPr/>
        </p:nvPicPr>
        <p:blipFill>
          <a:blip r:embed="rId6" cstate="print"/>
          <a:srcRect l="78927" t="32566" r="2303" b="30304"/>
          <a:stretch>
            <a:fillRect/>
          </a:stretch>
        </p:blipFill>
        <p:spPr bwMode="auto">
          <a:xfrm>
            <a:off x="1613409" y="4960330"/>
            <a:ext cx="1170983" cy="1853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4" name="Connecteur droit avec flèche 53"/>
          <p:cNvCxnSpPr/>
          <p:nvPr/>
        </p:nvCxnSpPr>
        <p:spPr>
          <a:xfrm flipV="1">
            <a:off x="2343533" y="5445224"/>
            <a:ext cx="932323" cy="67390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ZoneTexte 54"/>
          <p:cNvSpPr txBox="1"/>
          <p:nvPr/>
        </p:nvSpPr>
        <p:spPr>
          <a:xfrm>
            <a:off x="3510742" y="5479413"/>
            <a:ext cx="3375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latin typeface="Arial Narrow" pitchFamily="34" charset="0"/>
              </a:rPr>
              <a:t>Ti</a:t>
            </a:r>
            <a:endParaRPr lang="fr-FR" dirty="0">
              <a:latin typeface="Arial Narrow" pitchFamily="34" charset="0"/>
            </a:endParaRPr>
          </a:p>
        </p:txBody>
      </p:sp>
      <p:sp>
        <p:nvSpPr>
          <p:cNvPr id="56" name="ZoneTexte 55"/>
          <p:cNvSpPr txBox="1"/>
          <p:nvPr/>
        </p:nvSpPr>
        <p:spPr>
          <a:xfrm>
            <a:off x="3641224" y="6300028"/>
            <a:ext cx="426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latin typeface="Arial Narrow" pitchFamily="34" charset="0"/>
              </a:rPr>
              <a:t>Nb</a:t>
            </a:r>
            <a:endParaRPr lang="fr-FR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1701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2536" name="Rectangle 8"/>
          <p:cNvSpPr>
            <a:spLocks noChangeArrowheads="1"/>
          </p:cNvSpPr>
          <p:nvPr/>
        </p:nvSpPr>
        <p:spPr bwMode="auto">
          <a:xfrm>
            <a:off x="3131840" y="260648"/>
            <a:ext cx="132440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0000CC"/>
                </a:solidFill>
              </a:rPr>
              <a:t>Outline</a:t>
            </a:r>
            <a:endParaRPr lang="fr-FR" sz="2800" dirty="0">
              <a:solidFill>
                <a:srgbClr val="0000CC"/>
              </a:solidFill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611560" y="1916832"/>
            <a:ext cx="813690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dirty="0" smtClean="0"/>
              <a:t>Status of components for high beta cavities</a:t>
            </a:r>
            <a:endParaRPr lang="en-US" sz="2400" dirty="0" smtClean="0">
              <a:latin typeface="Arial" pitchFamily="34" charset="0"/>
            </a:endParaRPr>
          </a:p>
          <a:p>
            <a:pPr>
              <a:buBlip>
                <a:blip r:embed="rId2"/>
              </a:buBlip>
            </a:pPr>
            <a:r>
              <a:rPr lang="en-US" sz="2400" dirty="0" smtClean="0">
                <a:latin typeface="Arial" pitchFamily="34" charset="0"/>
              </a:rPr>
              <a:t> Helium tanks</a:t>
            </a:r>
          </a:p>
          <a:p>
            <a:pPr>
              <a:buBlip>
                <a:blip r:embed="rId2"/>
              </a:buBlip>
            </a:pPr>
            <a:r>
              <a:rPr lang="en-US" sz="2400" dirty="0" smtClean="0">
                <a:latin typeface="Arial" pitchFamily="34" charset="0"/>
              </a:rPr>
              <a:t> Tuners</a:t>
            </a:r>
          </a:p>
          <a:p>
            <a:endParaRPr lang="en-US" sz="2400" dirty="0" smtClean="0"/>
          </a:p>
          <a:p>
            <a:r>
              <a:rPr lang="en-US" sz="2400" dirty="0" smtClean="0">
                <a:latin typeface="Arial" pitchFamily="34" charset="0"/>
              </a:rPr>
              <a:t>Status of equipments for preparatio</a:t>
            </a:r>
            <a:r>
              <a:rPr lang="en-US" sz="2400" dirty="0" smtClean="0"/>
              <a:t>n and test</a:t>
            </a:r>
            <a:endParaRPr lang="en-US" sz="2400" dirty="0" smtClean="0">
              <a:latin typeface="Arial" pitchFamily="34" charset="0"/>
            </a:endParaRPr>
          </a:p>
          <a:p>
            <a:pPr>
              <a:buBlip>
                <a:blip r:embed="rId2"/>
              </a:buBlip>
            </a:pPr>
            <a:r>
              <a:rPr lang="en-US" sz="2400" dirty="0" smtClean="0"/>
              <a:t> Vertical EP</a:t>
            </a:r>
          </a:p>
          <a:p>
            <a:pPr>
              <a:buBlip>
                <a:blip r:embed="rId2"/>
              </a:buBlip>
            </a:pPr>
            <a:r>
              <a:rPr lang="en-US" sz="2400" dirty="0" smtClean="0">
                <a:latin typeface="Arial" pitchFamily="34" charset="0"/>
              </a:rPr>
              <a:t> 2</a:t>
            </a:r>
            <a:r>
              <a:rPr lang="en-US" sz="2400" baseline="30000" dirty="0" smtClean="0">
                <a:latin typeface="Arial" pitchFamily="34" charset="0"/>
              </a:rPr>
              <a:t>nd</a:t>
            </a:r>
            <a:r>
              <a:rPr lang="en-US" sz="2400" dirty="0" smtClean="0">
                <a:latin typeface="Arial" pitchFamily="34" charset="0"/>
              </a:rPr>
              <a:t> Sound system</a:t>
            </a:r>
          </a:p>
          <a:p>
            <a:pPr>
              <a:buBlip>
                <a:blip r:embed="rId2"/>
              </a:buBlip>
            </a:pPr>
            <a:r>
              <a:rPr lang="en-US" sz="2400" dirty="0" smtClean="0"/>
              <a:t> RF power test stand</a:t>
            </a:r>
            <a:endParaRPr lang="en-US" sz="2400" dirty="0">
              <a:latin typeface="Arial" pitchFamily="34" charset="0"/>
            </a:endParaRPr>
          </a:p>
          <a:p>
            <a:r>
              <a:rPr lang="en-US" sz="2400" dirty="0">
                <a:latin typeface="Arial" pitchFamily="34" charset="0"/>
              </a:rPr>
              <a:t> </a:t>
            </a:r>
            <a:endParaRPr lang="en-US" sz="2400" dirty="0" smtClean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1701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2536" name="Rectangle 8"/>
          <p:cNvSpPr>
            <a:spLocks noChangeArrowheads="1"/>
          </p:cNvSpPr>
          <p:nvPr/>
        </p:nvSpPr>
        <p:spPr bwMode="auto">
          <a:xfrm>
            <a:off x="3131840" y="260648"/>
            <a:ext cx="206498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0000CC"/>
                </a:solidFill>
              </a:rPr>
              <a:t>Introduction</a:t>
            </a:r>
            <a:endParaRPr lang="fr-FR" sz="2800" dirty="0">
              <a:solidFill>
                <a:srgbClr val="0000CC"/>
              </a:solidFill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971600" y="1124744"/>
            <a:ext cx="7497763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sz="2000" dirty="0">
                <a:latin typeface="Arial" pitchFamily="34" charset="0"/>
              </a:rPr>
              <a:t>CEA-</a:t>
            </a:r>
            <a:r>
              <a:rPr lang="en-US" sz="2000" dirty="0" err="1">
                <a:latin typeface="Arial" pitchFamily="34" charset="0"/>
              </a:rPr>
              <a:t>Saclay</a:t>
            </a:r>
            <a:r>
              <a:rPr lang="en-US" sz="2000" dirty="0">
                <a:latin typeface="Arial" pitchFamily="34" charset="0"/>
              </a:rPr>
              <a:t> is involved in programs aiming at designing and prototyping </a:t>
            </a:r>
            <a:r>
              <a:rPr lang="en-US" sz="2000" dirty="0" smtClean="0">
                <a:latin typeface="Arial" pitchFamily="34" charset="0"/>
              </a:rPr>
              <a:t>700 </a:t>
            </a:r>
            <a:r>
              <a:rPr lang="en-US" sz="2000" dirty="0">
                <a:latin typeface="Arial" pitchFamily="34" charset="0"/>
              </a:rPr>
              <a:t>MHz sc </a:t>
            </a:r>
            <a:r>
              <a:rPr lang="en-US" sz="2000" dirty="0" smtClean="0">
                <a:latin typeface="Arial" pitchFamily="34" charset="0"/>
              </a:rPr>
              <a:t>cavities and components</a:t>
            </a:r>
            <a:endParaRPr lang="en-US" sz="2000" dirty="0">
              <a:latin typeface="Arial" pitchFamily="34" charset="0"/>
            </a:endParaRPr>
          </a:p>
          <a:p>
            <a:pPr lvl="1">
              <a:buFont typeface="Wingdings" pitchFamily="2" charset="2"/>
              <a:buChar char="§"/>
            </a:pPr>
            <a:r>
              <a:rPr lang="en-US" sz="2000" dirty="0">
                <a:latin typeface="Arial" pitchFamily="34" charset="0"/>
              </a:rPr>
              <a:t> European program FP7 (</a:t>
            </a:r>
            <a:r>
              <a:rPr lang="en-US" sz="2000" dirty="0" err="1">
                <a:latin typeface="Arial" pitchFamily="34" charset="0"/>
              </a:rPr>
              <a:t>EuCARD</a:t>
            </a:r>
            <a:r>
              <a:rPr lang="en-US" sz="2000" dirty="0">
                <a:latin typeface="Arial" pitchFamily="34" charset="0"/>
              </a:rPr>
              <a:t>, CNI-PP-SLHC)</a:t>
            </a:r>
          </a:p>
          <a:p>
            <a:pPr lvl="1">
              <a:buFont typeface="Wingdings" pitchFamily="2" charset="2"/>
              <a:buChar char="§"/>
            </a:pPr>
            <a:r>
              <a:rPr lang="en-US" sz="2000" dirty="0">
                <a:latin typeface="Arial" pitchFamily="34" charset="0"/>
              </a:rPr>
              <a:t> Contribution </a:t>
            </a:r>
            <a:r>
              <a:rPr lang="en-US" sz="2000" dirty="0" err="1">
                <a:latin typeface="Arial" pitchFamily="34" charset="0"/>
              </a:rPr>
              <a:t>Exceptionnelle</a:t>
            </a:r>
            <a:r>
              <a:rPr lang="en-US" sz="2000" dirty="0">
                <a:latin typeface="Arial" pitchFamily="34" charset="0"/>
              </a:rPr>
              <a:t> de la France au </a:t>
            </a:r>
            <a:r>
              <a:rPr lang="en-US" sz="2000" dirty="0" smtClean="0">
                <a:latin typeface="Arial" pitchFamily="34" charset="0"/>
              </a:rPr>
              <a:t>CERN</a:t>
            </a:r>
          </a:p>
          <a:p>
            <a:pPr lvl="1">
              <a:buFont typeface="Wingdings" pitchFamily="2" charset="2"/>
              <a:buChar char="§"/>
            </a:pPr>
            <a:r>
              <a:rPr lang="en-US" sz="2000" dirty="0" smtClean="0"/>
              <a:t> ESS collaboration (</a:t>
            </a:r>
            <a:r>
              <a:rPr lang="en-US" sz="2000" dirty="0" err="1" smtClean="0"/>
              <a:t>MoU</a:t>
            </a:r>
            <a:r>
              <a:rPr lang="en-US" sz="2000" dirty="0" smtClean="0"/>
              <a:t> to be signed)</a:t>
            </a:r>
            <a:endParaRPr lang="en-US" sz="2000" dirty="0">
              <a:latin typeface="Arial" pitchFamily="34" charset="0"/>
            </a:endParaRPr>
          </a:p>
          <a:p>
            <a:pPr>
              <a:buFont typeface="Wingdings" pitchFamily="2" charset="2"/>
              <a:buNone/>
            </a:pPr>
            <a:endParaRPr lang="en-US" sz="2000" dirty="0">
              <a:latin typeface="Arial" pitchFamily="34" charset="0"/>
            </a:endParaRPr>
          </a:p>
          <a:p>
            <a:pPr>
              <a:buFont typeface="Wingdings" pitchFamily="2" charset="2"/>
              <a:buNone/>
            </a:pPr>
            <a:r>
              <a:rPr lang="en-US" sz="2000" dirty="0">
                <a:latin typeface="Arial" pitchFamily="34" charset="0"/>
              </a:rPr>
              <a:t>We participate in </a:t>
            </a:r>
            <a:r>
              <a:rPr lang="en-US" sz="2000" dirty="0" smtClean="0">
                <a:latin typeface="Arial" pitchFamily="34" charset="0"/>
              </a:rPr>
              <a:t>several tasks </a:t>
            </a:r>
            <a:r>
              <a:rPr lang="en-US" sz="2000" dirty="0">
                <a:latin typeface="Arial" pitchFamily="34" charset="0"/>
              </a:rPr>
              <a:t>consisting in:</a:t>
            </a:r>
          </a:p>
          <a:p>
            <a:pPr lvl="1">
              <a:buFont typeface="Wingdings" pitchFamily="2" charset="2"/>
              <a:buChar char="§"/>
            </a:pPr>
            <a:r>
              <a:rPr lang="en-US" sz="2000" dirty="0">
                <a:latin typeface="Arial" pitchFamily="34" charset="0"/>
              </a:rPr>
              <a:t> the design </a:t>
            </a:r>
            <a:r>
              <a:rPr lang="en-US" sz="2000" dirty="0" smtClean="0">
                <a:latin typeface="Arial" pitchFamily="34" charset="0"/>
              </a:rPr>
              <a:t>of 704 MHz cavity, He tank, frequency tuner</a:t>
            </a:r>
          </a:p>
          <a:p>
            <a:pPr lvl="1">
              <a:buFont typeface="Wingdings" pitchFamily="2" charset="2"/>
              <a:buChar char="§"/>
            </a:pPr>
            <a:r>
              <a:rPr lang="en-US" sz="2000" dirty="0" smtClean="0"/>
              <a:t> the prototyping of 704 MHz cavity(</a:t>
            </a:r>
            <a:r>
              <a:rPr lang="en-US" sz="2000" dirty="0" err="1" smtClean="0"/>
              <a:t>ies</a:t>
            </a:r>
            <a:r>
              <a:rPr lang="en-US" sz="2000" dirty="0" smtClean="0"/>
              <a:t>)</a:t>
            </a:r>
            <a:endParaRPr lang="en-US" sz="2000" dirty="0">
              <a:latin typeface="Arial" pitchFamily="34" charset="0"/>
            </a:endParaRPr>
          </a:p>
          <a:p>
            <a:pPr lvl="1">
              <a:buFont typeface="Wingdings" pitchFamily="2" charset="2"/>
              <a:buChar char="§"/>
            </a:pPr>
            <a:r>
              <a:rPr lang="en-US" sz="2000" dirty="0">
                <a:latin typeface="Arial" pitchFamily="34" charset="0"/>
              </a:rPr>
              <a:t> the </a:t>
            </a:r>
            <a:r>
              <a:rPr lang="en-US" sz="2000" dirty="0" smtClean="0">
                <a:latin typeface="Arial" pitchFamily="34" charset="0"/>
              </a:rPr>
              <a:t>construction </a:t>
            </a:r>
            <a:r>
              <a:rPr lang="en-US" sz="2000" dirty="0">
                <a:latin typeface="Arial" pitchFamily="34" charset="0"/>
              </a:rPr>
              <a:t>of equipments needed for preparation and test of components (vertical </a:t>
            </a:r>
            <a:r>
              <a:rPr lang="en-US" sz="2000" dirty="0" smtClean="0">
                <a:latin typeface="Arial" pitchFamily="34" charset="0"/>
              </a:rPr>
              <a:t>EP station, HPR station, vertical and horizontal cryostats)</a:t>
            </a:r>
            <a:endParaRPr lang="en-US" sz="2000" dirty="0">
              <a:latin typeface="Arial" pitchFamily="34" charset="0"/>
            </a:endParaRPr>
          </a:p>
          <a:p>
            <a:pPr lvl="1">
              <a:buFont typeface="Wingdings" pitchFamily="2" charset="2"/>
              <a:buChar char="§"/>
            </a:pPr>
            <a:r>
              <a:rPr lang="en-US" sz="2000" dirty="0">
                <a:latin typeface="Arial" pitchFamily="34" charset="0"/>
              </a:rPr>
              <a:t> the RF tests at cold of components </a:t>
            </a:r>
            <a:r>
              <a:rPr lang="en-US" sz="2000" dirty="0" smtClean="0">
                <a:latin typeface="Arial" pitchFamily="34" charset="0"/>
              </a:rPr>
              <a:t>(power couplers, tuners) and optimization of </a:t>
            </a:r>
            <a:r>
              <a:rPr lang="en-US" sz="2000" dirty="0" smtClean="0"/>
              <a:t>algorithm for LFD compensation</a:t>
            </a:r>
            <a:endParaRPr lang="en-US" sz="2000" dirty="0">
              <a:latin typeface="Arial" pitchFamily="34" charset="0"/>
            </a:endParaRPr>
          </a:p>
          <a:p>
            <a:pPr lvl="1">
              <a:buFont typeface="Wingdings" pitchFamily="2" charset="2"/>
              <a:buChar char="§"/>
            </a:pPr>
            <a:r>
              <a:rPr lang="en-US" sz="2000" dirty="0">
                <a:latin typeface="Arial" pitchFamily="34" charset="0"/>
              </a:rPr>
              <a:t> the processing of </a:t>
            </a:r>
            <a:r>
              <a:rPr lang="en-US" sz="2000" dirty="0" smtClean="0">
                <a:latin typeface="Arial" pitchFamily="34" charset="0"/>
              </a:rPr>
              <a:t>704 MHz power </a:t>
            </a:r>
            <a:r>
              <a:rPr lang="en-US" sz="2000" dirty="0">
                <a:latin typeface="Arial" pitchFamily="34" charset="0"/>
              </a:rPr>
              <a:t>couplers up to </a:t>
            </a:r>
            <a:r>
              <a:rPr lang="en-US" sz="2000" dirty="0" smtClean="0">
                <a:latin typeface="Arial" pitchFamily="34" charset="0"/>
              </a:rPr>
              <a:t>1MW</a:t>
            </a:r>
          </a:p>
          <a:p>
            <a:pPr lvl="1">
              <a:buFont typeface="Wingdings" pitchFamily="2" charset="2"/>
              <a:buChar char="§"/>
            </a:pPr>
            <a:r>
              <a:rPr lang="en-US" sz="2000" dirty="0" smtClean="0"/>
              <a:t> the fabrication of sets of He tank and frequency tuners</a:t>
            </a:r>
            <a:endParaRPr lang="en-US" sz="2000" dirty="0" smtClean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>
            <a:spLocks noChangeArrowheads="1"/>
          </p:cNvSpPr>
          <p:nvPr/>
        </p:nvSpPr>
        <p:spPr bwMode="auto">
          <a:xfrm>
            <a:off x="2377285" y="1622351"/>
            <a:ext cx="6262679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buBlip>
                <a:blip r:embed="rId3"/>
              </a:buBlip>
            </a:pPr>
            <a:r>
              <a:rPr lang="fr-FR" sz="1600" dirty="0" smtClean="0">
                <a:latin typeface="Arial Narrow" pitchFamily="34" charset="0"/>
                <a:sym typeface="Wingdings" pitchFamily="2" charset="2"/>
              </a:rPr>
              <a:t> </a:t>
            </a:r>
            <a:r>
              <a:rPr lang="fr-FR" sz="1600" dirty="0" err="1" smtClean="0">
                <a:latin typeface="Arial Narrow" pitchFamily="34" charset="0"/>
                <a:sym typeface="Wingdings" pitchFamily="2" charset="2"/>
              </a:rPr>
              <a:t>assymetric</a:t>
            </a:r>
            <a:r>
              <a:rPr lang="fr-FR" sz="1600" dirty="0" smtClean="0">
                <a:latin typeface="Arial Narrow" pitchFamily="34" charset="0"/>
                <a:sym typeface="Wingdings" pitchFamily="2" charset="2"/>
              </a:rPr>
              <a:t> </a:t>
            </a:r>
            <a:r>
              <a:rPr lang="fr-FR" sz="1600" dirty="0" err="1" smtClean="0">
                <a:latin typeface="Arial Narrow" pitchFamily="34" charset="0"/>
                <a:sym typeface="Wingdings" pitchFamily="2" charset="2"/>
              </a:rPr>
              <a:t>cavity</a:t>
            </a:r>
            <a:endParaRPr lang="fr-FR" sz="1600" dirty="0" smtClean="0">
              <a:latin typeface="Arial Narrow" pitchFamily="34" charset="0"/>
              <a:sym typeface="Wingdings" pitchFamily="2" charset="2"/>
            </a:endParaRPr>
          </a:p>
          <a:p>
            <a:pPr lvl="1">
              <a:lnSpc>
                <a:spcPct val="130000"/>
              </a:lnSpc>
            </a:pPr>
            <a:r>
              <a:rPr lang="fr-FR" sz="1600" dirty="0" err="1" smtClean="0">
                <a:latin typeface="Arial Narrow" pitchFamily="34" charset="0"/>
                <a:sym typeface="Wingdings" pitchFamily="2" charset="2"/>
              </a:rPr>
              <a:t>beam</a:t>
            </a:r>
            <a:r>
              <a:rPr lang="fr-FR" sz="1600" dirty="0" smtClean="0">
                <a:latin typeface="Arial Narrow" pitchFamily="34" charset="0"/>
                <a:sym typeface="Wingdings" pitchFamily="2" charset="2"/>
              </a:rPr>
              <a:t> tube </a:t>
            </a:r>
            <a:r>
              <a:rPr lang="fr-FR" sz="1600" dirty="0" smtClean="0">
                <a:latin typeface="Kristen ITC"/>
                <a:cs typeface="Arial"/>
                <a:sym typeface="Symbol"/>
              </a:rPr>
              <a:t>ø</a:t>
            </a:r>
            <a:r>
              <a:rPr lang="fr-FR" sz="1600" dirty="0" smtClean="0">
                <a:latin typeface="Arial Narrow" pitchFamily="34" charset="0"/>
                <a:sym typeface="Wingdings" pitchFamily="2" charset="2"/>
              </a:rPr>
              <a:t>140 mm </a:t>
            </a:r>
            <a:r>
              <a:rPr lang="fr-FR" sz="1600" dirty="0" err="1" smtClean="0">
                <a:latin typeface="Arial Narrow" pitchFamily="34" charset="0"/>
                <a:sym typeface="Wingdings" pitchFamily="2" charset="2"/>
              </a:rPr>
              <a:t>with</a:t>
            </a:r>
            <a:r>
              <a:rPr lang="fr-FR" sz="1600" dirty="0" smtClean="0">
                <a:latin typeface="Arial Narrow" pitchFamily="34" charset="0"/>
                <a:sym typeface="Wingdings" pitchFamily="2" charset="2"/>
              </a:rPr>
              <a:t> a </a:t>
            </a:r>
            <a:r>
              <a:rPr lang="fr-FR" sz="1600" dirty="0" smtClean="0">
                <a:latin typeface="Kristen ITC"/>
                <a:sym typeface="Wingdings" pitchFamily="2" charset="2"/>
              </a:rPr>
              <a:t>ø</a:t>
            </a:r>
            <a:r>
              <a:rPr lang="fr-FR" sz="1600" dirty="0" smtClean="0">
                <a:latin typeface="Arial Narrow" pitchFamily="34" charset="0"/>
                <a:sym typeface="Wingdings" pitchFamily="2" charset="2"/>
              </a:rPr>
              <a:t>100 mm port for power coupler</a:t>
            </a:r>
          </a:p>
          <a:p>
            <a:pPr lvl="1">
              <a:lnSpc>
                <a:spcPct val="130000"/>
              </a:lnSpc>
            </a:pPr>
            <a:r>
              <a:rPr lang="fr-FR" sz="1600" dirty="0" err="1" smtClean="0">
                <a:latin typeface="Arial Narrow" pitchFamily="34" charset="0"/>
                <a:sym typeface="Wingdings" pitchFamily="2" charset="2"/>
              </a:rPr>
              <a:t>beam</a:t>
            </a:r>
            <a:r>
              <a:rPr lang="fr-FR" sz="1600" dirty="0" smtClean="0">
                <a:latin typeface="Arial Narrow" pitchFamily="34" charset="0"/>
                <a:sym typeface="Wingdings" pitchFamily="2" charset="2"/>
              </a:rPr>
              <a:t> tube </a:t>
            </a:r>
            <a:r>
              <a:rPr lang="fr-FR" sz="1600" dirty="0" smtClean="0">
                <a:latin typeface="Kristen ITC"/>
                <a:sym typeface="Wingdings" pitchFamily="2" charset="2"/>
              </a:rPr>
              <a:t>ø</a:t>
            </a:r>
            <a:r>
              <a:rPr lang="fr-FR" sz="1600" dirty="0" smtClean="0">
                <a:latin typeface="Arial Narrow" pitchFamily="34" charset="0"/>
                <a:sym typeface="Wingdings" pitchFamily="2" charset="2"/>
              </a:rPr>
              <a:t>130 mm </a:t>
            </a:r>
            <a:r>
              <a:rPr lang="fr-FR" sz="1600" dirty="0" err="1" smtClean="0">
                <a:latin typeface="Arial Narrow" pitchFamily="34" charset="0"/>
                <a:sym typeface="Wingdings" pitchFamily="2" charset="2"/>
              </a:rPr>
              <a:t>with</a:t>
            </a:r>
            <a:r>
              <a:rPr lang="fr-FR" sz="1600" dirty="0" smtClean="0">
                <a:latin typeface="Arial Narrow" pitchFamily="34" charset="0"/>
                <a:sym typeface="Wingdings" pitchFamily="2" charset="2"/>
              </a:rPr>
              <a:t> a </a:t>
            </a:r>
            <a:r>
              <a:rPr lang="fr-FR" sz="1600" dirty="0" smtClean="0">
                <a:latin typeface="Kristen ITC"/>
                <a:sym typeface="Wingdings" pitchFamily="2" charset="2"/>
              </a:rPr>
              <a:t>ø</a:t>
            </a:r>
            <a:r>
              <a:rPr lang="fr-FR" sz="1600" dirty="0" smtClean="0">
                <a:latin typeface="Arial Narrow" pitchFamily="34" charset="0"/>
                <a:sym typeface="Wingdings" pitchFamily="2" charset="2"/>
              </a:rPr>
              <a:t>10 mm port for pick-up probe</a:t>
            </a:r>
          </a:p>
          <a:p>
            <a:pPr>
              <a:lnSpc>
                <a:spcPct val="130000"/>
              </a:lnSpc>
              <a:buBlip>
                <a:blip r:embed="rId3"/>
              </a:buBlip>
            </a:pPr>
            <a:r>
              <a:rPr lang="fr-FR" sz="1600" dirty="0" smtClean="0">
                <a:latin typeface="Arial Narrow" pitchFamily="34" charset="0"/>
                <a:sym typeface="Wingdings" pitchFamily="2" charset="2"/>
              </a:rPr>
              <a:t> </a:t>
            </a:r>
            <a:r>
              <a:rPr lang="fr-FR" sz="1600" dirty="0" err="1" smtClean="0">
                <a:latin typeface="Arial Narrow" pitchFamily="34" charset="0"/>
                <a:sym typeface="Wingdings" pitchFamily="2" charset="2"/>
              </a:rPr>
              <a:t>stiffening</a:t>
            </a:r>
            <a:r>
              <a:rPr lang="fr-FR" sz="1600" dirty="0" smtClean="0">
                <a:latin typeface="Arial Narrow" pitchFamily="34" charset="0"/>
                <a:sym typeface="Wingdings" pitchFamily="2" charset="2"/>
              </a:rPr>
              <a:t> rings </a:t>
            </a:r>
            <a:r>
              <a:rPr lang="fr-FR" sz="1600" dirty="0" err="1" smtClean="0">
                <a:latin typeface="Arial Narrow" pitchFamily="34" charset="0"/>
                <a:sym typeface="Wingdings" pitchFamily="2" charset="2"/>
              </a:rPr>
              <a:t>between</a:t>
            </a:r>
            <a:r>
              <a:rPr lang="fr-FR" sz="1600" dirty="0" smtClean="0">
                <a:latin typeface="Arial Narrow" pitchFamily="34" charset="0"/>
                <a:sym typeface="Wingdings" pitchFamily="2" charset="2"/>
              </a:rPr>
              <a:t> adjacent </a:t>
            </a:r>
            <a:r>
              <a:rPr lang="fr-FR" sz="1600" dirty="0" err="1" smtClean="0">
                <a:latin typeface="Arial Narrow" pitchFamily="34" charset="0"/>
                <a:sym typeface="Wingdings" pitchFamily="2" charset="2"/>
              </a:rPr>
              <a:t>cells</a:t>
            </a:r>
            <a:endParaRPr lang="fr-FR" sz="1600" dirty="0" smtClean="0">
              <a:latin typeface="Arial Narrow" pitchFamily="34" charset="0"/>
              <a:sym typeface="Wingdings" pitchFamily="2" charset="2"/>
            </a:endParaRPr>
          </a:p>
          <a:p>
            <a:pPr>
              <a:lnSpc>
                <a:spcPct val="130000"/>
              </a:lnSpc>
              <a:buBlip>
                <a:blip r:embed="rId3"/>
              </a:buBlip>
            </a:pPr>
            <a:r>
              <a:rPr lang="fr-FR" sz="1600" dirty="0" smtClean="0">
                <a:latin typeface="Arial Narrow" pitchFamily="34" charset="0"/>
                <a:sym typeface="Wingdings" pitchFamily="2" charset="2"/>
              </a:rPr>
              <a:t> </a:t>
            </a:r>
            <a:r>
              <a:rPr lang="fr-FR" sz="1600" dirty="0" err="1" smtClean="0">
                <a:latin typeface="Arial Narrow" pitchFamily="34" charset="0"/>
                <a:sym typeface="Wingdings" pitchFamily="2" charset="2"/>
              </a:rPr>
              <a:t>inner</a:t>
            </a:r>
            <a:r>
              <a:rPr lang="fr-FR" sz="1600" dirty="0" smtClean="0">
                <a:latin typeface="Arial Narrow" pitchFamily="34" charset="0"/>
                <a:sym typeface="Wingdings" pitchFamily="2" charset="2"/>
              </a:rPr>
              <a:t> </a:t>
            </a:r>
            <a:r>
              <a:rPr lang="fr-FR" sz="1600" dirty="0" err="1" smtClean="0">
                <a:latin typeface="Arial Narrow" pitchFamily="34" charset="0"/>
                <a:sym typeface="Wingdings" pitchFamily="2" charset="2"/>
              </a:rPr>
              <a:t>diameter</a:t>
            </a:r>
            <a:r>
              <a:rPr lang="fr-FR" sz="1600" dirty="0" smtClean="0">
                <a:latin typeface="Arial Narrow" pitchFamily="34" charset="0"/>
                <a:sym typeface="Wingdings" pitchFamily="2" charset="2"/>
              </a:rPr>
              <a:t> of the </a:t>
            </a:r>
            <a:r>
              <a:rPr lang="fr-FR" sz="1600" dirty="0" err="1" smtClean="0">
                <a:latin typeface="Arial Narrow" pitchFamily="34" charset="0"/>
                <a:sym typeface="Wingdings" pitchFamily="2" charset="2"/>
              </a:rPr>
              <a:t>cavity</a:t>
            </a:r>
            <a:r>
              <a:rPr lang="fr-FR" sz="1600" dirty="0" smtClean="0">
                <a:latin typeface="Arial Narrow" pitchFamily="34" charset="0"/>
                <a:sym typeface="Wingdings" pitchFamily="2" charset="2"/>
              </a:rPr>
              <a:t> </a:t>
            </a:r>
            <a:r>
              <a:rPr lang="fr-FR" sz="1600" dirty="0" err="1" smtClean="0">
                <a:latin typeface="Arial Narrow" pitchFamily="34" charset="0"/>
                <a:sym typeface="Wingdings" pitchFamily="2" charset="2"/>
              </a:rPr>
              <a:t>flanges</a:t>
            </a:r>
            <a:r>
              <a:rPr lang="fr-FR" sz="1600" dirty="0" smtClean="0">
                <a:latin typeface="Arial Narrow" pitchFamily="34" charset="0"/>
                <a:sym typeface="Wingdings" pitchFamily="2" charset="2"/>
              </a:rPr>
              <a:t> </a:t>
            </a:r>
            <a:r>
              <a:rPr lang="fr-FR" sz="1600" dirty="0" err="1" smtClean="0">
                <a:latin typeface="Arial Narrow" pitchFamily="34" charset="0"/>
                <a:sym typeface="Wingdings" pitchFamily="2" charset="2"/>
              </a:rPr>
              <a:t>fixed</a:t>
            </a:r>
            <a:r>
              <a:rPr lang="fr-FR" sz="1600" dirty="0" smtClean="0">
                <a:latin typeface="Arial Narrow" pitchFamily="34" charset="0"/>
                <a:sym typeface="Wingdings" pitchFamily="2" charset="2"/>
              </a:rPr>
              <a:t> to 80 mm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827584" y="188640"/>
            <a:ext cx="671690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0000CC"/>
                </a:solidFill>
              </a:rPr>
              <a:t>Optimized design of 704 MHz </a:t>
            </a:r>
            <a:r>
              <a:rPr lang="en-US" sz="2800" dirty="0" smtClean="0">
                <a:solidFill>
                  <a:srgbClr val="0000CC"/>
                </a:solidFill>
                <a:latin typeface="Symbol" pitchFamily="18" charset="2"/>
              </a:rPr>
              <a:t>b</a:t>
            </a:r>
            <a:r>
              <a:rPr lang="en-US" sz="2800" dirty="0" smtClean="0">
                <a:solidFill>
                  <a:srgbClr val="0000CC"/>
                </a:solidFill>
                <a:cs typeface="Arial" pitchFamily="34" charset="0"/>
              </a:rPr>
              <a:t>=1 cavity</a:t>
            </a:r>
            <a:r>
              <a:rPr lang="en-US" sz="2800" dirty="0" smtClean="0">
                <a:solidFill>
                  <a:srgbClr val="0000CC"/>
                </a:solidFill>
                <a:latin typeface="Symbol" pitchFamily="18" charset="2"/>
              </a:rPr>
              <a:t> </a:t>
            </a:r>
            <a:endParaRPr lang="fr-FR" sz="2800" dirty="0">
              <a:solidFill>
                <a:srgbClr val="0000CC"/>
              </a:solidFill>
            </a:endParaRPr>
          </a:p>
        </p:txBody>
      </p:sp>
      <p:sp>
        <p:nvSpPr>
          <p:cNvPr id="7" name="Titre 1"/>
          <p:cNvSpPr>
            <a:spLocks/>
          </p:cNvSpPr>
          <p:nvPr/>
        </p:nvSpPr>
        <p:spPr bwMode="auto">
          <a:xfrm>
            <a:off x="2448284" y="1052736"/>
            <a:ext cx="6588212" cy="50006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en-US" dirty="0" smtClean="0">
                <a:latin typeface="Calibri" pitchFamily="34" charset="0"/>
              </a:rPr>
              <a:t>With this optimized design, </a:t>
            </a:r>
            <a:r>
              <a:rPr lang="en-US" sz="1800" dirty="0" smtClean="0">
                <a:latin typeface="Calibri" pitchFamily="34" charset="0"/>
              </a:rPr>
              <a:t>prototypes would fit on </a:t>
            </a:r>
            <a:r>
              <a:rPr lang="en-US" dirty="0" smtClean="0">
                <a:latin typeface="Calibri" pitchFamily="34" charset="0"/>
              </a:rPr>
              <a:t>our frames for surface preparation (BCP, VEP, HPR) and test in vertical cryostat</a:t>
            </a:r>
          </a:p>
        </p:txBody>
      </p:sp>
      <p:sp>
        <p:nvSpPr>
          <p:cNvPr id="9" name="Titre 1"/>
          <p:cNvSpPr>
            <a:spLocks/>
          </p:cNvSpPr>
          <p:nvPr/>
        </p:nvSpPr>
        <p:spPr bwMode="auto">
          <a:xfrm>
            <a:off x="2483768" y="3429000"/>
            <a:ext cx="6552728" cy="78581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en-US" dirty="0" smtClean="0">
                <a:latin typeface="Calibri" pitchFamily="34" charset="0"/>
              </a:rPr>
              <a:t>To perform qualification tests in horizontal cryostat or </a:t>
            </a:r>
            <a:r>
              <a:rPr lang="en-US" dirty="0" err="1" smtClean="0">
                <a:latin typeface="Calibri" pitchFamily="34" charset="0"/>
              </a:rPr>
              <a:t>cryomodule</a:t>
            </a:r>
            <a:r>
              <a:rPr lang="en-US" dirty="0" smtClean="0">
                <a:latin typeface="Calibri" pitchFamily="34" charset="0"/>
              </a:rPr>
              <a:t>, study of a fully equipped cavity (tuner, coupler, tank, …) is necessary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11" name="ZoneTexte 10"/>
          <p:cNvSpPr txBox="1">
            <a:spLocks noChangeArrowheads="1"/>
          </p:cNvSpPr>
          <p:nvPr/>
        </p:nvSpPr>
        <p:spPr bwMode="auto">
          <a:xfrm>
            <a:off x="2377285" y="4293096"/>
            <a:ext cx="6262679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buFont typeface="Wingdings" pitchFamily="2" charset="2"/>
              <a:buChar char="Ü"/>
            </a:pPr>
            <a:r>
              <a:rPr lang="fr-FR" sz="1600" dirty="0" smtClean="0">
                <a:latin typeface="Arial Narrow" pitchFamily="34" charset="0"/>
                <a:sym typeface="Wingdings" pitchFamily="2" charset="2"/>
              </a:rPr>
              <a:t> power coupler port </a:t>
            </a:r>
            <a:r>
              <a:rPr lang="fr-FR" sz="1600" dirty="0" err="1" smtClean="0">
                <a:latin typeface="Arial Narrow" pitchFamily="34" charset="0"/>
                <a:sym typeface="Wingdings" pitchFamily="2" charset="2"/>
              </a:rPr>
              <a:t>cooled</a:t>
            </a:r>
            <a:r>
              <a:rPr lang="fr-FR" sz="1600" dirty="0" smtClean="0">
                <a:latin typeface="Arial Narrow" pitchFamily="34" charset="0"/>
                <a:sym typeface="Wingdings" pitchFamily="2" charset="2"/>
              </a:rPr>
              <a:t> by </a:t>
            </a:r>
            <a:r>
              <a:rPr lang="fr-FR" sz="1600" dirty="0" err="1" smtClean="0">
                <a:latin typeface="Arial Narrow" pitchFamily="34" charset="0"/>
                <a:sym typeface="Wingdings" pitchFamily="2" charset="2"/>
              </a:rPr>
              <a:t>LHe</a:t>
            </a:r>
            <a:endParaRPr lang="fr-FR" sz="1600" dirty="0" smtClean="0">
              <a:latin typeface="Arial Narrow" pitchFamily="34" charset="0"/>
              <a:sym typeface="Wingdings" pitchFamily="2" charset="2"/>
            </a:endParaRPr>
          </a:p>
          <a:p>
            <a:pPr>
              <a:lnSpc>
                <a:spcPct val="130000"/>
              </a:lnSpc>
              <a:buFont typeface="Wingdings" pitchFamily="2" charset="2"/>
              <a:buChar char="Ü"/>
            </a:pPr>
            <a:r>
              <a:rPr lang="fr-FR" sz="1600" dirty="0" smtClean="0">
                <a:latin typeface="Arial Narrow" pitchFamily="34" charset="0"/>
                <a:sym typeface="Wingdings" pitchFamily="2" charset="2"/>
              </a:rPr>
              <a:t> </a:t>
            </a:r>
            <a:r>
              <a:rPr lang="fr-FR" sz="1600" dirty="0" err="1" smtClean="0">
                <a:latin typeface="Arial Narrow" pitchFamily="34" charset="0"/>
                <a:sym typeface="Wingdings" pitchFamily="2" charset="2"/>
              </a:rPr>
              <a:t>lateral</a:t>
            </a:r>
            <a:r>
              <a:rPr lang="fr-FR" sz="1600" dirty="0" smtClean="0">
                <a:latin typeface="Arial Narrow" pitchFamily="34" charset="0"/>
                <a:sym typeface="Wingdings" pitchFamily="2" charset="2"/>
              </a:rPr>
              <a:t> </a:t>
            </a:r>
            <a:r>
              <a:rPr lang="fr-FR" sz="1600" dirty="0" err="1" smtClean="0">
                <a:latin typeface="Arial Narrow" pitchFamily="34" charset="0"/>
                <a:sym typeface="Wingdings" pitchFamily="2" charset="2"/>
              </a:rPr>
              <a:t>frequency</a:t>
            </a:r>
            <a:r>
              <a:rPr lang="fr-FR" sz="1600" dirty="0" smtClean="0">
                <a:latin typeface="Arial Narrow" pitchFamily="34" charset="0"/>
                <a:sym typeface="Wingdings" pitchFamily="2" charset="2"/>
              </a:rPr>
              <a:t> tuner (</a:t>
            </a:r>
            <a:r>
              <a:rPr lang="fr-FR" sz="1600" dirty="0" err="1" smtClean="0">
                <a:latin typeface="Arial Narrow" pitchFamily="34" charset="0"/>
                <a:sym typeface="Wingdings" pitchFamily="2" charset="2"/>
              </a:rPr>
              <a:t>similar</a:t>
            </a:r>
            <a:r>
              <a:rPr lang="fr-FR" sz="1600" dirty="0" smtClean="0">
                <a:latin typeface="Arial Narrow" pitchFamily="34" charset="0"/>
                <a:sym typeface="Wingdings" pitchFamily="2" charset="2"/>
              </a:rPr>
              <a:t> to Saclay IV)</a:t>
            </a:r>
          </a:p>
          <a:p>
            <a:pPr>
              <a:lnSpc>
                <a:spcPct val="130000"/>
              </a:lnSpc>
              <a:buFont typeface="Wingdings" pitchFamily="2" charset="2"/>
              <a:buChar char="Ü"/>
            </a:pPr>
            <a:r>
              <a:rPr lang="fr-FR" sz="1600" dirty="0" smtClean="0">
                <a:latin typeface="Arial Narrow" pitchFamily="34" charset="0"/>
                <a:sym typeface="Wingdings" pitchFamily="2" charset="2"/>
              </a:rPr>
              <a:t> </a:t>
            </a:r>
            <a:r>
              <a:rPr lang="fr-FR" sz="1600" dirty="0" err="1" smtClean="0">
                <a:latin typeface="Arial Narrow" pitchFamily="34" charset="0"/>
                <a:sym typeface="Wingdings" pitchFamily="2" charset="2"/>
              </a:rPr>
              <a:t>each</a:t>
            </a:r>
            <a:r>
              <a:rPr lang="fr-FR" sz="1600" dirty="0" smtClean="0">
                <a:latin typeface="Arial Narrow" pitchFamily="34" charset="0"/>
                <a:sym typeface="Wingdings" pitchFamily="2" charset="2"/>
              </a:rPr>
              <a:t> </a:t>
            </a:r>
            <a:r>
              <a:rPr lang="fr-FR" sz="1600" dirty="0" err="1" smtClean="0">
                <a:latin typeface="Arial Narrow" pitchFamily="34" charset="0"/>
                <a:sym typeface="Wingdings" pitchFamily="2" charset="2"/>
              </a:rPr>
              <a:t>beam</a:t>
            </a:r>
            <a:r>
              <a:rPr lang="fr-FR" sz="1600" dirty="0" smtClean="0">
                <a:latin typeface="Arial Narrow" pitchFamily="34" charset="0"/>
                <a:sym typeface="Wingdings" pitchFamily="2" charset="2"/>
              </a:rPr>
              <a:t> tube </a:t>
            </a:r>
            <a:r>
              <a:rPr lang="fr-FR" sz="1600" dirty="0" err="1" smtClean="0">
                <a:latin typeface="Arial Narrow" pitchFamily="34" charset="0"/>
                <a:sym typeface="Wingdings" pitchFamily="2" charset="2"/>
              </a:rPr>
              <a:t>equipped</a:t>
            </a:r>
            <a:r>
              <a:rPr lang="fr-FR" sz="1600" dirty="0" smtClean="0">
                <a:latin typeface="Arial Narrow" pitchFamily="34" charset="0"/>
                <a:sym typeface="Wingdings" pitchFamily="2" charset="2"/>
              </a:rPr>
              <a:t> </a:t>
            </a:r>
            <a:r>
              <a:rPr lang="fr-FR" sz="1600" dirty="0" err="1" smtClean="0">
                <a:latin typeface="Arial Narrow" pitchFamily="34" charset="0"/>
                <a:sym typeface="Wingdings" pitchFamily="2" charset="2"/>
              </a:rPr>
              <a:t>with</a:t>
            </a:r>
            <a:r>
              <a:rPr lang="fr-FR" sz="1600" dirty="0" smtClean="0">
                <a:latin typeface="Arial Narrow" pitchFamily="34" charset="0"/>
                <a:sym typeface="Wingdings" pitchFamily="2" charset="2"/>
              </a:rPr>
              <a:t> one </a:t>
            </a:r>
            <a:r>
              <a:rPr lang="fr-FR" sz="1600" dirty="0" smtClean="0">
                <a:latin typeface="Kristen ITC"/>
                <a:sym typeface="Wingdings" pitchFamily="2" charset="2"/>
              </a:rPr>
              <a:t>ø</a:t>
            </a:r>
            <a:r>
              <a:rPr lang="fr-FR" sz="1600" dirty="0" smtClean="0">
                <a:latin typeface="Arial Narrow" pitchFamily="34" charset="0"/>
                <a:sym typeface="Wingdings" pitchFamily="2" charset="2"/>
              </a:rPr>
              <a:t>40 mm HOM port </a:t>
            </a:r>
          </a:p>
          <a:p>
            <a:pPr>
              <a:lnSpc>
                <a:spcPct val="130000"/>
              </a:lnSpc>
              <a:buFont typeface="Wingdings" pitchFamily="2" charset="2"/>
              <a:buChar char="Ü"/>
            </a:pPr>
            <a:r>
              <a:rPr lang="fr-FR" sz="1600" dirty="0" smtClean="0">
                <a:latin typeface="Arial Narrow" pitchFamily="34" charset="0"/>
                <a:sym typeface="Wingdings" pitchFamily="2" charset="2"/>
              </a:rPr>
              <a:t> fabrication of </a:t>
            </a:r>
            <a:r>
              <a:rPr lang="fr-FR" sz="1600" dirty="0" err="1" smtClean="0">
                <a:latin typeface="Arial Narrow" pitchFamily="34" charset="0"/>
                <a:sym typeface="Wingdings" pitchFamily="2" charset="2"/>
              </a:rPr>
              <a:t>cavity</a:t>
            </a:r>
            <a:r>
              <a:rPr lang="fr-FR" sz="1600" dirty="0" smtClean="0">
                <a:latin typeface="Arial Narrow" pitchFamily="34" charset="0"/>
                <a:sym typeface="Wingdings" pitchFamily="2" charset="2"/>
              </a:rPr>
              <a:t> and He tank </a:t>
            </a:r>
            <a:r>
              <a:rPr lang="fr-FR" sz="1600" dirty="0" err="1" smtClean="0">
                <a:latin typeface="Arial Narrow" pitchFamily="34" charset="0"/>
                <a:sym typeface="Wingdings" pitchFamily="2" charset="2"/>
              </a:rPr>
              <a:t>without</a:t>
            </a:r>
            <a:r>
              <a:rPr lang="fr-FR" sz="1600" dirty="0" smtClean="0">
                <a:latin typeface="Arial Narrow" pitchFamily="34" charset="0"/>
                <a:sym typeface="Wingdings" pitchFamily="2" charset="2"/>
              </a:rPr>
              <a:t> </a:t>
            </a:r>
            <a:r>
              <a:rPr lang="fr-FR" sz="1600" dirty="0" err="1" smtClean="0">
                <a:latin typeface="Arial Narrow" pitchFamily="34" charset="0"/>
                <a:sym typeface="Wingdings" pitchFamily="2" charset="2"/>
              </a:rPr>
              <a:t>brazing</a:t>
            </a:r>
            <a:endParaRPr lang="fr-FR" sz="1600" dirty="0" smtClean="0">
              <a:latin typeface="Arial Narrow" pitchFamily="34" charset="0"/>
              <a:sym typeface="Wingdings" pitchFamily="2" charset="2"/>
            </a:endParaRPr>
          </a:p>
          <a:p>
            <a:pPr lvl="1">
              <a:lnSpc>
                <a:spcPct val="130000"/>
              </a:lnSpc>
            </a:pPr>
            <a:r>
              <a:rPr lang="fr-FR" sz="1600" dirty="0" err="1" smtClean="0">
                <a:latin typeface="Arial Narrow" pitchFamily="34" charset="0"/>
                <a:sym typeface="Wingdings" pitchFamily="2" charset="2"/>
              </a:rPr>
              <a:t>Helium</a:t>
            </a:r>
            <a:r>
              <a:rPr lang="fr-FR" sz="1600" dirty="0" smtClean="0">
                <a:latin typeface="Arial Narrow" pitchFamily="34" charset="0"/>
                <a:sym typeface="Wingdings" pitchFamily="2" charset="2"/>
              </a:rPr>
              <a:t> tank made of Ti ; </a:t>
            </a:r>
            <a:r>
              <a:rPr lang="fr-FR" sz="1600" dirty="0" err="1" smtClean="0">
                <a:latin typeface="Arial Narrow" pitchFamily="34" charset="0"/>
                <a:sym typeface="Wingdings" pitchFamily="2" charset="2"/>
              </a:rPr>
              <a:t>flanges</a:t>
            </a:r>
            <a:r>
              <a:rPr lang="fr-FR" sz="1600" dirty="0" smtClean="0">
                <a:latin typeface="Arial Narrow" pitchFamily="34" charset="0"/>
                <a:sym typeface="Wingdings" pitchFamily="2" charset="2"/>
              </a:rPr>
              <a:t> made of </a:t>
            </a:r>
            <a:r>
              <a:rPr lang="fr-FR" sz="1600" dirty="0" err="1" smtClean="0">
                <a:latin typeface="Arial Narrow" pitchFamily="34" charset="0"/>
                <a:sym typeface="Wingdings" pitchFamily="2" charset="2"/>
              </a:rPr>
              <a:t>NbTi</a:t>
            </a:r>
            <a:endParaRPr lang="fr-FR" sz="1600" dirty="0" smtClean="0">
              <a:latin typeface="Arial Narrow" pitchFamily="34" charset="0"/>
              <a:sym typeface="Wingdings" pitchFamily="2" charset="2"/>
            </a:endParaRPr>
          </a:p>
        </p:txBody>
      </p:sp>
      <p:pic>
        <p:nvPicPr>
          <p:cNvPr id="14337" name="Picture 1"/>
          <p:cNvPicPr>
            <a:picLocks noChangeAspect="1" noChangeArrowheads="1"/>
          </p:cNvPicPr>
          <p:nvPr/>
        </p:nvPicPr>
        <p:blipFill>
          <a:blip r:embed="rId4" cstate="print"/>
          <a:srcRect l="41347" t="11074" r="32079" b="8454"/>
          <a:stretch>
            <a:fillRect/>
          </a:stretch>
        </p:blipFill>
        <p:spPr bwMode="auto">
          <a:xfrm rot="10800000">
            <a:off x="179513" y="1340768"/>
            <a:ext cx="2021184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0"/>
          <p:cNvSpPr>
            <a:spLocks noChangeArrowheads="1"/>
          </p:cNvSpPr>
          <p:nvPr/>
        </p:nvSpPr>
        <p:spPr bwMode="auto">
          <a:xfrm rot="20699225">
            <a:off x="7264883" y="220869"/>
            <a:ext cx="1790465" cy="646331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en-US" b="1" i="1" dirty="0" smtClean="0">
                <a:solidFill>
                  <a:srgbClr val="8064A2">
                    <a:lumMod val="75000"/>
                  </a:srgbClr>
                </a:solidFill>
                <a:latin typeface="Calibri"/>
              </a:rPr>
              <a:t>Presented at the last meeting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>
            <a:spLocks noChangeArrowheads="1"/>
          </p:cNvSpPr>
          <p:nvPr/>
        </p:nvSpPr>
        <p:spPr bwMode="auto">
          <a:xfrm>
            <a:off x="1475656" y="214290"/>
            <a:ext cx="639309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0000CC"/>
                </a:solidFill>
              </a:rPr>
              <a:t>Helium tanks for 704 MHz  </a:t>
            </a:r>
            <a:r>
              <a:rPr lang="en-US" sz="2800" dirty="0" smtClean="0">
                <a:solidFill>
                  <a:srgbClr val="0000CC"/>
                </a:solidFill>
                <a:latin typeface="Symbol" pitchFamily="18" charset="2"/>
              </a:rPr>
              <a:t>b=1</a:t>
            </a:r>
            <a:r>
              <a:rPr lang="en-US" sz="2800" dirty="0" smtClean="0">
                <a:solidFill>
                  <a:srgbClr val="0000CC"/>
                </a:solidFill>
              </a:rPr>
              <a:t> cavities</a:t>
            </a:r>
            <a:endParaRPr lang="fr-FR" sz="2800" dirty="0">
              <a:solidFill>
                <a:srgbClr val="0000CC"/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 l="10066" t="17887" r="2697" b="15748"/>
          <a:stretch>
            <a:fillRect/>
          </a:stretch>
        </p:blipFill>
        <p:spPr bwMode="auto">
          <a:xfrm>
            <a:off x="539552" y="3068960"/>
            <a:ext cx="3101803" cy="1887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 cstate="print"/>
          <a:srcRect l="7303" t="40214" r="4967" b="13034"/>
          <a:stretch>
            <a:fillRect/>
          </a:stretch>
        </p:blipFill>
        <p:spPr bwMode="auto">
          <a:xfrm>
            <a:off x="417157" y="5246355"/>
            <a:ext cx="3506771" cy="1495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Image 12" descr="intégration_cryholab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455015" y="3056393"/>
            <a:ext cx="2933409" cy="1883689"/>
          </a:xfrm>
          <a:prstGeom prst="rect">
            <a:avLst/>
          </a:prstGeom>
        </p:spPr>
      </p:pic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395536" y="821611"/>
            <a:ext cx="8424936" cy="2031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 smtClean="0">
                <a:latin typeface="Calibri"/>
              </a:rPr>
              <a:t>		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Since the 4</a:t>
            </a:r>
            <a:r>
              <a:rPr lang="en-US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th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 SPL Collaboration meeting</a:t>
            </a:r>
            <a:endParaRPr lang="en-US" dirty="0" smtClean="0">
              <a:latin typeface="Calibri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Calibri"/>
              </a:rPr>
              <a:t>Completion of the design compatible with the Saclay 704 MHz </a:t>
            </a:r>
            <a:r>
              <a:rPr lang="en-US" dirty="0" smtClean="0">
                <a:latin typeface="Symbol" pitchFamily="18" charset="2"/>
              </a:rPr>
              <a:t>b</a:t>
            </a:r>
            <a:r>
              <a:rPr lang="en-US" dirty="0" smtClean="0">
                <a:latin typeface="Calibri"/>
              </a:rPr>
              <a:t>=1 cavity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latin typeface="Calibri"/>
              </a:rPr>
              <a:t>Assessment of modifications for integration in the “short </a:t>
            </a:r>
            <a:r>
              <a:rPr lang="en-US" dirty="0" err="1" smtClean="0">
                <a:latin typeface="Calibri"/>
              </a:rPr>
              <a:t>cryomodule</a:t>
            </a:r>
            <a:r>
              <a:rPr lang="en-US" dirty="0" smtClean="0">
                <a:latin typeface="Calibri"/>
              </a:rPr>
              <a:t>”</a:t>
            </a:r>
          </a:p>
          <a:p>
            <a:r>
              <a:rPr lang="en-US" dirty="0" smtClean="0">
                <a:latin typeface="Calibri"/>
                <a:sym typeface="Wingdings"/>
              </a:rPr>
              <a:t>	</a:t>
            </a:r>
            <a:r>
              <a:rPr lang="en-US" dirty="0" smtClean="0">
                <a:latin typeface="Calibri"/>
              </a:rPr>
              <a:t> several pieces of interface have to be modified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latin typeface="Calibri"/>
              </a:rPr>
              <a:t>Two models of tanks are studied in parallel</a:t>
            </a:r>
          </a:p>
          <a:p>
            <a:r>
              <a:rPr lang="en-US" dirty="0" smtClean="0">
                <a:latin typeface="Calibri"/>
              </a:rPr>
              <a:t>(validated at CEA/CERN/IN2P3 meeting held at IPN-</a:t>
            </a:r>
            <a:r>
              <a:rPr lang="en-US" dirty="0" err="1" smtClean="0">
                <a:latin typeface="Calibri"/>
              </a:rPr>
              <a:t>Orsay</a:t>
            </a:r>
            <a:r>
              <a:rPr lang="en-US" dirty="0" smtClean="0">
                <a:latin typeface="Calibri"/>
              </a:rPr>
              <a:t> (15/10/ 2010)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635896" y="3068960"/>
            <a:ext cx="1944216" cy="584775"/>
          </a:xfrm>
          <a:prstGeom prst="rect">
            <a:avLst/>
          </a:prstGeom>
          <a:solidFill>
            <a:srgbClr val="DDD9C3"/>
          </a:solidFill>
          <a:ln>
            <a:noFill/>
          </a:ln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8064A2">
                    <a:lumMod val="75000"/>
                  </a:srgbClr>
                </a:solidFill>
                <a:latin typeface="Calibri"/>
              </a:rPr>
              <a:t>Tank  designed for the tests in </a:t>
            </a:r>
            <a:r>
              <a:rPr lang="en-US" sz="1600" dirty="0" err="1" smtClean="0">
                <a:solidFill>
                  <a:srgbClr val="8064A2">
                    <a:lumMod val="75000"/>
                  </a:srgbClr>
                </a:solidFill>
                <a:latin typeface="Calibri"/>
              </a:rPr>
              <a:t>CryHoLab</a:t>
            </a:r>
            <a:endParaRPr lang="en-US" sz="1600" dirty="0" smtClean="0">
              <a:solidFill>
                <a:srgbClr val="8064A2">
                  <a:lumMod val="75000"/>
                </a:srgbClr>
              </a:solidFill>
              <a:latin typeface="Calibri"/>
            </a:endParaRPr>
          </a:p>
        </p:txBody>
      </p:sp>
      <p:sp>
        <p:nvSpPr>
          <p:cNvPr id="16" name="Line 16"/>
          <p:cNvSpPr>
            <a:spLocks noChangeShapeType="1"/>
          </p:cNvSpPr>
          <p:nvPr/>
        </p:nvSpPr>
        <p:spPr bwMode="auto">
          <a:xfrm flipV="1">
            <a:off x="3059832" y="3717032"/>
            <a:ext cx="2952328" cy="0"/>
          </a:xfrm>
          <a:prstGeom prst="line">
            <a:avLst/>
          </a:prstGeom>
          <a:noFill/>
          <a:ln w="38100">
            <a:solidFill>
              <a:srgbClr val="F1002B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8" name="Rectangle 17"/>
          <p:cNvSpPr/>
          <p:nvPr/>
        </p:nvSpPr>
        <p:spPr>
          <a:xfrm>
            <a:off x="3995936" y="5445224"/>
            <a:ext cx="4176464" cy="584775"/>
          </a:xfrm>
          <a:prstGeom prst="rect">
            <a:avLst/>
          </a:prstGeom>
          <a:solidFill>
            <a:srgbClr val="DDD9C3"/>
          </a:solidFill>
          <a:ln>
            <a:noFill/>
          </a:ln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8064A2">
                    <a:lumMod val="75000"/>
                  </a:srgbClr>
                </a:solidFill>
                <a:latin typeface="Calibri"/>
              </a:rPr>
              <a:t>Tank  designed for integration of cavity string in short </a:t>
            </a:r>
            <a:r>
              <a:rPr lang="en-US" sz="1600" dirty="0" err="1" smtClean="0">
                <a:solidFill>
                  <a:srgbClr val="8064A2">
                    <a:lumMod val="75000"/>
                  </a:srgbClr>
                </a:solidFill>
                <a:latin typeface="Calibri"/>
              </a:rPr>
              <a:t>cryomodule</a:t>
            </a:r>
            <a:r>
              <a:rPr lang="en-US" sz="1600" dirty="0" smtClean="0">
                <a:solidFill>
                  <a:srgbClr val="8064A2">
                    <a:lumMod val="75000"/>
                  </a:srgbClr>
                </a:solidFill>
                <a:latin typeface="Calibri"/>
              </a:rPr>
              <a:t> (CERN concept)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 l="13649" t="28135" r="61131" b="38239"/>
          <a:stretch>
            <a:fillRect/>
          </a:stretch>
        </p:blipFill>
        <p:spPr bwMode="auto">
          <a:xfrm>
            <a:off x="2123728" y="2348880"/>
            <a:ext cx="2160240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oneTexte 5"/>
          <p:cNvSpPr txBox="1"/>
          <p:nvPr/>
        </p:nvSpPr>
        <p:spPr>
          <a:xfrm>
            <a:off x="4427984" y="2927846"/>
            <a:ext cx="45365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latin typeface="Calibri" pitchFamily="34" charset="0"/>
                <a:cs typeface="Calibri" pitchFamily="34" charset="0"/>
              </a:rPr>
              <a:t>Hydroformed</a:t>
            </a:r>
            <a:r>
              <a:rPr lang="en-US" sz="1600" dirty="0" smtClean="0">
                <a:latin typeface="Calibri" pitchFamily="34" charset="0"/>
                <a:cs typeface="Calibri" pitchFamily="34" charset="0"/>
              </a:rPr>
              <a:t> Ti waves</a:t>
            </a:r>
          </a:p>
          <a:p>
            <a:pPr>
              <a:buFontTx/>
              <a:buChar char="-"/>
            </a:pPr>
            <a:r>
              <a:rPr lang="en-US" sz="1600" dirty="0" smtClean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 Easy to clean</a:t>
            </a:r>
          </a:p>
          <a:p>
            <a:pPr>
              <a:buFontTx/>
              <a:buChar char="-"/>
            </a:pPr>
            <a:r>
              <a:rPr lang="en-US" sz="1600" dirty="0" smtClean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 Stiffness with wall thickness 0.25mm: 700 N /mm</a:t>
            </a:r>
          </a:p>
          <a:p>
            <a:pPr>
              <a:buFontTx/>
              <a:buChar char="-"/>
            </a:pPr>
            <a:r>
              <a:rPr lang="en-US" sz="1600" dirty="0" smtClean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 Cheapest option</a:t>
            </a:r>
          </a:p>
        </p:txBody>
      </p:sp>
      <p:sp>
        <p:nvSpPr>
          <p:cNvPr id="7" name="Text Box 18"/>
          <p:cNvSpPr txBox="1">
            <a:spLocks noChangeArrowheads="1"/>
          </p:cNvSpPr>
          <p:nvPr/>
        </p:nvSpPr>
        <p:spPr bwMode="auto">
          <a:xfrm>
            <a:off x="755576" y="1052736"/>
            <a:ext cx="662473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660033"/>
                </a:solidFill>
                <a:latin typeface="Calibri" pitchFamily="34" charset="0"/>
                <a:cs typeface="Calibri" pitchFamily="34" charset="0"/>
              </a:rPr>
              <a:t>Modification of Ti bellow</a:t>
            </a:r>
          </a:p>
          <a:p>
            <a:r>
              <a:rPr lang="en-GB" dirty="0" smtClean="0">
                <a:solidFill>
                  <a:srgbClr val="660033"/>
                </a:solidFill>
                <a:latin typeface="Calibri" pitchFamily="34" charset="0"/>
                <a:cs typeface="Calibri" pitchFamily="34" charset="0"/>
              </a:rPr>
              <a:t>- Ti bellow to be welded on the Helium tank made out of Titanium</a:t>
            </a:r>
          </a:p>
          <a:p>
            <a:pPr>
              <a:buFontTx/>
              <a:buChar char="-"/>
            </a:pPr>
            <a:r>
              <a:rPr lang="en-GB" dirty="0" smtClean="0">
                <a:solidFill>
                  <a:srgbClr val="660033"/>
                </a:solidFill>
                <a:latin typeface="Calibri" pitchFamily="34" charset="0"/>
                <a:cs typeface="Calibri" pitchFamily="34" charset="0"/>
              </a:rPr>
              <a:t> axial stroke of +/- 3 mm w/o plastic deformation (tuning range)</a:t>
            </a:r>
          </a:p>
          <a:p>
            <a:pPr>
              <a:buFontTx/>
              <a:buChar char="-"/>
            </a:pPr>
            <a:r>
              <a:rPr lang="en-GB" dirty="0" smtClean="0">
                <a:solidFill>
                  <a:srgbClr val="660033"/>
                </a:solidFill>
                <a:latin typeface="Calibri" pitchFamily="34" charset="0"/>
                <a:cs typeface="Calibri" pitchFamily="34" charset="0"/>
              </a:rPr>
              <a:t> small stiffness with respect to the cavity  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/>
          <a:srcRect l="41343" t="25559" r="19676" b="18333"/>
          <a:stretch>
            <a:fillRect/>
          </a:stretch>
        </p:blipFill>
        <p:spPr bwMode="auto">
          <a:xfrm>
            <a:off x="6732240" y="4321463"/>
            <a:ext cx="1944216" cy="2238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ZoneTexte 9"/>
          <p:cNvSpPr txBox="1"/>
          <p:nvPr/>
        </p:nvSpPr>
        <p:spPr>
          <a:xfrm>
            <a:off x="467544" y="4725144"/>
            <a:ext cx="62646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Offer received from </a:t>
            </a:r>
            <a:r>
              <a:rPr lang="en-US" dirty="0" err="1" smtClean="0">
                <a:solidFill>
                  <a:schemeClr val="bg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Skodock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GmbH for a 2 waves bellow :</a:t>
            </a:r>
          </a:p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Ti bellow qualified at 3 bars in a temperature range +50/-271 °C</a:t>
            </a:r>
          </a:p>
          <a:p>
            <a:endParaRPr lang="en-US" dirty="0" smtClean="0">
              <a:solidFill>
                <a:schemeClr val="bg2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If needed, we are ready to prepare a test at </a:t>
            </a:r>
            <a:r>
              <a:rPr lang="en-US" dirty="0" err="1" smtClean="0">
                <a:solidFill>
                  <a:schemeClr val="bg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Saclay</a:t>
            </a:r>
            <a:endParaRPr lang="en-US" dirty="0" smtClean="0">
              <a:solidFill>
                <a:schemeClr val="bg2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(mechanical measurements, thermal cycling, tightness, deformation under pressure forces)</a:t>
            </a:r>
          </a:p>
        </p:txBody>
      </p:sp>
      <p:pic>
        <p:nvPicPr>
          <p:cNvPr id="12" name="Image 11" descr="IMG_583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5400000">
            <a:off x="215516" y="2744924"/>
            <a:ext cx="2016224" cy="1512168"/>
          </a:xfrm>
          <a:prstGeom prst="rect">
            <a:avLst/>
          </a:prstGeom>
        </p:spPr>
      </p:pic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75656" y="214290"/>
            <a:ext cx="639309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0000CC"/>
                </a:solidFill>
              </a:rPr>
              <a:t>Helium tanks for 704 MHz  </a:t>
            </a:r>
            <a:r>
              <a:rPr lang="en-US" sz="2800" dirty="0" smtClean="0">
                <a:solidFill>
                  <a:srgbClr val="0000CC"/>
                </a:solidFill>
                <a:latin typeface="Symbol" pitchFamily="18" charset="2"/>
              </a:rPr>
              <a:t>b=1</a:t>
            </a:r>
            <a:r>
              <a:rPr lang="en-US" sz="2800" dirty="0" smtClean="0">
                <a:solidFill>
                  <a:srgbClr val="0000CC"/>
                </a:solidFill>
              </a:rPr>
              <a:t> cavities</a:t>
            </a:r>
            <a:endParaRPr lang="fr-FR" sz="2800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75656" y="214290"/>
            <a:ext cx="639309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0000CC"/>
                </a:solidFill>
              </a:rPr>
              <a:t>Helium tanks for 704 MHz  </a:t>
            </a:r>
            <a:r>
              <a:rPr lang="en-US" sz="2800" dirty="0" smtClean="0">
                <a:solidFill>
                  <a:srgbClr val="0000CC"/>
                </a:solidFill>
                <a:latin typeface="Symbol" pitchFamily="18" charset="2"/>
              </a:rPr>
              <a:t>b=1</a:t>
            </a:r>
            <a:r>
              <a:rPr lang="en-US" sz="2800" dirty="0" smtClean="0">
                <a:solidFill>
                  <a:srgbClr val="0000CC"/>
                </a:solidFill>
              </a:rPr>
              <a:t> cavities</a:t>
            </a:r>
            <a:endParaRPr lang="fr-FR" sz="2800" dirty="0">
              <a:solidFill>
                <a:srgbClr val="0000CC"/>
              </a:solidFill>
            </a:endParaRPr>
          </a:p>
        </p:txBody>
      </p:sp>
      <p:pic>
        <p:nvPicPr>
          <p:cNvPr id="16" name="Image 15" descr="tank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005064"/>
            <a:ext cx="9144000" cy="1946031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827584" y="1484784"/>
            <a:ext cx="763284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buFont typeface="Wingdings" pitchFamily="2" charset="2"/>
              <a:buChar char="q"/>
            </a:pPr>
            <a:r>
              <a:rPr lang="en-US" dirty="0" smtClean="0"/>
              <a:t> Drawings almost completed</a:t>
            </a:r>
          </a:p>
          <a:p>
            <a:pPr eaLnBrk="0" hangingPunct="0"/>
            <a:r>
              <a:rPr lang="en-US" dirty="0" smtClean="0"/>
              <a:t>(3D model done by IPN and detailed drawings by CEA)</a:t>
            </a:r>
          </a:p>
          <a:p>
            <a:pPr eaLnBrk="0" hangingPunct="0"/>
            <a:endParaRPr lang="en-US" dirty="0" smtClean="0"/>
          </a:p>
          <a:p>
            <a:pPr eaLnBrk="0" hangingPunct="0">
              <a:buFont typeface="Wingdings" pitchFamily="2" charset="2"/>
              <a:buChar char="q"/>
            </a:pPr>
            <a:r>
              <a:rPr lang="en-US" dirty="0" smtClean="0">
                <a:sym typeface="Wingdings"/>
              </a:rPr>
              <a:t> </a:t>
            </a:r>
            <a:r>
              <a:rPr lang="en-US" dirty="0" smtClean="0"/>
              <a:t>To be submitted to CERN for validation</a:t>
            </a:r>
          </a:p>
          <a:p>
            <a:pPr eaLnBrk="0" hangingPunct="0">
              <a:buFont typeface="Wingdings" pitchFamily="2" charset="2"/>
              <a:buChar char="q"/>
            </a:pPr>
            <a:endParaRPr lang="en-US" dirty="0" smtClean="0"/>
          </a:p>
          <a:p>
            <a:pPr eaLnBrk="0" hangingPunct="0">
              <a:buFont typeface="Wingdings" pitchFamily="2" charset="2"/>
              <a:buChar char="q"/>
            </a:pPr>
            <a:r>
              <a:rPr lang="en-US" dirty="0" smtClean="0"/>
              <a:t> Technical specifications ongoing</a:t>
            </a:r>
          </a:p>
          <a:p>
            <a:pPr eaLnBrk="0" hangingPunct="0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0"/>
          <p:cNvSpPr>
            <a:spLocks noChangeArrowheads="1"/>
          </p:cNvSpPr>
          <p:nvPr/>
        </p:nvSpPr>
        <p:spPr bwMode="auto">
          <a:xfrm>
            <a:off x="323528" y="836712"/>
            <a:ext cx="8424936" cy="189282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 smtClean="0">
                <a:latin typeface="Calibri"/>
              </a:rPr>
              <a:t>		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Since the 4</a:t>
            </a:r>
            <a:r>
              <a:rPr lang="en-US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th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 SPL Collaboration meeting</a:t>
            </a:r>
            <a:endParaRPr lang="en-US" dirty="0" smtClean="0">
              <a:latin typeface="Calibri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Calibri"/>
              </a:rPr>
              <a:t>Completion of the tuner design compatible with the Saclay 704 MHz </a:t>
            </a:r>
            <a:r>
              <a:rPr lang="en-US" dirty="0" smtClean="0">
                <a:latin typeface="Symbol" pitchFamily="18" charset="2"/>
              </a:rPr>
              <a:t>b</a:t>
            </a:r>
            <a:r>
              <a:rPr lang="en-US" dirty="0" smtClean="0">
                <a:latin typeface="Calibri"/>
              </a:rPr>
              <a:t>=1 cavity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latin typeface="Calibri"/>
              </a:rPr>
              <a:t>Assessment of necessary modifications for integration in the “short </a:t>
            </a:r>
            <a:r>
              <a:rPr lang="en-US" dirty="0" err="1" smtClean="0">
                <a:latin typeface="Calibri"/>
              </a:rPr>
              <a:t>cryomodule</a:t>
            </a:r>
            <a:r>
              <a:rPr lang="en-US" dirty="0" smtClean="0">
                <a:latin typeface="Calibri"/>
              </a:rPr>
              <a:t>”</a:t>
            </a:r>
          </a:p>
          <a:p>
            <a:r>
              <a:rPr lang="en-US" i="1" dirty="0" smtClean="0">
                <a:latin typeface="Calibri"/>
                <a:sym typeface="Wingdings"/>
              </a:rPr>
              <a:t>	 </a:t>
            </a:r>
            <a:r>
              <a:rPr lang="en-US" i="1" dirty="0" smtClean="0">
                <a:latin typeface="Calibri"/>
              </a:rPr>
              <a:t>Only one piece of tuner has to be modified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Calibri"/>
              </a:rPr>
              <a:t> Validation by CERN at CEA/CERN/IN2P3 meeting held at IPN-</a:t>
            </a:r>
            <a:r>
              <a:rPr lang="en-US" dirty="0" err="1" smtClean="0">
                <a:latin typeface="Calibri"/>
              </a:rPr>
              <a:t>Orsay</a:t>
            </a:r>
            <a:r>
              <a:rPr lang="en-US" dirty="0" smtClean="0">
                <a:latin typeface="Calibri"/>
              </a:rPr>
              <a:t> (15/10/ 2010)</a:t>
            </a:r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3" cstate="print"/>
          <a:srcRect l="8454" t="11349" r="24441" b="22533"/>
          <a:stretch>
            <a:fillRect/>
          </a:stretch>
        </p:blipFill>
        <p:spPr bwMode="auto">
          <a:xfrm>
            <a:off x="251520" y="2708920"/>
            <a:ext cx="2952328" cy="2327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Rectangle 28"/>
          <p:cNvSpPr>
            <a:spLocks noChangeArrowheads="1"/>
          </p:cNvSpPr>
          <p:nvPr/>
        </p:nvSpPr>
        <p:spPr bwMode="auto">
          <a:xfrm>
            <a:off x="1475656" y="214290"/>
            <a:ext cx="741523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0000CC"/>
                </a:solidFill>
              </a:rPr>
              <a:t>Frequency Tuners for 704 MHz  </a:t>
            </a:r>
            <a:r>
              <a:rPr lang="en-US" sz="2800" dirty="0" smtClean="0">
                <a:solidFill>
                  <a:srgbClr val="0000CC"/>
                </a:solidFill>
                <a:latin typeface="Symbol" pitchFamily="18" charset="2"/>
              </a:rPr>
              <a:t>b=1</a:t>
            </a:r>
            <a:r>
              <a:rPr lang="en-US" sz="2800" dirty="0" smtClean="0">
                <a:solidFill>
                  <a:srgbClr val="0000CC"/>
                </a:solidFill>
              </a:rPr>
              <a:t> cavities</a:t>
            </a:r>
            <a:endParaRPr lang="fr-FR" sz="2800" dirty="0">
              <a:solidFill>
                <a:srgbClr val="0000CC"/>
              </a:solidFill>
            </a:endParaRPr>
          </a:p>
        </p:txBody>
      </p:sp>
      <p:pic>
        <p:nvPicPr>
          <p:cNvPr id="30" name="Picture 3"/>
          <p:cNvPicPr>
            <a:picLocks noChangeAspect="1" noChangeArrowheads="1"/>
          </p:cNvPicPr>
          <p:nvPr/>
        </p:nvPicPr>
        <p:blipFill>
          <a:blip r:embed="rId4" cstate="print"/>
          <a:srcRect l="27514" t="11628" r="17254" b="7024"/>
          <a:stretch>
            <a:fillRect/>
          </a:stretch>
        </p:blipFill>
        <p:spPr bwMode="auto">
          <a:xfrm>
            <a:off x="6372200" y="2708919"/>
            <a:ext cx="2520280" cy="2319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ectangle 10"/>
          <p:cNvSpPr>
            <a:spLocks noChangeArrowheads="1"/>
          </p:cNvSpPr>
          <p:nvPr/>
        </p:nvSpPr>
        <p:spPr bwMode="auto">
          <a:xfrm>
            <a:off x="3347864" y="2780928"/>
            <a:ext cx="2592288" cy="646331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/>
            <a:r>
              <a:rPr lang="en-US" i="1" dirty="0" smtClean="0">
                <a:latin typeface="Calibri"/>
              </a:rPr>
              <a:t>Tuner Saclay V</a:t>
            </a:r>
          </a:p>
          <a:p>
            <a:pPr algn="ctr"/>
            <a:r>
              <a:rPr lang="en-US" i="1" dirty="0" smtClean="0">
                <a:latin typeface="Calibri"/>
              </a:rPr>
              <a:t> (with one </a:t>
            </a:r>
            <a:r>
              <a:rPr lang="en-US" i="1" dirty="0" err="1" smtClean="0">
                <a:latin typeface="Calibri"/>
              </a:rPr>
              <a:t>piezo</a:t>
            </a:r>
            <a:r>
              <a:rPr lang="en-US" i="1" dirty="0" smtClean="0">
                <a:latin typeface="Calibri"/>
              </a:rPr>
              <a:t> actuator)</a:t>
            </a:r>
          </a:p>
        </p:txBody>
      </p:sp>
      <p:sp>
        <p:nvSpPr>
          <p:cNvPr id="24" name="Rectangle 23"/>
          <p:cNvSpPr/>
          <p:nvPr/>
        </p:nvSpPr>
        <p:spPr>
          <a:xfrm>
            <a:off x="3563888" y="3861048"/>
            <a:ext cx="2376264" cy="584775"/>
          </a:xfrm>
          <a:prstGeom prst="rect">
            <a:avLst/>
          </a:prstGeom>
          <a:solidFill>
            <a:srgbClr val="DDD9C3"/>
          </a:solidFill>
          <a:ln>
            <a:noFill/>
          </a:ln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8064A2">
                    <a:lumMod val="75000"/>
                  </a:srgbClr>
                </a:solidFill>
                <a:latin typeface="Calibri"/>
              </a:rPr>
              <a:t>Lengthening of the</a:t>
            </a:r>
          </a:p>
          <a:p>
            <a:r>
              <a:rPr lang="en-US" sz="1600" dirty="0" smtClean="0">
                <a:solidFill>
                  <a:srgbClr val="8064A2">
                    <a:lumMod val="75000"/>
                  </a:srgbClr>
                </a:solidFill>
                <a:latin typeface="Calibri"/>
              </a:rPr>
              <a:t>connecting piece of 45mm</a:t>
            </a:r>
          </a:p>
        </p:txBody>
      </p:sp>
      <p:sp>
        <p:nvSpPr>
          <p:cNvPr id="31" name="Rectangle 30"/>
          <p:cNvSpPr/>
          <p:nvPr/>
        </p:nvSpPr>
        <p:spPr>
          <a:xfrm>
            <a:off x="251520" y="5445224"/>
            <a:ext cx="3240360" cy="584775"/>
          </a:xfrm>
          <a:prstGeom prst="rect">
            <a:avLst/>
          </a:prstGeom>
          <a:solidFill>
            <a:srgbClr val="DDD9C3"/>
          </a:solidFill>
          <a:ln>
            <a:noFill/>
          </a:ln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8064A2">
                    <a:lumMod val="75000"/>
                  </a:srgbClr>
                </a:solidFill>
                <a:latin typeface="Calibri"/>
              </a:rPr>
              <a:t>Optimization of the connecting piece to recover an acceptable stiffness</a:t>
            </a:r>
            <a:endParaRPr lang="fr-FR" sz="1600" dirty="0"/>
          </a:p>
        </p:txBody>
      </p:sp>
      <p:pic>
        <p:nvPicPr>
          <p:cNvPr id="32" name="Picture 1"/>
          <p:cNvPicPr>
            <a:picLocks noChangeAspect="1" noChangeArrowheads="1"/>
          </p:cNvPicPr>
          <p:nvPr/>
        </p:nvPicPr>
        <p:blipFill>
          <a:blip r:embed="rId5" cstate="print"/>
          <a:srcRect l="23273" t="6982" r="37576" b="58109"/>
          <a:stretch>
            <a:fillRect/>
          </a:stretch>
        </p:blipFill>
        <p:spPr bwMode="auto">
          <a:xfrm>
            <a:off x="3563888" y="5229200"/>
            <a:ext cx="1807996" cy="1007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Line 16"/>
          <p:cNvSpPr>
            <a:spLocks noChangeShapeType="1"/>
          </p:cNvSpPr>
          <p:nvPr/>
        </p:nvSpPr>
        <p:spPr bwMode="auto">
          <a:xfrm flipV="1">
            <a:off x="2267744" y="4149080"/>
            <a:ext cx="1296144" cy="144016"/>
          </a:xfrm>
          <a:prstGeom prst="line">
            <a:avLst/>
          </a:prstGeom>
          <a:noFill/>
          <a:ln w="38100">
            <a:solidFill>
              <a:srgbClr val="F1002B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34" name="Line 16"/>
          <p:cNvSpPr>
            <a:spLocks noChangeShapeType="1"/>
          </p:cNvSpPr>
          <p:nvPr/>
        </p:nvSpPr>
        <p:spPr bwMode="auto">
          <a:xfrm flipV="1">
            <a:off x="5940152" y="3573016"/>
            <a:ext cx="1944216" cy="504056"/>
          </a:xfrm>
          <a:prstGeom prst="line">
            <a:avLst/>
          </a:prstGeom>
          <a:noFill/>
          <a:ln w="38100">
            <a:solidFill>
              <a:srgbClr val="F1002B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6" cstate="print"/>
          <a:srcRect l="23271" t="7021" r="36037" b="52979"/>
          <a:stretch>
            <a:fillRect/>
          </a:stretch>
        </p:blipFill>
        <p:spPr bwMode="auto">
          <a:xfrm>
            <a:off x="5523424" y="5229200"/>
            <a:ext cx="1640864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Picture 2"/>
          <p:cNvPicPr>
            <a:picLocks noChangeAspect="1" noChangeArrowheads="1"/>
          </p:cNvPicPr>
          <p:nvPr/>
        </p:nvPicPr>
        <p:blipFill>
          <a:blip r:embed="rId7" cstate="print"/>
          <a:srcRect l="22984" t="7312" r="38306" b="52473"/>
          <a:stretch>
            <a:fillRect/>
          </a:stretch>
        </p:blipFill>
        <p:spPr bwMode="auto">
          <a:xfrm>
            <a:off x="7380312" y="5229200"/>
            <a:ext cx="1552598" cy="1008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ZoneTexte 36"/>
          <p:cNvSpPr txBox="1"/>
          <p:nvPr/>
        </p:nvSpPr>
        <p:spPr>
          <a:xfrm>
            <a:off x="7656244" y="6165304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90 </a:t>
            </a:r>
            <a:r>
              <a:rPr lang="fr-FR" dirty="0" err="1" smtClean="0"/>
              <a:t>kN</a:t>
            </a:r>
            <a:r>
              <a:rPr lang="fr-FR" dirty="0" smtClean="0"/>
              <a:t>/mm</a:t>
            </a:r>
            <a:endParaRPr lang="fr-FR" dirty="0"/>
          </a:p>
        </p:txBody>
      </p:sp>
      <p:sp>
        <p:nvSpPr>
          <p:cNvPr id="38" name="ZoneTexte 37"/>
          <p:cNvSpPr txBox="1"/>
          <p:nvPr/>
        </p:nvSpPr>
        <p:spPr>
          <a:xfrm>
            <a:off x="5796136" y="6165304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60 </a:t>
            </a:r>
            <a:r>
              <a:rPr lang="fr-FR" dirty="0" err="1" smtClean="0"/>
              <a:t>kN</a:t>
            </a:r>
            <a:r>
              <a:rPr lang="fr-FR" dirty="0" smtClean="0"/>
              <a:t>/mm</a:t>
            </a:r>
            <a:endParaRPr lang="fr-FR" dirty="0"/>
          </a:p>
        </p:txBody>
      </p:sp>
      <p:sp>
        <p:nvSpPr>
          <p:cNvPr id="39" name="ZoneTexte 38"/>
          <p:cNvSpPr txBox="1"/>
          <p:nvPr/>
        </p:nvSpPr>
        <p:spPr>
          <a:xfrm>
            <a:off x="3995936" y="6165304"/>
            <a:ext cx="1499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&gt;100 </a:t>
            </a:r>
            <a:r>
              <a:rPr lang="fr-FR" dirty="0" err="1" smtClean="0"/>
              <a:t>kN</a:t>
            </a:r>
            <a:r>
              <a:rPr lang="fr-FR" dirty="0" smtClean="0"/>
              <a:t>/mm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>
            <a:spLocks noChangeArrowheads="1"/>
          </p:cNvSpPr>
          <p:nvPr/>
        </p:nvSpPr>
        <p:spPr bwMode="auto">
          <a:xfrm>
            <a:off x="1475656" y="214290"/>
            <a:ext cx="741523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0000CC"/>
                </a:solidFill>
              </a:rPr>
              <a:t>Frequency Tuners for 704 MHz  </a:t>
            </a:r>
            <a:r>
              <a:rPr lang="en-US" sz="2800" dirty="0" smtClean="0">
                <a:solidFill>
                  <a:srgbClr val="0000CC"/>
                </a:solidFill>
                <a:latin typeface="Symbol" pitchFamily="18" charset="2"/>
              </a:rPr>
              <a:t>b=1</a:t>
            </a:r>
            <a:r>
              <a:rPr lang="en-US" sz="2800" dirty="0" smtClean="0">
                <a:solidFill>
                  <a:srgbClr val="0000CC"/>
                </a:solidFill>
              </a:rPr>
              <a:t> cavities</a:t>
            </a:r>
            <a:endParaRPr lang="fr-FR" sz="2800" dirty="0">
              <a:solidFill>
                <a:srgbClr val="0000CC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39552" y="1124744"/>
            <a:ext cx="842493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buFont typeface="Wingdings" pitchFamily="2" charset="2"/>
              <a:buChar char="q"/>
            </a:pPr>
            <a:r>
              <a:rPr lang="fr-FR" dirty="0" smtClean="0"/>
              <a:t> Call for </a:t>
            </a:r>
            <a:r>
              <a:rPr lang="fr-FR" dirty="0" err="1" smtClean="0"/>
              <a:t>offers</a:t>
            </a:r>
            <a:r>
              <a:rPr lang="fr-FR" dirty="0" smtClean="0"/>
              <a:t> </a:t>
            </a:r>
            <a:r>
              <a:rPr lang="fr-FR" dirty="0" err="1" smtClean="0"/>
              <a:t>launched</a:t>
            </a:r>
            <a:r>
              <a:rPr lang="fr-FR" dirty="0" smtClean="0"/>
              <a:t> in </a:t>
            </a:r>
            <a:r>
              <a:rPr lang="fr-FR" dirty="0" err="1" smtClean="0"/>
              <a:t>June</a:t>
            </a:r>
            <a:r>
              <a:rPr lang="fr-FR" dirty="0" smtClean="0"/>
              <a:t> and commercial </a:t>
            </a:r>
            <a:r>
              <a:rPr lang="fr-FR" dirty="0" err="1" smtClean="0"/>
              <a:t>offers</a:t>
            </a:r>
            <a:r>
              <a:rPr lang="fr-FR" dirty="0" smtClean="0"/>
              <a:t> </a:t>
            </a:r>
            <a:r>
              <a:rPr lang="fr-FR" dirty="0" err="1" smtClean="0"/>
              <a:t>received</a:t>
            </a:r>
            <a:r>
              <a:rPr lang="fr-FR" dirty="0" smtClean="0"/>
              <a:t>:</a:t>
            </a:r>
          </a:p>
          <a:p>
            <a:pPr eaLnBrk="0" hangingPunct="0"/>
            <a:r>
              <a:rPr lang="fr-FR" dirty="0" smtClean="0"/>
              <a:t>	- in August for the </a:t>
            </a:r>
            <a:r>
              <a:rPr lang="fr-FR" dirty="0" err="1" smtClean="0"/>
              <a:t>mechanical</a:t>
            </a:r>
            <a:r>
              <a:rPr lang="fr-FR" dirty="0" smtClean="0"/>
              <a:t> set of </a:t>
            </a:r>
            <a:r>
              <a:rPr lang="fr-FR" dirty="0" err="1" smtClean="0"/>
              <a:t>pieces</a:t>
            </a:r>
            <a:endParaRPr lang="fr-FR" dirty="0" smtClean="0"/>
          </a:p>
          <a:p>
            <a:pPr eaLnBrk="0" hangingPunct="0"/>
            <a:r>
              <a:rPr lang="fr-FR" dirty="0" smtClean="0"/>
              <a:t>	- in </a:t>
            </a:r>
            <a:r>
              <a:rPr lang="fr-FR" dirty="0" err="1" smtClean="0"/>
              <a:t>September</a:t>
            </a:r>
            <a:r>
              <a:rPr lang="fr-FR" dirty="0" smtClean="0"/>
              <a:t> for the </a:t>
            </a:r>
            <a:r>
              <a:rPr lang="fr-FR" dirty="0" err="1" smtClean="0"/>
              <a:t>Phytron</a:t>
            </a:r>
            <a:r>
              <a:rPr lang="fr-FR" dirty="0" smtClean="0"/>
              <a:t> </a:t>
            </a:r>
            <a:r>
              <a:rPr lang="fr-FR" dirty="0" err="1" smtClean="0"/>
              <a:t>motor</a:t>
            </a:r>
            <a:r>
              <a:rPr lang="fr-FR" dirty="0" smtClean="0"/>
              <a:t>+</a:t>
            </a:r>
            <a:r>
              <a:rPr lang="fr-FR" dirty="0" err="1" smtClean="0"/>
              <a:t>gear</a:t>
            </a:r>
            <a:r>
              <a:rPr lang="fr-FR" dirty="0" smtClean="0"/>
              <a:t> box</a:t>
            </a:r>
          </a:p>
          <a:p>
            <a:pPr eaLnBrk="0" hangingPunct="0">
              <a:buFont typeface="Wingdings" pitchFamily="2" charset="2"/>
              <a:buChar char="q"/>
            </a:pPr>
            <a:endParaRPr lang="fr-FR" dirty="0" smtClean="0"/>
          </a:p>
          <a:p>
            <a:pPr eaLnBrk="0" hangingPunct="0">
              <a:buFont typeface="Wingdings" pitchFamily="2" charset="2"/>
              <a:buChar char="q"/>
            </a:pPr>
            <a:r>
              <a:rPr lang="fr-FR" dirty="0" smtClean="0"/>
              <a:t> </a:t>
            </a:r>
            <a:r>
              <a:rPr lang="fr-FR" dirty="0" err="1" smtClean="0"/>
              <a:t>Contracts</a:t>
            </a:r>
            <a:r>
              <a:rPr lang="fr-FR" dirty="0" smtClean="0"/>
              <a:t> for fabrication/</a:t>
            </a:r>
            <a:r>
              <a:rPr lang="fr-FR" dirty="0" err="1" smtClean="0"/>
              <a:t>delivery</a:t>
            </a:r>
            <a:r>
              <a:rPr lang="fr-FR" dirty="0" smtClean="0"/>
              <a:t> of 9 tuners are </a:t>
            </a:r>
            <a:r>
              <a:rPr lang="fr-FR" dirty="0" err="1" smtClean="0"/>
              <a:t>ready</a:t>
            </a:r>
            <a:endParaRPr lang="fr-FR" dirty="0" smtClean="0"/>
          </a:p>
          <a:p>
            <a:pPr eaLnBrk="0" hangingPunct="0"/>
            <a:r>
              <a:rPr lang="fr-FR" dirty="0" smtClean="0"/>
              <a:t>	(signature </a:t>
            </a:r>
            <a:r>
              <a:rPr lang="fr-FR" dirty="0" err="1" smtClean="0"/>
              <a:t>expected</a:t>
            </a:r>
            <a:r>
              <a:rPr lang="fr-FR" dirty="0" smtClean="0"/>
              <a:t> for </a:t>
            </a:r>
            <a:r>
              <a:rPr lang="fr-FR" dirty="0" err="1" smtClean="0"/>
              <a:t>next</a:t>
            </a:r>
            <a:r>
              <a:rPr lang="fr-FR" dirty="0" smtClean="0"/>
              <a:t> </a:t>
            </a:r>
            <a:r>
              <a:rPr lang="fr-FR" dirty="0" err="1" smtClean="0"/>
              <a:t>week</a:t>
            </a:r>
            <a:r>
              <a:rPr lang="fr-FR" dirty="0" smtClean="0"/>
              <a:t>)</a:t>
            </a:r>
          </a:p>
          <a:p>
            <a:pPr eaLnBrk="0" hangingPunct="0">
              <a:buFont typeface="Wingdings" pitchFamily="2" charset="2"/>
              <a:buChar char="q"/>
            </a:pPr>
            <a:endParaRPr lang="fr-FR" dirty="0" smtClean="0"/>
          </a:p>
          <a:p>
            <a:pPr eaLnBrk="0" hangingPunct="0">
              <a:buFont typeface="Wingdings" pitchFamily="2" charset="2"/>
              <a:buChar char="q"/>
            </a:pPr>
            <a:r>
              <a:rPr lang="fr-FR" dirty="0" smtClean="0"/>
              <a:t> </a:t>
            </a:r>
            <a:r>
              <a:rPr lang="fr-FR" dirty="0" err="1" smtClean="0"/>
              <a:t>Piezo</a:t>
            </a:r>
            <a:r>
              <a:rPr lang="fr-FR" dirty="0" smtClean="0"/>
              <a:t> </a:t>
            </a:r>
            <a:r>
              <a:rPr lang="fr-FR" dirty="0" err="1" smtClean="0"/>
              <a:t>assembly</a:t>
            </a:r>
            <a:r>
              <a:rPr lang="fr-FR" dirty="0" smtClean="0"/>
              <a:t>, final </a:t>
            </a:r>
            <a:r>
              <a:rPr lang="fr-FR" dirty="0" err="1" smtClean="0"/>
              <a:t>assembly</a:t>
            </a:r>
            <a:r>
              <a:rPr lang="fr-FR" dirty="0" smtClean="0"/>
              <a:t> and test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done</a:t>
            </a:r>
            <a:r>
              <a:rPr lang="fr-FR" dirty="0" smtClean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Saclay</a:t>
            </a:r>
          </a:p>
          <a:p>
            <a:pPr eaLnBrk="0" hangingPunct="0">
              <a:buFont typeface="Wingdings" pitchFamily="2" charset="2"/>
              <a:buChar char="q"/>
            </a:pPr>
            <a:endParaRPr lang="fr-FR" dirty="0" smtClean="0"/>
          </a:p>
          <a:p>
            <a:pPr eaLnBrk="0" hangingPunct="0">
              <a:buFont typeface="Wingdings" pitchFamily="2" charset="2"/>
              <a:buChar char="q"/>
            </a:pPr>
            <a:r>
              <a:rPr lang="fr-FR" dirty="0" err="1" smtClean="0"/>
              <a:t>Delivery</a:t>
            </a:r>
            <a:r>
              <a:rPr lang="fr-FR" dirty="0" smtClean="0"/>
              <a:t> to CERN in </a:t>
            </a:r>
            <a:r>
              <a:rPr lang="fr-FR" dirty="0" err="1" smtClean="0"/>
              <a:t>June</a:t>
            </a:r>
            <a:r>
              <a:rPr lang="fr-FR" dirty="0" smtClean="0"/>
              <a:t> 2011</a:t>
            </a:r>
          </a:p>
        </p:txBody>
      </p:sp>
      <p:pic>
        <p:nvPicPr>
          <p:cNvPr id="8" name="Image 7" descr="SAF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4349809"/>
            <a:ext cx="8803420" cy="18154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19736</TotalTime>
  <Words>1048</Words>
  <Application>Microsoft Office PowerPoint</Application>
  <PresentationFormat>Affichage à l'écran (4:3)</PresentationFormat>
  <Paragraphs>182</Paragraphs>
  <Slides>18</Slides>
  <Notes>10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18</vt:i4>
      </vt:variant>
    </vt:vector>
  </HeadingPairs>
  <TitlesOfParts>
    <vt:vector size="20" baseType="lpstr">
      <vt:lpstr>Modèle par défaut</vt:lpstr>
      <vt:lpstr>Conception personnalisée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Diapositive 18</vt:lpstr>
    </vt:vector>
  </TitlesOfParts>
  <Company>cea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DOUARIN</dc:creator>
  <cp:lastModifiedBy>chel</cp:lastModifiedBy>
  <cp:revision>1576</cp:revision>
  <dcterms:created xsi:type="dcterms:W3CDTF">2008-10-09T09:37:11Z</dcterms:created>
  <dcterms:modified xsi:type="dcterms:W3CDTF">2010-11-26T09:03:19Z</dcterms:modified>
</cp:coreProperties>
</file>