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18.xml" ContentType="application/vnd.openxmlformats-officedocument.theme+xml"/>
  <Override PartName="/ppt/theme/themeOverride1.xml" ContentType="application/vnd.openxmlformats-officedocument.themeOverride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3.xml" ContentType="application/vnd.openxmlformats-officedocument.presentationml.slideMaster+xml"/>
  <Override PartName="/ppt/theme/theme14.xml" ContentType="application/vnd.openxmlformats-officedocument.theme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  <Override PartName="/ppt/theme/theme21.xml" ContentType="application/vnd.openxmlformats-officedocument.them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10.xml" ContentType="application/vnd.openxmlformats-officedocument.them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19.xml" ContentType="application/vnd.openxmlformats-officedocument.theme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Masters/slideMaster14.xml" ContentType="application/vnd.openxmlformats-officedocument.presentationml.slideMaster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17.xml" ContentType="application/vnd.openxmlformats-officedocument.theme+xml"/>
  <Override PartName="/ppt/slideLayouts/slideLayout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theme/theme7.xml" ContentType="application/vnd.openxmlformats-officedocument.theme+xml"/>
  <Override PartName="/ppt/theme/theme11.xml" ContentType="application/vnd.openxmlformats-officedocument.theme+xml"/>
  <Override PartName="/ppt/theme/theme20.xml" ContentType="application/vnd.openxmlformats-officedocument.them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6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  <p:sldMasterId id="2147483681" r:id="rId2"/>
    <p:sldMasterId id="2147483683" r:id="rId3"/>
    <p:sldMasterId id="2147483685" r:id="rId4"/>
    <p:sldMasterId id="2147483687" r:id="rId5"/>
    <p:sldMasterId id="2147483689" r:id="rId6"/>
    <p:sldMasterId id="2147483693" r:id="rId7"/>
    <p:sldMasterId id="2147483697" r:id="rId8"/>
    <p:sldMasterId id="2147483699" r:id="rId9"/>
    <p:sldMasterId id="2147483701" r:id="rId10"/>
    <p:sldMasterId id="2147483703" r:id="rId11"/>
    <p:sldMasterId id="2147483705" r:id="rId12"/>
    <p:sldMasterId id="2147483709" r:id="rId13"/>
    <p:sldMasterId id="2147483711" r:id="rId14"/>
    <p:sldMasterId id="2147483739" r:id="rId15"/>
    <p:sldMasterId id="2147483745" r:id="rId16"/>
    <p:sldMasterId id="2147483747" r:id="rId17"/>
    <p:sldMasterId id="2147483753" r:id="rId18"/>
    <p:sldMasterId id="2147483755" r:id="rId19"/>
    <p:sldMasterId id="2147483757" r:id="rId20"/>
  </p:sldMasterIdLst>
  <p:notesMasterIdLst>
    <p:notesMasterId r:id="rId53"/>
  </p:notesMasterIdLst>
  <p:sldIdLst>
    <p:sldId id="384" r:id="rId21"/>
    <p:sldId id="419" r:id="rId22"/>
    <p:sldId id="420" r:id="rId23"/>
    <p:sldId id="421" r:id="rId24"/>
    <p:sldId id="422" r:id="rId25"/>
    <p:sldId id="423" r:id="rId26"/>
    <p:sldId id="425" r:id="rId27"/>
    <p:sldId id="427" r:id="rId28"/>
    <p:sldId id="428" r:id="rId29"/>
    <p:sldId id="429" r:id="rId30"/>
    <p:sldId id="430" r:id="rId31"/>
    <p:sldId id="431" r:id="rId32"/>
    <p:sldId id="433" r:id="rId33"/>
    <p:sldId id="434" r:id="rId34"/>
    <p:sldId id="452" r:id="rId35"/>
    <p:sldId id="455" r:id="rId36"/>
    <p:sldId id="456" r:id="rId37"/>
    <p:sldId id="457" r:id="rId38"/>
    <p:sldId id="448" r:id="rId39"/>
    <p:sldId id="476" r:id="rId40"/>
    <p:sldId id="465" r:id="rId41"/>
    <p:sldId id="468" r:id="rId42"/>
    <p:sldId id="467" r:id="rId43"/>
    <p:sldId id="466" r:id="rId44"/>
    <p:sldId id="472" r:id="rId45"/>
    <p:sldId id="471" r:id="rId46"/>
    <p:sldId id="470" r:id="rId47"/>
    <p:sldId id="469" r:id="rId48"/>
    <p:sldId id="473" r:id="rId49"/>
    <p:sldId id="475" r:id="rId50"/>
    <p:sldId id="474" r:id="rId51"/>
    <p:sldId id="409" r:id="rId52"/>
  </p:sldIdLst>
  <p:sldSz cx="9144000" cy="6858000" type="screen4x3"/>
  <p:notesSz cx="6718300" cy="985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33CC"/>
    <a:srgbClr val="FFFF99"/>
    <a:srgbClr val="288AA8"/>
    <a:srgbClr val="A50021"/>
    <a:srgbClr val="FF9900"/>
    <a:srgbClr val="CC0099"/>
    <a:srgbClr val="FAFABC"/>
    <a:srgbClr val="CCECFF"/>
    <a:srgbClr val="669900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5993" autoAdjust="0"/>
  </p:normalViewPr>
  <p:slideViewPr>
    <p:cSldViewPr snapToGrid="0">
      <p:cViewPr varScale="1">
        <p:scale>
          <a:sx n="72" d="100"/>
          <a:sy n="72" d="100"/>
        </p:scale>
        <p:origin x="-102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9" Type="http://schemas.openxmlformats.org/officeDocument/2006/relationships/slide" Target="slides/slide19.xml"/><Relationship Id="rId21" Type="http://schemas.openxmlformats.org/officeDocument/2006/relationships/slide" Target="slides/slide1.xml"/><Relationship Id="rId34" Type="http://schemas.openxmlformats.org/officeDocument/2006/relationships/slide" Target="slides/slide14.xml"/><Relationship Id="rId42" Type="http://schemas.openxmlformats.org/officeDocument/2006/relationships/slide" Target="slides/slide22.xml"/><Relationship Id="rId47" Type="http://schemas.openxmlformats.org/officeDocument/2006/relationships/slide" Target="slides/slide27.xml"/><Relationship Id="rId50" Type="http://schemas.openxmlformats.org/officeDocument/2006/relationships/slide" Target="slides/slide30.xml"/><Relationship Id="rId55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slide" Target="slides/slide13.xml"/><Relationship Id="rId38" Type="http://schemas.openxmlformats.org/officeDocument/2006/relationships/slide" Target="slides/slide18.xml"/><Relationship Id="rId46" Type="http://schemas.openxmlformats.org/officeDocument/2006/relationships/slide" Target="slides/slide26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41" Type="http://schemas.openxmlformats.org/officeDocument/2006/relationships/slide" Target="slides/slide21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slide" Target="slides/slide12.xml"/><Relationship Id="rId37" Type="http://schemas.openxmlformats.org/officeDocument/2006/relationships/slide" Target="slides/slide17.xml"/><Relationship Id="rId40" Type="http://schemas.openxmlformats.org/officeDocument/2006/relationships/slide" Target="slides/slide20.xml"/><Relationship Id="rId45" Type="http://schemas.openxmlformats.org/officeDocument/2006/relationships/slide" Target="slides/slide25.xml"/><Relationship Id="rId53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slide" Target="slides/slide16.xml"/><Relationship Id="rId49" Type="http://schemas.openxmlformats.org/officeDocument/2006/relationships/slide" Target="slides/slide29.xml"/><Relationship Id="rId57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1.xml"/><Relationship Id="rId44" Type="http://schemas.openxmlformats.org/officeDocument/2006/relationships/slide" Target="slides/slide24.xml"/><Relationship Id="rId52" Type="http://schemas.openxmlformats.org/officeDocument/2006/relationships/slide" Target="slides/slide3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slide" Target="slides/slide15.xml"/><Relationship Id="rId43" Type="http://schemas.openxmlformats.org/officeDocument/2006/relationships/slide" Target="slides/slide23.xml"/><Relationship Id="rId48" Type="http://schemas.openxmlformats.org/officeDocument/2006/relationships/slide" Target="slides/slide28.xml"/><Relationship Id="rId56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1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SPL_NOV10\SPL%20Power%20vs%20length%20distribution.xls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4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750259991086021"/>
          <c:y val="8.9421919371290889E-2"/>
          <c:w val="0.75378670826524041"/>
          <c:h val="0.82410934996760998"/>
        </c:manualLayout>
      </c:layout>
      <c:scatterChart>
        <c:scatterStyle val="lineMarker"/>
        <c:ser>
          <c:idx val="5"/>
          <c:order val="8"/>
          <c:tx>
            <c:strRef>
              <c:f>Sheet1!$C$8</c:f>
              <c:strCache>
                <c:ptCount val="1"/>
                <c:pt idx="0">
                  <c:v>Transistors</c:v>
                </c:pt>
              </c:strCache>
            </c:strRef>
          </c:tx>
          <c:marker>
            <c:symbol val="none"/>
          </c:marker>
          <c:xVal>
            <c:numRef>
              <c:f>Sheet1!$B$9:$B$12</c:f>
              <c:numCache>
                <c:formatCode>General</c:formatCode>
                <c:ptCount val="4"/>
                <c:pt idx="0">
                  <c:v>10</c:v>
                </c:pt>
                <c:pt idx="1">
                  <c:v>352</c:v>
                </c:pt>
                <c:pt idx="2">
                  <c:v>1000</c:v>
                </c:pt>
                <c:pt idx="3">
                  <c:v>3000</c:v>
                </c:pt>
              </c:numCache>
            </c:numRef>
          </c:xVal>
          <c:yVal>
            <c:numRef>
              <c:f>Sheet1!$C$9:$C$12</c:f>
              <c:numCache>
                <c:formatCode>General</c:formatCode>
                <c:ptCount val="4"/>
                <c:pt idx="0">
                  <c:v>1.2</c:v>
                </c:pt>
                <c:pt idx="1">
                  <c:v>0.33000000000000101</c:v>
                </c:pt>
                <c:pt idx="2">
                  <c:v>0.12000000000000002</c:v>
                </c:pt>
                <c:pt idx="3">
                  <c:v>2.0000000000000011E-2</c:v>
                </c:pt>
              </c:numCache>
            </c:numRef>
          </c:yVal>
        </c:ser>
        <c:ser>
          <c:idx val="12"/>
          <c:order val="9"/>
          <c:tx>
            <c:strRef>
              <c:f>Sheet1!$C$14</c:f>
              <c:strCache>
                <c:ptCount val="1"/>
                <c:pt idx="0">
                  <c:v>Klystrons</c:v>
                </c:pt>
              </c:strCache>
            </c:strRef>
          </c:tx>
          <c:marker>
            <c:symbol val="none"/>
          </c:marker>
          <c:xVal>
            <c:numRef>
              <c:f>Sheet1!$B$15:$B$20</c:f>
              <c:numCache>
                <c:formatCode>General</c:formatCode>
                <c:ptCount val="6"/>
                <c:pt idx="0">
                  <c:v>350</c:v>
                </c:pt>
                <c:pt idx="1">
                  <c:v>500</c:v>
                </c:pt>
                <c:pt idx="2">
                  <c:v>700</c:v>
                </c:pt>
                <c:pt idx="3">
                  <c:v>2450</c:v>
                </c:pt>
                <c:pt idx="4">
                  <c:v>8510</c:v>
                </c:pt>
                <c:pt idx="5">
                  <c:v>85100</c:v>
                </c:pt>
              </c:numCache>
            </c:numRef>
          </c:xVal>
          <c:yVal>
            <c:numRef>
              <c:f>Sheet1!$C$15:$C$20</c:f>
              <c:numCache>
                <c:formatCode>General</c:formatCode>
                <c:ptCount val="6"/>
                <c:pt idx="0">
                  <c:v>1300</c:v>
                </c:pt>
                <c:pt idx="1">
                  <c:v>1200</c:v>
                </c:pt>
                <c:pt idx="2">
                  <c:v>1000</c:v>
                </c:pt>
                <c:pt idx="3">
                  <c:v>500</c:v>
                </c:pt>
                <c:pt idx="4">
                  <c:v>250</c:v>
                </c:pt>
                <c:pt idx="5">
                  <c:v>2.5</c:v>
                </c:pt>
              </c:numCache>
            </c:numRef>
          </c:yVal>
        </c:ser>
        <c:ser>
          <c:idx val="13"/>
          <c:order val="10"/>
          <c:tx>
            <c:strRef>
              <c:f>Sheet1!$A$22</c:f>
              <c:strCache>
                <c:ptCount val="1"/>
                <c:pt idx="0">
                  <c:v>Grid tubes</c:v>
                </c:pt>
              </c:strCache>
            </c:strRef>
          </c:tx>
          <c:marker>
            <c:symbol val="none"/>
          </c:marker>
          <c:xVal>
            <c:numRef>
              <c:f>Sheet1!$B$22:$B$25</c:f>
              <c:numCache>
                <c:formatCode>General</c:formatCode>
                <c:ptCount val="4"/>
                <c:pt idx="0">
                  <c:v>10</c:v>
                </c:pt>
                <c:pt idx="1">
                  <c:v>80</c:v>
                </c:pt>
                <c:pt idx="2">
                  <c:v>200</c:v>
                </c:pt>
                <c:pt idx="3">
                  <c:v>860</c:v>
                </c:pt>
              </c:numCache>
            </c:numRef>
          </c:xVal>
          <c:yVal>
            <c:numRef>
              <c:f>Sheet1!$C$22:$C$25</c:f>
              <c:numCache>
                <c:formatCode>General</c:formatCode>
                <c:ptCount val="4"/>
                <c:pt idx="0">
                  <c:v>6000</c:v>
                </c:pt>
                <c:pt idx="1">
                  <c:v>2800</c:v>
                </c:pt>
                <c:pt idx="2">
                  <c:v>1000</c:v>
                </c:pt>
                <c:pt idx="3">
                  <c:v>18</c:v>
                </c:pt>
              </c:numCache>
            </c:numRef>
          </c:yVal>
        </c:ser>
        <c:ser>
          <c:idx val="14"/>
          <c:order val="11"/>
          <c:tx>
            <c:strRef>
              <c:f>Sheet1!$A$30</c:f>
              <c:strCache>
                <c:ptCount val="1"/>
                <c:pt idx="0">
                  <c:v>IOTs</c:v>
                </c:pt>
              </c:strCache>
            </c:strRef>
          </c:tx>
          <c:marker>
            <c:symbol val="none"/>
          </c:marker>
          <c:xVal>
            <c:numRef>
              <c:f>Sheet1!$B$30:$B$32</c:f>
              <c:numCache>
                <c:formatCode>General</c:formatCode>
                <c:ptCount val="3"/>
                <c:pt idx="0">
                  <c:v>500</c:v>
                </c:pt>
                <c:pt idx="1">
                  <c:v>860</c:v>
                </c:pt>
                <c:pt idx="2">
                  <c:v>1300</c:v>
                </c:pt>
              </c:numCache>
            </c:numRef>
          </c:xVal>
          <c:yVal>
            <c:numRef>
              <c:f>Sheet1!$C$30:$C$32</c:f>
              <c:numCache>
                <c:formatCode>General</c:formatCode>
                <c:ptCount val="3"/>
                <c:pt idx="0">
                  <c:v>80</c:v>
                </c:pt>
                <c:pt idx="1">
                  <c:v>31</c:v>
                </c:pt>
                <c:pt idx="2">
                  <c:v>15</c:v>
                </c:pt>
              </c:numCache>
            </c:numRef>
          </c:yVal>
        </c:ser>
        <c:ser>
          <c:idx val="15"/>
          <c:order val="12"/>
          <c:tx>
            <c:strRef>
              <c:f>Sheet1!$C$8</c:f>
              <c:strCache>
                <c:ptCount val="1"/>
                <c:pt idx="0">
                  <c:v>Transistors</c:v>
                </c:pt>
              </c:strCache>
            </c:strRef>
          </c:tx>
          <c:marker>
            <c:symbol val="none"/>
          </c:marker>
          <c:xVal>
            <c:numRef>
              <c:f>Sheet1!$B$9:$B$12</c:f>
              <c:numCache>
                <c:formatCode>General</c:formatCode>
                <c:ptCount val="4"/>
                <c:pt idx="0">
                  <c:v>10</c:v>
                </c:pt>
                <c:pt idx="1">
                  <c:v>352</c:v>
                </c:pt>
                <c:pt idx="2">
                  <c:v>1000</c:v>
                </c:pt>
                <c:pt idx="3">
                  <c:v>3000</c:v>
                </c:pt>
              </c:numCache>
            </c:numRef>
          </c:xVal>
          <c:yVal>
            <c:numRef>
              <c:f>Sheet1!$C$9:$C$12</c:f>
              <c:numCache>
                <c:formatCode>General</c:formatCode>
                <c:ptCount val="4"/>
                <c:pt idx="0">
                  <c:v>1.2</c:v>
                </c:pt>
                <c:pt idx="1">
                  <c:v>0.33000000000000101</c:v>
                </c:pt>
                <c:pt idx="2">
                  <c:v>0.12000000000000002</c:v>
                </c:pt>
                <c:pt idx="3">
                  <c:v>2.0000000000000011E-2</c:v>
                </c:pt>
              </c:numCache>
            </c:numRef>
          </c:yVal>
        </c:ser>
        <c:ser>
          <c:idx val="17"/>
          <c:order val="13"/>
          <c:tx>
            <c:strRef>
              <c:f>Sheet1!$C$14</c:f>
              <c:strCache>
                <c:ptCount val="1"/>
                <c:pt idx="0">
                  <c:v>Klystrons</c:v>
                </c:pt>
              </c:strCache>
            </c:strRef>
          </c:tx>
          <c:marker>
            <c:symbol val="none"/>
          </c:marker>
          <c:xVal>
            <c:numRef>
              <c:f>Sheet1!$B$15:$B$20</c:f>
              <c:numCache>
                <c:formatCode>General</c:formatCode>
                <c:ptCount val="6"/>
                <c:pt idx="0">
                  <c:v>350</c:v>
                </c:pt>
                <c:pt idx="1">
                  <c:v>500</c:v>
                </c:pt>
                <c:pt idx="2">
                  <c:v>700</c:v>
                </c:pt>
                <c:pt idx="3">
                  <c:v>2450</c:v>
                </c:pt>
                <c:pt idx="4">
                  <c:v>8510</c:v>
                </c:pt>
                <c:pt idx="5">
                  <c:v>85100</c:v>
                </c:pt>
              </c:numCache>
            </c:numRef>
          </c:xVal>
          <c:yVal>
            <c:numRef>
              <c:f>Sheet1!$C$15:$C$20</c:f>
              <c:numCache>
                <c:formatCode>General</c:formatCode>
                <c:ptCount val="6"/>
                <c:pt idx="0">
                  <c:v>1300</c:v>
                </c:pt>
                <c:pt idx="1">
                  <c:v>1200</c:v>
                </c:pt>
                <c:pt idx="2">
                  <c:v>1000</c:v>
                </c:pt>
                <c:pt idx="3">
                  <c:v>500</c:v>
                </c:pt>
                <c:pt idx="4">
                  <c:v>250</c:v>
                </c:pt>
                <c:pt idx="5">
                  <c:v>2.5</c:v>
                </c:pt>
              </c:numCache>
            </c:numRef>
          </c:yVal>
        </c:ser>
        <c:ser>
          <c:idx val="18"/>
          <c:order val="14"/>
          <c:tx>
            <c:strRef>
              <c:f>Sheet1!$A$22</c:f>
              <c:strCache>
                <c:ptCount val="1"/>
                <c:pt idx="0">
                  <c:v>Grid tubes</c:v>
                </c:pt>
              </c:strCache>
            </c:strRef>
          </c:tx>
          <c:marker>
            <c:symbol val="none"/>
          </c:marker>
          <c:xVal>
            <c:numRef>
              <c:f>Sheet1!$B$22:$B$25</c:f>
              <c:numCache>
                <c:formatCode>General</c:formatCode>
                <c:ptCount val="4"/>
                <c:pt idx="0">
                  <c:v>10</c:v>
                </c:pt>
                <c:pt idx="1">
                  <c:v>80</c:v>
                </c:pt>
                <c:pt idx="2">
                  <c:v>200</c:v>
                </c:pt>
                <c:pt idx="3">
                  <c:v>860</c:v>
                </c:pt>
              </c:numCache>
            </c:numRef>
          </c:xVal>
          <c:yVal>
            <c:numRef>
              <c:f>Sheet1!$C$22:$C$25</c:f>
              <c:numCache>
                <c:formatCode>General</c:formatCode>
                <c:ptCount val="4"/>
                <c:pt idx="0">
                  <c:v>6000</c:v>
                </c:pt>
                <c:pt idx="1">
                  <c:v>2800</c:v>
                </c:pt>
                <c:pt idx="2">
                  <c:v>1000</c:v>
                </c:pt>
                <c:pt idx="3">
                  <c:v>18</c:v>
                </c:pt>
              </c:numCache>
            </c:numRef>
          </c:yVal>
        </c:ser>
        <c:ser>
          <c:idx val="19"/>
          <c:order val="15"/>
          <c:tx>
            <c:strRef>
              <c:f>Sheet1!$A$30</c:f>
              <c:strCache>
                <c:ptCount val="1"/>
                <c:pt idx="0">
                  <c:v>IOTs</c:v>
                </c:pt>
              </c:strCache>
            </c:strRef>
          </c:tx>
          <c:marker>
            <c:symbol val="none"/>
          </c:marker>
          <c:xVal>
            <c:numRef>
              <c:f>Sheet1!$B$30:$B$32</c:f>
              <c:numCache>
                <c:formatCode>General</c:formatCode>
                <c:ptCount val="3"/>
                <c:pt idx="0">
                  <c:v>500</c:v>
                </c:pt>
                <c:pt idx="1">
                  <c:v>860</c:v>
                </c:pt>
                <c:pt idx="2">
                  <c:v>1300</c:v>
                </c:pt>
              </c:numCache>
            </c:numRef>
          </c:xVal>
          <c:yVal>
            <c:numRef>
              <c:f>Sheet1!$C$30:$C$32</c:f>
              <c:numCache>
                <c:formatCode>General</c:formatCode>
                <c:ptCount val="3"/>
                <c:pt idx="0">
                  <c:v>80</c:v>
                </c:pt>
                <c:pt idx="1">
                  <c:v>31</c:v>
                </c:pt>
                <c:pt idx="2">
                  <c:v>15</c:v>
                </c:pt>
              </c:numCache>
            </c:numRef>
          </c:yVal>
        </c:ser>
        <c:ser>
          <c:idx val="6"/>
          <c:order val="4"/>
          <c:tx>
            <c:strRef>
              <c:f>Sheet1!$C$8</c:f>
              <c:strCache>
                <c:ptCount val="1"/>
                <c:pt idx="0">
                  <c:v>Transistors</c:v>
                </c:pt>
              </c:strCache>
            </c:strRef>
          </c:tx>
          <c:marker>
            <c:symbol val="none"/>
          </c:marker>
          <c:xVal>
            <c:numRef>
              <c:f>Sheet1!$B$9:$B$12</c:f>
              <c:numCache>
                <c:formatCode>General</c:formatCode>
                <c:ptCount val="4"/>
                <c:pt idx="0">
                  <c:v>10</c:v>
                </c:pt>
                <c:pt idx="1">
                  <c:v>352</c:v>
                </c:pt>
                <c:pt idx="2">
                  <c:v>1000</c:v>
                </c:pt>
                <c:pt idx="3">
                  <c:v>3000</c:v>
                </c:pt>
              </c:numCache>
            </c:numRef>
          </c:xVal>
          <c:yVal>
            <c:numRef>
              <c:f>Sheet1!$C$9:$C$12</c:f>
              <c:numCache>
                <c:formatCode>General</c:formatCode>
                <c:ptCount val="4"/>
                <c:pt idx="0">
                  <c:v>1.2</c:v>
                </c:pt>
                <c:pt idx="1">
                  <c:v>0.33000000000000101</c:v>
                </c:pt>
                <c:pt idx="2">
                  <c:v>0.12000000000000002</c:v>
                </c:pt>
                <c:pt idx="3">
                  <c:v>2.0000000000000011E-2</c:v>
                </c:pt>
              </c:numCache>
            </c:numRef>
          </c:yVal>
        </c:ser>
        <c:ser>
          <c:idx val="8"/>
          <c:order val="5"/>
          <c:tx>
            <c:strRef>
              <c:f>Sheet1!$C$14</c:f>
              <c:strCache>
                <c:ptCount val="1"/>
                <c:pt idx="0">
                  <c:v>Klystrons</c:v>
                </c:pt>
              </c:strCache>
            </c:strRef>
          </c:tx>
          <c:marker>
            <c:symbol val="none"/>
          </c:marker>
          <c:xVal>
            <c:numRef>
              <c:f>Sheet1!$B$15:$B$20</c:f>
              <c:numCache>
                <c:formatCode>General</c:formatCode>
                <c:ptCount val="6"/>
                <c:pt idx="0">
                  <c:v>350</c:v>
                </c:pt>
                <c:pt idx="1">
                  <c:v>500</c:v>
                </c:pt>
                <c:pt idx="2">
                  <c:v>700</c:v>
                </c:pt>
                <c:pt idx="3">
                  <c:v>2450</c:v>
                </c:pt>
                <c:pt idx="4">
                  <c:v>8510</c:v>
                </c:pt>
                <c:pt idx="5">
                  <c:v>85100</c:v>
                </c:pt>
              </c:numCache>
            </c:numRef>
          </c:xVal>
          <c:yVal>
            <c:numRef>
              <c:f>Sheet1!$C$15:$C$20</c:f>
              <c:numCache>
                <c:formatCode>General</c:formatCode>
                <c:ptCount val="6"/>
                <c:pt idx="0">
                  <c:v>1300</c:v>
                </c:pt>
                <c:pt idx="1">
                  <c:v>1200</c:v>
                </c:pt>
                <c:pt idx="2">
                  <c:v>1000</c:v>
                </c:pt>
                <c:pt idx="3">
                  <c:v>500</c:v>
                </c:pt>
                <c:pt idx="4">
                  <c:v>250</c:v>
                </c:pt>
                <c:pt idx="5">
                  <c:v>2.5</c:v>
                </c:pt>
              </c:numCache>
            </c:numRef>
          </c:yVal>
        </c:ser>
        <c:ser>
          <c:idx val="9"/>
          <c:order val="6"/>
          <c:tx>
            <c:strRef>
              <c:f>Sheet1!$A$22</c:f>
              <c:strCache>
                <c:ptCount val="1"/>
                <c:pt idx="0">
                  <c:v>Grid tubes</c:v>
                </c:pt>
              </c:strCache>
            </c:strRef>
          </c:tx>
          <c:marker>
            <c:symbol val="none"/>
          </c:marker>
          <c:xVal>
            <c:numRef>
              <c:f>Sheet1!$B$22:$B$25</c:f>
              <c:numCache>
                <c:formatCode>General</c:formatCode>
                <c:ptCount val="4"/>
                <c:pt idx="0">
                  <c:v>10</c:v>
                </c:pt>
                <c:pt idx="1">
                  <c:v>80</c:v>
                </c:pt>
                <c:pt idx="2">
                  <c:v>200</c:v>
                </c:pt>
                <c:pt idx="3">
                  <c:v>860</c:v>
                </c:pt>
              </c:numCache>
            </c:numRef>
          </c:xVal>
          <c:yVal>
            <c:numRef>
              <c:f>Sheet1!$C$22:$C$25</c:f>
              <c:numCache>
                <c:formatCode>General</c:formatCode>
                <c:ptCount val="4"/>
                <c:pt idx="0">
                  <c:v>6000</c:v>
                </c:pt>
                <c:pt idx="1">
                  <c:v>2800</c:v>
                </c:pt>
                <c:pt idx="2">
                  <c:v>1000</c:v>
                </c:pt>
                <c:pt idx="3">
                  <c:v>18</c:v>
                </c:pt>
              </c:numCache>
            </c:numRef>
          </c:yVal>
        </c:ser>
        <c:ser>
          <c:idx val="10"/>
          <c:order val="7"/>
          <c:tx>
            <c:strRef>
              <c:f>Sheet1!$A$30</c:f>
              <c:strCache>
                <c:ptCount val="1"/>
                <c:pt idx="0">
                  <c:v>IOTs</c:v>
                </c:pt>
              </c:strCache>
            </c:strRef>
          </c:tx>
          <c:marker>
            <c:symbol val="none"/>
          </c:marker>
          <c:xVal>
            <c:numRef>
              <c:f>Sheet1!$B$30:$B$32</c:f>
              <c:numCache>
                <c:formatCode>General</c:formatCode>
                <c:ptCount val="3"/>
                <c:pt idx="0">
                  <c:v>500</c:v>
                </c:pt>
                <c:pt idx="1">
                  <c:v>860</c:v>
                </c:pt>
                <c:pt idx="2">
                  <c:v>1300</c:v>
                </c:pt>
              </c:numCache>
            </c:numRef>
          </c:xVal>
          <c:yVal>
            <c:numRef>
              <c:f>Sheet1!$C$30:$C$32</c:f>
              <c:numCache>
                <c:formatCode>General</c:formatCode>
                <c:ptCount val="3"/>
                <c:pt idx="0">
                  <c:v>80</c:v>
                </c:pt>
                <c:pt idx="1">
                  <c:v>31</c:v>
                </c:pt>
                <c:pt idx="2">
                  <c:v>15</c:v>
                </c:pt>
              </c:numCache>
            </c:numRef>
          </c:yVal>
        </c:ser>
        <c:ser>
          <c:idx val="0"/>
          <c:order val="0"/>
          <c:tx>
            <c:strRef>
              <c:f>Sheet1!$C$8</c:f>
              <c:strCache>
                <c:ptCount val="1"/>
                <c:pt idx="0">
                  <c:v>Transistors</c:v>
                </c:pt>
              </c:strCache>
            </c:strRef>
          </c:tx>
          <c:marker>
            <c:symbol val="none"/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-8.5616161311095548E-3"/>
                  <c:y val="-1.0529512170602958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/>
                      <a:t>Transistors</a:t>
                    </a:r>
                  </a:p>
                </c:rich>
              </c:tx>
              <c:dLblPos val="r"/>
              <c:showSerName val="1"/>
            </c:dLbl>
            <c:dLbl>
              <c:idx val="2"/>
              <c:delete val="1"/>
            </c:dLbl>
            <c:dLblPos val="r"/>
            <c:showSerName val="1"/>
          </c:dLbls>
          <c:xVal>
            <c:numRef>
              <c:f>Sheet1!$B$9:$B$12</c:f>
              <c:numCache>
                <c:formatCode>General</c:formatCode>
                <c:ptCount val="4"/>
                <c:pt idx="0">
                  <c:v>10</c:v>
                </c:pt>
                <c:pt idx="1">
                  <c:v>352</c:v>
                </c:pt>
                <c:pt idx="2">
                  <c:v>1000</c:v>
                </c:pt>
                <c:pt idx="3">
                  <c:v>3000</c:v>
                </c:pt>
              </c:numCache>
            </c:numRef>
          </c:xVal>
          <c:yVal>
            <c:numRef>
              <c:f>Sheet1!$C$9:$C$12</c:f>
              <c:numCache>
                <c:formatCode>General</c:formatCode>
                <c:ptCount val="4"/>
                <c:pt idx="0">
                  <c:v>1.2</c:v>
                </c:pt>
                <c:pt idx="1">
                  <c:v>0.33000000000000101</c:v>
                </c:pt>
                <c:pt idx="2">
                  <c:v>0.12000000000000002</c:v>
                </c:pt>
                <c:pt idx="3">
                  <c:v>2.0000000000000011E-2</c:v>
                </c:pt>
              </c:numCache>
            </c:numRef>
          </c:yVal>
        </c:ser>
        <c:ser>
          <c:idx val="2"/>
          <c:order val="1"/>
          <c:tx>
            <c:strRef>
              <c:f>Sheet1!$C$14</c:f>
              <c:strCache>
                <c:ptCount val="1"/>
                <c:pt idx="0">
                  <c:v>Klystrons</c:v>
                </c:pt>
              </c:strCache>
            </c:strRef>
          </c:tx>
          <c:marker>
            <c:symbol val="none"/>
          </c:marker>
          <c:dLbls>
            <c:dLbl>
              <c:idx val="3"/>
              <c:layout>
                <c:manualLayout>
                  <c:x val="0"/>
                  <c:y val="-2.3691402383856686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/>
                      <a:t>Klystrons</a:t>
                    </a:r>
                  </a:p>
                </c:rich>
              </c:tx>
              <c:dLblPos val="r"/>
              <c:showSerName val="1"/>
            </c:dLbl>
            <c:delete val="1"/>
            <c:dLblPos val="r"/>
          </c:dLbls>
          <c:xVal>
            <c:numRef>
              <c:f>Sheet1!$B$15:$B$20</c:f>
              <c:numCache>
                <c:formatCode>General</c:formatCode>
                <c:ptCount val="6"/>
                <c:pt idx="0">
                  <c:v>350</c:v>
                </c:pt>
                <c:pt idx="1">
                  <c:v>500</c:v>
                </c:pt>
                <c:pt idx="2">
                  <c:v>700</c:v>
                </c:pt>
                <c:pt idx="3">
                  <c:v>2450</c:v>
                </c:pt>
                <c:pt idx="4">
                  <c:v>8510</c:v>
                </c:pt>
                <c:pt idx="5">
                  <c:v>85100</c:v>
                </c:pt>
              </c:numCache>
            </c:numRef>
          </c:xVal>
          <c:yVal>
            <c:numRef>
              <c:f>Sheet1!$C$15:$C$20</c:f>
              <c:numCache>
                <c:formatCode>General</c:formatCode>
                <c:ptCount val="6"/>
                <c:pt idx="0">
                  <c:v>1300</c:v>
                </c:pt>
                <c:pt idx="1">
                  <c:v>1200</c:v>
                </c:pt>
                <c:pt idx="2">
                  <c:v>1000</c:v>
                </c:pt>
                <c:pt idx="3">
                  <c:v>500</c:v>
                </c:pt>
                <c:pt idx="4">
                  <c:v>250</c:v>
                </c:pt>
                <c:pt idx="5">
                  <c:v>2.5</c:v>
                </c:pt>
              </c:numCache>
            </c:numRef>
          </c:yVal>
        </c:ser>
        <c:ser>
          <c:idx val="3"/>
          <c:order val="2"/>
          <c:tx>
            <c:strRef>
              <c:f>Sheet1!$A$22</c:f>
              <c:strCache>
                <c:ptCount val="1"/>
                <c:pt idx="0">
                  <c:v>Grid tubes</c:v>
                </c:pt>
              </c:strCache>
            </c:strRef>
          </c:tx>
          <c:marker>
            <c:symbol val="none"/>
          </c:marker>
          <c:dLbls>
            <c:dLbl>
              <c:idx val="1"/>
              <c:layout>
                <c:manualLayout>
                  <c:x val="-0.17123232262218976"/>
                  <c:y val="3.6853292597111016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Grid</a:t>
                    </a:r>
                    <a:r>
                      <a:rPr lang="en-US" sz="1400" baseline="0" dirty="0" smtClean="0"/>
                      <a:t> </a:t>
                    </a:r>
                    <a:r>
                      <a:rPr lang="en-US" sz="1400" dirty="0" smtClean="0"/>
                      <a:t>tubes</a:t>
                    </a:r>
                    <a:endParaRPr lang="en-US" sz="1400" dirty="0"/>
                  </a:p>
                </c:rich>
              </c:tx>
              <c:dLblPos val="r"/>
              <c:showSerName val="1"/>
            </c:dLbl>
            <c:dLbl>
              <c:idx val="2"/>
              <c:delete val="1"/>
            </c:dLbl>
            <c:delete val="1"/>
            <c:dLblPos val="r"/>
          </c:dLbls>
          <c:xVal>
            <c:numRef>
              <c:f>Sheet1!$B$22:$B$25</c:f>
              <c:numCache>
                <c:formatCode>General</c:formatCode>
                <c:ptCount val="4"/>
                <c:pt idx="0">
                  <c:v>10</c:v>
                </c:pt>
                <c:pt idx="1">
                  <c:v>80</c:v>
                </c:pt>
                <c:pt idx="2">
                  <c:v>200</c:v>
                </c:pt>
                <c:pt idx="3">
                  <c:v>860</c:v>
                </c:pt>
              </c:numCache>
            </c:numRef>
          </c:xVal>
          <c:yVal>
            <c:numRef>
              <c:f>Sheet1!$C$22:$C$25</c:f>
              <c:numCache>
                <c:formatCode>General</c:formatCode>
                <c:ptCount val="4"/>
                <c:pt idx="0">
                  <c:v>6000</c:v>
                </c:pt>
                <c:pt idx="1">
                  <c:v>2800</c:v>
                </c:pt>
                <c:pt idx="2">
                  <c:v>1000</c:v>
                </c:pt>
                <c:pt idx="3">
                  <c:v>18</c:v>
                </c:pt>
              </c:numCache>
            </c:numRef>
          </c:yVal>
        </c:ser>
        <c:ser>
          <c:idx val="4"/>
          <c:order val="3"/>
          <c:tx>
            <c:strRef>
              <c:f>Sheet1!$A$30</c:f>
              <c:strCache>
                <c:ptCount val="1"/>
                <c:pt idx="0">
                  <c:v>IOTs</c:v>
                </c:pt>
              </c:strCache>
            </c:strRef>
          </c:tx>
          <c:marker>
            <c:symbol val="none"/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0"/>
                  <c:y val="-1.8426646298555241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/>
                      <a:t>IOTs</a:t>
                    </a:r>
                  </a:p>
                </c:rich>
              </c:tx>
              <c:dLblPos val="r"/>
              <c:showSerName val="1"/>
            </c:dLbl>
            <c:dLbl>
              <c:idx val="2"/>
              <c:delete val="1"/>
            </c:dLbl>
            <c:dLblPos val="r"/>
            <c:showSerName val="1"/>
          </c:dLbls>
          <c:xVal>
            <c:numRef>
              <c:f>Sheet1!$B$30:$B$32</c:f>
              <c:numCache>
                <c:formatCode>General</c:formatCode>
                <c:ptCount val="3"/>
                <c:pt idx="0">
                  <c:v>500</c:v>
                </c:pt>
                <c:pt idx="1">
                  <c:v>860</c:v>
                </c:pt>
                <c:pt idx="2">
                  <c:v>1300</c:v>
                </c:pt>
              </c:numCache>
            </c:numRef>
          </c:xVal>
          <c:yVal>
            <c:numRef>
              <c:f>Sheet1!$C$30:$C$32</c:f>
              <c:numCache>
                <c:formatCode>General</c:formatCode>
                <c:ptCount val="3"/>
                <c:pt idx="0">
                  <c:v>80</c:v>
                </c:pt>
                <c:pt idx="1">
                  <c:v>31</c:v>
                </c:pt>
                <c:pt idx="2">
                  <c:v>15</c:v>
                </c:pt>
              </c:numCache>
            </c:numRef>
          </c:yVal>
        </c:ser>
        <c:axId val="137899008"/>
        <c:axId val="137983104"/>
      </c:scatterChart>
      <c:valAx>
        <c:axId val="137899008"/>
        <c:scaling>
          <c:logBase val="10"/>
          <c:orientation val="minMax"/>
          <c:max val="10000"/>
          <c:min val="10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f [MHz]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137983104"/>
        <c:crossesAt val="0.1"/>
        <c:crossBetween val="midCat"/>
      </c:valAx>
      <c:valAx>
        <c:axId val="137983104"/>
        <c:scaling>
          <c:logBase val="10"/>
          <c:orientation val="minMax"/>
          <c:min val="0.1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average power [kW]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137899008"/>
        <c:crosses val="autoZero"/>
        <c:crossBetween val="midCat"/>
      </c:valAx>
    </c:plotArea>
    <c:plotVisOnly val="1"/>
  </c:chart>
  <c:spPr>
    <a:ln>
      <a:noFill/>
    </a:ln>
    <a:effectLst/>
    <a:scene3d>
      <a:camera prst="orthographicFront"/>
      <a:lightRig rig="threePt" dir="t"/>
    </a:scene3d>
    <a:sp3d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1"/>
          <c:order val="0"/>
          <c:tx>
            <c:strRef>
              <c:f>'total cavities'!$B$1</c:f>
              <c:strCache>
                <c:ptCount val="1"/>
                <c:pt idx="0">
                  <c:v>Beta = 0.65 High Power SPL</c:v>
                </c:pt>
              </c:strCache>
            </c:strRef>
          </c:tx>
          <c:spPr>
            <a:solidFill>
              <a:srgbClr val="00B0F0"/>
            </a:solidFill>
          </c:spPr>
          <c:cat>
            <c:numRef>
              <c:f>'total cavities'!$A$2:$A$247</c:f>
              <c:numCache>
                <c:formatCode>General</c:formatCode>
                <c:ptCount val="24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</c:numCache>
            </c:numRef>
          </c:cat>
          <c:val>
            <c:numRef>
              <c:f>'total cavities'!$B$2:$B$247</c:f>
              <c:numCache>
                <c:formatCode>0</c:formatCode>
                <c:ptCount val="246"/>
                <c:pt idx="0">
                  <c:v>150.12211999999994</c:v>
                </c:pt>
                <c:pt idx="1">
                  <c:v>165.87300000000025</c:v>
                </c:pt>
                <c:pt idx="2">
                  <c:v>183.05047999999962</c:v>
                </c:pt>
                <c:pt idx="3">
                  <c:v>185.66632000000027</c:v>
                </c:pt>
                <c:pt idx="4">
                  <c:v>202.55232000000004</c:v>
                </c:pt>
                <c:pt idx="5">
                  <c:v>220.37828000000104</c:v>
                </c:pt>
                <c:pt idx="6">
                  <c:v>228.60631999999896</c:v>
                </c:pt>
                <c:pt idx="7">
                  <c:v>246.19384000000082</c:v>
                </c:pt>
                <c:pt idx="8">
                  <c:v>264.08699999999908</c:v>
                </c:pt>
                <c:pt idx="9">
                  <c:v>282.14328000000063</c:v>
                </c:pt>
                <c:pt idx="10">
                  <c:v>299.92811999999873</c:v>
                </c:pt>
                <c:pt idx="11">
                  <c:v>317.26416000000086</c:v>
                </c:pt>
                <c:pt idx="12">
                  <c:v>350.9739599999985</c:v>
                </c:pt>
                <c:pt idx="13">
                  <c:v>368.24680000000058</c:v>
                </c:pt>
                <c:pt idx="14">
                  <c:v>384.21396000000067</c:v>
                </c:pt>
                <c:pt idx="15">
                  <c:v>442.3473599999989</c:v>
                </c:pt>
                <c:pt idx="16">
                  <c:v>457.97123999999883</c:v>
                </c:pt>
                <c:pt idx="17">
                  <c:v>471.35568000000205</c:v>
                </c:pt>
                <c:pt idx="18">
                  <c:v>511.50795999999895</c:v>
                </c:pt>
                <c:pt idx="19">
                  <c:v>521.5055600000004</c:v>
                </c:pt>
                <c:pt idx="20">
                  <c:v>529.14203999999927</c:v>
                </c:pt>
                <c:pt idx="21">
                  <c:v>534.63752000000045</c:v>
                </c:pt>
                <c:pt idx="22">
                  <c:v>538.23267999999848</c:v>
                </c:pt>
                <c:pt idx="23">
                  <c:v>540.17184000000054</c:v>
                </c:pt>
                <c:pt idx="24">
                  <c:v>540.69095999999945</c:v>
                </c:pt>
                <c:pt idx="25">
                  <c:v>540.00932000000159</c:v>
                </c:pt>
                <c:pt idx="26">
                  <c:v>538.32580000000007</c:v>
                </c:pt>
                <c:pt idx="27">
                  <c:v>535.81676000000016</c:v>
                </c:pt>
                <c:pt idx="28">
                  <c:v>532.63607999999977</c:v>
                </c:pt>
                <c:pt idx="29">
                  <c:v>528.91663999999946</c:v>
                </c:pt>
                <c:pt idx="30">
                  <c:v>524.77155999999923</c:v>
                </c:pt>
                <c:pt idx="31">
                  <c:v>520.29668000000152</c:v>
                </c:pt>
                <c:pt idx="32">
                  <c:v>515.57235999999841</c:v>
                </c:pt>
                <c:pt idx="33">
                  <c:v>510.66588000000195</c:v>
                </c:pt>
                <c:pt idx="34">
                  <c:v>505.63279999999855</c:v>
                </c:pt>
                <c:pt idx="35">
                  <c:v>500.51927999999862</c:v>
                </c:pt>
                <c:pt idx="36">
                  <c:v>495.363040000002</c:v>
                </c:pt>
                <c:pt idx="37">
                  <c:v>490.1948799999991</c:v>
                </c:pt>
                <c:pt idx="38">
                  <c:v>485.03999999999894</c:v>
                </c:pt>
                <c:pt idx="39">
                  <c:v>479.91856000000104</c:v>
                </c:pt>
                <c:pt idx="40">
                  <c:v>474.84672000000052</c:v>
                </c:pt>
                <c:pt idx="41">
                  <c:v>469.83728000000178</c:v>
                </c:pt>
                <c:pt idx="42">
                  <c:v>464.90031999999655</c:v>
                </c:pt>
                <c:pt idx="43">
                  <c:v>460.04356000000371</c:v>
                </c:pt>
                <c:pt idx="44">
                  <c:v>455.27267999999822</c:v>
                </c:pt>
                <c:pt idx="45">
                  <c:v>450.59208000000132</c:v>
                </c:pt>
                <c:pt idx="46">
                  <c:v>446.00455999999673</c:v>
                </c:pt>
                <c:pt idx="47">
                  <c:v>441.51204000000234</c:v>
                </c:pt>
                <c:pt idx="48">
                  <c:v>437.11559999999724</c:v>
                </c:pt>
                <c:pt idx="49">
                  <c:v>432.815440000004</c:v>
                </c:pt>
                <c:pt idx="50">
                  <c:v>428.61131999999935</c:v>
                </c:pt>
                <c:pt idx="51">
                  <c:v>424.50251999999625</c:v>
                </c:pt>
                <c:pt idx="52">
                  <c:v>420.4878800000007</c:v>
                </c:pt>
                <c:pt idx="53">
                  <c:v>416.56616000000213</c:v>
                </c:pt>
              </c:numCache>
            </c:numRef>
          </c:val>
        </c:ser>
        <c:ser>
          <c:idx val="2"/>
          <c:order val="1"/>
          <c:tx>
            <c:strRef>
              <c:f>'total cavities'!$D$1</c:f>
              <c:strCache>
                <c:ptCount val="1"/>
                <c:pt idx="0">
                  <c:v>Beta = 0.65 Low Power SPL</c:v>
                </c:pt>
              </c:strCache>
            </c:strRef>
          </c:tx>
          <c:spPr>
            <a:solidFill>
              <a:srgbClr val="92D050"/>
            </a:solidFill>
          </c:spPr>
          <c:cat>
            <c:numRef>
              <c:f>'total cavities'!$A$2:$A$247</c:f>
              <c:numCache>
                <c:formatCode>General</c:formatCode>
                <c:ptCount val="24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</c:numCache>
            </c:numRef>
          </c:cat>
          <c:val>
            <c:numRef>
              <c:f>'total cavities'!$D$2:$D$247</c:f>
              <c:numCache>
                <c:formatCode>0</c:formatCode>
                <c:ptCount val="246"/>
                <c:pt idx="0">
                  <c:v>75.061059999999927</c:v>
                </c:pt>
                <c:pt idx="1">
                  <c:v>82.936500000000137</c:v>
                </c:pt>
                <c:pt idx="2">
                  <c:v>91.525239999999712</c:v>
                </c:pt>
                <c:pt idx="3">
                  <c:v>92.833160000000134</c:v>
                </c:pt>
                <c:pt idx="4">
                  <c:v>101.27615999999989</c:v>
                </c:pt>
                <c:pt idx="5">
                  <c:v>110.18914000000051</c:v>
                </c:pt>
                <c:pt idx="6">
                  <c:v>114.30315999999949</c:v>
                </c:pt>
                <c:pt idx="7">
                  <c:v>123.09692000000042</c:v>
                </c:pt>
                <c:pt idx="8">
                  <c:v>132.04349999999977</c:v>
                </c:pt>
                <c:pt idx="9">
                  <c:v>141.07164000000014</c:v>
                </c:pt>
                <c:pt idx="10">
                  <c:v>149.96405999999979</c:v>
                </c:pt>
                <c:pt idx="11">
                  <c:v>158.63208000000043</c:v>
                </c:pt>
                <c:pt idx="12">
                  <c:v>175.48697999999962</c:v>
                </c:pt>
                <c:pt idx="13">
                  <c:v>184.12340000000029</c:v>
                </c:pt>
                <c:pt idx="14">
                  <c:v>192.10698000000036</c:v>
                </c:pt>
                <c:pt idx="15">
                  <c:v>221.17367999999928</c:v>
                </c:pt>
                <c:pt idx="16">
                  <c:v>228.98561999999981</c:v>
                </c:pt>
                <c:pt idx="17">
                  <c:v>235.67784000000074</c:v>
                </c:pt>
                <c:pt idx="18">
                  <c:v>255.7539799999995</c:v>
                </c:pt>
                <c:pt idx="19">
                  <c:v>260.75278000000031</c:v>
                </c:pt>
                <c:pt idx="20">
                  <c:v>264.57101999999907</c:v>
                </c:pt>
                <c:pt idx="21">
                  <c:v>267.31876000000057</c:v>
                </c:pt>
                <c:pt idx="22">
                  <c:v>269.11633999999884</c:v>
                </c:pt>
                <c:pt idx="23">
                  <c:v>270.08592000000021</c:v>
                </c:pt>
                <c:pt idx="24">
                  <c:v>270.34547999999967</c:v>
                </c:pt>
                <c:pt idx="25">
                  <c:v>270.00466000000108</c:v>
                </c:pt>
                <c:pt idx="26">
                  <c:v>269.16290000000032</c:v>
                </c:pt>
                <c:pt idx="27">
                  <c:v>267.90837999999951</c:v>
                </c:pt>
                <c:pt idx="28">
                  <c:v>266.31803999999937</c:v>
                </c:pt>
                <c:pt idx="29">
                  <c:v>264.45831999999928</c:v>
                </c:pt>
                <c:pt idx="30">
                  <c:v>262.38577999999927</c:v>
                </c:pt>
                <c:pt idx="31">
                  <c:v>260.1483400000007</c:v>
                </c:pt>
                <c:pt idx="32">
                  <c:v>257.78617999999864</c:v>
                </c:pt>
                <c:pt idx="33">
                  <c:v>255.33294000000092</c:v>
                </c:pt>
                <c:pt idx="34">
                  <c:v>252.81639999999945</c:v>
                </c:pt>
                <c:pt idx="35">
                  <c:v>250.25963999999931</c:v>
                </c:pt>
                <c:pt idx="36">
                  <c:v>247.681520000001</c:v>
                </c:pt>
                <c:pt idx="37">
                  <c:v>245.09743999999978</c:v>
                </c:pt>
                <c:pt idx="38">
                  <c:v>242.51999999999953</c:v>
                </c:pt>
                <c:pt idx="39">
                  <c:v>239.9592800000006</c:v>
                </c:pt>
                <c:pt idx="40">
                  <c:v>237.42336000000026</c:v>
                </c:pt>
                <c:pt idx="41">
                  <c:v>234.91864000000081</c:v>
                </c:pt>
                <c:pt idx="42">
                  <c:v>232.4501599999985</c:v>
                </c:pt>
                <c:pt idx="43">
                  <c:v>230.02178000000185</c:v>
                </c:pt>
                <c:pt idx="44">
                  <c:v>227.63633999999928</c:v>
                </c:pt>
                <c:pt idx="45">
                  <c:v>225.29604000000066</c:v>
                </c:pt>
                <c:pt idx="46">
                  <c:v>223.00227999999836</c:v>
                </c:pt>
                <c:pt idx="47">
                  <c:v>220.75602000000117</c:v>
                </c:pt>
                <c:pt idx="48">
                  <c:v>218.55779999999868</c:v>
                </c:pt>
                <c:pt idx="49">
                  <c:v>216.40772000000197</c:v>
                </c:pt>
                <c:pt idx="50">
                  <c:v>214.30565999999999</c:v>
                </c:pt>
                <c:pt idx="51">
                  <c:v>212.25125999999818</c:v>
                </c:pt>
                <c:pt idx="52">
                  <c:v>210.24394000000018</c:v>
                </c:pt>
                <c:pt idx="53">
                  <c:v>208.28308000000098</c:v>
                </c:pt>
              </c:numCache>
            </c:numRef>
          </c:val>
        </c:ser>
        <c:ser>
          <c:idx val="3"/>
          <c:order val="2"/>
          <c:tx>
            <c:strRef>
              <c:f>'total cavities'!$C$1</c:f>
              <c:strCache>
                <c:ptCount val="1"/>
                <c:pt idx="0">
                  <c:v>Beta = 1 High Power SPL</c:v>
                </c:pt>
              </c:strCache>
            </c:strRef>
          </c:tx>
          <c:spPr>
            <a:solidFill>
              <a:srgbClr val="0070C0"/>
            </a:solidFill>
          </c:spPr>
          <c:cat>
            <c:numRef>
              <c:f>'total cavities'!$A$2:$A$247</c:f>
              <c:numCache>
                <c:formatCode>General</c:formatCode>
                <c:ptCount val="24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</c:numCache>
            </c:numRef>
          </c:cat>
          <c:val>
            <c:numRef>
              <c:f>'total cavities'!$C$2:$C$247</c:f>
              <c:numCache>
                <c:formatCode>General</c:formatCode>
                <c:ptCount val="246"/>
                <c:pt idx="54" formatCode="0">
                  <c:v>430.90615999999881</c:v>
                </c:pt>
                <c:pt idx="55" formatCode="0">
                  <c:v>441.29907999999864</c:v>
                </c:pt>
                <c:pt idx="56" formatCode="0">
                  <c:v>451.66795999999965</c:v>
                </c:pt>
                <c:pt idx="57" formatCode="0">
                  <c:v>461.99900000000065</c:v>
                </c:pt>
                <c:pt idx="58" formatCode="0">
                  <c:v>472.27855999999917</c:v>
                </c:pt>
                <c:pt idx="59" formatCode="0">
                  <c:v>482.49360000000229</c:v>
                </c:pt>
                <c:pt idx="60" formatCode="0">
                  <c:v>492.63140000000021</c:v>
                </c:pt>
                <c:pt idx="61" formatCode="0">
                  <c:v>502.68007999999554</c:v>
                </c:pt>
                <c:pt idx="62" formatCode="0">
                  <c:v>565.35900000000299</c:v>
                </c:pt>
                <c:pt idx="63" formatCode="0">
                  <c:v>577.29391999999802</c:v>
                </c:pt>
                <c:pt idx="64" formatCode="0">
                  <c:v>589.06464000000142</c:v>
                </c:pt>
                <c:pt idx="65" formatCode="0">
                  <c:v>600.65759999999875</c:v>
                </c:pt>
                <c:pt idx="66" formatCode="0">
                  <c:v>612.06063999999947</c:v>
                </c:pt>
                <c:pt idx="67" formatCode="0">
                  <c:v>623.26284000000214</c:v>
                </c:pt>
                <c:pt idx="68" formatCode="0">
                  <c:v>634.25439999999981</c:v>
                </c:pt>
                <c:pt idx="69" formatCode="0">
                  <c:v>645.02695999999946</c:v>
                </c:pt>
                <c:pt idx="70" formatCode="0">
                  <c:v>661.84463999999866</c:v>
                </c:pt>
                <c:pt idx="71" formatCode="0">
                  <c:v>672.35400000000027</c:v>
                </c:pt>
                <c:pt idx="72" formatCode="0">
                  <c:v>682.61955999999827</c:v>
                </c:pt>
                <c:pt idx="73" formatCode="0">
                  <c:v>692.63748000000317</c:v>
                </c:pt>
                <c:pt idx="74" formatCode="0">
                  <c:v>702.4051199999933</c:v>
                </c:pt>
                <c:pt idx="75" formatCode="0">
                  <c:v>711.92064000000744</c:v>
                </c:pt>
                <c:pt idx="76" formatCode="0">
                  <c:v>721.18343999999593</c:v>
                </c:pt>
                <c:pt idx="77" formatCode="0">
                  <c:v>730.19360000000302</c:v>
                </c:pt>
                <c:pt idx="78" formatCode="0">
                  <c:v>738.95207999999832</c:v>
                </c:pt>
                <c:pt idx="79" formatCode="0">
                  <c:v>747.46060000000318</c:v>
                </c:pt>
                <c:pt idx="80" formatCode="0">
                  <c:v>755.72151999999744</c:v>
                </c:pt>
                <c:pt idx="81" formatCode="0">
                  <c:v>763.73771999999917</c:v>
                </c:pt>
                <c:pt idx="82" formatCode="0">
                  <c:v>771.5127200000004</c:v>
                </c:pt>
                <c:pt idx="83" formatCode="0">
                  <c:v>779.05039999999644</c:v>
                </c:pt>
                <c:pt idx="84" formatCode="0">
                  <c:v>786.35511999999756</c:v>
                </c:pt>
                <c:pt idx="85" formatCode="0">
                  <c:v>793.43144000000348</c:v>
                </c:pt>
                <c:pt idx="86" formatCode="0">
                  <c:v>800.28435999999692</c:v>
                </c:pt>
                <c:pt idx="87" formatCode="0">
                  <c:v>806.91892000000735</c:v>
                </c:pt>
                <c:pt idx="88" formatCode="0">
                  <c:v>813.34055999999646</c:v>
                </c:pt>
                <c:pt idx="89" formatCode="0">
                  <c:v>819.55460000000141</c:v>
                </c:pt>
                <c:pt idx="90" formatCode="0">
                  <c:v>825.56671999999708</c:v>
                </c:pt>
                <c:pt idx="91" formatCode="0">
                  <c:v>831.38248000000203</c:v>
                </c:pt>
                <c:pt idx="92" formatCode="0">
                  <c:v>837.00751999999738</c:v>
                </c:pt>
                <c:pt idx="93" formatCode="0">
                  <c:v>842.44760000000417</c:v>
                </c:pt>
                <c:pt idx="94" formatCode="0">
                  <c:v>847.708239999993</c:v>
                </c:pt>
                <c:pt idx="95" formatCode="0">
                  <c:v>852.79508000000601</c:v>
                </c:pt>
                <c:pt idx="96" formatCode="0">
                  <c:v>857.71375999999782</c:v>
                </c:pt>
                <c:pt idx="97" formatCode="0">
                  <c:v>862.4696000000032</c:v>
                </c:pt>
                <c:pt idx="98" formatCode="0">
                  <c:v>867.06803999999443</c:v>
                </c:pt>
                <c:pt idx="99" formatCode="0">
                  <c:v>871.51444000000083</c:v>
                </c:pt>
                <c:pt idx="100" formatCode="0">
                  <c:v>875.8138800000055</c:v>
                </c:pt>
                <c:pt idx="101" formatCode="0">
                  <c:v>879.9713999999949</c:v>
                </c:pt>
                <c:pt idx="102" formatCode="0">
                  <c:v>883.99199999999837</c:v>
                </c:pt>
                <c:pt idx="103" formatCode="0">
                  <c:v>887.88048000000344</c:v>
                </c:pt>
                <c:pt idx="104" formatCode="0">
                  <c:v>891.64147999999841</c:v>
                </c:pt>
                <c:pt idx="105" formatCode="0">
                  <c:v>895.27948000000004</c:v>
                </c:pt>
                <c:pt idx="106" formatCode="0">
                  <c:v>898.79964000000655</c:v>
                </c:pt>
                <c:pt idx="107" formatCode="0">
                  <c:v>902.20487999999955</c:v>
                </c:pt>
                <c:pt idx="108" formatCode="0">
                  <c:v>905.49991999999293</c:v>
                </c:pt>
                <c:pt idx="109" formatCode="0">
                  <c:v>908.68888000000959</c:v>
                </c:pt>
                <c:pt idx="110" formatCode="0">
                  <c:v>911.77551999999253</c:v>
                </c:pt>
                <c:pt idx="111" formatCode="0">
                  <c:v>914.76364000000103</c:v>
                </c:pt>
                <c:pt idx="112" formatCode="0">
                  <c:v>917.65675999999939</c:v>
                </c:pt>
                <c:pt idx="113" formatCode="0">
                  <c:v>920.45848000000672</c:v>
                </c:pt>
                <c:pt idx="114" formatCode="0">
                  <c:v>923.17199999999502</c:v>
                </c:pt>
                <c:pt idx="115" formatCode="0">
                  <c:v>925.80060000000231</c:v>
                </c:pt>
                <c:pt idx="116" formatCode="0">
                  <c:v>928.34743999999739</c:v>
                </c:pt>
                <c:pt idx="117" formatCode="0">
                  <c:v>930.81540000000132</c:v>
                </c:pt>
                <c:pt idx="118" formatCode="0">
                  <c:v>933.20743999999661</c:v>
                </c:pt>
                <c:pt idx="119" formatCode="0">
                  <c:v>935.52631999999846</c:v>
                </c:pt>
                <c:pt idx="120" formatCode="0">
                  <c:v>937.77468000000317</c:v>
                </c:pt>
                <c:pt idx="121" formatCode="0">
                  <c:v>939.95504000000437</c:v>
                </c:pt>
                <c:pt idx="122" formatCode="0">
                  <c:v>942.06992000000298</c:v>
                </c:pt>
                <c:pt idx="123" formatCode="0">
                  <c:v>944.12167999998928</c:v>
                </c:pt>
                <c:pt idx="124" formatCode="0">
                  <c:v>946.11256000000139</c:v>
                </c:pt>
                <c:pt idx="125" formatCode="0">
                  <c:v>948.04476000001159</c:v>
                </c:pt>
                <c:pt idx="126" formatCode="0">
                  <c:v>949.92039999999179</c:v>
                </c:pt>
                <c:pt idx="127" formatCode="0">
                  <c:v>951.74148000000059</c:v>
                </c:pt>
                <c:pt idx="128" formatCode="0">
                  <c:v>953.50991999999678</c:v>
                </c:pt>
                <c:pt idx="129" formatCode="0">
                  <c:v>955.22759999999789</c:v>
                </c:pt>
                <c:pt idx="130" formatCode="0">
                  <c:v>956.89631999999619</c:v>
                </c:pt>
                <c:pt idx="131" formatCode="0">
                  <c:v>958.51776000001337</c:v>
                </c:pt>
                <c:pt idx="132" formatCode="0">
                  <c:v>960.09360000000015</c:v>
                </c:pt>
                <c:pt idx="133" formatCode="0">
                  <c:v>961.62543999998888</c:v>
                </c:pt>
                <c:pt idx="134" formatCode="0">
                  <c:v>963.114760000008</c:v>
                </c:pt>
                <c:pt idx="135" formatCode="0">
                  <c:v>964.56303999999341</c:v>
                </c:pt>
                <c:pt idx="136" formatCode="0">
                  <c:v>965.97171999999773</c:v>
                </c:pt>
                <c:pt idx="137" formatCode="0">
                  <c:v>967.34212000001116</c:v>
                </c:pt>
                <c:pt idx="138" formatCode="0">
                  <c:v>968.67555999999252</c:v>
                </c:pt>
                <c:pt idx="139" formatCode="0">
                  <c:v>969.97323999999935</c:v>
                </c:pt>
                <c:pt idx="140" formatCode="0">
                  <c:v>971.23639999999807</c:v>
                </c:pt>
                <c:pt idx="141" formatCode="0">
                  <c:v>972.4661999999978</c:v>
                </c:pt>
                <c:pt idx="142" formatCode="0">
                  <c:v>973.6637200000041</c:v>
                </c:pt>
                <c:pt idx="143" formatCode="0">
                  <c:v>974.83008000001041</c:v>
                </c:pt>
                <c:pt idx="144" formatCode="0">
                  <c:v>975.96627999999248</c:v>
                </c:pt>
                <c:pt idx="145" formatCode="0">
                  <c:v>977.07323999999062</c:v>
                </c:pt>
                <c:pt idx="146" formatCode="0">
                  <c:v>978.15200000000846</c:v>
                </c:pt>
                <c:pt idx="147" formatCode="0">
                  <c:v>979.20344000000193</c:v>
                </c:pt>
                <c:pt idx="148" formatCode="0">
                  <c:v>980.22839999999655</c:v>
                </c:pt>
                <c:pt idx="149" formatCode="0">
                  <c:v>981.22783999999251</c:v>
                </c:pt>
                <c:pt idx="150" formatCode="0">
                  <c:v>982.20244000000093</c:v>
                </c:pt>
                <c:pt idx="151" formatCode="0">
                  <c:v>983.15308000001153</c:v>
                </c:pt>
                <c:pt idx="152" formatCode="0">
                  <c:v>984.08040000000301</c:v>
                </c:pt>
                <c:pt idx="153" formatCode="0">
                  <c:v>984.98531999999614</c:v>
                </c:pt>
                <c:pt idx="154" formatCode="0">
                  <c:v>985.86831999999049</c:v>
                </c:pt>
                <c:pt idx="155" formatCode="0">
                  <c:v>986.73020000000179</c:v>
                </c:pt>
                <c:pt idx="156" formatCode="0">
                  <c:v>987.57164000000557</c:v>
                </c:pt>
                <c:pt idx="157" formatCode="0">
                  <c:v>988.39315999999599</c:v>
                </c:pt>
                <c:pt idx="158" formatCode="0">
                  <c:v>989.19540000000802</c:v>
                </c:pt>
                <c:pt idx="159" formatCode="0">
                  <c:v>989.979000000003</c:v>
                </c:pt>
                <c:pt idx="160" formatCode="0">
                  <c:v>990.74443999999858</c:v>
                </c:pt>
                <c:pt idx="161" formatCode="0">
                  <c:v>991.49231999999756</c:v>
                </c:pt>
                <c:pt idx="162" formatCode="0">
                  <c:v>992.2231199999984</c:v>
                </c:pt>
                <c:pt idx="163" formatCode="0">
                  <c:v>992.93739999999138</c:v>
                </c:pt>
                <c:pt idx="164" formatCode="0">
                  <c:v>993.63552000000709</c:v>
                </c:pt>
                <c:pt idx="165" formatCode="0">
                  <c:v>994.31812000000718</c:v>
                </c:pt>
                <c:pt idx="166" formatCode="0">
                  <c:v>994.98555999998644</c:v>
                </c:pt>
                <c:pt idx="167" formatCode="0">
                  <c:v>995.63820000001215</c:v>
                </c:pt>
                <c:pt idx="168" formatCode="0">
                  <c:v>996.27663999999652</c:v>
                </c:pt>
                <c:pt idx="169" formatCode="0">
                  <c:v>996.90112000000227</c:v>
                </c:pt>
                <c:pt idx="170" formatCode="0">
                  <c:v>997.51211999999146</c:v>
                </c:pt>
                <c:pt idx="171" formatCode="0">
                  <c:v>998.1100400000106</c:v>
                </c:pt>
                <c:pt idx="172" formatCode="0">
                  <c:v>998.69511999999293</c:v>
                </c:pt>
                <c:pt idx="173" formatCode="0">
                  <c:v>999.2678800000067</c:v>
                </c:pt>
                <c:pt idx="174" formatCode="0">
                  <c:v>999.82855999998719</c:v>
                </c:pt>
                <c:pt idx="175" formatCode="0">
                  <c:v>1000.3774800000065</c:v>
                </c:pt>
                <c:pt idx="176" formatCode="0">
                  <c:v>1000.9150799999952</c:v>
                </c:pt>
                <c:pt idx="177" formatCode="0">
                  <c:v>1001.4414800000122</c:v>
                </c:pt>
                <c:pt idx="178" formatCode="0">
                  <c:v>1001.9571199999872</c:v>
                </c:pt>
                <c:pt idx="179" formatCode="0">
                  <c:v>1002.4622799999987</c:v>
                </c:pt>
                <c:pt idx="180" formatCode="0">
                  <c:v>1002.9571999999997</c:v>
                </c:pt>
                <c:pt idx="181" formatCode="0">
                  <c:v>1003.4421599999939</c:v>
                </c:pt>
                <c:pt idx="182" formatCode="0">
                  <c:v>1003.9174000000094</c:v>
                </c:pt>
                <c:pt idx="183" formatCode="0">
                  <c:v>1004.3831999999929</c:v>
                </c:pt>
                <c:pt idx="184" formatCode="0">
                  <c:v>1004.8398400000042</c:v>
                </c:pt>
                <c:pt idx="185" formatCode="0">
                  <c:v>1005.2875200000017</c:v>
                </c:pt>
                <c:pt idx="186" formatCode="0">
                  <c:v>1005.7264399999984</c:v>
                </c:pt>
                <c:pt idx="187" formatCode="0">
                  <c:v>1006.1568400000033</c:v>
                </c:pt>
                <c:pt idx="188" formatCode="0">
                  <c:v>1006.5790399999976</c:v>
                </c:pt>
                <c:pt idx="189" formatCode="0">
                  <c:v>1006.993079999993</c:v>
                </c:pt>
                <c:pt idx="190" formatCode="0">
                  <c:v>1007.3992400000134</c:v>
                </c:pt>
                <c:pt idx="191" formatCode="0">
                  <c:v>1007.7977999999895</c:v>
                </c:pt>
                <c:pt idx="192" formatCode="0">
                  <c:v>1008.1888000000082</c:v>
                </c:pt>
                <c:pt idx="193" formatCode="0">
                  <c:v>1008.5725599999929</c:v>
                </c:pt>
                <c:pt idx="194" formatCode="0">
                  <c:v>1008.9491199999974</c:v>
                </c:pt>
                <c:pt idx="195" formatCode="0">
                  <c:v>1009.3187600000056</c:v>
                </c:pt>
                <c:pt idx="196" formatCode="0">
                  <c:v>1009.6816799999942</c:v>
                </c:pt>
                <c:pt idx="197" formatCode="0">
                  <c:v>1010.0379200000127</c:v>
                </c:pt>
                <c:pt idx="198" formatCode="0">
                  <c:v>1010.3876799999853</c:v>
                </c:pt>
                <c:pt idx="199" formatCode="0">
                  <c:v>1010.7312400000044</c:v>
                </c:pt>
                <c:pt idx="200" formatCode="0">
                  <c:v>1011.0685200000079</c:v>
                </c:pt>
                <c:pt idx="201" formatCode="0">
                  <c:v>1011.3999200000034</c:v>
                </c:pt>
                <c:pt idx="202" formatCode="0">
                  <c:v>1011.7253600000005</c:v>
                </c:pt>
                <c:pt idx="203" formatCode="0">
                  <c:v>1012.045079999989</c:v>
                </c:pt>
                <c:pt idx="204" formatCode="0">
                  <c:v>1012.3592400000045</c:v>
                </c:pt>
                <c:pt idx="205" formatCode="0">
                  <c:v>1012.6679199999845</c:v>
                </c:pt>
                <c:pt idx="206" formatCode="0">
                  <c:v>1012.9712800000198</c:v>
                </c:pt>
                <c:pt idx="207" formatCode="0">
                  <c:v>1013.2693999999901</c:v>
                </c:pt>
                <c:pt idx="208" formatCode="0">
                  <c:v>1013.5624000000091</c:v>
                </c:pt>
                <c:pt idx="209" formatCode="0">
                  <c:v>1013.8504399999874</c:v>
                </c:pt>
                <c:pt idx="210" formatCode="0">
                  <c:v>1014.133600000023</c:v>
                </c:pt>
                <c:pt idx="211" formatCode="0">
                  <c:v>1014.4119999999741</c:v>
                </c:pt>
                <c:pt idx="212" formatCode="0">
                  <c:v>1014.685759999993</c:v>
                </c:pt>
                <c:pt idx="213" formatCode="0">
                  <c:v>1014.9549600000319</c:v>
                </c:pt>
                <c:pt idx="214" formatCode="0">
                  <c:v>1015.219679999973</c:v>
                </c:pt>
                <c:pt idx="215" formatCode="0">
                  <c:v>1015.4800400000025</c:v>
                </c:pt>
                <c:pt idx="216" formatCode="0">
                  <c:v>1015.7361999999921</c:v>
                </c:pt>
                <c:pt idx="217" formatCode="0">
                  <c:v>1015.9881200000018</c:v>
                </c:pt>
                <c:pt idx="218" formatCode="0">
                  <c:v>1016.2360000000265</c:v>
                </c:pt>
                <c:pt idx="219" formatCode="0">
                  <c:v>1016.4799199999834</c:v>
                </c:pt>
                <c:pt idx="220" formatCode="0">
                  <c:v>1016.7198400000055</c:v>
                </c:pt>
                <c:pt idx="221" formatCode="0">
                  <c:v>1016.9560400000044</c:v>
                </c:pt>
                <c:pt idx="222" formatCode="0">
                  <c:v>1017.1884399999916</c:v>
                </c:pt>
                <c:pt idx="223" formatCode="0">
                  <c:v>1017.4172000000174</c:v>
                </c:pt>
                <c:pt idx="224" formatCode="0">
                  <c:v>1017.6423199999772</c:v>
                </c:pt>
                <c:pt idx="225" formatCode="0">
                  <c:v>1017.864000000008</c:v>
                </c:pt>
                <c:pt idx="226" formatCode="0">
                  <c:v>1018.0822400000034</c:v>
                </c:pt>
                <c:pt idx="227" formatCode="0">
                  <c:v>1018.297039999998</c:v>
                </c:pt>
                <c:pt idx="228" formatCode="0">
                  <c:v>1018.5085999999865</c:v>
                </c:pt>
                <c:pt idx="229" formatCode="0">
                  <c:v>1018.7169200000062</c:v>
                </c:pt>
                <c:pt idx="230" formatCode="0">
                  <c:v>1018.9220800000112</c:v>
                </c:pt>
                <c:pt idx="231" formatCode="0">
                  <c:v>1019.1241199999779</c:v>
                </c:pt>
                <c:pt idx="232" formatCode="0">
                  <c:v>1019.3231200000079</c:v>
                </c:pt>
                <c:pt idx="233" formatCode="0">
                  <c:v>1019.5191200000044</c:v>
                </c:pt>
                <c:pt idx="234" formatCode="0">
                  <c:v>1019.7122400000079</c:v>
                </c:pt>
                <c:pt idx="235" formatCode="0">
                  <c:v>1019.9025199999952</c:v>
                </c:pt>
                <c:pt idx="236" formatCode="0">
                  <c:v>1020.0899199999915</c:v>
                </c:pt>
                <c:pt idx="237" formatCode="0">
                  <c:v>1020.2746400000258</c:v>
                </c:pt>
                <c:pt idx="238" formatCode="0">
                  <c:v>1020.4565999999974</c:v>
                </c:pt>
                <c:pt idx="239" formatCode="0">
                  <c:v>1020.6359599999994</c:v>
                </c:pt>
                <c:pt idx="240" formatCode="0">
                  <c:v>1020.8127599999714</c:v>
                </c:pt>
                <c:pt idx="241" formatCode="0">
                  <c:v>1020.9869200000321</c:v>
                </c:pt>
                <c:pt idx="242" formatCode="0">
                  <c:v>1021.1586399999942</c:v>
                </c:pt>
                <c:pt idx="243" formatCode="0">
                  <c:v>1021.3279200000025</c:v>
                </c:pt>
                <c:pt idx="244" formatCode="0">
                  <c:v>1021.4948000000005</c:v>
                </c:pt>
                <c:pt idx="245" formatCode="0">
                  <c:v>1021.6593199999984</c:v>
                </c:pt>
              </c:numCache>
            </c:numRef>
          </c:val>
        </c:ser>
        <c:ser>
          <c:idx val="4"/>
          <c:order val="3"/>
          <c:tx>
            <c:strRef>
              <c:f>'total cavities'!$E$1</c:f>
              <c:strCache>
                <c:ptCount val="1"/>
                <c:pt idx="0">
                  <c:v>Beta = 1 Low Power SPL</c:v>
                </c:pt>
              </c:strCache>
            </c:strRef>
          </c:tx>
          <c:spPr>
            <a:solidFill>
              <a:srgbClr val="00B050"/>
            </a:solidFill>
          </c:spPr>
          <c:cat>
            <c:numRef>
              <c:f>'total cavities'!$A$2:$A$247</c:f>
              <c:numCache>
                <c:formatCode>General</c:formatCode>
                <c:ptCount val="24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</c:numCache>
            </c:numRef>
          </c:cat>
          <c:val>
            <c:numRef>
              <c:f>'total cavities'!$E$2:$E$247</c:f>
              <c:numCache>
                <c:formatCode>General</c:formatCode>
                <c:ptCount val="246"/>
                <c:pt idx="54" formatCode="0">
                  <c:v>215.45307999999977</c:v>
                </c:pt>
                <c:pt idx="55" formatCode="0">
                  <c:v>220.64953999999938</c:v>
                </c:pt>
                <c:pt idx="56" formatCode="0">
                  <c:v>225.83397999999988</c:v>
                </c:pt>
                <c:pt idx="57" formatCode="0">
                  <c:v>230.99950000000035</c:v>
                </c:pt>
                <c:pt idx="58" formatCode="0">
                  <c:v>236.13927999999979</c:v>
                </c:pt>
                <c:pt idx="59" formatCode="0">
                  <c:v>241.24680000000112</c:v>
                </c:pt>
                <c:pt idx="60" formatCode="0">
                  <c:v>246.31570000000011</c:v>
                </c:pt>
                <c:pt idx="61" formatCode="0">
                  <c:v>251.34003999999777</c:v>
                </c:pt>
                <c:pt idx="62" formatCode="0">
                  <c:v>282.67950000000172</c:v>
                </c:pt>
                <c:pt idx="63" formatCode="0">
                  <c:v>288.64695999999867</c:v>
                </c:pt>
                <c:pt idx="64" formatCode="0">
                  <c:v>294.53232000000065</c:v>
                </c:pt>
                <c:pt idx="65" formatCode="0">
                  <c:v>300.32879999999938</c:v>
                </c:pt>
                <c:pt idx="66" formatCode="0">
                  <c:v>306.03031999999916</c:v>
                </c:pt>
                <c:pt idx="67" formatCode="0">
                  <c:v>311.63142000000107</c:v>
                </c:pt>
                <c:pt idx="68" formatCode="0">
                  <c:v>317.12719999999956</c:v>
                </c:pt>
                <c:pt idx="69" formatCode="0">
                  <c:v>322.51348000000007</c:v>
                </c:pt>
                <c:pt idx="70" formatCode="0">
                  <c:v>330.92231999999899</c:v>
                </c:pt>
                <c:pt idx="71" formatCode="0">
                  <c:v>336.17700000000031</c:v>
                </c:pt>
                <c:pt idx="72" formatCode="0">
                  <c:v>341.30977999999914</c:v>
                </c:pt>
                <c:pt idx="73" formatCode="0">
                  <c:v>346.31874000000158</c:v>
                </c:pt>
                <c:pt idx="74" formatCode="0">
                  <c:v>351.20255999999699</c:v>
                </c:pt>
                <c:pt idx="75" formatCode="0">
                  <c:v>355.96032000000366</c:v>
                </c:pt>
                <c:pt idx="76" formatCode="0">
                  <c:v>360.59171999999688</c:v>
                </c:pt>
                <c:pt idx="77" formatCode="0">
                  <c:v>365.09680000000117</c:v>
                </c:pt>
                <c:pt idx="78" formatCode="0">
                  <c:v>369.47603999999893</c:v>
                </c:pt>
                <c:pt idx="79" formatCode="0">
                  <c:v>373.73030000000199</c:v>
                </c:pt>
                <c:pt idx="80" formatCode="0">
                  <c:v>377.86075999999866</c:v>
                </c:pt>
                <c:pt idx="81" formatCode="0">
                  <c:v>381.86885999999959</c:v>
                </c:pt>
                <c:pt idx="82" formatCode="0">
                  <c:v>385.75636000000026</c:v>
                </c:pt>
                <c:pt idx="83" formatCode="0">
                  <c:v>389.52519999999788</c:v>
                </c:pt>
                <c:pt idx="84" formatCode="0">
                  <c:v>393.17755999999923</c:v>
                </c:pt>
                <c:pt idx="85" formatCode="0">
                  <c:v>396.71572000000197</c:v>
                </c:pt>
                <c:pt idx="86" formatCode="0">
                  <c:v>400.14217999999806</c:v>
                </c:pt>
                <c:pt idx="87" formatCode="0">
                  <c:v>403.45946000000401</c:v>
                </c:pt>
                <c:pt idx="88" formatCode="0">
                  <c:v>406.67027999999846</c:v>
                </c:pt>
                <c:pt idx="89" formatCode="0">
                  <c:v>409.77730000000065</c:v>
                </c:pt>
                <c:pt idx="90" formatCode="0">
                  <c:v>412.78335999999808</c:v>
                </c:pt>
                <c:pt idx="91" formatCode="0">
                  <c:v>415.69124000000102</c:v>
                </c:pt>
                <c:pt idx="92" formatCode="0">
                  <c:v>418.50375999999869</c:v>
                </c:pt>
                <c:pt idx="93" formatCode="0">
                  <c:v>421.22380000000254</c:v>
                </c:pt>
                <c:pt idx="94" formatCode="0">
                  <c:v>423.85411999999633</c:v>
                </c:pt>
                <c:pt idx="95" formatCode="0">
                  <c:v>426.39754000000266</c:v>
                </c:pt>
                <c:pt idx="96" formatCode="0">
                  <c:v>428.85687999999851</c:v>
                </c:pt>
                <c:pt idx="97" formatCode="0">
                  <c:v>431.234800000002</c:v>
                </c:pt>
                <c:pt idx="98" formatCode="0">
                  <c:v>433.53401999999699</c:v>
                </c:pt>
                <c:pt idx="99" formatCode="0">
                  <c:v>435.75722000000042</c:v>
                </c:pt>
                <c:pt idx="100" formatCode="0">
                  <c:v>437.90694000000229</c:v>
                </c:pt>
                <c:pt idx="101" formatCode="0">
                  <c:v>439.98569999999711</c:v>
                </c:pt>
                <c:pt idx="102" formatCode="0">
                  <c:v>441.99599999999879</c:v>
                </c:pt>
                <c:pt idx="103" formatCode="0">
                  <c:v>443.94024000000172</c:v>
                </c:pt>
                <c:pt idx="104" formatCode="0">
                  <c:v>445.82073999999886</c:v>
                </c:pt>
                <c:pt idx="105" formatCode="0">
                  <c:v>447.63973999999928</c:v>
                </c:pt>
                <c:pt idx="106" formatCode="0">
                  <c:v>449.39982000000361</c:v>
                </c:pt>
                <c:pt idx="107" formatCode="0">
                  <c:v>451.10243999999966</c:v>
                </c:pt>
                <c:pt idx="108" formatCode="0">
                  <c:v>452.74995999999652</c:v>
                </c:pt>
                <c:pt idx="109" formatCode="0">
                  <c:v>454.34444000000474</c:v>
                </c:pt>
                <c:pt idx="110" formatCode="0">
                  <c:v>455.88775999999569</c:v>
                </c:pt>
                <c:pt idx="111" formatCode="0">
                  <c:v>457.38182000000052</c:v>
                </c:pt>
                <c:pt idx="112" formatCode="0">
                  <c:v>458.82837999999924</c:v>
                </c:pt>
                <c:pt idx="113" formatCode="0">
                  <c:v>460.22924000000336</c:v>
                </c:pt>
                <c:pt idx="114" formatCode="0">
                  <c:v>461.58599999999723</c:v>
                </c:pt>
                <c:pt idx="115" formatCode="0">
                  <c:v>462.90030000000115</c:v>
                </c:pt>
                <c:pt idx="116" formatCode="0">
                  <c:v>464.17371999999864</c:v>
                </c:pt>
                <c:pt idx="117" formatCode="0">
                  <c:v>465.40770000000066</c:v>
                </c:pt>
                <c:pt idx="118" formatCode="0">
                  <c:v>466.60371999999825</c:v>
                </c:pt>
                <c:pt idx="119" formatCode="0">
                  <c:v>467.76315999999895</c:v>
                </c:pt>
                <c:pt idx="120" formatCode="0">
                  <c:v>468.8873400000013</c:v>
                </c:pt>
                <c:pt idx="121" formatCode="0">
                  <c:v>469.97752000000219</c:v>
                </c:pt>
                <c:pt idx="122" formatCode="0">
                  <c:v>471.03496000000177</c:v>
                </c:pt>
                <c:pt idx="123" formatCode="0">
                  <c:v>472.06083999999464</c:v>
                </c:pt>
                <c:pt idx="124" formatCode="0">
                  <c:v>473.0562800000007</c:v>
                </c:pt>
                <c:pt idx="125" formatCode="0">
                  <c:v>474.0223800000058</c:v>
                </c:pt>
                <c:pt idx="126" formatCode="0">
                  <c:v>474.9601999999955</c:v>
                </c:pt>
                <c:pt idx="127" formatCode="0">
                  <c:v>475.8707400000003</c:v>
                </c:pt>
                <c:pt idx="128" formatCode="0">
                  <c:v>476.75495999999839</c:v>
                </c:pt>
                <c:pt idx="129" formatCode="0">
                  <c:v>477.61379999999895</c:v>
                </c:pt>
                <c:pt idx="130" formatCode="0">
                  <c:v>478.44815999999759</c:v>
                </c:pt>
                <c:pt idx="131" formatCode="0">
                  <c:v>479.25888000000703</c:v>
                </c:pt>
                <c:pt idx="132" formatCode="0">
                  <c:v>480.04680000000008</c:v>
                </c:pt>
                <c:pt idx="133" formatCode="0">
                  <c:v>480.8127199999941</c:v>
                </c:pt>
                <c:pt idx="134" formatCode="0">
                  <c:v>481.557380000004</c:v>
                </c:pt>
                <c:pt idx="135" formatCode="0">
                  <c:v>482.28151999999625</c:v>
                </c:pt>
                <c:pt idx="136" formatCode="0">
                  <c:v>482.98585999999864</c:v>
                </c:pt>
                <c:pt idx="137" formatCode="0">
                  <c:v>483.67106000000632</c:v>
                </c:pt>
                <c:pt idx="138" formatCode="0">
                  <c:v>484.3377799999962</c:v>
                </c:pt>
                <c:pt idx="139" formatCode="0">
                  <c:v>484.98661999999899</c:v>
                </c:pt>
                <c:pt idx="140" formatCode="0">
                  <c:v>485.61819999999869</c:v>
                </c:pt>
                <c:pt idx="141" formatCode="0">
                  <c:v>486.2330999999989</c:v>
                </c:pt>
                <c:pt idx="142" formatCode="0">
                  <c:v>486.83186000000205</c:v>
                </c:pt>
                <c:pt idx="143" formatCode="0">
                  <c:v>487.41504000000526</c:v>
                </c:pt>
                <c:pt idx="144" formatCode="0">
                  <c:v>487.98313999999607</c:v>
                </c:pt>
                <c:pt idx="145" formatCode="0">
                  <c:v>488.53661999999474</c:v>
                </c:pt>
                <c:pt idx="146" formatCode="0">
                  <c:v>489.07600000000429</c:v>
                </c:pt>
                <c:pt idx="147" formatCode="0">
                  <c:v>489.60172000000057</c:v>
                </c:pt>
                <c:pt idx="148" formatCode="0">
                  <c:v>490.11419999999816</c:v>
                </c:pt>
                <c:pt idx="149" formatCode="0">
                  <c:v>490.61391999999614</c:v>
                </c:pt>
                <c:pt idx="150" formatCode="0">
                  <c:v>491.10122000000047</c:v>
                </c:pt>
                <c:pt idx="151" formatCode="0">
                  <c:v>491.57654000000525</c:v>
                </c:pt>
                <c:pt idx="152" formatCode="0">
                  <c:v>492.04020000000162</c:v>
                </c:pt>
                <c:pt idx="153" formatCode="0">
                  <c:v>492.49265999999767</c:v>
                </c:pt>
                <c:pt idx="154" formatCode="0">
                  <c:v>492.93415999999473</c:v>
                </c:pt>
                <c:pt idx="155" formatCode="0">
                  <c:v>493.36510000000089</c:v>
                </c:pt>
                <c:pt idx="156" formatCode="0">
                  <c:v>493.78582000000279</c:v>
                </c:pt>
                <c:pt idx="157" formatCode="0">
                  <c:v>494.19657999999754</c:v>
                </c:pt>
                <c:pt idx="158" formatCode="0">
                  <c:v>494.5977000000039</c:v>
                </c:pt>
                <c:pt idx="159" formatCode="0">
                  <c:v>494.9895000000015</c:v>
                </c:pt>
                <c:pt idx="160" formatCode="0">
                  <c:v>495.37221999999929</c:v>
                </c:pt>
                <c:pt idx="161" formatCode="0">
                  <c:v>495.74615999999838</c:v>
                </c:pt>
                <c:pt idx="162" formatCode="0">
                  <c:v>496.11155999999897</c:v>
                </c:pt>
                <c:pt idx="163" formatCode="0">
                  <c:v>496.46869999999569</c:v>
                </c:pt>
                <c:pt idx="164" formatCode="0">
                  <c:v>496.81776000000372</c:v>
                </c:pt>
                <c:pt idx="165" formatCode="0">
                  <c:v>497.15906000000405</c:v>
                </c:pt>
                <c:pt idx="166" formatCode="0">
                  <c:v>497.49277999999288</c:v>
                </c:pt>
                <c:pt idx="167" formatCode="0">
                  <c:v>497.81910000000607</c:v>
                </c:pt>
                <c:pt idx="168" formatCode="0">
                  <c:v>498.13831999999775</c:v>
                </c:pt>
                <c:pt idx="169" formatCode="0">
                  <c:v>498.4505600000013</c:v>
                </c:pt>
                <c:pt idx="170" formatCode="0">
                  <c:v>498.75605999999567</c:v>
                </c:pt>
                <c:pt idx="171" formatCode="0">
                  <c:v>499.0550200000053</c:v>
                </c:pt>
                <c:pt idx="172" formatCode="0">
                  <c:v>499.34755999999652</c:v>
                </c:pt>
                <c:pt idx="173" formatCode="0">
                  <c:v>499.63394000000335</c:v>
                </c:pt>
                <c:pt idx="174" formatCode="0">
                  <c:v>499.9142799999936</c:v>
                </c:pt>
                <c:pt idx="175" formatCode="0">
                  <c:v>500.18874000000335</c:v>
                </c:pt>
                <c:pt idx="176" formatCode="0">
                  <c:v>500.45753999999721</c:v>
                </c:pt>
                <c:pt idx="177" formatCode="0">
                  <c:v>500.72074000000612</c:v>
                </c:pt>
                <c:pt idx="178" formatCode="0">
                  <c:v>500.97855999999359</c:v>
                </c:pt>
                <c:pt idx="179" formatCode="0">
                  <c:v>501.23113999999902</c:v>
                </c:pt>
                <c:pt idx="180" formatCode="0">
                  <c:v>501.47860000000026</c:v>
                </c:pt>
                <c:pt idx="181" formatCode="0">
                  <c:v>501.72107999999707</c:v>
                </c:pt>
                <c:pt idx="182" formatCode="0">
                  <c:v>501.95870000000463</c:v>
                </c:pt>
                <c:pt idx="183" formatCode="0">
                  <c:v>502.19159999999624</c:v>
                </c:pt>
                <c:pt idx="184" formatCode="0">
                  <c:v>502.41992000000209</c:v>
                </c:pt>
                <c:pt idx="185" formatCode="0">
                  <c:v>502.64376000000118</c:v>
                </c:pt>
                <c:pt idx="186" formatCode="0">
                  <c:v>502.86321999999899</c:v>
                </c:pt>
                <c:pt idx="187" formatCode="0">
                  <c:v>503.0784200000017</c:v>
                </c:pt>
                <c:pt idx="188" formatCode="0">
                  <c:v>503.28951999999811</c:v>
                </c:pt>
                <c:pt idx="189" formatCode="0">
                  <c:v>503.49653999999583</c:v>
                </c:pt>
                <c:pt idx="190" formatCode="0">
                  <c:v>503.69962000000709</c:v>
                </c:pt>
                <c:pt idx="191" formatCode="0">
                  <c:v>503.89889999999463</c:v>
                </c:pt>
                <c:pt idx="192" formatCode="0">
                  <c:v>504.0944000000037</c:v>
                </c:pt>
                <c:pt idx="193" formatCode="0">
                  <c:v>504.28627999999628</c:v>
                </c:pt>
                <c:pt idx="194" formatCode="0">
                  <c:v>504.47455999999869</c:v>
                </c:pt>
                <c:pt idx="195" formatCode="0">
                  <c:v>504.65938000000278</c:v>
                </c:pt>
                <c:pt idx="196" formatCode="0">
                  <c:v>504.84083999999712</c:v>
                </c:pt>
                <c:pt idx="197" formatCode="0">
                  <c:v>505.0189600000067</c:v>
                </c:pt>
                <c:pt idx="198" formatCode="0">
                  <c:v>505.19383999999263</c:v>
                </c:pt>
                <c:pt idx="199" formatCode="0">
                  <c:v>505.36562000000231</c:v>
                </c:pt>
                <c:pt idx="200" formatCode="0">
                  <c:v>505.534260000004</c:v>
                </c:pt>
                <c:pt idx="201" formatCode="0">
                  <c:v>505.69996000000202</c:v>
                </c:pt>
                <c:pt idx="202" formatCode="0">
                  <c:v>505.86268000000058</c:v>
                </c:pt>
                <c:pt idx="203" formatCode="0">
                  <c:v>506.02253999999397</c:v>
                </c:pt>
                <c:pt idx="204" formatCode="0">
                  <c:v>506.17962000000296</c:v>
                </c:pt>
                <c:pt idx="205" formatCode="0">
                  <c:v>506.33395999999226</c:v>
                </c:pt>
                <c:pt idx="206" formatCode="0">
                  <c:v>506.48564000000965</c:v>
                </c:pt>
                <c:pt idx="207" formatCode="0">
                  <c:v>506.63469999999506</c:v>
                </c:pt>
                <c:pt idx="208" formatCode="0">
                  <c:v>506.78120000000456</c:v>
                </c:pt>
                <c:pt idx="209" formatCode="0">
                  <c:v>506.92521999999326</c:v>
                </c:pt>
                <c:pt idx="210" formatCode="0">
                  <c:v>507.06680000001148</c:v>
                </c:pt>
                <c:pt idx="211" formatCode="0">
                  <c:v>507.20599999998723</c:v>
                </c:pt>
                <c:pt idx="212" formatCode="0">
                  <c:v>507.34287999999691</c:v>
                </c:pt>
                <c:pt idx="213" formatCode="0">
                  <c:v>507.47748000001627</c:v>
                </c:pt>
                <c:pt idx="214" formatCode="0">
                  <c:v>507.60983999998672</c:v>
                </c:pt>
                <c:pt idx="215" formatCode="0">
                  <c:v>507.74002000000132</c:v>
                </c:pt>
                <c:pt idx="216" formatCode="0">
                  <c:v>507.86809999999605</c:v>
                </c:pt>
                <c:pt idx="217" formatCode="0">
                  <c:v>507.9940600000009</c:v>
                </c:pt>
                <c:pt idx="218" formatCode="0">
                  <c:v>508.11800000001318</c:v>
                </c:pt>
                <c:pt idx="219" formatCode="0">
                  <c:v>508.23995999999164</c:v>
                </c:pt>
                <c:pt idx="220" formatCode="0">
                  <c:v>508.35992000000272</c:v>
                </c:pt>
                <c:pt idx="221" formatCode="0">
                  <c:v>508.47802000000229</c:v>
                </c:pt>
                <c:pt idx="222" formatCode="0">
                  <c:v>508.59421999999529</c:v>
                </c:pt>
                <c:pt idx="223" formatCode="0">
                  <c:v>508.70860000000903</c:v>
                </c:pt>
                <c:pt idx="224" formatCode="0">
                  <c:v>508.82115999998814</c:v>
                </c:pt>
                <c:pt idx="225" formatCode="0">
                  <c:v>508.932000000004</c:v>
                </c:pt>
                <c:pt idx="226" formatCode="0">
                  <c:v>509.04112000000168</c:v>
                </c:pt>
                <c:pt idx="227" formatCode="0">
                  <c:v>509.14851999999883</c:v>
                </c:pt>
                <c:pt idx="228" formatCode="0">
                  <c:v>509.25429999999335</c:v>
                </c:pt>
                <c:pt idx="229" formatCode="0">
                  <c:v>509.35846000000345</c:v>
                </c:pt>
                <c:pt idx="230" formatCode="0">
                  <c:v>509.4610400000056</c:v>
                </c:pt>
                <c:pt idx="231" formatCode="0">
                  <c:v>509.56205999998929</c:v>
                </c:pt>
                <c:pt idx="232" formatCode="0">
                  <c:v>509.6615600000041</c:v>
                </c:pt>
                <c:pt idx="233" formatCode="0">
                  <c:v>509.7595600000023</c:v>
                </c:pt>
                <c:pt idx="234" formatCode="0">
                  <c:v>509.85612000000395</c:v>
                </c:pt>
                <c:pt idx="235" formatCode="0">
                  <c:v>509.9512599999976</c:v>
                </c:pt>
                <c:pt idx="236" formatCode="0">
                  <c:v>510.04495999999568</c:v>
                </c:pt>
                <c:pt idx="237" formatCode="0">
                  <c:v>510.13732000001255</c:v>
                </c:pt>
                <c:pt idx="238" formatCode="0">
                  <c:v>510.22829999999863</c:v>
                </c:pt>
                <c:pt idx="239" formatCode="0">
                  <c:v>510.31797999999969</c:v>
                </c:pt>
                <c:pt idx="240" formatCode="0">
                  <c:v>510.40637999998523</c:v>
                </c:pt>
                <c:pt idx="241" formatCode="0">
                  <c:v>510.49346000001606</c:v>
                </c:pt>
                <c:pt idx="242" formatCode="0">
                  <c:v>510.57931999999693</c:v>
                </c:pt>
                <c:pt idx="243" formatCode="0">
                  <c:v>510.66396000000202</c:v>
                </c:pt>
                <c:pt idx="244" formatCode="0">
                  <c:v>510.74740000000031</c:v>
                </c:pt>
                <c:pt idx="245" formatCode="0">
                  <c:v>510.82965999999925</c:v>
                </c:pt>
              </c:numCache>
            </c:numRef>
          </c:val>
        </c:ser>
        <c:axId val="144059776"/>
        <c:axId val="144067200"/>
      </c:barChart>
      <c:catAx>
        <c:axId val="144059776"/>
        <c:scaling>
          <c:orientation val="minMax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44067200"/>
        <c:crosses val="autoZero"/>
        <c:auto val="1"/>
        <c:lblAlgn val="ctr"/>
        <c:lblOffset val="100"/>
      </c:catAx>
      <c:valAx>
        <c:axId val="144067200"/>
        <c:scaling>
          <c:orientation val="minMax"/>
        </c:scaling>
        <c:axPos val="l"/>
        <c:majorGridlines/>
        <c:numFmt formatCode="0" sourceLinked="1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4405977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1971" cy="4934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4815" y="1"/>
            <a:ext cx="2911971" cy="4934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34870-4056-4CAD-B770-5101B301C61F}" type="datetimeFigureOut">
              <a:rPr lang="en-US" smtClean="0"/>
              <a:pPr/>
              <a:t>11/26/2010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528" y="4680880"/>
            <a:ext cx="5375246" cy="44358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60059"/>
            <a:ext cx="2911971" cy="4934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4815" y="9360059"/>
            <a:ext cx="2911971" cy="4934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925D17-DBD0-4A09-B8B2-7B07F6E37A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B4FC1A-92DE-4E1E-BE59-6D0BC9D001F4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ED24E4-1FEC-464B-8A2A-3796890013D7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C184BE-D43E-423F-970D-542E43BA3395}" type="slidenum">
              <a:rPr lang="en-US" smtClean="0">
                <a:solidFill>
                  <a:srgbClr val="000000"/>
                </a:solidFill>
              </a:rPr>
              <a:pPr/>
              <a:t>10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3FA9AC4D-0B2A-4FEE-A488-34881222861F}" type="slidenum">
              <a:rPr lang="en-US" smtClean="0">
                <a:solidFill>
                  <a:srgbClr val="000000"/>
                </a:solidFill>
              </a:rPr>
              <a:pPr>
                <a:buFont typeface="Times New Roman" pitchFamily="18" charset="0"/>
                <a:buNone/>
              </a:pPr>
              <a:t>11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68614C-2C72-48EC-BE3D-2A9F6DC548E9}" type="slidenum">
              <a:rPr lang="en-US" smtClean="0">
                <a:solidFill>
                  <a:srgbClr val="000000"/>
                </a:solidFill>
              </a:rPr>
              <a:pPr/>
              <a:t>12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B65F0D-5500-4A94-A9A1-381198CA4FF6}" type="slidenum">
              <a:rPr lang="en-US" smtClean="0">
                <a:solidFill>
                  <a:srgbClr val="000000"/>
                </a:solidFill>
              </a:rPr>
              <a:pPr/>
              <a:t>13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F8EF13-E00C-47B9-A528-9A3B3A64A7EA}" type="slidenum">
              <a:rPr lang="en-US" smtClean="0">
                <a:solidFill>
                  <a:srgbClr val="000000"/>
                </a:solidFill>
              </a:rPr>
              <a:pPr/>
              <a:t>14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918" y="214290"/>
            <a:ext cx="5688013" cy="51911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Fifth SPL Collaboration Meeting - November 2010.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42B69-2E7A-48E9-94A8-4532480E1F5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W. Hofle @ 5th SPL collaboration Meeting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CERN, November 25,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74680-4FAC-411C-84C4-F0107C1022E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prstClr val="black">
                    <a:tint val="75000"/>
                  </a:prstClr>
                </a:solidFill>
              </a:rPr>
              <a:t>/22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31763"/>
            <a:ext cx="8229600" cy="599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W. Hofle @ 5th SPL collaboration Meeting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CERN, November 25, 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7E315-3C3B-4C6B-A72A-4075EF3F03F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/28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W. Hofle @ 5th SPL collaboration Meeting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CERN, November 25,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74680-4FAC-411C-84C4-F0107C1022E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prstClr val="black">
                    <a:tint val="75000"/>
                  </a:prstClr>
                </a:solidFill>
              </a:rPr>
              <a:t>/22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W. Hofle @ 5th SPL collaboration Meeting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CERN, November 25,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74680-4FAC-411C-84C4-F0107C1022E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prstClr val="black">
                    <a:tint val="75000"/>
                  </a:prstClr>
                </a:solidFill>
              </a:rPr>
              <a:t>/22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31763"/>
            <a:ext cx="8229600" cy="599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W. Hofle @ 5th SPL collaboration Meeting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CERN, November 25, 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7E315-3C3B-4C6B-A72A-4075EF3F03F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/28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W. Hofle @ 5th SPL collaboration Meeting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CERN, November 25,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74680-4FAC-411C-84C4-F0107C1022E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prstClr val="black">
                    <a:tint val="75000"/>
                  </a:prstClr>
                </a:solidFill>
              </a:rPr>
              <a:t>/22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W. Hofle @ 5th SPL collaboration Meeting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CERN, November 25,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74680-4FAC-411C-84C4-F0107C1022E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prstClr val="black">
                    <a:tint val="75000"/>
                  </a:prstClr>
                </a:solidFill>
              </a:rPr>
              <a:t>/22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W. Hofle @ 5th SPL collaboration Meeting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CERN, November 25,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74680-4FAC-411C-84C4-F0107C1022E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prstClr val="black">
                    <a:tint val="75000"/>
                  </a:prstClr>
                </a:solidFill>
              </a:rPr>
              <a:t>/22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F15E-F84D-4923-9F5A-CDE9D1FC02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48057-E737-4EAB-B8F0-A50A6D7D06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F15E-F84D-4923-9F5A-CDE9D1FC02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48057-E737-4EAB-B8F0-A50A6D7D06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918" y="214290"/>
            <a:ext cx="5688013" cy="51911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Fifth SPL Collaboration Meeting - November 2010.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42B69-2E7A-48E9-94A8-4532480E1F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3486468" y="167640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F15E-F84D-4923-9F5A-CDE9D1FC02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48057-E737-4EAB-B8F0-A50A6D7D06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F15E-F84D-4923-9F5A-CDE9D1FC02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48057-E737-4EAB-B8F0-A50A6D7D06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F15E-F84D-4923-9F5A-CDE9D1FC02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48057-E737-4EAB-B8F0-A50A6D7D06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F15E-F84D-4923-9F5A-CDE9D1FC02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48057-E737-4EAB-B8F0-A50A6D7D06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Fifth SPL Collaboration Meeting - November 2010.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03DA0-51DA-449C-B5AD-B394D6D56B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8"/>
          <p:cNvSpPr>
            <a:spLocks noChangeShapeType="1"/>
          </p:cNvSpPr>
          <p:nvPr userDrawn="1"/>
        </p:nvSpPr>
        <p:spPr bwMode="auto">
          <a:xfrm>
            <a:off x="323850" y="908050"/>
            <a:ext cx="84963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91300"/>
            <a:ext cx="1600200" cy="228600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fr-FR">
              <a:solidFill>
                <a:srgbClr val="FF3399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Fifth SPL Collaboration Meeting - November 2010.</a:t>
            </a: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8B68E-67D7-49C5-B168-446F67CA32FC}" type="slidenum">
              <a:rPr lang="fr-FR"/>
              <a:pPr>
                <a:defRPr/>
              </a:pPr>
              <a:t>‹#›</a:t>
            </a:fld>
            <a:endParaRPr lang="fr-FR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43000"/>
            <a:ext cx="4038600" cy="4983163"/>
          </a:xfrm>
        </p:spPr>
        <p:txBody>
          <a:bodyPr anchor="ctr"/>
          <a:lstStyle>
            <a:lvl1pPr marL="398463" indent="-398463">
              <a:buClr>
                <a:srgbClr val="0070C0"/>
              </a:buClr>
              <a:buFont typeface="Wingdings" pitchFamily="2" charset="2"/>
              <a:buChar char="Ø"/>
              <a:defRPr sz="2800"/>
            </a:lvl1pPr>
            <a:lvl2pPr marL="798513" indent="-400050">
              <a:buClr>
                <a:srgbClr val="00B0F0"/>
              </a:buClr>
              <a:buFont typeface="Wingdings" pitchFamily="2" charset="2"/>
              <a:buChar char="Ø"/>
              <a:defRPr sz="2400"/>
            </a:lvl2pPr>
            <a:lvl3pPr marL="1143000" indent="-344488">
              <a:buClr>
                <a:schemeClr val="accent5">
                  <a:lumMod val="75000"/>
                </a:schemeClr>
              </a:buClr>
              <a:buFont typeface="Wingdings" pitchFamily="2" charset="2"/>
              <a:buChar char="Ø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983163"/>
          </a:xfrm>
        </p:spPr>
        <p:txBody>
          <a:bodyPr anchor="ctr"/>
          <a:lstStyle>
            <a:lvl1pPr marL="398463" indent="-398463">
              <a:buClr>
                <a:srgbClr val="0070C0"/>
              </a:buClr>
              <a:buFont typeface="Wingdings" pitchFamily="2" charset="2"/>
              <a:buChar char="Ø"/>
              <a:defRPr sz="2800"/>
            </a:lvl1pPr>
            <a:lvl2pPr marL="798513" indent="-400050">
              <a:buClr>
                <a:srgbClr val="00B0F0"/>
              </a:buClr>
              <a:buFont typeface="Wingdings" pitchFamily="2" charset="2"/>
              <a:buChar char="Ø"/>
              <a:defRPr sz="2400"/>
            </a:lvl2pPr>
            <a:lvl3pPr marL="1143000" indent="-344488">
              <a:buClr>
                <a:schemeClr val="accent5">
                  <a:lumMod val="75000"/>
                </a:schemeClr>
              </a:buClr>
              <a:buFont typeface="Wingdings" pitchFamily="2" charset="2"/>
              <a:buChar char="Ø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22/11/2010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Fifth SPL Collaboration Meeting, Eric Montesinos, BE-RF, CERN November 25-26 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CCF7E-83CB-4E8C-B753-94F4BB7D52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43000"/>
            <a:ext cx="4038600" cy="4983163"/>
          </a:xfrm>
        </p:spPr>
        <p:txBody>
          <a:bodyPr anchor="ctr"/>
          <a:lstStyle>
            <a:lvl1pPr marL="398463" indent="-398463">
              <a:buClr>
                <a:srgbClr val="0070C0"/>
              </a:buClr>
              <a:buFont typeface="Wingdings" pitchFamily="2" charset="2"/>
              <a:buChar char="Ø"/>
              <a:defRPr sz="2800"/>
            </a:lvl1pPr>
            <a:lvl2pPr marL="798513" indent="-400050">
              <a:buClr>
                <a:srgbClr val="00B0F0"/>
              </a:buClr>
              <a:buFont typeface="Wingdings" pitchFamily="2" charset="2"/>
              <a:buChar char="Ø"/>
              <a:defRPr sz="2400"/>
            </a:lvl2pPr>
            <a:lvl3pPr marL="1143000" indent="-344488">
              <a:buClr>
                <a:schemeClr val="accent5">
                  <a:lumMod val="75000"/>
                </a:schemeClr>
              </a:buClr>
              <a:buFont typeface="Wingdings" pitchFamily="2" charset="2"/>
              <a:buChar char="Ø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983163"/>
          </a:xfrm>
        </p:spPr>
        <p:txBody>
          <a:bodyPr anchor="ctr"/>
          <a:lstStyle>
            <a:lvl1pPr marL="398463" indent="-398463">
              <a:buClr>
                <a:srgbClr val="0070C0"/>
              </a:buClr>
              <a:buFont typeface="Wingdings" pitchFamily="2" charset="2"/>
              <a:buChar char="Ø"/>
              <a:defRPr sz="2800"/>
            </a:lvl1pPr>
            <a:lvl2pPr marL="798513" indent="-400050">
              <a:buClr>
                <a:srgbClr val="00B0F0"/>
              </a:buClr>
              <a:buFont typeface="Wingdings" pitchFamily="2" charset="2"/>
              <a:buChar char="Ø"/>
              <a:defRPr sz="2400"/>
            </a:lvl2pPr>
            <a:lvl3pPr marL="1143000" indent="-344488">
              <a:buClr>
                <a:schemeClr val="accent5">
                  <a:lumMod val="75000"/>
                </a:schemeClr>
              </a:buClr>
              <a:buFont typeface="Wingdings" pitchFamily="2" charset="2"/>
              <a:buChar char="Ø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22/11/2010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Fifth SPL Collaboration Meeting, Eric Montesinos, BE-RF, CERN November 25-26 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CCF7E-83CB-4E8C-B753-94F4BB7D52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43000"/>
            <a:ext cx="4038600" cy="4983163"/>
          </a:xfrm>
        </p:spPr>
        <p:txBody>
          <a:bodyPr anchor="ctr"/>
          <a:lstStyle>
            <a:lvl1pPr marL="398463" indent="-398463">
              <a:buClr>
                <a:srgbClr val="0070C0"/>
              </a:buClr>
              <a:buFont typeface="Wingdings" pitchFamily="2" charset="2"/>
              <a:buChar char="Ø"/>
              <a:defRPr sz="2800"/>
            </a:lvl1pPr>
            <a:lvl2pPr marL="798513" indent="-400050">
              <a:buClr>
                <a:srgbClr val="00B0F0"/>
              </a:buClr>
              <a:buFont typeface="Wingdings" pitchFamily="2" charset="2"/>
              <a:buChar char="Ø"/>
              <a:defRPr sz="2400"/>
            </a:lvl2pPr>
            <a:lvl3pPr marL="1143000" indent="-344488">
              <a:buClr>
                <a:schemeClr val="accent5">
                  <a:lumMod val="75000"/>
                </a:schemeClr>
              </a:buClr>
              <a:buFont typeface="Wingdings" pitchFamily="2" charset="2"/>
              <a:buChar char="Ø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983163"/>
          </a:xfrm>
        </p:spPr>
        <p:txBody>
          <a:bodyPr anchor="ctr"/>
          <a:lstStyle>
            <a:lvl1pPr marL="398463" indent="-398463">
              <a:buClr>
                <a:srgbClr val="0070C0"/>
              </a:buClr>
              <a:buFont typeface="Wingdings" pitchFamily="2" charset="2"/>
              <a:buChar char="Ø"/>
              <a:defRPr sz="2800"/>
            </a:lvl1pPr>
            <a:lvl2pPr marL="798513" indent="-400050">
              <a:buClr>
                <a:srgbClr val="00B0F0"/>
              </a:buClr>
              <a:buFont typeface="Wingdings" pitchFamily="2" charset="2"/>
              <a:buChar char="Ø"/>
              <a:defRPr sz="2400"/>
            </a:lvl2pPr>
            <a:lvl3pPr marL="1143000" indent="-344488">
              <a:buClr>
                <a:schemeClr val="accent5">
                  <a:lumMod val="75000"/>
                </a:schemeClr>
              </a:buClr>
              <a:buFont typeface="Wingdings" pitchFamily="2" charset="2"/>
              <a:buChar char="Ø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22/11/2010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Fifth SPL Collaboration Meeting, Eric Montesinos, BE-RF, CERN November 25-26 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CCF7E-83CB-4E8C-B753-94F4BB7D52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43000"/>
            <a:ext cx="4038600" cy="4983163"/>
          </a:xfrm>
        </p:spPr>
        <p:txBody>
          <a:bodyPr anchor="ctr"/>
          <a:lstStyle>
            <a:lvl1pPr marL="398463" indent="-398463">
              <a:buClr>
                <a:srgbClr val="0070C0"/>
              </a:buClr>
              <a:buFont typeface="Wingdings" pitchFamily="2" charset="2"/>
              <a:buChar char="Ø"/>
              <a:defRPr sz="2800"/>
            </a:lvl1pPr>
            <a:lvl2pPr marL="798513" indent="-400050">
              <a:buClr>
                <a:srgbClr val="00B0F0"/>
              </a:buClr>
              <a:buFont typeface="Wingdings" pitchFamily="2" charset="2"/>
              <a:buChar char="Ø"/>
              <a:defRPr sz="2400"/>
            </a:lvl2pPr>
            <a:lvl3pPr marL="1143000" indent="-344488">
              <a:buClr>
                <a:schemeClr val="accent5">
                  <a:lumMod val="75000"/>
                </a:schemeClr>
              </a:buClr>
              <a:buFont typeface="Wingdings" pitchFamily="2" charset="2"/>
              <a:buChar char="Ø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983163"/>
          </a:xfrm>
        </p:spPr>
        <p:txBody>
          <a:bodyPr anchor="ctr"/>
          <a:lstStyle>
            <a:lvl1pPr marL="398463" indent="-398463">
              <a:buClr>
                <a:srgbClr val="0070C0"/>
              </a:buClr>
              <a:buFont typeface="Wingdings" pitchFamily="2" charset="2"/>
              <a:buChar char="Ø"/>
              <a:defRPr sz="2800"/>
            </a:lvl1pPr>
            <a:lvl2pPr marL="798513" indent="-400050">
              <a:buClr>
                <a:srgbClr val="00B0F0"/>
              </a:buClr>
              <a:buFont typeface="Wingdings" pitchFamily="2" charset="2"/>
              <a:buChar char="Ø"/>
              <a:defRPr sz="2400"/>
            </a:lvl2pPr>
            <a:lvl3pPr marL="1143000" indent="-344488">
              <a:buClr>
                <a:schemeClr val="accent5">
                  <a:lumMod val="75000"/>
                </a:schemeClr>
              </a:buClr>
              <a:buFont typeface="Wingdings" pitchFamily="2" charset="2"/>
              <a:buChar char="Ø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22/11/2010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Fifth SPL Collaboration Meeting, Eric Montesinos, BE-RF, CERN November 25-26 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CCF7E-83CB-4E8C-B753-94F4BB7D52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143000"/>
            <a:ext cx="4038600" cy="4983163"/>
          </a:xfrm>
        </p:spPr>
        <p:txBody>
          <a:bodyPr anchor="ctr"/>
          <a:lstStyle>
            <a:lvl1pPr marL="398463" indent="-398463">
              <a:buClr>
                <a:srgbClr val="0070C0"/>
              </a:buClr>
              <a:buFont typeface="Wingdings" pitchFamily="2" charset="2"/>
              <a:buChar char="Ø"/>
              <a:defRPr sz="2800"/>
            </a:lvl1pPr>
            <a:lvl2pPr marL="798513" indent="-400050">
              <a:buClr>
                <a:srgbClr val="00B0F0"/>
              </a:buClr>
              <a:buFont typeface="Wingdings" pitchFamily="2" charset="2"/>
              <a:buChar char="Ø"/>
              <a:defRPr sz="2400"/>
            </a:lvl2pPr>
            <a:lvl3pPr marL="1143000" indent="-344488">
              <a:buClr>
                <a:schemeClr val="accent5">
                  <a:lumMod val="75000"/>
                </a:schemeClr>
              </a:buClr>
              <a:buFont typeface="Wingdings" pitchFamily="2" charset="2"/>
              <a:buChar char="Ø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983163"/>
          </a:xfrm>
        </p:spPr>
        <p:txBody>
          <a:bodyPr anchor="ctr"/>
          <a:lstStyle>
            <a:lvl1pPr marL="398463" indent="-398463">
              <a:buClr>
                <a:srgbClr val="0070C0"/>
              </a:buClr>
              <a:buFont typeface="Wingdings" pitchFamily="2" charset="2"/>
              <a:buChar char="Ø"/>
              <a:defRPr sz="2800"/>
            </a:lvl1pPr>
            <a:lvl2pPr marL="798513" indent="-400050">
              <a:buClr>
                <a:srgbClr val="00B0F0"/>
              </a:buClr>
              <a:buFont typeface="Wingdings" pitchFamily="2" charset="2"/>
              <a:buChar char="Ø"/>
              <a:defRPr sz="2400"/>
            </a:lvl2pPr>
            <a:lvl3pPr marL="1143000" indent="-344488">
              <a:buClr>
                <a:schemeClr val="accent5">
                  <a:lumMod val="75000"/>
                </a:schemeClr>
              </a:buClr>
              <a:buFont typeface="Wingdings" pitchFamily="2" charset="2"/>
              <a:buChar char="Ø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22/11/2010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Fifth SPL Collaboration Meeting, Eric Montesinos, BE-RF, CERN November 25-26 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CCF7E-83CB-4E8C-B753-94F4BB7D52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3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4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5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16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17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18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19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20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21.xml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peg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0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1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03904" y="6446520"/>
            <a:ext cx="4236720" cy="28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+mj-lt"/>
              </a:defRPr>
            </a:lvl1pPr>
          </a:lstStyle>
          <a:p>
            <a:r>
              <a:rPr lang="en-US" smtClean="0"/>
              <a:t>Fifth SPL Collaboration Meeting - November 2010.</a:t>
            </a:r>
            <a:endParaRPr lang="en-US" dirty="0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38744" y="6455664"/>
            <a:ext cx="585216" cy="237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+mj-lt"/>
              </a:defRPr>
            </a:lvl1pPr>
          </a:lstStyle>
          <a:p>
            <a:fld id="{41842B69-2E7A-48E9-94A8-4532480E1F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690" name="Line 18"/>
          <p:cNvSpPr>
            <a:spLocks noChangeShapeType="1"/>
          </p:cNvSpPr>
          <p:nvPr userDrawn="1"/>
        </p:nvSpPr>
        <p:spPr bwMode="auto">
          <a:xfrm>
            <a:off x="323850" y="908050"/>
            <a:ext cx="84963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73951" y="152400"/>
            <a:ext cx="1111250" cy="749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7457" y="185057"/>
            <a:ext cx="647700" cy="633413"/>
          </a:xfrm>
          <a:prstGeom prst="rect">
            <a:avLst/>
          </a:prstGeom>
          <a:noFill/>
          <a:ln w="9525">
            <a:solidFill>
              <a:srgbClr val="3333CC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77" r:id="rId3"/>
    <p:sldLayoutId id="2147483678" r:id="rId4"/>
  </p:sldLayoutIdLst>
  <p:transition spd="med"/>
  <p:hf hdr="0" dt="0"/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000">
          <a:solidFill>
            <a:srgbClr val="3333CC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>
          <a:solidFill>
            <a:srgbClr val="336666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W. Hofle @ 5th SPL collaboration Meeting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CERN, November 25,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fld id="{2C3E8A5F-9C71-46D6-8815-F912E1972A6C}" type="slidenum">
              <a:rPr lang="en-US">
                <a:solidFill>
                  <a:prstClr val="black">
                    <a:tint val="75000"/>
                  </a:prstClr>
                </a:solidFill>
              </a:rPr>
              <a:pPr eaLnBrk="1" hangingPunct="1">
                <a:defRPr/>
              </a:pPr>
              <a:t>‹#›</a:t>
            </a:fld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/28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W. Hofle @ 5th SPL collaboration Meeting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CERN, November 25,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fld id="{2C3E8A5F-9C71-46D6-8815-F912E1972A6C}" type="slidenum">
              <a:rPr lang="en-US">
                <a:solidFill>
                  <a:prstClr val="black">
                    <a:tint val="75000"/>
                  </a:prstClr>
                </a:solidFill>
              </a:rPr>
              <a:pPr eaLnBrk="1" hangingPunct="1">
                <a:defRPr/>
              </a:pPr>
              <a:t>‹#›</a:t>
            </a:fld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/28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W. Hofle @ 5th SPL collaboration Meeting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CERN, November 25,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fld id="{2C3E8A5F-9C71-46D6-8815-F912E1972A6C}" type="slidenum">
              <a:rPr lang="en-US">
                <a:solidFill>
                  <a:prstClr val="black">
                    <a:tint val="75000"/>
                  </a:prstClr>
                </a:solidFill>
              </a:rPr>
              <a:pPr eaLnBrk="1" hangingPunct="1">
                <a:defRPr/>
              </a:pPr>
              <a:t>‹#›</a:t>
            </a:fld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/28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W. Hofle @ 5th SPL collaboration Meeting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CERN, November 25,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fld id="{2C3E8A5F-9C71-46D6-8815-F912E1972A6C}" type="slidenum">
              <a:rPr lang="en-US">
                <a:solidFill>
                  <a:prstClr val="black">
                    <a:tint val="75000"/>
                  </a:prstClr>
                </a:solidFill>
              </a:rPr>
              <a:pPr eaLnBrk="1" hangingPunct="1">
                <a:defRPr/>
              </a:pPr>
              <a:t>‹#›</a:t>
            </a:fld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/28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W. Hofle @ 5th SPL collaboration Meeting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CERN, November 25,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fld id="{2C3E8A5F-9C71-46D6-8815-F912E1972A6C}" type="slidenum">
              <a:rPr lang="en-US">
                <a:solidFill>
                  <a:prstClr val="black">
                    <a:tint val="75000"/>
                  </a:prstClr>
                </a:solidFill>
              </a:rPr>
              <a:pPr eaLnBrk="1" hangingPunct="1">
                <a:defRPr/>
              </a:pPr>
              <a:t>‹#›</a:t>
            </a:fld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/28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FAFF15E-F84D-4923-9F5A-CDE9D1FC023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11/26/2010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76948057-E737-4EAB-B8F0-A50A6D7D06D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FAFF15E-F84D-4923-9F5A-CDE9D1FC023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11/26/2010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76948057-E737-4EAB-B8F0-A50A6D7D06D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FAFF15E-F84D-4923-9F5A-CDE9D1FC023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11/26/2010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76948057-E737-4EAB-B8F0-A50A6D7D06D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FAFF15E-F84D-4923-9F5A-CDE9D1FC023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11/26/2010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76948057-E737-4EAB-B8F0-A50A6D7D06D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FAFF15E-F84D-4923-9F5A-CDE9D1FC023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11/26/2010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76948057-E737-4EAB-B8F0-A50A6D7D06D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57912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22/11/2010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556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Fifth SPL Collaboration Meeting, Eric Montesinos, BE-RF, CERN November 25-26 2010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7A7CCF7E-83CB-4E8C-B753-94F4BB7D523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762000"/>
            <a:ext cx="82296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5"/>
          <p:cNvSpPr txBox="1">
            <a:spLocks noChangeAspect="1" noChangeArrowheads="1"/>
          </p:cNvSpPr>
          <p:nvPr/>
        </p:nvSpPr>
        <p:spPr bwMode="auto">
          <a:xfrm>
            <a:off x="458789" y="280987"/>
            <a:ext cx="1217612" cy="41148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prstClr val="white"/>
                </a:solidFill>
                <a:latin typeface="Calibri"/>
                <a:cs typeface="Arial" charset="0"/>
              </a:rPr>
              <a:t>sLHC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2" y="280987"/>
            <a:ext cx="420763" cy="41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7467600" y="272311"/>
            <a:ext cx="1219200" cy="415498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 smtClean="0">
                <a:solidFill>
                  <a:prstClr val="white"/>
                </a:solidFill>
                <a:latin typeface="Calibri"/>
                <a:cs typeface="Arial" charset="0"/>
              </a:rPr>
              <a:t>CERN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 smtClean="0">
                <a:solidFill>
                  <a:prstClr val="white"/>
                </a:solidFill>
                <a:latin typeface="Calibri"/>
                <a:cs typeface="Arial" charset="0"/>
              </a:rPr>
              <a:t>Beams department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 smtClean="0">
                <a:solidFill>
                  <a:prstClr val="white"/>
                </a:solidFill>
                <a:latin typeface="Calibri"/>
                <a:cs typeface="Arial" charset="0"/>
              </a:rPr>
              <a:t>RF group</a:t>
            </a:r>
            <a:endParaRPr lang="en-US" sz="700" dirty="0">
              <a:solidFill>
                <a:prstClr val="white"/>
              </a:solidFill>
              <a:latin typeface="Calibri"/>
              <a:cs typeface="Arial" charset="0"/>
            </a:endParaRPr>
          </a:p>
        </p:txBody>
      </p:sp>
      <p:pic>
        <p:nvPicPr>
          <p:cNvPr id="14" name="Picture 23" descr="C:\Documents and Settings\montesin\Local Settings\Temporary Internet Files\Content.Outlook\KIBQ1EJL\XPhAC 0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05800" y="256032"/>
            <a:ext cx="429767" cy="429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FAFF15E-F84D-4923-9F5A-CDE9D1FC023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11/26/2010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76948057-E737-4EAB-B8F0-A50A6D7D06D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57912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22/11/2010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556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Fifth SPL Collaboration Meeting, Eric Montesinos, BE-RF, CERN November 25-26 2010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7A7CCF7E-83CB-4E8C-B753-94F4BB7D523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762000"/>
            <a:ext cx="82296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5"/>
          <p:cNvSpPr txBox="1">
            <a:spLocks noChangeAspect="1" noChangeArrowheads="1"/>
          </p:cNvSpPr>
          <p:nvPr/>
        </p:nvSpPr>
        <p:spPr bwMode="auto">
          <a:xfrm>
            <a:off x="458789" y="280987"/>
            <a:ext cx="1217612" cy="41148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prstClr val="white"/>
                </a:solidFill>
                <a:latin typeface="Calibri"/>
                <a:cs typeface="Arial" charset="0"/>
              </a:rPr>
              <a:t>sLHC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2" y="280987"/>
            <a:ext cx="420763" cy="41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7467600" y="272311"/>
            <a:ext cx="1219200" cy="415498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 smtClean="0">
                <a:solidFill>
                  <a:prstClr val="white"/>
                </a:solidFill>
                <a:latin typeface="Calibri"/>
                <a:cs typeface="Arial" charset="0"/>
              </a:rPr>
              <a:t>CERN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 smtClean="0">
                <a:solidFill>
                  <a:prstClr val="white"/>
                </a:solidFill>
                <a:latin typeface="Calibri"/>
                <a:cs typeface="Arial" charset="0"/>
              </a:rPr>
              <a:t>Beams department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 smtClean="0">
                <a:solidFill>
                  <a:prstClr val="white"/>
                </a:solidFill>
                <a:latin typeface="Calibri"/>
                <a:cs typeface="Arial" charset="0"/>
              </a:rPr>
              <a:t>RF group</a:t>
            </a:r>
            <a:endParaRPr lang="en-US" sz="700" dirty="0">
              <a:solidFill>
                <a:prstClr val="white"/>
              </a:solidFill>
              <a:latin typeface="Calibri"/>
              <a:cs typeface="Arial" charset="0"/>
            </a:endParaRPr>
          </a:p>
        </p:txBody>
      </p:sp>
      <p:pic>
        <p:nvPicPr>
          <p:cNvPr id="14" name="Picture 23" descr="C:\Documents and Settings\montesin\Local Settings\Temporary Internet Files\Content.Outlook\KIBQ1EJL\XPhAC 0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05800" y="256032"/>
            <a:ext cx="429767" cy="429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57912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22/11/2010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556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Fifth SPL Collaboration Meeting, Eric Montesinos, BE-RF, CERN November 25-26 2010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7A7CCF7E-83CB-4E8C-B753-94F4BB7D523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762000"/>
            <a:ext cx="82296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5"/>
          <p:cNvSpPr txBox="1">
            <a:spLocks noChangeAspect="1" noChangeArrowheads="1"/>
          </p:cNvSpPr>
          <p:nvPr/>
        </p:nvSpPr>
        <p:spPr bwMode="auto">
          <a:xfrm>
            <a:off x="458789" y="280987"/>
            <a:ext cx="1217612" cy="41148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prstClr val="white"/>
                </a:solidFill>
                <a:latin typeface="Calibri"/>
                <a:cs typeface="Arial" charset="0"/>
              </a:rPr>
              <a:t>sLHC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2" y="280987"/>
            <a:ext cx="420763" cy="41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7467600" y="272311"/>
            <a:ext cx="1219200" cy="415498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 smtClean="0">
                <a:solidFill>
                  <a:prstClr val="white"/>
                </a:solidFill>
                <a:latin typeface="Calibri"/>
                <a:cs typeface="Arial" charset="0"/>
              </a:rPr>
              <a:t>CERN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 smtClean="0">
                <a:solidFill>
                  <a:prstClr val="white"/>
                </a:solidFill>
                <a:latin typeface="Calibri"/>
                <a:cs typeface="Arial" charset="0"/>
              </a:rPr>
              <a:t>Beams department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 smtClean="0">
                <a:solidFill>
                  <a:prstClr val="white"/>
                </a:solidFill>
                <a:latin typeface="Calibri"/>
                <a:cs typeface="Arial" charset="0"/>
              </a:rPr>
              <a:t>RF group</a:t>
            </a:r>
            <a:endParaRPr lang="en-US" sz="700" dirty="0">
              <a:solidFill>
                <a:prstClr val="white"/>
              </a:solidFill>
              <a:latin typeface="Calibri"/>
              <a:cs typeface="Arial" charset="0"/>
            </a:endParaRPr>
          </a:p>
        </p:txBody>
      </p:sp>
      <p:pic>
        <p:nvPicPr>
          <p:cNvPr id="14" name="Picture 23" descr="C:\Documents and Settings\montesin\Local Settings\Temporary Internet Files\Content.Outlook\KIBQ1EJL\XPhAC 0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05800" y="256032"/>
            <a:ext cx="429767" cy="429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57912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22/11/2010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556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Fifth SPL Collaboration Meeting, Eric Montesinos, BE-RF, CERN November 25-26 2010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7A7CCF7E-83CB-4E8C-B753-94F4BB7D523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762000"/>
            <a:ext cx="82296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5"/>
          <p:cNvSpPr txBox="1">
            <a:spLocks noChangeAspect="1" noChangeArrowheads="1"/>
          </p:cNvSpPr>
          <p:nvPr/>
        </p:nvSpPr>
        <p:spPr bwMode="auto">
          <a:xfrm>
            <a:off x="458789" y="280987"/>
            <a:ext cx="1217612" cy="41148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prstClr val="white"/>
                </a:solidFill>
                <a:latin typeface="Calibri"/>
                <a:cs typeface="Arial" charset="0"/>
              </a:rPr>
              <a:t>sLHC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2" y="280987"/>
            <a:ext cx="420763" cy="41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7467600" y="272311"/>
            <a:ext cx="1219200" cy="415498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 smtClean="0">
                <a:solidFill>
                  <a:prstClr val="white"/>
                </a:solidFill>
                <a:latin typeface="Calibri"/>
                <a:cs typeface="Arial" charset="0"/>
              </a:rPr>
              <a:t>CERN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 smtClean="0">
                <a:solidFill>
                  <a:prstClr val="white"/>
                </a:solidFill>
                <a:latin typeface="Calibri"/>
                <a:cs typeface="Arial" charset="0"/>
              </a:rPr>
              <a:t>Beams department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 smtClean="0">
                <a:solidFill>
                  <a:prstClr val="white"/>
                </a:solidFill>
                <a:latin typeface="Calibri"/>
                <a:cs typeface="Arial" charset="0"/>
              </a:rPr>
              <a:t>RF group</a:t>
            </a:r>
            <a:endParaRPr lang="en-US" sz="700" dirty="0">
              <a:solidFill>
                <a:prstClr val="white"/>
              </a:solidFill>
              <a:latin typeface="Calibri"/>
              <a:cs typeface="Arial" charset="0"/>
            </a:endParaRPr>
          </a:p>
        </p:txBody>
      </p:sp>
      <p:pic>
        <p:nvPicPr>
          <p:cNvPr id="14" name="Picture 23" descr="C:\Documents and Settings\montesin\Local Settings\Temporary Internet Files\Content.Outlook\KIBQ1EJL\XPhAC 0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05800" y="256032"/>
            <a:ext cx="429767" cy="429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57912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22/11/2010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556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Fifth SPL Collaboration Meeting, Eric Montesinos, BE-RF, CERN November 25-26 2010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7A7CCF7E-83CB-4E8C-B753-94F4BB7D523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762000"/>
            <a:ext cx="82296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5"/>
          <p:cNvSpPr txBox="1">
            <a:spLocks noChangeAspect="1" noChangeArrowheads="1"/>
          </p:cNvSpPr>
          <p:nvPr/>
        </p:nvSpPr>
        <p:spPr bwMode="auto">
          <a:xfrm>
            <a:off x="458789" y="280987"/>
            <a:ext cx="1217612" cy="41148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prstClr val="white"/>
                </a:solidFill>
                <a:latin typeface="Calibri"/>
                <a:cs typeface="Arial" charset="0"/>
              </a:rPr>
              <a:t>sLHC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2" y="280987"/>
            <a:ext cx="420763" cy="41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7467600" y="272311"/>
            <a:ext cx="1219200" cy="415498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 smtClean="0">
                <a:solidFill>
                  <a:prstClr val="white"/>
                </a:solidFill>
                <a:latin typeface="Calibri"/>
                <a:cs typeface="Arial" charset="0"/>
              </a:rPr>
              <a:t>CERN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 smtClean="0">
                <a:solidFill>
                  <a:prstClr val="white"/>
                </a:solidFill>
                <a:latin typeface="Calibri"/>
                <a:cs typeface="Arial" charset="0"/>
              </a:rPr>
              <a:t>Beams department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 smtClean="0">
                <a:solidFill>
                  <a:prstClr val="white"/>
                </a:solidFill>
                <a:latin typeface="Calibri"/>
                <a:cs typeface="Arial" charset="0"/>
              </a:rPr>
              <a:t>RF group</a:t>
            </a:r>
            <a:endParaRPr lang="en-US" sz="700" dirty="0">
              <a:solidFill>
                <a:prstClr val="white"/>
              </a:solidFill>
              <a:latin typeface="Calibri"/>
              <a:cs typeface="Arial" charset="0"/>
            </a:endParaRPr>
          </a:p>
        </p:txBody>
      </p:sp>
      <p:pic>
        <p:nvPicPr>
          <p:cNvPr id="14" name="Picture 23" descr="C:\Documents and Settings\montesin\Local Settings\Temporary Internet Files\Content.Outlook\KIBQ1EJL\XPhAC 0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05800" y="256032"/>
            <a:ext cx="429767" cy="429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W. Hofle @ 5th SPL collaboration Meeting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CERN, November 25,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fld id="{2C3E8A5F-9C71-46D6-8815-F912E1972A6C}" type="slidenum">
              <a:rPr lang="en-US">
                <a:solidFill>
                  <a:prstClr val="black">
                    <a:tint val="75000"/>
                  </a:prstClr>
                </a:solidFill>
              </a:rPr>
              <a:pPr eaLnBrk="1" hangingPunct="1">
                <a:defRPr/>
              </a:pPr>
              <a:t>‹#›</a:t>
            </a:fld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/28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W. Hofle @ 5th SPL collaboration Meeting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CERN, November 25,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fld id="{2C3E8A5F-9C71-46D6-8815-F912E1972A6C}" type="slidenum">
              <a:rPr lang="en-US">
                <a:solidFill>
                  <a:prstClr val="black">
                    <a:tint val="75000"/>
                  </a:prstClr>
                </a:solidFill>
              </a:rPr>
              <a:pPr eaLnBrk="1" hangingPunct="1">
                <a:defRPr/>
              </a:pPr>
              <a:t>‹#›</a:t>
            </a:fld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/28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W. Hofle @ 5th SPL collaboration Meeting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CERN, November 25,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fld id="{2C3E8A5F-9C71-46D6-8815-F912E1972A6C}" type="slidenum">
              <a:rPr lang="en-US">
                <a:solidFill>
                  <a:prstClr val="black">
                    <a:tint val="75000"/>
                  </a:prstClr>
                </a:solidFill>
              </a:rPr>
              <a:pPr eaLnBrk="1" hangingPunct="1">
                <a:defRPr/>
              </a:pPr>
              <a:t>‹#›</a:t>
            </a:fld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/28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.jpe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16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>
            <a:spLocks noGrp="1"/>
          </p:cNvSpPr>
          <p:nvPr>
            <p:ph idx="1"/>
          </p:nvPr>
        </p:nvSpPr>
        <p:spPr bwMode="auto">
          <a:xfrm>
            <a:off x="401223" y="1219192"/>
            <a:ext cx="8229600" cy="424569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96875" indent="-223838" algn="ctr" eaLnBrk="1" hangingPunct="1">
              <a:buClr>
                <a:srgbClr val="FF0000"/>
              </a:buClr>
              <a:buNone/>
            </a:pPr>
            <a:endParaRPr lang="en-US" dirty="0" smtClean="0">
              <a:latin typeface="Calibri" pitchFamily="34" charset="0"/>
            </a:endParaRPr>
          </a:p>
          <a:p>
            <a:pPr marL="396875" indent="-223838" algn="ctr" eaLnBrk="1" hangingPunct="1">
              <a:buClr>
                <a:srgbClr val="FF0000"/>
              </a:buClr>
              <a:buNone/>
            </a:pPr>
            <a:r>
              <a:rPr lang="en-US" sz="2800" dirty="0" smtClean="0">
                <a:latin typeface="Calibri" pitchFamily="34" charset="0"/>
              </a:rPr>
              <a:t>Summary</a:t>
            </a:r>
            <a:endParaRPr lang="en-US" sz="2800" dirty="0" smtClean="0">
              <a:latin typeface="Calibri" pitchFamily="34" charset="0"/>
            </a:endParaRPr>
          </a:p>
          <a:p>
            <a:pPr marL="381000" indent="-381000" eaLnBrk="1" hangingPunct="1">
              <a:buClr>
                <a:srgbClr val="FF0000"/>
              </a:buClr>
              <a:buFont typeface="Symbol" pitchFamily="18" charset="2"/>
              <a:buChar char=""/>
            </a:pPr>
            <a:endParaRPr lang="en-US" sz="1800" dirty="0" smtClean="0">
              <a:latin typeface="Cambria" pitchFamily="18" charset="0"/>
            </a:endParaRPr>
          </a:p>
          <a:p>
            <a:pPr marL="396875" indent="-223838" algn="ctr" eaLnBrk="1" hangingPunct="1">
              <a:buClr>
                <a:srgbClr val="FF0000"/>
              </a:buClr>
              <a:buNone/>
            </a:pPr>
            <a:r>
              <a:rPr lang="en-US" sz="2800" dirty="0" smtClean="0">
                <a:latin typeface="Calibri" pitchFamily="34" charset="0"/>
              </a:rPr>
              <a:t>Working Group 1</a:t>
            </a:r>
          </a:p>
          <a:p>
            <a:pPr marL="396875" indent="-223838" algn="ctr" eaLnBrk="1" hangingPunct="1">
              <a:buClr>
                <a:srgbClr val="FF0000"/>
              </a:buClr>
              <a:buNone/>
            </a:pPr>
            <a:endParaRPr lang="en-US" sz="2800" dirty="0" smtClean="0">
              <a:latin typeface="Calibri" pitchFamily="34" charset="0"/>
            </a:endParaRPr>
          </a:p>
          <a:p>
            <a:pPr marL="396875" indent="-223838" algn="ctr" eaLnBrk="1" hangingPunct="1">
              <a:buClr>
                <a:srgbClr val="FF0000"/>
              </a:buClr>
              <a:buNone/>
            </a:pPr>
            <a:r>
              <a:rPr lang="en-US" sz="2800" dirty="0" smtClean="0">
                <a:latin typeface="Calibri" pitchFamily="34" charset="0"/>
              </a:rPr>
              <a:t> </a:t>
            </a:r>
          </a:p>
          <a:p>
            <a:pPr marL="396875" indent="-223838" algn="ctr" eaLnBrk="1" hangingPunct="1">
              <a:buClr>
                <a:srgbClr val="FF0000"/>
              </a:buClr>
              <a:buNone/>
            </a:pPr>
            <a:endParaRPr lang="en-US" sz="2800" dirty="0" smtClean="0">
              <a:latin typeface="Calibri" pitchFamily="34" charset="0"/>
            </a:endParaRPr>
          </a:p>
          <a:p>
            <a:pPr marL="396875" indent="-223838" algn="ctr" eaLnBrk="1" hangingPunct="1">
              <a:buClr>
                <a:srgbClr val="FF0000"/>
              </a:buClr>
              <a:buNone/>
            </a:pPr>
            <a:r>
              <a:rPr lang="en-US" dirty="0" smtClean="0">
                <a:latin typeface="Calibri" pitchFamily="34" charset="0"/>
              </a:rPr>
              <a:t>E. Ciapala</a:t>
            </a:r>
          </a:p>
          <a:p>
            <a:pPr marL="396875" indent="-223838" algn="ctr" eaLnBrk="1" hangingPunct="1">
              <a:buClr>
                <a:srgbClr val="FF0000"/>
              </a:buClr>
              <a:buNone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91590" y="258817"/>
            <a:ext cx="5924102" cy="495564"/>
          </a:xfrm>
        </p:spPr>
        <p:txBody>
          <a:bodyPr/>
          <a:lstStyle/>
          <a:p>
            <a:pPr lvl="0" algn="ctr"/>
            <a:r>
              <a:rPr lang="en-US" sz="2800" dirty="0" smtClean="0">
                <a:latin typeface="Calibri" pitchFamily="34" charset="0"/>
              </a:rPr>
              <a:t> 5</a:t>
            </a:r>
            <a:r>
              <a:rPr lang="en-US" sz="2800" baseline="30000" dirty="0" smtClean="0">
                <a:latin typeface="Calibri" pitchFamily="34" charset="0"/>
              </a:rPr>
              <a:t>th</a:t>
            </a:r>
            <a:r>
              <a:rPr lang="en-US" sz="2800" dirty="0" smtClean="0">
                <a:latin typeface="Calibri" pitchFamily="34" charset="0"/>
              </a:rPr>
              <a:t> SPL Meeting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D61D24-16B7-41FD-B04E-A2AF9FD32B54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Fifth SPL Collaboration Meeting - November 2010.</a:t>
            </a:r>
            <a:endParaRPr lang="en-US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W. Hofle @ 5th SPL collaboration Meeting</a:t>
            </a:r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CERN, November 25, 2010</a:t>
            </a: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C99280-50E9-4998-B286-3704BEE34D0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/18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461" name="Rectangle 17"/>
          <p:cNvSpPr>
            <a:spLocks noChangeArrowheads="1"/>
          </p:cNvSpPr>
          <p:nvPr/>
        </p:nvSpPr>
        <p:spPr bwMode="auto">
          <a:xfrm>
            <a:off x="865188" y="852488"/>
            <a:ext cx="7086600" cy="512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2400" b="1">
                <a:solidFill>
                  <a:srgbClr val="333399"/>
                </a:solidFill>
                <a:latin typeface="Garamond" pitchFamily="18" charset="0"/>
              </a:rPr>
              <a:t>CEA cavity tested and characterized incl. piezo tuner</a:t>
            </a:r>
            <a:endParaRPr lang="en-US" sz="2800" b="1">
              <a:solidFill>
                <a:srgbClr val="333399"/>
              </a:solidFill>
              <a:latin typeface="Garamond" pitchFamily="18" charset="0"/>
            </a:endParaRPr>
          </a:p>
        </p:txBody>
      </p:sp>
      <p:pic>
        <p:nvPicPr>
          <p:cNvPr id="19462" name="Picture 495" descr="Logo4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9613" y="0"/>
            <a:ext cx="814387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Text Box 754"/>
          <p:cNvSpPr txBox="1">
            <a:spLocks noChangeArrowheads="1"/>
          </p:cNvSpPr>
          <p:nvPr/>
        </p:nvSpPr>
        <p:spPr bwMode="auto">
          <a:xfrm>
            <a:off x="1414463" y="8255000"/>
            <a:ext cx="2032000" cy="617538"/>
          </a:xfrm>
          <a:prstGeom prst="rect">
            <a:avLst/>
          </a:prstGeom>
          <a:solidFill>
            <a:schemeClr val="accent1"/>
          </a:solidFill>
          <a:ln w="38100" cmpd="dbl">
            <a:solidFill>
              <a:srgbClr val="339966"/>
            </a:solidFill>
            <a:miter lim="800000"/>
            <a:headEnd/>
            <a:tailEnd/>
          </a:ln>
        </p:spPr>
        <p:txBody>
          <a:bodyPr wrap="none" lIns="109079" tIns="54539" rIns="109079" bIns="54539">
            <a:spAutoFit/>
          </a:bodyPr>
          <a:lstStyle/>
          <a:p>
            <a:pPr defTabSz="4613275" eaLnBrk="1" hangingPunct="1"/>
            <a:r>
              <a:rPr lang="en-US" sz="3300">
                <a:solidFill>
                  <a:prstClr val="black"/>
                </a:solidFill>
              </a:rPr>
              <a:t>Summary</a:t>
            </a:r>
            <a:endParaRPr lang="fr-FR" sz="3300">
              <a:solidFill>
                <a:prstClr val="black"/>
              </a:solidFill>
            </a:endParaRPr>
          </a:p>
        </p:txBody>
      </p:sp>
      <p:pic>
        <p:nvPicPr>
          <p:cNvPr id="19464" name="Picture 511" descr="Photo-cavite-cut-smal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97400" y="2413000"/>
            <a:ext cx="3641725" cy="276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68338" y="2216150"/>
          <a:ext cx="3608872" cy="3103440"/>
        </p:xfrm>
        <a:graphic>
          <a:graphicData uri="http://schemas.openxmlformats.org/drawingml/2006/table">
            <a:tbl>
              <a:tblPr/>
              <a:tblGrid>
                <a:gridCol w="2684343"/>
                <a:gridCol w="924529"/>
              </a:tblGrid>
              <a:tr h="19470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 dirty="0">
                          <a:latin typeface="Arial"/>
                          <a:ea typeface="Times New Roman"/>
                          <a:cs typeface="Times New Roman"/>
                        </a:rPr>
                        <a:t>Frequency [MHz]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704.4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0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 dirty="0" err="1">
                          <a:latin typeface="Arial"/>
                          <a:ea typeface="Times New Roman"/>
                          <a:cs typeface="Times New Roman"/>
                        </a:rPr>
                        <a:t>Epk</a:t>
                      </a:r>
                      <a:r>
                        <a:rPr lang="en-GB" sz="1200" kern="800" dirty="0"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GB" sz="1200" kern="800" dirty="0" err="1">
                          <a:latin typeface="Arial"/>
                          <a:ea typeface="Times New Roman"/>
                          <a:cs typeface="Times New Roman"/>
                        </a:rPr>
                        <a:t>Eacc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 dirty="0">
                          <a:latin typeface="Arial"/>
                          <a:ea typeface="Times New Roman"/>
                          <a:cs typeface="Times New Roman"/>
                        </a:rPr>
                        <a:t>3.36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0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Bpk/Eacc [mT/(MV/m)]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5.59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0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r/Q [</a:t>
                      </a:r>
                      <a:r>
                        <a:rPr lang="en-GB" sz="1200" kern="800">
                          <a:latin typeface="Symbol"/>
                          <a:ea typeface="Times New Roman"/>
                          <a:cs typeface="Times New Roman"/>
                        </a:rPr>
                        <a:t>W</a:t>
                      </a: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]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173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 dirty="0">
                          <a:latin typeface="Arial"/>
                          <a:ea typeface="Times New Roman"/>
                          <a:cs typeface="Times New Roman"/>
                        </a:rPr>
                        <a:t>G [</a:t>
                      </a:r>
                      <a:r>
                        <a:rPr lang="en-GB" sz="1200" kern="800" dirty="0">
                          <a:latin typeface="Symbol"/>
                          <a:ea typeface="Times New Roman"/>
                          <a:cs typeface="Arial"/>
                        </a:rPr>
                        <a:t>W</a:t>
                      </a:r>
                      <a:r>
                        <a:rPr lang="en-GB" sz="1200" kern="800" dirty="0">
                          <a:latin typeface="Arial"/>
                          <a:ea typeface="Times New Roman"/>
                          <a:cs typeface="Times New Roman"/>
                        </a:rPr>
                        <a:t>]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161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0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Q</a:t>
                      </a:r>
                      <a:r>
                        <a:rPr lang="en-GB" sz="1200" kern="800" baseline="-250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 @ 2K Rs=8 n</a:t>
                      </a:r>
                      <a:r>
                        <a:rPr lang="en-GB" sz="1200" kern="800">
                          <a:latin typeface="Symbol"/>
                          <a:ea typeface="Times New Roman"/>
                          <a:cs typeface="Times New Roman"/>
                        </a:rPr>
                        <a:t>W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2 10</a:t>
                      </a:r>
                      <a:r>
                        <a:rPr lang="en-GB" sz="1200" kern="800" baseline="30000"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0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Optimal </a:t>
                      </a:r>
                      <a:r>
                        <a:rPr lang="en-GB" sz="1200" kern="800">
                          <a:latin typeface="Symbol"/>
                          <a:ea typeface="Times New Roman"/>
                          <a:cs typeface="Times New Roman"/>
                        </a:rPr>
                        <a:t>b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0.52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0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Geometrical</a:t>
                      </a:r>
                      <a:r>
                        <a:rPr lang="en-GB" sz="1200" kern="8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200" kern="800">
                          <a:latin typeface="Symbol"/>
                          <a:ea typeface="Times New Roman"/>
                          <a:cs typeface="Times New Roman"/>
                        </a:rPr>
                        <a:t>b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0.47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0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 dirty="0">
                          <a:latin typeface="Arial"/>
                          <a:ea typeface="Times New Roman"/>
                          <a:cs typeface="Times New Roman"/>
                        </a:rPr>
                        <a:t>Total length [mm]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832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0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Cavity stiffness [kN/mm]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2.25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0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 dirty="0">
                          <a:latin typeface="Arial"/>
                          <a:ea typeface="Times New Roman"/>
                          <a:cs typeface="Times New Roman"/>
                        </a:rPr>
                        <a:t>Tuning sensitivity</a:t>
                      </a:r>
                      <a:r>
                        <a:rPr lang="en-GB" sz="1200" kern="8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200" kern="800" dirty="0" err="1">
                          <a:latin typeface="Symbol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en-GB" sz="1200" kern="800" dirty="0" err="1">
                          <a:latin typeface="Arial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en-GB" sz="1200" kern="8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GB" sz="1200" kern="800" dirty="0">
                          <a:latin typeface="Symbol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en-GB" sz="1200" kern="800" dirty="0">
                          <a:latin typeface="Arial"/>
                          <a:ea typeface="Times New Roman"/>
                          <a:cs typeface="Times New Roman"/>
                        </a:rPr>
                        <a:t>l [kHz/mm]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295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0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en-GB" sz="1200" kern="800" baseline="-25000">
                          <a:latin typeface="Arial"/>
                          <a:ea typeface="Times New Roman"/>
                          <a:cs typeface="Times New Roman"/>
                        </a:rPr>
                        <a:t>L</a:t>
                      </a: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 @ k</a:t>
                      </a:r>
                      <a:r>
                        <a:rPr lang="en-GB" sz="1200" kern="800" baseline="-25000">
                          <a:latin typeface="Arial"/>
                          <a:ea typeface="Times New Roman"/>
                          <a:cs typeface="Times New Roman"/>
                        </a:rPr>
                        <a:t>ext</a:t>
                      </a: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 = 30 kN/mm [Hz/(MV/m)²]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 dirty="0">
                          <a:latin typeface="Arial"/>
                          <a:ea typeface="Times New Roman"/>
                          <a:cs typeface="Times New Roman"/>
                        </a:rPr>
                        <a:t>-3.9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40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latin typeface="Symbol"/>
                          <a:ea typeface="Times New Roman"/>
                          <a:cs typeface="Arial"/>
                        </a:rPr>
                        <a:t>D</a:t>
                      </a: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f @ 12 MV/m, k</a:t>
                      </a:r>
                      <a:r>
                        <a:rPr lang="en-GB" sz="1200" kern="800" baseline="-25000">
                          <a:latin typeface="Arial"/>
                          <a:ea typeface="Times New Roman"/>
                          <a:cs typeface="Times New Roman"/>
                        </a:rPr>
                        <a:t>ext</a:t>
                      </a: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 = 30kN/mm [Hz] 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 dirty="0">
                          <a:latin typeface="Arial"/>
                          <a:ea typeface="Times New Roman"/>
                          <a:cs typeface="Times New Roman"/>
                        </a:rPr>
                        <a:t>-560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0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en-GB" sz="1200" kern="800" baseline="-25000">
                          <a:latin typeface="Arial"/>
                          <a:ea typeface="Times New Roman"/>
                          <a:cs typeface="Times New Roman"/>
                        </a:rPr>
                        <a:t>L</a:t>
                      </a: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 with fixed ends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-2.7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0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en-GB" sz="1200" kern="800" baseline="-25000">
                          <a:latin typeface="Arial"/>
                          <a:ea typeface="Times New Roman"/>
                          <a:cs typeface="Times New Roman"/>
                        </a:rPr>
                        <a:t>L</a:t>
                      </a:r>
                      <a:r>
                        <a:rPr lang="en-GB" sz="1200" kern="800">
                          <a:latin typeface="Arial"/>
                          <a:ea typeface="Times New Roman"/>
                          <a:cs typeface="Times New Roman"/>
                        </a:rPr>
                        <a:t> with free ends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 dirty="0">
                          <a:latin typeface="Arial"/>
                          <a:ea typeface="Times New Roman"/>
                          <a:cs typeface="Times New Roman"/>
                        </a:rPr>
                        <a:t>-20.3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buFont typeface="Times New Roman" pitchFamily="18" charset="0"/>
              <a:buNone/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t>W. Hofle @ 5th SPL collaboration Meeting</a:t>
            </a:r>
          </a:p>
        </p:txBody>
      </p:sp>
      <p:sp>
        <p:nvSpPr>
          <p:cNvPr id="2150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Font typeface="Times New Roman" pitchFamily="18" charset="0"/>
              <a:buNone/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t>CERN, November 25, 2010</a:t>
            </a:r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Font typeface="Times New Roman" pitchFamily="18" charset="0"/>
              <a:buNone/>
              <a:defRPr/>
            </a:pPr>
            <a:fld id="{36B73108-4E7A-4217-BE4F-E3D1C7BE659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pPr>
                <a:buFont typeface="Times New Roman" pitchFamily="18" charset="0"/>
                <a:buNone/>
                <a:defRPr/>
              </a:pPr>
              <a:t>11</a:t>
            </a:fld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t>/18</a:t>
            </a:r>
          </a:p>
        </p:txBody>
      </p:sp>
      <p:sp>
        <p:nvSpPr>
          <p:cNvPr id="21509" name="Rectangle 3"/>
          <p:cNvSpPr>
            <a:spLocks noChangeArrowheads="1"/>
          </p:cNvSpPr>
          <p:nvPr/>
        </p:nvSpPr>
        <p:spPr bwMode="auto">
          <a:xfrm>
            <a:off x="685800" y="533400"/>
            <a:ext cx="3657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ctr"/>
          <a:lstStyle/>
          <a:p>
            <a:pPr eaLnBrk="1" hangingPunct="1"/>
            <a:endParaRPr lang="en-US" sz="900">
              <a:solidFill>
                <a:srgbClr val="00FF00"/>
              </a:solidFill>
            </a:endParaRPr>
          </a:p>
        </p:txBody>
      </p:sp>
      <p:sp>
        <p:nvSpPr>
          <p:cNvPr id="21510" name="Rectangle 17"/>
          <p:cNvSpPr>
            <a:spLocks noChangeArrowheads="1"/>
          </p:cNvSpPr>
          <p:nvPr/>
        </p:nvSpPr>
        <p:spPr bwMode="auto">
          <a:xfrm>
            <a:off x="515938" y="233363"/>
            <a:ext cx="8213725" cy="946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1430" tIns="45715" rIns="91430" bIns="45715"/>
          <a:lstStyle/>
          <a:p>
            <a:pPr algn="ctr" eaLnBrk="1" hangingPunct="1"/>
            <a:r>
              <a:rPr lang="en-US" sz="2400" b="1">
                <a:solidFill>
                  <a:srgbClr val="333399"/>
                </a:solidFill>
                <a:latin typeface="Garamond" pitchFamily="18" charset="0"/>
              </a:rPr>
              <a:t>Measurement set-up </a:t>
            </a:r>
          </a:p>
          <a:p>
            <a:pPr algn="ctr" eaLnBrk="1" hangingPunct="1"/>
            <a:r>
              <a:rPr lang="en-US" sz="2400" b="1">
                <a:solidFill>
                  <a:srgbClr val="333399"/>
                </a:solidFill>
                <a:latin typeface="Garamond" pitchFamily="18" charset="0"/>
              </a:rPr>
              <a:t>for cavity tuner characterization in pulsed mode  </a:t>
            </a:r>
            <a:endParaRPr lang="en-US" sz="2800" b="1">
              <a:solidFill>
                <a:srgbClr val="333399"/>
              </a:solidFill>
              <a:latin typeface="Garamond" pitchFamily="18" charset="0"/>
            </a:endParaRPr>
          </a:p>
        </p:txBody>
      </p:sp>
      <p:pic>
        <p:nvPicPr>
          <p:cNvPr id="21511" name="Picture 8" descr="LHCtuner_setu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613" y="1308100"/>
            <a:ext cx="2705100" cy="454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3962400" y="2111375"/>
            <a:ext cx="17351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en-US">
                <a:solidFill>
                  <a:srgbClr val="333399"/>
                </a:solidFill>
                <a:latin typeface="Gill Sans MT" pitchFamily="34" charset="0"/>
              </a:rPr>
              <a:t>f</a:t>
            </a:r>
            <a:r>
              <a:rPr lang="en-US" baseline="-25000">
                <a:solidFill>
                  <a:srgbClr val="333399"/>
                </a:solidFill>
                <a:latin typeface="Gill Sans MT" pitchFamily="34" charset="0"/>
              </a:rPr>
              <a:t>RF </a:t>
            </a:r>
            <a:r>
              <a:rPr lang="en-US">
                <a:solidFill>
                  <a:srgbClr val="333399"/>
                </a:solidFill>
                <a:latin typeface="Gill Sans MT" pitchFamily="34" charset="0"/>
              </a:rPr>
              <a:t>= 704.4 MHz </a:t>
            </a:r>
            <a:endParaRPr lang="en-US">
              <a:solidFill>
                <a:prstClr val="black"/>
              </a:solidFill>
              <a:latin typeface="Gill Sans MT" pitchFamily="34" charset="0"/>
            </a:endParaRP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3981450" y="2530475"/>
            <a:ext cx="3028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en-US">
                <a:solidFill>
                  <a:srgbClr val="333399"/>
                </a:solidFill>
                <a:latin typeface="Gill Sans MT" pitchFamily="34" charset="0"/>
              </a:rPr>
              <a:t>f</a:t>
            </a:r>
            <a:r>
              <a:rPr lang="en-US" baseline="-25000">
                <a:solidFill>
                  <a:srgbClr val="333399"/>
                </a:solidFill>
                <a:latin typeface="Gill Sans MT" pitchFamily="34" charset="0"/>
              </a:rPr>
              <a:t>LO </a:t>
            </a:r>
            <a:r>
              <a:rPr lang="en-US">
                <a:solidFill>
                  <a:srgbClr val="333399"/>
                </a:solidFill>
                <a:latin typeface="Gill Sans MT" pitchFamily="34" charset="0"/>
              </a:rPr>
              <a:t>= (39/40) f</a:t>
            </a:r>
            <a:r>
              <a:rPr lang="en-US" baseline="-25000">
                <a:solidFill>
                  <a:srgbClr val="333399"/>
                </a:solidFill>
                <a:latin typeface="Gill Sans MT" pitchFamily="34" charset="0"/>
              </a:rPr>
              <a:t>RF </a:t>
            </a:r>
            <a:r>
              <a:rPr lang="en-US">
                <a:solidFill>
                  <a:srgbClr val="333399"/>
                </a:solidFill>
                <a:latin typeface="Gill Sans MT" pitchFamily="34" charset="0"/>
              </a:rPr>
              <a:t>= 686.79 MHz</a:t>
            </a:r>
            <a:endParaRPr lang="en-US">
              <a:solidFill>
                <a:prstClr val="black"/>
              </a:solidFill>
              <a:latin typeface="Gill Sans MT" pitchFamily="34" charset="0"/>
            </a:endParaRPr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4010025" y="2978150"/>
            <a:ext cx="24812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en-US">
                <a:solidFill>
                  <a:srgbClr val="333399"/>
                </a:solidFill>
                <a:latin typeface="Gill Sans MT" pitchFamily="34" charset="0"/>
              </a:rPr>
              <a:t>f</a:t>
            </a:r>
            <a:r>
              <a:rPr lang="en-US" baseline="-25000">
                <a:solidFill>
                  <a:srgbClr val="333399"/>
                </a:solidFill>
                <a:latin typeface="Gill Sans MT" pitchFamily="34" charset="0"/>
              </a:rPr>
              <a:t>IF </a:t>
            </a:r>
            <a:r>
              <a:rPr lang="en-US">
                <a:solidFill>
                  <a:srgbClr val="333399"/>
                </a:solidFill>
                <a:latin typeface="Gill Sans MT" pitchFamily="34" charset="0"/>
              </a:rPr>
              <a:t>= f</a:t>
            </a:r>
            <a:r>
              <a:rPr lang="en-US" baseline="-25000">
                <a:solidFill>
                  <a:srgbClr val="333399"/>
                </a:solidFill>
                <a:latin typeface="Gill Sans MT" pitchFamily="34" charset="0"/>
              </a:rPr>
              <a:t>RF </a:t>
            </a:r>
            <a:r>
              <a:rPr lang="en-US">
                <a:solidFill>
                  <a:srgbClr val="333399"/>
                </a:solidFill>
                <a:latin typeface="Gill Sans MT" pitchFamily="34" charset="0"/>
              </a:rPr>
              <a:t>-f</a:t>
            </a:r>
            <a:r>
              <a:rPr lang="en-US" baseline="-25000">
                <a:solidFill>
                  <a:srgbClr val="333399"/>
                </a:solidFill>
                <a:latin typeface="Gill Sans MT" pitchFamily="34" charset="0"/>
              </a:rPr>
              <a:t>LO</a:t>
            </a:r>
            <a:r>
              <a:rPr lang="en-US">
                <a:solidFill>
                  <a:srgbClr val="333399"/>
                </a:solidFill>
                <a:latin typeface="Gill Sans MT" pitchFamily="34" charset="0"/>
              </a:rPr>
              <a:t> = 17.61 MHz</a:t>
            </a:r>
            <a:endParaRPr lang="en-US">
              <a:solidFill>
                <a:prstClr val="black"/>
              </a:solidFill>
              <a:latin typeface="Gill Sans MT" pitchFamily="34" charset="0"/>
            </a:endParaRPr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4010025" y="3578225"/>
            <a:ext cx="29654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en-US">
                <a:solidFill>
                  <a:srgbClr val="333399"/>
                </a:solidFill>
                <a:latin typeface="Gill Sans MT" pitchFamily="34" charset="0"/>
              </a:rPr>
              <a:t>digital IQ demodulation with</a:t>
            </a:r>
          </a:p>
          <a:p>
            <a:pPr eaLnBrk="1" hangingPunct="1"/>
            <a:r>
              <a:rPr lang="en-US">
                <a:solidFill>
                  <a:srgbClr val="333399"/>
                </a:solidFill>
                <a:latin typeface="Gill Sans MT" pitchFamily="34" charset="0"/>
              </a:rPr>
              <a:t>sampling at 4xf</a:t>
            </a:r>
            <a:r>
              <a:rPr lang="en-US" baseline="-25000">
                <a:solidFill>
                  <a:srgbClr val="333399"/>
                </a:solidFill>
                <a:latin typeface="Gill Sans MT" pitchFamily="34" charset="0"/>
              </a:rPr>
              <a:t>IF</a:t>
            </a:r>
            <a:r>
              <a:rPr lang="en-US">
                <a:solidFill>
                  <a:srgbClr val="333399"/>
                </a:solidFill>
                <a:latin typeface="Gill Sans MT" pitchFamily="34" charset="0"/>
              </a:rPr>
              <a:t> = 70.44 MHz</a:t>
            </a:r>
            <a:endParaRPr lang="en-US">
              <a:solidFill>
                <a:prstClr val="black"/>
              </a:solidFill>
              <a:latin typeface="Gill Sans MT" pitchFamily="34" charset="0"/>
            </a:endParaRPr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3971925" y="1454150"/>
            <a:ext cx="43164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en-US">
                <a:solidFill>
                  <a:srgbClr val="333399"/>
                </a:solidFill>
                <a:latin typeface="Gill Sans MT" pitchFamily="34" charset="0"/>
              </a:rPr>
              <a:t>modified LHC hardware:</a:t>
            </a:r>
          </a:p>
          <a:p>
            <a:pPr eaLnBrk="1" hangingPunct="1"/>
            <a:r>
              <a:rPr lang="en-US">
                <a:solidFill>
                  <a:srgbClr val="333399"/>
                </a:solidFill>
                <a:latin typeface="Gill Sans MT" pitchFamily="34" charset="0"/>
              </a:rPr>
              <a:t>four channels analog down conversion to IF </a:t>
            </a:r>
            <a:endParaRPr lang="en-US">
              <a:solidFill>
                <a:prstClr val="black"/>
              </a:solidFill>
              <a:latin typeface="Gill Sans MT" pitchFamily="34" charset="0"/>
            </a:endParaRPr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4000500" y="4248150"/>
            <a:ext cx="4692926" cy="2031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pPr eaLnBrk="1" hangingPunct="1"/>
            <a:r>
              <a:rPr lang="en-US" dirty="0">
                <a:solidFill>
                  <a:srgbClr val="333399"/>
                </a:solidFill>
                <a:latin typeface="Gill Sans MT" pitchFamily="34" charset="0"/>
              </a:rPr>
              <a:t>rate of (I,Q) samples: 17.61 MS/s</a:t>
            </a:r>
          </a:p>
          <a:p>
            <a:pPr eaLnBrk="1" hangingPunct="1"/>
            <a:endParaRPr lang="en-US" dirty="0">
              <a:solidFill>
                <a:srgbClr val="333399"/>
              </a:solidFill>
              <a:latin typeface="Gill Sans MT" pitchFamily="34" charset="0"/>
            </a:endParaRPr>
          </a:p>
          <a:p>
            <a:pPr eaLnBrk="1" hangingPunct="1"/>
            <a:r>
              <a:rPr lang="en-US" dirty="0">
                <a:solidFill>
                  <a:srgbClr val="333399"/>
                </a:solidFill>
                <a:latin typeface="Gill Sans MT" pitchFamily="34" charset="0"/>
              </a:rPr>
              <a:t>actual bandwidth lower and </a:t>
            </a:r>
          </a:p>
          <a:p>
            <a:pPr eaLnBrk="1" hangingPunct="1"/>
            <a:r>
              <a:rPr lang="en-US" dirty="0">
                <a:solidFill>
                  <a:srgbClr val="333399"/>
                </a:solidFill>
                <a:latin typeface="Gill Sans MT" pitchFamily="34" charset="0"/>
              </a:rPr>
              <a:t>depending on desired precision</a:t>
            </a:r>
          </a:p>
          <a:p>
            <a:pPr eaLnBrk="1" hangingPunct="1"/>
            <a:endParaRPr lang="en-US" dirty="0">
              <a:solidFill>
                <a:srgbClr val="333399"/>
              </a:solidFill>
              <a:latin typeface="Gill Sans MT" pitchFamily="34" charset="0"/>
            </a:endParaRPr>
          </a:p>
          <a:p>
            <a:pPr eaLnBrk="1" hangingPunct="1"/>
            <a:r>
              <a:rPr lang="en-US" dirty="0">
                <a:solidFill>
                  <a:srgbClr val="FF0000"/>
                </a:solidFill>
                <a:latin typeface="Gill Sans MT" pitchFamily="34" charset="0"/>
              </a:rPr>
              <a:t>Next steps </a:t>
            </a:r>
            <a:r>
              <a:rPr lang="en-US" dirty="0">
                <a:solidFill>
                  <a:srgbClr val="FF0000"/>
                </a:solidFill>
                <a:latin typeface="Gill Sans MT" pitchFamily="34" charset="0"/>
                <a:sym typeface="Wingdings" pitchFamily="2" charset="2"/>
              </a:rPr>
              <a:t> evolution to full LLRF </a:t>
            </a:r>
            <a:r>
              <a:rPr lang="en-US" dirty="0" smtClean="0">
                <a:solidFill>
                  <a:srgbClr val="FF0000"/>
                </a:solidFill>
                <a:latin typeface="Gill Sans MT" pitchFamily="34" charset="0"/>
                <a:sym typeface="Wingdings" pitchFamily="2" charset="2"/>
              </a:rPr>
              <a:t>system </a:t>
            </a:r>
            <a:r>
              <a:rPr lang="en-US" u="sng" dirty="0" smtClean="0">
                <a:solidFill>
                  <a:srgbClr val="FF0000"/>
                </a:solidFill>
                <a:latin typeface="Gill Sans MT" pitchFamily="34" charset="0"/>
                <a:sym typeface="Wingdings" pitchFamily="2" charset="2"/>
              </a:rPr>
              <a:t>with RF feedback</a:t>
            </a:r>
            <a:endParaRPr lang="en-US" u="sng" dirty="0">
              <a:solidFill>
                <a:srgbClr val="FF0000"/>
              </a:solidFill>
              <a:latin typeface="Gill Sans MT" pitchFamily="34" charset="0"/>
            </a:endParaRPr>
          </a:p>
        </p:txBody>
      </p:sp>
      <p:pic>
        <p:nvPicPr>
          <p:cNvPr id="21518" name="Picture 495" descr="Logo4_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29613" y="0"/>
            <a:ext cx="814387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W. Hofle @ 5th SPL collaboration Meeting</a:t>
            </a:r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CERN, November 25, 2010</a:t>
            </a: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E7F185-CB68-47D5-BE30-CAD07276417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/18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557" name="Rectangle 17"/>
          <p:cNvSpPr>
            <a:spLocks noChangeArrowheads="1"/>
          </p:cNvSpPr>
          <p:nvPr/>
        </p:nvSpPr>
        <p:spPr bwMode="auto">
          <a:xfrm>
            <a:off x="938213" y="271463"/>
            <a:ext cx="7086600" cy="512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2400" b="1">
                <a:solidFill>
                  <a:srgbClr val="333399"/>
                </a:solidFill>
                <a:latin typeface="Garamond" pitchFamily="18" charset="0"/>
              </a:rPr>
              <a:t>Field flatness with and without piezo compensation</a:t>
            </a:r>
          </a:p>
          <a:p>
            <a:pPr algn="ctr" eaLnBrk="1" hangingPunct="1"/>
            <a:r>
              <a:rPr lang="en-US" sz="2400" b="1">
                <a:solidFill>
                  <a:srgbClr val="333399"/>
                </a:solidFill>
                <a:latin typeface="Garamond" pitchFamily="18" charset="0"/>
              </a:rPr>
              <a:t>(open loop </a:t>
            </a:r>
            <a:r>
              <a:rPr lang="en-US" sz="2400" b="1">
                <a:solidFill>
                  <a:srgbClr val="333399"/>
                </a:solidFill>
                <a:latin typeface="Garamond" pitchFamily="18" charset="0"/>
                <a:sym typeface="Wingdings" pitchFamily="2" charset="2"/>
              </a:rPr>
              <a:t> no RF feedback)</a:t>
            </a:r>
          </a:p>
          <a:p>
            <a:pPr algn="ctr" eaLnBrk="1" hangingPunct="1"/>
            <a:r>
              <a:rPr lang="en-US" sz="2400" b="1">
                <a:solidFill>
                  <a:srgbClr val="333399"/>
                </a:solidFill>
                <a:latin typeface="Garamond" pitchFamily="18" charset="0"/>
                <a:sym typeface="Wingdings" pitchFamily="2" charset="2"/>
              </a:rPr>
              <a:t>acquired with CERN system installed at CEA Saclay</a:t>
            </a:r>
            <a:endParaRPr lang="en-US" sz="2800" b="1">
              <a:solidFill>
                <a:srgbClr val="333399"/>
              </a:solidFill>
              <a:latin typeface="Garamond" pitchFamily="18" charset="0"/>
            </a:endParaRPr>
          </a:p>
        </p:txBody>
      </p:sp>
      <p:pic>
        <p:nvPicPr>
          <p:cNvPr id="23558" name="Picture 495" descr="Logo4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9613" y="0"/>
            <a:ext cx="814387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510" descr="13MV-cav-pzof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19288" y="1560513"/>
            <a:ext cx="5888037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513"/>
          <p:cNvPicPr>
            <a:picLocks noChangeAspect="1" noChangeArrowheads="1"/>
          </p:cNvPicPr>
          <p:nvPr/>
        </p:nvPicPr>
        <p:blipFill>
          <a:blip r:embed="rId5" cstate="print"/>
          <a:srcRect l="8778" t="4643" r="52495" b="72318"/>
          <a:stretch>
            <a:fillRect/>
          </a:stretch>
        </p:blipFill>
        <p:spPr bwMode="auto">
          <a:xfrm>
            <a:off x="1831975" y="3373438"/>
            <a:ext cx="6188075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TextBox 17"/>
          <p:cNvSpPr txBox="1">
            <a:spLocks noChangeArrowheads="1"/>
          </p:cNvSpPr>
          <p:nvPr/>
        </p:nvSpPr>
        <p:spPr bwMode="auto">
          <a:xfrm>
            <a:off x="188913" y="2887663"/>
            <a:ext cx="1770062" cy="175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b="1">
                <a:solidFill>
                  <a:prstClr val="black"/>
                </a:solidFill>
              </a:rPr>
              <a:t>+/- 0.7 %</a:t>
            </a:r>
          </a:p>
          <a:p>
            <a:pPr eaLnBrk="1" hangingPunct="1"/>
            <a:r>
              <a:rPr lang="en-US">
                <a:solidFill>
                  <a:prstClr val="black"/>
                </a:solidFill>
              </a:rPr>
              <a:t>field flatness</a:t>
            </a:r>
          </a:p>
          <a:p>
            <a:pPr eaLnBrk="1" hangingPunct="1"/>
            <a:r>
              <a:rPr lang="en-US">
                <a:solidFill>
                  <a:prstClr val="black"/>
                </a:solidFill>
              </a:rPr>
              <a:t>In amplitude</a:t>
            </a:r>
          </a:p>
          <a:p>
            <a:pPr eaLnBrk="1" hangingPunct="1"/>
            <a:r>
              <a:rPr lang="en-US">
                <a:solidFill>
                  <a:prstClr val="black"/>
                </a:solidFill>
              </a:rPr>
              <a:t>achieved </a:t>
            </a:r>
          </a:p>
          <a:p>
            <a:pPr eaLnBrk="1" hangingPunct="1"/>
            <a:r>
              <a:rPr lang="en-US">
                <a:solidFill>
                  <a:prstClr val="black"/>
                </a:solidFill>
              </a:rPr>
              <a:t>by using</a:t>
            </a:r>
          </a:p>
          <a:p>
            <a:pPr eaLnBrk="1" hangingPunct="1"/>
            <a:r>
              <a:rPr lang="en-US">
                <a:solidFill>
                  <a:prstClr val="black"/>
                </a:solidFill>
              </a:rPr>
              <a:t>piezos !</a:t>
            </a:r>
          </a:p>
        </p:txBody>
      </p:sp>
      <p:sp>
        <p:nvSpPr>
          <p:cNvPr id="23562" name="TextBox 18"/>
          <p:cNvSpPr txBox="1">
            <a:spLocks noChangeArrowheads="1"/>
          </p:cNvSpPr>
          <p:nvPr/>
        </p:nvSpPr>
        <p:spPr bwMode="auto">
          <a:xfrm>
            <a:off x="7524750" y="1851025"/>
            <a:ext cx="1227138" cy="3683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>
                <a:solidFill>
                  <a:prstClr val="black"/>
                </a:solidFill>
              </a:rPr>
              <a:t>no piezo</a:t>
            </a:r>
          </a:p>
        </p:txBody>
      </p:sp>
      <p:sp>
        <p:nvSpPr>
          <p:cNvPr id="23563" name="TextBox 19"/>
          <p:cNvSpPr txBox="1">
            <a:spLocks noChangeArrowheads="1"/>
          </p:cNvSpPr>
          <p:nvPr/>
        </p:nvSpPr>
        <p:spPr bwMode="auto">
          <a:xfrm>
            <a:off x="7518400" y="3395663"/>
            <a:ext cx="1227138" cy="6461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>
                <a:solidFill>
                  <a:prstClr val="black"/>
                </a:solidFill>
              </a:rPr>
              <a:t>piezo excited</a:t>
            </a:r>
          </a:p>
        </p:txBody>
      </p:sp>
      <p:sp>
        <p:nvSpPr>
          <p:cNvPr id="23564" name="TextBox 17"/>
          <p:cNvSpPr txBox="1">
            <a:spLocks noChangeArrowheads="1"/>
          </p:cNvSpPr>
          <p:nvPr/>
        </p:nvSpPr>
        <p:spPr bwMode="auto">
          <a:xfrm>
            <a:off x="877888" y="5551488"/>
            <a:ext cx="7758112" cy="6461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>
                <a:solidFill>
                  <a:prstClr val="black"/>
                </a:solidFill>
              </a:rPr>
              <a:t>use of piezo minimizes additional RF power needed to further improve the field flatness to the design target of +/- 0.5 %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14"/>
          <p:cNvPicPr>
            <a:picLocks noChangeAspect="1" noChangeArrowheads="1"/>
          </p:cNvPicPr>
          <p:nvPr/>
        </p:nvPicPr>
        <p:blipFill>
          <a:blip r:embed="rId3" cstate="print"/>
          <a:srcRect l="53197" t="4643" r="8252" b="72900"/>
          <a:stretch>
            <a:fillRect/>
          </a:stretch>
        </p:blipFill>
        <p:spPr bwMode="auto">
          <a:xfrm>
            <a:off x="1749425" y="3841750"/>
            <a:ext cx="6248400" cy="206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511" descr="13MV-cavphase-pzof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3738" y="1787525"/>
            <a:ext cx="5799137" cy="186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W. Hofle @ 5th SPL collaboration Meeting</a:t>
            </a:r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CERN, November 25, 2010</a:t>
            </a: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F09850-6B40-4176-A81F-EF1A9B524A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/18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5607" name="Rectangle 17"/>
          <p:cNvSpPr>
            <a:spLocks noChangeArrowheads="1"/>
          </p:cNvSpPr>
          <p:nvPr/>
        </p:nvSpPr>
        <p:spPr bwMode="auto">
          <a:xfrm>
            <a:off x="1084263" y="490538"/>
            <a:ext cx="7086600" cy="512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2400" b="1">
                <a:solidFill>
                  <a:srgbClr val="333399"/>
                </a:solidFill>
                <a:latin typeface="Garamond" pitchFamily="18" charset="0"/>
              </a:rPr>
              <a:t>Field flatness for phase,</a:t>
            </a:r>
          </a:p>
          <a:p>
            <a:pPr algn="ctr" eaLnBrk="1" hangingPunct="1"/>
            <a:r>
              <a:rPr lang="en-US" sz="2400" b="1">
                <a:solidFill>
                  <a:srgbClr val="333399"/>
                </a:solidFill>
                <a:latin typeface="Garamond" pitchFamily="18" charset="0"/>
              </a:rPr>
              <a:t> with and without piezo compensation</a:t>
            </a:r>
          </a:p>
          <a:p>
            <a:pPr algn="ctr" eaLnBrk="1" hangingPunct="1"/>
            <a:r>
              <a:rPr lang="en-US" sz="2400" b="1">
                <a:solidFill>
                  <a:srgbClr val="333399"/>
                </a:solidFill>
                <a:latin typeface="Garamond" pitchFamily="18" charset="0"/>
              </a:rPr>
              <a:t>(open loop </a:t>
            </a:r>
            <a:r>
              <a:rPr lang="en-US" sz="2400" b="1">
                <a:solidFill>
                  <a:srgbClr val="333399"/>
                </a:solidFill>
                <a:latin typeface="Garamond" pitchFamily="18" charset="0"/>
                <a:sym typeface="Wingdings" pitchFamily="2" charset="2"/>
              </a:rPr>
              <a:t> no RF feedback)</a:t>
            </a:r>
            <a:endParaRPr lang="en-US" sz="2800" b="1">
              <a:solidFill>
                <a:srgbClr val="333399"/>
              </a:solidFill>
              <a:latin typeface="Garamond" pitchFamily="18" charset="0"/>
            </a:endParaRPr>
          </a:p>
        </p:txBody>
      </p:sp>
      <p:pic>
        <p:nvPicPr>
          <p:cNvPr id="25608" name="Picture 495" descr="Logo4_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29613" y="0"/>
            <a:ext cx="814387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9" name="TextBox 17"/>
          <p:cNvSpPr txBox="1">
            <a:spLocks noChangeArrowheads="1"/>
          </p:cNvSpPr>
          <p:nvPr/>
        </p:nvSpPr>
        <p:spPr bwMode="auto">
          <a:xfrm>
            <a:off x="188913" y="2887663"/>
            <a:ext cx="1770062" cy="31400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>
                <a:solidFill>
                  <a:prstClr val="black"/>
                </a:solidFill>
              </a:rPr>
              <a:t>+/- 8 degrees flatness</a:t>
            </a:r>
          </a:p>
          <a:p>
            <a:pPr eaLnBrk="1" hangingPunct="1"/>
            <a:r>
              <a:rPr lang="en-US">
                <a:solidFill>
                  <a:prstClr val="black"/>
                </a:solidFill>
              </a:rPr>
              <a:t>In phase, achieved </a:t>
            </a:r>
          </a:p>
          <a:p>
            <a:pPr eaLnBrk="1" hangingPunct="1"/>
            <a:r>
              <a:rPr lang="en-US">
                <a:solidFill>
                  <a:prstClr val="black"/>
                </a:solidFill>
              </a:rPr>
              <a:t>by  only using</a:t>
            </a:r>
          </a:p>
          <a:p>
            <a:pPr eaLnBrk="1" hangingPunct="1"/>
            <a:r>
              <a:rPr lang="en-US">
                <a:solidFill>
                  <a:prstClr val="black"/>
                </a:solidFill>
              </a:rPr>
              <a:t>piezo ! Needs</a:t>
            </a:r>
          </a:p>
          <a:p>
            <a:pPr eaLnBrk="1" hangingPunct="1"/>
            <a:r>
              <a:rPr lang="en-US">
                <a:solidFill>
                  <a:prstClr val="black"/>
                </a:solidFill>
              </a:rPr>
              <a:t>RF feedback </a:t>
            </a:r>
          </a:p>
          <a:p>
            <a:pPr eaLnBrk="1" hangingPunct="1"/>
            <a:r>
              <a:rPr lang="en-US">
                <a:solidFill>
                  <a:prstClr val="black"/>
                </a:solidFill>
              </a:rPr>
              <a:t>to achieve</a:t>
            </a:r>
          </a:p>
          <a:p>
            <a:pPr eaLnBrk="1" hangingPunct="1"/>
            <a:r>
              <a:rPr lang="en-US">
                <a:solidFill>
                  <a:prstClr val="black"/>
                </a:solidFill>
              </a:rPr>
              <a:t>design goal</a:t>
            </a:r>
          </a:p>
          <a:p>
            <a:pPr eaLnBrk="1" hangingPunct="1"/>
            <a:r>
              <a:rPr lang="en-US">
                <a:solidFill>
                  <a:prstClr val="black"/>
                </a:solidFill>
              </a:rPr>
              <a:t>of +/- 0.5 degrees</a:t>
            </a:r>
          </a:p>
        </p:txBody>
      </p:sp>
      <p:sp>
        <p:nvSpPr>
          <p:cNvPr id="25610" name="TextBox 18"/>
          <p:cNvSpPr txBox="1">
            <a:spLocks noChangeArrowheads="1"/>
          </p:cNvSpPr>
          <p:nvPr/>
        </p:nvSpPr>
        <p:spPr bwMode="auto">
          <a:xfrm>
            <a:off x="7496175" y="1995488"/>
            <a:ext cx="1227138" cy="3683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>
                <a:solidFill>
                  <a:prstClr val="black"/>
                </a:solidFill>
              </a:rPr>
              <a:t>no piezo</a:t>
            </a:r>
          </a:p>
        </p:txBody>
      </p:sp>
      <p:sp>
        <p:nvSpPr>
          <p:cNvPr id="25611" name="TextBox 19"/>
          <p:cNvSpPr txBox="1">
            <a:spLocks noChangeArrowheads="1"/>
          </p:cNvSpPr>
          <p:nvPr/>
        </p:nvSpPr>
        <p:spPr bwMode="auto">
          <a:xfrm>
            <a:off x="7445375" y="3744913"/>
            <a:ext cx="1227138" cy="6461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>
                <a:solidFill>
                  <a:prstClr val="black"/>
                </a:solidFill>
              </a:rPr>
              <a:t>piezo excited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W. Hofle @ 5th SPL collaboration Meeting</a:t>
            </a:r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CERN, November 25, 2010</a:t>
            </a: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4BD35-2813-4D56-B672-C5CAA78569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/18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8677" name="Rectangle 17"/>
          <p:cNvSpPr>
            <a:spLocks noChangeArrowheads="1"/>
          </p:cNvSpPr>
          <p:nvPr/>
        </p:nvSpPr>
        <p:spPr bwMode="auto">
          <a:xfrm>
            <a:off x="952500" y="750888"/>
            <a:ext cx="7086600" cy="512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2400" b="1">
                <a:solidFill>
                  <a:srgbClr val="333399"/>
                </a:solidFill>
                <a:latin typeface="Garamond" pitchFamily="18" charset="0"/>
              </a:rPr>
              <a:t>Conclusions</a:t>
            </a:r>
            <a:endParaRPr lang="en-US" sz="2800" b="1">
              <a:solidFill>
                <a:srgbClr val="333399"/>
              </a:solidFill>
              <a:latin typeface="Garamond" pitchFamily="18" charset="0"/>
            </a:endParaRPr>
          </a:p>
        </p:txBody>
      </p:sp>
      <p:pic>
        <p:nvPicPr>
          <p:cNvPr id="28678" name="Picture 495" descr="Logo4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9613" y="0"/>
            <a:ext cx="814387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Rectangle 30"/>
          <p:cNvSpPr>
            <a:spLocks noChangeArrowheads="1"/>
          </p:cNvSpPr>
          <p:nvPr/>
        </p:nvSpPr>
        <p:spPr bwMode="auto">
          <a:xfrm>
            <a:off x="465138" y="1585913"/>
            <a:ext cx="843756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>
                <a:solidFill>
                  <a:prstClr val="black"/>
                </a:solidFill>
                <a:latin typeface="Gill Sans MT" pitchFamily="34" charset="0"/>
              </a:rPr>
              <a:t>new parameters need to be taken into account (shorter pulses of low/high current SPL)</a:t>
            </a:r>
          </a:p>
          <a:p>
            <a:pPr algn="just"/>
            <a:endParaRPr lang="en-US">
              <a:solidFill>
                <a:prstClr val="black"/>
              </a:solidFill>
              <a:latin typeface="Gill Sans MT" pitchFamily="34" charset="0"/>
            </a:endParaRPr>
          </a:p>
          <a:p>
            <a:pPr algn="just"/>
            <a:r>
              <a:rPr lang="en-US">
                <a:solidFill>
                  <a:prstClr val="black"/>
                </a:solidFill>
                <a:latin typeface="Gill Sans MT" pitchFamily="34" charset="0"/>
              </a:rPr>
              <a:t>move towards considering the whole accelerator with the different beam </a:t>
            </a:r>
            <a:r>
              <a:rPr lang="en-US">
                <a:solidFill>
                  <a:prstClr val="black"/>
                </a:solidFill>
                <a:latin typeface="Symbol" pitchFamily="18" charset="2"/>
              </a:rPr>
              <a:t>b</a:t>
            </a:r>
            <a:r>
              <a:rPr lang="en-US">
                <a:solidFill>
                  <a:prstClr val="black"/>
                </a:solidFill>
                <a:latin typeface="Gill Sans MT" pitchFamily="34" charset="0"/>
              </a:rPr>
              <a:t>’s</a:t>
            </a:r>
          </a:p>
          <a:p>
            <a:pPr algn="just"/>
            <a:endParaRPr lang="en-US">
              <a:solidFill>
                <a:prstClr val="black"/>
              </a:solidFill>
              <a:latin typeface="Gill Sans MT" pitchFamily="34" charset="0"/>
            </a:endParaRPr>
          </a:p>
          <a:p>
            <a:pPr algn="just"/>
            <a:r>
              <a:rPr lang="en-US">
                <a:solidFill>
                  <a:prstClr val="black"/>
                </a:solidFill>
                <a:latin typeface="Gill Sans MT" pitchFamily="34" charset="0"/>
              </a:rPr>
              <a:t>parameter variations will have a large impact on required power overhead and performance</a:t>
            </a:r>
          </a:p>
          <a:p>
            <a:pPr algn="just"/>
            <a:endParaRPr lang="en-US">
              <a:solidFill>
                <a:prstClr val="black"/>
              </a:solidFill>
              <a:latin typeface="Gill Sans MT" pitchFamily="34" charset="0"/>
            </a:endParaRPr>
          </a:p>
          <a:p>
            <a:pPr algn="just"/>
            <a:r>
              <a:rPr lang="en-US">
                <a:solidFill>
                  <a:prstClr val="black"/>
                </a:solidFill>
                <a:latin typeface="Gill Sans MT" pitchFamily="34" charset="0"/>
              </a:rPr>
              <a:t>test stands indispensible for the development of the LLRF systems, plans exist </a:t>
            </a:r>
          </a:p>
          <a:p>
            <a:pPr algn="just"/>
            <a:r>
              <a:rPr lang="en-US">
                <a:solidFill>
                  <a:prstClr val="black"/>
                </a:solidFill>
                <a:latin typeface="Gill Sans MT" pitchFamily="34" charset="0"/>
              </a:rPr>
              <a:t>to build a test stand at CERN for 704 MHz,  currently collaboration with CEA Saclay</a:t>
            </a:r>
          </a:p>
          <a:p>
            <a:pPr algn="just"/>
            <a:endParaRPr lang="en-US">
              <a:solidFill>
                <a:prstClr val="black"/>
              </a:solidFill>
              <a:latin typeface="Gill Sans MT" pitchFamily="34" charset="0"/>
            </a:endParaRPr>
          </a:p>
          <a:p>
            <a:pPr algn="just"/>
            <a:r>
              <a:rPr lang="en-US">
                <a:solidFill>
                  <a:prstClr val="black"/>
                </a:solidFill>
                <a:latin typeface="Gill Sans MT" pitchFamily="34" charset="0"/>
              </a:rPr>
              <a:t>results with piezo tuner demonstrate its capabilities to keep cavity on tune during the beam passage, essential to minimize the power requirements</a:t>
            </a:r>
          </a:p>
          <a:p>
            <a:pPr algn="just"/>
            <a:endParaRPr lang="en-US">
              <a:solidFill>
                <a:prstClr val="black"/>
              </a:solidFill>
              <a:latin typeface="Gill Sans MT" pitchFamily="34" charset="0"/>
            </a:endParaRPr>
          </a:p>
          <a:p>
            <a:pPr algn="just"/>
            <a:r>
              <a:rPr lang="en-US">
                <a:solidFill>
                  <a:prstClr val="black"/>
                </a:solidFill>
                <a:latin typeface="Gill Sans MT" pitchFamily="34" charset="0"/>
              </a:rPr>
              <a:t>having a test stand at CERN would be very important to build up momentum at </a:t>
            </a:r>
          </a:p>
          <a:p>
            <a:pPr algn="just"/>
            <a:r>
              <a:rPr lang="en-US">
                <a:solidFill>
                  <a:prstClr val="black"/>
                </a:solidFill>
                <a:latin typeface="Gill Sans MT" pitchFamily="34" charset="0"/>
              </a:rPr>
              <a:t>CERN in the area of LLRF developments</a:t>
            </a:r>
          </a:p>
          <a:p>
            <a:pPr algn="just"/>
            <a:endParaRPr lang="en-US">
              <a:solidFill>
                <a:prstClr val="black"/>
              </a:solidFill>
              <a:latin typeface="Gill Sans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isio_rf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03513"/>
            <a:ext cx="8918713" cy="50523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u="sng" dirty="0" smtClean="0"/>
              <a:t>LLRF Simulations - </a:t>
            </a:r>
            <a:r>
              <a:rPr lang="en-US" sz="2800" u="sng" dirty="0" smtClean="0"/>
              <a:t>Mathias Hernandez </a:t>
            </a:r>
            <a:r>
              <a:rPr lang="en-US" sz="2800" u="sng" dirty="0" err="1" smtClean="0"/>
              <a:t>Flano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High </a:t>
            </a:r>
            <a:r>
              <a:rPr lang="en-US" sz="2800" dirty="0" smtClean="0"/>
              <a:t>Level Diagram for Dual Cavity + Control System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766F-9D55-489F-9D79-24E3AF59672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ualVsumMag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1219200"/>
            <a:ext cx="4898571" cy="274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 </a:t>
            </a:r>
            <a:r>
              <a:rPr lang="en-US" sz="2800" dirty="0" err="1" smtClean="0"/>
              <a:t>Vcav</a:t>
            </a:r>
            <a:r>
              <a:rPr lang="en-US" sz="2800" dirty="0" smtClean="0"/>
              <a:t> Magnitude and Phase for Dual Cavity Case</a:t>
            </a:r>
            <a:br>
              <a:rPr lang="en-US" sz="2800" dirty="0" smtClean="0"/>
            </a:br>
            <a:r>
              <a:rPr lang="en-US" sz="2800" dirty="0" smtClean="0"/>
              <a:t>(K=-1 and -0.5)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4800600"/>
            <a:ext cx="16764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Voltage magnitude and phase of vector average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766F-9D55-489F-9D79-24E3AF59672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 descr="DualVsumPh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45428" y="3962400"/>
            <a:ext cx="4898572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ualCav2Mag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371600"/>
            <a:ext cx="4626429" cy="259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Vcav</a:t>
            </a:r>
            <a:r>
              <a:rPr lang="en-US" sz="2800" dirty="0" smtClean="0"/>
              <a:t> Magnitude and Phase for Dual Cavity Case</a:t>
            </a:r>
            <a:br>
              <a:rPr lang="en-US" sz="2800" dirty="0" smtClean="0"/>
            </a:br>
            <a:r>
              <a:rPr lang="en-US" sz="2800" dirty="0" smtClean="0"/>
              <a:t>(Without </a:t>
            </a:r>
            <a:r>
              <a:rPr lang="en-US" sz="2800" dirty="0" err="1" smtClean="0"/>
              <a:t>Piezo</a:t>
            </a:r>
            <a:r>
              <a:rPr lang="en-US" sz="2800" dirty="0" smtClean="0"/>
              <a:t> Feed-Forward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1066800"/>
            <a:ext cx="99060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K=-0.5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01000" y="1143000"/>
            <a:ext cx="83820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K=-1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766F-9D55-489F-9D79-24E3AF59672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 descr="DualCav1Mag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800" y="1447800"/>
            <a:ext cx="4419600" cy="2488247"/>
          </a:xfrm>
          <a:prstGeom prst="rect">
            <a:avLst/>
          </a:prstGeom>
        </p:spPr>
      </p:pic>
      <p:pic>
        <p:nvPicPr>
          <p:cNvPr id="14" name="Picture 13" descr="DualCav1ph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29907" y="4038600"/>
            <a:ext cx="4614093" cy="2590800"/>
          </a:xfrm>
          <a:prstGeom prst="rect">
            <a:avLst/>
          </a:prstGeom>
        </p:spPr>
      </p:pic>
      <p:pic>
        <p:nvPicPr>
          <p:cNvPr id="17" name="Picture 16" descr="DualCav2ph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4038600"/>
            <a:ext cx="4614091" cy="2590800"/>
          </a:xfrm>
          <a:prstGeom prst="rect">
            <a:avLst/>
          </a:prstGeom>
        </p:spPr>
      </p:pic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838200" y="1066800"/>
          <a:ext cx="376881" cy="228600"/>
        </p:xfrm>
        <a:graphic>
          <a:graphicData uri="http://schemas.openxmlformats.org/presentationml/2006/ole">
            <p:oleObj spid="_x0000_s15362" name="Equation" r:id="rId7" imgW="774360" imgH="469800" progId="Equation.3">
              <p:embed/>
            </p:oleObj>
          </a:graphicData>
        </a:graphic>
      </p:graphicFrame>
      <p:graphicFrame>
        <p:nvGraphicFramePr>
          <p:cNvPr id="82946" name="Object 2"/>
          <p:cNvGraphicFramePr>
            <a:graphicFrameLocks noChangeAspect="1"/>
          </p:cNvGraphicFramePr>
          <p:nvPr/>
        </p:nvGraphicFramePr>
        <p:xfrm>
          <a:off x="8458200" y="1143000"/>
          <a:ext cx="376238" cy="228600"/>
        </p:xfrm>
        <a:graphic>
          <a:graphicData uri="http://schemas.openxmlformats.org/presentationml/2006/ole">
            <p:oleObj spid="_x0000_s15363" name="Equation" r:id="rId8" imgW="774360" imgH="469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 </a:t>
            </a:r>
            <a:r>
              <a:rPr lang="en-US" sz="2800" dirty="0" err="1" smtClean="0"/>
              <a:t>Vcav</a:t>
            </a:r>
            <a:r>
              <a:rPr lang="en-US" sz="2800" dirty="0" smtClean="0"/>
              <a:t> Magnitude and Phase for Dual Cavity Case</a:t>
            </a:r>
            <a:br>
              <a:rPr lang="en-US" sz="2800" dirty="0" smtClean="0"/>
            </a:br>
            <a:r>
              <a:rPr lang="en-US" sz="2800" dirty="0" smtClean="0"/>
              <a:t>(With </a:t>
            </a:r>
            <a:r>
              <a:rPr lang="en-US" sz="2800" dirty="0" err="1" smtClean="0"/>
              <a:t>Piezo</a:t>
            </a:r>
            <a:r>
              <a:rPr lang="en-US" sz="2800" dirty="0" smtClean="0"/>
              <a:t> Feed-Forward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219200" y="2209800"/>
            <a:ext cx="160020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Cavity 1 (K=-1            )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19200" y="4800600"/>
            <a:ext cx="167640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Cavity 2 (K=-0.5            )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766F-9D55-489F-9D79-24E3AF59672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DualFFCav2Ph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5200" y="1524000"/>
            <a:ext cx="4495800" cy="252438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4191000"/>
            <a:ext cx="42222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1921" name="Object 1"/>
          <p:cNvGraphicFramePr>
            <a:graphicFrameLocks noChangeAspect="1"/>
          </p:cNvGraphicFramePr>
          <p:nvPr/>
        </p:nvGraphicFramePr>
        <p:xfrm>
          <a:off x="2209800" y="2209800"/>
          <a:ext cx="376238" cy="228600"/>
        </p:xfrm>
        <a:graphic>
          <a:graphicData uri="http://schemas.openxmlformats.org/presentationml/2006/ole">
            <p:oleObj spid="_x0000_s16386" name="Equation" r:id="rId5" imgW="774360" imgH="469800" progId="Equation.3">
              <p:embed/>
            </p:oleObj>
          </a:graphicData>
        </a:graphic>
      </p:graphicFrame>
      <p:graphicFrame>
        <p:nvGraphicFramePr>
          <p:cNvPr id="81922" name="Object 2"/>
          <p:cNvGraphicFramePr>
            <a:graphicFrameLocks noChangeAspect="1"/>
          </p:cNvGraphicFramePr>
          <p:nvPr/>
        </p:nvGraphicFramePr>
        <p:xfrm>
          <a:off x="2286000" y="4800600"/>
          <a:ext cx="376238" cy="228600"/>
        </p:xfrm>
        <a:graphic>
          <a:graphicData uri="http://schemas.openxmlformats.org/presentationml/2006/ole">
            <p:oleObj spid="_x0000_s16387" name="Equation" r:id="rId6" imgW="774360" imgH="469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4689432" cy="357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IBVar40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3505200"/>
            <a:ext cx="4191000" cy="31432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43060" y="1444488"/>
            <a:ext cx="3405809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</a:rPr>
              <a:t>5% variation in </a:t>
            </a:r>
            <a:r>
              <a:rPr lang="en-US" sz="2400" dirty="0" err="1" smtClean="0">
                <a:solidFill>
                  <a:prstClr val="black"/>
                </a:solidFill>
              </a:rPr>
              <a:t>Ib</a:t>
            </a:r>
            <a:r>
              <a:rPr lang="en-US" sz="2400" dirty="0" smtClean="0">
                <a:solidFill>
                  <a:prstClr val="black"/>
                </a:solidFill>
              </a:rPr>
              <a:t> for 40mA case requires approximately 60kW of additional power.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295400" y="1905000"/>
            <a:ext cx="2438400" cy="2743200"/>
          </a:xfrm>
          <a:prstGeom prst="rect">
            <a:avLst/>
          </a:prstGeom>
          <a:noFill/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noFill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257800" y="4038600"/>
            <a:ext cx="304800" cy="381000"/>
          </a:xfrm>
          <a:prstGeom prst="rect">
            <a:avLst/>
          </a:prstGeom>
          <a:noFill/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1" name="Straight Arrow Connector 20"/>
          <p:cNvCxnSpPr>
            <a:stCxn id="18" idx="3"/>
          </p:cNvCxnSpPr>
          <p:nvPr/>
        </p:nvCxnSpPr>
        <p:spPr>
          <a:xfrm>
            <a:off x="3733800" y="3276600"/>
            <a:ext cx="1524000" cy="9906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766F-9D55-489F-9D79-24E3AF59672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Effects of Source Beam Current Variation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sz="half" idx="13"/>
          </p:nvPr>
        </p:nvGraphicFramePr>
        <p:xfrm>
          <a:off x="4648200" y="1143000"/>
          <a:ext cx="4038600" cy="4983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70991" y="274638"/>
            <a:ext cx="6142383" cy="411162"/>
          </a:xfrm>
        </p:spPr>
        <p:txBody>
          <a:bodyPr/>
          <a:lstStyle/>
          <a:p>
            <a:r>
              <a:rPr lang="en-US" sz="2400" dirty="0" smtClean="0"/>
              <a:t>High </a:t>
            </a:r>
            <a:r>
              <a:rPr lang="en-US" sz="2400" dirty="0" smtClean="0"/>
              <a:t>Power Klystron and Solid State </a:t>
            </a:r>
            <a:r>
              <a:rPr lang="en-US" sz="2400" dirty="0" smtClean="0"/>
              <a:t>Amplifiers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0696" y="1381539"/>
            <a:ext cx="4038600" cy="49831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Klystrons:</a:t>
            </a:r>
          </a:p>
          <a:p>
            <a:pPr lvl="1"/>
            <a:r>
              <a:rPr lang="en-US" dirty="0" smtClean="0"/>
              <a:t>One klystron per two cavities</a:t>
            </a:r>
          </a:p>
          <a:p>
            <a:pPr lvl="1"/>
            <a:r>
              <a:rPr lang="en-US" dirty="0" smtClean="0"/>
              <a:t>One klystron per cavity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IOTs:</a:t>
            </a:r>
          </a:p>
          <a:p>
            <a:pPr lvl="1"/>
            <a:r>
              <a:rPr lang="en-US" dirty="0" smtClean="0"/>
              <a:t>One IOT per cavity</a:t>
            </a:r>
          </a:p>
          <a:p>
            <a:pPr lvl="1"/>
            <a:r>
              <a:rPr lang="en-US" dirty="0" smtClean="0"/>
              <a:t>Multiple IOTs combined per cavity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Solid State Amplifiers (SSA)</a:t>
            </a:r>
          </a:p>
          <a:p>
            <a:endParaRPr lang="en-US" dirty="0" smtClean="0"/>
          </a:p>
          <a:p>
            <a:r>
              <a:rPr lang="en-US" dirty="0" smtClean="0"/>
              <a:t>Magnetron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Fifth SPL Collaboration Meeting, Eric Montesinos, BE-RF, CERN November 25-26 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CCF7E-83CB-4E8C-B753-94F4BB7D52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16200000" flipV="1">
            <a:off x="5181600" y="3352800"/>
            <a:ext cx="4267199" cy="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19895" y="914400"/>
            <a:ext cx="9525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srgbClr val="FF0000"/>
                </a:solidFill>
                <a:latin typeface="Calibri"/>
              </a:rPr>
              <a:t>SPL = 704 MHz</a:t>
            </a:r>
            <a:endParaRPr lang="en-US" sz="10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10200" y="1066800"/>
            <a:ext cx="1371600" cy="215444"/>
          </a:xfrm>
          <a:prstGeom prst="rect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srgbClr val="0070C0"/>
                </a:solidFill>
                <a:latin typeface="Calibri"/>
              </a:rPr>
              <a:t>Courtesy  Erk Jensen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5860" y="848139"/>
            <a:ext cx="3260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r>
              <a:rPr lang="en-US" dirty="0" smtClean="0"/>
              <a:t>. Montesinos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447800"/>
            <a:ext cx="4363379" cy="3489947"/>
          </a:xfrm>
          <a:prstGeom prst="rect">
            <a:avLst/>
          </a:prstGeom>
        </p:spPr>
      </p:pic>
      <p:pic>
        <p:nvPicPr>
          <p:cNvPr id="7680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508125"/>
            <a:ext cx="3594946" cy="5029200"/>
          </a:xfrm>
          <a:prstGeom prst="rect">
            <a:avLst/>
          </a:prstGeom>
          <a:noFill/>
          <a:ln w="19050">
            <a:solidFill>
              <a:srgbClr val="0070C0"/>
            </a:solidFill>
            <a:prstDash val="sysDash"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Transit Time Factor Variation with Relativistic Beta </a:t>
            </a:r>
            <a:br>
              <a:rPr lang="en-US" sz="2800" dirty="0" smtClean="0"/>
            </a:br>
            <a:r>
              <a:rPr lang="en-US" sz="2800" dirty="0" smtClean="0"/>
              <a:t>(SPL </a:t>
            </a:r>
            <a:r>
              <a:rPr lang="el-GR" sz="2800" dirty="0" smtClean="0"/>
              <a:t>β</a:t>
            </a:r>
            <a:r>
              <a:rPr lang="en-US" sz="2800" dirty="0" smtClean="0"/>
              <a:t>=1 cavities, open loop simulation)</a:t>
            </a:r>
            <a:endParaRPr lang="en-US" sz="2800" dirty="0"/>
          </a:p>
        </p:txBody>
      </p:sp>
      <p:sp>
        <p:nvSpPr>
          <p:cNvPr id="20" name="Rectangle 19"/>
          <p:cNvSpPr/>
          <p:nvPr/>
        </p:nvSpPr>
        <p:spPr>
          <a:xfrm>
            <a:off x="3429000" y="2667000"/>
            <a:ext cx="152400" cy="76200"/>
          </a:xfrm>
          <a:prstGeom prst="rect">
            <a:avLst/>
          </a:prstGeom>
          <a:noFill/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>
            <a:stCxn id="20" idx="3"/>
            <a:endCxn id="76804" idx="1"/>
          </p:cNvCxnSpPr>
          <p:nvPr/>
        </p:nvCxnSpPr>
        <p:spPr>
          <a:xfrm>
            <a:off x="3581400" y="2705100"/>
            <a:ext cx="1676400" cy="131762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715000" y="1965325"/>
            <a:ext cx="304800" cy="4572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715000" y="4251325"/>
            <a:ext cx="228600" cy="1905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096000" y="1889125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FF0000"/>
                </a:solidFill>
              </a:rPr>
              <a:t>Beamloading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19800" y="4632325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FF0000"/>
                </a:solidFill>
              </a:rPr>
              <a:t>Beamloading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19200" y="2422525"/>
            <a:ext cx="1219200" cy="101566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Values obtained from SUPERFISH simulations by Marcel </a:t>
            </a:r>
            <a:r>
              <a:rPr lang="en-US" sz="1200" dirty="0" err="1" smtClean="0"/>
              <a:t>Schuh</a:t>
            </a:r>
            <a:r>
              <a:rPr lang="en-US" sz="1200" dirty="0" smtClean="0"/>
              <a:t> (CERN)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762000" y="4953000"/>
            <a:ext cx="3886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19063">
              <a:buFont typeface="Arial" pitchFamily="34" charset="0"/>
              <a:buChar char="•"/>
            </a:pPr>
            <a:r>
              <a:rPr lang="en-US" sz="1600" dirty="0" smtClean="0"/>
              <a:t> Weaker </a:t>
            </a:r>
            <a:r>
              <a:rPr lang="en-US" sz="1600" dirty="0" smtClean="0"/>
              <a:t>beam loading </a:t>
            </a:r>
            <a:r>
              <a:rPr lang="en-US" sz="1600" dirty="0" smtClean="0"/>
              <a:t>will result in a higher flattop equilibrium and less phase detuning of the cavity for the same generator power.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 indent="173038">
              <a:buFont typeface="Arial" pitchFamily="34" charset="0"/>
              <a:buChar char="•"/>
            </a:pPr>
            <a:r>
              <a:rPr lang="en-US" sz="1600" dirty="0" smtClean="0"/>
              <a:t>Beta value taken from beam energy at beginning of SPL </a:t>
            </a:r>
            <a:r>
              <a:rPr lang="el-GR" sz="1600" dirty="0" smtClean="0"/>
              <a:t>β</a:t>
            </a:r>
            <a:r>
              <a:rPr lang="en-US" sz="1600" dirty="0" smtClean="0"/>
              <a:t>=1 section.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5947" y="278297"/>
            <a:ext cx="8229600" cy="609600"/>
          </a:xfrm>
        </p:spPr>
        <p:txBody>
          <a:bodyPr/>
          <a:lstStyle/>
          <a:p>
            <a:r>
              <a:rPr lang="en-US" dirty="0" smtClean="0"/>
              <a:t>Status of Modulator </a:t>
            </a:r>
            <a:r>
              <a:rPr lang="en-US" dirty="0" smtClean="0"/>
              <a:t>Tendering       K</a:t>
            </a:r>
            <a:r>
              <a:rPr lang="en-US" dirty="0" smtClean="0"/>
              <a:t>. </a:t>
            </a:r>
            <a:r>
              <a:rPr lang="en-US" dirty="0" err="1" smtClean="0"/>
              <a:t>Rathsman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Fifth SPL Collaboration Meeting - November 2010.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A03DA0-51DA-449C-B5AD-B394D6D56BF9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1535" y="1600200"/>
            <a:ext cx="6560929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0" y="277813"/>
            <a:ext cx="8229600" cy="1139825"/>
          </a:xfrm>
        </p:spPr>
        <p:txBody>
          <a:bodyPr/>
          <a:lstStyle/>
          <a:p>
            <a:r>
              <a:rPr lang="en-US" dirty="0" smtClean="0"/>
              <a:t>Space Constraints 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Fifth SPL Collaboration Meeting - November 2010.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A03DA0-51DA-449C-B5AD-B394D6D56BF9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3153" y="1314451"/>
            <a:ext cx="3845321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7018" y="2699250"/>
            <a:ext cx="3190875" cy="2379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085020" y="4909102"/>
            <a:ext cx="3672509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RF power  system space as much, if not more,  a constraint than cavity length 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100" y="296863"/>
            <a:ext cx="8229600" cy="1139825"/>
          </a:xfrm>
        </p:spPr>
        <p:txBody>
          <a:bodyPr/>
          <a:lstStyle/>
          <a:p>
            <a:r>
              <a:rPr lang="en-US" dirty="0" smtClean="0"/>
              <a:t>Klystron Modulators for for SM18 and 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Fifth SPL Collaboration Meeting - November 2010.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A03DA0-51DA-449C-B5AD-B394D6D56BF9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9203" y="1047750"/>
            <a:ext cx="4908547" cy="3633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14130" y="4997726"/>
            <a:ext cx="5905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SM 18 Modulator</a:t>
            </a:r>
            <a:endParaRPr lang="en-US" b="1" dirty="0" smtClean="0"/>
          </a:p>
          <a:p>
            <a:r>
              <a:rPr lang="en-US" dirty="0" smtClean="0"/>
              <a:t>- Repetition rate: 20 Hz and 50 Hz</a:t>
            </a:r>
          </a:p>
          <a:p>
            <a:r>
              <a:rPr lang="en-US" dirty="0" smtClean="0"/>
              <a:t>- Pulse length: 4.5 ms and 1.8 ms</a:t>
            </a:r>
          </a:p>
          <a:p>
            <a:r>
              <a:rPr lang="en-US" dirty="0" smtClean="0"/>
              <a:t>- Average power: 200 kW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0999" y="1162050"/>
            <a:ext cx="334286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ESS Modulator</a:t>
            </a:r>
          </a:p>
          <a:p>
            <a:r>
              <a:rPr lang="en-US" dirty="0" smtClean="0"/>
              <a:t>Power </a:t>
            </a:r>
            <a:r>
              <a:rPr lang="en-US" dirty="0" smtClean="0"/>
              <a:t>to beam:</a:t>
            </a:r>
          </a:p>
          <a:p>
            <a:r>
              <a:rPr lang="en-US" dirty="0" smtClean="0"/>
              <a:t>- Pulse repetition rate: 20 Hz</a:t>
            </a:r>
          </a:p>
          <a:p>
            <a:r>
              <a:rPr lang="en-US" dirty="0" smtClean="0"/>
              <a:t>- Pulse length: 2 ms</a:t>
            </a:r>
          </a:p>
          <a:p>
            <a:r>
              <a:rPr lang="en-US" dirty="0" smtClean="0"/>
              <a:t>- Peak Power: 0.9 MW</a:t>
            </a:r>
          </a:p>
          <a:p>
            <a:r>
              <a:rPr lang="en-US" dirty="0" smtClean="0"/>
              <a:t>• Klystron:</a:t>
            </a:r>
          </a:p>
          <a:p>
            <a:r>
              <a:rPr lang="en-US" dirty="0" smtClean="0"/>
              <a:t>- Pulse length: 2.5 ms</a:t>
            </a:r>
          </a:p>
          <a:p>
            <a:r>
              <a:rPr lang="en-US" dirty="0" smtClean="0"/>
              <a:t>- Peak power: 1.5 MW</a:t>
            </a:r>
          </a:p>
          <a:p>
            <a:r>
              <a:rPr lang="en-US" dirty="0" smtClean="0"/>
              <a:t>• Modulator</a:t>
            </a:r>
          </a:p>
          <a:p>
            <a:r>
              <a:rPr lang="en-US" dirty="0" smtClean="0"/>
              <a:t>- Pulse length: 2.8 ms</a:t>
            </a:r>
          </a:p>
          <a:p>
            <a:r>
              <a:rPr lang="en-US" dirty="0" smtClean="0"/>
              <a:t>- Peak power: 2.2 MW</a:t>
            </a:r>
          </a:p>
          <a:p>
            <a:r>
              <a:rPr lang="en-US" dirty="0" smtClean="0"/>
              <a:t>- Average power: 123 kW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6350" y="258763"/>
            <a:ext cx="6076950" cy="503237"/>
          </a:xfrm>
        </p:spPr>
        <p:txBody>
          <a:bodyPr/>
          <a:lstStyle/>
          <a:p>
            <a:r>
              <a:rPr lang="en-US" dirty="0" smtClean="0"/>
              <a:t>Modulator Tendering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Fifth SPL Collaboration Meeting - November 2010.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A03DA0-51DA-449C-B5AD-B394D6D56BF9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33671"/>
            <a:ext cx="5981700" cy="420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14350" y="5505450"/>
            <a:ext cx="7677150" cy="92333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indent="228600"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 smtClean="0"/>
              <a:t>Tender for 1-3 systems – 2 Suppliers ?</a:t>
            </a:r>
          </a:p>
          <a:p>
            <a:pPr indent="228600"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 smtClean="0"/>
              <a:t>50 Hz as option for SPL</a:t>
            </a:r>
          </a:p>
          <a:p>
            <a:pPr indent="228600"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 smtClean="0"/>
              <a:t>Specs in preparation – Aim to order in 2011, for delivery October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6434" y="264561"/>
            <a:ext cx="8229600" cy="503237"/>
          </a:xfrm>
        </p:spPr>
        <p:txBody>
          <a:bodyPr/>
          <a:lstStyle/>
          <a:p>
            <a:r>
              <a:rPr lang="en-US" dirty="0" smtClean="0"/>
              <a:t>Klystron Order and Test Stand in SM18 – O. Brunner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Scope of the Work Package / Prerequisites</a:t>
            </a:r>
          </a:p>
          <a:p>
            <a:r>
              <a:rPr lang="en-US" dirty="0" smtClean="0"/>
              <a:t>Description </a:t>
            </a:r>
            <a:r>
              <a:rPr lang="en-US" dirty="0" smtClean="0"/>
              <a:t>of the work</a:t>
            </a:r>
          </a:p>
          <a:p>
            <a:pPr lvl="1"/>
            <a:r>
              <a:rPr lang="en-US" dirty="0" smtClean="0"/>
              <a:t>Interfaces </a:t>
            </a:r>
            <a:r>
              <a:rPr lang="en-US" dirty="0" smtClean="0"/>
              <a:t>with other activities (cryogenics, electricity, water distribution,..)</a:t>
            </a:r>
          </a:p>
          <a:p>
            <a:pPr lvl="1"/>
            <a:r>
              <a:rPr lang="en-US" dirty="0" smtClean="0"/>
              <a:t>Modulator</a:t>
            </a:r>
            <a:endParaRPr lang="en-US" dirty="0" smtClean="0"/>
          </a:p>
          <a:p>
            <a:pPr lvl="1"/>
            <a:r>
              <a:rPr lang="en-US" dirty="0" smtClean="0"/>
              <a:t>Klystron</a:t>
            </a:r>
            <a:endParaRPr lang="en-US" dirty="0" smtClean="0"/>
          </a:p>
          <a:p>
            <a:pPr lvl="1"/>
            <a:r>
              <a:rPr lang="en-US" dirty="0" smtClean="0"/>
              <a:t>RF </a:t>
            </a:r>
            <a:r>
              <a:rPr lang="en-US" dirty="0" smtClean="0"/>
              <a:t>power distribution system</a:t>
            </a:r>
          </a:p>
          <a:p>
            <a:pPr lvl="1"/>
            <a:r>
              <a:rPr lang="en-US" dirty="0" smtClean="0"/>
              <a:t>Interlocks </a:t>
            </a:r>
            <a:r>
              <a:rPr lang="en-US" dirty="0" smtClean="0"/>
              <a:t>&amp; controls</a:t>
            </a:r>
          </a:p>
          <a:p>
            <a:pPr lvl="1"/>
            <a:r>
              <a:rPr lang="en-US" dirty="0" smtClean="0"/>
              <a:t>Auxiliaries</a:t>
            </a:r>
            <a:endParaRPr lang="en-US" dirty="0" smtClean="0"/>
          </a:p>
          <a:p>
            <a:pPr lvl="1"/>
            <a:r>
              <a:rPr lang="en-US" dirty="0" smtClean="0"/>
              <a:t>Installation</a:t>
            </a:r>
            <a:endParaRPr lang="en-US" dirty="0" smtClean="0"/>
          </a:p>
          <a:p>
            <a:r>
              <a:rPr lang="en-US" dirty="0" smtClean="0"/>
              <a:t>Budget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Fifth SPL Collaboration Meeting - November 2010.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A03DA0-51DA-449C-B5AD-B394D6D56BF9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0" y="277813"/>
            <a:ext cx="4457700" cy="560387"/>
          </a:xfrm>
        </p:spPr>
        <p:txBody>
          <a:bodyPr/>
          <a:lstStyle/>
          <a:p>
            <a:r>
              <a:rPr lang="en-US" smtClean="0"/>
              <a:t>SM18 Equipment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Fifth SPL Collaboration Meeting - November 2010.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A03DA0-51DA-449C-B5AD-B394D6D56BF9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504" y="3067051"/>
            <a:ext cx="6016746" cy="33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3399" y="1162050"/>
            <a:ext cx="84383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3038">
              <a:buFont typeface="Arial" pitchFamily="34" charset="0"/>
              <a:buChar char="•"/>
            </a:pPr>
            <a:r>
              <a:rPr lang="en-US" dirty="0" smtClean="0"/>
              <a:t>A </a:t>
            </a:r>
            <a:r>
              <a:rPr lang="en-US" dirty="0" smtClean="0"/>
              <a:t>Linac4 test place is now being prepared in SM18 =&gt; compatible with SPL requirements</a:t>
            </a:r>
          </a:p>
          <a:p>
            <a:pPr indent="173038">
              <a:buFont typeface="Arial" pitchFamily="34" charset="0"/>
              <a:buChar char="•"/>
            </a:pPr>
            <a:r>
              <a:rPr lang="en-US" dirty="0" smtClean="0"/>
              <a:t>New </a:t>
            </a:r>
            <a:r>
              <a:rPr lang="en-US" dirty="0" smtClean="0"/>
              <a:t>helium (2K) distribution line will (might) be installed end 2011</a:t>
            </a:r>
          </a:p>
          <a:p>
            <a:pPr indent="173038">
              <a:buFont typeface="Arial" pitchFamily="34" charset="0"/>
              <a:buChar char="•"/>
            </a:pPr>
            <a:r>
              <a:rPr lang="en-US" dirty="0" smtClean="0"/>
              <a:t>Need </a:t>
            </a:r>
            <a:r>
              <a:rPr lang="en-US" dirty="0" smtClean="0"/>
              <a:t>400 V distribution line for the 50Hz modulator</a:t>
            </a:r>
          </a:p>
          <a:p>
            <a:pPr indent="173038">
              <a:buFont typeface="Arial" pitchFamily="34" charset="0"/>
              <a:buChar char="•"/>
            </a:pPr>
            <a:r>
              <a:rPr lang="en-US" dirty="0" smtClean="0"/>
              <a:t>Must take </a:t>
            </a:r>
            <a:r>
              <a:rPr lang="en-US" dirty="0" smtClean="0"/>
              <a:t>into account the L4 planning in SM18 (in bunker A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100" y="277813"/>
            <a:ext cx="1943100" cy="484187"/>
          </a:xfrm>
        </p:spPr>
        <p:txBody>
          <a:bodyPr/>
          <a:lstStyle/>
          <a:p>
            <a:r>
              <a:rPr lang="en-US" dirty="0" smtClean="0"/>
              <a:t>Klystrons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Fifth SPL Collaboration Meeting - November 2010.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A03DA0-51DA-449C-B5AD-B394D6D56BF9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50" y="1059450"/>
            <a:ext cx="7543800" cy="1966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8600" y="3086100"/>
            <a:ext cx="73342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Option1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1 </a:t>
            </a:r>
            <a:r>
              <a:rPr lang="en-US" dirty="0" smtClean="0"/>
              <a:t>MW 704 MHz tube based on CPI specs</a:t>
            </a:r>
          </a:p>
          <a:p>
            <a:r>
              <a:rPr lang="en-US" dirty="0" smtClean="0"/>
              <a:t>•Specs ready (except HV interface to modulator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•The tube exists. No development </a:t>
            </a:r>
            <a:r>
              <a:rPr lang="en-US" dirty="0" smtClean="0"/>
              <a:t>costs</a:t>
            </a:r>
            <a:endParaRPr lang="en-US" dirty="0" smtClean="0"/>
          </a:p>
          <a:p>
            <a:r>
              <a:rPr lang="en-US" dirty="0" smtClean="0"/>
              <a:t>•Specs do NOT include LLRF requirements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5750" y="4521875"/>
            <a:ext cx="88582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Option2:</a:t>
            </a:r>
          </a:p>
          <a:p>
            <a:r>
              <a:rPr lang="en-US" dirty="0" smtClean="0"/>
              <a:t>3 </a:t>
            </a:r>
            <a:r>
              <a:rPr lang="en-US" dirty="0" smtClean="0"/>
              <a:t>MW 704 MHz tube including LLRF </a:t>
            </a:r>
            <a:r>
              <a:rPr lang="en-US" dirty="0" smtClean="0"/>
              <a:t>specifications</a:t>
            </a:r>
            <a:endParaRPr lang="en-US" dirty="0" smtClean="0"/>
          </a:p>
          <a:p>
            <a:r>
              <a:rPr lang="en-US" dirty="0" smtClean="0"/>
              <a:t>•Allows for full SPL (ESS?) RF power system distribution validation (incl. LLRF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•More expensive! (</a:t>
            </a:r>
            <a:r>
              <a:rPr lang="en-US" i="1" dirty="0" smtClean="0"/>
              <a:t>≈ + 1.5 MCHF )</a:t>
            </a:r>
          </a:p>
          <a:p>
            <a:r>
              <a:rPr lang="en-US" dirty="0" smtClean="0"/>
              <a:t>•</a:t>
            </a:r>
            <a:r>
              <a:rPr lang="en-US" i="1" dirty="0" smtClean="0"/>
              <a:t>Bigger modulator !? Feasible</a:t>
            </a:r>
            <a:r>
              <a:rPr lang="en-US" i="1" dirty="0" smtClean="0"/>
              <a:t>?</a:t>
            </a:r>
            <a:endParaRPr lang="en-US" i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85750" y="5918213"/>
            <a:ext cx="8858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Option3:</a:t>
            </a:r>
          </a:p>
          <a:p>
            <a:r>
              <a:rPr lang="en-US" dirty="0" smtClean="0"/>
              <a:t>1.5 </a:t>
            </a:r>
            <a:r>
              <a:rPr lang="en-US" dirty="0" smtClean="0"/>
              <a:t>MW 704 MHz tube </a:t>
            </a:r>
            <a:r>
              <a:rPr lang="en-US" dirty="0" smtClean="0"/>
              <a:t>– </a:t>
            </a:r>
            <a:r>
              <a:rPr lang="en-US" dirty="0" err="1" smtClean="0"/>
              <a:t>compat</a:t>
            </a:r>
            <a:r>
              <a:rPr lang="en-US" dirty="0" smtClean="0"/>
              <a:t> </a:t>
            </a:r>
            <a:r>
              <a:rPr lang="en-US" dirty="0" err="1" smtClean="0"/>
              <a:t>ible</a:t>
            </a:r>
            <a:r>
              <a:rPr lang="en-US" dirty="0" smtClean="0"/>
              <a:t> ESS – common order (off the shelf ??ESS</a:t>
            </a:r>
            <a:endParaRPr 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100" y="315913"/>
            <a:ext cx="3314700" cy="484187"/>
          </a:xfrm>
        </p:spPr>
        <p:txBody>
          <a:bodyPr/>
          <a:lstStyle/>
          <a:p>
            <a:r>
              <a:rPr lang="en-US" dirty="0" smtClean="0"/>
              <a:t>RF Power Distribution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Fifth SPL Collaboration Meeting - November 2010.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A03DA0-51DA-449C-B5AD-B394D6D56BF9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" y="1081187"/>
            <a:ext cx="7410450" cy="2029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" y="3543300"/>
            <a:ext cx="8839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Circulators </a:t>
            </a:r>
            <a:r>
              <a:rPr lang="en-US" dirty="0" smtClean="0"/>
              <a:t>and RF loads specs 80% </a:t>
            </a:r>
            <a:r>
              <a:rPr lang="en-US" dirty="0" smtClean="0"/>
              <a:t>ready</a:t>
            </a:r>
          </a:p>
          <a:p>
            <a:endParaRPr lang="en-US" b="1" dirty="0" smtClean="0"/>
          </a:p>
          <a:p>
            <a:r>
              <a:rPr lang="en-US" b="1" dirty="0" smtClean="0"/>
              <a:t>Cption1:    </a:t>
            </a:r>
            <a:r>
              <a:rPr lang="en-US" dirty="0" smtClean="0"/>
              <a:t>1 </a:t>
            </a:r>
            <a:r>
              <a:rPr lang="en-US" dirty="0" smtClean="0"/>
              <a:t>circulator and 2 RF loads</a:t>
            </a:r>
          </a:p>
          <a:p>
            <a:r>
              <a:rPr lang="en-US" dirty="0" smtClean="0"/>
              <a:t>•Cheapest solution</a:t>
            </a:r>
          </a:p>
          <a:p>
            <a:r>
              <a:rPr lang="en-US" dirty="0" smtClean="0"/>
              <a:t>•Impact on </a:t>
            </a:r>
            <a:r>
              <a:rPr lang="en-US" dirty="0" err="1" smtClean="0"/>
              <a:t>Qext</a:t>
            </a:r>
            <a:r>
              <a:rPr lang="en-US" dirty="0" smtClean="0"/>
              <a:t>&amp; phase and power quality (crosstalk,…) will be studied (N. </a:t>
            </a:r>
            <a:r>
              <a:rPr lang="en-US" dirty="0" err="1" smtClean="0"/>
              <a:t>Schwerg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b="1" dirty="0" smtClean="0"/>
              <a:t>Option 2:  </a:t>
            </a:r>
            <a:r>
              <a:rPr lang="en-US" dirty="0" smtClean="0"/>
              <a:t>2 </a:t>
            </a:r>
            <a:r>
              <a:rPr lang="en-US" dirty="0" smtClean="0"/>
              <a:t>circulators and 3 RF loads</a:t>
            </a:r>
          </a:p>
          <a:p>
            <a:r>
              <a:rPr lang="en-US" dirty="0" smtClean="0"/>
              <a:t>•Allows for full SPL (ESS?) RF power system distribution validation</a:t>
            </a:r>
          </a:p>
          <a:p>
            <a:r>
              <a:rPr lang="en-US" dirty="0" smtClean="0"/>
              <a:t>•More expensive (+ 1 circulator + 1 magic T + 2 RF loads + WG +..)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239713"/>
            <a:ext cx="3905250" cy="503237"/>
          </a:xfrm>
        </p:spPr>
        <p:txBody>
          <a:bodyPr/>
          <a:lstStyle/>
          <a:p>
            <a:r>
              <a:rPr lang="en-US" dirty="0" smtClean="0"/>
              <a:t>Overall Plan for SPL work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Fifth SPL Collaboration Meeting - November 2010.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A03DA0-51DA-449C-B5AD-B394D6D56BF9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48400"/>
            <a:ext cx="7562850" cy="271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66750" y="4191000"/>
            <a:ext cx="82105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Key </a:t>
            </a:r>
            <a:r>
              <a:rPr lang="en-US" b="1" dirty="0" smtClean="0"/>
              <a:t>dates </a:t>
            </a:r>
            <a:r>
              <a:rPr lang="en-US" b="1" dirty="0" smtClean="0"/>
              <a:t>&amp; constraints to </a:t>
            </a:r>
            <a:r>
              <a:rPr lang="en-US" b="1" dirty="0" smtClean="0"/>
              <a:t>be ready for cryomodule tests in January 2013:</a:t>
            </a:r>
          </a:p>
          <a:p>
            <a:pPr indent="285750">
              <a:buFont typeface="Arial" pitchFamily="34" charset="0"/>
              <a:buChar char="•"/>
            </a:pPr>
            <a:r>
              <a:rPr lang="en-US" dirty="0" smtClean="0"/>
              <a:t>Linac4 </a:t>
            </a:r>
            <a:r>
              <a:rPr lang="en-US" dirty="0" smtClean="0"/>
              <a:t>PIMS CW RF tests must be finished by end 2010 at the latest</a:t>
            </a:r>
          </a:p>
          <a:p>
            <a:pPr indent="285750">
              <a:buFont typeface="Arial" pitchFamily="34" charset="0"/>
              <a:buChar char="•"/>
            </a:pPr>
            <a:r>
              <a:rPr lang="en-US" dirty="0" smtClean="0"/>
              <a:t>I</a:t>
            </a:r>
            <a:r>
              <a:rPr lang="en-US" dirty="0" smtClean="0"/>
              <a:t>nstallation </a:t>
            </a:r>
            <a:r>
              <a:rPr lang="en-US" dirty="0" smtClean="0"/>
              <a:t>of L4 test place in SM18: January –March 2011</a:t>
            </a:r>
          </a:p>
          <a:p>
            <a:pPr indent="285750">
              <a:buFont typeface="Arial" pitchFamily="34" charset="0"/>
              <a:buChar char="•"/>
            </a:pPr>
            <a:r>
              <a:rPr lang="en-US" dirty="0" smtClean="0"/>
              <a:t>L4 </a:t>
            </a:r>
            <a:r>
              <a:rPr lang="en-US" dirty="0" smtClean="0"/>
              <a:t>tests: April 2011 –November 2012</a:t>
            </a:r>
          </a:p>
          <a:p>
            <a:pPr indent="285750">
              <a:buFont typeface="Arial" pitchFamily="34" charset="0"/>
              <a:buChar char="•"/>
            </a:pPr>
            <a:r>
              <a:rPr lang="en-US" dirty="0" smtClean="0"/>
              <a:t>installation</a:t>
            </a:r>
            <a:r>
              <a:rPr lang="en-US" dirty="0" smtClean="0"/>
              <a:t>: September -October 2012</a:t>
            </a:r>
          </a:p>
          <a:p>
            <a:pPr indent="285750">
              <a:buFont typeface="Arial" pitchFamily="34" charset="0"/>
              <a:buChar char="•"/>
            </a:pPr>
            <a:r>
              <a:rPr lang="en-US" dirty="0" smtClean="0"/>
              <a:t>704 </a:t>
            </a:r>
            <a:r>
              <a:rPr lang="en-US" dirty="0" smtClean="0"/>
              <a:t>MHz equipment tests: November –December 2012L4 tests in </a:t>
            </a:r>
            <a:r>
              <a:rPr lang="en-US" dirty="0" smtClean="0"/>
              <a:t>SM18</a:t>
            </a: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2 months overlap !!!Linac 4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Alternative : IOTs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648200"/>
            <a:ext cx="5791200" cy="1477963"/>
          </a:xfrm>
        </p:spPr>
        <p:txBody>
          <a:bodyPr anchor="ctr">
            <a:normAutofit fontScale="62500" lnSpcReduction="20000"/>
          </a:bodyPr>
          <a:lstStyle/>
          <a:p>
            <a:pPr>
              <a:buClr>
                <a:srgbClr val="00B050"/>
              </a:buClr>
              <a:buFont typeface="Calibri" pitchFamily="34" charset="0"/>
              <a:buChar char="↗"/>
            </a:pPr>
            <a:r>
              <a:rPr lang="en-US" b="1" dirty="0" smtClean="0"/>
              <a:t>IOTs do NOT saturate</a:t>
            </a:r>
            <a:r>
              <a:rPr lang="en-US" dirty="0" smtClean="0"/>
              <a:t> -&gt; margin for LLRF already included !</a:t>
            </a:r>
          </a:p>
          <a:p>
            <a:pPr>
              <a:buClr>
                <a:srgbClr val="00B050"/>
              </a:buClr>
              <a:buFont typeface="Calibri" pitchFamily="34" charset="0"/>
              <a:buChar char="↗"/>
            </a:pPr>
            <a:r>
              <a:rPr lang="en-US" b="1" dirty="0" smtClean="0"/>
              <a:t>No pulsed modulator needed </a:t>
            </a:r>
            <a:r>
              <a:rPr lang="en-GB" dirty="0" smtClean="0"/>
              <a:t>-&gt; pulses via RF drive</a:t>
            </a:r>
            <a:endParaRPr lang="en-US" dirty="0" smtClean="0"/>
          </a:p>
          <a:p>
            <a:pPr>
              <a:buClr>
                <a:srgbClr val="00B050"/>
              </a:buClr>
              <a:buFont typeface="Calibri" pitchFamily="34" charset="0"/>
              <a:buChar char="↗"/>
            </a:pPr>
            <a:r>
              <a:rPr lang="en-US" dirty="0" smtClean="0"/>
              <a:t>pulse excursions possible</a:t>
            </a:r>
          </a:p>
          <a:p>
            <a:pPr>
              <a:buClr>
                <a:srgbClr val="00B050"/>
              </a:buClr>
              <a:buFont typeface="Calibri" pitchFamily="34" charset="0"/>
              <a:buChar char="↗"/>
            </a:pPr>
            <a:r>
              <a:rPr lang="en-US" b="1" dirty="0" smtClean="0"/>
              <a:t>Better efficiency </a:t>
            </a:r>
            <a:r>
              <a:rPr lang="en-US" dirty="0" smtClean="0"/>
              <a:t>than klystron at operating point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4294967295"/>
          </p:nvPr>
        </p:nvSpPr>
        <p:spPr>
          <a:xfrm>
            <a:off x="6324600" y="4648200"/>
            <a:ext cx="2362200" cy="1477963"/>
          </a:xfrm>
        </p:spPr>
        <p:txBody>
          <a:bodyPr>
            <a:normAutofit fontScale="62500" lnSpcReduction="20000"/>
          </a:bodyPr>
          <a:lstStyle/>
          <a:p>
            <a:endParaRPr lang="en-US" sz="2500" dirty="0" smtClean="0"/>
          </a:p>
          <a:p>
            <a:endParaRPr lang="en-US" sz="2500" dirty="0" smtClean="0"/>
          </a:p>
          <a:p>
            <a:pPr>
              <a:buClr>
                <a:srgbClr val="FF0000"/>
              </a:buClr>
              <a:buFont typeface="Calibri" pitchFamily="34" charset="0"/>
              <a:buChar char="↘"/>
            </a:pPr>
            <a:r>
              <a:rPr lang="en-US" sz="2900" dirty="0" smtClean="0"/>
              <a:t>Less gain</a:t>
            </a:r>
          </a:p>
          <a:p>
            <a:pPr>
              <a:buClr>
                <a:srgbClr val="FF0000"/>
              </a:buClr>
              <a:buFont typeface="Calibri" pitchFamily="34" charset="0"/>
              <a:buChar char="↘"/>
            </a:pPr>
            <a:r>
              <a:rPr lang="en-US" sz="2900" dirty="0" smtClean="0"/>
              <a:t>Lower peak power  </a:t>
            </a:r>
          </a:p>
          <a:p>
            <a:pPr>
              <a:buClr>
                <a:srgbClr val="FF0000"/>
              </a:buClr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5" name="Picture 4" descr="IOT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60376" y="1143000"/>
            <a:ext cx="6588224" cy="334336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CCF7E-83CB-4E8C-B753-94F4BB7D52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Fifth SPL Collaboration Meeting, Eric Montesinos, BE-RF, CERN November 25-26 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3657600"/>
            <a:ext cx="1371600" cy="215444"/>
          </a:xfrm>
          <a:prstGeom prst="rect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srgbClr val="0070C0"/>
                </a:solidFill>
                <a:latin typeface="Calibri"/>
              </a:rPr>
              <a:t>Courtesy  Heinz Bohlen</a:t>
            </a:r>
          </a:p>
        </p:txBody>
      </p:sp>
      <p:sp>
        <p:nvSpPr>
          <p:cNvPr id="10" name="Oval 9"/>
          <p:cNvSpPr/>
          <p:nvPr/>
        </p:nvSpPr>
        <p:spPr>
          <a:xfrm>
            <a:off x="3276600" y="2514600"/>
            <a:ext cx="7620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505200" y="1828800"/>
            <a:ext cx="1143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5257800" y="2514600"/>
            <a:ext cx="838200" cy="304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4" name="Straight Arrow Connector 13"/>
          <p:cNvCxnSpPr>
            <a:stCxn id="10" idx="7"/>
            <a:endCxn id="11" idx="4"/>
          </p:cNvCxnSpPr>
          <p:nvPr/>
        </p:nvCxnSpPr>
        <p:spPr>
          <a:xfrm rot="5400000" flipH="1" flipV="1">
            <a:off x="3827136" y="2309673"/>
            <a:ext cx="349437" cy="149692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12" idx="2"/>
          </p:cNvCxnSpPr>
          <p:nvPr/>
        </p:nvCxnSpPr>
        <p:spPr>
          <a:xfrm flipV="1">
            <a:off x="4038602" y="2667000"/>
            <a:ext cx="1219198" cy="2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2087" y="251308"/>
            <a:ext cx="8229600" cy="1139825"/>
          </a:xfrm>
        </p:spPr>
        <p:txBody>
          <a:bodyPr/>
          <a:lstStyle/>
          <a:p>
            <a:r>
              <a:rPr lang="en-US" dirty="0" smtClean="0"/>
              <a:t>WG1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687" y="897835"/>
            <a:ext cx="8229600" cy="4530725"/>
          </a:xfrm>
        </p:spPr>
        <p:txBody>
          <a:bodyPr/>
          <a:lstStyle/>
          <a:p>
            <a:pPr>
              <a:buClr>
                <a:srgbClr val="FFC000"/>
              </a:buClr>
              <a:buNone/>
            </a:pPr>
            <a:r>
              <a:rPr lang="en-US" sz="1800" b="1" dirty="0" smtClean="0"/>
              <a:t>RF Power </a:t>
            </a:r>
            <a:r>
              <a:rPr lang="en-US" sz="1800" dirty="0" smtClean="0"/>
              <a:t> </a:t>
            </a:r>
          </a:p>
          <a:p>
            <a:pPr>
              <a:buClr>
                <a:srgbClr val="FFC000"/>
              </a:buClr>
            </a:pPr>
            <a:r>
              <a:rPr lang="en-US" sz="1800" dirty="0" smtClean="0"/>
              <a:t>600 </a:t>
            </a:r>
            <a:r>
              <a:rPr lang="en-US" sz="1800" dirty="0" smtClean="0"/>
              <a:t>kW MB-IOT is a very interesting option to study:</a:t>
            </a:r>
          </a:p>
          <a:p>
            <a:pPr>
              <a:buClr>
                <a:srgbClr val="FFC000"/>
              </a:buClr>
            </a:pPr>
            <a:r>
              <a:rPr lang="en-US" sz="1800" dirty="0" smtClean="0"/>
              <a:t>Solid State options to be pursued. (easy configurability for different powers)</a:t>
            </a:r>
          </a:p>
          <a:p>
            <a:pPr>
              <a:buClr>
                <a:srgbClr val="FFC000"/>
              </a:buClr>
            </a:pPr>
            <a:r>
              <a:rPr lang="en-US" sz="1800" dirty="0" smtClean="0"/>
              <a:t>Studies on waveguide tuners not presented but under way</a:t>
            </a:r>
          </a:p>
          <a:p>
            <a:pPr>
              <a:buClr>
                <a:srgbClr val="FFC000"/>
              </a:buClr>
            </a:pPr>
            <a:endParaRPr lang="en-US" sz="800" dirty="0" smtClean="0"/>
          </a:p>
          <a:p>
            <a:pPr>
              <a:buClr>
                <a:srgbClr val="00B050"/>
              </a:buClr>
              <a:buNone/>
            </a:pPr>
            <a:r>
              <a:rPr lang="en-US" sz="1800" b="1" dirty="0" smtClean="0"/>
              <a:t>LLRF</a:t>
            </a:r>
          </a:p>
          <a:p>
            <a:pPr>
              <a:buClr>
                <a:srgbClr val="00B050"/>
              </a:buClr>
            </a:pPr>
            <a:r>
              <a:rPr lang="en-US" sz="1800" dirty="0" smtClean="0"/>
              <a:t>Two cavity model now being used, extend results to low beta section</a:t>
            </a:r>
          </a:p>
          <a:p>
            <a:pPr>
              <a:buClr>
                <a:srgbClr val="00B050"/>
              </a:buClr>
            </a:pPr>
            <a:r>
              <a:rPr lang="en-US" sz="1800" dirty="0" err="1" smtClean="0"/>
              <a:t>Saclay</a:t>
            </a:r>
            <a:r>
              <a:rPr lang="en-US" sz="1800" dirty="0" smtClean="0"/>
              <a:t> </a:t>
            </a:r>
            <a:r>
              <a:rPr lang="en-US" sz="1800" dirty="0" err="1" smtClean="0"/>
              <a:t>Piezo</a:t>
            </a:r>
            <a:r>
              <a:rPr lang="en-US" sz="1800" dirty="0" smtClean="0"/>
              <a:t> tuner gives good results, essential to minimize power and </a:t>
            </a:r>
            <a:r>
              <a:rPr lang="en-US" sz="1800" dirty="0" smtClean="0"/>
              <a:t>e</a:t>
            </a:r>
            <a:r>
              <a:rPr lang="en-US" sz="1800" dirty="0" smtClean="0"/>
              <a:t>nable dual cavity operation</a:t>
            </a:r>
          </a:p>
          <a:p>
            <a:pPr>
              <a:buClr>
                <a:srgbClr val="00B050"/>
              </a:buClr>
            </a:pPr>
            <a:r>
              <a:rPr lang="en-US" sz="1800" dirty="0" smtClean="0"/>
              <a:t> Source intensity stability is important, feedback will incur power loss</a:t>
            </a:r>
          </a:p>
          <a:p>
            <a:pPr>
              <a:buClr>
                <a:srgbClr val="00B050"/>
              </a:buClr>
            </a:pPr>
            <a:r>
              <a:rPr lang="en-US" sz="1800" dirty="0" smtClean="0"/>
              <a:t>Tests on CEA cavity with all feedbacks is essential to validate the </a:t>
            </a:r>
            <a:r>
              <a:rPr lang="en-US" sz="1800" dirty="0" err="1" smtClean="0"/>
              <a:t>modelling</a:t>
            </a:r>
            <a:endParaRPr lang="en-US" sz="1800" dirty="0" smtClean="0"/>
          </a:p>
          <a:p>
            <a:pPr>
              <a:buClr>
                <a:srgbClr val="00B050"/>
              </a:buClr>
            </a:pPr>
            <a:r>
              <a:rPr lang="en-US" sz="1800" dirty="0" smtClean="0"/>
              <a:t>Optimization of Q ext along the </a:t>
            </a:r>
            <a:r>
              <a:rPr lang="en-US" sz="1800" dirty="0" err="1" smtClean="0"/>
              <a:t>linac</a:t>
            </a:r>
            <a:r>
              <a:rPr lang="en-US" sz="1800" dirty="0" smtClean="0"/>
              <a:t> ? (cavity batches ?)</a:t>
            </a:r>
          </a:p>
          <a:p>
            <a:pPr>
              <a:buClr>
                <a:srgbClr val="00B050"/>
              </a:buClr>
            </a:pPr>
            <a:endParaRPr lang="en-US" sz="800" dirty="0" smtClean="0"/>
          </a:p>
          <a:p>
            <a:pPr>
              <a:buClr>
                <a:srgbClr val="3333CC"/>
              </a:buClr>
              <a:buNone/>
            </a:pPr>
            <a:r>
              <a:rPr lang="en-US" sz="1800" b="1" dirty="0" smtClean="0"/>
              <a:t>SM18, Modulators, Klystron</a:t>
            </a:r>
          </a:p>
          <a:p>
            <a:pPr>
              <a:buClr>
                <a:srgbClr val="3333CC"/>
              </a:buClr>
            </a:pPr>
            <a:r>
              <a:rPr lang="en-US" sz="1800" dirty="0" smtClean="0"/>
              <a:t>Ordering of SM18 modulator on track for October 2012</a:t>
            </a:r>
          </a:p>
          <a:p>
            <a:pPr>
              <a:buClr>
                <a:srgbClr val="3333CC"/>
              </a:buClr>
            </a:pPr>
            <a:r>
              <a:rPr lang="en-US" sz="1800" dirty="0" smtClean="0"/>
              <a:t>Space constraints for modulators are a concern !</a:t>
            </a:r>
          </a:p>
          <a:p>
            <a:pPr>
              <a:buClr>
                <a:srgbClr val="3333CC"/>
              </a:buClr>
            </a:pPr>
            <a:r>
              <a:rPr lang="en-US" sz="1800" dirty="0" smtClean="0"/>
              <a:t>Common klystron order to arrange 1.5 MW ?</a:t>
            </a:r>
          </a:p>
          <a:p>
            <a:pPr>
              <a:buClr>
                <a:srgbClr val="3333CC"/>
              </a:buClr>
            </a:pPr>
            <a:r>
              <a:rPr lang="en-US" sz="1800" dirty="0" smtClean="0"/>
              <a:t>SM18 test place planning is tight, but feasible</a:t>
            </a:r>
          </a:p>
          <a:p>
            <a:pPr>
              <a:buClr>
                <a:srgbClr val="00B050"/>
              </a:buClr>
            </a:pPr>
            <a:endParaRPr lang="en-US" sz="800" dirty="0" smtClean="0"/>
          </a:p>
          <a:p>
            <a:pPr>
              <a:buClr>
                <a:srgbClr val="00B050"/>
              </a:buClr>
            </a:pPr>
            <a:endParaRPr lang="en-US" sz="80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Fifth SPL Collaboration Meeting - November 2010.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A03DA0-51DA-449C-B5AD-B394D6D56BF9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Fifth SPL Collaboration Meeting - November 2010.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58B68E-67D7-49C5-B168-446F67CA32FC}" type="slidenum">
              <a:rPr lang="fr-FR" smtClean="0"/>
              <a:pPr>
                <a:defRPr/>
              </a:pPr>
              <a:t>31</a:t>
            </a:fld>
            <a:endParaRPr lang="fr-FR"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17844" y="2782956"/>
            <a:ext cx="4240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Spare Slides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172817" y="291065"/>
            <a:ext cx="8229600" cy="1139825"/>
          </a:xfrm>
        </p:spPr>
        <p:txBody>
          <a:bodyPr/>
          <a:lstStyle/>
          <a:p>
            <a:r>
              <a:rPr lang="en-US" dirty="0" smtClean="0"/>
              <a:t>RF System Summary </a:t>
            </a:r>
            <a:r>
              <a:rPr lang="en-US" dirty="0" smtClean="0"/>
              <a:t>- points </a:t>
            </a:r>
            <a:r>
              <a:rPr lang="en-US" dirty="0" smtClean="0"/>
              <a:t>from 5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Fifth SPL Collaboration Meeting - November 2010.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EC306F39-3E55-453A-9D14-8B253D4F4012}" type="slidenum">
              <a:rPr lang="en-GB" noProof="0" smtClean="0"/>
              <a:pPr/>
              <a:t>32</a:t>
            </a:fld>
            <a:endParaRPr lang="en-GB" noProof="0"/>
          </a:p>
        </p:txBody>
      </p:sp>
      <p:sp>
        <p:nvSpPr>
          <p:cNvPr id="9" name="Text Placeholder 8"/>
          <p:cNvSpPr>
            <a:spLocks noGrp="1"/>
          </p:cNvSpPr>
          <p:nvPr>
            <p:ph sz="quarter" idx="1"/>
          </p:nvPr>
        </p:nvSpPr>
        <p:spPr>
          <a:xfrm>
            <a:off x="437950" y="1176689"/>
            <a:ext cx="8229600" cy="5262612"/>
          </a:xfrm>
        </p:spPr>
        <p:txBody>
          <a:bodyPr>
            <a:normAutofit/>
          </a:bodyPr>
          <a:lstStyle/>
          <a:p>
            <a:pPr>
              <a:buClr>
                <a:srgbClr val="3333CC"/>
              </a:buClr>
            </a:pPr>
            <a:r>
              <a:rPr lang="en-US" sz="1600" dirty="0" smtClean="0"/>
              <a:t>Power splitting: from one klystron to 2 cavities, (use fixed 3-stub tuners instead of vector modulators), </a:t>
            </a:r>
          </a:p>
          <a:p>
            <a:pPr>
              <a:buClr>
                <a:srgbClr val="3333CC"/>
              </a:buClr>
            </a:pPr>
            <a:r>
              <a:rPr lang="en-US" sz="1600" dirty="0" smtClean="0"/>
              <a:t>IOTs or solid state (&lt;350 kW) for low beta section (one per cavity)</a:t>
            </a:r>
          </a:p>
          <a:p>
            <a:pPr>
              <a:buClr>
                <a:srgbClr val="3333CC"/>
              </a:buClr>
            </a:pPr>
            <a:r>
              <a:rPr lang="en-US" sz="1600" dirty="0" smtClean="0"/>
              <a:t>Planning and preparation of RF test place in progress (consolidation with other projects at CERN is done, assembly procedure for cavities to be clarified,</a:t>
            </a:r>
          </a:p>
          <a:p>
            <a:pPr>
              <a:buClr>
                <a:srgbClr val="3333CC"/>
              </a:buClr>
            </a:pPr>
            <a:r>
              <a:rPr lang="en-US" sz="1600" dirty="0" smtClean="0"/>
              <a:t>Preparation of low-power tests in vertical cryostats started, diagnostics being prepared (T-mapping, second sound, etc),</a:t>
            </a:r>
          </a:p>
          <a:p>
            <a:pPr>
              <a:buClr>
                <a:srgbClr val="3333CC"/>
              </a:buClr>
            </a:pPr>
            <a:r>
              <a:rPr lang="en-US" sz="1600" dirty="0" smtClean="0"/>
              <a:t>JEMA is working on a ESS/SPL type 60 Hz modulator prototype, to be tested in 2011 at SNS,</a:t>
            </a:r>
          </a:p>
          <a:p>
            <a:pPr>
              <a:buClr>
                <a:srgbClr val="3333CC"/>
              </a:buClr>
            </a:pPr>
            <a:r>
              <a:rPr lang="en-US" sz="1600" dirty="0" smtClean="0"/>
              <a:t>CERN will do design effort on Modulators </a:t>
            </a:r>
            <a:r>
              <a:rPr lang="en-US" sz="1600" dirty="0" smtClean="0"/>
              <a:t>up</a:t>
            </a:r>
            <a:r>
              <a:rPr lang="en-US" sz="1600" baseline="0" dirty="0" smtClean="0"/>
              <a:t> to</a:t>
            </a:r>
            <a:r>
              <a:rPr lang="en-US" sz="1600" dirty="0" smtClean="0"/>
              <a:t> </a:t>
            </a:r>
            <a:r>
              <a:rPr lang="en-US" sz="1600" dirty="0" smtClean="0"/>
              <a:t>2014/15,</a:t>
            </a:r>
          </a:p>
          <a:p>
            <a:pPr>
              <a:buClr>
                <a:srgbClr val="3333CC"/>
              </a:buClr>
            </a:pPr>
            <a:r>
              <a:rPr lang="en-US" sz="1600" dirty="0" smtClean="0"/>
              <a:t>Scandinova has done a pre-study with ESS specs, ESS is preparing tendering for test stand modulators</a:t>
            </a:r>
          </a:p>
          <a:p>
            <a:pPr>
              <a:buClr>
                <a:srgbClr val="3333CC"/>
              </a:buClr>
            </a:pPr>
            <a:r>
              <a:rPr lang="en-US" sz="1600" dirty="0" smtClean="0"/>
              <a:t>LLRF code with GUI for drive of 1 versus 2 (or more) cavities with one klystron and without vector modulators, models for cavities (w. Lorentz force detuning) taking beam current &amp; </a:t>
            </a:r>
            <a:r>
              <a:rPr lang="en-US" sz="1600" dirty="0" err="1" smtClean="0"/>
              <a:t>Qex</a:t>
            </a:r>
            <a:r>
              <a:rPr lang="en-US" sz="1600" dirty="0" smtClean="0"/>
              <a:t> variations, test data from 704 MHz cavity tests at Saclay incorporated,</a:t>
            </a:r>
          </a:p>
          <a:p>
            <a:pPr>
              <a:buClr>
                <a:srgbClr val="3333CC"/>
              </a:buClr>
            </a:pPr>
            <a:r>
              <a:rPr lang="en-US" sz="1600" dirty="0" smtClean="0"/>
              <a:t>LLRF 2-cavity model w/o vector modulator seems feasible with feed-forward and piezo tuning, results now to be checked by beam dynamics,</a:t>
            </a:r>
            <a:endParaRPr lang="en-US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 x single beam IOTs</a:t>
            </a:r>
            <a:endParaRPr lang="en-US" dirty="0"/>
          </a:p>
        </p:txBody>
      </p:sp>
      <p:sp>
        <p:nvSpPr>
          <p:cNvPr id="150" name="Content Placeholder 149"/>
          <p:cNvSpPr>
            <a:spLocks noGrp="1"/>
          </p:cNvSpPr>
          <p:nvPr>
            <p:ph sz="half" idx="4294967295"/>
          </p:nvPr>
        </p:nvSpPr>
        <p:spPr>
          <a:xfrm>
            <a:off x="4648199" y="1143000"/>
            <a:ext cx="4283765" cy="2895600"/>
          </a:xfrm>
        </p:spPr>
        <p:txBody>
          <a:bodyPr anchor="ctr">
            <a:normAutofit fontScale="47500" lnSpcReduction="20000"/>
          </a:bodyPr>
          <a:lstStyle/>
          <a:p>
            <a:pPr>
              <a:buClr>
                <a:srgbClr val="00B050"/>
              </a:buClr>
              <a:buFont typeface="Calibri" pitchFamily="34" charset="0"/>
              <a:buChar char="↗"/>
            </a:pPr>
            <a:r>
              <a:rPr lang="en-US" dirty="0" smtClean="0"/>
              <a:t>Quasi ‘off the shelf’ IOT products</a:t>
            </a:r>
          </a:p>
          <a:p>
            <a:pPr>
              <a:buClr>
                <a:srgbClr val="00B050"/>
              </a:buClr>
              <a:buFont typeface="Calibri" pitchFamily="34" charset="0"/>
              <a:buChar char="↗"/>
            </a:pPr>
            <a:r>
              <a:rPr lang="en-GB" dirty="0" smtClean="0"/>
              <a:t>Typical DC voltage range 40 kV</a:t>
            </a:r>
          </a:p>
          <a:p>
            <a:pPr>
              <a:buClr>
                <a:srgbClr val="00B050"/>
              </a:buClr>
              <a:buFont typeface="Calibri" pitchFamily="34" charset="0"/>
              <a:buChar char="↗"/>
            </a:pPr>
            <a:r>
              <a:rPr lang="en-GB" dirty="0" smtClean="0"/>
              <a:t>Pulses via RF drive</a:t>
            </a:r>
          </a:p>
          <a:p>
            <a:pPr>
              <a:buClr>
                <a:srgbClr val="00B050"/>
              </a:buClr>
              <a:buFont typeface="Calibri" pitchFamily="34" charset="0"/>
              <a:buChar char="↗"/>
            </a:pPr>
            <a:r>
              <a:rPr lang="en-US" dirty="0" smtClean="0"/>
              <a:t>Easiest for control, individual LLRF per cavity</a:t>
            </a:r>
          </a:p>
          <a:p>
            <a:pPr>
              <a:buClr>
                <a:srgbClr val="00B050"/>
              </a:buClr>
              <a:buFont typeface="Calibri" pitchFamily="34" charset="0"/>
              <a:buChar char="↗"/>
            </a:pPr>
            <a:endParaRPr lang="en-US" dirty="0" smtClean="0"/>
          </a:p>
          <a:p>
            <a:pPr>
              <a:buClr>
                <a:srgbClr val="FF0000"/>
              </a:buClr>
              <a:buFont typeface="Calibri" pitchFamily="34" charset="0"/>
              <a:buChar char="↘"/>
            </a:pPr>
            <a:r>
              <a:rPr lang="en-US" b="1" dirty="0" smtClean="0">
                <a:solidFill>
                  <a:srgbClr val="FF0000"/>
                </a:solidFill>
              </a:rPr>
              <a:t>8 x 184 + 4 x 62 = 1720 IOTs</a:t>
            </a:r>
          </a:p>
          <a:p>
            <a:pPr>
              <a:buClr>
                <a:srgbClr val="FF0000"/>
              </a:buClr>
              <a:buFont typeface="Calibri" pitchFamily="34" charset="0"/>
              <a:buChar char="↘"/>
            </a:pPr>
            <a:r>
              <a:rPr lang="en-US" dirty="0" smtClean="0"/>
              <a:t>Production capability of such an item would be of ~ 150 per year per supplier</a:t>
            </a:r>
          </a:p>
          <a:p>
            <a:pPr>
              <a:buClr>
                <a:srgbClr val="FF0000"/>
              </a:buClr>
              <a:buFont typeface="Calibri" pitchFamily="34" charset="0"/>
              <a:buChar char="↘"/>
            </a:pPr>
            <a:r>
              <a:rPr lang="en-US" dirty="0" smtClean="0"/>
              <a:t>It would then required ~ </a:t>
            </a:r>
            <a:r>
              <a:rPr lang="en-US" b="1" dirty="0" smtClean="0">
                <a:solidFill>
                  <a:srgbClr val="FF0000"/>
                </a:solidFill>
              </a:rPr>
              <a:t>12 years production</a:t>
            </a:r>
            <a:r>
              <a:rPr lang="en-US" dirty="0" smtClean="0"/>
              <a:t>, even with three suppliers -&gt; 4 years full production !</a:t>
            </a:r>
          </a:p>
        </p:txBody>
      </p:sp>
      <p:sp>
        <p:nvSpPr>
          <p:cNvPr id="1136" name="Rectangle 1135"/>
          <p:cNvSpPr/>
          <p:nvPr/>
        </p:nvSpPr>
        <p:spPr>
          <a:xfrm>
            <a:off x="457200" y="1143000"/>
            <a:ext cx="4038600" cy="39624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FF0000"/>
                </a:solidFill>
              </a:rPr>
              <a:t>Surface Building (30 m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per unit)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39" name="Oval 1138"/>
          <p:cNvSpPr/>
          <p:nvPr/>
        </p:nvSpPr>
        <p:spPr>
          <a:xfrm>
            <a:off x="2362200" y="44958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600" dirty="0" smtClean="0">
              <a:solidFill>
                <a:prstClr val="white"/>
              </a:solidFill>
            </a:endParaRPr>
          </a:p>
        </p:txBody>
      </p:sp>
      <p:sp>
        <p:nvSpPr>
          <p:cNvPr id="1140" name="Rectangle 1139"/>
          <p:cNvSpPr/>
          <p:nvPr/>
        </p:nvSpPr>
        <p:spPr>
          <a:xfrm>
            <a:off x="1371600" y="4572000"/>
            <a:ext cx="609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Circ. Load</a:t>
            </a:r>
            <a:endParaRPr lang="en-US" sz="800" dirty="0">
              <a:solidFill>
                <a:prstClr val="white"/>
              </a:solidFill>
            </a:endParaRPr>
          </a:p>
        </p:txBody>
      </p:sp>
      <p:cxnSp>
        <p:nvCxnSpPr>
          <p:cNvPr id="1141" name="Elbow Connector 1140"/>
          <p:cNvCxnSpPr>
            <a:stCxn id="1139" idx="2"/>
            <a:endCxn id="1140" idx="3"/>
          </p:cNvCxnSpPr>
          <p:nvPr/>
        </p:nvCxnSpPr>
        <p:spPr>
          <a:xfrm rot="10800000">
            <a:off x="1981200" y="4648200"/>
            <a:ext cx="3810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2" name="Elbow Connector 158"/>
          <p:cNvCxnSpPr>
            <a:stCxn id="250" idx="0"/>
            <a:endCxn id="309" idx="0"/>
          </p:cNvCxnSpPr>
          <p:nvPr/>
        </p:nvCxnSpPr>
        <p:spPr>
          <a:xfrm rot="5400000">
            <a:off x="2438253" y="2514310"/>
            <a:ext cx="152838" cy="14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3" name="Rectangle 1142"/>
          <p:cNvSpPr/>
          <p:nvPr/>
        </p:nvSpPr>
        <p:spPr>
          <a:xfrm>
            <a:off x="3810000" y="2590800"/>
            <a:ext cx="609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40 kV HVPS</a:t>
            </a:r>
            <a:endParaRPr lang="en-US" sz="800" dirty="0">
              <a:solidFill>
                <a:prstClr val="white"/>
              </a:solidFill>
            </a:endParaRPr>
          </a:p>
        </p:txBody>
      </p:sp>
      <p:cxnSp>
        <p:nvCxnSpPr>
          <p:cNvPr id="1144" name="Elbow Connector 158"/>
          <p:cNvCxnSpPr>
            <a:stCxn id="1358" idx="0"/>
            <a:endCxn id="1143" idx="2"/>
          </p:cNvCxnSpPr>
          <p:nvPr/>
        </p:nvCxnSpPr>
        <p:spPr>
          <a:xfrm rot="5400000" flipH="1" flipV="1">
            <a:off x="3924300" y="3162300"/>
            <a:ext cx="381000" cy="1588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5" name="TextBox 1144"/>
          <p:cNvSpPr txBox="1"/>
          <p:nvPr/>
        </p:nvSpPr>
        <p:spPr>
          <a:xfrm>
            <a:off x="2658379" y="4554379"/>
            <a:ext cx="6944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srgbClr val="002060"/>
                </a:solidFill>
                <a:latin typeface="Calibri"/>
              </a:rPr>
              <a:t>Circulator</a:t>
            </a:r>
            <a:endParaRPr lang="en-US" sz="1000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1146" name="TextBox 1145"/>
          <p:cNvSpPr txBox="1"/>
          <p:nvPr/>
        </p:nvSpPr>
        <p:spPr>
          <a:xfrm>
            <a:off x="685800" y="3228201"/>
            <a:ext cx="70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002060"/>
                </a:solidFill>
                <a:latin typeface="Calibri"/>
              </a:rPr>
              <a:t> 8 x IOTs</a:t>
            </a:r>
            <a:endParaRPr lang="en-US" sz="1200" b="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1147" name="TextBox 1146"/>
          <p:cNvSpPr txBox="1"/>
          <p:nvPr/>
        </p:nvSpPr>
        <p:spPr>
          <a:xfrm>
            <a:off x="2667000" y="193280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2060"/>
                </a:solidFill>
                <a:latin typeface="Calibri"/>
              </a:rPr>
              <a:t>15 kW driver</a:t>
            </a:r>
            <a:endParaRPr lang="en-US" sz="1200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1352" name="Rectangle 1351"/>
          <p:cNvSpPr/>
          <p:nvPr/>
        </p:nvSpPr>
        <p:spPr>
          <a:xfrm>
            <a:off x="609600" y="1828800"/>
            <a:ext cx="762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white"/>
                </a:solidFill>
              </a:rPr>
              <a:t>LLRF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354" name="Elbow Connector 158"/>
          <p:cNvCxnSpPr>
            <a:stCxn id="1139" idx="4"/>
          </p:cNvCxnSpPr>
          <p:nvPr/>
        </p:nvCxnSpPr>
        <p:spPr>
          <a:xfrm rot="5400000">
            <a:off x="2019300" y="5143500"/>
            <a:ext cx="838200" cy="152400"/>
          </a:xfrm>
          <a:prstGeom prst="bentConnector3">
            <a:avLst>
              <a:gd name="adj1" fmla="val 73564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5" name="Elbow Connector 158"/>
          <p:cNvCxnSpPr>
            <a:stCxn id="1352" idx="3"/>
            <a:endCxn id="250" idx="3"/>
          </p:cNvCxnSpPr>
          <p:nvPr/>
        </p:nvCxnSpPr>
        <p:spPr>
          <a:xfrm>
            <a:off x="1371600" y="2019300"/>
            <a:ext cx="1142491" cy="19729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6" name="Elbow Connector 158"/>
          <p:cNvCxnSpPr/>
          <p:nvPr/>
        </p:nvCxnSpPr>
        <p:spPr>
          <a:xfrm rot="16200000" flipV="1">
            <a:off x="-342900" y="3238500"/>
            <a:ext cx="3429000" cy="1371600"/>
          </a:xfrm>
          <a:prstGeom prst="bentConnector3">
            <a:avLst>
              <a:gd name="adj1" fmla="val 669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24"/>
          <p:cNvGrpSpPr/>
          <p:nvPr/>
        </p:nvGrpSpPr>
        <p:grpSpPr>
          <a:xfrm>
            <a:off x="3810000" y="3352800"/>
            <a:ext cx="609600" cy="381000"/>
            <a:chOff x="3810000" y="3124200"/>
            <a:chExt cx="609600" cy="381000"/>
          </a:xfrm>
        </p:grpSpPr>
        <p:sp>
          <p:nvSpPr>
            <p:cNvPr id="1358" name="Rectangle 1357"/>
            <p:cNvSpPr/>
            <p:nvPr/>
          </p:nvSpPr>
          <p:spPr>
            <a:xfrm>
              <a:off x="3810000" y="3124200"/>
              <a:ext cx="6096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 smtClean="0">
                  <a:solidFill>
                    <a:prstClr val="white"/>
                  </a:solidFill>
                </a:rPr>
                <a:t>      </a:t>
              </a:r>
              <a:endParaRPr lang="en-US" sz="800" dirty="0">
                <a:solidFill>
                  <a:prstClr val="white"/>
                </a:solidFill>
              </a:endParaRPr>
            </a:p>
          </p:txBody>
        </p:sp>
        <p:cxnSp>
          <p:nvCxnSpPr>
            <p:cNvPr id="1359" name="Straight Connector 1358"/>
            <p:cNvCxnSpPr/>
            <p:nvPr/>
          </p:nvCxnSpPr>
          <p:spPr>
            <a:xfrm>
              <a:off x="3962400" y="3276600"/>
              <a:ext cx="304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0" name="Straight Connector 1359"/>
            <p:cNvCxnSpPr/>
            <p:nvPr/>
          </p:nvCxnSpPr>
          <p:spPr>
            <a:xfrm rot="5400000">
              <a:off x="4076699" y="3390900"/>
              <a:ext cx="76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1" name="Straight Connector 1360"/>
            <p:cNvCxnSpPr/>
            <p:nvPr/>
          </p:nvCxnSpPr>
          <p:spPr>
            <a:xfrm rot="5400000">
              <a:off x="4076699" y="3238500"/>
              <a:ext cx="76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2" name="Straight Connector 1361"/>
            <p:cNvCxnSpPr/>
            <p:nvPr/>
          </p:nvCxnSpPr>
          <p:spPr>
            <a:xfrm>
              <a:off x="3962400" y="3352800"/>
              <a:ext cx="304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63" name="Isosceles Triangle 1362"/>
          <p:cNvSpPr/>
          <p:nvPr/>
        </p:nvSpPr>
        <p:spPr>
          <a:xfrm rot="10800000">
            <a:off x="1600200" y="2971800"/>
            <a:ext cx="304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50" name="Isosceles Triangle 249"/>
          <p:cNvSpPr/>
          <p:nvPr/>
        </p:nvSpPr>
        <p:spPr>
          <a:xfrm rot="10789867">
            <a:off x="2365960" y="2216595"/>
            <a:ext cx="296915" cy="22136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58" name="Elbow Connector 158"/>
          <p:cNvCxnSpPr>
            <a:endCxn id="1363" idx="3"/>
          </p:cNvCxnSpPr>
          <p:nvPr/>
        </p:nvCxnSpPr>
        <p:spPr>
          <a:xfrm rot="5400000">
            <a:off x="1639094" y="2856706"/>
            <a:ext cx="2286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Isosceles Triangle 265"/>
          <p:cNvSpPr/>
          <p:nvPr/>
        </p:nvSpPr>
        <p:spPr>
          <a:xfrm rot="10800000">
            <a:off x="2209800" y="2971800"/>
            <a:ext cx="304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67" name="Isosceles Triangle 266"/>
          <p:cNvSpPr/>
          <p:nvPr/>
        </p:nvSpPr>
        <p:spPr>
          <a:xfrm rot="10800000">
            <a:off x="2819400" y="2971800"/>
            <a:ext cx="304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68" name="Isosceles Triangle 267"/>
          <p:cNvSpPr/>
          <p:nvPr/>
        </p:nvSpPr>
        <p:spPr>
          <a:xfrm rot="10800000">
            <a:off x="3429000" y="2971800"/>
            <a:ext cx="304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72" name="Elbow Connector 158"/>
          <p:cNvCxnSpPr>
            <a:endCxn id="266" idx="3"/>
          </p:cNvCxnSpPr>
          <p:nvPr/>
        </p:nvCxnSpPr>
        <p:spPr>
          <a:xfrm rot="5400000">
            <a:off x="2248694" y="2856706"/>
            <a:ext cx="2286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Elbow Connector 158"/>
          <p:cNvCxnSpPr>
            <a:endCxn id="267" idx="3"/>
          </p:cNvCxnSpPr>
          <p:nvPr/>
        </p:nvCxnSpPr>
        <p:spPr>
          <a:xfrm rot="5400000">
            <a:off x="2858294" y="2856706"/>
            <a:ext cx="2286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Elbow Connector 158"/>
          <p:cNvCxnSpPr>
            <a:endCxn id="268" idx="3"/>
          </p:cNvCxnSpPr>
          <p:nvPr/>
        </p:nvCxnSpPr>
        <p:spPr>
          <a:xfrm rot="5400000">
            <a:off x="3467894" y="2856706"/>
            <a:ext cx="2286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Elbow Connector 158"/>
          <p:cNvCxnSpPr>
            <a:stCxn id="281" idx="0"/>
          </p:cNvCxnSpPr>
          <p:nvPr/>
        </p:nvCxnSpPr>
        <p:spPr>
          <a:xfrm rot="5400000">
            <a:off x="1333501" y="3467100"/>
            <a:ext cx="228599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Rectangle 275"/>
          <p:cNvSpPr/>
          <p:nvPr/>
        </p:nvSpPr>
        <p:spPr>
          <a:xfrm>
            <a:off x="1371600" y="3581400"/>
            <a:ext cx="457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Comb.</a:t>
            </a:r>
          </a:p>
        </p:txBody>
      </p:sp>
      <p:cxnSp>
        <p:nvCxnSpPr>
          <p:cNvPr id="277" name="Elbow Connector 158"/>
          <p:cNvCxnSpPr>
            <a:stCxn id="278" idx="0"/>
          </p:cNvCxnSpPr>
          <p:nvPr/>
        </p:nvCxnSpPr>
        <p:spPr>
          <a:xfrm rot="5400000">
            <a:off x="1943101" y="3467100"/>
            <a:ext cx="228599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Isosceles Triangle 277"/>
          <p:cNvSpPr/>
          <p:nvPr/>
        </p:nvSpPr>
        <p:spPr>
          <a:xfrm rot="10800000">
            <a:off x="1905000" y="3124200"/>
            <a:ext cx="304800" cy="22860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79" name="Isosceles Triangle 278"/>
          <p:cNvSpPr/>
          <p:nvPr/>
        </p:nvSpPr>
        <p:spPr>
          <a:xfrm rot="10800000">
            <a:off x="2514600" y="3124200"/>
            <a:ext cx="304800" cy="22860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80" name="Isosceles Triangle 279"/>
          <p:cNvSpPr/>
          <p:nvPr/>
        </p:nvSpPr>
        <p:spPr>
          <a:xfrm rot="10800000">
            <a:off x="3124200" y="3124200"/>
            <a:ext cx="304800" cy="22860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81" name="Isosceles Triangle 280"/>
          <p:cNvSpPr/>
          <p:nvPr/>
        </p:nvSpPr>
        <p:spPr>
          <a:xfrm rot="10800000">
            <a:off x="1295400" y="3124200"/>
            <a:ext cx="304800" cy="22860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84" name="Elbow Connector 158"/>
          <p:cNvCxnSpPr>
            <a:stCxn id="279" idx="0"/>
          </p:cNvCxnSpPr>
          <p:nvPr/>
        </p:nvCxnSpPr>
        <p:spPr>
          <a:xfrm rot="5400000">
            <a:off x="2552701" y="3467100"/>
            <a:ext cx="228599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Elbow Connector 158"/>
          <p:cNvCxnSpPr/>
          <p:nvPr/>
        </p:nvCxnSpPr>
        <p:spPr>
          <a:xfrm rot="5400000">
            <a:off x="3162300" y="3467100"/>
            <a:ext cx="2286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Elbow Connector 158"/>
          <p:cNvCxnSpPr>
            <a:stCxn id="314" idx="2"/>
            <a:endCxn id="1139" idx="0"/>
          </p:cNvCxnSpPr>
          <p:nvPr/>
        </p:nvCxnSpPr>
        <p:spPr>
          <a:xfrm rot="5400000">
            <a:off x="2438400" y="4419600"/>
            <a:ext cx="1524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Elbow Connector 158"/>
          <p:cNvCxnSpPr>
            <a:endCxn id="281" idx="3"/>
          </p:cNvCxnSpPr>
          <p:nvPr/>
        </p:nvCxnSpPr>
        <p:spPr>
          <a:xfrm rot="5400000">
            <a:off x="1258094" y="2932906"/>
            <a:ext cx="3810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Elbow Connector 158"/>
          <p:cNvCxnSpPr>
            <a:endCxn id="278" idx="3"/>
          </p:cNvCxnSpPr>
          <p:nvPr/>
        </p:nvCxnSpPr>
        <p:spPr>
          <a:xfrm rot="5400000">
            <a:off x="1867694" y="2932906"/>
            <a:ext cx="3810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Elbow Connector 158"/>
          <p:cNvCxnSpPr>
            <a:endCxn id="279" idx="3"/>
          </p:cNvCxnSpPr>
          <p:nvPr/>
        </p:nvCxnSpPr>
        <p:spPr>
          <a:xfrm rot="5400000">
            <a:off x="2477294" y="2932906"/>
            <a:ext cx="3810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Elbow Connector 158"/>
          <p:cNvCxnSpPr>
            <a:endCxn id="280" idx="3"/>
          </p:cNvCxnSpPr>
          <p:nvPr/>
        </p:nvCxnSpPr>
        <p:spPr>
          <a:xfrm rot="5400000">
            <a:off x="3086894" y="2932906"/>
            <a:ext cx="3810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Elbow Connector 158"/>
          <p:cNvCxnSpPr>
            <a:stCxn id="1363" idx="0"/>
          </p:cNvCxnSpPr>
          <p:nvPr/>
        </p:nvCxnSpPr>
        <p:spPr>
          <a:xfrm rot="5400000">
            <a:off x="1562100" y="3390900"/>
            <a:ext cx="3810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Elbow Connector 158"/>
          <p:cNvCxnSpPr/>
          <p:nvPr/>
        </p:nvCxnSpPr>
        <p:spPr>
          <a:xfrm rot="5400000">
            <a:off x="2171700" y="3390900"/>
            <a:ext cx="3810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Elbow Connector 158"/>
          <p:cNvCxnSpPr>
            <a:stCxn id="267" idx="0"/>
          </p:cNvCxnSpPr>
          <p:nvPr/>
        </p:nvCxnSpPr>
        <p:spPr>
          <a:xfrm rot="5400000">
            <a:off x="2781300" y="3390900"/>
            <a:ext cx="3810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Elbow Connector 158"/>
          <p:cNvCxnSpPr>
            <a:stCxn id="268" idx="0"/>
          </p:cNvCxnSpPr>
          <p:nvPr/>
        </p:nvCxnSpPr>
        <p:spPr>
          <a:xfrm rot="5400000">
            <a:off x="3390900" y="3390900"/>
            <a:ext cx="3810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" name="Rectangle 308"/>
          <p:cNvSpPr/>
          <p:nvPr/>
        </p:nvSpPr>
        <p:spPr>
          <a:xfrm>
            <a:off x="1295400" y="2590800"/>
            <a:ext cx="2438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Splitter</a:t>
            </a:r>
          </a:p>
        </p:txBody>
      </p:sp>
      <p:sp>
        <p:nvSpPr>
          <p:cNvPr id="314" name="Rectangle 313"/>
          <p:cNvSpPr/>
          <p:nvPr/>
        </p:nvSpPr>
        <p:spPr>
          <a:xfrm>
            <a:off x="2209800" y="4191000"/>
            <a:ext cx="609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Combiner</a:t>
            </a:r>
          </a:p>
        </p:txBody>
      </p:sp>
      <p:sp>
        <p:nvSpPr>
          <p:cNvPr id="317" name="Rectangle 316"/>
          <p:cNvSpPr/>
          <p:nvPr/>
        </p:nvSpPr>
        <p:spPr>
          <a:xfrm>
            <a:off x="1981200" y="3581400"/>
            <a:ext cx="457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Comb.</a:t>
            </a:r>
          </a:p>
        </p:txBody>
      </p:sp>
      <p:sp>
        <p:nvSpPr>
          <p:cNvPr id="318" name="Rectangle 317"/>
          <p:cNvSpPr/>
          <p:nvPr/>
        </p:nvSpPr>
        <p:spPr>
          <a:xfrm>
            <a:off x="2590800" y="3581400"/>
            <a:ext cx="457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Comb.</a:t>
            </a:r>
          </a:p>
        </p:txBody>
      </p:sp>
      <p:sp>
        <p:nvSpPr>
          <p:cNvPr id="319" name="Rectangle 318"/>
          <p:cNvSpPr/>
          <p:nvPr/>
        </p:nvSpPr>
        <p:spPr>
          <a:xfrm>
            <a:off x="3200400" y="3581400"/>
            <a:ext cx="457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Comb.</a:t>
            </a:r>
          </a:p>
        </p:txBody>
      </p:sp>
      <p:sp>
        <p:nvSpPr>
          <p:cNvPr id="320" name="Rectangle 319"/>
          <p:cNvSpPr/>
          <p:nvPr/>
        </p:nvSpPr>
        <p:spPr>
          <a:xfrm>
            <a:off x="1676400" y="3886200"/>
            <a:ext cx="457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Comb.</a:t>
            </a:r>
          </a:p>
        </p:txBody>
      </p:sp>
      <p:sp>
        <p:nvSpPr>
          <p:cNvPr id="321" name="Rectangle 320"/>
          <p:cNvSpPr/>
          <p:nvPr/>
        </p:nvSpPr>
        <p:spPr>
          <a:xfrm>
            <a:off x="2895600" y="3886200"/>
            <a:ext cx="457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Comb.</a:t>
            </a:r>
          </a:p>
        </p:txBody>
      </p:sp>
      <p:cxnSp>
        <p:nvCxnSpPr>
          <p:cNvPr id="323" name="Elbow Connector 158"/>
          <p:cNvCxnSpPr>
            <a:endCxn id="320" idx="1"/>
          </p:cNvCxnSpPr>
          <p:nvPr/>
        </p:nvCxnSpPr>
        <p:spPr>
          <a:xfrm rot="16200000" flipH="1">
            <a:off x="1409700" y="3695700"/>
            <a:ext cx="304800" cy="2286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Elbow Connector 158"/>
          <p:cNvCxnSpPr>
            <a:endCxn id="320" idx="3"/>
          </p:cNvCxnSpPr>
          <p:nvPr/>
        </p:nvCxnSpPr>
        <p:spPr>
          <a:xfrm rot="5400000">
            <a:off x="2095500" y="3695700"/>
            <a:ext cx="304800" cy="2286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Elbow Connector 158"/>
          <p:cNvCxnSpPr>
            <a:endCxn id="321" idx="1"/>
          </p:cNvCxnSpPr>
          <p:nvPr/>
        </p:nvCxnSpPr>
        <p:spPr>
          <a:xfrm rot="16200000" flipH="1">
            <a:off x="2628900" y="3695700"/>
            <a:ext cx="304800" cy="2286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Elbow Connector 158"/>
          <p:cNvCxnSpPr/>
          <p:nvPr/>
        </p:nvCxnSpPr>
        <p:spPr>
          <a:xfrm rot="5400000">
            <a:off x="3314700" y="3619500"/>
            <a:ext cx="304800" cy="2286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6" name="Elbow Connector 158"/>
          <p:cNvCxnSpPr>
            <a:stCxn id="320" idx="2"/>
            <a:endCxn id="314" idx="1"/>
          </p:cNvCxnSpPr>
          <p:nvPr/>
        </p:nvCxnSpPr>
        <p:spPr>
          <a:xfrm rot="16200000" flipH="1">
            <a:off x="1943100" y="4000500"/>
            <a:ext cx="228600" cy="3048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Elbow Connector 158"/>
          <p:cNvCxnSpPr>
            <a:stCxn id="321" idx="2"/>
            <a:endCxn id="314" idx="3"/>
          </p:cNvCxnSpPr>
          <p:nvPr/>
        </p:nvCxnSpPr>
        <p:spPr>
          <a:xfrm rot="5400000">
            <a:off x="2857500" y="4000500"/>
            <a:ext cx="228600" cy="3048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9" name="Content Placeholder 7"/>
          <p:cNvGraphicFramePr>
            <a:graphicFrameLocks/>
          </p:cNvGraphicFramePr>
          <p:nvPr/>
        </p:nvGraphicFramePr>
        <p:xfrm>
          <a:off x="4724400" y="4038600"/>
          <a:ext cx="3962400" cy="97536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2093343"/>
                <a:gridCol w="860447"/>
                <a:gridCol w="1008610"/>
              </a:tblGrid>
              <a:tr h="140994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  <a:cs typeface="Arial" pitchFamily="34" charset="0"/>
                        </a:rPr>
                        <a:t>Total power from IOT, </a:t>
                      </a:r>
                      <a:r>
                        <a:rPr lang="el-GR" sz="1000" dirty="0" smtClean="0"/>
                        <a:t>η</a:t>
                      </a:r>
                      <a:r>
                        <a:rPr lang="en-US" sz="1000" baseline="-25000" dirty="0" smtClean="0"/>
                        <a:t>RF dist. </a:t>
                      </a:r>
                      <a:r>
                        <a:rPr lang="en-US" sz="1000" baseline="0" dirty="0" smtClean="0"/>
                        <a:t>= 91 %</a:t>
                      </a:r>
                      <a:endParaRPr lang="en-US" sz="1000" dirty="0" smtClean="0">
                        <a:latin typeface="+mn-lt"/>
                        <a:cs typeface="Arial" pitchFamily="34" charset="0"/>
                      </a:endParaRPr>
                    </a:p>
                  </a:txBody>
                  <a:tcPr marL="186331" marR="186331" anchor="ctr"/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>
                        <a:latin typeface="+mn-lt"/>
                        <a:cs typeface="Arial" pitchFamily="34" charset="0"/>
                      </a:endParaRP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 smtClean="0">
                          <a:latin typeface="+mn-lt"/>
                        </a:rPr>
                        <a:t>160 kW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</a:tr>
              <a:tr h="140994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Combiners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 smtClean="0">
                          <a:latin typeface="+mn-lt"/>
                        </a:rPr>
                        <a:t>+8.7 dB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 smtClean="0">
                          <a:latin typeface="+mn-lt"/>
                        </a:rPr>
                        <a:t>155 kW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</a:tr>
              <a:tr h="140994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  <a:cs typeface="Arial" pitchFamily="34" charset="0"/>
                        </a:rPr>
                        <a:t>Circulator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 smtClean="0">
                          <a:latin typeface="+mn-lt"/>
                        </a:rPr>
                        <a:t>- 0.1 dB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 smtClean="0">
                          <a:latin typeface="+mn-lt"/>
                        </a:rPr>
                        <a:t>1’125 kW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</a:tr>
              <a:tr h="140994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Power to Cavity Input</a:t>
                      </a: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endParaRPr lang="en-US" sz="1000" dirty="0" smtClean="0">
                        <a:latin typeface="+mn-lt"/>
                      </a:endParaRP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 smtClean="0">
                          <a:latin typeface="+mn-lt"/>
                        </a:rPr>
                        <a:t>1’100 kW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</a:tr>
            </a:tbl>
          </a:graphicData>
        </a:graphic>
      </p:graphicFrame>
      <p:graphicFrame>
        <p:nvGraphicFramePr>
          <p:cNvPr id="270" name="Content Placeholder 7"/>
          <p:cNvGraphicFramePr>
            <a:graphicFrameLocks/>
          </p:cNvGraphicFramePr>
          <p:nvPr/>
        </p:nvGraphicFramePr>
        <p:xfrm>
          <a:off x="4724400" y="5120640"/>
          <a:ext cx="3962400" cy="975360"/>
        </p:xfrm>
        <a:graphic>
          <a:graphicData uri="http://schemas.openxmlformats.org/drawingml/2006/table">
            <a:tbl>
              <a:tblPr firstRow="1" lastRow="1" bandRow="1">
                <a:tableStyleId>{7DF18680-E054-41AD-8BC1-D1AEF772440D}</a:tableStyleId>
              </a:tblPr>
              <a:tblGrid>
                <a:gridCol w="2093342"/>
                <a:gridCol w="860447"/>
                <a:gridCol w="1008611"/>
              </a:tblGrid>
              <a:tr h="140994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Total power from IOT</a:t>
                      </a:r>
                      <a:r>
                        <a:rPr lang="en-US" sz="1000" dirty="0" smtClean="0">
                          <a:latin typeface="+mn-lt"/>
                          <a:cs typeface="Arial" pitchFamily="34" charset="0"/>
                        </a:rPr>
                        <a:t>, </a:t>
                      </a:r>
                      <a:r>
                        <a:rPr lang="el-GR" sz="1000" dirty="0" smtClean="0"/>
                        <a:t>η</a:t>
                      </a:r>
                      <a:r>
                        <a:rPr lang="en-US" sz="1000" baseline="-25000" dirty="0" smtClean="0"/>
                        <a:t>RF dist. </a:t>
                      </a:r>
                      <a:r>
                        <a:rPr lang="en-US" sz="1000" baseline="0" dirty="0" smtClean="0"/>
                        <a:t>= 93 %</a:t>
                      </a:r>
                      <a:endParaRPr lang="en-US" sz="1000" dirty="0" smtClean="0">
                        <a:latin typeface="+mn-lt"/>
                        <a:cs typeface="Arial" pitchFamily="34" charset="0"/>
                      </a:endParaRPr>
                    </a:p>
                  </a:txBody>
                  <a:tcPr marL="186331" marR="186331" anchor="ctr"/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>
                        <a:latin typeface="+mn-lt"/>
                        <a:cs typeface="Arial" pitchFamily="34" charset="0"/>
                      </a:endParaRP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 smtClean="0"/>
                        <a:t>160 kW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</a:tr>
              <a:tr h="140994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Combiners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 smtClean="0"/>
                        <a:t>+5.8 dB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 smtClean="0"/>
                        <a:t>160 kW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</a:tr>
              <a:tr h="140994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Circulator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 smtClean="0"/>
                        <a:t>-0.1 dB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 smtClean="0"/>
                        <a:t>615 kW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</a:tr>
              <a:tr h="140994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Power to Cavity Input</a:t>
                      </a:r>
                      <a:endParaRPr lang="en-US" sz="1000" dirty="0" smtClean="0">
                        <a:latin typeface="+mn-lt"/>
                      </a:endParaRP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endParaRPr lang="en-US" sz="1000" dirty="0" smtClean="0">
                        <a:latin typeface="+mn-lt"/>
                      </a:endParaRP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 smtClean="0"/>
                        <a:t>600 kW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</a:tr>
            </a:tbl>
          </a:graphicData>
        </a:graphic>
      </p:graphicFrame>
      <p:sp>
        <p:nvSpPr>
          <p:cNvPr id="271" name="Slide Number Placeholder 2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CCF7E-83CB-4E8C-B753-94F4BB7D52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82" name="Footer Placeholder 28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Fifth SPL Collaboration Meeting, Eric Montesinos, BE-RF, CERN November 25-26 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83" name="Rectangle 282"/>
          <p:cNvSpPr/>
          <p:nvPr/>
        </p:nvSpPr>
        <p:spPr>
          <a:xfrm>
            <a:off x="457200" y="5181600"/>
            <a:ext cx="4038600" cy="9144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FF0000"/>
                </a:solidFill>
              </a:rPr>
              <a:t>SPL Tunnel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87" name="Rectangle 286"/>
          <p:cNvSpPr/>
          <p:nvPr/>
        </p:nvSpPr>
        <p:spPr>
          <a:xfrm rot="5400000">
            <a:off x="2324100" y="3924302"/>
            <a:ext cx="304800" cy="373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4" name="Group 98"/>
          <p:cNvGrpSpPr/>
          <p:nvPr/>
        </p:nvGrpSpPr>
        <p:grpSpPr>
          <a:xfrm>
            <a:off x="2514599" y="5638801"/>
            <a:ext cx="457200" cy="304799"/>
            <a:chOff x="4876800" y="4876800"/>
            <a:chExt cx="2667000" cy="1600199"/>
          </a:xfrm>
        </p:grpSpPr>
        <p:sp>
          <p:nvSpPr>
            <p:cNvPr id="289" name="Arc 288"/>
            <p:cNvSpPr/>
            <p:nvPr/>
          </p:nvSpPr>
          <p:spPr>
            <a:xfrm>
              <a:off x="51816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90" name="Arc 289"/>
            <p:cNvSpPr/>
            <p:nvPr/>
          </p:nvSpPr>
          <p:spPr>
            <a:xfrm rot="10800000">
              <a:off x="54102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91" name="Arc 290"/>
            <p:cNvSpPr/>
            <p:nvPr/>
          </p:nvSpPr>
          <p:spPr>
            <a:xfrm>
              <a:off x="56388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92" name="Arc 291"/>
            <p:cNvSpPr/>
            <p:nvPr/>
          </p:nvSpPr>
          <p:spPr>
            <a:xfrm rot="10800000">
              <a:off x="58674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93" name="Arc 292"/>
            <p:cNvSpPr/>
            <p:nvPr/>
          </p:nvSpPr>
          <p:spPr>
            <a:xfrm>
              <a:off x="60960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94" name="Arc 293"/>
            <p:cNvSpPr/>
            <p:nvPr/>
          </p:nvSpPr>
          <p:spPr>
            <a:xfrm rot="10800000">
              <a:off x="63246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96" name="Arc 295"/>
            <p:cNvSpPr/>
            <p:nvPr/>
          </p:nvSpPr>
          <p:spPr>
            <a:xfrm>
              <a:off x="65532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4" name="Arc 303"/>
            <p:cNvSpPr/>
            <p:nvPr/>
          </p:nvSpPr>
          <p:spPr>
            <a:xfrm rot="10800000">
              <a:off x="67818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5" name="Arc 304"/>
            <p:cNvSpPr/>
            <p:nvPr/>
          </p:nvSpPr>
          <p:spPr>
            <a:xfrm rot="10800000">
              <a:off x="4953000" y="5029200"/>
              <a:ext cx="228600" cy="533400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306" name="Straight Connector 305"/>
            <p:cNvCxnSpPr>
              <a:stCxn id="305" idx="2"/>
            </p:cNvCxnSpPr>
            <p:nvPr/>
          </p:nvCxnSpPr>
          <p:spPr>
            <a:xfrm rot="10800000" flipV="1">
              <a:off x="4953000" y="5561638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7" name="Arc 306"/>
            <p:cNvSpPr/>
            <p:nvPr/>
          </p:nvSpPr>
          <p:spPr>
            <a:xfrm>
              <a:off x="70104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8" name="Arc 307"/>
            <p:cNvSpPr/>
            <p:nvPr/>
          </p:nvSpPr>
          <p:spPr>
            <a:xfrm rot="10800000">
              <a:off x="7239000" y="4876800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310" name="Straight Connector 309"/>
            <p:cNvCxnSpPr>
              <a:endCxn id="308" idx="0"/>
            </p:cNvCxnSpPr>
            <p:nvPr/>
          </p:nvCxnSpPr>
          <p:spPr>
            <a:xfrm rot="10800000">
              <a:off x="7359188" y="5562146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Arc 310"/>
            <p:cNvSpPr/>
            <p:nvPr/>
          </p:nvSpPr>
          <p:spPr>
            <a:xfrm rot="10800000">
              <a:off x="70104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2" name="Arc 311"/>
            <p:cNvSpPr/>
            <p:nvPr/>
          </p:nvSpPr>
          <p:spPr>
            <a:xfrm>
              <a:off x="67818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3" name="Arc 312"/>
            <p:cNvSpPr/>
            <p:nvPr/>
          </p:nvSpPr>
          <p:spPr>
            <a:xfrm rot="10800000">
              <a:off x="65532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5" name="Arc 314"/>
            <p:cNvSpPr/>
            <p:nvPr/>
          </p:nvSpPr>
          <p:spPr>
            <a:xfrm>
              <a:off x="63246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6" name="Arc 315"/>
            <p:cNvSpPr/>
            <p:nvPr/>
          </p:nvSpPr>
          <p:spPr>
            <a:xfrm rot="10800000">
              <a:off x="60960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22" name="Arc 321"/>
            <p:cNvSpPr/>
            <p:nvPr/>
          </p:nvSpPr>
          <p:spPr>
            <a:xfrm>
              <a:off x="58674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24" name="Arc 323"/>
            <p:cNvSpPr/>
            <p:nvPr/>
          </p:nvSpPr>
          <p:spPr>
            <a:xfrm rot="10800000">
              <a:off x="56388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25" name="Arc 324"/>
            <p:cNvSpPr/>
            <p:nvPr/>
          </p:nvSpPr>
          <p:spPr>
            <a:xfrm>
              <a:off x="54102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27" name="Arc 326"/>
            <p:cNvSpPr/>
            <p:nvPr/>
          </p:nvSpPr>
          <p:spPr>
            <a:xfrm>
              <a:off x="7239000" y="5791199"/>
              <a:ext cx="228600" cy="533401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328" name="Straight Connector 327"/>
            <p:cNvCxnSpPr>
              <a:stCxn id="327" idx="2"/>
            </p:cNvCxnSpPr>
            <p:nvPr/>
          </p:nvCxnSpPr>
          <p:spPr>
            <a:xfrm flipV="1">
              <a:off x="7363000" y="5791199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9" name="Arc 328"/>
            <p:cNvSpPr/>
            <p:nvPr/>
          </p:nvSpPr>
          <p:spPr>
            <a:xfrm rot="10800000">
              <a:off x="51816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30" name="Arc 329"/>
            <p:cNvSpPr/>
            <p:nvPr/>
          </p:nvSpPr>
          <p:spPr>
            <a:xfrm>
              <a:off x="4953000" y="5791199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331" name="Straight Connector 330"/>
            <p:cNvCxnSpPr>
              <a:endCxn id="330" idx="0"/>
            </p:cNvCxnSpPr>
            <p:nvPr/>
          </p:nvCxnSpPr>
          <p:spPr>
            <a:xfrm>
              <a:off x="4927341" y="5791198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Rectangle 331"/>
            <p:cNvSpPr/>
            <p:nvPr/>
          </p:nvSpPr>
          <p:spPr>
            <a:xfrm>
              <a:off x="48768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33" name="Rectangle 332"/>
            <p:cNvSpPr/>
            <p:nvPr/>
          </p:nvSpPr>
          <p:spPr>
            <a:xfrm>
              <a:off x="74676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Group 127"/>
          <p:cNvGrpSpPr/>
          <p:nvPr/>
        </p:nvGrpSpPr>
        <p:grpSpPr>
          <a:xfrm>
            <a:off x="1981200" y="5638802"/>
            <a:ext cx="457200" cy="304799"/>
            <a:chOff x="4876800" y="4876800"/>
            <a:chExt cx="2667000" cy="1600199"/>
          </a:xfrm>
        </p:grpSpPr>
        <p:sp>
          <p:nvSpPr>
            <p:cNvPr id="335" name="Arc 334"/>
            <p:cNvSpPr/>
            <p:nvPr/>
          </p:nvSpPr>
          <p:spPr>
            <a:xfrm>
              <a:off x="51816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36" name="Arc 335"/>
            <p:cNvSpPr/>
            <p:nvPr/>
          </p:nvSpPr>
          <p:spPr>
            <a:xfrm rot="10800000">
              <a:off x="54102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37" name="Arc 336"/>
            <p:cNvSpPr/>
            <p:nvPr/>
          </p:nvSpPr>
          <p:spPr>
            <a:xfrm>
              <a:off x="56388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38" name="Arc 337"/>
            <p:cNvSpPr/>
            <p:nvPr/>
          </p:nvSpPr>
          <p:spPr>
            <a:xfrm rot="10800000">
              <a:off x="58674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39" name="Arc 338"/>
            <p:cNvSpPr/>
            <p:nvPr/>
          </p:nvSpPr>
          <p:spPr>
            <a:xfrm>
              <a:off x="60960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40" name="Arc 339"/>
            <p:cNvSpPr/>
            <p:nvPr/>
          </p:nvSpPr>
          <p:spPr>
            <a:xfrm rot="10800000">
              <a:off x="63246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41" name="Arc 340"/>
            <p:cNvSpPr/>
            <p:nvPr/>
          </p:nvSpPr>
          <p:spPr>
            <a:xfrm>
              <a:off x="65532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42" name="Arc 341"/>
            <p:cNvSpPr/>
            <p:nvPr/>
          </p:nvSpPr>
          <p:spPr>
            <a:xfrm rot="10800000">
              <a:off x="67818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43" name="Arc 342"/>
            <p:cNvSpPr/>
            <p:nvPr/>
          </p:nvSpPr>
          <p:spPr>
            <a:xfrm rot="10800000">
              <a:off x="4953000" y="5029200"/>
              <a:ext cx="228600" cy="533400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344" name="Straight Connector 343"/>
            <p:cNvCxnSpPr>
              <a:stCxn id="343" idx="2"/>
            </p:cNvCxnSpPr>
            <p:nvPr/>
          </p:nvCxnSpPr>
          <p:spPr>
            <a:xfrm rot="10800000" flipV="1">
              <a:off x="4953000" y="5561638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Arc 344"/>
            <p:cNvSpPr/>
            <p:nvPr/>
          </p:nvSpPr>
          <p:spPr>
            <a:xfrm>
              <a:off x="70104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46" name="Arc 345"/>
            <p:cNvSpPr/>
            <p:nvPr/>
          </p:nvSpPr>
          <p:spPr>
            <a:xfrm rot="10800000">
              <a:off x="7239000" y="4876800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347" name="Straight Connector 346"/>
            <p:cNvCxnSpPr>
              <a:endCxn id="346" idx="0"/>
            </p:cNvCxnSpPr>
            <p:nvPr/>
          </p:nvCxnSpPr>
          <p:spPr>
            <a:xfrm rot="10800000">
              <a:off x="7359188" y="5562146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8" name="Arc 347"/>
            <p:cNvSpPr/>
            <p:nvPr/>
          </p:nvSpPr>
          <p:spPr>
            <a:xfrm rot="10800000">
              <a:off x="70104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49" name="Arc 348"/>
            <p:cNvSpPr/>
            <p:nvPr/>
          </p:nvSpPr>
          <p:spPr>
            <a:xfrm>
              <a:off x="67818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0" name="Arc 349"/>
            <p:cNvSpPr/>
            <p:nvPr/>
          </p:nvSpPr>
          <p:spPr>
            <a:xfrm rot="10800000">
              <a:off x="65532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1" name="Arc 350"/>
            <p:cNvSpPr/>
            <p:nvPr/>
          </p:nvSpPr>
          <p:spPr>
            <a:xfrm>
              <a:off x="63246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2" name="Arc 351"/>
            <p:cNvSpPr/>
            <p:nvPr/>
          </p:nvSpPr>
          <p:spPr>
            <a:xfrm rot="10800000">
              <a:off x="60960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3" name="Arc 352"/>
            <p:cNvSpPr/>
            <p:nvPr/>
          </p:nvSpPr>
          <p:spPr>
            <a:xfrm>
              <a:off x="58674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4" name="Arc 353"/>
            <p:cNvSpPr/>
            <p:nvPr/>
          </p:nvSpPr>
          <p:spPr>
            <a:xfrm rot="10800000">
              <a:off x="56388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5" name="Arc 354"/>
            <p:cNvSpPr/>
            <p:nvPr/>
          </p:nvSpPr>
          <p:spPr>
            <a:xfrm>
              <a:off x="54102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6" name="Arc 355"/>
            <p:cNvSpPr/>
            <p:nvPr/>
          </p:nvSpPr>
          <p:spPr>
            <a:xfrm>
              <a:off x="7239000" y="5791199"/>
              <a:ext cx="228600" cy="533401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357" name="Straight Connector 356"/>
            <p:cNvCxnSpPr>
              <a:stCxn id="356" idx="2"/>
            </p:cNvCxnSpPr>
            <p:nvPr/>
          </p:nvCxnSpPr>
          <p:spPr>
            <a:xfrm flipV="1">
              <a:off x="7363000" y="5791199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8" name="Arc 357"/>
            <p:cNvSpPr/>
            <p:nvPr/>
          </p:nvSpPr>
          <p:spPr>
            <a:xfrm rot="10800000">
              <a:off x="51816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9" name="Arc 358"/>
            <p:cNvSpPr/>
            <p:nvPr/>
          </p:nvSpPr>
          <p:spPr>
            <a:xfrm>
              <a:off x="4953000" y="5791199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360" name="Straight Connector 359"/>
            <p:cNvCxnSpPr>
              <a:endCxn id="359" idx="0"/>
            </p:cNvCxnSpPr>
            <p:nvPr/>
          </p:nvCxnSpPr>
          <p:spPr>
            <a:xfrm>
              <a:off x="4927341" y="5791198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Rectangle 360"/>
            <p:cNvSpPr/>
            <p:nvPr/>
          </p:nvSpPr>
          <p:spPr>
            <a:xfrm>
              <a:off x="48768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62" name="Rectangle 361"/>
            <p:cNvSpPr/>
            <p:nvPr/>
          </p:nvSpPr>
          <p:spPr>
            <a:xfrm>
              <a:off x="74676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Group 345"/>
          <p:cNvGrpSpPr/>
          <p:nvPr/>
        </p:nvGrpSpPr>
        <p:grpSpPr>
          <a:xfrm rot="5400000">
            <a:off x="595811" y="5672182"/>
            <a:ext cx="275771" cy="209006"/>
            <a:chOff x="9525000" y="2514599"/>
            <a:chExt cx="275771" cy="209006"/>
          </a:xfrm>
        </p:grpSpPr>
        <p:sp>
          <p:nvSpPr>
            <p:cNvPr id="364" name="Arc 363"/>
            <p:cNvSpPr/>
            <p:nvPr/>
          </p:nvSpPr>
          <p:spPr>
            <a:xfrm rot="5400000">
              <a:off x="9585234" y="2653211"/>
              <a:ext cx="39189" cy="1016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65" name="Arc 364"/>
            <p:cNvSpPr/>
            <p:nvPr/>
          </p:nvSpPr>
          <p:spPr>
            <a:xfrm rot="16200000">
              <a:off x="9585234" y="2614022"/>
              <a:ext cx="39189" cy="1016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66" name="Arc 365"/>
            <p:cNvSpPr/>
            <p:nvPr/>
          </p:nvSpPr>
          <p:spPr>
            <a:xfrm rot="5400000">
              <a:off x="9585234" y="2574834"/>
              <a:ext cx="39189" cy="1016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67" name="Arc 366"/>
            <p:cNvSpPr/>
            <p:nvPr/>
          </p:nvSpPr>
          <p:spPr>
            <a:xfrm rot="16200000">
              <a:off x="9585234" y="2535645"/>
              <a:ext cx="39189" cy="1016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68" name="Arc 367"/>
            <p:cNvSpPr/>
            <p:nvPr/>
          </p:nvSpPr>
          <p:spPr>
            <a:xfrm rot="5400000">
              <a:off x="9570719" y="2481943"/>
              <a:ext cx="39189" cy="130628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369" name="Straight Connector 368"/>
            <p:cNvCxnSpPr>
              <a:endCxn id="368" idx="0"/>
            </p:cNvCxnSpPr>
            <p:nvPr/>
          </p:nvCxnSpPr>
          <p:spPr>
            <a:xfrm rot="5400000">
              <a:off x="9644093" y="2534712"/>
              <a:ext cx="22984" cy="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0" name="Arc 369"/>
            <p:cNvSpPr/>
            <p:nvPr/>
          </p:nvSpPr>
          <p:spPr>
            <a:xfrm rot="5400000">
              <a:off x="9730376" y="2535645"/>
              <a:ext cx="39189" cy="1016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71" name="Arc 370"/>
            <p:cNvSpPr/>
            <p:nvPr/>
          </p:nvSpPr>
          <p:spPr>
            <a:xfrm rot="16200000">
              <a:off x="9730376" y="2574834"/>
              <a:ext cx="39189" cy="1016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73" name="Arc 372"/>
            <p:cNvSpPr/>
            <p:nvPr/>
          </p:nvSpPr>
          <p:spPr>
            <a:xfrm rot="5400000">
              <a:off x="9730376" y="2614022"/>
              <a:ext cx="39189" cy="1016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75" name="Arc 374"/>
            <p:cNvSpPr/>
            <p:nvPr/>
          </p:nvSpPr>
          <p:spPr>
            <a:xfrm rot="16200000">
              <a:off x="9730376" y="2653211"/>
              <a:ext cx="39189" cy="1016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77" name="Arc 376"/>
            <p:cNvSpPr/>
            <p:nvPr/>
          </p:nvSpPr>
          <p:spPr>
            <a:xfrm rot="16200000">
              <a:off x="9730376" y="2496457"/>
              <a:ext cx="39189" cy="101600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378" name="Straight Connector 377"/>
            <p:cNvCxnSpPr>
              <a:stCxn id="377" idx="2"/>
            </p:cNvCxnSpPr>
            <p:nvPr/>
          </p:nvCxnSpPr>
          <p:spPr>
            <a:xfrm rot="16200000" flipV="1">
              <a:off x="9690296" y="2536536"/>
              <a:ext cx="17931" cy="18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0" name="Rectangle 379"/>
            <p:cNvSpPr/>
            <p:nvPr/>
          </p:nvSpPr>
          <p:spPr>
            <a:xfrm rot="16200000">
              <a:off x="9670868" y="2484845"/>
              <a:ext cx="13063" cy="72571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Group 344"/>
          <p:cNvGrpSpPr/>
          <p:nvPr/>
        </p:nvGrpSpPr>
        <p:grpSpPr>
          <a:xfrm rot="5400000">
            <a:off x="4081418" y="5701212"/>
            <a:ext cx="275770" cy="209006"/>
            <a:chOff x="9554029" y="3524793"/>
            <a:chExt cx="275770" cy="209006"/>
          </a:xfrm>
        </p:grpSpPr>
        <p:sp>
          <p:nvSpPr>
            <p:cNvPr id="382" name="Arc 381"/>
            <p:cNvSpPr/>
            <p:nvPr/>
          </p:nvSpPr>
          <p:spPr>
            <a:xfrm rot="16200000">
              <a:off x="9585234" y="3611154"/>
              <a:ext cx="39189" cy="1016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83" name="Arc 382"/>
            <p:cNvSpPr/>
            <p:nvPr/>
          </p:nvSpPr>
          <p:spPr>
            <a:xfrm rot="5400000">
              <a:off x="9585234" y="3571965"/>
              <a:ext cx="39189" cy="1016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84" name="Arc 383"/>
            <p:cNvSpPr/>
            <p:nvPr/>
          </p:nvSpPr>
          <p:spPr>
            <a:xfrm rot="16200000">
              <a:off x="9585234" y="3532777"/>
              <a:ext cx="39189" cy="1016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85" name="Arc 384"/>
            <p:cNvSpPr/>
            <p:nvPr/>
          </p:nvSpPr>
          <p:spPr>
            <a:xfrm rot="5400000">
              <a:off x="9585234" y="3493588"/>
              <a:ext cx="39189" cy="1016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86" name="Arc 385"/>
            <p:cNvSpPr/>
            <p:nvPr/>
          </p:nvSpPr>
          <p:spPr>
            <a:xfrm rot="5400000">
              <a:off x="9585234" y="3650342"/>
              <a:ext cx="39189" cy="101600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387" name="Straight Connector 386"/>
            <p:cNvCxnSpPr>
              <a:stCxn id="386" idx="2"/>
            </p:cNvCxnSpPr>
            <p:nvPr/>
          </p:nvCxnSpPr>
          <p:spPr>
            <a:xfrm rot="5400000" flipV="1">
              <a:off x="9646570" y="3711679"/>
              <a:ext cx="17931" cy="18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8" name="Arc 387"/>
            <p:cNvSpPr/>
            <p:nvPr/>
          </p:nvSpPr>
          <p:spPr>
            <a:xfrm rot="16200000">
              <a:off x="9730376" y="3493588"/>
              <a:ext cx="39189" cy="1016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89" name="Arc 388"/>
            <p:cNvSpPr/>
            <p:nvPr/>
          </p:nvSpPr>
          <p:spPr>
            <a:xfrm rot="5400000">
              <a:off x="9730376" y="3532777"/>
              <a:ext cx="39189" cy="1016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90" name="Arc 389"/>
            <p:cNvSpPr/>
            <p:nvPr/>
          </p:nvSpPr>
          <p:spPr>
            <a:xfrm rot="16200000">
              <a:off x="9730376" y="3571965"/>
              <a:ext cx="39189" cy="1016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91" name="Arc 390"/>
            <p:cNvSpPr/>
            <p:nvPr/>
          </p:nvSpPr>
          <p:spPr>
            <a:xfrm rot="5400000">
              <a:off x="9730376" y="3611154"/>
              <a:ext cx="39189" cy="1016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92" name="Arc 391"/>
            <p:cNvSpPr/>
            <p:nvPr/>
          </p:nvSpPr>
          <p:spPr>
            <a:xfrm rot="16200000">
              <a:off x="9744890" y="3635828"/>
              <a:ext cx="39189" cy="130628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393" name="Straight Connector 392"/>
            <p:cNvCxnSpPr>
              <a:endCxn id="392" idx="0"/>
            </p:cNvCxnSpPr>
            <p:nvPr/>
          </p:nvCxnSpPr>
          <p:spPr>
            <a:xfrm rot="16200000">
              <a:off x="9687722" y="3713600"/>
              <a:ext cx="22984" cy="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4" name="Rectangle 393"/>
            <p:cNvSpPr/>
            <p:nvPr/>
          </p:nvSpPr>
          <p:spPr>
            <a:xfrm rot="16200000">
              <a:off x="9670868" y="3690982"/>
              <a:ext cx="13063" cy="72571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Group 98"/>
          <p:cNvGrpSpPr/>
          <p:nvPr/>
        </p:nvGrpSpPr>
        <p:grpSpPr>
          <a:xfrm>
            <a:off x="3048000" y="5638800"/>
            <a:ext cx="457200" cy="304799"/>
            <a:chOff x="4876800" y="4876800"/>
            <a:chExt cx="2667000" cy="1600199"/>
          </a:xfrm>
        </p:grpSpPr>
        <p:sp>
          <p:nvSpPr>
            <p:cNvPr id="396" name="Arc 395"/>
            <p:cNvSpPr/>
            <p:nvPr/>
          </p:nvSpPr>
          <p:spPr>
            <a:xfrm>
              <a:off x="51816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97" name="Arc 396"/>
            <p:cNvSpPr/>
            <p:nvPr/>
          </p:nvSpPr>
          <p:spPr>
            <a:xfrm rot="10800000">
              <a:off x="54102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98" name="Arc 397"/>
            <p:cNvSpPr/>
            <p:nvPr/>
          </p:nvSpPr>
          <p:spPr>
            <a:xfrm>
              <a:off x="56388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99" name="Arc 398"/>
            <p:cNvSpPr/>
            <p:nvPr/>
          </p:nvSpPr>
          <p:spPr>
            <a:xfrm rot="10800000">
              <a:off x="58674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00" name="Arc 399"/>
            <p:cNvSpPr/>
            <p:nvPr/>
          </p:nvSpPr>
          <p:spPr>
            <a:xfrm>
              <a:off x="60960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01" name="Arc 400"/>
            <p:cNvSpPr/>
            <p:nvPr/>
          </p:nvSpPr>
          <p:spPr>
            <a:xfrm rot="10800000">
              <a:off x="63246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02" name="Arc 401"/>
            <p:cNvSpPr/>
            <p:nvPr/>
          </p:nvSpPr>
          <p:spPr>
            <a:xfrm>
              <a:off x="65532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03" name="Arc 402"/>
            <p:cNvSpPr/>
            <p:nvPr/>
          </p:nvSpPr>
          <p:spPr>
            <a:xfrm rot="10800000">
              <a:off x="67818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04" name="Arc 403"/>
            <p:cNvSpPr/>
            <p:nvPr/>
          </p:nvSpPr>
          <p:spPr>
            <a:xfrm rot="10800000">
              <a:off x="4953000" y="5029200"/>
              <a:ext cx="228600" cy="533400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05" name="Straight Connector 404"/>
            <p:cNvCxnSpPr>
              <a:stCxn id="404" idx="2"/>
            </p:cNvCxnSpPr>
            <p:nvPr/>
          </p:nvCxnSpPr>
          <p:spPr>
            <a:xfrm rot="10800000" flipV="1">
              <a:off x="4953000" y="5561638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6" name="Arc 405"/>
            <p:cNvSpPr/>
            <p:nvPr/>
          </p:nvSpPr>
          <p:spPr>
            <a:xfrm>
              <a:off x="70104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07" name="Arc 406"/>
            <p:cNvSpPr/>
            <p:nvPr/>
          </p:nvSpPr>
          <p:spPr>
            <a:xfrm rot="10800000">
              <a:off x="7239000" y="4876800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08" name="Straight Connector 407"/>
            <p:cNvCxnSpPr>
              <a:endCxn id="407" idx="0"/>
            </p:cNvCxnSpPr>
            <p:nvPr/>
          </p:nvCxnSpPr>
          <p:spPr>
            <a:xfrm rot="10800000">
              <a:off x="7359188" y="5562146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9" name="Arc 408"/>
            <p:cNvSpPr/>
            <p:nvPr/>
          </p:nvSpPr>
          <p:spPr>
            <a:xfrm rot="10800000">
              <a:off x="70104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0" name="Arc 409"/>
            <p:cNvSpPr/>
            <p:nvPr/>
          </p:nvSpPr>
          <p:spPr>
            <a:xfrm>
              <a:off x="67818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1" name="Arc 410"/>
            <p:cNvSpPr/>
            <p:nvPr/>
          </p:nvSpPr>
          <p:spPr>
            <a:xfrm rot="10800000">
              <a:off x="65532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2" name="Arc 411"/>
            <p:cNvSpPr/>
            <p:nvPr/>
          </p:nvSpPr>
          <p:spPr>
            <a:xfrm>
              <a:off x="63246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3" name="Arc 412"/>
            <p:cNvSpPr/>
            <p:nvPr/>
          </p:nvSpPr>
          <p:spPr>
            <a:xfrm rot="10800000">
              <a:off x="60960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4" name="Arc 413"/>
            <p:cNvSpPr/>
            <p:nvPr/>
          </p:nvSpPr>
          <p:spPr>
            <a:xfrm>
              <a:off x="58674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5" name="Arc 414"/>
            <p:cNvSpPr/>
            <p:nvPr/>
          </p:nvSpPr>
          <p:spPr>
            <a:xfrm rot="10800000">
              <a:off x="56388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6" name="Arc 415"/>
            <p:cNvSpPr/>
            <p:nvPr/>
          </p:nvSpPr>
          <p:spPr>
            <a:xfrm>
              <a:off x="54102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7" name="Arc 416"/>
            <p:cNvSpPr/>
            <p:nvPr/>
          </p:nvSpPr>
          <p:spPr>
            <a:xfrm>
              <a:off x="7239000" y="5791199"/>
              <a:ext cx="228600" cy="533401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18" name="Straight Connector 417"/>
            <p:cNvCxnSpPr>
              <a:stCxn id="417" idx="2"/>
            </p:cNvCxnSpPr>
            <p:nvPr/>
          </p:nvCxnSpPr>
          <p:spPr>
            <a:xfrm flipV="1">
              <a:off x="7363000" y="5791199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9" name="Arc 418"/>
            <p:cNvSpPr/>
            <p:nvPr/>
          </p:nvSpPr>
          <p:spPr>
            <a:xfrm rot="10800000">
              <a:off x="51816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20" name="Arc 419"/>
            <p:cNvSpPr/>
            <p:nvPr/>
          </p:nvSpPr>
          <p:spPr>
            <a:xfrm>
              <a:off x="4953000" y="5791199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21" name="Straight Connector 420"/>
            <p:cNvCxnSpPr>
              <a:endCxn id="420" idx="0"/>
            </p:cNvCxnSpPr>
            <p:nvPr/>
          </p:nvCxnSpPr>
          <p:spPr>
            <a:xfrm>
              <a:off x="4927341" y="5791198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2" name="Rectangle 421"/>
            <p:cNvSpPr/>
            <p:nvPr/>
          </p:nvSpPr>
          <p:spPr>
            <a:xfrm>
              <a:off x="48768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23" name="Rectangle 422"/>
            <p:cNvSpPr/>
            <p:nvPr/>
          </p:nvSpPr>
          <p:spPr>
            <a:xfrm>
              <a:off x="74676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" name="Group 98"/>
          <p:cNvGrpSpPr/>
          <p:nvPr/>
        </p:nvGrpSpPr>
        <p:grpSpPr>
          <a:xfrm>
            <a:off x="3581400" y="5638800"/>
            <a:ext cx="457200" cy="304799"/>
            <a:chOff x="4876800" y="4876800"/>
            <a:chExt cx="2667000" cy="1600199"/>
          </a:xfrm>
        </p:grpSpPr>
        <p:sp>
          <p:nvSpPr>
            <p:cNvPr id="425" name="Arc 424"/>
            <p:cNvSpPr/>
            <p:nvPr/>
          </p:nvSpPr>
          <p:spPr>
            <a:xfrm>
              <a:off x="51816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26" name="Arc 425"/>
            <p:cNvSpPr/>
            <p:nvPr/>
          </p:nvSpPr>
          <p:spPr>
            <a:xfrm rot="10800000">
              <a:off x="54102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27" name="Arc 426"/>
            <p:cNvSpPr/>
            <p:nvPr/>
          </p:nvSpPr>
          <p:spPr>
            <a:xfrm>
              <a:off x="56388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28" name="Arc 427"/>
            <p:cNvSpPr/>
            <p:nvPr/>
          </p:nvSpPr>
          <p:spPr>
            <a:xfrm rot="10800000">
              <a:off x="58674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29" name="Arc 428"/>
            <p:cNvSpPr/>
            <p:nvPr/>
          </p:nvSpPr>
          <p:spPr>
            <a:xfrm>
              <a:off x="60960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0" name="Arc 429"/>
            <p:cNvSpPr/>
            <p:nvPr/>
          </p:nvSpPr>
          <p:spPr>
            <a:xfrm rot="10800000">
              <a:off x="63246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" name="Arc 430"/>
            <p:cNvSpPr/>
            <p:nvPr/>
          </p:nvSpPr>
          <p:spPr>
            <a:xfrm>
              <a:off x="65532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2" name="Arc 431"/>
            <p:cNvSpPr/>
            <p:nvPr/>
          </p:nvSpPr>
          <p:spPr>
            <a:xfrm rot="10800000">
              <a:off x="67818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3" name="Arc 432"/>
            <p:cNvSpPr/>
            <p:nvPr/>
          </p:nvSpPr>
          <p:spPr>
            <a:xfrm rot="10800000">
              <a:off x="4953000" y="5029200"/>
              <a:ext cx="228600" cy="533400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34" name="Straight Connector 433"/>
            <p:cNvCxnSpPr>
              <a:stCxn id="433" idx="2"/>
            </p:cNvCxnSpPr>
            <p:nvPr/>
          </p:nvCxnSpPr>
          <p:spPr>
            <a:xfrm rot="10800000" flipV="1">
              <a:off x="4953000" y="5561638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5" name="Arc 434"/>
            <p:cNvSpPr/>
            <p:nvPr/>
          </p:nvSpPr>
          <p:spPr>
            <a:xfrm>
              <a:off x="70104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6" name="Arc 435"/>
            <p:cNvSpPr/>
            <p:nvPr/>
          </p:nvSpPr>
          <p:spPr>
            <a:xfrm rot="10800000">
              <a:off x="7239000" y="4876800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37" name="Straight Connector 436"/>
            <p:cNvCxnSpPr>
              <a:endCxn id="436" idx="0"/>
            </p:cNvCxnSpPr>
            <p:nvPr/>
          </p:nvCxnSpPr>
          <p:spPr>
            <a:xfrm rot="10800000">
              <a:off x="7359188" y="5562146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8" name="Arc 437"/>
            <p:cNvSpPr/>
            <p:nvPr/>
          </p:nvSpPr>
          <p:spPr>
            <a:xfrm rot="10800000">
              <a:off x="70104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9" name="Arc 438"/>
            <p:cNvSpPr/>
            <p:nvPr/>
          </p:nvSpPr>
          <p:spPr>
            <a:xfrm>
              <a:off x="67818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0" name="Arc 439"/>
            <p:cNvSpPr/>
            <p:nvPr/>
          </p:nvSpPr>
          <p:spPr>
            <a:xfrm rot="10800000">
              <a:off x="65532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1" name="Arc 440"/>
            <p:cNvSpPr/>
            <p:nvPr/>
          </p:nvSpPr>
          <p:spPr>
            <a:xfrm>
              <a:off x="63246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2" name="Arc 441"/>
            <p:cNvSpPr/>
            <p:nvPr/>
          </p:nvSpPr>
          <p:spPr>
            <a:xfrm rot="10800000">
              <a:off x="60960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3" name="Arc 442"/>
            <p:cNvSpPr/>
            <p:nvPr/>
          </p:nvSpPr>
          <p:spPr>
            <a:xfrm>
              <a:off x="58674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4" name="Arc 443"/>
            <p:cNvSpPr/>
            <p:nvPr/>
          </p:nvSpPr>
          <p:spPr>
            <a:xfrm rot="10800000">
              <a:off x="56388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5" name="Arc 444"/>
            <p:cNvSpPr/>
            <p:nvPr/>
          </p:nvSpPr>
          <p:spPr>
            <a:xfrm>
              <a:off x="54102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6" name="Arc 445"/>
            <p:cNvSpPr/>
            <p:nvPr/>
          </p:nvSpPr>
          <p:spPr>
            <a:xfrm>
              <a:off x="7239000" y="5791199"/>
              <a:ext cx="228600" cy="533401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47" name="Straight Connector 446"/>
            <p:cNvCxnSpPr>
              <a:stCxn id="446" idx="2"/>
            </p:cNvCxnSpPr>
            <p:nvPr/>
          </p:nvCxnSpPr>
          <p:spPr>
            <a:xfrm flipV="1">
              <a:off x="7363000" y="5791199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8" name="Arc 447"/>
            <p:cNvSpPr/>
            <p:nvPr/>
          </p:nvSpPr>
          <p:spPr>
            <a:xfrm rot="10800000">
              <a:off x="51816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9" name="Arc 448"/>
            <p:cNvSpPr/>
            <p:nvPr/>
          </p:nvSpPr>
          <p:spPr>
            <a:xfrm>
              <a:off x="4953000" y="5791199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50" name="Straight Connector 449"/>
            <p:cNvCxnSpPr>
              <a:endCxn id="449" idx="0"/>
            </p:cNvCxnSpPr>
            <p:nvPr/>
          </p:nvCxnSpPr>
          <p:spPr>
            <a:xfrm>
              <a:off x="4927341" y="5791198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1" name="Rectangle 450"/>
            <p:cNvSpPr/>
            <p:nvPr/>
          </p:nvSpPr>
          <p:spPr>
            <a:xfrm>
              <a:off x="48768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52" name="Rectangle 451"/>
            <p:cNvSpPr/>
            <p:nvPr/>
          </p:nvSpPr>
          <p:spPr>
            <a:xfrm>
              <a:off x="74676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Group 127"/>
          <p:cNvGrpSpPr/>
          <p:nvPr/>
        </p:nvGrpSpPr>
        <p:grpSpPr>
          <a:xfrm>
            <a:off x="1447800" y="5638800"/>
            <a:ext cx="457200" cy="304799"/>
            <a:chOff x="4876800" y="4876800"/>
            <a:chExt cx="2667000" cy="1600199"/>
          </a:xfrm>
        </p:grpSpPr>
        <p:sp>
          <p:nvSpPr>
            <p:cNvPr id="454" name="Arc 453"/>
            <p:cNvSpPr/>
            <p:nvPr/>
          </p:nvSpPr>
          <p:spPr>
            <a:xfrm>
              <a:off x="51816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5" name="Arc 454"/>
            <p:cNvSpPr/>
            <p:nvPr/>
          </p:nvSpPr>
          <p:spPr>
            <a:xfrm rot="10800000">
              <a:off x="54102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6" name="Arc 455"/>
            <p:cNvSpPr/>
            <p:nvPr/>
          </p:nvSpPr>
          <p:spPr>
            <a:xfrm>
              <a:off x="56388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7" name="Arc 456"/>
            <p:cNvSpPr/>
            <p:nvPr/>
          </p:nvSpPr>
          <p:spPr>
            <a:xfrm rot="10800000">
              <a:off x="58674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8" name="Arc 457"/>
            <p:cNvSpPr/>
            <p:nvPr/>
          </p:nvSpPr>
          <p:spPr>
            <a:xfrm>
              <a:off x="60960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9" name="Arc 458"/>
            <p:cNvSpPr/>
            <p:nvPr/>
          </p:nvSpPr>
          <p:spPr>
            <a:xfrm rot="10800000">
              <a:off x="63246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0" name="Arc 459"/>
            <p:cNvSpPr/>
            <p:nvPr/>
          </p:nvSpPr>
          <p:spPr>
            <a:xfrm>
              <a:off x="65532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1" name="Arc 460"/>
            <p:cNvSpPr/>
            <p:nvPr/>
          </p:nvSpPr>
          <p:spPr>
            <a:xfrm rot="10800000">
              <a:off x="67818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2" name="Arc 461"/>
            <p:cNvSpPr/>
            <p:nvPr/>
          </p:nvSpPr>
          <p:spPr>
            <a:xfrm rot="10800000">
              <a:off x="4953000" y="5029200"/>
              <a:ext cx="228600" cy="533400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63" name="Straight Connector 462"/>
            <p:cNvCxnSpPr>
              <a:stCxn id="462" idx="2"/>
            </p:cNvCxnSpPr>
            <p:nvPr/>
          </p:nvCxnSpPr>
          <p:spPr>
            <a:xfrm rot="10800000" flipV="1">
              <a:off x="4953000" y="5561638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4" name="Arc 463"/>
            <p:cNvSpPr/>
            <p:nvPr/>
          </p:nvSpPr>
          <p:spPr>
            <a:xfrm>
              <a:off x="70104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5" name="Arc 464"/>
            <p:cNvSpPr/>
            <p:nvPr/>
          </p:nvSpPr>
          <p:spPr>
            <a:xfrm rot="10800000">
              <a:off x="7239000" y="4876800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66" name="Straight Connector 465"/>
            <p:cNvCxnSpPr>
              <a:endCxn id="465" idx="0"/>
            </p:cNvCxnSpPr>
            <p:nvPr/>
          </p:nvCxnSpPr>
          <p:spPr>
            <a:xfrm rot="10800000">
              <a:off x="7359188" y="5562146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7" name="Arc 466"/>
            <p:cNvSpPr/>
            <p:nvPr/>
          </p:nvSpPr>
          <p:spPr>
            <a:xfrm rot="10800000">
              <a:off x="70104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8" name="Arc 467"/>
            <p:cNvSpPr/>
            <p:nvPr/>
          </p:nvSpPr>
          <p:spPr>
            <a:xfrm>
              <a:off x="67818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9" name="Arc 468"/>
            <p:cNvSpPr/>
            <p:nvPr/>
          </p:nvSpPr>
          <p:spPr>
            <a:xfrm rot="10800000">
              <a:off x="65532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0" name="Arc 469"/>
            <p:cNvSpPr/>
            <p:nvPr/>
          </p:nvSpPr>
          <p:spPr>
            <a:xfrm>
              <a:off x="63246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1" name="Arc 470"/>
            <p:cNvSpPr/>
            <p:nvPr/>
          </p:nvSpPr>
          <p:spPr>
            <a:xfrm rot="10800000">
              <a:off x="60960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2" name="Arc 471"/>
            <p:cNvSpPr/>
            <p:nvPr/>
          </p:nvSpPr>
          <p:spPr>
            <a:xfrm>
              <a:off x="58674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3" name="Arc 472"/>
            <p:cNvSpPr/>
            <p:nvPr/>
          </p:nvSpPr>
          <p:spPr>
            <a:xfrm rot="10800000">
              <a:off x="56388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4" name="Arc 473"/>
            <p:cNvSpPr/>
            <p:nvPr/>
          </p:nvSpPr>
          <p:spPr>
            <a:xfrm>
              <a:off x="54102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5" name="Arc 474"/>
            <p:cNvSpPr/>
            <p:nvPr/>
          </p:nvSpPr>
          <p:spPr>
            <a:xfrm>
              <a:off x="7239000" y="5791199"/>
              <a:ext cx="228600" cy="533401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76" name="Straight Connector 475"/>
            <p:cNvCxnSpPr>
              <a:stCxn id="475" idx="2"/>
            </p:cNvCxnSpPr>
            <p:nvPr/>
          </p:nvCxnSpPr>
          <p:spPr>
            <a:xfrm flipV="1">
              <a:off x="7363000" y="5791199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7" name="Arc 476"/>
            <p:cNvSpPr/>
            <p:nvPr/>
          </p:nvSpPr>
          <p:spPr>
            <a:xfrm rot="10800000">
              <a:off x="51816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8" name="Arc 477"/>
            <p:cNvSpPr/>
            <p:nvPr/>
          </p:nvSpPr>
          <p:spPr>
            <a:xfrm>
              <a:off x="4953000" y="5791199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79" name="Straight Connector 478"/>
            <p:cNvCxnSpPr>
              <a:endCxn id="478" idx="0"/>
            </p:cNvCxnSpPr>
            <p:nvPr/>
          </p:nvCxnSpPr>
          <p:spPr>
            <a:xfrm>
              <a:off x="4927341" y="5791198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0" name="Rectangle 479"/>
            <p:cNvSpPr/>
            <p:nvPr/>
          </p:nvSpPr>
          <p:spPr>
            <a:xfrm>
              <a:off x="48768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81" name="Rectangle 480"/>
            <p:cNvSpPr/>
            <p:nvPr/>
          </p:nvSpPr>
          <p:spPr>
            <a:xfrm>
              <a:off x="74676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Group 127"/>
          <p:cNvGrpSpPr/>
          <p:nvPr/>
        </p:nvGrpSpPr>
        <p:grpSpPr>
          <a:xfrm>
            <a:off x="914400" y="5638800"/>
            <a:ext cx="457200" cy="304799"/>
            <a:chOff x="4876800" y="4876800"/>
            <a:chExt cx="2667000" cy="1600199"/>
          </a:xfrm>
        </p:grpSpPr>
        <p:sp>
          <p:nvSpPr>
            <p:cNvPr id="483" name="Arc 482"/>
            <p:cNvSpPr/>
            <p:nvPr/>
          </p:nvSpPr>
          <p:spPr>
            <a:xfrm>
              <a:off x="51816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4" name="Arc 483"/>
            <p:cNvSpPr/>
            <p:nvPr/>
          </p:nvSpPr>
          <p:spPr>
            <a:xfrm rot="10800000">
              <a:off x="54102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5" name="Arc 484"/>
            <p:cNvSpPr/>
            <p:nvPr/>
          </p:nvSpPr>
          <p:spPr>
            <a:xfrm>
              <a:off x="56388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6" name="Arc 485"/>
            <p:cNvSpPr/>
            <p:nvPr/>
          </p:nvSpPr>
          <p:spPr>
            <a:xfrm rot="10800000">
              <a:off x="58674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7" name="Arc 486"/>
            <p:cNvSpPr/>
            <p:nvPr/>
          </p:nvSpPr>
          <p:spPr>
            <a:xfrm>
              <a:off x="60960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8" name="Arc 487"/>
            <p:cNvSpPr/>
            <p:nvPr/>
          </p:nvSpPr>
          <p:spPr>
            <a:xfrm rot="10800000">
              <a:off x="63246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9" name="Arc 488"/>
            <p:cNvSpPr/>
            <p:nvPr/>
          </p:nvSpPr>
          <p:spPr>
            <a:xfrm>
              <a:off x="65532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0" name="Arc 489"/>
            <p:cNvSpPr/>
            <p:nvPr/>
          </p:nvSpPr>
          <p:spPr>
            <a:xfrm rot="10800000">
              <a:off x="67818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1" name="Arc 490"/>
            <p:cNvSpPr/>
            <p:nvPr/>
          </p:nvSpPr>
          <p:spPr>
            <a:xfrm rot="10800000">
              <a:off x="4953000" y="5029200"/>
              <a:ext cx="228600" cy="533400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92" name="Straight Connector 491"/>
            <p:cNvCxnSpPr>
              <a:stCxn id="491" idx="2"/>
            </p:cNvCxnSpPr>
            <p:nvPr/>
          </p:nvCxnSpPr>
          <p:spPr>
            <a:xfrm rot="10800000" flipV="1">
              <a:off x="4953000" y="5561638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3" name="Arc 492"/>
            <p:cNvSpPr/>
            <p:nvPr/>
          </p:nvSpPr>
          <p:spPr>
            <a:xfrm>
              <a:off x="70104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4" name="Arc 493"/>
            <p:cNvSpPr/>
            <p:nvPr/>
          </p:nvSpPr>
          <p:spPr>
            <a:xfrm rot="10800000">
              <a:off x="7239000" y="4876800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95" name="Straight Connector 494"/>
            <p:cNvCxnSpPr>
              <a:endCxn id="494" idx="0"/>
            </p:cNvCxnSpPr>
            <p:nvPr/>
          </p:nvCxnSpPr>
          <p:spPr>
            <a:xfrm rot="10800000">
              <a:off x="7359188" y="5562146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6" name="Arc 495"/>
            <p:cNvSpPr/>
            <p:nvPr/>
          </p:nvSpPr>
          <p:spPr>
            <a:xfrm rot="10800000">
              <a:off x="70104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7" name="Arc 496"/>
            <p:cNvSpPr/>
            <p:nvPr/>
          </p:nvSpPr>
          <p:spPr>
            <a:xfrm>
              <a:off x="67818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8" name="Arc 497"/>
            <p:cNvSpPr/>
            <p:nvPr/>
          </p:nvSpPr>
          <p:spPr>
            <a:xfrm rot="10800000">
              <a:off x="65532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9" name="Arc 498"/>
            <p:cNvSpPr/>
            <p:nvPr/>
          </p:nvSpPr>
          <p:spPr>
            <a:xfrm>
              <a:off x="63246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0" name="Arc 499"/>
            <p:cNvSpPr/>
            <p:nvPr/>
          </p:nvSpPr>
          <p:spPr>
            <a:xfrm rot="10800000">
              <a:off x="60960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1" name="Arc 500"/>
            <p:cNvSpPr/>
            <p:nvPr/>
          </p:nvSpPr>
          <p:spPr>
            <a:xfrm>
              <a:off x="58674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2" name="Arc 501"/>
            <p:cNvSpPr/>
            <p:nvPr/>
          </p:nvSpPr>
          <p:spPr>
            <a:xfrm rot="10800000">
              <a:off x="56388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3" name="Arc 502"/>
            <p:cNvSpPr/>
            <p:nvPr/>
          </p:nvSpPr>
          <p:spPr>
            <a:xfrm>
              <a:off x="54102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4" name="Arc 503"/>
            <p:cNvSpPr/>
            <p:nvPr/>
          </p:nvSpPr>
          <p:spPr>
            <a:xfrm>
              <a:off x="7239000" y="5791199"/>
              <a:ext cx="228600" cy="533401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505" name="Straight Connector 504"/>
            <p:cNvCxnSpPr>
              <a:stCxn id="504" idx="2"/>
            </p:cNvCxnSpPr>
            <p:nvPr/>
          </p:nvCxnSpPr>
          <p:spPr>
            <a:xfrm flipV="1">
              <a:off x="7363000" y="5791199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6" name="Arc 505"/>
            <p:cNvSpPr/>
            <p:nvPr/>
          </p:nvSpPr>
          <p:spPr>
            <a:xfrm rot="10800000">
              <a:off x="51816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7" name="Arc 506"/>
            <p:cNvSpPr/>
            <p:nvPr/>
          </p:nvSpPr>
          <p:spPr>
            <a:xfrm>
              <a:off x="4953000" y="5791199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508" name="Straight Connector 507"/>
            <p:cNvCxnSpPr>
              <a:endCxn id="507" idx="0"/>
            </p:cNvCxnSpPr>
            <p:nvPr/>
          </p:nvCxnSpPr>
          <p:spPr>
            <a:xfrm>
              <a:off x="4927341" y="5791198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9" name="Rectangle 508"/>
            <p:cNvSpPr/>
            <p:nvPr/>
          </p:nvSpPr>
          <p:spPr>
            <a:xfrm>
              <a:off x="48768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10" name="Rectangle 509"/>
            <p:cNvSpPr/>
            <p:nvPr/>
          </p:nvSpPr>
          <p:spPr>
            <a:xfrm>
              <a:off x="74676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Rectangle 1135"/>
          <p:cNvSpPr/>
          <p:nvPr/>
        </p:nvSpPr>
        <p:spPr>
          <a:xfrm>
            <a:off x="457200" y="1143000"/>
            <a:ext cx="4038600" cy="39624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FF0000"/>
                </a:solidFill>
              </a:rPr>
              <a:t>Surface Building (50 m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per unit)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Solid State Amplifier (SSA)</a:t>
            </a:r>
            <a:endParaRPr lang="en-US" dirty="0"/>
          </a:p>
        </p:txBody>
      </p:sp>
      <p:sp>
        <p:nvSpPr>
          <p:cNvPr id="150" name="Content Placeholder 149"/>
          <p:cNvSpPr>
            <a:spLocks noGrp="1"/>
          </p:cNvSpPr>
          <p:nvPr>
            <p:ph sz="half" idx="4294967295"/>
          </p:nvPr>
        </p:nvSpPr>
        <p:spPr>
          <a:xfrm>
            <a:off x="4648200" y="1143001"/>
            <a:ext cx="4038600" cy="3352800"/>
          </a:xfrm>
        </p:spPr>
        <p:txBody>
          <a:bodyPr anchor="ctr">
            <a:normAutofit fontScale="40000" lnSpcReduction="20000"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 smtClean="0"/>
              <a:t>Mandatory principle for reliability, module with: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 smtClean="0"/>
              <a:t>Individual circulator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 smtClean="0"/>
              <a:t>Individual DC/DC converter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 smtClean="0"/>
              <a:t>Long life DC capacitors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 smtClean="0"/>
              <a:t>Foreseen reliable power unit = 1 kW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 smtClean="0"/>
              <a:t>(perhaps 2 kW within coming years ?)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 smtClean="0"/>
              <a:t>1665 x 184 + 833 x 62 = 358’006 single modules</a:t>
            </a:r>
          </a:p>
          <a:p>
            <a:pPr>
              <a:buClr>
                <a:srgbClr val="00B050"/>
              </a:buClr>
              <a:buFont typeface="Calibri" pitchFamily="34" charset="0"/>
              <a:buChar char="↗"/>
            </a:pPr>
            <a:endParaRPr lang="en-US" dirty="0" smtClean="0"/>
          </a:p>
          <a:p>
            <a:pPr>
              <a:buClr>
                <a:srgbClr val="00B050"/>
              </a:buClr>
              <a:buFont typeface="Calibri" pitchFamily="34" charset="0"/>
              <a:buChar char="↗"/>
            </a:pPr>
            <a:r>
              <a:rPr lang="en-US" dirty="0" smtClean="0"/>
              <a:t>Lifetime &gt; 20 years with less than 1% faulty module per year:</a:t>
            </a:r>
          </a:p>
          <a:p>
            <a:pPr lvl="1">
              <a:buClr>
                <a:srgbClr val="00B050"/>
              </a:buClr>
              <a:buNone/>
            </a:pPr>
            <a:r>
              <a:rPr lang="en-US" dirty="0" smtClean="0">
                <a:solidFill>
                  <a:srgbClr val="00B050"/>
                </a:solidFill>
              </a:rPr>
              <a:t>↗</a:t>
            </a:r>
            <a:r>
              <a:rPr lang="en-US" dirty="0" smtClean="0">
                <a:solidFill>
                  <a:srgbClr val="FF0000"/>
                </a:solidFill>
              </a:rPr>
              <a:t>↘ </a:t>
            </a:r>
            <a:r>
              <a:rPr lang="en-US" dirty="0" smtClean="0"/>
              <a:t>turnover of ~ 3’500 modules per year</a:t>
            </a:r>
          </a:p>
          <a:p>
            <a:pPr>
              <a:buClr>
                <a:srgbClr val="00B050"/>
              </a:buClr>
              <a:buFont typeface="Calibri" pitchFamily="34" charset="0"/>
              <a:buChar char="↗"/>
            </a:pPr>
            <a:r>
              <a:rPr lang="en-US" dirty="0" smtClean="0"/>
              <a:t>No HV needed (</a:t>
            </a:r>
            <a:r>
              <a:rPr lang="en-US" dirty="0" smtClean="0">
                <a:solidFill>
                  <a:srgbClr val="FF0000"/>
                </a:solidFill>
              </a:rPr>
              <a:t>↘</a:t>
            </a:r>
            <a:r>
              <a:rPr lang="en-US" dirty="0" smtClean="0"/>
              <a:t> but high current !)</a:t>
            </a:r>
          </a:p>
          <a:p>
            <a:pPr>
              <a:buClr>
                <a:srgbClr val="00B050"/>
              </a:buClr>
              <a:buFont typeface="Calibri" pitchFamily="34" charset="0"/>
              <a:buChar char="↗"/>
            </a:pPr>
            <a:r>
              <a:rPr lang="en-US" dirty="0" smtClean="0"/>
              <a:t>Gain = 20 dB</a:t>
            </a:r>
          </a:p>
          <a:p>
            <a:pPr>
              <a:buClr>
                <a:srgbClr val="00B050"/>
              </a:buClr>
              <a:buFont typeface="Calibri" pitchFamily="34" charset="0"/>
              <a:buChar char="↗"/>
            </a:pPr>
            <a:r>
              <a:rPr lang="en-US" dirty="0" smtClean="0"/>
              <a:t>Single low level per cavity</a:t>
            </a:r>
          </a:p>
          <a:p>
            <a:pPr>
              <a:buClr>
                <a:srgbClr val="00B050"/>
              </a:buClr>
              <a:buFont typeface="Calibri" pitchFamily="34" charset="0"/>
              <a:buChar char="↗"/>
            </a:pPr>
            <a:endParaRPr lang="en-US" dirty="0" smtClean="0"/>
          </a:p>
          <a:p>
            <a:pPr>
              <a:buClr>
                <a:srgbClr val="FF0000"/>
              </a:buClr>
              <a:buFont typeface="Calibri" pitchFamily="34" charset="0"/>
              <a:buChar char="↘"/>
            </a:pPr>
            <a:r>
              <a:rPr lang="en-US" sz="4000" b="1" dirty="0" smtClean="0">
                <a:solidFill>
                  <a:srgbClr val="FF0000"/>
                </a:solidFill>
              </a:rPr>
              <a:t>Total surface </a:t>
            </a:r>
            <a:r>
              <a:rPr lang="en-US" sz="4000" b="1" dirty="0" smtClean="0">
                <a:solidFill>
                  <a:srgbClr val="FF0000"/>
                </a:solidFill>
              </a:rPr>
              <a:t>needed: </a:t>
            </a:r>
            <a:r>
              <a:rPr lang="en-US" sz="4000" b="1" dirty="0" smtClean="0">
                <a:solidFill>
                  <a:srgbClr val="FF0000"/>
                </a:solidFill>
              </a:rPr>
              <a:t>~ 11’000 m</a:t>
            </a:r>
            <a:r>
              <a:rPr lang="en-US" sz="4000" b="1" baseline="30000" dirty="0" smtClean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143" name="Rectangle 1142"/>
          <p:cNvSpPr/>
          <p:nvPr/>
        </p:nvSpPr>
        <p:spPr>
          <a:xfrm>
            <a:off x="3733800" y="1752600"/>
            <a:ext cx="609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400 V</a:t>
            </a:r>
            <a:endParaRPr lang="en-US" sz="800" dirty="0">
              <a:solidFill>
                <a:prstClr val="white"/>
              </a:solidFill>
            </a:endParaRPr>
          </a:p>
        </p:txBody>
      </p:sp>
      <p:cxnSp>
        <p:nvCxnSpPr>
          <p:cNvPr id="1144" name="Elbow Connector 158"/>
          <p:cNvCxnSpPr>
            <a:stCxn id="1143" idx="2"/>
          </p:cNvCxnSpPr>
          <p:nvPr/>
        </p:nvCxnSpPr>
        <p:spPr>
          <a:xfrm rot="5400000">
            <a:off x="4000500" y="2171700"/>
            <a:ext cx="76200" cy="1588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4" name="Elbow Connector 158"/>
          <p:cNvCxnSpPr>
            <a:stCxn id="314" idx="2"/>
          </p:cNvCxnSpPr>
          <p:nvPr/>
        </p:nvCxnSpPr>
        <p:spPr>
          <a:xfrm rot="5400000">
            <a:off x="2095500" y="5295900"/>
            <a:ext cx="609600" cy="76200"/>
          </a:xfrm>
          <a:prstGeom prst="bentConnector3">
            <a:avLst>
              <a:gd name="adj1" fmla="val 6560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5" name="Elbow Connector 158"/>
          <p:cNvCxnSpPr>
            <a:stCxn id="617" idx="3"/>
            <a:endCxn id="528" idx="1"/>
          </p:cNvCxnSpPr>
          <p:nvPr/>
        </p:nvCxnSpPr>
        <p:spPr>
          <a:xfrm flipV="1">
            <a:off x="1371600" y="1943100"/>
            <a:ext cx="228600" cy="762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6" name="Elbow Connector 158"/>
          <p:cNvCxnSpPr/>
          <p:nvPr/>
        </p:nvCxnSpPr>
        <p:spPr>
          <a:xfrm rot="16200000" flipV="1">
            <a:off x="-304800" y="3276600"/>
            <a:ext cx="3429000" cy="1295400"/>
          </a:xfrm>
          <a:prstGeom prst="bentConnector3">
            <a:avLst>
              <a:gd name="adj1" fmla="val 562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24"/>
          <p:cNvGrpSpPr/>
          <p:nvPr/>
        </p:nvGrpSpPr>
        <p:grpSpPr>
          <a:xfrm>
            <a:off x="3733800" y="2209800"/>
            <a:ext cx="609600" cy="381000"/>
            <a:chOff x="3810000" y="3124200"/>
            <a:chExt cx="609600" cy="381000"/>
          </a:xfrm>
        </p:grpSpPr>
        <p:sp>
          <p:nvSpPr>
            <p:cNvPr id="1358" name="Rectangle 1357"/>
            <p:cNvSpPr/>
            <p:nvPr/>
          </p:nvSpPr>
          <p:spPr>
            <a:xfrm>
              <a:off x="3810000" y="3124200"/>
              <a:ext cx="6096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 smtClean="0">
                  <a:solidFill>
                    <a:prstClr val="white"/>
                  </a:solidFill>
                </a:rPr>
                <a:t>      </a:t>
              </a:r>
              <a:endParaRPr lang="en-US" sz="800" dirty="0">
                <a:solidFill>
                  <a:prstClr val="white"/>
                </a:solidFill>
              </a:endParaRPr>
            </a:p>
          </p:txBody>
        </p:sp>
        <p:cxnSp>
          <p:nvCxnSpPr>
            <p:cNvPr id="1359" name="Straight Connector 1358"/>
            <p:cNvCxnSpPr/>
            <p:nvPr/>
          </p:nvCxnSpPr>
          <p:spPr>
            <a:xfrm>
              <a:off x="3962400" y="3276600"/>
              <a:ext cx="304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0" name="Straight Connector 1359"/>
            <p:cNvCxnSpPr/>
            <p:nvPr/>
          </p:nvCxnSpPr>
          <p:spPr>
            <a:xfrm rot="5400000">
              <a:off x="4076699" y="3390900"/>
              <a:ext cx="76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1" name="Straight Connector 1360"/>
            <p:cNvCxnSpPr/>
            <p:nvPr/>
          </p:nvCxnSpPr>
          <p:spPr>
            <a:xfrm rot="5400000">
              <a:off x="4076699" y="3238500"/>
              <a:ext cx="76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2" name="Straight Connector 1361"/>
            <p:cNvCxnSpPr/>
            <p:nvPr/>
          </p:nvCxnSpPr>
          <p:spPr>
            <a:xfrm>
              <a:off x="3962400" y="3352800"/>
              <a:ext cx="304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9" name="Rectangle 308"/>
          <p:cNvSpPr/>
          <p:nvPr/>
        </p:nvSpPr>
        <p:spPr>
          <a:xfrm>
            <a:off x="990600" y="2971800"/>
            <a:ext cx="1219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Splitter</a:t>
            </a:r>
          </a:p>
        </p:txBody>
      </p:sp>
      <p:sp>
        <p:nvSpPr>
          <p:cNvPr id="314" name="Rectangle 313"/>
          <p:cNvSpPr/>
          <p:nvPr/>
        </p:nvSpPr>
        <p:spPr>
          <a:xfrm>
            <a:off x="2133600" y="4876800"/>
            <a:ext cx="609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2 x Comb.</a:t>
            </a:r>
          </a:p>
        </p:txBody>
      </p:sp>
      <p:sp>
        <p:nvSpPr>
          <p:cNvPr id="319" name="Rectangle 318"/>
          <p:cNvSpPr/>
          <p:nvPr/>
        </p:nvSpPr>
        <p:spPr>
          <a:xfrm>
            <a:off x="2971800" y="4724400"/>
            <a:ext cx="609599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2x Comb.</a:t>
            </a:r>
          </a:p>
        </p:txBody>
      </p:sp>
      <p:cxnSp>
        <p:nvCxnSpPr>
          <p:cNvPr id="374" name="Elbow Connector 158"/>
          <p:cNvCxnSpPr>
            <a:stCxn id="319" idx="2"/>
            <a:endCxn id="314" idx="3"/>
          </p:cNvCxnSpPr>
          <p:nvPr/>
        </p:nvCxnSpPr>
        <p:spPr>
          <a:xfrm rot="5400000">
            <a:off x="2971800" y="4648200"/>
            <a:ext cx="76200" cy="5334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Elbow Connector 158"/>
          <p:cNvCxnSpPr/>
          <p:nvPr/>
        </p:nvCxnSpPr>
        <p:spPr>
          <a:xfrm rot="5400000">
            <a:off x="3658394" y="3047206"/>
            <a:ext cx="1524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3" name="Rectangle 402"/>
          <p:cNvSpPr/>
          <p:nvPr/>
        </p:nvSpPr>
        <p:spPr>
          <a:xfrm>
            <a:off x="2667001" y="3258979"/>
            <a:ext cx="152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800" dirty="0" smtClean="0">
              <a:solidFill>
                <a:prstClr val="white"/>
              </a:solidFill>
            </a:endParaRPr>
          </a:p>
        </p:txBody>
      </p:sp>
      <p:sp>
        <p:nvSpPr>
          <p:cNvPr id="405" name="Rectangle 404"/>
          <p:cNvSpPr/>
          <p:nvPr/>
        </p:nvSpPr>
        <p:spPr>
          <a:xfrm>
            <a:off x="3733801" y="3258979"/>
            <a:ext cx="152399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800" dirty="0" smtClean="0">
              <a:solidFill>
                <a:prstClr val="white"/>
              </a:solidFill>
            </a:endParaRPr>
          </a:p>
        </p:txBody>
      </p:sp>
      <p:cxnSp>
        <p:nvCxnSpPr>
          <p:cNvPr id="423" name="Elbow Connector 158"/>
          <p:cNvCxnSpPr/>
          <p:nvPr/>
        </p:nvCxnSpPr>
        <p:spPr>
          <a:xfrm>
            <a:off x="2743200" y="4802982"/>
            <a:ext cx="2286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Elbow Connector 158"/>
          <p:cNvCxnSpPr>
            <a:stCxn id="434" idx="2"/>
            <a:endCxn id="319" idx="3"/>
          </p:cNvCxnSpPr>
          <p:nvPr/>
        </p:nvCxnSpPr>
        <p:spPr>
          <a:xfrm rot="16200000" flipH="1">
            <a:off x="3352799" y="4572000"/>
            <a:ext cx="152400" cy="304799"/>
          </a:xfrm>
          <a:prstGeom prst="bentConnector4">
            <a:avLst>
              <a:gd name="adj1" fmla="val 25000"/>
              <a:gd name="adj2" fmla="val 17500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Elbow Connector 158"/>
          <p:cNvCxnSpPr/>
          <p:nvPr/>
        </p:nvCxnSpPr>
        <p:spPr>
          <a:xfrm rot="5400000">
            <a:off x="3734596" y="3504406"/>
            <a:ext cx="152399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Elbow Connector 158"/>
          <p:cNvCxnSpPr/>
          <p:nvPr/>
        </p:nvCxnSpPr>
        <p:spPr>
          <a:xfrm rot="5400000">
            <a:off x="2666207" y="3504406"/>
            <a:ext cx="152399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4" name="Rectangle 433"/>
          <p:cNvSpPr/>
          <p:nvPr/>
        </p:nvSpPr>
        <p:spPr>
          <a:xfrm>
            <a:off x="2971800" y="4495800"/>
            <a:ext cx="609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2 x Comb.</a:t>
            </a:r>
          </a:p>
        </p:txBody>
      </p:sp>
      <p:sp>
        <p:nvSpPr>
          <p:cNvPr id="442" name="Rectangle 441"/>
          <p:cNvSpPr/>
          <p:nvPr/>
        </p:nvSpPr>
        <p:spPr>
          <a:xfrm>
            <a:off x="2971800" y="4267200"/>
            <a:ext cx="609599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2 x Comb.</a:t>
            </a:r>
          </a:p>
        </p:txBody>
      </p:sp>
      <p:cxnSp>
        <p:nvCxnSpPr>
          <p:cNvPr id="448" name="Elbow Connector 158"/>
          <p:cNvCxnSpPr>
            <a:stCxn id="442" idx="2"/>
            <a:endCxn id="434" idx="3"/>
          </p:cNvCxnSpPr>
          <p:nvPr/>
        </p:nvCxnSpPr>
        <p:spPr>
          <a:xfrm rot="16200000" flipH="1">
            <a:off x="3352800" y="4343400"/>
            <a:ext cx="152400" cy="304800"/>
          </a:xfrm>
          <a:prstGeom prst="bentConnector4">
            <a:avLst>
              <a:gd name="adj1" fmla="val 25000"/>
              <a:gd name="adj2" fmla="val 175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2" name="Elbow Connector 158"/>
          <p:cNvCxnSpPr/>
          <p:nvPr/>
        </p:nvCxnSpPr>
        <p:spPr>
          <a:xfrm>
            <a:off x="2743200" y="4572000"/>
            <a:ext cx="2286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Elbow Connector 158"/>
          <p:cNvCxnSpPr/>
          <p:nvPr/>
        </p:nvCxnSpPr>
        <p:spPr>
          <a:xfrm>
            <a:off x="2743200" y="4343400"/>
            <a:ext cx="2286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9" name="Rectangle 458"/>
          <p:cNvSpPr/>
          <p:nvPr/>
        </p:nvSpPr>
        <p:spPr>
          <a:xfrm>
            <a:off x="2971800" y="4038600"/>
            <a:ext cx="609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2 x Comb.</a:t>
            </a:r>
          </a:p>
        </p:txBody>
      </p:sp>
      <p:cxnSp>
        <p:nvCxnSpPr>
          <p:cNvPr id="460" name="Elbow Connector 158"/>
          <p:cNvCxnSpPr/>
          <p:nvPr/>
        </p:nvCxnSpPr>
        <p:spPr>
          <a:xfrm>
            <a:off x="2743200" y="4114800"/>
            <a:ext cx="2286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Elbow Connector 158"/>
          <p:cNvCxnSpPr>
            <a:stCxn id="459" idx="2"/>
            <a:endCxn id="442" idx="3"/>
          </p:cNvCxnSpPr>
          <p:nvPr/>
        </p:nvCxnSpPr>
        <p:spPr>
          <a:xfrm rot="16200000" flipH="1">
            <a:off x="3352799" y="4114800"/>
            <a:ext cx="152400" cy="304799"/>
          </a:xfrm>
          <a:prstGeom prst="bentConnector4">
            <a:avLst>
              <a:gd name="adj1" fmla="val 25000"/>
              <a:gd name="adj2" fmla="val 17500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2" name="Rectangle 461"/>
          <p:cNvSpPr/>
          <p:nvPr/>
        </p:nvSpPr>
        <p:spPr>
          <a:xfrm>
            <a:off x="2667001" y="3581400"/>
            <a:ext cx="1219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25 x Comb.</a:t>
            </a:r>
          </a:p>
        </p:txBody>
      </p:sp>
      <p:cxnSp>
        <p:nvCxnSpPr>
          <p:cNvPr id="466" name="Elbow Connector 158"/>
          <p:cNvCxnSpPr>
            <a:stCxn id="462" idx="2"/>
            <a:endCxn id="479" idx="3"/>
          </p:cNvCxnSpPr>
          <p:nvPr/>
        </p:nvCxnSpPr>
        <p:spPr>
          <a:xfrm rot="16200000" flipH="1">
            <a:off x="3352800" y="3657601"/>
            <a:ext cx="152400" cy="304798"/>
          </a:xfrm>
          <a:prstGeom prst="bentConnector4">
            <a:avLst>
              <a:gd name="adj1" fmla="val 25000"/>
              <a:gd name="adj2" fmla="val 17311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9" name="Rectangle 478"/>
          <p:cNvSpPr/>
          <p:nvPr/>
        </p:nvSpPr>
        <p:spPr>
          <a:xfrm>
            <a:off x="2971800" y="3810000"/>
            <a:ext cx="609599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2 x Comb.</a:t>
            </a:r>
          </a:p>
        </p:txBody>
      </p:sp>
      <p:cxnSp>
        <p:nvCxnSpPr>
          <p:cNvPr id="480" name="Elbow Connector 158"/>
          <p:cNvCxnSpPr/>
          <p:nvPr/>
        </p:nvCxnSpPr>
        <p:spPr>
          <a:xfrm>
            <a:off x="2743200" y="3886200"/>
            <a:ext cx="2286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3" name="Elbow Connector 158"/>
          <p:cNvCxnSpPr>
            <a:stCxn id="479" idx="2"/>
            <a:endCxn id="459" idx="3"/>
          </p:cNvCxnSpPr>
          <p:nvPr/>
        </p:nvCxnSpPr>
        <p:spPr>
          <a:xfrm rot="16200000" flipH="1">
            <a:off x="3352800" y="3886200"/>
            <a:ext cx="152400" cy="304800"/>
          </a:xfrm>
          <a:prstGeom prst="bentConnector4">
            <a:avLst>
              <a:gd name="adj1" fmla="val 25000"/>
              <a:gd name="adj2" fmla="val 175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Elbow Connector 158"/>
          <p:cNvCxnSpPr/>
          <p:nvPr/>
        </p:nvCxnSpPr>
        <p:spPr>
          <a:xfrm rot="16200000" flipH="1">
            <a:off x="2628903" y="3162300"/>
            <a:ext cx="228597" cy="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9" name="Elbow Connector 158"/>
          <p:cNvCxnSpPr/>
          <p:nvPr/>
        </p:nvCxnSpPr>
        <p:spPr>
          <a:xfrm rot="5400000">
            <a:off x="3694909" y="3161508"/>
            <a:ext cx="228597" cy="1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0" name="Elbow Connector 158"/>
          <p:cNvCxnSpPr/>
          <p:nvPr/>
        </p:nvCxnSpPr>
        <p:spPr>
          <a:xfrm rot="5400000">
            <a:off x="2818607" y="3504406"/>
            <a:ext cx="152399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1" name="Elbow Connector 158"/>
          <p:cNvCxnSpPr/>
          <p:nvPr/>
        </p:nvCxnSpPr>
        <p:spPr>
          <a:xfrm rot="5400000">
            <a:off x="2971007" y="3504406"/>
            <a:ext cx="152399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2" name="Elbow Connector 158"/>
          <p:cNvCxnSpPr/>
          <p:nvPr/>
        </p:nvCxnSpPr>
        <p:spPr>
          <a:xfrm rot="5400000">
            <a:off x="3123407" y="3504406"/>
            <a:ext cx="152399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3" name="Elbow Connector 158"/>
          <p:cNvCxnSpPr/>
          <p:nvPr/>
        </p:nvCxnSpPr>
        <p:spPr>
          <a:xfrm rot="5400000">
            <a:off x="3275807" y="3504406"/>
            <a:ext cx="152399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Elbow Connector 158"/>
          <p:cNvCxnSpPr/>
          <p:nvPr/>
        </p:nvCxnSpPr>
        <p:spPr>
          <a:xfrm rot="5400000">
            <a:off x="3428207" y="3504406"/>
            <a:ext cx="152399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5" name="Elbow Connector 158"/>
          <p:cNvCxnSpPr/>
          <p:nvPr/>
        </p:nvCxnSpPr>
        <p:spPr>
          <a:xfrm rot="5400000">
            <a:off x="3582196" y="3504406"/>
            <a:ext cx="152399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Elbow Connector 158"/>
          <p:cNvCxnSpPr/>
          <p:nvPr/>
        </p:nvCxnSpPr>
        <p:spPr>
          <a:xfrm rot="5400000">
            <a:off x="2780509" y="3161508"/>
            <a:ext cx="228597" cy="1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Elbow Connector 158"/>
          <p:cNvCxnSpPr/>
          <p:nvPr/>
        </p:nvCxnSpPr>
        <p:spPr>
          <a:xfrm rot="5400000">
            <a:off x="2932909" y="3161508"/>
            <a:ext cx="228597" cy="1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8" name="Elbow Connector 158"/>
          <p:cNvCxnSpPr/>
          <p:nvPr/>
        </p:nvCxnSpPr>
        <p:spPr>
          <a:xfrm rot="5400000">
            <a:off x="3085309" y="3161508"/>
            <a:ext cx="228597" cy="1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9" name="Elbow Connector 158"/>
          <p:cNvCxnSpPr/>
          <p:nvPr/>
        </p:nvCxnSpPr>
        <p:spPr>
          <a:xfrm rot="5400000">
            <a:off x="3237709" y="3161508"/>
            <a:ext cx="228597" cy="1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0" name="Elbow Connector 158"/>
          <p:cNvCxnSpPr/>
          <p:nvPr/>
        </p:nvCxnSpPr>
        <p:spPr>
          <a:xfrm rot="5400000">
            <a:off x="3390109" y="3161508"/>
            <a:ext cx="228597" cy="1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1" name="Elbow Connector 158"/>
          <p:cNvCxnSpPr/>
          <p:nvPr/>
        </p:nvCxnSpPr>
        <p:spPr>
          <a:xfrm rot="5400000">
            <a:off x="3542509" y="3161508"/>
            <a:ext cx="228597" cy="1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8" name="Rectangle 527"/>
          <p:cNvSpPr/>
          <p:nvPr/>
        </p:nvSpPr>
        <p:spPr>
          <a:xfrm>
            <a:off x="1600200" y="1676400"/>
            <a:ext cx="1676400" cy="533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srgbClr val="FF0000"/>
                </a:solidFill>
              </a:rPr>
              <a:t>820-900 W module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529" name="Isosceles Triangle 528"/>
          <p:cNvSpPr/>
          <p:nvPr/>
        </p:nvSpPr>
        <p:spPr>
          <a:xfrm rot="5400000">
            <a:off x="2324100" y="1790700"/>
            <a:ext cx="301752" cy="2316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30" name="Rectangle 529"/>
          <p:cNvSpPr/>
          <p:nvPr/>
        </p:nvSpPr>
        <p:spPr>
          <a:xfrm>
            <a:off x="1828800" y="175260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800" dirty="0">
              <a:solidFill>
                <a:prstClr val="white"/>
              </a:solidFill>
            </a:endParaRPr>
          </a:p>
        </p:txBody>
      </p:sp>
      <p:sp>
        <p:nvSpPr>
          <p:cNvPr id="531" name="Oval 530"/>
          <p:cNvSpPr/>
          <p:nvPr/>
        </p:nvSpPr>
        <p:spPr>
          <a:xfrm>
            <a:off x="2743200" y="1828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32" name="Elbow Connector 531"/>
          <p:cNvCxnSpPr>
            <a:stCxn id="529" idx="0"/>
            <a:endCxn id="531" idx="2"/>
          </p:cNvCxnSpPr>
          <p:nvPr/>
        </p:nvCxnSpPr>
        <p:spPr>
          <a:xfrm flipV="1">
            <a:off x="2590800" y="1905000"/>
            <a:ext cx="152400" cy="152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Elbow Connector 532"/>
          <p:cNvCxnSpPr>
            <a:stCxn id="531" idx="6"/>
            <a:endCxn id="528" idx="3"/>
          </p:cNvCxnSpPr>
          <p:nvPr/>
        </p:nvCxnSpPr>
        <p:spPr>
          <a:xfrm>
            <a:off x="2895600" y="1905000"/>
            <a:ext cx="381000" cy="38100"/>
          </a:xfrm>
          <a:prstGeom prst="bentConnector3">
            <a:avLst>
              <a:gd name="adj1" fmla="val 5358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Straight Connector 533"/>
          <p:cNvCxnSpPr/>
          <p:nvPr/>
        </p:nvCxnSpPr>
        <p:spPr>
          <a:xfrm flipV="1">
            <a:off x="1828800" y="1752600"/>
            <a:ext cx="381000" cy="3048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5" name="TextBox 534"/>
          <p:cNvSpPr txBox="1"/>
          <p:nvPr/>
        </p:nvSpPr>
        <p:spPr>
          <a:xfrm>
            <a:off x="1752600" y="1765756"/>
            <a:ext cx="3016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  <a:latin typeface="Calibri"/>
              </a:rPr>
              <a:t>DC</a:t>
            </a:r>
            <a:endParaRPr lang="en-US" sz="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36" name="TextBox 535"/>
          <p:cNvSpPr txBox="1"/>
          <p:nvPr/>
        </p:nvSpPr>
        <p:spPr>
          <a:xfrm>
            <a:off x="1984314" y="1828800"/>
            <a:ext cx="3016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  <a:latin typeface="Calibri"/>
              </a:rPr>
              <a:t>DC</a:t>
            </a:r>
            <a:endParaRPr lang="en-US" sz="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37" name="Rectangle 536"/>
          <p:cNvSpPr/>
          <p:nvPr/>
        </p:nvSpPr>
        <p:spPr>
          <a:xfrm>
            <a:off x="3048000" y="1752600"/>
            <a:ext cx="1524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800" dirty="0" smtClean="0">
              <a:solidFill>
                <a:prstClr val="white"/>
              </a:solidFill>
            </a:endParaRPr>
          </a:p>
        </p:txBody>
      </p:sp>
      <p:cxnSp>
        <p:nvCxnSpPr>
          <p:cNvPr id="538" name="Elbow Connector 518"/>
          <p:cNvCxnSpPr>
            <a:stCxn id="531" idx="0"/>
            <a:endCxn id="537" idx="1"/>
          </p:cNvCxnSpPr>
          <p:nvPr/>
        </p:nvCxnSpPr>
        <p:spPr>
          <a:xfrm rot="5400000" flipH="1" flipV="1">
            <a:off x="2914650" y="1695450"/>
            <a:ext cx="38100" cy="2286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1" name="Content Placeholder 7"/>
          <p:cNvGraphicFramePr>
            <a:graphicFrameLocks/>
          </p:cNvGraphicFramePr>
          <p:nvPr/>
        </p:nvGraphicFramePr>
        <p:xfrm>
          <a:off x="4724400" y="4526280"/>
          <a:ext cx="3962400" cy="73152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2093342"/>
                <a:gridCol w="860447"/>
                <a:gridCol w="1008611"/>
              </a:tblGrid>
              <a:tr h="140994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  <a:cs typeface="Arial" pitchFamily="34" charset="0"/>
                        </a:rPr>
                        <a:t>Total power from SSA (x 1600), </a:t>
                      </a:r>
                      <a:r>
                        <a:rPr lang="el-GR" sz="1000" dirty="0" smtClean="0"/>
                        <a:t>η</a:t>
                      </a:r>
                      <a:r>
                        <a:rPr lang="en-US" sz="1000" baseline="-25000" dirty="0" smtClean="0"/>
                        <a:t>RF dist. </a:t>
                      </a:r>
                      <a:r>
                        <a:rPr lang="en-US" sz="1000" baseline="0" dirty="0" smtClean="0"/>
                        <a:t>= 85 %</a:t>
                      </a:r>
                      <a:endParaRPr lang="en-US" sz="1000" dirty="0" smtClean="0">
                        <a:latin typeface="+mn-lt"/>
                        <a:cs typeface="Arial" pitchFamily="34" charset="0"/>
                      </a:endParaRPr>
                    </a:p>
                  </a:txBody>
                  <a:tcPr marL="186331" marR="186331" anchor="ctr"/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>
                        <a:latin typeface="+mn-lt"/>
                        <a:cs typeface="Arial" pitchFamily="34" charset="0"/>
                      </a:endParaRP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baseline="0" dirty="0" smtClean="0">
                          <a:latin typeface="+mn-lt"/>
                        </a:rPr>
                        <a:t>820 </a:t>
                      </a:r>
                      <a:r>
                        <a:rPr lang="en-US" sz="1000" dirty="0" smtClean="0">
                          <a:latin typeface="+mn-lt"/>
                        </a:rPr>
                        <a:t>W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</a:tr>
              <a:tr h="140994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Combiners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 smtClean="0">
                          <a:latin typeface="+mn-lt"/>
                        </a:rPr>
                        <a:t>+31.3 dB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 smtClean="0">
                          <a:latin typeface="+mn-lt"/>
                        </a:rPr>
                        <a:t>815 W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</a:tr>
              <a:tr h="140994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Power to Cavity Input</a:t>
                      </a: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endParaRPr lang="en-US" sz="1000" dirty="0" smtClean="0">
                        <a:latin typeface="+mn-lt"/>
                      </a:endParaRP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 smtClean="0">
                          <a:latin typeface="+mn-lt"/>
                        </a:rPr>
                        <a:t>1’100 kW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</a:tr>
            </a:tbl>
          </a:graphicData>
        </a:graphic>
      </p:graphicFrame>
      <p:graphicFrame>
        <p:nvGraphicFramePr>
          <p:cNvPr id="292" name="Content Placeholder 7"/>
          <p:cNvGraphicFramePr>
            <a:graphicFrameLocks/>
          </p:cNvGraphicFramePr>
          <p:nvPr/>
        </p:nvGraphicFramePr>
        <p:xfrm>
          <a:off x="4724400" y="5349240"/>
          <a:ext cx="3962400" cy="731520"/>
        </p:xfrm>
        <a:graphic>
          <a:graphicData uri="http://schemas.openxmlformats.org/drawingml/2006/table">
            <a:tbl>
              <a:tblPr firstRow="1" lastRow="1" bandRow="1">
                <a:tableStyleId>{7DF18680-E054-41AD-8BC1-D1AEF772440D}</a:tableStyleId>
              </a:tblPr>
              <a:tblGrid>
                <a:gridCol w="2093342"/>
                <a:gridCol w="860447"/>
                <a:gridCol w="1008611"/>
              </a:tblGrid>
              <a:tr h="140994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Total power from SSA (x 800)</a:t>
                      </a:r>
                      <a:r>
                        <a:rPr lang="en-US" sz="1000" dirty="0" smtClean="0">
                          <a:latin typeface="+mn-lt"/>
                          <a:cs typeface="Arial" pitchFamily="34" charset="0"/>
                        </a:rPr>
                        <a:t>, </a:t>
                      </a:r>
                      <a:r>
                        <a:rPr lang="el-GR" sz="1000" dirty="0" smtClean="0"/>
                        <a:t>η</a:t>
                      </a:r>
                      <a:r>
                        <a:rPr lang="en-US" sz="1000" baseline="-25000" dirty="0" smtClean="0"/>
                        <a:t>RF dist. </a:t>
                      </a:r>
                      <a:r>
                        <a:rPr lang="en-US" sz="1000" baseline="0" dirty="0" smtClean="0"/>
                        <a:t>= 87 %</a:t>
                      </a:r>
                      <a:endParaRPr lang="en-US" sz="1000" dirty="0" smtClean="0">
                        <a:latin typeface="+mn-lt"/>
                        <a:cs typeface="Arial" pitchFamily="34" charset="0"/>
                      </a:endParaRPr>
                    </a:p>
                  </a:txBody>
                  <a:tcPr marL="186331" marR="186331" anchor="ctr"/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>
                        <a:latin typeface="+mn-lt"/>
                        <a:cs typeface="Arial" pitchFamily="34" charset="0"/>
                      </a:endParaRP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 smtClean="0"/>
                        <a:t>900 W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</a:tr>
              <a:tr h="140994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Combiners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 smtClean="0"/>
                        <a:t>+28.4 dB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 smtClean="0"/>
                        <a:t> 870 W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</a:tr>
              <a:tr h="140994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Power to Cavity Input</a:t>
                      </a:r>
                      <a:endParaRPr lang="en-US" sz="1000" dirty="0" smtClean="0">
                        <a:latin typeface="+mn-lt"/>
                      </a:endParaRP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endParaRPr lang="en-US" sz="1000" dirty="0" smtClean="0">
                        <a:latin typeface="+mn-lt"/>
                      </a:endParaRPr>
                    </a:p>
                  </a:txBody>
                  <a:tcPr marL="186331" marR="18633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 smtClean="0"/>
                        <a:t>600 kW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186331" marR="186331" anchor="ctr"/>
                </a:tc>
              </a:tr>
            </a:tbl>
          </a:graphicData>
        </a:graphic>
      </p:graphicFrame>
      <p:sp>
        <p:nvSpPr>
          <p:cNvPr id="298" name="Rectangle 297"/>
          <p:cNvSpPr/>
          <p:nvPr/>
        </p:nvSpPr>
        <p:spPr>
          <a:xfrm>
            <a:off x="1295400" y="4724399"/>
            <a:ext cx="609599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2x Comb.</a:t>
            </a:r>
          </a:p>
        </p:txBody>
      </p:sp>
      <p:sp>
        <p:nvSpPr>
          <p:cNvPr id="299" name="Rectangle 298"/>
          <p:cNvSpPr/>
          <p:nvPr/>
        </p:nvSpPr>
        <p:spPr>
          <a:xfrm>
            <a:off x="990601" y="3258978"/>
            <a:ext cx="152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800" dirty="0" smtClean="0">
              <a:solidFill>
                <a:prstClr val="white"/>
              </a:solidFill>
            </a:endParaRPr>
          </a:p>
        </p:txBody>
      </p:sp>
      <p:sp>
        <p:nvSpPr>
          <p:cNvPr id="300" name="Rectangle 299"/>
          <p:cNvSpPr/>
          <p:nvPr/>
        </p:nvSpPr>
        <p:spPr>
          <a:xfrm>
            <a:off x="2057401" y="3258978"/>
            <a:ext cx="152399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800" dirty="0" smtClean="0">
              <a:solidFill>
                <a:prstClr val="white"/>
              </a:solidFill>
            </a:endParaRPr>
          </a:p>
        </p:txBody>
      </p:sp>
      <p:cxnSp>
        <p:nvCxnSpPr>
          <p:cNvPr id="302" name="Elbow Connector 158"/>
          <p:cNvCxnSpPr>
            <a:stCxn id="306" idx="2"/>
            <a:endCxn id="298" idx="1"/>
          </p:cNvCxnSpPr>
          <p:nvPr/>
        </p:nvCxnSpPr>
        <p:spPr>
          <a:xfrm rot="5400000">
            <a:off x="1371600" y="4571999"/>
            <a:ext cx="152400" cy="304800"/>
          </a:xfrm>
          <a:prstGeom prst="bentConnector4">
            <a:avLst>
              <a:gd name="adj1" fmla="val 25000"/>
              <a:gd name="adj2" fmla="val 175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Elbow Connector 158"/>
          <p:cNvCxnSpPr/>
          <p:nvPr/>
        </p:nvCxnSpPr>
        <p:spPr>
          <a:xfrm rot="5400000">
            <a:off x="2058196" y="3504405"/>
            <a:ext cx="152399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Elbow Connector 158"/>
          <p:cNvCxnSpPr/>
          <p:nvPr/>
        </p:nvCxnSpPr>
        <p:spPr>
          <a:xfrm rot="5400000">
            <a:off x="989807" y="3504405"/>
            <a:ext cx="152399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Rectangle 305"/>
          <p:cNvSpPr/>
          <p:nvPr/>
        </p:nvSpPr>
        <p:spPr>
          <a:xfrm>
            <a:off x="1295400" y="4495799"/>
            <a:ext cx="609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2 x Comb.</a:t>
            </a:r>
          </a:p>
        </p:txBody>
      </p:sp>
      <p:sp>
        <p:nvSpPr>
          <p:cNvPr id="310" name="Rectangle 309"/>
          <p:cNvSpPr/>
          <p:nvPr/>
        </p:nvSpPr>
        <p:spPr>
          <a:xfrm>
            <a:off x="1295400" y="4267199"/>
            <a:ext cx="609599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2 x Comb.</a:t>
            </a:r>
          </a:p>
        </p:txBody>
      </p:sp>
      <p:cxnSp>
        <p:nvCxnSpPr>
          <p:cNvPr id="311" name="Elbow Connector 158"/>
          <p:cNvCxnSpPr>
            <a:stCxn id="310" idx="2"/>
            <a:endCxn id="306" idx="1"/>
          </p:cNvCxnSpPr>
          <p:nvPr/>
        </p:nvCxnSpPr>
        <p:spPr>
          <a:xfrm rot="5400000">
            <a:off x="1371600" y="4343399"/>
            <a:ext cx="152400" cy="304800"/>
          </a:xfrm>
          <a:prstGeom prst="bentConnector4">
            <a:avLst>
              <a:gd name="adj1" fmla="val 25000"/>
              <a:gd name="adj2" fmla="val 175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5" name="Rectangle 314"/>
          <p:cNvSpPr/>
          <p:nvPr/>
        </p:nvSpPr>
        <p:spPr>
          <a:xfrm>
            <a:off x="1295400" y="4038599"/>
            <a:ext cx="609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2 x Comb.</a:t>
            </a:r>
          </a:p>
        </p:txBody>
      </p:sp>
      <p:cxnSp>
        <p:nvCxnSpPr>
          <p:cNvPr id="317" name="Elbow Connector 158"/>
          <p:cNvCxnSpPr>
            <a:stCxn id="315" idx="2"/>
            <a:endCxn id="310" idx="1"/>
          </p:cNvCxnSpPr>
          <p:nvPr/>
        </p:nvCxnSpPr>
        <p:spPr>
          <a:xfrm rot="5400000">
            <a:off x="1371600" y="4114799"/>
            <a:ext cx="152400" cy="304800"/>
          </a:xfrm>
          <a:prstGeom prst="bentConnector4">
            <a:avLst>
              <a:gd name="adj1" fmla="val 25000"/>
              <a:gd name="adj2" fmla="val 175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8" name="Rectangle 317"/>
          <p:cNvSpPr/>
          <p:nvPr/>
        </p:nvSpPr>
        <p:spPr>
          <a:xfrm>
            <a:off x="990601" y="3581399"/>
            <a:ext cx="1219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25 x Comb.</a:t>
            </a:r>
          </a:p>
        </p:txBody>
      </p:sp>
      <p:cxnSp>
        <p:nvCxnSpPr>
          <p:cNvPr id="322" name="Elbow Connector 158"/>
          <p:cNvCxnSpPr>
            <a:stCxn id="318" idx="2"/>
            <a:endCxn id="324" idx="1"/>
          </p:cNvCxnSpPr>
          <p:nvPr/>
        </p:nvCxnSpPr>
        <p:spPr>
          <a:xfrm rot="5400000">
            <a:off x="1371601" y="3657599"/>
            <a:ext cx="152400" cy="304801"/>
          </a:xfrm>
          <a:prstGeom prst="bentConnector4">
            <a:avLst>
              <a:gd name="adj1" fmla="val 25000"/>
              <a:gd name="adj2" fmla="val 175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4" name="Rectangle 323"/>
          <p:cNvSpPr/>
          <p:nvPr/>
        </p:nvSpPr>
        <p:spPr>
          <a:xfrm>
            <a:off x="1295400" y="3809999"/>
            <a:ext cx="609599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2 x Comb.</a:t>
            </a:r>
          </a:p>
        </p:txBody>
      </p:sp>
      <p:cxnSp>
        <p:nvCxnSpPr>
          <p:cNvPr id="325" name="Elbow Connector 158"/>
          <p:cNvCxnSpPr>
            <a:endCxn id="324" idx="3"/>
          </p:cNvCxnSpPr>
          <p:nvPr/>
        </p:nvCxnSpPr>
        <p:spPr>
          <a:xfrm rot="10800000">
            <a:off x="1905000" y="3886200"/>
            <a:ext cx="228601" cy="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Elbow Connector 158"/>
          <p:cNvCxnSpPr>
            <a:stCxn id="324" idx="2"/>
            <a:endCxn id="315" idx="1"/>
          </p:cNvCxnSpPr>
          <p:nvPr/>
        </p:nvCxnSpPr>
        <p:spPr>
          <a:xfrm rot="5400000">
            <a:off x="1371600" y="3886199"/>
            <a:ext cx="152400" cy="304800"/>
          </a:xfrm>
          <a:prstGeom prst="bentConnector4">
            <a:avLst>
              <a:gd name="adj1" fmla="val 25000"/>
              <a:gd name="adj2" fmla="val 175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Elbow Connector 158"/>
          <p:cNvCxnSpPr/>
          <p:nvPr/>
        </p:nvCxnSpPr>
        <p:spPr>
          <a:xfrm rot="16200000" flipH="1">
            <a:off x="952503" y="3162299"/>
            <a:ext cx="228597" cy="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Elbow Connector 158"/>
          <p:cNvCxnSpPr/>
          <p:nvPr/>
        </p:nvCxnSpPr>
        <p:spPr>
          <a:xfrm rot="5400000">
            <a:off x="2018509" y="3161507"/>
            <a:ext cx="228597" cy="1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Elbow Connector 158"/>
          <p:cNvCxnSpPr/>
          <p:nvPr/>
        </p:nvCxnSpPr>
        <p:spPr>
          <a:xfrm rot="5400000">
            <a:off x="1142207" y="3504405"/>
            <a:ext cx="152399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Elbow Connector 158"/>
          <p:cNvCxnSpPr/>
          <p:nvPr/>
        </p:nvCxnSpPr>
        <p:spPr>
          <a:xfrm rot="5400000">
            <a:off x="1294607" y="3504405"/>
            <a:ext cx="152399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Elbow Connector 158"/>
          <p:cNvCxnSpPr/>
          <p:nvPr/>
        </p:nvCxnSpPr>
        <p:spPr>
          <a:xfrm rot="5400000">
            <a:off x="1447007" y="3504405"/>
            <a:ext cx="152399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Elbow Connector 158"/>
          <p:cNvCxnSpPr/>
          <p:nvPr/>
        </p:nvCxnSpPr>
        <p:spPr>
          <a:xfrm rot="5400000">
            <a:off x="1599407" y="3504405"/>
            <a:ext cx="152399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Elbow Connector 158"/>
          <p:cNvCxnSpPr/>
          <p:nvPr/>
        </p:nvCxnSpPr>
        <p:spPr>
          <a:xfrm rot="5400000">
            <a:off x="1751807" y="3504405"/>
            <a:ext cx="152399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Elbow Connector 158"/>
          <p:cNvCxnSpPr/>
          <p:nvPr/>
        </p:nvCxnSpPr>
        <p:spPr>
          <a:xfrm rot="5400000">
            <a:off x="1905796" y="3504405"/>
            <a:ext cx="152399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Elbow Connector 158"/>
          <p:cNvCxnSpPr/>
          <p:nvPr/>
        </p:nvCxnSpPr>
        <p:spPr>
          <a:xfrm rot="5400000">
            <a:off x="1104109" y="3161507"/>
            <a:ext cx="228597" cy="1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Elbow Connector 158"/>
          <p:cNvCxnSpPr/>
          <p:nvPr/>
        </p:nvCxnSpPr>
        <p:spPr>
          <a:xfrm rot="5400000">
            <a:off x="1256509" y="3161507"/>
            <a:ext cx="228597" cy="1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Elbow Connector 158"/>
          <p:cNvCxnSpPr/>
          <p:nvPr/>
        </p:nvCxnSpPr>
        <p:spPr>
          <a:xfrm rot="5400000">
            <a:off x="1408909" y="3161507"/>
            <a:ext cx="228597" cy="1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Elbow Connector 158"/>
          <p:cNvCxnSpPr/>
          <p:nvPr/>
        </p:nvCxnSpPr>
        <p:spPr>
          <a:xfrm rot="5400000">
            <a:off x="1561309" y="3161507"/>
            <a:ext cx="228597" cy="1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Elbow Connector 158"/>
          <p:cNvCxnSpPr/>
          <p:nvPr/>
        </p:nvCxnSpPr>
        <p:spPr>
          <a:xfrm rot="5400000">
            <a:off x="1713709" y="3161507"/>
            <a:ext cx="228597" cy="1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Elbow Connector 158"/>
          <p:cNvCxnSpPr/>
          <p:nvPr/>
        </p:nvCxnSpPr>
        <p:spPr>
          <a:xfrm rot="5400000">
            <a:off x="1866109" y="3161507"/>
            <a:ext cx="228597" cy="1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Elbow Connector 158"/>
          <p:cNvCxnSpPr>
            <a:stCxn id="298" idx="2"/>
            <a:endCxn id="314" idx="1"/>
          </p:cNvCxnSpPr>
          <p:nvPr/>
        </p:nvCxnSpPr>
        <p:spPr>
          <a:xfrm rot="16200000" flipH="1">
            <a:off x="1828800" y="4648199"/>
            <a:ext cx="76201" cy="5334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Elbow Connector 158"/>
          <p:cNvCxnSpPr/>
          <p:nvPr/>
        </p:nvCxnSpPr>
        <p:spPr>
          <a:xfrm rot="10800000">
            <a:off x="1905000" y="4114798"/>
            <a:ext cx="228601" cy="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Elbow Connector 158"/>
          <p:cNvCxnSpPr/>
          <p:nvPr/>
        </p:nvCxnSpPr>
        <p:spPr>
          <a:xfrm rot="10800000">
            <a:off x="1905000" y="4343398"/>
            <a:ext cx="228601" cy="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Elbow Connector 158"/>
          <p:cNvCxnSpPr/>
          <p:nvPr/>
        </p:nvCxnSpPr>
        <p:spPr>
          <a:xfrm rot="10800000">
            <a:off x="1905000" y="4572000"/>
            <a:ext cx="228601" cy="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Elbow Connector 158"/>
          <p:cNvCxnSpPr/>
          <p:nvPr/>
        </p:nvCxnSpPr>
        <p:spPr>
          <a:xfrm rot="10800000">
            <a:off x="1905000" y="4800599"/>
            <a:ext cx="228601" cy="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2" name="TextBox 351"/>
          <p:cNvSpPr txBox="1"/>
          <p:nvPr/>
        </p:nvSpPr>
        <p:spPr>
          <a:xfrm>
            <a:off x="1143000" y="3276600"/>
            <a:ext cx="914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dirty="0" smtClean="0">
                <a:solidFill>
                  <a:srgbClr val="FF0000"/>
                </a:solidFill>
                <a:latin typeface="Calibri"/>
              </a:rPr>
              <a:t>25 x 820 W</a:t>
            </a:r>
            <a:endParaRPr lang="en-US" sz="9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359" name="Rectangle 358"/>
          <p:cNvSpPr/>
          <p:nvPr/>
        </p:nvSpPr>
        <p:spPr>
          <a:xfrm>
            <a:off x="2667000" y="2971800"/>
            <a:ext cx="1219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Splitter</a:t>
            </a:r>
          </a:p>
        </p:txBody>
      </p:sp>
      <p:sp>
        <p:nvSpPr>
          <p:cNvPr id="361" name="Rectangle 360"/>
          <p:cNvSpPr/>
          <p:nvPr/>
        </p:nvSpPr>
        <p:spPr>
          <a:xfrm>
            <a:off x="1524000" y="2667000"/>
            <a:ext cx="152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800" dirty="0" smtClean="0">
              <a:solidFill>
                <a:prstClr val="white"/>
              </a:solidFill>
            </a:endParaRPr>
          </a:p>
        </p:txBody>
      </p:sp>
      <p:cxnSp>
        <p:nvCxnSpPr>
          <p:cNvPr id="362" name="Elbow Connector 158"/>
          <p:cNvCxnSpPr/>
          <p:nvPr/>
        </p:nvCxnSpPr>
        <p:spPr>
          <a:xfrm rot="5400000">
            <a:off x="1523206" y="2894806"/>
            <a:ext cx="152399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3" name="Rectangle 362"/>
          <p:cNvSpPr/>
          <p:nvPr/>
        </p:nvSpPr>
        <p:spPr>
          <a:xfrm>
            <a:off x="1524000" y="2362200"/>
            <a:ext cx="18288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white"/>
                </a:solidFill>
              </a:rPr>
              <a:t>Splitter</a:t>
            </a:r>
          </a:p>
        </p:txBody>
      </p:sp>
      <p:cxnSp>
        <p:nvCxnSpPr>
          <p:cNvPr id="364" name="Elbow Connector 158"/>
          <p:cNvCxnSpPr/>
          <p:nvPr/>
        </p:nvCxnSpPr>
        <p:spPr>
          <a:xfrm rot="16200000" flipH="1">
            <a:off x="1485903" y="2552699"/>
            <a:ext cx="228597" cy="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Elbow Connector 158"/>
          <p:cNvCxnSpPr/>
          <p:nvPr/>
        </p:nvCxnSpPr>
        <p:spPr>
          <a:xfrm rot="5400000">
            <a:off x="2705895" y="2551905"/>
            <a:ext cx="228597" cy="1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Elbow Connector 158"/>
          <p:cNvCxnSpPr/>
          <p:nvPr/>
        </p:nvCxnSpPr>
        <p:spPr>
          <a:xfrm rot="5400000">
            <a:off x="1715295" y="2551907"/>
            <a:ext cx="228597" cy="1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Elbow Connector 158"/>
          <p:cNvCxnSpPr/>
          <p:nvPr/>
        </p:nvCxnSpPr>
        <p:spPr>
          <a:xfrm rot="5400000">
            <a:off x="2170908" y="2551907"/>
            <a:ext cx="228597" cy="1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1" name="Elbow Connector 158"/>
          <p:cNvCxnSpPr/>
          <p:nvPr/>
        </p:nvCxnSpPr>
        <p:spPr>
          <a:xfrm rot="5400000">
            <a:off x="2324895" y="2551907"/>
            <a:ext cx="228597" cy="1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2" name="Rectangle 371"/>
          <p:cNvSpPr/>
          <p:nvPr/>
        </p:nvSpPr>
        <p:spPr>
          <a:xfrm>
            <a:off x="3200400" y="2666999"/>
            <a:ext cx="152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800" dirty="0" smtClean="0">
              <a:solidFill>
                <a:prstClr val="white"/>
              </a:solidFill>
            </a:endParaRPr>
          </a:p>
        </p:txBody>
      </p:sp>
      <p:cxnSp>
        <p:nvCxnSpPr>
          <p:cNvPr id="373" name="Elbow Connector 158"/>
          <p:cNvCxnSpPr/>
          <p:nvPr/>
        </p:nvCxnSpPr>
        <p:spPr>
          <a:xfrm rot="5400000">
            <a:off x="3199606" y="2894805"/>
            <a:ext cx="152399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Elbow Connector 158"/>
          <p:cNvCxnSpPr/>
          <p:nvPr/>
        </p:nvCxnSpPr>
        <p:spPr>
          <a:xfrm rot="16200000" flipH="1">
            <a:off x="3162303" y="2552698"/>
            <a:ext cx="228597" cy="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6" name="Elbow Connector 158"/>
          <p:cNvCxnSpPr/>
          <p:nvPr/>
        </p:nvCxnSpPr>
        <p:spPr>
          <a:xfrm rot="5400000">
            <a:off x="2477295" y="2551905"/>
            <a:ext cx="228597" cy="1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7" name="Elbow Connector 158"/>
          <p:cNvCxnSpPr/>
          <p:nvPr/>
        </p:nvCxnSpPr>
        <p:spPr>
          <a:xfrm rot="5400000">
            <a:off x="2934495" y="2551905"/>
            <a:ext cx="228597" cy="1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Elbow Connector 158"/>
          <p:cNvCxnSpPr/>
          <p:nvPr/>
        </p:nvCxnSpPr>
        <p:spPr>
          <a:xfrm rot="5400000">
            <a:off x="1942307" y="2551905"/>
            <a:ext cx="228597" cy="1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Elbow Connector 158"/>
          <p:cNvCxnSpPr>
            <a:stCxn id="528" idx="3"/>
            <a:endCxn id="363" idx="3"/>
          </p:cNvCxnSpPr>
          <p:nvPr/>
        </p:nvCxnSpPr>
        <p:spPr>
          <a:xfrm>
            <a:off x="3276600" y="1943100"/>
            <a:ext cx="76200" cy="495300"/>
          </a:xfrm>
          <a:prstGeom prst="bentConnector3">
            <a:avLst>
              <a:gd name="adj1" fmla="val 40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2" name="TextBox 381"/>
          <p:cNvSpPr txBox="1"/>
          <p:nvPr/>
        </p:nvSpPr>
        <p:spPr>
          <a:xfrm>
            <a:off x="1676400" y="2667000"/>
            <a:ext cx="152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dirty="0" smtClean="0">
                <a:solidFill>
                  <a:srgbClr val="FF0000"/>
                </a:solidFill>
                <a:latin typeface="Calibri"/>
              </a:rPr>
              <a:t>64 x 820 W drivers</a:t>
            </a:r>
            <a:endParaRPr lang="en-US" sz="9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326" name="Slide Number Placeholder 3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CCF7E-83CB-4E8C-B753-94F4BB7D52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43" name="Footer Placeholder 34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Fifth SPL Collaboration Meeting, Eric Montesinos, BE-RF, CERN November 25-26 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44" name="Rectangle 343"/>
          <p:cNvSpPr/>
          <p:nvPr/>
        </p:nvSpPr>
        <p:spPr>
          <a:xfrm>
            <a:off x="457200" y="5181600"/>
            <a:ext cx="4038600" cy="91440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FF0000"/>
                </a:solidFill>
              </a:rPr>
              <a:t>SPL Tunnel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5" name="Rectangle 344"/>
          <p:cNvSpPr/>
          <p:nvPr/>
        </p:nvSpPr>
        <p:spPr>
          <a:xfrm rot="5400000">
            <a:off x="2324100" y="3924302"/>
            <a:ext cx="304800" cy="373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4" name="Group 98"/>
          <p:cNvGrpSpPr/>
          <p:nvPr/>
        </p:nvGrpSpPr>
        <p:grpSpPr>
          <a:xfrm>
            <a:off x="2514599" y="5638801"/>
            <a:ext cx="457200" cy="304799"/>
            <a:chOff x="4876800" y="4876800"/>
            <a:chExt cx="2667000" cy="1600199"/>
          </a:xfrm>
        </p:grpSpPr>
        <p:sp>
          <p:nvSpPr>
            <p:cNvPr id="354" name="Arc 353"/>
            <p:cNvSpPr/>
            <p:nvPr/>
          </p:nvSpPr>
          <p:spPr>
            <a:xfrm>
              <a:off x="51816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5" name="Arc 354"/>
            <p:cNvSpPr/>
            <p:nvPr/>
          </p:nvSpPr>
          <p:spPr>
            <a:xfrm rot="10800000">
              <a:off x="54102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6" name="Arc 355"/>
            <p:cNvSpPr/>
            <p:nvPr/>
          </p:nvSpPr>
          <p:spPr>
            <a:xfrm>
              <a:off x="56388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7" name="Arc 356"/>
            <p:cNvSpPr/>
            <p:nvPr/>
          </p:nvSpPr>
          <p:spPr>
            <a:xfrm rot="10800000">
              <a:off x="58674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8" name="Arc 357"/>
            <p:cNvSpPr/>
            <p:nvPr/>
          </p:nvSpPr>
          <p:spPr>
            <a:xfrm>
              <a:off x="60960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60" name="Arc 359"/>
            <p:cNvSpPr/>
            <p:nvPr/>
          </p:nvSpPr>
          <p:spPr>
            <a:xfrm rot="10800000">
              <a:off x="63246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65" name="Arc 364"/>
            <p:cNvSpPr/>
            <p:nvPr/>
          </p:nvSpPr>
          <p:spPr>
            <a:xfrm>
              <a:off x="65532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68" name="Arc 367"/>
            <p:cNvSpPr/>
            <p:nvPr/>
          </p:nvSpPr>
          <p:spPr>
            <a:xfrm rot="10800000">
              <a:off x="67818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70" name="Arc 369"/>
            <p:cNvSpPr/>
            <p:nvPr/>
          </p:nvSpPr>
          <p:spPr>
            <a:xfrm rot="10800000">
              <a:off x="4953000" y="5029200"/>
              <a:ext cx="228600" cy="533400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380" name="Straight Connector 379"/>
            <p:cNvCxnSpPr>
              <a:stCxn id="370" idx="2"/>
            </p:cNvCxnSpPr>
            <p:nvPr/>
          </p:nvCxnSpPr>
          <p:spPr>
            <a:xfrm rot="10800000" flipV="1">
              <a:off x="4953000" y="5561638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1" name="Arc 380"/>
            <p:cNvSpPr/>
            <p:nvPr/>
          </p:nvSpPr>
          <p:spPr>
            <a:xfrm>
              <a:off x="70104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83" name="Arc 382"/>
            <p:cNvSpPr/>
            <p:nvPr/>
          </p:nvSpPr>
          <p:spPr>
            <a:xfrm rot="10800000">
              <a:off x="7239000" y="4876800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384" name="Straight Connector 383"/>
            <p:cNvCxnSpPr>
              <a:endCxn id="383" idx="0"/>
            </p:cNvCxnSpPr>
            <p:nvPr/>
          </p:nvCxnSpPr>
          <p:spPr>
            <a:xfrm rot="10800000">
              <a:off x="7359188" y="5562146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5" name="Arc 384"/>
            <p:cNvSpPr/>
            <p:nvPr/>
          </p:nvSpPr>
          <p:spPr>
            <a:xfrm rot="10800000">
              <a:off x="70104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86" name="Arc 385"/>
            <p:cNvSpPr/>
            <p:nvPr/>
          </p:nvSpPr>
          <p:spPr>
            <a:xfrm>
              <a:off x="67818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87" name="Arc 386"/>
            <p:cNvSpPr/>
            <p:nvPr/>
          </p:nvSpPr>
          <p:spPr>
            <a:xfrm rot="10800000">
              <a:off x="65532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88" name="Arc 387"/>
            <p:cNvSpPr/>
            <p:nvPr/>
          </p:nvSpPr>
          <p:spPr>
            <a:xfrm>
              <a:off x="63246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89" name="Arc 388"/>
            <p:cNvSpPr/>
            <p:nvPr/>
          </p:nvSpPr>
          <p:spPr>
            <a:xfrm rot="10800000">
              <a:off x="60960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90" name="Arc 389"/>
            <p:cNvSpPr/>
            <p:nvPr/>
          </p:nvSpPr>
          <p:spPr>
            <a:xfrm>
              <a:off x="58674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91" name="Arc 390"/>
            <p:cNvSpPr/>
            <p:nvPr/>
          </p:nvSpPr>
          <p:spPr>
            <a:xfrm rot="10800000">
              <a:off x="56388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92" name="Arc 391"/>
            <p:cNvSpPr/>
            <p:nvPr/>
          </p:nvSpPr>
          <p:spPr>
            <a:xfrm>
              <a:off x="54102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93" name="Arc 392"/>
            <p:cNvSpPr/>
            <p:nvPr/>
          </p:nvSpPr>
          <p:spPr>
            <a:xfrm>
              <a:off x="7239000" y="5791199"/>
              <a:ext cx="228600" cy="533401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394" name="Straight Connector 393"/>
            <p:cNvCxnSpPr>
              <a:stCxn id="393" idx="2"/>
            </p:cNvCxnSpPr>
            <p:nvPr/>
          </p:nvCxnSpPr>
          <p:spPr>
            <a:xfrm flipV="1">
              <a:off x="7363000" y="5791199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5" name="Arc 394"/>
            <p:cNvSpPr/>
            <p:nvPr/>
          </p:nvSpPr>
          <p:spPr>
            <a:xfrm rot="10800000">
              <a:off x="51816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96" name="Arc 395"/>
            <p:cNvSpPr/>
            <p:nvPr/>
          </p:nvSpPr>
          <p:spPr>
            <a:xfrm>
              <a:off x="4953000" y="5791199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397" name="Straight Connector 396"/>
            <p:cNvCxnSpPr>
              <a:endCxn id="396" idx="0"/>
            </p:cNvCxnSpPr>
            <p:nvPr/>
          </p:nvCxnSpPr>
          <p:spPr>
            <a:xfrm>
              <a:off x="4927341" y="5791198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8" name="Rectangle 397"/>
            <p:cNvSpPr/>
            <p:nvPr/>
          </p:nvSpPr>
          <p:spPr>
            <a:xfrm>
              <a:off x="48768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99" name="Rectangle 398"/>
            <p:cNvSpPr/>
            <p:nvPr/>
          </p:nvSpPr>
          <p:spPr>
            <a:xfrm>
              <a:off x="74676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Group 127"/>
          <p:cNvGrpSpPr/>
          <p:nvPr/>
        </p:nvGrpSpPr>
        <p:grpSpPr>
          <a:xfrm>
            <a:off x="1981200" y="5638802"/>
            <a:ext cx="457200" cy="304799"/>
            <a:chOff x="4876800" y="4876800"/>
            <a:chExt cx="2667000" cy="1600199"/>
          </a:xfrm>
        </p:grpSpPr>
        <p:sp>
          <p:nvSpPr>
            <p:cNvPr id="401" name="Arc 400"/>
            <p:cNvSpPr/>
            <p:nvPr/>
          </p:nvSpPr>
          <p:spPr>
            <a:xfrm>
              <a:off x="51816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02" name="Arc 401"/>
            <p:cNvSpPr/>
            <p:nvPr/>
          </p:nvSpPr>
          <p:spPr>
            <a:xfrm rot="10800000">
              <a:off x="54102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04" name="Arc 403"/>
            <p:cNvSpPr/>
            <p:nvPr/>
          </p:nvSpPr>
          <p:spPr>
            <a:xfrm>
              <a:off x="56388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06" name="Arc 405"/>
            <p:cNvSpPr/>
            <p:nvPr/>
          </p:nvSpPr>
          <p:spPr>
            <a:xfrm rot="10800000">
              <a:off x="58674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07" name="Arc 406"/>
            <p:cNvSpPr/>
            <p:nvPr/>
          </p:nvSpPr>
          <p:spPr>
            <a:xfrm>
              <a:off x="60960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08" name="Arc 407"/>
            <p:cNvSpPr/>
            <p:nvPr/>
          </p:nvSpPr>
          <p:spPr>
            <a:xfrm rot="10800000">
              <a:off x="63246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09" name="Arc 408"/>
            <p:cNvSpPr/>
            <p:nvPr/>
          </p:nvSpPr>
          <p:spPr>
            <a:xfrm>
              <a:off x="65532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0" name="Arc 409"/>
            <p:cNvSpPr/>
            <p:nvPr/>
          </p:nvSpPr>
          <p:spPr>
            <a:xfrm rot="10800000">
              <a:off x="67818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1" name="Arc 410"/>
            <p:cNvSpPr/>
            <p:nvPr/>
          </p:nvSpPr>
          <p:spPr>
            <a:xfrm rot="10800000">
              <a:off x="4953000" y="5029200"/>
              <a:ext cx="228600" cy="533400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12" name="Straight Connector 411"/>
            <p:cNvCxnSpPr>
              <a:stCxn id="411" idx="2"/>
            </p:cNvCxnSpPr>
            <p:nvPr/>
          </p:nvCxnSpPr>
          <p:spPr>
            <a:xfrm rot="10800000" flipV="1">
              <a:off x="4953000" y="5561638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3" name="Arc 412"/>
            <p:cNvSpPr/>
            <p:nvPr/>
          </p:nvSpPr>
          <p:spPr>
            <a:xfrm>
              <a:off x="70104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4" name="Arc 413"/>
            <p:cNvSpPr/>
            <p:nvPr/>
          </p:nvSpPr>
          <p:spPr>
            <a:xfrm rot="10800000">
              <a:off x="7239000" y="4876800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15" name="Straight Connector 414"/>
            <p:cNvCxnSpPr>
              <a:endCxn id="414" idx="0"/>
            </p:cNvCxnSpPr>
            <p:nvPr/>
          </p:nvCxnSpPr>
          <p:spPr>
            <a:xfrm rot="10800000">
              <a:off x="7359188" y="5562146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6" name="Arc 415"/>
            <p:cNvSpPr/>
            <p:nvPr/>
          </p:nvSpPr>
          <p:spPr>
            <a:xfrm rot="10800000">
              <a:off x="70104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7" name="Arc 416"/>
            <p:cNvSpPr/>
            <p:nvPr/>
          </p:nvSpPr>
          <p:spPr>
            <a:xfrm>
              <a:off x="67818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8" name="Arc 417"/>
            <p:cNvSpPr/>
            <p:nvPr/>
          </p:nvSpPr>
          <p:spPr>
            <a:xfrm rot="10800000">
              <a:off x="65532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9" name="Arc 418"/>
            <p:cNvSpPr/>
            <p:nvPr/>
          </p:nvSpPr>
          <p:spPr>
            <a:xfrm>
              <a:off x="63246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20" name="Arc 419"/>
            <p:cNvSpPr/>
            <p:nvPr/>
          </p:nvSpPr>
          <p:spPr>
            <a:xfrm rot="10800000">
              <a:off x="60960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21" name="Arc 420"/>
            <p:cNvSpPr/>
            <p:nvPr/>
          </p:nvSpPr>
          <p:spPr>
            <a:xfrm>
              <a:off x="58674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22" name="Arc 421"/>
            <p:cNvSpPr/>
            <p:nvPr/>
          </p:nvSpPr>
          <p:spPr>
            <a:xfrm rot="10800000">
              <a:off x="56388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24" name="Arc 423"/>
            <p:cNvSpPr/>
            <p:nvPr/>
          </p:nvSpPr>
          <p:spPr>
            <a:xfrm>
              <a:off x="54102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25" name="Arc 424"/>
            <p:cNvSpPr/>
            <p:nvPr/>
          </p:nvSpPr>
          <p:spPr>
            <a:xfrm>
              <a:off x="7239000" y="5791199"/>
              <a:ext cx="228600" cy="533401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27" name="Straight Connector 426"/>
            <p:cNvCxnSpPr>
              <a:stCxn id="425" idx="2"/>
            </p:cNvCxnSpPr>
            <p:nvPr/>
          </p:nvCxnSpPr>
          <p:spPr>
            <a:xfrm flipV="1">
              <a:off x="7363000" y="5791199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8" name="Arc 427"/>
            <p:cNvSpPr/>
            <p:nvPr/>
          </p:nvSpPr>
          <p:spPr>
            <a:xfrm rot="10800000">
              <a:off x="51816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0" name="Arc 429"/>
            <p:cNvSpPr/>
            <p:nvPr/>
          </p:nvSpPr>
          <p:spPr>
            <a:xfrm>
              <a:off x="4953000" y="5791199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31" name="Straight Connector 430"/>
            <p:cNvCxnSpPr>
              <a:endCxn id="430" idx="0"/>
            </p:cNvCxnSpPr>
            <p:nvPr/>
          </p:nvCxnSpPr>
          <p:spPr>
            <a:xfrm>
              <a:off x="4927341" y="5791198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2" name="Rectangle 431"/>
            <p:cNvSpPr/>
            <p:nvPr/>
          </p:nvSpPr>
          <p:spPr>
            <a:xfrm>
              <a:off x="48768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35" name="Rectangle 434"/>
            <p:cNvSpPr/>
            <p:nvPr/>
          </p:nvSpPr>
          <p:spPr>
            <a:xfrm>
              <a:off x="74676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Group 345"/>
          <p:cNvGrpSpPr/>
          <p:nvPr/>
        </p:nvGrpSpPr>
        <p:grpSpPr>
          <a:xfrm rot="5400000">
            <a:off x="595811" y="5672182"/>
            <a:ext cx="275771" cy="209006"/>
            <a:chOff x="9525000" y="2514599"/>
            <a:chExt cx="275771" cy="209006"/>
          </a:xfrm>
        </p:grpSpPr>
        <p:sp>
          <p:nvSpPr>
            <p:cNvPr id="437" name="Arc 436"/>
            <p:cNvSpPr/>
            <p:nvPr/>
          </p:nvSpPr>
          <p:spPr>
            <a:xfrm rot="5400000">
              <a:off x="9585234" y="2653211"/>
              <a:ext cx="39189" cy="1016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8" name="Arc 437"/>
            <p:cNvSpPr/>
            <p:nvPr/>
          </p:nvSpPr>
          <p:spPr>
            <a:xfrm rot="16200000">
              <a:off x="9585234" y="2614022"/>
              <a:ext cx="39189" cy="1016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9" name="Arc 438"/>
            <p:cNvSpPr/>
            <p:nvPr/>
          </p:nvSpPr>
          <p:spPr>
            <a:xfrm rot="5400000">
              <a:off x="9585234" y="2574834"/>
              <a:ext cx="39189" cy="1016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0" name="Arc 439"/>
            <p:cNvSpPr/>
            <p:nvPr/>
          </p:nvSpPr>
          <p:spPr>
            <a:xfrm rot="16200000">
              <a:off x="9585234" y="2535645"/>
              <a:ext cx="39189" cy="1016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1" name="Arc 440"/>
            <p:cNvSpPr/>
            <p:nvPr/>
          </p:nvSpPr>
          <p:spPr>
            <a:xfrm rot="5400000">
              <a:off x="9570719" y="2481943"/>
              <a:ext cx="39189" cy="130628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43" name="Straight Connector 442"/>
            <p:cNvCxnSpPr>
              <a:endCxn id="441" idx="0"/>
            </p:cNvCxnSpPr>
            <p:nvPr/>
          </p:nvCxnSpPr>
          <p:spPr>
            <a:xfrm rot="5400000">
              <a:off x="9644093" y="2534712"/>
              <a:ext cx="22984" cy="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4" name="Arc 443"/>
            <p:cNvSpPr/>
            <p:nvPr/>
          </p:nvSpPr>
          <p:spPr>
            <a:xfrm rot="5400000">
              <a:off x="9730376" y="2535645"/>
              <a:ext cx="39189" cy="1016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5" name="Arc 444"/>
            <p:cNvSpPr/>
            <p:nvPr/>
          </p:nvSpPr>
          <p:spPr>
            <a:xfrm rot="16200000">
              <a:off x="9730376" y="2574834"/>
              <a:ext cx="39189" cy="1016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6" name="Arc 445"/>
            <p:cNvSpPr/>
            <p:nvPr/>
          </p:nvSpPr>
          <p:spPr>
            <a:xfrm rot="5400000">
              <a:off x="9730376" y="2614022"/>
              <a:ext cx="39189" cy="1016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7" name="Arc 446"/>
            <p:cNvSpPr/>
            <p:nvPr/>
          </p:nvSpPr>
          <p:spPr>
            <a:xfrm rot="16200000">
              <a:off x="9730376" y="2653211"/>
              <a:ext cx="39189" cy="1016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9" name="Arc 448"/>
            <p:cNvSpPr/>
            <p:nvPr/>
          </p:nvSpPr>
          <p:spPr>
            <a:xfrm rot="16200000">
              <a:off x="9730376" y="2496457"/>
              <a:ext cx="39189" cy="101600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50" name="Straight Connector 449"/>
            <p:cNvCxnSpPr>
              <a:stCxn id="449" idx="2"/>
            </p:cNvCxnSpPr>
            <p:nvPr/>
          </p:nvCxnSpPr>
          <p:spPr>
            <a:xfrm rot="16200000" flipV="1">
              <a:off x="9690296" y="2536536"/>
              <a:ext cx="17931" cy="18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1" name="Rectangle 450"/>
            <p:cNvSpPr/>
            <p:nvPr/>
          </p:nvSpPr>
          <p:spPr>
            <a:xfrm rot="16200000">
              <a:off x="9670868" y="2484845"/>
              <a:ext cx="13063" cy="72571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Group 344"/>
          <p:cNvGrpSpPr/>
          <p:nvPr/>
        </p:nvGrpSpPr>
        <p:grpSpPr>
          <a:xfrm rot="5400000">
            <a:off x="4081418" y="5701212"/>
            <a:ext cx="275770" cy="209006"/>
            <a:chOff x="9554029" y="3524793"/>
            <a:chExt cx="275770" cy="209006"/>
          </a:xfrm>
        </p:grpSpPr>
        <p:sp>
          <p:nvSpPr>
            <p:cNvPr id="454" name="Arc 453"/>
            <p:cNvSpPr/>
            <p:nvPr/>
          </p:nvSpPr>
          <p:spPr>
            <a:xfrm rot="16200000">
              <a:off x="9585234" y="3611154"/>
              <a:ext cx="39189" cy="1016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5" name="Arc 454"/>
            <p:cNvSpPr/>
            <p:nvPr/>
          </p:nvSpPr>
          <p:spPr>
            <a:xfrm rot="5400000">
              <a:off x="9585234" y="3571965"/>
              <a:ext cx="39189" cy="1016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6" name="Arc 455"/>
            <p:cNvSpPr/>
            <p:nvPr/>
          </p:nvSpPr>
          <p:spPr>
            <a:xfrm rot="16200000">
              <a:off x="9585234" y="3532777"/>
              <a:ext cx="39189" cy="1016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7" name="Arc 456"/>
            <p:cNvSpPr/>
            <p:nvPr/>
          </p:nvSpPr>
          <p:spPr>
            <a:xfrm rot="5400000">
              <a:off x="9585234" y="3493588"/>
              <a:ext cx="39189" cy="1016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3" name="Arc 462"/>
            <p:cNvSpPr/>
            <p:nvPr/>
          </p:nvSpPr>
          <p:spPr>
            <a:xfrm rot="5400000">
              <a:off x="9585234" y="3650342"/>
              <a:ext cx="39189" cy="101600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64" name="Straight Connector 463"/>
            <p:cNvCxnSpPr>
              <a:stCxn id="463" idx="2"/>
            </p:cNvCxnSpPr>
            <p:nvPr/>
          </p:nvCxnSpPr>
          <p:spPr>
            <a:xfrm rot="5400000" flipV="1">
              <a:off x="9646570" y="3711679"/>
              <a:ext cx="17931" cy="18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5" name="Arc 464"/>
            <p:cNvSpPr/>
            <p:nvPr/>
          </p:nvSpPr>
          <p:spPr>
            <a:xfrm rot="16200000">
              <a:off x="9730376" y="3493588"/>
              <a:ext cx="39189" cy="1016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7" name="Arc 466"/>
            <p:cNvSpPr/>
            <p:nvPr/>
          </p:nvSpPr>
          <p:spPr>
            <a:xfrm rot="5400000">
              <a:off x="9730376" y="3532777"/>
              <a:ext cx="39189" cy="1016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8" name="Arc 467"/>
            <p:cNvSpPr/>
            <p:nvPr/>
          </p:nvSpPr>
          <p:spPr>
            <a:xfrm rot="16200000">
              <a:off x="9730376" y="3571965"/>
              <a:ext cx="39189" cy="1016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9" name="Arc 468"/>
            <p:cNvSpPr/>
            <p:nvPr/>
          </p:nvSpPr>
          <p:spPr>
            <a:xfrm rot="5400000">
              <a:off x="9730376" y="3611154"/>
              <a:ext cx="39189" cy="1016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0" name="Arc 469"/>
            <p:cNvSpPr/>
            <p:nvPr/>
          </p:nvSpPr>
          <p:spPr>
            <a:xfrm rot="16200000">
              <a:off x="9744890" y="3635828"/>
              <a:ext cx="39189" cy="130628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71" name="Straight Connector 470"/>
            <p:cNvCxnSpPr>
              <a:endCxn id="470" idx="0"/>
            </p:cNvCxnSpPr>
            <p:nvPr/>
          </p:nvCxnSpPr>
          <p:spPr>
            <a:xfrm rot="16200000">
              <a:off x="9687722" y="3713600"/>
              <a:ext cx="22984" cy="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2" name="Rectangle 471"/>
            <p:cNvSpPr/>
            <p:nvPr/>
          </p:nvSpPr>
          <p:spPr>
            <a:xfrm rot="16200000">
              <a:off x="9670868" y="3690982"/>
              <a:ext cx="13063" cy="72571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Group 98"/>
          <p:cNvGrpSpPr/>
          <p:nvPr/>
        </p:nvGrpSpPr>
        <p:grpSpPr>
          <a:xfrm>
            <a:off x="3048000" y="5638800"/>
            <a:ext cx="457200" cy="304799"/>
            <a:chOff x="4876800" y="4876800"/>
            <a:chExt cx="2667000" cy="1600199"/>
          </a:xfrm>
        </p:grpSpPr>
        <p:sp>
          <p:nvSpPr>
            <p:cNvPr id="474" name="Arc 473"/>
            <p:cNvSpPr/>
            <p:nvPr/>
          </p:nvSpPr>
          <p:spPr>
            <a:xfrm>
              <a:off x="51816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5" name="Arc 474"/>
            <p:cNvSpPr/>
            <p:nvPr/>
          </p:nvSpPr>
          <p:spPr>
            <a:xfrm rot="10800000">
              <a:off x="54102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6" name="Arc 475"/>
            <p:cNvSpPr/>
            <p:nvPr/>
          </p:nvSpPr>
          <p:spPr>
            <a:xfrm>
              <a:off x="56388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7" name="Arc 476"/>
            <p:cNvSpPr/>
            <p:nvPr/>
          </p:nvSpPr>
          <p:spPr>
            <a:xfrm rot="10800000">
              <a:off x="58674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8" name="Arc 477"/>
            <p:cNvSpPr/>
            <p:nvPr/>
          </p:nvSpPr>
          <p:spPr>
            <a:xfrm>
              <a:off x="60960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1" name="Arc 480"/>
            <p:cNvSpPr/>
            <p:nvPr/>
          </p:nvSpPr>
          <p:spPr>
            <a:xfrm rot="10800000">
              <a:off x="63246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2" name="Arc 481"/>
            <p:cNvSpPr/>
            <p:nvPr/>
          </p:nvSpPr>
          <p:spPr>
            <a:xfrm>
              <a:off x="65532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4" name="Arc 483"/>
            <p:cNvSpPr/>
            <p:nvPr/>
          </p:nvSpPr>
          <p:spPr>
            <a:xfrm rot="10800000">
              <a:off x="67818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5" name="Arc 484"/>
            <p:cNvSpPr/>
            <p:nvPr/>
          </p:nvSpPr>
          <p:spPr>
            <a:xfrm rot="10800000">
              <a:off x="4953000" y="5029200"/>
              <a:ext cx="228600" cy="533400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86" name="Straight Connector 485"/>
            <p:cNvCxnSpPr>
              <a:stCxn id="485" idx="2"/>
            </p:cNvCxnSpPr>
            <p:nvPr/>
          </p:nvCxnSpPr>
          <p:spPr>
            <a:xfrm rot="10800000" flipV="1">
              <a:off x="4953000" y="5561638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7" name="Arc 486"/>
            <p:cNvSpPr/>
            <p:nvPr/>
          </p:nvSpPr>
          <p:spPr>
            <a:xfrm>
              <a:off x="70104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2" name="Arc 501"/>
            <p:cNvSpPr/>
            <p:nvPr/>
          </p:nvSpPr>
          <p:spPr>
            <a:xfrm rot="10800000">
              <a:off x="7239000" y="4876800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503" name="Straight Connector 502"/>
            <p:cNvCxnSpPr>
              <a:endCxn id="502" idx="0"/>
            </p:cNvCxnSpPr>
            <p:nvPr/>
          </p:nvCxnSpPr>
          <p:spPr>
            <a:xfrm rot="10800000">
              <a:off x="7359188" y="5562146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4" name="Arc 503"/>
            <p:cNvSpPr/>
            <p:nvPr/>
          </p:nvSpPr>
          <p:spPr>
            <a:xfrm rot="10800000">
              <a:off x="70104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5" name="Arc 504"/>
            <p:cNvSpPr/>
            <p:nvPr/>
          </p:nvSpPr>
          <p:spPr>
            <a:xfrm>
              <a:off x="67818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6" name="Arc 505"/>
            <p:cNvSpPr/>
            <p:nvPr/>
          </p:nvSpPr>
          <p:spPr>
            <a:xfrm rot="10800000">
              <a:off x="65532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7" name="Arc 506"/>
            <p:cNvSpPr/>
            <p:nvPr/>
          </p:nvSpPr>
          <p:spPr>
            <a:xfrm>
              <a:off x="63246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8" name="Arc 507"/>
            <p:cNvSpPr/>
            <p:nvPr/>
          </p:nvSpPr>
          <p:spPr>
            <a:xfrm rot="10800000">
              <a:off x="60960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9" name="Arc 508"/>
            <p:cNvSpPr/>
            <p:nvPr/>
          </p:nvSpPr>
          <p:spPr>
            <a:xfrm>
              <a:off x="58674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0" name="Arc 509"/>
            <p:cNvSpPr/>
            <p:nvPr/>
          </p:nvSpPr>
          <p:spPr>
            <a:xfrm rot="10800000">
              <a:off x="56388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1" name="Arc 510"/>
            <p:cNvSpPr/>
            <p:nvPr/>
          </p:nvSpPr>
          <p:spPr>
            <a:xfrm>
              <a:off x="54102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2" name="Arc 511"/>
            <p:cNvSpPr/>
            <p:nvPr/>
          </p:nvSpPr>
          <p:spPr>
            <a:xfrm>
              <a:off x="7239000" y="5791199"/>
              <a:ext cx="228600" cy="533401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513" name="Straight Connector 512"/>
            <p:cNvCxnSpPr>
              <a:stCxn id="512" idx="2"/>
            </p:cNvCxnSpPr>
            <p:nvPr/>
          </p:nvCxnSpPr>
          <p:spPr>
            <a:xfrm flipV="1">
              <a:off x="7363000" y="5791199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4" name="Arc 513"/>
            <p:cNvSpPr/>
            <p:nvPr/>
          </p:nvSpPr>
          <p:spPr>
            <a:xfrm rot="10800000">
              <a:off x="51816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5" name="Arc 514"/>
            <p:cNvSpPr/>
            <p:nvPr/>
          </p:nvSpPr>
          <p:spPr>
            <a:xfrm>
              <a:off x="4953000" y="5791199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516" name="Straight Connector 515"/>
            <p:cNvCxnSpPr>
              <a:endCxn id="515" idx="0"/>
            </p:cNvCxnSpPr>
            <p:nvPr/>
          </p:nvCxnSpPr>
          <p:spPr>
            <a:xfrm>
              <a:off x="4927341" y="5791198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7" name="Rectangle 516"/>
            <p:cNvSpPr/>
            <p:nvPr/>
          </p:nvSpPr>
          <p:spPr>
            <a:xfrm>
              <a:off x="48768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18" name="Rectangle 517"/>
            <p:cNvSpPr/>
            <p:nvPr/>
          </p:nvSpPr>
          <p:spPr>
            <a:xfrm>
              <a:off x="74676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" name="Group 98"/>
          <p:cNvGrpSpPr/>
          <p:nvPr/>
        </p:nvGrpSpPr>
        <p:grpSpPr>
          <a:xfrm>
            <a:off x="3581400" y="5638800"/>
            <a:ext cx="457200" cy="304799"/>
            <a:chOff x="4876800" y="4876800"/>
            <a:chExt cx="2667000" cy="1600199"/>
          </a:xfrm>
        </p:grpSpPr>
        <p:sp>
          <p:nvSpPr>
            <p:cNvPr id="520" name="Arc 519"/>
            <p:cNvSpPr/>
            <p:nvPr/>
          </p:nvSpPr>
          <p:spPr>
            <a:xfrm>
              <a:off x="51816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1" name="Arc 520"/>
            <p:cNvSpPr/>
            <p:nvPr/>
          </p:nvSpPr>
          <p:spPr>
            <a:xfrm rot="10800000">
              <a:off x="54102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2" name="Arc 521"/>
            <p:cNvSpPr/>
            <p:nvPr/>
          </p:nvSpPr>
          <p:spPr>
            <a:xfrm>
              <a:off x="56388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3" name="Arc 522"/>
            <p:cNvSpPr/>
            <p:nvPr/>
          </p:nvSpPr>
          <p:spPr>
            <a:xfrm rot="10800000">
              <a:off x="58674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4" name="Arc 523"/>
            <p:cNvSpPr/>
            <p:nvPr/>
          </p:nvSpPr>
          <p:spPr>
            <a:xfrm>
              <a:off x="60960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5" name="Arc 524"/>
            <p:cNvSpPr/>
            <p:nvPr/>
          </p:nvSpPr>
          <p:spPr>
            <a:xfrm rot="10800000">
              <a:off x="63246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6" name="Arc 525"/>
            <p:cNvSpPr/>
            <p:nvPr/>
          </p:nvSpPr>
          <p:spPr>
            <a:xfrm>
              <a:off x="65532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7" name="Arc 526"/>
            <p:cNvSpPr/>
            <p:nvPr/>
          </p:nvSpPr>
          <p:spPr>
            <a:xfrm rot="10800000">
              <a:off x="67818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9" name="Arc 538"/>
            <p:cNvSpPr/>
            <p:nvPr/>
          </p:nvSpPr>
          <p:spPr>
            <a:xfrm rot="10800000">
              <a:off x="4953000" y="5029200"/>
              <a:ext cx="228600" cy="533400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540" name="Straight Connector 539"/>
            <p:cNvCxnSpPr>
              <a:stCxn id="539" idx="2"/>
            </p:cNvCxnSpPr>
            <p:nvPr/>
          </p:nvCxnSpPr>
          <p:spPr>
            <a:xfrm rot="10800000" flipV="1">
              <a:off x="4953000" y="5561638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1" name="Arc 540"/>
            <p:cNvSpPr/>
            <p:nvPr/>
          </p:nvSpPr>
          <p:spPr>
            <a:xfrm>
              <a:off x="70104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42" name="Arc 541"/>
            <p:cNvSpPr/>
            <p:nvPr/>
          </p:nvSpPr>
          <p:spPr>
            <a:xfrm rot="10800000">
              <a:off x="7239000" y="4876800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543" name="Straight Connector 542"/>
            <p:cNvCxnSpPr>
              <a:endCxn id="542" idx="0"/>
            </p:cNvCxnSpPr>
            <p:nvPr/>
          </p:nvCxnSpPr>
          <p:spPr>
            <a:xfrm rot="10800000">
              <a:off x="7359188" y="5562146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4" name="Arc 543"/>
            <p:cNvSpPr/>
            <p:nvPr/>
          </p:nvSpPr>
          <p:spPr>
            <a:xfrm rot="10800000">
              <a:off x="70104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45" name="Arc 544"/>
            <p:cNvSpPr/>
            <p:nvPr/>
          </p:nvSpPr>
          <p:spPr>
            <a:xfrm>
              <a:off x="67818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46" name="Arc 545"/>
            <p:cNvSpPr/>
            <p:nvPr/>
          </p:nvSpPr>
          <p:spPr>
            <a:xfrm rot="10800000">
              <a:off x="65532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47" name="Arc 546"/>
            <p:cNvSpPr/>
            <p:nvPr/>
          </p:nvSpPr>
          <p:spPr>
            <a:xfrm>
              <a:off x="63246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48" name="Arc 547"/>
            <p:cNvSpPr/>
            <p:nvPr/>
          </p:nvSpPr>
          <p:spPr>
            <a:xfrm rot="10800000">
              <a:off x="60960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49" name="Arc 548"/>
            <p:cNvSpPr/>
            <p:nvPr/>
          </p:nvSpPr>
          <p:spPr>
            <a:xfrm>
              <a:off x="58674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50" name="Arc 549"/>
            <p:cNvSpPr/>
            <p:nvPr/>
          </p:nvSpPr>
          <p:spPr>
            <a:xfrm rot="10800000">
              <a:off x="56388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51" name="Arc 550"/>
            <p:cNvSpPr/>
            <p:nvPr/>
          </p:nvSpPr>
          <p:spPr>
            <a:xfrm>
              <a:off x="54102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52" name="Arc 551"/>
            <p:cNvSpPr/>
            <p:nvPr/>
          </p:nvSpPr>
          <p:spPr>
            <a:xfrm>
              <a:off x="7239000" y="5791199"/>
              <a:ext cx="228600" cy="533401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553" name="Straight Connector 552"/>
            <p:cNvCxnSpPr>
              <a:stCxn id="552" idx="2"/>
            </p:cNvCxnSpPr>
            <p:nvPr/>
          </p:nvCxnSpPr>
          <p:spPr>
            <a:xfrm flipV="1">
              <a:off x="7363000" y="5791199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4" name="Arc 553"/>
            <p:cNvSpPr/>
            <p:nvPr/>
          </p:nvSpPr>
          <p:spPr>
            <a:xfrm rot="10800000">
              <a:off x="51816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55" name="Arc 554"/>
            <p:cNvSpPr/>
            <p:nvPr/>
          </p:nvSpPr>
          <p:spPr>
            <a:xfrm>
              <a:off x="4953000" y="5791199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556" name="Straight Connector 555"/>
            <p:cNvCxnSpPr>
              <a:endCxn id="555" idx="0"/>
            </p:cNvCxnSpPr>
            <p:nvPr/>
          </p:nvCxnSpPr>
          <p:spPr>
            <a:xfrm>
              <a:off x="4927341" y="5791198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7" name="Rectangle 556"/>
            <p:cNvSpPr/>
            <p:nvPr/>
          </p:nvSpPr>
          <p:spPr>
            <a:xfrm>
              <a:off x="48768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8" name="Rectangle 557"/>
            <p:cNvSpPr/>
            <p:nvPr/>
          </p:nvSpPr>
          <p:spPr>
            <a:xfrm>
              <a:off x="74676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Group 127"/>
          <p:cNvGrpSpPr/>
          <p:nvPr/>
        </p:nvGrpSpPr>
        <p:grpSpPr>
          <a:xfrm>
            <a:off x="1447800" y="5638800"/>
            <a:ext cx="457200" cy="304799"/>
            <a:chOff x="4876800" y="4876800"/>
            <a:chExt cx="2667000" cy="1600199"/>
          </a:xfrm>
        </p:grpSpPr>
        <p:sp>
          <p:nvSpPr>
            <p:cNvPr id="560" name="Arc 559"/>
            <p:cNvSpPr/>
            <p:nvPr/>
          </p:nvSpPr>
          <p:spPr>
            <a:xfrm>
              <a:off x="51816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61" name="Arc 560"/>
            <p:cNvSpPr/>
            <p:nvPr/>
          </p:nvSpPr>
          <p:spPr>
            <a:xfrm rot="10800000">
              <a:off x="54102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62" name="Arc 561"/>
            <p:cNvSpPr/>
            <p:nvPr/>
          </p:nvSpPr>
          <p:spPr>
            <a:xfrm>
              <a:off x="56388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63" name="Arc 562"/>
            <p:cNvSpPr/>
            <p:nvPr/>
          </p:nvSpPr>
          <p:spPr>
            <a:xfrm rot="10800000">
              <a:off x="58674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64" name="Arc 563"/>
            <p:cNvSpPr/>
            <p:nvPr/>
          </p:nvSpPr>
          <p:spPr>
            <a:xfrm>
              <a:off x="60960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65" name="Arc 564"/>
            <p:cNvSpPr/>
            <p:nvPr/>
          </p:nvSpPr>
          <p:spPr>
            <a:xfrm rot="10800000">
              <a:off x="63246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66" name="Arc 565"/>
            <p:cNvSpPr/>
            <p:nvPr/>
          </p:nvSpPr>
          <p:spPr>
            <a:xfrm>
              <a:off x="65532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67" name="Arc 566"/>
            <p:cNvSpPr/>
            <p:nvPr/>
          </p:nvSpPr>
          <p:spPr>
            <a:xfrm rot="10800000">
              <a:off x="67818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68" name="Arc 567"/>
            <p:cNvSpPr/>
            <p:nvPr/>
          </p:nvSpPr>
          <p:spPr>
            <a:xfrm rot="10800000">
              <a:off x="4953000" y="5029200"/>
              <a:ext cx="228600" cy="533400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569" name="Straight Connector 568"/>
            <p:cNvCxnSpPr>
              <a:stCxn id="568" idx="2"/>
            </p:cNvCxnSpPr>
            <p:nvPr/>
          </p:nvCxnSpPr>
          <p:spPr>
            <a:xfrm rot="10800000" flipV="1">
              <a:off x="4953000" y="5561638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0" name="Arc 569"/>
            <p:cNvSpPr/>
            <p:nvPr/>
          </p:nvSpPr>
          <p:spPr>
            <a:xfrm>
              <a:off x="70104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71" name="Arc 570"/>
            <p:cNvSpPr/>
            <p:nvPr/>
          </p:nvSpPr>
          <p:spPr>
            <a:xfrm rot="10800000">
              <a:off x="7239000" y="4876800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572" name="Straight Connector 571"/>
            <p:cNvCxnSpPr>
              <a:endCxn id="571" idx="0"/>
            </p:cNvCxnSpPr>
            <p:nvPr/>
          </p:nvCxnSpPr>
          <p:spPr>
            <a:xfrm rot="10800000">
              <a:off x="7359188" y="5562146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3" name="Arc 572"/>
            <p:cNvSpPr/>
            <p:nvPr/>
          </p:nvSpPr>
          <p:spPr>
            <a:xfrm rot="10800000">
              <a:off x="70104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74" name="Arc 573"/>
            <p:cNvSpPr/>
            <p:nvPr/>
          </p:nvSpPr>
          <p:spPr>
            <a:xfrm>
              <a:off x="67818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75" name="Arc 574"/>
            <p:cNvSpPr/>
            <p:nvPr/>
          </p:nvSpPr>
          <p:spPr>
            <a:xfrm rot="10800000">
              <a:off x="65532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76" name="Arc 575"/>
            <p:cNvSpPr/>
            <p:nvPr/>
          </p:nvSpPr>
          <p:spPr>
            <a:xfrm>
              <a:off x="63246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77" name="Arc 576"/>
            <p:cNvSpPr/>
            <p:nvPr/>
          </p:nvSpPr>
          <p:spPr>
            <a:xfrm rot="10800000">
              <a:off x="60960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78" name="Arc 577"/>
            <p:cNvSpPr/>
            <p:nvPr/>
          </p:nvSpPr>
          <p:spPr>
            <a:xfrm>
              <a:off x="58674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79" name="Arc 578"/>
            <p:cNvSpPr/>
            <p:nvPr/>
          </p:nvSpPr>
          <p:spPr>
            <a:xfrm rot="10800000">
              <a:off x="56388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80" name="Arc 579"/>
            <p:cNvSpPr/>
            <p:nvPr/>
          </p:nvSpPr>
          <p:spPr>
            <a:xfrm>
              <a:off x="54102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81" name="Arc 580"/>
            <p:cNvSpPr/>
            <p:nvPr/>
          </p:nvSpPr>
          <p:spPr>
            <a:xfrm>
              <a:off x="7239000" y="5791199"/>
              <a:ext cx="228600" cy="533401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582" name="Straight Connector 581"/>
            <p:cNvCxnSpPr>
              <a:stCxn id="581" idx="2"/>
            </p:cNvCxnSpPr>
            <p:nvPr/>
          </p:nvCxnSpPr>
          <p:spPr>
            <a:xfrm flipV="1">
              <a:off x="7363000" y="5791199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3" name="Arc 582"/>
            <p:cNvSpPr/>
            <p:nvPr/>
          </p:nvSpPr>
          <p:spPr>
            <a:xfrm rot="10800000">
              <a:off x="51816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84" name="Arc 583"/>
            <p:cNvSpPr/>
            <p:nvPr/>
          </p:nvSpPr>
          <p:spPr>
            <a:xfrm>
              <a:off x="4953000" y="5791199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585" name="Straight Connector 584"/>
            <p:cNvCxnSpPr>
              <a:endCxn id="584" idx="0"/>
            </p:cNvCxnSpPr>
            <p:nvPr/>
          </p:nvCxnSpPr>
          <p:spPr>
            <a:xfrm>
              <a:off x="4927341" y="5791198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6" name="Rectangle 585"/>
            <p:cNvSpPr/>
            <p:nvPr/>
          </p:nvSpPr>
          <p:spPr>
            <a:xfrm>
              <a:off x="48768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7" name="Rectangle 586"/>
            <p:cNvSpPr/>
            <p:nvPr/>
          </p:nvSpPr>
          <p:spPr>
            <a:xfrm>
              <a:off x="74676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Group 127"/>
          <p:cNvGrpSpPr/>
          <p:nvPr/>
        </p:nvGrpSpPr>
        <p:grpSpPr>
          <a:xfrm>
            <a:off x="914400" y="5638800"/>
            <a:ext cx="457200" cy="304799"/>
            <a:chOff x="4876800" y="4876800"/>
            <a:chExt cx="2667000" cy="1600199"/>
          </a:xfrm>
        </p:grpSpPr>
        <p:sp>
          <p:nvSpPr>
            <p:cNvPr id="589" name="Arc 588"/>
            <p:cNvSpPr/>
            <p:nvPr/>
          </p:nvSpPr>
          <p:spPr>
            <a:xfrm>
              <a:off x="51816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90" name="Arc 589"/>
            <p:cNvSpPr/>
            <p:nvPr/>
          </p:nvSpPr>
          <p:spPr>
            <a:xfrm rot="10800000">
              <a:off x="54102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91" name="Arc 590"/>
            <p:cNvSpPr/>
            <p:nvPr/>
          </p:nvSpPr>
          <p:spPr>
            <a:xfrm>
              <a:off x="56388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92" name="Arc 591"/>
            <p:cNvSpPr/>
            <p:nvPr/>
          </p:nvSpPr>
          <p:spPr>
            <a:xfrm rot="10800000">
              <a:off x="58674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93" name="Arc 592"/>
            <p:cNvSpPr/>
            <p:nvPr/>
          </p:nvSpPr>
          <p:spPr>
            <a:xfrm>
              <a:off x="60960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94" name="Arc 593"/>
            <p:cNvSpPr/>
            <p:nvPr/>
          </p:nvSpPr>
          <p:spPr>
            <a:xfrm rot="10800000">
              <a:off x="63246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95" name="Arc 594"/>
            <p:cNvSpPr/>
            <p:nvPr/>
          </p:nvSpPr>
          <p:spPr>
            <a:xfrm>
              <a:off x="65532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96" name="Arc 595"/>
            <p:cNvSpPr/>
            <p:nvPr/>
          </p:nvSpPr>
          <p:spPr>
            <a:xfrm rot="10800000">
              <a:off x="6781800" y="5029200"/>
              <a:ext cx="228600" cy="533400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97" name="Arc 596"/>
            <p:cNvSpPr/>
            <p:nvPr/>
          </p:nvSpPr>
          <p:spPr>
            <a:xfrm rot="10800000">
              <a:off x="4953000" y="5029200"/>
              <a:ext cx="228600" cy="533400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598" name="Straight Connector 597"/>
            <p:cNvCxnSpPr>
              <a:stCxn id="597" idx="2"/>
            </p:cNvCxnSpPr>
            <p:nvPr/>
          </p:nvCxnSpPr>
          <p:spPr>
            <a:xfrm rot="10800000" flipV="1">
              <a:off x="4953000" y="5561638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9" name="Arc 598"/>
            <p:cNvSpPr/>
            <p:nvPr/>
          </p:nvSpPr>
          <p:spPr>
            <a:xfrm>
              <a:off x="7010400" y="5029200"/>
              <a:ext cx="228600" cy="533400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00" name="Arc 599"/>
            <p:cNvSpPr/>
            <p:nvPr/>
          </p:nvSpPr>
          <p:spPr>
            <a:xfrm rot="10800000">
              <a:off x="7239000" y="4876800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601" name="Straight Connector 600"/>
            <p:cNvCxnSpPr>
              <a:endCxn id="600" idx="0"/>
            </p:cNvCxnSpPr>
            <p:nvPr/>
          </p:nvCxnSpPr>
          <p:spPr>
            <a:xfrm rot="10800000">
              <a:off x="7359188" y="5562146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2" name="Arc 601"/>
            <p:cNvSpPr/>
            <p:nvPr/>
          </p:nvSpPr>
          <p:spPr>
            <a:xfrm rot="10800000">
              <a:off x="70104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03" name="Arc 602"/>
            <p:cNvSpPr/>
            <p:nvPr/>
          </p:nvSpPr>
          <p:spPr>
            <a:xfrm>
              <a:off x="67818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04" name="Arc 603"/>
            <p:cNvSpPr/>
            <p:nvPr/>
          </p:nvSpPr>
          <p:spPr>
            <a:xfrm rot="10800000">
              <a:off x="65532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05" name="Arc 604"/>
            <p:cNvSpPr/>
            <p:nvPr/>
          </p:nvSpPr>
          <p:spPr>
            <a:xfrm>
              <a:off x="63246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06" name="Arc 605"/>
            <p:cNvSpPr/>
            <p:nvPr/>
          </p:nvSpPr>
          <p:spPr>
            <a:xfrm rot="10800000">
              <a:off x="60960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07" name="Arc 606"/>
            <p:cNvSpPr/>
            <p:nvPr/>
          </p:nvSpPr>
          <p:spPr>
            <a:xfrm>
              <a:off x="58674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08" name="Arc 607"/>
            <p:cNvSpPr/>
            <p:nvPr/>
          </p:nvSpPr>
          <p:spPr>
            <a:xfrm rot="10800000">
              <a:off x="56388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09" name="Arc 608"/>
            <p:cNvSpPr/>
            <p:nvPr/>
          </p:nvSpPr>
          <p:spPr>
            <a:xfrm>
              <a:off x="5410200" y="5791199"/>
              <a:ext cx="228600" cy="533401"/>
            </a:xfrm>
            <a:prstGeom prst="arc">
              <a:avLst>
                <a:gd name="adj1" fmla="val 1085963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10" name="Arc 609"/>
            <p:cNvSpPr/>
            <p:nvPr/>
          </p:nvSpPr>
          <p:spPr>
            <a:xfrm>
              <a:off x="7239000" y="5791199"/>
              <a:ext cx="228600" cy="533401"/>
            </a:xfrm>
            <a:prstGeom prst="arc">
              <a:avLst>
                <a:gd name="adj1" fmla="val 10859637"/>
                <a:gd name="adj2" fmla="val 163254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611" name="Straight Connector 610"/>
            <p:cNvCxnSpPr>
              <a:stCxn id="610" idx="2"/>
            </p:cNvCxnSpPr>
            <p:nvPr/>
          </p:nvCxnSpPr>
          <p:spPr>
            <a:xfrm flipV="1">
              <a:off x="7363000" y="5791199"/>
              <a:ext cx="104600" cy="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2" name="Arc 611"/>
            <p:cNvSpPr/>
            <p:nvPr/>
          </p:nvSpPr>
          <p:spPr>
            <a:xfrm rot="10800000">
              <a:off x="5181600" y="5791199"/>
              <a:ext cx="228600" cy="533401"/>
            </a:xfrm>
            <a:prstGeom prst="arc">
              <a:avLst>
                <a:gd name="adj1" fmla="val 11104454"/>
                <a:gd name="adj2" fmla="val 215305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13" name="Arc 612"/>
            <p:cNvSpPr/>
            <p:nvPr/>
          </p:nvSpPr>
          <p:spPr>
            <a:xfrm>
              <a:off x="4953000" y="5791199"/>
              <a:ext cx="228600" cy="685800"/>
            </a:xfrm>
            <a:prstGeom prst="arc">
              <a:avLst>
                <a:gd name="adj1" fmla="val 16140908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614" name="Straight Connector 613"/>
            <p:cNvCxnSpPr>
              <a:endCxn id="613" idx="0"/>
            </p:cNvCxnSpPr>
            <p:nvPr/>
          </p:nvCxnSpPr>
          <p:spPr>
            <a:xfrm>
              <a:off x="4927341" y="5791198"/>
              <a:ext cx="134071" cy="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5" name="Rectangle 614"/>
            <p:cNvSpPr/>
            <p:nvPr/>
          </p:nvSpPr>
          <p:spPr>
            <a:xfrm>
              <a:off x="48768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6" name="Rectangle 615"/>
            <p:cNvSpPr/>
            <p:nvPr/>
          </p:nvSpPr>
          <p:spPr>
            <a:xfrm>
              <a:off x="7467600" y="5486400"/>
              <a:ext cx="76200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617" name="Rectangle 616"/>
          <p:cNvSpPr/>
          <p:nvPr/>
        </p:nvSpPr>
        <p:spPr>
          <a:xfrm>
            <a:off x="609600" y="1828800"/>
            <a:ext cx="762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white"/>
                </a:solidFill>
              </a:rPr>
              <a:t>LLRF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23" name="TextBox 622"/>
          <p:cNvSpPr txBox="1"/>
          <p:nvPr/>
        </p:nvSpPr>
        <p:spPr>
          <a:xfrm>
            <a:off x="2819400" y="3274368"/>
            <a:ext cx="914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dirty="0" smtClean="0">
                <a:solidFill>
                  <a:srgbClr val="FF0000"/>
                </a:solidFill>
                <a:latin typeface="Calibri"/>
              </a:rPr>
              <a:t>25 x 820 W</a:t>
            </a:r>
            <a:endParaRPr lang="en-US" sz="900" dirty="0">
              <a:solidFill>
                <a:srgbClr val="FF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Content Placeholder 22"/>
          <p:cNvGraphicFramePr>
            <a:graphicFrameLocks noGrp="1"/>
          </p:cNvGraphicFramePr>
          <p:nvPr>
            <p:ph sz="half" idx="1"/>
          </p:nvPr>
        </p:nvGraphicFramePr>
        <p:xfrm>
          <a:off x="430697" y="2428458"/>
          <a:ext cx="7878413" cy="3853072"/>
        </p:xfrm>
        <a:graphic>
          <a:graphicData uri="http://schemas.openxmlformats.org/drawingml/2006/table">
            <a:tbl>
              <a:tblPr/>
              <a:tblGrid>
                <a:gridCol w="2552165"/>
                <a:gridCol w="887708"/>
                <a:gridCol w="887708"/>
                <a:gridCol w="887708"/>
                <a:gridCol w="887708"/>
                <a:gridCol w="887708"/>
                <a:gridCol w="887708"/>
              </a:tblGrid>
              <a:tr h="25186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HP-SPL 40 </a:t>
                      </a:r>
                      <a:r>
                        <a:rPr lang="en-US" sz="1800" b="1" i="0" u="none" strike="noStrike" dirty="0" err="1">
                          <a:solidFill>
                            <a:srgbClr val="FFFFFF"/>
                          </a:solidFill>
                          <a:latin typeface="Calibri"/>
                        </a:rPr>
                        <a:t>mA</a:t>
                      </a: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: 0.78 ms / 50 Hz</a:t>
                      </a:r>
                      <a:b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</a:b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(</a:t>
                      </a:r>
                      <a:r>
                        <a:rPr lang="en-US" sz="1800" b="1" i="0" u="none" strike="noStrike" dirty="0" err="1">
                          <a:solidFill>
                            <a:srgbClr val="FFFFFF"/>
                          </a:solidFill>
                          <a:latin typeface="Calibri"/>
                        </a:rPr>
                        <a:t>cav</a:t>
                      </a: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#246 : 1.1 MW max)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½ 3.4 MW Klystron 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1.6 MW klystron 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1.125 MW MB-IOT 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2 x 600 kW MB IOTs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8 x 160 kW IOT 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1665 x 820 W SSA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6671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546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499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459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550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803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1084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6671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Risk to fail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Medium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D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Low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High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High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Low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Low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‘High Power amplifiers’ Costs over 20 years</a:t>
            </a:r>
            <a:endParaRPr lang="en-US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CCF7E-83CB-4E8C-B753-94F4BB7D52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Fifth SPL Collaboration Meeting, Eric Montesinos, BE-RF, CERN November 25-26 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8625" y="1020417"/>
            <a:ext cx="298173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Based on very tentative </a:t>
            </a:r>
            <a:r>
              <a:rPr lang="en-US" sz="32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data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W. Hofle @ 5th SPL collaboration Meeting</a:t>
            </a:r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CERN, November 25, 2010</a:t>
            </a: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0E6FD8-02EE-4DD2-A27D-8AC1B89073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/18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293" name="Rectangle 17"/>
          <p:cNvSpPr>
            <a:spLocks noChangeArrowheads="1"/>
          </p:cNvSpPr>
          <p:nvPr/>
        </p:nvSpPr>
        <p:spPr bwMode="auto">
          <a:xfrm>
            <a:off x="2482367" y="694428"/>
            <a:ext cx="4073525" cy="512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2400" b="1" dirty="0" smtClean="0">
                <a:solidFill>
                  <a:srgbClr val="333399"/>
                </a:solidFill>
                <a:latin typeface="Garamond" pitchFamily="18" charset="0"/>
              </a:rPr>
              <a:t>LLRF and Layout</a:t>
            </a:r>
          </a:p>
          <a:p>
            <a:pPr algn="ctr" eaLnBrk="1" hangingPunct="1"/>
            <a:r>
              <a:rPr lang="en-US" sz="2400" b="1" dirty="0" smtClean="0">
                <a:solidFill>
                  <a:srgbClr val="333399"/>
                </a:solidFill>
                <a:latin typeface="Garamond" pitchFamily="18" charset="0"/>
              </a:rPr>
              <a:t>Wolfgang </a:t>
            </a:r>
            <a:r>
              <a:rPr lang="en-US" sz="2400" b="1" dirty="0" err="1" smtClean="0">
                <a:solidFill>
                  <a:srgbClr val="333399"/>
                </a:solidFill>
                <a:latin typeface="Garamond" pitchFamily="18" charset="0"/>
              </a:rPr>
              <a:t>Hofle</a:t>
            </a:r>
            <a:endParaRPr lang="en-US" sz="2400" b="1" dirty="0" smtClean="0">
              <a:solidFill>
                <a:srgbClr val="333399"/>
              </a:solidFill>
              <a:latin typeface="Garamond" pitchFamily="18" charset="0"/>
            </a:endParaRPr>
          </a:p>
          <a:p>
            <a:pPr algn="ctr" eaLnBrk="1" hangingPunct="1"/>
            <a:r>
              <a:rPr lang="en-US" sz="2400" b="1" dirty="0" smtClean="0">
                <a:solidFill>
                  <a:srgbClr val="333399"/>
                </a:solidFill>
                <a:latin typeface="Garamond" pitchFamily="18" charset="0"/>
              </a:rPr>
              <a:t>Outline</a:t>
            </a:r>
            <a:endParaRPr lang="en-US" sz="2800" b="1" dirty="0">
              <a:solidFill>
                <a:srgbClr val="333399"/>
              </a:solidFill>
              <a:latin typeface="Garamond" pitchFamily="18" charset="0"/>
            </a:endParaRPr>
          </a:p>
        </p:txBody>
      </p:sp>
      <p:pic>
        <p:nvPicPr>
          <p:cNvPr id="12294" name="Picture 495" descr="Logo4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9613" y="0"/>
            <a:ext cx="814387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Rectangle 30"/>
          <p:cNvSpPr>
            <a:spLocks noChangeArrowheads="1"/>
          </p:cNvSpPr>
          <p:nvPr/>
        </p:nvSpPr>
        <p:spPr bwMode="auto">
          <a:xfrm>
            <a:off x="1076325" y="2262188"/>
            <a:ext cx="7313613" cy="313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>
                <a:solidFill>
                  <a:prstClr val="black"/>
                </a:solidFill>
                <a:latin typeface="Gill Sans MT" pitchFamily="34" charset="0"/>
              </a:rPr>
              <a:t>Motivation for LLRF simulation</a:t>
            </a:r>
          </a:p>
          <a:p>
            <a:pPr algn="just"/>
            <a:endParaRPr lang="en-US">
              <a:solidFill>
                <a:prstClr val="black"/>
              </a:solidFill>
              <a:latin typeface="Gill Sans MT" pitchFamily="34" charset="0"/>
            </a:endParaRPr>
          </a:p>
          <a:p>
            <a:pPr algn="just"/>
            <a:r>
              <a:rPr lang="en-US">
                <a:solidFill>
                  <a:prstClr val="black"/>
                </a:solidFill>
                <a:latin typeface="Gill Sans MT" pitchFamily="34" charset="0"/>
              </a:rPr>
              <a:t>RF layout</a:t>
            </a:r>
          </a:p>
          <a:p>
            <a:pPr algn="just"/>
            <a:endParaRPr lang="en-US">
              <a:solidFill>
                <a:prstClr val="black"/>
              </a:solidFill>
              <a:latin typeface="Gill Sans MT" pitchFamily="34" charset="0"/>
            </a:endParaRPr>
          </a:p>
          <a:p>
            <a:pPr algn="just"/>
            <a:r>
              <a:rPr lang="en-US">
                <a:solidFill>
                  <a:prstClr val="black"/>
                </a:solidFill>
                <a:latin typeface="Gill Sans MT" pitchFamily="34" charset="0"/>
              </a:rPr>
              <a:t>Update on the simulations (</a:t>
            </a:r>
            <a:r>
              <a:rPr lang="en-US">
                <a:solidFill>
                  <a:prstClr val="black"/>
                </a:solidFill>
                <a:latin typeface="Gill Sans MT" pitchFamily="34" charset="0"/>
                <a:sym typeface="Wingdings" pitchFamily="2" charset="2"/>
              </a:rPr>
              <a:t> </a:t>
            </a:r>
            <a:r>
              <a:rPr lang="en-US">
                <a:solidFill>
                  <a:prstClr val="black"/>
                </a:solidFill>
                <a:latin typeface="Gill Sans MT" pitchFamily="34" charset="0"/>
              </a:rPr>
              <a:t>M. Hernandez Flano)</a:t>
            </a:r>
          </a:p>
          <a:p>
            <a:pPr algn="just"/>
            <a:endParaRPr lang="en-US">
              <a:solidFill>
                <a:prstClr val="black"/>
              </a:solidFill>
              <a:latin typeface="Gill Sans MT" pitchFamily="34" charset="0"/>
            </a:endParaRPr>
          </a:p>
          <a:p>
            <a:pPr algn="just"/>
            <a:r>
              <a:rPr lang="en-US">
                <a:solidFill>
                  <a:prstClr val="black"/>
                </a:solidFill>
                <a:latin typeface="Gill Sans MT" pitchFamily="34" charset="0"/>
              </a:rPr>
              <a:t>Recent results from tests with piezo compensation at CEA Saclay test stand</a:t>
            </a:r>
          </a:p>
          <a:p>
            <a:pPr algn="just"/>
            <a:endParaRPr lang="en-US">
              <a:solidFill>
                <a:prstClr val="black"/>
              </a:solidFill>
              <a:latin typeface="Gill Sans MT" pitchFamily="34" charset="0"/>
            </a:endParaRPr>
          </a:p>
          <a:p>
            <a:pPr algn="just"/>
            <a:r>
              <a:rPr lang="en-US">
                <a:solidFill>
                  <a:prstClr val="black"/>
                </a:solidFill>
                <a:latin typeface="Gill Sans MT" pitchFamily="34" charset="0"/>
              </a:rPr>
              <a:t>Proposal for  full LLRF hardware for tests at CEA Saclay </a:t>
            </a:r>
          </a:p>
          <a:p>
            <a:pPr algn="just"/>
            <a:endParaRPr lang="en-US">
              <a:solidFill>
                <a:prstClr val="black"/>
              </a:solidFill>
              <a:latin typeface="Gill Sans MT" pitchFamily="34" charset="0"/>
            </a:endParaRPr>
          </a:p>
          <a:p>
            <a:pPr algn="just"/>
            <a:r>
              <a:rPr lang="en-US">
                <a:solidFill>
                  <a:prstClr val="black"/>
                </a:solidFill>
                <a:latin typeface="Gill Sans MT" pitchFamily="34" charset="0"/>
              </a:rPr>
              <a:t>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W. Hofle @ 5th SPL collaboration Meeting</a:t>
            </a:r>
          </a:p>
        </p:txBody>
      </p:sp>
      <p:sp>
        <p:nvSpPr>
          <p:cNvPr id="614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CERN, November 25, 2010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14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C865D9-A2F2-409D-BCE2-5EC2BBBE95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/18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389" name="Rectangle 3"/>
          <p:cNvSpPr>
            <a:spLocks noChangeArrowheads="1"/>
          </p:cNvSpPr>
          <p:nvPr/>
        </p:nvSpPr>
        <p:spPr bwMode="auto">
          <a:xfrm>
            <a:off x="685800" y="533400"/>
            <a:ext cx="3657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en-US" sz="900">
              <a:solidFill>
                <a:srgbClr val="00FF00"/>
              </a:solidFill>
            </a:endParaRPr>
          </a:p>
        </p:txBody>
      </p:sp>
      <p:sp>
        <p:nvSpPr>
          <p:cNvPr id="16390" name="Rectangle 17"/>
          <p:cNvSpPr>
            <a:spLocks noChangeArrowheads="1"/>
          </p:cNvSpPr>
          <p:nvPr/>
        </p:nvSpPr>
        <p:spPr bwMode="auto">
          <a:xfrm>
            <a:off x="882650" y="436563"/>
            <a:ext cx="7086600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2400" b="1">
                <a:solidFill>
                  <a:srgbClr val="333399"/>
                </a:solidFill>
                <a:latin typeface="Garamond" pitchFamily="18" charset="0"/>
              </a:rPr>
              <a:t>Layout with 2 cavities per klystron </a:t>
            </a:r>
            <a:endParaRPr lang="en-US" sz="2800" b="1">
              <a:solidFill>
                <a:srgbClr val="333399"/>
              </a:solidFill>
              <a:latin typeface="Garamond" pitchFamily="18" charset="0"/>
            </a:endParaRPr>
          </a:p>
        </p:txBody>
      </p:sp>
      <p:grpSp>
        <p:nvGrpSpPr>
          <p:cNvPr id="2" name="Group 144"/>
          <p:cNvGrpSpPr>
            <a:grpSpLocks/>
          </p:cNvGrpSpPr>
          <p:nvPr/>
        </p:nvGrpSpPr>
        <p:grpSpPr bwMode="auto">
          <a:xfrm>
            <a:off x="2124075" y="1582738"/>
            <a:ext cx="4648200" cy="3819525"/>
            <a:chOff x="1057275" y="18984913"/>
            <a:chExt cx="4648200" cy="3819525"/>
          </a:xfrm>
        </p:grpSpPr>
        <p:grpSp>
          <p:nvGrpSpPr>
            <p:cNvPr id="3" name="Group 220"/>
            <p:cNvGrpSpPr>
              <a:grpSpLocks/>
            </p:cNvGrpSpPr>
            <p:nvPr/>
          </p:nvGrpSpPr>
          <p:grpSpPr bwMode="auto">
            <a:xfrm>
              <a:off x="1770063" y="18986501"/>
              <a:ext cx="1296987" cy="412751"/>
              <a:chOff x="3559" y="2542"/>
              <a:chExt cx="2231" cy="903"/>
            </a:xfrm>
          </p:grpSpPr>
          <p:grpSp>
            <p:nvGrpSpPr>
              <p:cNvPr id="4" name="Group 221"/>
              <p:cNvGrpSpPr>
                <a:grpSpLocks/>
              </p:cNvGrpSpPr>
              <p:nvPr/>
            </p:nvGrpSpPr>
            <p:grpSpPr bwMode="auto">
              <a:xfrm>
                <a:off x="3577" y="2542"/>
                <a:ext cx="2213" cy="408"/>
                <a:chOff x="3577" y="2542"/>
                <a:chExt cx="2213" cy="408"/>
              </a:xfrm>
            </p:grpSpPr>
            <p:sp>
              <p:nvSpPr>
                <p:cNvPr id="16507" name="Line 222"/>
                <p:cNvSpPr>
                  <a:spLocks noChangeShapeType="1"/>
                </p:cNvSpPr>
                <p:nvPr/>
              </p:nvSpPr>
              <p:spPr bwMode="auto">
                <a:xfrm flipH="1">
                  <a:off x="3577" y="2849"/>
                  <a:ext cx="23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508" name="Line 223"/>
                <p:cNvSpPr>
                  <a:spLocks noChangeShapeType="1"/>
                </p:cNvSpPr>
                <p:nvPr/>
              </p:nvSpPr>
              <p:spPr bwMode="auto">
                <a:xfrm flipH="1">
                  <a:off x="5552" y="2844"/>
                  <a:ext cx="23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509" name="Arc 224"/>
                <p:cNvSpPr>
                  <a:spLocks/>
                </p:cNvSpPr>
                <p:nvPr/>
              </p:nvSpPr>
              <p:spPr bwMode="auto">
                <a:xfrm>
                  <a:off x="3924" y="2542"/>
                  <a:ext cx="117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510" name="Arc 225"/>
                <p:cNvSpPr>
                  <a:spLocks/>
                </p:cNvSpPr>
                <p:nvPr/>
              </p:nvSpPr>
              <p:spPr bwMode="auto">
                <a:xfrm flipH="1">
                  <a:off x="3808" y="2542"/>
                  <a:ext cx="116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511" name="Arc 226"/>
                <p:cNvSpPr>
                  <a:spLocks/>
                </p:cNvSpPr>
                <p:nvPr/>
              </p:nvSpPr>
              <p:spPr bwMode="auto">
                <a:xfrm>
                  <a:off x="4295" y="2542"/>
                  <a:ext cx="116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512" name="Arc 227"/>
                <p:cNvSpPr>
                  <a:spLocks/>
                </p:cNvSpPr>
                <p:nvPr/>
              </p:nvSpPr>
              <p:spPr bwMode="auto">
                <a:xfrm flipH="1">
                  <a:off x="4197" y="2542"/>
                  <a:ext cx="116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grpSp>
              <p:nvGrpSpPr>
                <p:cNvPr id="5" name="Group 228"/>
                <p:cNvGrpSpPr>
                  <a:grpSpLocks/>
                </p:cNvGrpSpPr>
                <p:nvPr/>
              </p:nvGrpSpPr>
              <p:grpSpPr bwMode="auto">
                <a:xfrm>
                  <a:off x="4041" y="2838"/>
                  <a:ext cx="154" cy="112"/>
                  <a:chOff x="3790" y="3261"/>
                  <a:chExt cx="389" cy="112"/>
                </a:xfrm>
              </p:grpSpPr>
              <p:sp>
                <p:nvSpPr>
                  <p:cNvPr id="16530" name="Arc 229"/>
                  <p:cNvSpPr>
                    <a:spLocks/>
                  </p:cNvSpPr>
                  <p:nvPr/>
                </p:nvSpPr>
                <p:spPr bwMode="auto">
                  <a:xfrm flipV="1">
                    <a:off x="3984" y="3261"/>
                    <a:ext cx="195" cy="11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531" name="Arc 230"/>
                  <p:cNvSpPr>
                    <a:spLocks/>
                  </p:cNvSpPr>
                  <p:nvPr/>
                </p:nvSpPr>
                <p:spPr bwMode="auto">
                  <a:xfrm flipH="1" flipV="1">
                    <a:off x="3790" y="3261"/>
                    <a:ext cx="194" cy="107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6" name="Group 231"/>
                <p:cNvGrpSpPr>
                  <a:grpSpLocks/>
                </p:cNvGrpSpPr>
                <p:nvPr/>
              </p:nvGrpSpPr>
              <p:grpSpPr bwMode="auto">
                <a:xfrm>
                  <a:off x="4413" y="2834"/>
                  <a:ext cx="154" cy="112"/>
                  <a:chOff x="3790" y="3261"/>
                  <a:chExt cx="389" cy="112"/>
                </a:xfrm>
              </p:grpSpPr>
              <p:sp>
                <p:nvSpPr>
                  <p:cNvPr id="16528" name="Arc 232"/>
                  <p:cNvSpPr>
                    <a:spLocks/>
                  </p:cNvSpPr>
                  <p:nvPr/>
                </p:nvSpPr>
                <p:spPr bwMode="auto">
                  <a:xfrm flipV="1">
                    <a:off x="3984" y="3261"/>
                    <a:ext cx="195" cy="11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529" name="Arc 233"/>
                  <p:cNvSpPr>
                    <a:spLocks/>
                  </p:cNvSpPr>
                  <p:nvPr/>
                </p:nvSpPr>
                <p:spPr bwMode="auto">
                  <a:xfrm flipH="1" flipV="1">
                    <a:off x="3790" y="3261"/>
                    <a:ext cx="194" cy="107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7" name="Group 234"/>
                <p:cNvGrpSpPr>
                  <a:grpSpLocks/>
                </p:cNvGrpSpPr>
                <p:nvPr/>
              </p:nvGrpSpPr>
              <p:grpSpPr bwMode="auto">
                <a:xfrm>
                  <a:off x="4567" y="2542"/>
                  <a:ext cx="759" cy="408"/>
                  <a:chOff x="3874" y="2536"/>
                  <a:chExt cx="759" cy="408"/>
                </a:xfrm>
              </p:grpSpPr>
              <p:sp>
                <p:nvSpPr>
                  <p:cNvPr id="16518" name="Arc 235"/>
                  <p:cNvSpPr>
                    <a:spLocks/>
                  </p:cNvSpPr>
                  <p:nvPr/>
                </p:nvSpPr>
                <p:spPr bwMode="auto">
                  <a:xfrm>
                    <a:off x="3990" y="2536"/>
                    <a:ext cx="117" cy="29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519" name="Arc 236"/>
                  <p:cNvSpPr>
                    <a:spLocks/>
                  </p:cNvSpPr>
                  <p:nvPr/>
                </p:nvSpPr>
                <p:spPr bwMode="auto">
                  <a:xfrm flipH="1">
                    <a:off x="3874" y="2536"/>
                    <a:ext cx="116" cy="29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520" name="Arc 237"/>
                  <p:cNvSpPr>
                    <a:spLocks/>
                  </p:cNvSpPr>
                  <p:nvPr/>
                </p:nvSpPr>
                <p:spPr bwMode="auto">
                  <a:xfrm>
                    <a:off x="4361" y="2536"/>
                    <a:ext cx="116" cy="29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521" name="Arc 238"/>
                  <p:cNvSpPr>
                    <a:spLocks/>
                  </p:cNvSpPr>
                  <p:nvPr/>
                </p:nvSpPr>
                <p:spPr bwMode="auto">
                  <a:xfrm flipH="1">
                    <a:off x="4263" y="2536"/>
                    <a:ext cx="116" cy="29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grpSp>
                <p:nvGrpSpPr>
                  <p:cNvPr id="8" name="Group 239"/>
                  <p:cNvGrpSpPr>
                    <a:grpSpLocks/>
                  </p:cNvGrpSpPr>
                  <p:nvPr/>
                </p:nvGrpSpPr>
                <p:grpSpPr bwMode="auto">
                  <a:xfrm>
                    <a:off x="4107" y="2832"/>
                    <a:ext cx="154" cy="112"/>
                    <a:chOff x="3790" y="3261"/>
                    <a:chExt cx="389" cy="112"/>
                  </a:xfrm>
                </p:grpSpPr>
                <p:sp>
                  <p:nvSpPr>
                    <p:cNvPr id="16526" name="Arc 240"/>
                    <p:cNvSpPr>
                      <a:spLocks/>
                    </p:cNvSpPr>
                    <p:nvPr/>
                  </p:nvSpPr>
                  <p:spPr bwMode="auto">
                    <a:xfrm flipV="1">
                      <a:off x="3984" y="3261"/>
                      <a:ext cx="195" cy="112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1" hangingPunct="1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6527" name="Arc 241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3790" y="3261"/>
                      <a:ext cx="194" cy="107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1" hangingPunct="1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9" name="Group 242"/>
                  <p:cNvGrpSpPr>
                    <a:grpSpLocks/>
                  </p:cNvGrpSpPr>
                  <p:nvPr/>
                </p:nvGrpSpPr>
                <p:grpSpPr bwMode="auto">
                  <a:xfrm>
                    <a:off x="4479" y="2828"/>
                    <a:ext cx="154" cy="112"/>
                    <a:chOff x="3790" y="3261"/>
                    <a:chExt cx="389" cy="112"/>
                  </a:xfrm>
                </p:grpSpPr>
                <p:sp>
                  <p:nvSpPr>
                    <p:cNvPr id="16524" name="Arc 243"/>
                    <p:cNvSpPr>
                      <a:spLocks/>
                    </p:cNvSpPr>
                    <p:nvPr/>
                  </p:nvSpPr>
                  <p:spPr bwMode="auto">
                    <a:xfrm flipV="1">
                      <a:off x="3984" y="3261"/>
                      <a:ext cx="195" cy="112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1" hangingPunct="1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6525" name="Arc 24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3790" y="3261"/>
                      <a:ext cx="194" cy="107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1" hangingPunct="1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  <p:sp>
              <p:nvSpPr>
                <p:cNvPr id="16516" name="Arc 245"/>
                <p:cNvSpPr>
                  <a:spLocks/>
                </p:cNvSpPr>
                <p:nvPr/>
              </p:nvSpPr>
              <p:spPr bwMode="auto">
                <a:xfrm>
                  <a:off x="5442" y="2542"/>
                  <a:ext cx="117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517" name="Arc 246"/>
                <p:cNvSpPr>
                  <a:spLocks/>
                </p:cNvSpPr>
                <p:nvPr/>
              </p:nvSpPr>
              <p:spPr bwMode="auto">
                <a:xfrm flipH="1">
                  <a:off x="5326" y="2542"/>
                  <a:ext cx="116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0" name="Group 247"/>
              <p:cNvGrpSpPr>
                <a:grpSpLocks/>
              </p:cNvGrpSpPr>
              <p:nvPr/>
            </p:nvGrpSpPr>
            <p:grpSpPr bwMode="auto">
              <a:xfrm flipV="1">
                <a:off x="3559" y="3037"/>
                <a:ext cx="2213" cy="408"/>
                <a:chOff x="3577" y="2542"/>
                <a:chExt cx="2213" cy="408"/>
              </a:xfrm>
            </p:grpSpPr>
            <p:sp>
              <p:nvSpPr>
                <p:cNvPr id="16482" name="Line 248"/>
                <p:cNvSpPr>
                  <a:spLocks noChangeShapeType="1"/>
                </p:cNvSpPr>
                <p:nvPr/>
              </p:nvSpPr>
              <p:spPr bwMode="auto">
                <a:xfrm flipH="1">
                  <a:off x="3577" y="2849"/>
                  <a:ext cx="23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83" name="Line 249"/>
                <p:cNvSpPr>
                  <a:spLocks noChangeShapeType="1"/>
                </p:cNvSpPr>
                <p:nvPr/>
              </p:nvSpPr>
              <p:spPr bwMode="auto">
                <a:xfrm flipH="1">
                  <a:off x="5552" y="2844"/>
                  <a:ext cx="23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84" name="Arc 250"/>
                <p:cNvSpPr>
                  <a:spLocks/>
                </p:cNvSpPr>
                <p:nvPr/>
              </p:nvSpPr>
              <p:spPr bwMode="auto">
                <a:xfrm>
                  <a:off x="3924" y="2542"/>
                  <a:ext cx="117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85" name="Arc 251"/>
                <p:cNvSpPr>
                  <a:spLocks/>
                </p:cNvSpPr>
                <p:nvPr/>
              </p:nvSpPr>
              <p:spPr bwMode="auto">
                <a:xfrm flipH="1">
                  <a:off x="3808" y="2542"/>
                  <a:ext cx="116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86" name="Arc 252"/>
                <p:cNvSpPr>
                  <a:spLocks/>
                </p:cNvSpPr>
                <p:nvPr/>
              </p:nvSpPr>
              <p:spPr bwMode="auto">
                <a:xfrm>
                  <a:off x="4295" y="2542"/>
                  <a:ext cx="116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87" name="Arc 253"/>
                <p:cNvSpPr>
                  <a:spLocks/>
                </p:cNvSpPr>
                <p:nvPr/>
              </p:nvSpPr>
              <p:spPr bwMode="auto">
                <a:xfrm flipH="1">
                  <a:off x="4197" y="2542"/>
                  <a:ext cx="116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grpSp>
              <p:nvGrpSpPr>
                <p:cNvPr id="11" name="Group 254"/>
                <p:cNvGrpSpPr>
                  <a:grpSpLocks/>
                </p:cNvGrpSpPr>
                <p:nvPr/>
              </p:nvGrpSpPr>
              <p:grpSpPr bwMode="auto">
                <a:xfrm>
                  <a:off x="4041" y="2838"/>
                  <a:ext cx="154" cy="112"/>
                  <a:chOff x="3790" y="3261"/>
                  <a:chExt cx="389" cy="112"/>
                </a:xfrm>
              </p:grpSpPr>
              <p:sp>
                <p:nvSpPr>
                  <p:cNvPr id="16505" name="Arc 255"/>
                  <p:cNvSpPr>
                    <a:spLocks/>
                  </p:cNvSpPr>
                  <p:nvPr/>
                </p:nvSpPr>
                <p:spPr bwMode="auto">
                  <a:xfrm flipV="1">
                    <a:off x="3984" y="3261"/>
                    <a:ext cx="195" cy="11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506" name="Arc 256"/>
                  <p:cNvSpPr>
                    <a:spLocks/>
                  </p:cNvSpPr>
                  <p:nvPr/>
                </p:nvSpPr>
                <p:spPr bwMode="auto">
                  <a:xfrm flipH="1" flipV="1">
                    <a:off x="3790" y="3261"/>
                    <a:ext cx="194" cy="107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2" name="Group 257"/>
                <p:cNvGrpSpPr>
                  <a:grpSpLocks/>
                </p:cNvGrpSpPr>
                <p:nvPr/>
              </p:nvGrpSpPr>
              <p:grpSpPr bwMode="auto">
                <a:xfrm>
                  <a:off x="4413" y="2834"/>
                  <a:ext cx="154" cy="112"/>
                  <a:chOff x="3790" y="3261"/>
                  <a:chExt cx="389" cy="112"/>
                </a:xfrm>
              </p:grpSpPr>
              <p:sp>
                <p:nvSpPr>
                  <p:cNvPr id="16503" name="Arc 258"/>
                  <p:cNvSpPr>
                    <a:spLocks/>
                  </p:cNvSpPr>
                  <p:nvPr/>
                </p:nvSpPr>
                <p:spPr bwMode="auto">
                  <a:xfrm flipV="1">
                    <a:off x="3984" y="3261"/>
                    <a:ext cx="195" cy="11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504" name="Arc 259"/>
                  <p:cNvSpPr>
                    <a:spLocks/>
                  </p:cNvSpPr>
                  <p:nvPr/>
                </p:nvSpPr>
                <p:spPr bwMode="auto">
                  <a:xfrm flipH="1" flipV="1">
                    <a:off x="3790" y="3261"/>
                    <a:ext cx="194" cy="107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" name="Group 260"/>
                <p:cNvGrpSpPr>
                  <a:grpSpLocks/>
                </p:cNvGrpSpPr>
                <p:nvPr/>
              </p:nvGrpSpPr>
              <p:grpSpPr bwMode="auto">
                <a:xfrm>
                  <a:off x="4567" y="2542"/>
                  <a:ext cx="759" cy="408"/>
                  <a:chOff x="3874" y="2536"/>
                  <a:chExt cx="759" cy="408"/>
                </a:xfrm>
              </p:grpSpPr>
              <p:sp>
                <p:nvSpPr>
                  <p:cNvPr id="16493" name="Arc 261"/>
                  <p:cNvSpPr>
                    <a:spLocks/>
                  </p:cNvSpPr>
                  <p:nvPr/>
                </p:nvSpPr>
                <p:spPr bwMode="auto">
                  <a:xfrm>
                    <a:off x="3990" y="2536"/>
                    <a:ext cx="117" cy="29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494" name="Arc 262"/>
                  <p:cNvSpPr>
                    <a:spLocks/>
                  </p:cNvSpPr>
                  <p:nvPr/>
                </p:nvSpPr>
                <p:spPr bwMode="auto">
                  <a:xfrm flipH="1">
                    <a:off x="3874" y="2536"/>
                    <a:ext cx="116" cy="29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495" name="Arc 263"/>
                  <p:cNvSpPr>
                    <a:spLocks/>
                  </p:cNvSpPr>
                  <p:nvPr/>
                </p:nvSpPr>
                <p:spPr bwMode="auto">
                  <a:xfrm>
                    <a:off x="4361" y="2536"/>
                    <a:ext cx="116" cy="29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496" name="Arc 264"/>
                  <p:cNvSpPr>
                    <a:spLocks/>
                  </p:cNvSpPr>
                  <p:nvPr/>
                </p:nvSpPr>
                <p:spPr bwMode="auto">
                  <a:xfrm flipH="1">
                    <a:off x="4263" y="2536"/>
                    <a:ext cx="116" cy="29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grpSp>
                <p:nvGrpSpPr>
                  <p:cNvPr id="14" name="Group 265"/>
                  <p:cNvGrpSpPr>
                    <a:grpSpLocks/>
                  </p:cNvGrpSpPr>
                  <p:nvPr/>
                </p:nvGrpSpPr>
                <p:grpSpPr bwMode="auto">
                  <a:xfrm>
                    <a:off x="4107" y="2832"/>
                    <a:ext cx="154" cy="112"/>
                    <a:chOff x="3790" y="3261"/>
                    <a:chExt cx="389" cy="112"/>
                  </a:xfrm>
                </p:grpSpPr>
                <p:sp>
                  <p:nvSpPr>
                    <p:cNvPr id="16501" name="Arc 266"/>
                    <p:cNvSpPr>
                      <a:spLocks/>
                    </p:cNvSpPr>
                    <p:nvPr/>
                  </p:nvSpPr>
                  <p:spPr bwMode="auto">
                    <a:xfrm flipV="1">
                      <a:off x="3984" y="3261"/>
                      <a:ext cx="195" cy="112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1" hangingPunct="1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6502" name="Arc 267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3790" y="3261"/>
                      <a:ext cx="194" cy="107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1" hangingPunct="1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15" name="Group 268"/>
                  <p:cNvGrpSpPr>
                    <a:grpSpLocks/>
                  </p:cNvGrpSpPr>
                  <p:nvPr/>
                </p:nvGrpSpPr>
                <p:grpSpPr bwMode="auto">
                  <a:xfrm>
                    <a:off x="4479" y="2828"/>
                    <a:ext cx="154" cy="112"/>
                    <a:chOff x="3790" y="3261"/>
                    <a:chExt cx="389" cy="112"/>
                  </a:xfrm>
                </p:grpSpPr>
                <p:sp>
                  <p:nvSpPr>
                    <p:cNvPr id="16499" name="Arc 269"/>
                    <p:cNvSpPr>
                      <a:spLocks/>
                    </p:cNvSpPr>
                    <p:nvPr/>
                  </p:nvSpPr>
                  <p:spPr bwMode="auto">
                    <a:xfrm flipV="1">
                      <a:off x="3984" y="3261"/>
                      <a:ext cx="195" cy="112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1" hangingPunct="1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6500" name="Arc 270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3790" y="3261"/>
                      <a:ext cx="194" cy="107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1" hangingPunct="1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  <p:sp>
              <p:nvSpPr>
                <p:cNvPr id="16491" name="Arc 271"/>
                <p:cNvSpPr>
                  <a:spLocks/>
                </p:cNvSpPr>
                <p:nvPr/>
              </p:nvSpPr>
              <p:spPr bwMode="auto">
                <a:xfrm>
                  <a:off x="5442" y="2542"/>
                  <a:ext cx="117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92" name="Arc 272"/>
                <p:cNvSpPr>
                  <a:spLocks/>
                </p:cNvSpPr>
                <p:nvPr/>
              </p:nvSpPr>
              <p:spPr bwMode="auto">
                <a:xfrm flipH="1">
                  <a:off x="5326" y="2542"/>
                  <a:ext cx="116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16398" name="Line 273"/>
            <p:cNvSpPr>
              <a:spLocks noChangeShapeType="1"/>
            </p:cNvSpPr>
            <p:nvPr/>
          </p:nvSpPr>
          <p:spPr bwMode="auto">
            <a:xfrm flipV="1">
              <a:off x="1838325" y="19137313"/>
              <a:ext cx="0" cy="8048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399" name="Line 274"/>
            <p:cNvSpPr>
              <a:spLocks noChangeShapeType="1"/>
            </p:cNvSpPr>
            <p:nvPr/>
          </p:nvSpPr>
          <p:spPr bwMode="auto">
            <a:xfrm>
              <a:off x="2986088" y="19183350"/>
              <a:ext cx="0" cy="4762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16" name="Group 275"/>
            <p:cNvGrpSpPr>
              <a:grpSpLocks/>
            </p:cNvGrpSpPr>
            <p:nvPr/>
          </p:nvGrpSpPr>
          <p:grpSpPr bwMode="auto">
            <a:xfrm>
              <a:off x="3162300" y="18984914"/>
              <a:ext cx="1296988" cy="412751"/>
              <a:chOff x="3559" y="2542"/>
              <a:chExt cx="2231" cy="903"/>
            </a:xfrm>
          </p:grpSpPr>
          <p:grpSp>
            <p:nvGrpSpPr>
              <p:cNvPr id="17" name="Group 276"/>
              <p:cNvGrpSpPr>
                <a:grpSpLocks/>
              </p:cNvGrpSpPr>
              <p:nvPr/>
            </p:nvGrpSpPr>
            <p:grpSpPr bwMode="auto">
              <a:xfrm>
                <a:off x="3577" y="2542"/>
                <a:ext cx="2213" cy="408"/>
                <a:chOff x="3577" y="2542"/>
                <a:chExt cx="2213" cy="408"/>
              </a:xfrm>
            </p:grpSpPr>
            <p:sp>
              <p:nvSpPr>
                <p:cNvPr id="16455" name="Line 277"/>
                <p:cNvSpPr>
                  <a:spLocks noChangeShapeType="1"/>
                </p:cNvSpPr>
                <p:nvPr/>
              </p:nvSpPr>
              <p:spPr bwMode="auto">
                <a:xfrm flipH="1">
                  <a:off x="3577" y="2849"/>
                  <a:ext cx="23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56" name="Line 278"/>
                <p:cNvSpPr>
                  <a:spLocks noChangeShapeType="1"/>
                </p:cNvSpPr>
                <p:nvPr/>
              </p:nvSpPr>
              <p:spPr bwMode="auto">
                <a:xfrm flipH="1">
                  <a:off x="5552" y="2844"/>
                  <a:ext cx="23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57" name="Arc 279"/>
                <p:cNvSpPr>
                  <a:spLocks/>
                </p:cNvSpPr>
                <p:nvPr/>
              </p:nvSpPr>
              <p:spPr bwMode="auto">
                <a:xfrm>
                  <a:off x="3924" y="2542"/>
                  <a:ext cx="117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58" name="Arc 280"/>
                <p:cNvSpPr>
                  <a:spLocks/>
                </p:cNvSpPr>
                <p:nvPr/>
              </p:nvSpPr>
              <p:spPr bwMode="auto">
                <a:xfrm flipH="1">
                  <a:off x="3808" y="2542"/>
                  <a:ext cx="116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59" name="Arc 281"/>
                <p:cNvSpPr>
                  <a:spLocks/>
                </p:cNvSpPr>
                <p:nvPr/>
              </p:nvSpPr>
              <p:spPr bwMode="auto">
                <a:xfrm>
                  <a:off x="4295" y="2542"/>
                  <a:ext cx="116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60" name="Arc 282"/>
                <p:cNvSpPr>
                  <a:spLocks/>
                </p:cNvSpPr>
                <p:nvPr/>
              </p:nvSpPr>
              <p:spPr bwMode="auto">
                <a:xfrm flipH="1">
                  <a:off x="4197" y="2542"/>
                  <a:ext cx="116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grpSp>
              <p:nvGrpSpPr>
                <p:cNvPr id="18" name="Group 283"/>
                <p:cNvGrpSpPr>
                  <a:grpSpLocks/>
                </p:cNvGrpSpPr>
                <p:nvPr/>
              </p:nvGrpSpPr>
              <p:grpSpPr bwMode="auto">
                <a:xfrm>
                  <a:off x="4041" y="2838"/>
                  <a:ext cx="154" cy="112"/>
                  <a:chOff x="3790" y="3261"/>
                  <a:chExt cx="389" cy="112"/>
                </a:xfrm>
              </p:grpSpPr>
              <p:sp>
                <p:nvSpPr>
                  <p:cNvPr id="16478" name="Arc 284"/>
                  <p:cNvSpPr>
                    <a:spLocks/>
                  </p:cNvSpPr>
                  <p:nvPr/>
                </p:nvSpPr>
                <p:spPr bwMode="auto">
                  <a:xfrm flipV="1">
                    <a:off x="3984" y="3261"/>
                    <a:ext cx="195" cy="11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479" name="Arc 285"/>
                  <p:cNvSpPr>
                    <a:spLocks/>
                  </p:cNvSpPr>
                  <p:nvPr/>
                </p:nvSpPr>
                <p:spPr bwMode="auto">
                  <a:xfrm flipH="1" flipV="1">
                    <a:off x="3790" y="3261"/>
                    <a:ext cx="194" cy="107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9" name="Group 286"/>
                <p:cNvGrpSpPr>
                  <a:grpSpLocks/>
                </p:cNvGrpSpPr>
                <p:nvPr/>
              </p:nvGrpSpPr>
              <p:grpSpPr bwMode="auto">
                <a:xfrm>
                  <a:off x="4413" y="2834"/>
                  <a:ext cx="154" cy="112"/>
                  <a:chOff x="3790" y="3261"/>
                  <a:chExt cx="389" cy="112"/>
                </a:xfrm>
              </p:grpSpPr>
              <p:sp>
                <p:nvSpPr>
                  <p:cNvPr id="16476" name="Arc 287"/>
                  <p:cNvSpPr>
                    <a:spLocks/>
                  </p:cNvSpPr>
                  <p:nvPr/>
                </p:nvSpPr>
                <p:spPr bwMode="auto">
                  <a:xfrm flipV="1">
                    <a:off x="3984" y="3261"/>
                    <a:ext cx="195" cy="11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477" name="Arc 288"/>
                  <p:cNvSpPr>
                    <a:spLocks/>
                  </p:cNvSpPr>
                  <p:nvPr/>
                </p:nvSpPr>
                <p:spPr bwMode="auto">
                  <a:xfrm flipH="1" flipV="1">
                    <a:off x="3790" y="3261"/>
                    <a:ext cx="194" cy="107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20" name="Group 289"/>
                <p:cNvGrpSpPr>
                  <a:grpSpLocks/>
                </p:cNvGrpSpPr>
                <p:nvPr/>
              </p:nvGrpSpPr>
              <p:grpSpPr bwMode="auto">
                <a:xfrm>
                  <a:off x="4567" y="2542"/>
                  <a:ext cx="759" cy="408"/>
                  <a:chOff x="3874" y="2536"/>
                  <a:chExt cx="759" cy="408"/>
                </a:xfrm>
              </p:grpSpPr>
              <p:sp>
                <p:nvSpPr>
                  <p:cNvPr id="16466" name="Arc 290"/>
                  <p:cNvSpPr>
                    <a:spLocks/>
                  </p:cNvSpPr>
                  <p:nvPr/>
                </p:nvSpPr>
                <p:spPr bwMode="auto">
                  <a:xfrm>
                    <a:off x="3990" y="2536"/>
                    <a:ext cx="117" cy="29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467" name="Arc 291"/>
                  <p:cNvSpPr>
                    <a:spLocks/>
                  </p:cNvSpPr>
                  <p:nvPr/>
                </p:nvSpPr>
                <p:spPr bwMode="auto">
                  <a:xfrm flipH="1">
                    <a:off x="3874" y="2536"/>
                    <a:ext cx="116" cy="29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468" name="Arc 292"/>
                  <p:cNvSpPr>
                    <a:spLocks/>
                  </p:cNvSpPr>
                  <p:nvPr/>
                </p:nvSpPr>
                <p:spPr bwMode="auto">
                  <a:xfrm>
                    <a:off x="4361" y="2536"/>
                    <a:ext cx="116" cy="29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469" name="Arc 293"/>
                  <p:cNvSpPr>
                    <a:spLocks/>
                  </p:cNvSpPr>
                  <p:nvPr/>
                </p:nvSpPr>
                <p:spPr bwMode="auto">
                  <a:xfrm flipH="1">
                    <a:off x="4263" y="2536"/>
                    <a:ext cx="116" cy="29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grpSp>
                <p:nvGrpSpPr>
                  <p:cNvPr id="21" name="Group 294"/>
                  <p:cNvGrpSpPr>
                    <a:grpSpLocks/>
                  </p:cNvGrpSpPr>
                  <p:nvPr/>
                </p:nvGrpSpPr>
                <p:grpSpPr bwMode="auto">
                  <a:xfrm>
                    <a:off x="4107" y="2832"/>
                    <a:ext cx="154" cy="112"/>
                    <a:chOff x="3790" y="3261"/>
                    <a:chExt cx="389" cy="112"/>
                  </a:xfrm>
                </p:grpSpPr>
                <p:sp>
                  <p:nvSpPr>
                    <p:cNvPr id="16474" name="Arc 295"/>
                    <p:cNvSpPr>
                      <a:spLocks/>
                    </p:cNvSpPr>
                    <p:nvPr/>
                  </p:nvSpPr>
                  <p:spPr bwMode="auto">
                    <a:xfrm flipV="1">
                      <a:off x="3984" y="3261"/>
                      <a:ext cx="195" cy="112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1" hangingPunct="1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6475" name="Arc 29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3790" y="3261"/>
                      <a:ext cx="194" cy="107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1" hangingPunct="1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" name="Group 297"/>
                  <p:cNvGrpSpPr>
                    <a:grpSpLocks/>
                  </p:cNvGrpSpPr>
                  <p:nvPr/>
                </p:nvGrpSpPr>
                <p:grpSpPr bwMode="auto">
                  <a:xfrm>
                    <a:off x="4479" y="2828"/>
                    <a:ext cx="154" cy="112"/>
                    <a:chOff x="3790" y="3261"/>
                    <a:chExt cx="389" cy="112"/>
                  </a:xfrm>
                </p:grpSpPr>
                <p:sp>
                  <p:nvSpPr>
                    <p:cNvPr id="16472" name="Arc 298"/>
                    <p:cNvSpPr>
                      <a:spLocks/>
                    </p:cNvSpPr>
                    <p:nvPr/>
                  </p:nvSpPr>
                  <p:spPr bwMode="auto">
                    <a:xfrm flipV="1">
                      <a:off x="3984" y="3261"/>
                      <a:ext cx="195" cy="112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1" hangingPunct="1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6473" name="Arc 299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3790" y="3261"/>
                      <a:ext cx="194" cy="107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1" hangingPunct="1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  <p:sp>
              <p:nvSpPr>
                <p:cNvPr id="16464" name="Arc 300"/>
                <p:cNvSpPr>
                  <a:spLocks/>
                </p:cNvSpPr>
                <p:nvPr/>
              </p:nvSpPr>
              <p:spPr bwMode="auto">
                <a:xfrm>
                  <a:off x="5442" y="2542"/>
                  <a:ext cx="117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65" name="Arc 301"/>
                <p:cNvSpPr>
                  <a:spLocks/>
                </p:cNvSpPr>
                <p:nvPr/>
              </p:nvSpPr>
              <p:spPr bwMode="auto">
                <a:xfrm flipH="1">
                  <a:off x="5326" y="2542"/>
                  <a:ext cx="116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3" name="Group 302"/>
              <p:cNvGrpSpPr>
                <a:grpSpLocks/>
              </p:cNvGrpSpPr>
              <p:nvPr/>
            </p:nvGrpSpPr>
            <p:grpSpPr bwMode="auto">
              <a:xfrm flipV="1">
                <a:off x="3559" y="3037"/>
                <a:ext cx="2213" cy="408"/>
                <a:chOff x="3577" y="2542"/>
                <a:chExt cx="2213" cy="408"/>
              </a:xfrm>
            </p:grpSpPr>
            <p:sp>
              <p:nvSpPr>
                <p:cNvPr id="16430" name="Line 303"/>
                <p:cNvSpPr>
                  <a:spLocks noChangeShapeType="1"/>
                </p:cNvSpPr>
                <p:nvPr/>
              </p:nvSpPr>
              <p:spPr bwMode="auto">
                <a:xfrm flipH="1">
                  <a:off x="3577" y="2849"/>
                  <a:ext cx="23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31" name="Line 304"/>
                <p:cNvSpPr>
                  <a:spLocks noChangeShapeType="1"/>
                </p:cNvSpPr>
                <p:nvPr/>
              </p:nvSpPr>
              <p:spPr bwMode="auto">
                <a:xfrm flipH="1">
                  <a:off x="5552" y="2844"/>
                  <a:ext cx="23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32" name="Arc 305"/>
                <p:cNvSpPr>
                  <a:spLocks/>
                </p:cNvSpPr>
                <p:nvPr/>
              </p:nvSpPr>
              <p:spPr bwMode="auto">
                <a:xfrm>
                  <a:off x="3924" y="2542"/>
                  <a:ext cx="117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33" name="Arc 306"/>
                <p:cNvSpPr>
                  <a:spLocks/>
                </p:cNvSpPr>
                <p:nvPr/>
              </p:nvSpPr>
              <p:spPr bwMode="auto">
                <a:xfrm flipH="1">
                  <a:off x="3808" y="2542"/>
                  <a:ext cx="116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34" name="Arc 307"/>
                <p:cNvSpPr>
                  <a:spLocks/>
                </p:cNvSpPr>
                <p:nvPr/>
              </p:nvSpPr>
              <p:spPr bwMode="auto">
                <a:xfrm>
                  <a:off x="4295" y="2542"/>
                  <a:ext cx="116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35" name="Arc 308"/>
                <p:cNvSpPr>
                  <a:spLocks/>
                </p:cNvSpPr>
                <p:nvPr/>
              </p:nvSpPr>
              <p:spPr bwMode="auto">
                <a:xfrm flipH="1">
                  <a:off x="4197" y="2542"/>
                  <a:ext cx="116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grpSp>
              <p:nvGrpSpPr>
                <p:cNvPr id="24" name="Group 309"/>
                <p:cNvGrpSpPr>
                  <a:grpSpLocks/>
                </p:cNvGrpSpPr>
                <p:nvPr/>
              </p:nvGrpSpPr>
              <p:grpSpPr bwMode="auto">
                <a:xfrm>
                  <a:off x="4041" y="2838"/>
                  <a:ext cx="154" cy="112"/>
                  <a:chOff x="3790" y="3261"/>
                  <a:chExt cx="389" cy="112"/>
                </a:xfrm>
              </p:grpSpPr>
              <p:sp>
                <p:nvSpPr>
                  <p:cNvPr id="16453" name="Arc 310"/>
                  <p:cNvSpPr>
                    <a:spLocks/>
                  </p:cNvSpPr>
                  <p:nvPr/>
                </p:nvSpPr>
                <p:spPr bwMode="auto">
                  <a:xfrm flipV="1">
                    <a:off x="3984" y="3261"/>
                    <a:ext cx="195" cy="11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454" name="Arc 311"/>
                  <p:cNvSpPr>
                    <a:spLocks/>
                  </p:cNvSpPr>
                  <p:nvPr/>
                </p:nvSpPr>
                <p:spPr bwMode="auto">
                  <a:xfrm flipH="1" flipV="1">
                    <a:off x="3790" y="3261"/>
                    <a:ext cx="194" cy="107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25" name="Group 312"/>
                <p:cNvGrpSpPr>
                  <a:grpSpLocks/>
                </p:cNvGrpSpPr>
                <p:nvPr/>
              </p:nvGrpSpPr>
              <p:grpSpPr bwMode="auto">
                <a:xfrm>
                  <a:off x="4413" y="2834"/>
                  <a:ext cx="154" cy="112"/>
                  <a:chOff x="3790" y="3261"/>
                  <a:chExt cx="389" cy="112"/>
                </a:xfrm>
              </p:grpSpPr>
              <p:sp>
                <p:nvSpPr>
                  <p:cNvPr id="16451" name="Arc 313"/>
                  <p:cNvSpPr>
                    <a:spLocks/>
                  </p:cNvSpPr>
                  <p:nvPr/>
                </p:nvSpPr>
                <p:spPr bwMode="auto">
                  <a:xfrm flipV="1">
                    <a:off x="3984" y="3261"/>
                    <a:ext cx="195" cy="11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452" name="Arc 314"/>
                  <p:cNvSpPr>
                    <a:spLocks/>
                  </p:cNvSpPr>
                  <p:nvPr/>
                </p:nvSpPr>
                <p:spPr bwMode="auto">
                  <a:xfrm flipH="1" flipV="1">
                    <a:off x="3790" y="3261"/>
                    <a:ext cx="194" cy="107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26" name="Group 315"/>
                <p:cNvGrpSpPr>
                  <a:grpSpLocks/>
                </p:cNvGrpSpPr>
                <p:nvPr/>
              </p:nvGrpSpPr>
              <p:grpSpPr bwMode="auto">
                <a:xfrm>
                  <a:off x="4567" y="2542"/>
                  <a:ext cx="759" cy="408"/>
                  <a:chOff x="3874" y="2536"/>
                  <a:chExt cx="759" cy="408"/>
                </a:xfrm>
              </p:grpSpPr>
              <p:sp>
                <p:nvSpPr>
                  <p:cNvPr id="16441" name="Arc 316"/>
                  <p:cNvSpPr>
                    <a:spLocks/>
                  </p:cNvSpPr>
                  <p:nvPr/>
                </p:nvSpPr>
                <p:spPr bwMode="auto">
                  <a:xfrm>
                    <a:off x="3990" y="2536"/>
                    <a:ext cx="117" cy="29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442" name="Arc 317"/>
                  <p:cNvSpPr>
                    <a:spLocks/>
                  </p:cNvSpPr>
                  <p:nvPr/>
                </p:nvSpPr>
                <p:spPr bwMode="auto">
                  <a:xfrm flipH="1">
                    <a:off x="3874" y="2536"/>
                    <a:ext cx="116" cy="29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443" name="Arc 318"/>
                  <p:cNvSpPr>
                    <a:spLocks/>
                  </p:cNvSpPr>
                  <p:nvPr/>
                </p:nvSpPr>
                <p:spPr bwMode="auto">
                  <a:xfrm>
                    <a:off x="4361" y="2536"/>
                    <a:ext cx="116" cy="29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444" name="Arc 319"/>
                  <p:cNvSpPr>
                    <a:spLocks/>
                  </p:cNvSpPr>
                  <p:nvPr/>
                </p:nvSpPr>
                <p:spPr bwMode="auto">
                  <a:xfrm flipH="1">
                    <a:off x="4263" y="2536"/>
                    <a:ext cx="116" cy="29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 hangingPunct="1"/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grpSp>
                <p:nvGrpSpPr>
                  <p:cNvPr id="27" name="Group 320"/>
                  <p:cNvGrpSpPr>
                    <a:grpSpLocks/>
                  </p:cNvGrpSpPr>
                  <p:nvPr/>
                </p:nvGrpSpPr>
                <p:grpSpPr bwMode="auto">
                  <a:xfrm>
                    <a:off x="4107" y="2832"/>
                    <a:ext cx="154" cy="112"/>
                    <a:chOff x="3790" y="3261"/>
                    <a:chExt cx="389" cy="112"/>
                  </a:xfrm>
                </p:grpSpPr>
                <p:sp>
                  <p:nvSpPr>
                    <p:cNvPr id="16449" name="Arc 321"/>
                    <p:cNvSpPr>
                      <a:spLocks/>
                    </p:cNvSpPr>
                    <p:nvPr/>
                  </p:nvSpPr>
                  <p:spPr bwMode="auto">
                    <a:xfrm flipV="1">
                      <a:off x="3984" y="3261"/>
                      <a:ext cx="195" cy="112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1" hangingPunct="1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6450" name="Arc 322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3790" y="3261"/>
                      <a:ext cx="194" cy="107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1" hangingPunct="1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8" name="Group 323"/>
                  <p:cNvGrpSpPr>
                    <a:grpSpLocks/>
                  </p:cNvGrpSpPr>
                  <p:nvPr/>
                </p:nvGrpSpPr>
                <p:grpSpPr bwMode="auto">
                  <a:xfrm>
                    <a:off x="4479" y="2828"/>
                    <a:ext cx="154" cy="112"/>
                    <a:chOff x="3790" y="3261"/>
                    <a:chExt cx="389" cy="112"/>
                  </a:xfrm>
                </p:grpSpPr>
                <p:sp>
                  <p:nvSpPr>
                    <p:cNvPr id="16447" name="Arc 324"/>
                    <p:cNvSpPr>
                      <a:spLocks/>
                    </p:cNvSpPr>
                    <p:nvPr/>
                  </p:nvSpPr>
                  <p:spPr bwMode="auto">
                    <a:xfrm flipV="1">
                      <a:off x="3984" y="3261"/>
                      <a:ext cx="195" cy="112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1" hangingPunct="1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6448" name="Arc 32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3790" y="3261"/>
                      <a:ext cx="194" cy="107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1" hangingPunct="1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  <p:sp>
              <p:nvSpPr>
                <p:cNvPr id="16439" name="Arc 326"/>
                <p:cNvSpPr>
                  <a:spLocks/>
                </p:cNvSpPr>
                <p:nvPr/>
              </p:nvSpPr>
              <p:spPr bwMode="auto">
                <a:xfrm>
                  <a:off x="5442" y="2542"/>
                  <a:ext cx="117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40" name="Arc 327"/>
                <p:cNvSpPr>
                  <a:spLocks/>
                </p:cNvSpPr>
                <p:nvPr/>
              </p:nvSpPr>
              <p:spPr bwMode="auto">
                <a:xfrm flipH="1">
                  <a:off x="5326" y="2542"/>
                  <a:ext cx="116" cy="29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16401" name="Line 328"/>
            <p:cNvSpPr>
              <a:spLocks noChangeShapeType="1"/>
            </p:cNvSpPr>
            <p:nvPr/>
          </p:nvSpPr>
          <p:spPr bwMode="auto">
            <a:xfrm flipV="1">
              <a:off x="3230563" y="19135725"/>
              <a:ext cx="0" cy="8318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402" name="Line 329"/>
            <p:cNvSpPr>
              <a:spLocks noChangeShapeType="1"/>
            </p:cNvSpPr>
            <p:nvPr/>
          </p:nvSpPr>
          <p:spPr bwMode="auto">
            <a:xfrm>
              <a:off x="4387850" y="19181763"/>
              <a:ext cx="0" cy="4762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403" name="AutoShape 385"/>
            <p:cNvSpPr>
              <a:spLocks noChangeArrowheads="1"/>
            </p:cNvSpPr>
            <p:nvPr/>
          </p:nvSpPr>
          <p:spPr bwMode="auto">
            <a:xfrm>
              <a:off x="2133600" y="21134388"/>
              <a:ext cx="654050" cy="582612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404" name="Line 386"/>
            <p:cNvSpPr>
              <a:spLocks noChangeShapeType="1"/>
            </p:cNvSpPr>
            <p:nvPr/>
          </p:nvSpPr>
          <p:spPr bwMode="auto">
            <a:xfrm flipV="1">
              <a:off x="2460625" y="20945475"/>
              <a:ext cx="0" cy="1873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405" name="Line 387"/>
            <p:cNvSpPr>
              <a:spLocks noChangeShapeType="1"/>
            </p:cNvSpPr>
            <p:nvPr/>
          </p:nvSpPr>
          <p:spPr bwMode="auto">
            <a:xfrm flipV="1">
              <a:off x="1841500" y="20953413"/>
              <a:ext cx="140493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406" name="Rectangle 390"/>
            <p:cNvSpPr>
              <a:spLocks noChangeArrowheads="1"/>
            </p:cNvSpPr>
            <p:nvPr/>
          </p:nvSpPr>
          <p:spPr bwMode="auto">
            <a:xfrm>
              <a:off x="1435100" y="19950113"/>
              <a:ext cx="800100" cy="3857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407" name="Text Box 391"/>
            <p:cNvSpPr txBox="1">
              <a:spLocks noChangeArrowheads="1"/>
            </p:cNvSpPr>
            <p:nvPr/>
          </p:nvSpPr>
          <p:spPr bwMode="auto">
            <a:xfrm>
              <a:off x="1406525" y="19913600"/>
              <a:ext cx="8588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>
                  <a:solidFill>
                    <a:prstClr val="black"/>
                  </a:solidFill>
                </a:rPr>
                <a:t>Vector</a:t>
              </a:r>
            </a:p>
            <a:p>
              <a:pPr algn="ctr" eaLnBrk="1" hangingPunct="1"/>
              <a:r>
                <a:rPr lang="en-US" sz="1200">
                  <a:solidFill>
                    <a:prstClr val="black"/>
                  </a:solidFill>
                </a:rPr>
                <a:t>modulator</a:t>
              </a:r>
            </a:p>
          </p:txBody>
        </p:sp>
        <p:sp>
          <p:nvSpPr>
            <p:cNvPr id="16408" name="Rectangle 392"/>
            <p:cNvSpPr>
              <a:spLocks noChangeArrowheads="1"/>
            </p:cNvSpPr>
            <p:nvPr/>
          </p:nvSpPr>
          <p:spPr bwMode="auto">
            <a:xfrm>
              <a:off x="2835275" y="19950113"/>
              <a:ext cx="800100" cy="3857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409" name="Text Box 393"/>
            <p:cNvSpPr txBox="1">
              <a:spLocks noChangeArrowheads="1"/>
            </p:cNvSpPr>
            <p:nvPr/>
          </p:nvSpPr>
          <p:spPr bwMode="auto">
            <a:xfrm>
              <a:off x="2806700" y="19905663"/>
              <a:ext cx="8588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>
                  <a:solidFill>
                    <a:prstClr val="black"/>
                  </a:solidFill>
                </a:rPr>
                <a:t>Vector</a:t>
              </a:r>
            </a:p>
            <a:p>
              <a:pPr algn="ctr" eaLnBrk="1" hangingPunct="1"/>
              <a:r>
                <a:rPr lang="en-US" sz="1200">
                  <a:solidFill>
                    <a:prstClr val="black"/>
                  </a:solidFill>
                </a:rPr>
                <a:t>modulator</a:t>
              </a:r>
            </a:p>
          </p:txBody>
        </p:sp>
        <p:sp>
          <p:nvSpPr>
            <p:cNvPr id="16410" name="Line 397"/>
            <p:cNvSpPr>
              <a:spLocks noChangeShapeType="1"/>
            </p:cNvSpPr>
            <p:nvPr/>
          </p:nvSpPr>
          <p:spPr bwMode="auto">
            <a:xfrm flipV="1">
              <a:off x="1854200" y="20343813"/>
              <a:ext cx="0" cy="601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411" name="Line 398"/>
            <p:cNvSpPr>
              <a:spLocks noChangeShapeType="1"/>
            </p:cNvSpPr>
            <p:nvPr/>
          </p:nvSpPr>
          <p:spPr bwMode="auto">
            <a:xfrm flipV="1">
              <a:off x="3243263" y="20339050"/>
              <a:ext cx="0" cy="5921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412" name="Line 400"/>
            <p:cNvSpPr>
              <a:spLocks noChangeShapeType="1"/>
            </p:cNvSpPr>
            <p:nvPr/>
          </p:nvSpPr>
          <p:spPr bwMode="auto">
            <a:xfrm flipV="1">
              <a:off x="2451100" y="21728113"/>
              <a:ext cx="0" cy="4857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413" name="Rectangle 402"/>
            <p:cNvSpPr>
              <a:spLocks noChangeArrowheads="1"/>
            </p:cNvSpPr>
            <p:nvPr/>
          </p:nvSpPr>
          <p:spPr bwMode="auto">
            <a:xfrm>
              <a:off x="4722813" y="21685250"/>
              <a:ext cx="733425" cy="1066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414" name="Rectangle 404"/>
            <p:cNvSpPr>
              <a:spLocks noChangeArrowheads="1"/>
            </p:cNvSpPr>
            <p:nvPr/>
          </p:nvSpPr>
          <p:spPr bwMode="auto">
            <a:xfrm>
              <a:off x="3297238" y="21880513"/>
              <a:ext cx="1106487" cy="6762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415" name="Line 406"/>
            <p:cNvSpPr>
              <a:spLocks noChangeShapeType="1"/>
            </p:cNvSpPr>
            <p:nvPr/>
          </p:nvSpPr>
          <p:spPr bwMode="auto">
            <a:xfrm flipH="1">
              <a:off x="4413250" y="22218650"/>
              <a:ext cx="304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416" name="Text Box 407"/>
            <p:cNvSpPr txBox="1">
              <a:spLocks noChangeArrowheads="1"/>
            </p:cNvSpPr>
            <p:nvPr/>
          </p:nvSpPr>
          <p:spPr bwMode="auto">
            <a:xfrm>
              <a:off x="4672013" y="21893213"/>
              <a:ext cx="838200" cy="646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>
                  <a:solidFill>
                    <a:prstClr val="black"/>
                  </a:solidFill>
                </a:rPr>
                <a:t>Vector</a:t>
              </a:r>
            </a:p>
            <a:p>
              <a:pPr algn="ctr" eaLnBrk="1" hangingPunct="1"/>
              <a:r>
                <a:rPr lang="en-US">
                  <a:solidFill>
                    <a:prstClr val="black"/>
                  </a:solidFill>
                </a:rPr>
                <a:t>SUM</a:t>
              </a:r>
            </a:p>
          </p:txBody>
        </p:sp>
        <p:sp>
          <p:nvSpPr>
            <p:cNvPr id="16417" name="Line 410"/>
            <p:cNvSpPr>
              <a:spLocks noChangeShapeType="1"/>
            </p:cNvSpPr>
            <p:nvPr/>
          </p:nvSpPr>
          <p:spPr bwMode="auto">
            <a:xfrm>
              <a:off x="4384675" y="19646900"/>
              <a:ext cx="13096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418" name="Line 411"/>
            <p:cNvSpPr>
              <a:spLocks noChangeShapeType="1"/>
            </p:cNvSpPr>
            <p:nvPr/>
          </p:nvSpPr>
          <p:spPr bwMode="auto">
            <a:xfrm>
              <a:off x="2997200" y="19711988"/>
              <a:ext cx="26384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419" name="Line 414"/>
            <p:cNvSpPr>
              <a:spLocks noChangeShapeType="1"/>
            </p:cNvSpPr>
            <p:nvPr/>
          </p:nvSpPr>
          <p:spPr bwMode="auto">
            <a:xfrm flipV="1">
              <a:off x="2992438" y="19645313"/>
              <a:ext cx="0" cy="666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420" name="Line 415"/>
            <p:cNvSpPr>
              <a:spLocks noChangeShapeType="1"/>
            </p:cNvSpPr>
            <p:nvPr/>
          </p:nvSpPr>
          <p:spPr bwMode="auto">
            <a:xfrm flipH="1">
              <a:off x="5699125" y="19640550"/>
              <a:ext cx="4763" cy="2811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421" name="Line 416"/>
            <p:cNvSpPr>
              <a:spLocks noChangeShapeType="1"/>
            </p:cNvSpPr>
            <p:nvPr/>
          </p:nvSpPr>
          <p:spPr bwMode="auto">
            <a:xfrm>
              <a:off x="5635625" y="19718338"/>
              <a:ext cx="6350" cy="23002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422" name="Line 418"/>
            <p:cNvSpPr>
              <a:spLocks noChangeShapeType="1"/>
            </p:cNvSpPr>
            <p:nvPr/>
          </p:nvSpPr>
          <p:spPr bwMode="auto">
            <a:xfrm flipH="1">
              <a:off x="5462588" y="22453600"/>
              <a:ext cx="2428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423" name="Line 420"/>
            <p:cNvSpPr>
              <a:spLocks noChangeShapeType="1"/>
            </p:cNvSpPr>
            <p:nvPr/>
          </p:nvSpPr>
          <p:spPr bwMode="auto">
            <a:xfrm flipH="1">
              <a:off x="5448300" y="22024975"/>
              <a:ext cx="1857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424" name="Text Box 421"/>
            <p:cNvSpPr txBox="1">
              <a:spLocks noChangeArrowheads="1"/>
            </p:cNvSpPr>
            <p:nvPr/>
          </p:nvSpPr>
          <p:spPr bwMode="auto">
            <a:xfrm>
              <a:off x="1057275" y="21234400"/>
              <a:ext cx="111125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2000">
                  <a:solidFill>
                    <a:prstClr val="black"/>
                  </a:solidFill>
                </a:rPr>
                <a:t>Klystron</a:t>
              </a:r>
            </a:p>
          </p:txBody>
        </p:sp>
        <p:sp>
          <p:nvSpPr>
            <p:cNvPr id="16425" name="Line 425"/>
            <p:cNvSpPr>
              <a:spLocks noChangeShapeType="1"/>
            </p:cNvSpPr>
            <p:nvPr/>
          </p:nvSpPr>
          <p:spPr bwMode="auto">
            <a:xfrm>
              <a:off x="2455863" y="22229763"/>
              <a:ext cx="8223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426" name="Text Box 426"/>
            <p:cNvSpPr txBox="1">
              <a:spLocks noChangeArrowheads="1"/>
            </p:cNvSpPr>
            <p:nvPr/>
          </p:nvSpPr>
          <p:spPr bwMode="auto">
            <a:xfrm>
              <a:off x="3249613" y="22015450"/>
              <a:ext cx="1196975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prstClr val="black"/>
                  </a:solidFill>
                </a:rPr>
                <a:t>Feedback</a:t>
              </a:r>
            </a:p>
          </p:txBody>
        </p:sp>
        <p:sp>
          <p:nvSpPr>
            <p:cNvPr id="16427" name="Rectangle 427"/>
            <p:cNvSpPr>
              <a:spLocks noChangeArrowheads="1"/>
            </p:cNvSpPr>
            <p:nvPr/>
          </p:nvSpPr>
          <p:spPr bwMode="auto">
            <a:xfrm>
              <a:off x="3119438" y="21582063"/>
              <a:ext cx="2428875" cy="1222375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16392" name="Rectangle 11"/>
          <p:cNvSpPr>
            <a:spLocks noChangeArrowheads="1"/>
          </p:cNvSpPr>
          <p:nvPr/>
        </p:nvSpPr>
        <p:spPr bwMode="auto">
          <a:xfrm>
            <a:off x="508000" y="5588000"/>
            <a:ext cx="7715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>
                <a:solidFill>
                  <a:prstClr val="black"/>
                </a:solidFill>
                <a:latin typeface="Gill Sans MT" pitchFamily="34" charset="0"/>
              </a:rPr>
              <a:t>Simulation program developed for LLRF simulations, user interface for 1, 2 and 4 cavities per klystron,  for an update </a:t>
            </a:r>
            <a:r>
              <a:rPr lang="en-US">
                <a:solidFill>
                  <a:srgbClr val="3366FF"/>
                </a:solidFill>
                <a:latin typeface="Gill Sans MT" pitchFamily="34" charset="0"/>
              </a:rPr>
              <a:t>see presentation by M. Hernandez Flano</a:t>
            </a:r>
          </a:p>
        </p:txBody>
      </p:sp>
      <p:pic>
        <p:nvPicPr>
          <p:cNvPr id="16393" name="Picture 495" descr="Logo4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9613" y="0"/>
            <a:ext cx="814387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4" name="Rectangle 7"/>
          <p:cNvSpPr>
            <a:spLocks noChangeArrowheads="1"/>
          </p:cNvSpPr>
          <p:nvPr/>
        </p:nvSpPr>
        <p:spPr bwMode="auto">
          <a:xfrm>
            <a:off x="5926138" y="1181100"/>
            <a:ext cx="2303462" cy="915988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eaLnBrk="1" hangingPunct="1"/>
            <a:r>
              <a:rPr lang="en-US">
                <a:solidFill>
                  <a:srgbClr val="333399"/>
                </a:solidFill>
                <a:latin typeface="Gill Sans MT" pitchFamily="34" charset="0"/>
              </a:rPr>
              <a:t>piezo tuner crucial to make vector modulator obsolete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16395" name="TextBox 147"/>
          <p:cNvSpPr txBox="1">
            <a:spLocks noChangeArrowheads="1"/>
          </p:cNvSpPr>
          <p:nvPr/>
        </p:nvSpPr>
        <p:spPr bwMode="auto">
          <a:xfrm>
            <a:off x="2633663" y="2359025"/>
            <a:ext cx="5619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440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6396" name="TextBox 148"/>
          <p:cNvSpPr txBox="1">
            <a:spLocks noChangeArrowheads="1"/>
          </p:cNvSpPr>
          <p:nvPr/>
        </p:nvSpPr>
        <p:spPr bwMode="auto">
          <a:xfrm>
            <a:off x="4035425" y="2351088"/>
            <a:ext cx="56038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4400">
                <a:solidFill>
                  <a:srgbClr val="FF0000"/>
                </a:solidFill>
              </a:rPr>
              <a:t>X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Font typeface="Times New Roman" pitchFamily="18" charset="0"/>
              <a:buNone/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t>CERN, November 25, 2010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Font typeface="Times New Roman" pitchFamily="18" charset="0"/>
              <a:buNone/>
              <a:defRPr/>
            </a:pPr>
            <a:fld id="{5F8BF28E-962A-46F8-BB51-F6DDA1BD2D4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pPr>
                <a:buFont typeface="Times New Roman" pitchFamily="18" charset="0"/>
                <a:buNone/>
                <a:defRPr/>
              </a:pPr>
              <a:t>9</a:t>
            </a:fld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t>/18</a:t>
            </a:r>
          </a:p>
        </p:txBody>
      </p:sp>
      <p:sp>
        <p:nvSpPr>
          <p:cNvPr id="11274" name="Date Placeholder 1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buFont typeface="Times New Roman" pitchFamily="18" charset="0"/>
              <a:buNone/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t>W. Hofle @ 5th SPL collaboration Meeting</a:t>
            </a:r>
          </a:p>
        </p:txBody>
      </p:sp>
      <p:pic>
        <p:nvPicPr>
          <p:cNvPr id="18437" name="Picture 495" descr="Logo4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29613" y="0"/>
            <a:ext cx="814387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Chart 12"/>
          <p:cNvGraphicFramePr>
            <a:graphicFrameLocks/>
          </p:cNvGraphicFramePr>
          <p:nvPr/>
        </p:nvGraphicFramePr>
        <p:xfrm>
          <a:off x="1299027" y="1302655"/>
          <a:ext cx="7061202" cy="46482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439" name="Rectangle 17"/>
          <p:cNvSpPr>
            <a:spLocks noChangeArrowheads="1"/>
          </p:cNvSpPr>
          <p:nvPr/>
        </p:nvSpPr>
        <p:spPr bwMode="auto">
          <a:xfrm>
            <a:off x="822325" y="228600"/>
            <a:ext cx="7086600" cy="5127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2400" b="1">
                <a:solidFill>
                  <a:srgbClr val="333399"/>
                </a:solidFill>
                <a:latin typeface="Garamond" pitchFamily="18" charset="0"/>
              </a:rPr>
              <a:t>Optimization along Linac (Q</a:t>
            </a:r>
            <a:r>
              <a:rPr lang="en-US" sz="2400" b="1" baseline="-25000">
                <a:solidFill>
                  <a:srgbClr val="333399"/>
                </a:solidFill>
                <a:latin typeface="Garamond" pitchFamily="18" charset="0"/>
              </a:rPr>
              <a:t>ext</a:t>
            </a:r>
            <a:r>
              <a:rPr lang="en-US" sz="2400" b="1">
                <a:solidFill>
                  <a:srgbClr val="333399"/>
                </a:solidFill>
                <a:latin typeface="Garamond" pitchFamily="18" charset="0"/>
              </a:rPr>
              <a:t>), filling time </a:t>
            </a:r>
          </a:p>
          <a:p>
            <a:pPr algn="ctr" eaLnBrk="1" hangingPunct="1"/>
            <a:r>
              <a:rPr lang="en-US" sz="2400" b="1">
                <a:solidFill>
                  <a:srgbClr val="333399"/>
                </a:solidFill>
                <a:latin typeface="Garamond" pitchFamily="18" charset="0"/>
              </a:rPr>
              <a:t>to minimize (peak &amp; installed) power ?</a:t>
            </a:r>
            <a:endParaRPr lang="en-US" sz="2800" b="1">
              <a:solidFill>
                <a:srgbClr val="333399"/>
              </a:solidFill>
              <a:latin typeface="Garamond" pitchFamily="18" charset="0"/>
            </a:endParaRPr>
          </a:p>
        </p:txBody>
      </p:sp>
      <p:sp>
        <p:nvSpPr>
          <p:cNvPr id="18440" name="TextBox 14"/>
          <p:cNvSpPr txBox="1">
            <a:spLocks noChangeArrowheads="1"/>
          </p:cNvSpPr>
          <p:nvPr/>
        </p:nvSpPr>
        <p:spPr bwMode="auto">
          <a:xfrm rot="-2545593">
            <a:off x="6434138" y="5399088"/>
            <a:ext cx="1582737" cy="36988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>
                <a:solidFill>
                  <a:prstClr val="black"/>
                </a:solidFill>
              </a:rPr>
              <a:t>needs update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udio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2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3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3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3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3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3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Studio</Template>
  <TotalTime>8886</TotalTime>
  <Words>2455</Words>
  <Application>Microsoft Office PowerPoint</Application>
  <PresentationFormat>On-screen Show (4:3)</PresentationFormat>
  <Paragraphs>474</Paragraphs>
  <Slides>32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20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53" baseType="lpstr">
      <vt:lpstr>Studio</vt:lpstr>
      <vt:lpstr>Office Theme</vt:lpstr>
      <vt:lpstr>1_Office Theme</vt:lpstr>
      <vt:lpstr>2_Office Theme</vt:lpstr>
      <vt:lpstr>3_Office Theme</vt:lpstr>
      <vt:lpstr>4_Office Theme</vt:lpstr>
      <vt:lpstr>6_Office Theme</vt:lpstr>
      <vt:lpstr>8_Office Theme</vt:lpstr>
      <vt:lpstr>9_Office Theme</vt:lpstr>
      <vt:lpstr>10_Office Theme</vt:lpstr>
      <vt:lpstr>11_Office Theme</vt:lpstr>
      <vt:lpstr>12_Office Theme</vt:lpstr>
      <vt:lpstr>14_Office Theme</vt:lpstr>
      <vt:lpstr>15_Office Theme</vt:lpstr>
      <vt:lpstr>29_Office Theme</vt:lpstr>
      <vt:lpstr>32_Office Theme</vt:lpstr>
      <vt:lpstr>33_Office Theme</vt:lpstr>
      <vt:lpstr>36_Office Theme</vt:lpstr>
      <vt:lpstr>37_Office Theme</vt:lpstr>
      <vt:lpstr>38_Office Theme</vt:lpstr>
      <vt:lpstr>Equation</vt:lpstr>
      <vt:lpstr> 5th SPL Meeting</vt:lpstr>
      <vt:lpstr>High Power Klystron and Solid State Amplifiers</vt:lpstr>
      <vt:lpstr>Alternative : IOTs</vt:lpstr>
      <vt:lpstr>8 x single beam IOTs</vt:lpstr>
      <vt:lpstr>Solid State Amplifier (SSA)</vt:lpstr>
      <vt:lpstr>‘High Power amplifiers’ Costs over 20 years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LLRF Simulations - Mathias Hernandez Flano  High Level Diagram for Dual Cavity + Control System</vt:lpstr>
      <vt:lpstr> Vcav Magnitude and Phase for Dual Cavity Case (K=-1 and -0.5)</vt:lpstr>
      <vt:lpstr>Vcav Magnitude and Phase for Dual Cavity Case (Without Piezo Feed-Forward)</vt:lpstr>
      <vt:lpstr> Vcav Magnitude and Phase for Dual Cavity Case (With Piezo Feed-Forward)</vt:lpstr>
      <vt:lpstr>Effects of Source Beam Current Variation</vt:lpstr>
      <vt:lpstr>Transit Time Factor Variation with Relativistic Beta  (SPL β=1 cavities, open loop simulation)</vt:lpstr>
      <vt:lpstr>Status of Modulator Tendering       K. Rathsman</vt:lpstr>
      <vt:lpstr>Space Constraints !</vt:lpstr>
      <vt:lpstr>Klystron Modulators for for SM18 and ESS</vt:lpstr>
      <vt:lpstr>Modulator Tendering</vt:lpstr>
      <vt:lpstr>Klystron Order and Test Stand in SM18 – O. Brunner</vt:lpstr>
      <vt:lpstr>SM18 Equipment</vt:lpstr>
      <vt:lpstr>Klystrons</vt:lpstr>
      <vt:lpstr>RF Power Distribution</vt:lpstr>
      <vt:lpstr>Overall Plan for SPL work</vt:lpstr>
      <vt:lpstr>WG1 Conclusions</vt:lpstr>
      <vt:lpstr>Slide 31</vt:lpstr>
      <vt:lpstr>RF System Summary - points from 5th Meeting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400 MHz RF System: Power</dc:title>
  <dc:creator>obrunner</dc:creator>
  <cp:lastModifiedBy>ciapala</cp:lastModifiedBy>
  <cp:revision>808</cp:revision>
  <cp:lastPrinted>1601-01-01T00:00:00Z</cp:lastPrinted>
  <dcterms:created xsi:type="dcterms:W3CDTF">2003-11-10T07:57:30Z</dcterms:created>
  <dcterms:modified xsi:type="dcterms:W3CDTF">2010-11-26T11:57:40Z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