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3649" r:id="rId2"/>
  </p:sldMasterIdLst>
  <p:notesMasterIdLst>
    <p:notesMasterId r:id="rId17"/>
  </p:notesMasterIdLst>
  <p:handoutMasterIdLst>
    <p:handoutMasterId r:id="rId18"/>
  </p:handoutMasterIdLst>
  <p:sldIdLst>
    <p:sldId id="256" r:id="rId3"/>
    <p:sldId id="343" r:id="rId4"/>
    <p:sldId id="303" r:id="rId5"/>
    <p:sldId id="339" r:id="rId6"/>
    <p:sldId id="331" r:id="rId7"/>
    <p:sldId id="322" r:id="rId8"/>
    <p:sldId id="346" r:id="rId9"/>
    <p:sldId id="344" r:id="rId10"/>
    <p:sldId id="345" r:id="rId11"/>
    <p:sldId id="341" r:id="rId12"/>
    <p:sldId id="347" r:id="rId13"/>
    <p:sldId id="342" r:id="rId14"/>
    <p:sldId id="348" r:id="rId15"/>
    <p:sldId id="332" r:id="rId16"/>
  </p:sldIdLst>
  <p:sldSz cx="13004800" cy="9753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5pPr>
    <a:lvl6pPr marL="2286000" algn="l" defTabSz="457200" rtl="0" eaLnBrk="1" latinLnBrk="0" hangingPunct="1"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6pPr>
    <a:lvl7pPr marL="2743200" algn="l" defTabSz="457200" rtl="0" eaLnBrk="1" latinLnBrk="0" hangingPunct="1"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7pPr>
    <a:lvl8pPr marL="3200400" algn="l" defTabSz="457200" rtl="0" eaLnBrk="1" latinLnBrk="0" hangingPunct="1"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8pPr>
    <a:lvl9pPr marL="3657600" algn="l" defTabSz="457200" rtl="0" eaLnBrk="1" latinLnBrk="0" hangingPunct="1">
      <a:defRPr sz="3400" kern="1200">
        <a:solidFill>
          <a:srgbClr val="000000"/>
        </a:solidFill>
        <a:latin typeface="Times New Roman" charset="0"/>
        <a:ea typeface="华文宋体" charset="-122"/>
        <a:cs typeface="华文宋体" charset="-122"/>
        <a:sym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470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8" y="135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DAD118-FA00-D849-A0E8-D7DB8C409A3F}" type="datetime1">
              <a:rPr lang="de-DE"/>
              <a:pPr>
                <a:defRPr/>
              </a:pPr>
              <a:t>26.11.2010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AA2D299-5508-AA46-9425-F7E887540D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4C1929-E18B-2B4B-8B71-14BE0B88BFF4}" type="datetime1">
              <a:rPr lang="de-DE"/>
              <a:pPr>
                <a:defRPr/>
              </a:pPr>
              <a:t>26.11.2010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AA38E3-E815-614A-9C27-CDDC40CD64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415463" y="1350963"/>
            <a:ext cx="2693987" cy="840263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8738" y="1350963"/>
            <a:ext cx="7934325" cy="84026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A56D-9674-8541-9DDE-7819DAA747B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F5ACF-6EEC-4C42-A71F-C963DEE552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7C294-856A-6B4B-B0F0-C9D1BFF1D8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8738" y="4876800"/>
            <a:ext cx="5313362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94500" y="4876800"/>
            <a:ext cx="5313363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970B2-862F-7642-8B45-F821586A752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D0A41-9994-C545-AF4A-390419FF9F1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908FF-B9C5-B44D-B277-D28F5798D84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0E488-2170-B648-875D-0C1D91476C8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5336-ECFB-374A-9379-57ECA483A1A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 Narrow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41B7D-981C-FA4D-B3A8-B1CCED06CFD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96336-93A1-A646-8D2F-37093A59D6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413875" y="995363"/>
            <a:ext cx="2693988" cy="875823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8738" y="995363"/>
            <a:ext cx="7932737" cy="87582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06F20-45B2-6A49-96B7-3AE695B576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03550" y="5541963"/>
            <a:ext cx="4476750" cy="421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32700" y="5541963"/>
            <a:ext cx="4476750" cy="421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>
              <a:sym typeface="Arial Narrow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1350963"/>
            <a:ext cx="10779125" cy="3309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13004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3550" y="5541963"/>
            <a:ext cx="9105900" cy="4211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Narrow" charset="0"/>
              </a:rPr>
              <a:t>Click to edit Master text styles</a:t>
            </a:r>
          </a:p>
          <a:p>
            <a:pPr lvl="1"/>
            <a:r>
              <a:rPr lang="en-US">
                <a:sym typeface="Arial Narrow" charset="0"/>
              </a:rPr>
              <a:t>Second level</a:t>
            </a:r>
          </a:p>
          <a:p>
            <a:pPr lvl="2"/>
            <a:r>
              <a:rPr lang="en-US">
                <a:sym typeface="Arial Narrow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  <a:sym typeface="Verdan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9pPr>
    </p:titleStyle>
    <p:bodyStyle>
      <a:lvl1pPr marL="6350" indent="-6350" algn="ctr" rtl="0" eaLnBrk="0" fontAlgn="base" hangingPunct="0">
        <a:spcBef>
          <a:spcPts val="60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1pPr>
      <a:lvl2pPr marL="657225" indent="-200025" algn="ctr" rtl="0" eaLnBrk="0" fontAlgn="base" hangingPunct="0">
        <a:spcBef>
          <a:spcPts val="60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2pPr>
      <a:lvl3pPr marL="1306513" indent="-392113" algn="ctr" rtl="0" eaLnBrk="0" fontAlgn="base" hangingPunct="0">
        <a:spcBef>
          <a:spcPts val="60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3pPr>
      <a:lvl4pPr marL="1957388" indent="-585788" algn="ctr" rtl="0" eaLnBrk="0" fontAlgn="base" hangingPunct="0">
        <a:spcBef>
          <a:spcPts val="400"/>
        </a:spcBef>
        <a:spcAft>
          <a:spcPct val="0"/>
        </a:spcAft>
        <a:defRPr sz="16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4pPr>
      <a:lvl5pPr marL="2606675" indent="-777875" algn="ctr" rtl="0" eaLnBrk="0" fontAlgn="base" hangingPunct="0">
        <a:spcBef>
          <a:spcPts val="300"/>
        </a:spcBef>
        <a:spcAft>
          <a:spcPct val="0"/>
        </a:spcAft>
        <a:defRPr sz="14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5pPr>
      <a:lvl6pPr marL="3063875" algn="ctr" rtl="0" fontAlgn="base">
        <a:spcBef>
          <a:spcPts val="300"/>
        </a:spcBef>
        <a:spcAft>
          <a:spcPct val="0"/>
        </a:spcAft>
        <a:defRPr sz="14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6pPr>
      <a:lvl7pPr marL="3521075" algn="ctr" rtl="0" fontAlgn="base">
        <a:spcBef>
          <a:spcPts val="300"/>
        </a:spcBef>
        <a:spcAft>
          <a:spcPct val="0"/>
        </a:spcAft>
        <a:defRPr sz="14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7pPr>
      <a:lvl8pPr marL="3978275" algn="ctr" rtl="0" fontAlgn="base">
        <a:spcBef>
          <a:spcPts val="300"/>
        </a:spcBef>
        <a:spcAft>
          <a:spcPct val="0"/>
        </a:spcAft>
        <a:defRPr sz="14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8pPr>
      <a:lvl9pPr marL="4435475" algn="ctr" rtl="0" fontAlgn="base">
        <a:spcBef>
          <a:spcPts val="300"/>
        </a:spcBef>
        <a:spcAft>
          <a:spcPct val="0"/>
        </a:spcAft>
        <a:defRPr sz="1400" i="1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328738" y="995363"/>
            <a:ext cx="10779125" cy="340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13004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Verdana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8738" y="4876800"/>
            <a:ext cx="10779125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 Narrow" charset="0"/>
              </a:rPr>
              <a:t>Click to edit Master text styles</a:t>
            </a:r>
          </a:p>
          <a:p>
            <a:pPr lvl="1"/>
            <a:r>
              <a:rPr lang="en-US">
                <a:sym typeface="Arial Narrow" charset="0"/>
              </a:rPr>
              <a:t>Second level</a:t>
            </a:r>
          </a:p>
          <a:p>
            <a:pPr lvl="2"/>
            <a:r>
              <a:rPr lang="en-US">
                <a:sym typeface="Arial Narrow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FFFFFF"/>
                </a:solidFill>
                <a:latin typeface="+mj-lt"/>
                <a:ea typeface="Verdana" charset="0"/>
                <a:cs typeface="Verdana" charset="0"/>
                <a:sym typeface="Verdana" charset="0"/>
              </a:defRPr>
            </a:lvl1pPr>
          </a:lstStyle>
          <a:p>
            <a:pPr>
              <a:defRPr/>
            </a:pPr>
            <a:fld id="{D5FC8013-351E-B146-979B-85273E4BBE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+mj-lt"/>
          <a:ea typeface="+mj-ea"/>
          <a:cs typeface="+mj-cs"/>
          <a:sym typeface="Verdan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A3B4"/>
          </a:solidFill>
          <a:latin typeface="Verdana" charset="0"/>
          <a:ea typeface="Heiti SC Light" charset="-122"/>
          <a:cs typeface="Heiti SC Light" charset="-122"/>
          <a:sym typeface="Verdana" charset="0"/>
        </a:defRPr>
      </a:lvl9pPr>
    </p:titleStyle>
    <p:bodyStyle>
      <a:lvl1pPr marL="342900" indent="-342900" algn="l" rtl="0" eaLnBrk="0" fontAlgn="base" hangingPunct="0">
        <a:spcBef>
          <a:spcPts val="600"/>
        </a:spcBef>
        <a:spcAft>
          <a:spcPct val="0"/>
        </a:spcAft>
        <a:buClr>
          <a:srgbClr val="00A3B4"/>
        </a:buClr>
        <a:buSzPct val="100000"/>
        <a:buFont typeface="Wingdings" charset="2"/>
        <a:buChar char="l"/>
        <a:defRPr sz="2400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00A3B4"/>
        </a:buClr>
        <a:buSzPct val="50000"/>
        <a:buFont typeface="Wingdings" charset="2"/>
        <a:buChar char="l"/>
        <a:defRPr sz="2400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2pPr>
      <a:lvl3pPr marL="1143000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 Narrow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Arial Narrow" charset="0"/>
        </a:defRPr>
      </a:lvl3pPr>
      <a:lvl4pPr marL="1600200" indent="-228600" algn="l" rtl="0" eaLnBrk="0" fontAlgn="base" hangingPunct="0">
        <a:spcBef>
          <a:spcPts val="400"/>
        </a:spcBef>
        <a:spcAft>
          <a:spcPct val="0"/>
        </a:spcAft>
        <a:buSzPct val="100000"/>
        <a:buFont typeface="Arial" charset="0"/>
        <a:buChar char="–"/>
        <a:defRPr sz="16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4pPr>
      <a:lvl5pPr marL="2057400" indent="-228600" algn="l" rtl="0" eaLnBrk="0" fontAlgn="base" hangingPunct="0">
        <a:spcBef>
          <a:spcPts val="300"/>
        </a:spcBef>
        <a:spcAft>
          <a:spcPct val="0"/>
        </a:spcAft>
        <a:buSzPct val="100000"/>
        <a:buFont typeface="Arial" charset="0"/>
        <a:buChar char="»"/>
        <a:defRPr sz="14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5pPr>
      <a:lvl6pPr marL="2514600" indent="-228600" algn="l" rtl="0" fontAlgn="base">
        <a:spcBef>
          <a:spcPts val="300"/>
        </a:spcBef>
        <a:spcAft>
          <a:spcPct val="0"/>
        </a:spcAft>
        <a:buSzPct val="100000"/>
        <a:buFont typeface="Arial" charset="0"/>
        <a:buChar char="»"/>
        <a:defRPr sz="14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6pPr>
      <a:lvl7pPr marL="2971800" indent="-228600" algn="l" rtl="0" fontAlgn="base">
        <a:spcBef>
          <a:spcPts val="300"/>
        </a:spcBef>
        <a:spcAft>
          <a:spcPct val="0"/>
        </a:spcAft>
        <a:buSzPct val="100000"/>
        <a:buFont typeface="Arial" charset="0"/>
        <a:buChar char="»"/>
        <a:defRPr sz="14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7pPr>
      <a:lvl8pPr marL="3429000" indent="-228600" algn="l" rtl="0" fontAlgn="base">
        <a:spcBef>
          <a:spcPts val="300"/>
        </a:spcBef>
        <a:spcAft>
          <a:spcPct val="0"/>
        </a:spcAft>
        <a:buSzPct val="100000"/>
        <a:buFont typeface="Arial" charset="0"/>
        <a:buChar char="»"/>
        <a:defRPr sz="14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8pPr>
      <a:lvl9pPr marL="3886200" indent="-228600" algn="l" rtl="0" fontAlgn="base">
        <a:spcBef>
          <a:spcPts val="300"/>
        </a:spcBef>
        <a:spcAft>
          <a:spcPct val="0"/>
        </a:spcAft>
        <a:buSzPct val="100000"/>
        <a:buFont typeface="Arial" charset="0"/>
        <a:buChar char="»"/>
        <a:defRPr sz="1400">
          <a:solidFill>
            <a:schemeClr val="tx1"/>
          </a:solidFill>
          <a:latin typeface="Arial" charset="0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df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d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1"/>
          <p:cNvSpPr>
            <a:spLocks/>
          </p:cNvSpPr>
          <p:nvPr/>
        </p:nvSpPr>
        <p:spPr bwMode="auto">
          <a:xfrm>
            <a:off x="0" y="1803400"/>
            <a:ext cx="12496800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765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653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27654" name="Rectangle 5"/>
          <p:cNvSpPr>
            <a:spLocks/>
          </p:cNvSpPr>
          <p:nvPr/>
        </p:nvSpPr>
        <p:spPr bwMode="auto">
          <a:xfrm>
            <a:off x="2087563" y="9463088"/>
            <a:ext cx="91567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</a:t>
            </a:r>
          </a:p>
        </p:txBody>
      </p:sp>
      <p:sp>
        <p:nvSpPr>
          <p:cNvPr id="27655" name="Rectangle 6"/>
          <p:cNvSpPr>
            <a:spLocks noGrp="1" noChangeArrowheads="1"/>
          </p:cNvSpPr>
          <p:nvPr>
            <p:ph type="title"/>
          </p:nvPr>
        </p:nvSpPr>
        <p:spPr>
          <a:xfrm>
            <a:off x="3835400" y="2362200"/>
            <a:ext cx="8532813" cy="2376488"/>
          </a:xfrm>
        </p:spPr>
        <p:txBody>
          <a:bodyPr rIns="260096"/>
          <a:lstStyle/>
          <a:p>
            <a:pPr eaLnBrk="1" hangingPunct="1">
              <a:lnSpc>
                <a:spcPct val="150000"/>
              </a:lnSpc>
              <a:spcAft>
                <a:spcPts val="2400"/>
              </a:spcAft>
            </a:pPr>
            <a:r>
              <a:rPr lang="de-DE" sz="3600" smtClean="0"/>
              <a:t>HOM coupler modelling for SPL</a:t>
            </a:r>
            <a:endParaRPr lang="en-US" sz="3600" smtClean="0"/>
          </a:p>
        </p:txBody>
      </p:sp>
      <p:sp>
        <p:nvSpPr>
          <p:cNvPr id="2765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835400" y="4343400"/>
            <a:ext cx="8270875" cy="4927600"/>
          </a:xfrm>
        </p:spPr>
        <p:txBody>
          <a:bodyPr lIns="0" tIns="0" rIns="0" bIns="0"/>
          <a:lstStyle/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r>
              <a:rPr lang="en-US" b="1"/>
              <a:t>H.-W. Glock</a:t>
            </a:r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r>
              <a:rPr lang="en-US" b="1"/>
              <a:t>Universität Rostock - Institut für Allgemeine Elektrotechnik</a:t>
            </a:r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r>
              <a:rPr lang="en-US" b="1">
                <a:ea typeface="Heiti SC Medium" charset="-122"/>
                <a:cs typeface="Heiti SC Medium" charset="-122"/>
              </a:rPr>
              <a:t>26.11.2010</a:t>
            </a: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  <a:p>
            <a:pPr marL="0" indent="0" algn="l" eaLnBrk="1" hangingPunct="1"/>
            <a:r>
              <a:rPr lang="en-US" b="1">
                <a:ea typeface="Heiti SC Medium" charset="-122"/>
                <a:cs typeface="Heiti SC Medium" charset="-122"/>
              </a:rPr>
              <a:t>5</a:t>
            </a:r>
            <a:r>
              <a:rPr lang="en-US" b="1" baseline="30000">
                <a:ea typeface="Heiti SC Medium" charset="-122"/>
                <a:cs typeface="Heiti SC Medium" charset="-122"/>
              </a:rPr>
              <a:t>th</a:t>
            </a:r>
            <a:r>
              <a:rPr lang="en-US" b="1">
                <a:ea typeface="Heiti SC Medium" charset="-122"/>
                <a:cs typeface="Heiti SC Medium" charset="-122"/>
              </a:rPr>
              <a:t> SPL Collaboration Meeting, CERN, 25./26.11.2010</a:t>
            </a:r>
          </a:p>
          <a:p>
            <a:pPr marL="0" indent="0" algn="l" eaLnBrk="1" hangingPunct="1"/>
            <a:endParaRPr lang="en-US" b="1">
              <a:ea typeface="Heiti SC Medium" charset="-122"/>
              <a:cs typeface="Heiti SC Medium" charset="-122"/>
            </a:endParaRPr>
          </a:p>
        </p:txBody>
      </p:sp>
      <p:pic>
        <p:nvPicPr>
          <p:cNvPr id="2765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36000" y="1828800"/>
            <a:ext cx="1955800" cy="1716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95DB7-4E51-0942-9D0E-C084EA2A7A3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32771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2772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774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2775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2776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1796EDDF-860D-0344-BE17-D974DEAA87BE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10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2777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219200"/>
          </a:xfrm>
        </p:spPr>
        <p:txBody>
          <a:bodyPr rIns="0"/>
          <a:lstStyle/>
          <a:p>
            <a:pPr eaLnBrk="1" hangingPunct="1"/>
            <a:r>
              <a:rPr lang="en-US"/>
              <a:t>Q-ext computations based on:</a:t>
            </a:r>
          </a:p>
        </p:txBody>
      </p:sp>
      <p:pic>
        <p:nvPicPr>
          <p:cNvPr id="32778" name="Bild 16" descr="splb1_2_crossmesh.bmp"/>
          <p:cNvPicPr>
            <a:picLocks noChangeAspect="1"/>
          </p:cNvPicPr>
          <p:nvPr/>
        </p:nvPicPr>
        <p:blipFill>
          <a:blip r:embed="rId3"/>
          <a:srcRect t="17051" b="15746"/>
          <a:stretch>
            <a:fillRect/>
          </a:stretch>
        </p:blipFill>
        <p:spPr bwMode="auto">
          <a:xfrm flipH="1">
            <a:off x="3759200" y="2895600"/>
            <a:ext cx="4107936" cy="241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9"/>
          <p:cNvSpPr txBox="1">
            <a:spLocks noChangeArrowheads="1"/>
          </p:cNvSpPr>
          <p:nvPr/>
        </p:nvSpPr>
        <p:spPr bwMode="auto">
          <a:xfrm>
            <a:off x="1320800" y="5943600"/>
            <a:ext cx="7162800" cy="281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>
              <a:spcBef>
                <a:spcPts val="6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CSC-coupling of 8 modes in D=130mm/140mm-coupler-cavity-connections (TE11,TM01, TE21,TM11,TE01)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right coupler both w/o power coupler (90mm coax, 50 Ohm, penetration depth freely chosen)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D=80mm beam pipes left open (but most below cut-off)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endParaRPr lang="en-US" sz="28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800" y="2895600"/>
            <a:ext cx="2362200" cy="2396649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4600" y="2133600"/>
            <a:ext cx="2285999" cy="2059780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8400" y="4343400"/>
            <a:ext cx="2396492" cy="2317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95DB7-4E51-0942-9D0E-C084EA2A7A36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32771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2772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774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10</a:t>
            </a:r>
          </a:p>
        </p:txBody>
      </p:sp>
      <p:sp>
        <p:nvSpPr>
          <p:cNvPr id="32775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2776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1796EDDF-860D-0344-BE17-D974DEAA87BE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11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2777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219200"/>
          </a:xfrm>
        </p:spPr>
        <p:txBody>
          <a:bodyPr rIns="0"/>
          <a:lstStyle/>
          <a:p>
            <a:pPr eaLnBrk="1" hangingPunct="1"/>
            <a:r>
              <a:rPr lang="en-US"/>
              <a:t>Scattering parameter computation:</a:t>
            </a:r>
          </a:p>
        </p:txBody>
      </p:sp>
      <p:pic>
        <p:nvPicPr>
          <p:cNvPr id="32778" name="Bild 16" descr="splb1_2_crossmesh.bmp"/>
          <p:cNvPicPr>
            <a:picLocks noChangeAspect="1"/>
          </p:cNvPicPr>
          <p:nvPr/>
        </p:nvPicPr>
        <p:blipFill>
          <a:blip r:embed="rId3"/>
          <a:srcRect t="17051" b="15746"/>
          <a:stretch>
            <a:fillRect/>
          </a:stretch>
        </p:blipFill>
        <p:spPr bwMode="auto">
          <a:xfrm flipH="1">
            <a:off x="5664200" y="3048000"/>
            <a:ext cx="478821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9"/>
          <p:cNvSpPr txBox="1">
            <a:spLocks noChangeArrowheads="1"/>
          </p:cNvSpPr>
          <p:nvPr/>
        </p:nvSpPr>
        <p:spPr bwMode="auto">
          <a:xfrm>
            <a:off x="1854200" y="6477000"/>
            <a:ext cx="9829800" cy="281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>
              <a:spcBef>
                <a:spcPts val="6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Using "Fast-Resonant"-Solver of CST MicrowaveStudio© (ver. 2010-7)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taking S-parameter from multimodal Z-matrix using analytical waveguide impedance expressions (most secure way)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typical computation time: ~several hours; therefore during optimization use of tetrahedral grid, applied to few frequency points (=&gt; ~fraction of hours/configuration)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endParaRPr lang="en-US" sz="28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</p:txBody>
      </p:sp>
      <p:pic>
        <p:nvPicPr>
          <p:cNvPr id="13" name="Bild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680" y="3048000"/>
            <a:ext cx="3488847" cy="2819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89148-8052-A548-8C76-1134B2784EA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33795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3796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798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3799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3800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E2A9AF2B-380A-3640-8A3C-F3529B1D0F4C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12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3801" name="Rectangle 7"/>
          <p:cNvSpPr>
            <a:spLocks noGrp="1" noChangeArrowheads="1"/>
          </p:cNvSpPr>
          <p:nvPr>
            <p:ph type="title"/>
          </p:nvPr>
        </p:nvSpPr>
        <p:spPr>
          <a:xfrm>
            <a:off x="330200" y="1828800"/>
            <a:ext cx="12268200" cy="1219200"/>
          </a:xfrm>
        </p:spPr>
        <p:txBody>
          <a:bodyPr rIns="0"/>
          <a:lstStyle/>
          <a:p>
            <a:pPr eaLnBrk="1" hangingPunct="1"/>
            <a:r>
              <a:rPr lang="en-US"/>
              <a:t>This (cst-computation, csc-concatenation) gives HOM1-HOM2 transmission:</a:t>
            </a:r>
          </a:p>
        </p:txBody>
      </p:sp>
      <p:sp>
        <p:nvSpPr>
          <p:cNvPr id="21" name="Rectangle 9"/>
          <p:cNvSpPr txBox="1">
            <a:spLocks noChangeArrowheads="1"/>
          </p:cNvSpPr>
          <p:nvPr/>
        </p:nvSpPr>
        <p:spPr bwMode="auto">
          <a:xfrm>
            <a:off x="1854200" y="8001000"/>
            <a:ext cx="96012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>
              <a:spcBef>
                <a:spcPts val="6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red: HOM coupler only, green with matched power coupler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presence of power coupler lifts transmission level and seem to decrease Qs</a:t>
            </a:r>
            <a:endParaRPr lang="en-US" sz="28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</p:txBody>
      </p:sp>
      <p:pic>
        <p:nvPicPr>
          <p:cNvPr id="12" name="Bild 11" descr="coax_coax_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082800" y="2971800"/>
            <a:ext cx="9144000" cy="48768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11455400" y="7467600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latin typeface="+mn-lt"/>
              </a:rPr>
              <a:t>f/Hz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11200" y="3200400"/>
            <a:ext cx="1676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latin typeface="+mn-lt"/>
              </a:rPr>
              <a:t>S</a:t>
            </a:r>
            <a:r>
              <a:rPr lang="de-DE" sz="2400" baseline="-25000">
                <a:latin typeface="+mn-lt"/>
              </a:rPr>
              <a:t>hom1-hom2 </a:t>
            </a:r>
            <a:r>
              <a:rPr lang="de-DE" sz="2400">
                <a:latin typeface="+mn-lt"/>
              </a:rPr>
              <a:t>/dB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289148-8052-A548-8C76-1134B2784EA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33795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3796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798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3799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3800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E2A9AF2B-380A-3640-8A3C-F3529B1D0F4C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13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3801" name="Rectangle 7"/>
          <p:cNvSpPr>
            <a:spLocks noGrp="1" noChangeArrowheads="1"/>
          </p:cNvSpPr>
          <p:nvPr>
            <p:ph type="title"/>
          </p:nvPr>
        </p:nvSpPr>
        <p:spPr>
          <a:xfrm>
            <a:off x="406400" y="1828800"/>
            <a:ext cx="12268200" cy="1219200"/>
          </a:xfrm>
        </p:spPr>
        <p:txBody>
          <a:bodyPr rIns="0"/>
          <a:lstStyle/>
          <a:p>
            <a:pPr eaLnBrk="1" hangingPunct="1"/>
            <a:r>
              <a:rPr lang="en-US"/>
              <a:t>Put this in resonance-fit-algorithm in order to determine Qs:</a:t>
            </a:r>
          </a:p>
        </p:txBody>
      </p:sp>
      <p:sp>
        <p:nvSpPr>
          <p:cNvPr id="21" name="Rectangle 9"/>
          <p:cNvSpPr txBox="1">
            <a:spLocks noChangeArrowheads="1"/>
          </p:cNvSpPr>
          <p:nvPr/>
        </p:nvSpPr>
        <p:spPr bwMode="auto">
          <a:xfrm>
            <a:off x="1854200" y="8001000"/>
            <a:ext cx="96012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>
              <a:spcBef>
                <a:spcPts val="6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red: HOM coupler only, green with matched power coupler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main power coupler helps significantly below 2 GHz; still Qs &gt; 10</a:t>
            </a: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^6 found</a:t>
            </a:r>
            <a:endParaRPr lang="en-US" sz="28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1455400" y="7467600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latin typeface="+mn-lt"/>
              </a:rPr>
              <a:t>f/Hz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016000" y="3048000"/>
            <a:ext cx="1157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latin typeface="+mn-lt"/>
              </a:rPr>
              <a:t>Log</a:t>
            </a:r>
            <a:r>
              <a:rPr lang="de-DE" sz="2400" baseline="-25000">
                <a:latin typeface="+mn-lt"/>
              </a:rPr>
              <a:t>10</a:t>
            </a:r>
            <a:r>
              <a:rPr lang="de-DE" sz="2400">
                <a:latin typeface="+mn-lt"/>
              </a:rPr>
              <a:t>(Q)</a:t>
            </a:r>
          </a:p>
        </p:txBody>
      </p:sp>
      <p:pic>
        <p:nvPicPr>
          <p:cNvPr id="17" name="Bild 16" descr="QwoMai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311400" y="3048000"/>
            <a:ext cx="9144000" cy="4724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42714F-2F75-0A4F-AB4A-8137DBDD0EB6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863600" y="1905000"/>
            <a:ext cx="11353800" cy="1225550"/>
          </a:xfrm>
        </p:spPr>
        <p:txBody>
          <a:bodyPr rIns="0"/>
          <a:lstStyle/>
          <a:p>
            <a:pPr eaLnBrk="1" hangingPunct="1"/>
            <a:r>
              <a:rPr lang="en-US"/>
              <a:t>Conclusion</a:t>
            </a:r>
            <a:endParaRPr lang="en-US" sz="2400"/>
          </a:p>
        </p:txBody>
      </p:sp>
      <p:sp>
        <p:nvSpPr>
          <p:cNvPr id="34820" name="Freeform 4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4821" name="Picture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6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2087563" y="9459913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| FAKULTÄT INFORMATIK UND ELEKTROTECHNIK              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H.-W. Glock</a:t>
            </a:r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5854E219-E01B-B74F-B182-BD6957529E77}" type="slidenum"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pPr algn="ctr"/>
              <a:t>14</a:t>
            </a:fld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sp>
        <p:nvSpPr>
          <p:cNvPr id="25" name="Datumsplatzhalter 2"/>
          <p:cNvSpPr txBox="1">
            <a:spLocks noGrp="1"/>
          </p:cNvSpPr>
          <p:nvPr/>
        </p:nvSpPr>
        <p:spPr bwMode="auto">
          <a:xfrm>
            <a:off x="468313" y="6567488"/>
            <a:ext cx="962025" cy="287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46800" rIns="0" bIns="46800" anchor="ctr">
            <a:prstTxWarp prst="textNoShape">
              <a:avLst/>
            </a:prstTxWarp>
          </a:bodyPr>
          <a:lstStyle/>
          <a:p>
            <a:pPr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800">
                <a:solidFill>
                  <a:srgbClr val="FFFFFF"/>
                </a:solidFill>
                <a:latin typeface="+mj-lt"/>
              </a:rPr>
              <a:t>23/02/2010</a:t>
            </a:r>
          </a:p>
        </p:txBody>
      </p:sp>
      <p:sp>
        <p:nvSpPr>
          <p:cNvPr id="34827" name="Foliennummernplatzhalter 4"/>
          <p:cNvSpPr txBox="1">
            <a:spLocks noGrp="1"/>
          </p:cNvSpPr>
          <p:nvPr/>
        </p:nvSpPr>
        <p:spPr bwMode="auto">
          <a:xfrm>
            <a:off x="10634663" y="8767763"/>
            <a:ext cx="706437" cy="287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r" defTabSz="449263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3AD1EF4-BC40-674B-9537-7BD05798B362}" type="slidenum">
              <a:rPr lang="en-GB" sz="800">
                <a:solidFill>
                  <a:srgbClr val="FFFFFF"/>
                </a:solidFill>
                <a:latin typeface="Verdana" charset="0"/>
                <a:ea typeface="MS PGothic" pitchFamily="34" charset="-128"/>
                <a:cs typeface="MS PGothic" pitchFamily="34" charset="-128"/>
              </a:rPr>
              <a:pPr algn="r" defTabSz="449263"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GB" sz="800">
              <a:solidFill>
                <a:srgbClr val="FFFFFF"/>
              </a:solidFill>
              <a:latin typeface="Verdana" charset="0"/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34" name="Rectangle 9"/>
          <p:cNvSpPr txBox="1">
            <a:spLocks noChangeArrowheads="1"/>
          </p:cNvSpPr>
          <p:nvPr/>
        </p:nvSpPr>
        <p:spPr bwMode="auto">
          <a:xfrm>
            <a:off x="1625600" y="7010400"/>
            <a:ext cx="98298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>
              <a:spcBef>
                <a:spcPts val="6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en-US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tuning successful, but: sensitive setup, 180° rotation seem to hinder "directional coupler"- effect</a:t>
            </a: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buFont typeface="Wingdings" charset="2"/>
              <a:buChar char="l"/>
              <a:defRPr/>
            </a:pPr>
            <a:r>
              <a:rPr lang="de-DE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Q values w/o main power coupler computed, closer to 10</a:t>
            </a:r>
            <a:r>
              <a:rPr lang="de-DE" sz="2400" kern="0">
                <a:solidFill>
                  <a:schemeClr val="tx1"/>
                </a:solidFill>
                <a:latin typeface="+mn-lt"/>
                <a:ea typeface="+mn-ea"/>
                <a:cs typeface="+mn-cs"/>
                <a:sym typeface="Arial Narrow" charset="0"/>
              </a:rPr>
              <a:t>^5, but not reached</a:t>
            </a:r>
            <a:endParaRPr lang="de-DE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8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  <a:p>
            <a:pPr marL="342900" indent="-342900">
              <a:spcBef>
                <a:spcPts val="2200"/>
              </a:spcBef>
              <a:buClr>
                <a:srgbClr val="00A3B4"/>
              </a:buClr>
              <a:buSzPct val="100000"/>
              <a:defRPr/>
            </a:pPr>
            <a:endParaRPr lang="en-US" sz="2400" kern="0">
              <a:solidFill>
                <a:schemeClr val="tx1"/>
              </a:solidFill>
              <a:latin typeface="+mn-lt"/>
              <a:ea typeface="+mn-ea"/>
              <a:cs typeface="+mn-cs"/>
              <a:sym typeface="Arial Narrow" charset="0"/>
            </a:endParaRPr>
          </a:p>
        </p:txBody>
      </p:sp>
      <p:pic>
        <p:nvPicPr>
          <p:cNvPr id="16" name="Bild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800" y="2895600"/>
            <a:ext cx="2908300" cy="3416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FD25B5-177B-ED49-953B-6DB8A6789E3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title"/>
          </p:nvPr>
        </p:nvSpPr>
        <p:spPr>
          <a:xfrm>
            <a:off x="558800" y="1828800"/>
            <a:ext cx="11571288" cy="1225550"/>
          </a:xfrm>
        </p:spPr>
        <p:txBody>
          <a:bodyPr rIns="0"/>
          <a:lstStyle/>
          <a:p>
            <a:pPr eaLnBrk="1" hangingPunct="1"/>
            <a:r>
              <a:rPr lang="en-US"/>
              <a:t>What we are talking about:</a:t>
            </a:r>
            <a:endParaRPr lang="en-US" sz="2000"/>
          </a:p>
        </p:txBody>
      </p:sp>
      <p:sp>
        <p:nvSpPr>
          <p:cNvPr id="28676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8677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679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28680" name="Rectangle 5"/>
          <p:cNvSpPr>
            <a:spLocks/>
          </p:cNvSpPr>
          <p:nvPr/>
        </p:nvSpPr>
        <p:spPr bwMode="auto">
          <a:xfrm>
            <a:off x="2087563" y="9459913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| FAKULTÄT INFORMATIK UND ELEKTROTECHNIK              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H.-W. Glock</a:t>
            </a:r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31418A40-BB2A-074F-BC4C-5A5E1714904C}" type="slidenum"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pPr algn="ctr"/>
              <a:t>2</a:t>
            </a:fld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grpSp>
        <p:nvGrpSpPr>
          <p:cNvPr id="24" name="Gruppierung 23"/>
          <p:cNvGrpSpPr/>
          <p:nvPr/>
        </p:nvGrpSpPr>
        <p:grpSpPr>
          <a:xfrm>
            <a:off x="1473200" y="4114800"/>
            <a:ext cx="10944875" cy="3767554"/>
            <a:chOff x="1016000" y="3429000"/>
            <a:chExt cx="10944875" cy="3767554"/>
          </a:xfrm>
        </p:grpSpPr>
        <p:pic>
          <p:nvPicPr>
            <p:cNvPr id="21" name="Bild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6000" y="3429000"/>
              <a:ext cx="9549083" cy="3600000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4064000" y="6858000"/>
              <a:ext cx="36230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>
                  <a:latin typeface="+mn-lt"/>
                </a:rPr>
                <a:t>(drawing: Thierry Renaglia, CERN, 21.7.2010)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4292600" y="5181600"/>
              <a:ext cx="2635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latin typeface="+mn-lt"/>
                </a:rPr>
                <a:t>704-MHz-SPL-beta-1-Cavity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8026400" y="5181600"/>
              <a:ext cx="13157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latin typeface="+mn-lt"/>
                </a:rPr>
                <a:t>D</a:t>
              </a:r>
              <a:r>
                <a:rPr lang="de-DE" sz="1800" b="1" baseline="-25000">
                  <a:latin typeface="+mn-lt"/>
                </a:rPr>
                <a:t>ri</a:t>
              </a:r>
              <a:r>
                <a:rPr lang="de-DE" sz="1800" b="1">
                  <a:latin typeface="+mn-lt"/>
                </a:rPr>
                <a:t> = 140mm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2006600" y="5181600"/>
              <a:ext cx="1294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latin typeface="+mn-lt"/>
                </a:rPr>
                <a:t>D</a:t>
              </a:r>
              <a:r>
                <a:rPr lang="de-DE" sz="1800" b="1" baseline="-25000">
                  <a:latin typeface="+mn-lt"/>
                </a:rPr>
                <a:t>le</a:t>
              </a:r>
              <a:r>
                <a:rPr lang="de-DE" sz="1800" b="1">
                  <a:latin typeface="+mn-lt"/>
                </a:rPr>
                <a:t> = 130mm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0617200" y="5181600"/>
              <a:ext cx="1343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latin typeface="+mn-lt"/>
                </a:rPr>
                <a:t>D</a:t>
              </a:r>
              <a:r>
                <a:rPr lang="de-DE" sz="1800" b="1" baseline="-25000">
                  <a:latin typeface="+mn-lt"/>
                </a:rPr>
                <a:t>pipe</a:t>
              </a:r>
              <a:r>
                <a:rPr lang="de-DE" sz="1800" b="1">
                  <a:latin typeface="+mn-lt"/>
                </a:rPr>
                <a:t> = 80mm</a:t>
              </a: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8712200" y="7620000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800" b="1">
                <a:latin typeface="+mn-lt"/>
              </a:rPr>
              <a:t>power coupler port </a:t>
            </a:r>
          </a:p>
          <a:p>
            <a:pPr algn="ctr"/>
            <a:r>
              <a:rPr lang="de-DE" sz="1800" b="1">
                <a:latin typeface="+mn-lt"/>
              </a:rPr>
              <a:t>D=90mm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8026400" y="3505200"/>
            <a:ext cx="3082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800" b="1">
                <a:latin typeface="+mn-lt"/>
              </a:rPr>
              <a:t>"right" side HOM coupler port</a:t>
            </a:r>
          </a:p>
          <a:p>
            <a:pPr algn="ctr"/>
            <a:r>
              <a:rPr lang="de-DE" sz="1800" b="1">
                <a:latin typeface="+mn-lt"/>
              </a:rPr>
              <a:t>opposed to power c., D= 36mm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701800" y="3276600"/>
            <a:ext cx="2736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800" b="1">
                <a:latin typeface="+mn-lt"/>
              </a:rPr>
              <a:t>"left" side HOM coupler port</a:t>
            </a:r>
          </a:p>
          <a:p>
            <a:pPr algn="ctr"/>
            <a:r>
              <a:rPr lang="de-DE" sz="1800" b="1">
                <a:latin typeface="+mn-lt"/>
              </a:rPr>
              <a:t>rotated by 60° towards you</a:t>
            </a:r>
          </a:p>
          <a:p>
            <a:pPr algn="ctr"/>
            <a:r>
              <a:rPr lang="de-DE" sz="1800" b="1">
                <a:latin typeface="+mn-lt"/>
              </a:rPr>
              <a:t>(not drawn)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159000" y="8458200"/>
            <a:ext cx="8178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>
                <a:latin typeface="+mn-lt"/>
              </a:rPr>
              <a:t>Q</a:t>
            </a:r>
            <a:r>
              <a:rPr lang="de-DE" sz="2400" baseline="-25000">
                <a:latin typeface="+mn-lt"/>
              </a:rPr>
              <a:t>secure</a:t>
            </a:r>
            <a:r>
              <a:rPr lang="de-DE" sz="2400">
                <a:latin typeface="+mn-lt"/>
              </a:rPr>
              <a:t> ≤ 10</a:t>
            </a:r>
            <a:r>
              <a:rPr lang="de-DE" sz="2400" baseline="30000">
                <a:latin typeface="+mn-lt"/>
              </a:rPr>
              <a:t>5</a:t>
            </a:r>
            <a:r>
              <a:rPr lang="de-DE" sz="2400">
                <a:latin typeface="+mn-lt"/>
              </a:rPr>
              <a:t>: HOM coupler not popular, but seem to be not to avoidable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FD25B5-177B-ED49-953B-6DB8A6789E32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title"/>
          </p:nvPr>
        </p:nvSpPr>
        <p:spPr>
          <a:xfrm>
            <a:off x="406400" y="1600200"/>
            <a:ext cx="11571288" cy="1225550"/>
          </a:xfrm>
        </p:spPr>
        <p:txBody>
          <a:bodyPr rIns="0"/>
          <a:lstStyle/>
          <a:p>
            <a:pPr eaLnBrk="1" hangingPunct="1"/>
            <a:r>
              <a:rPr lang="en-US"/>
              <a:t>"Classical" LEP hook design as starting point </a:t>
            </a:r>
            <a:r>
              <a:rPr lang="en-US" sz="2000"/>
              <a:t>(priv.com. WW)</a:t>
            </a:r>
          </a:p>
        </p:txBody>
      </p:sp>
      <p:sp>
        <p:nvSpPr>
          <p:cNvPr id="28676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8677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679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28680" name="Rectangle 5"/>
          <p:cNvSpPr>
            <a:spLocks/>
          </p:cNvSpPr>
          <p:nvPr/>
        </p:nvSpPr>
        <p:spPr bwMode="auto">
          <a:xfrm>
            <a:off x="2087563" y="9459913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| FAKULTÄT INFORMATIK UND ELEKTROTECHNIK              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H.-W. Glock</a:t>
            </a:r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sp>
        <p:nvSpPr>
          <p:cNvPr id="28681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31418A40-BB2A-074F-BC4C-5A5E1714904C}" type="slidenum"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pPr algn="ctr"/>
              <a:t>3</a:t>
            </a:fld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pic>
        <p:nvPicPr>
          <p:cNvPr id="28682" name="Bild 23" descr="hoho_prinzipbild2.bmp"/>
          <p:cNvPicPr>
            <a:picLocks noChangeAspect="1"/>
          </p:cNvPicPr>
          <p:nvPr/>
        </p:nvPicPr>
        <p:blipFill>
          <a:blip r:embed="rId3"/>
          <a:srcRect l="30006" r="21289" b="33517"/>
          <a:stretch>
            <a:fillRect/>
          </a:stretch>
        </p:blipFill>
        <p:spPr bwMode="auto">
          <a:xfrm>
            <a:off x="2082800" y="3048000"/>
            <a:ext cx="9372600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ung 32"/>
          <p:cNvGrpSpPr>
            <a:grpSpLocks/>
          </p:cNvGrpSpPr>
          <p:nvPr/>
        </p:nvGrpSpPr>
        <p:grpSpPr bwMode="auto">
          <a:xfrm>
            <a:off x="2768600" y="3124200"/>
            <a:ext cx="4953000" cy="4419600"/>
            <a:chOff x="2235200" y="2819400"/>
            <a:chExt cx="4953000" cy="4419600"/>
          </a:xfrm>
        </p:grpSpPr>
        <p:sp>
          <p:nvSpPr>
            <p:cNvPr id="28685" name="Abgerundetes Rechteck 24"/>
            <p:cNvSpPr>
              <a:spLocks noChangeArrowheads="1"/>
            </p:cNvSpPr>
            <p:nvPr/>
          </p:nvSpPr>
          <p:spPr bwMode="auto">
            <a:xfrm>
              <a:off x="2235200" y="2819400"/>
              <a:ext cx="4953000" cy="11430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25098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686" name="Rectangle 10"/>
            <p:cNvSpPr>
              <a:spLocks/>
            </p:cNvSpPr>
            <p:nvPr/>
          </p:nvSpPr>
          <p:spPr bwMode="auto">
            <a:xfrm>
              <a:off x="2387600" y="2971800"/>
              <a:ext cx="2850294" cy="7386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57799" bIns="0">
              <a:prstTxWarp prst="textNoShape">
                <a:avLst/>
              </a:prstTxWarp>
              <a:spAutoFit/>
            </a:bodyPr>
            <a:lstStyle/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coaxial 50-Ohm-port</a:t>
              </a:r>
            </a:p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(connector not modelled)</a:t>
              </a:r>
            </a:p>
          </p:txBody>
        </p:sp>
        <p:sp>
          <p:nvSpPr>
            <p:cNvPr id="28687" name="Abgerundetes Rechteck 26"/>
            <p:cNvSpPr>
              <a:spLocks noChangeArrowheads="1"/>
            </p:cNvSpPr>
            <p:nvPr/>
          </p:nvSpPr>
          <p:spPr bwMode="auto">
            <a:xfrm>
              <a:off x="2235200" y="4267200"/>
              <a:ext cx="4953000" cy="6096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25098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688" name="Rectangle 10"/>
            <p:cNvSpPr>
              <a:spLocks/>
            </p:cNvSpPr>
            <p:nvPr/>
          </p:nvSpPr>
          <p:spPr bwMode="auto">
            <a:xfrm>
              <a:off x="2387600" y="4343400"/>
              <a:ext cx="3412046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57799" bIns="0">
              <a:prstTxWarp prst="textNoShape">
                <a:avLst/>
              </a:prstTxWarp>
              <a:spAutoFit/>
            </a:bodyPr>
            <a:lstStyle/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adjustable capacitive coupling</a:t>
              </a:r>
            </a:p>
          </p:txBody>
        </p:sp>
        <p:sp>
          <p:nvSpPr>
            <p:cNvPr id="28689" name="Abgerundetes Rechteck 28"/>
            <p:cNvSpPr>
              <a:spLocks noChangeArrowheads="1"/>
            </p:cNvSpPr>
            <p:nvPr/>
          </p:nvSpPr>
          <p:spPr bwMode="auto">
            <a:xfrm>
              <a:off x="2235200" y="5715000"/>
              <a:ext cx="4953000" cy="15240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25098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690" name="Rectangle 10"/>
            <p:cNvSpPr>
              <a:spLocks/>
            </p:cNvSpPr>
            <p:nvPr/>
          </p:nvSpPr>
          <p:spPr bwMode="auto">
            <a:xfrm>
              <a:off x="2387600" y="5791200"/>
              <a:ext cx="3581400" cy="110799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57799" bIns="0">
              <a:prstTxWarp prst="textNoShape">
                <a:avLst/>
              </a:prstTxWarp>
              <a:spAutoFit/>
            </a:bodyPr>
            <a:lstStyle/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combined E-/H-field coupling,</a:t>
              </a:r>
            </a:p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capacity couples to outer conductor</a:t>
              </a:r>
            </a:p>
          </p:txBody>
        </p:sp>
        <p:sp>
          <p:nvSpPr>
            <p:cNvPr id="28691" name="Abgerundetes Rechteck 30"/>
            <p:cNvSpPr>
              <a:spLocks noChangeArrowheads="1"/>
            </p:cNvSpPr>
            <p:nvPr/>
          </p:nvSpPr>
          <p:spPr bwMode="auto">
            <a:xfrm>
              <a:off x="2235200" y="4953000"/>
              <a:ext cx="4953000" cy="6096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25098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692" name="Rectangle 10"/>
            <p:cNvSpPr>
              <a:spLocks/>
            </p:cNvSpPr>
            <p:nvPr/>
          </p:nvSpPr>
          <p:spPr bwMode="auto">
            <a:xfrm>
              <a:off x="2387600" y="5029200"/>
              <a:ext cx="3270932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57799" bIns="0">
              <a:prstTxWarp prst="textNoShape">
                <a:avLst/>
              </a:prstTxWarp>
              <a:spAutoFit/>
            </a:bodyPr>
            <a:lstStyle/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support carries liquid helium</a:t>
              </a:r>
            </a:p>
          </p:txBody>
        </p:sp>
      </p:grpSp>
      <p:sp>
        <p:nvSpPr>
          <p:cNvPr id="28684" name="Textfeld 19"/>
          <p:cNvSpPr txBox="1">
            <a:spLocks noChangeArrowheads="1"/>
          </p:cNvSpPr>
          <p:nvPr/>
        </p:nvSpPr>
        <p:spPr bwMode="auto">
          <a:xfrm rot="-2109657">
            <a:off x="728663" y="2965450"/>
            <a:ext cx="1757362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reminder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E19495-8A9C-9B48-8A80-E7EF701230F7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29699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9700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702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29703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29704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AE10DDB6-D35F-EA4E-A8AE-024B58312CAE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4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29705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905000"/>
          </a:xfrm>
        </p:spPr>
        <p:txBody>
          <a:bodyPr rIns="0"/>
          <a:lstStyle/>
          <a:p>
            <a:pPr eaLnBrk="1" hangingPunct="1"/>
            <a:r>
              <a:rPr lang="en-US"/>
              <a:t>E-field geometry @ 704 MHz</a:t>
            </a:r>
            <a:br>
              <a:rPr lang="en-US"/>
            </a:br>
            <a:r>
              <a:rPr lang="en-US"/>
              <a:t>  </a:t>
            </a:r>
          </a:p>
        </p:txBody>
      </p:sp>
      <p:sp>
        <p:nvSpPr>
          <p:cNvPr id="29706" name="Rectangle 10"/>
          <p:cNvSpPr>
            <a:spLocks/>
          </p:cNvSpPr>
          <p:nvPr/>
        </p:nvSpPr>
        <p:spPr bwMode="auto">
          <a:xfrm>
            <a:off x="2006600" y="8305800"/>
            <a:ext cx="8763000" cy="430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57799" bIns="0">
            <a:prstTxWarp prst="textNoShape">
              <a:avLst/>
            </a:prstTxWarp>
            <a:spAutoFit/>
          </a:bodyPr>
          <a:lstStyle/>
          <a:p>
            <a:pPr marL="57150" algn="ctr"/>
            <a:r>
              <a:rPr lang="en-US" sz="28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strong capacitive coupling between "hook" and outer conductor</a:t>
            </a:r>
          </a:p>
        </p:txBody>
      </p:sp>
      <p:pic>
        <p:nvPicPr>
          <p:cNvPr id="29707" name="Bild 14" descr="hoho_hook30_e_700_tm01.bmp"/>
          <p:cNvPicPr>
            <a:picLocks noChangeAspect="1"/>
          </p:cNvPicPr>
          <p:nvPr/>
        </p:nvPicPr>
        <p:blipFill>
          <a:blip r:embed="rId3"/>
          <a:srcRect l="30078" t="11337" r="23633" b="34535"/>
          <a:stretch>
            <a:fillRect/>
          </a:stretch>
        </p:blipFill>
        <p:spPr bwMode="auto">
          <a:xfrm>
            <a:off x="2006600" y="3048000"/>
            <a:ext cx="8382000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Abgerundetes Rechteck 28"/>
          <p:cNvSpPr>
            <a:spLocks noChangeArrowheads="1"/>
          </p:cNvSpPr>
          <p:nvPr/>
        </p:nvSpPr>
        <p:spPr bwMode="auto">
          <a:xfrm>
            <a:off x="3225800" y="4876800"/>
            <a:ext cx="3048000" cy="2971800"/>
          </a:xfrm>
          <a:prstGeom prst="roundRect">
            <a:avLst>
              <a:gd name="adj" fmla="val 16667"/>
            </a:avLst>
          </a:prstGeom>
          <a:solidFill>
            <a:srgbClr val="FF6600">
              <a:alpha val="25098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709" name="Rechteck 14"/>
          <p:cNvSpPr>
            <a:spLocks noChangeArrowheads="1"/>
          </p:cNvSpPr>
          <p:nvPr/>
        </p:nvSpPr>
        <p:spPr bwMode="auto">
          <a:xfrm>
            <a:off x="3530600" y="5029200"/>
            <a:ext cx="1676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57150"/>
            <a:r>
              <a:rPr lang="en-US" sz="240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capacitive coupling at hook determines notch resonance frequency</a:t>
            </a:r>
          </a:p>
        </p:txBody>
      </p:sp>
      <p:sp>
        <p:nvSpPr>
          <p:cNvPr id="29710" name="Textfeld 13"/>
          <p:cNvSpPr txBox="1">
            <a:spLocks noChangeArrowheads="1"/>
          </p:cNvSpPr>
          <p:nvPr/>
        </p:nvSpPr>
        <p:spPr bwMode="auto">
          <a:xfrm rot="-2109657">
            <a:off x="728663" y="2965450"/>
            <a:ext cx="1757362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reminder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Bild 19" descr="splHookWide45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1800" y="3733800"/>
            <a:ext cx="51054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2D7BDE-A3CB-6546-83B8-AA4E2C8F365E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title"/>
          </p:nvPr>
        </p:nvSpPr>
        <p:spPr>
          <a:xfrm>
            <a:off x="482600" y="1981200"/>
            <a:ext cx="11571288" cy="1225550"/>
          </a:xfrm>
        </p:spPr>
        <p:txBody>
          <a:bodyPr rIns="0"/>
          <a:lstStyle/>
          <a:p>
            <a:pPr eaLnBrk="1" hangingPunct="1"/>
            <a:r>
              <a:rPr lang="en-US"/>
              <a:t>Pure hook not tunable for 704 MHz =&gt; Modification of hook end in order to adjust fundamental mode notch filter</a:t>
            </a:r>
          </a:p>
        </p:txBody>
      </p:sp>
      <p:sp>
        <p:nvSpPr>
          <p:cNvPr id="30725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726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728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20.9.2010</a:t>
            </a:r>
          </a:p>
        </p:txBody>
      </p:sp>
      <p:sp>
        <p:nvSpPr>
          <p:cNvPr id="30729" name="Rectangle 5"/>
          <p:cNvSpPr>
            <a:spLocks/>
          </p:cNvSpPr>
          <p:nvPr/>
        </p:nvSpPr>
        <p:spPr bwMode="auto">
          <a:xfrm>
            <a:off x="2087563" y="9459913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t> | FAKULTÄT INFORMATIK UND ELEKTROTECHNIK              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H.-W. Glock</a:t>
            </a:r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sp>
        <p:nvSpPr>
          <p:cNvPr id="30730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FF686948-F860-F344-BF0A-657616B31BF3}" type="slidenum">
              <a:rPr lang="en-US" sz="1100">
                <a:solidFill>
                  <a:srgbClr val="FFFFFF"/>
                </a:solidFill>
                <a:latin typeface="Verdana" charset="0"/>
                <a:sym typeface="Verdana" charset="0"/>
              </a:rPr>
              <a:pPr algn="ctr"/>
              <a:t>5</a:t>
            </a:fld>
            <a:endParaRPr lang="en-US" sz="1100">
              <a:solidFill>
                <a:srgbClr val="FFFFFF"/>
              </a:solidFill>
              <a:latin typeface="Verdana" charset="0"/>
              <a:sym typeface="Verdana" charset="0"/>
            </a:endParaRPr>
          </a:p>
        </p:txBody>
      </p:sp>
      <p:grpSp>
        <p:nvGrpSpPr>
          <p:cNvPr id="2" name="Gruppierung 32"/>
          <p:cNvGrpSpPr>
            <a:grpSpLocks/>
          </p:cNvGrpSpPr>
          <p:nvPr/>
        </p:nvGrpSpPr>
        <p:grpSpPr bwMode="auto">
          <a:xfrm>
            <a:off x="254000" y="5943600"/>
            <a:ext cx="4572000" cy="1570038"/>
            <a:chOff x="2235200" y="5715000"/>
            <a:chExt cx="4953000" cy="1524000"/>
          </a:xfrm>
        </p:grpSpPr>
        <p:sp>
          <p:nvSpPr>
            <p:cNvPr id="30734" name="Abgerundetes Rechteck 28"/>
            <p:cNvSpPr>
              <a:spLocks noChangeArrowheads="1"/>
            </p:cNvSpPr>
            <p:nvPr/>
          </p:nvSpPr>
          <p:spPr bwMode="auto">
            <a:xfrm>
              <a:off x="2235200" y="5715000"/>
              <a:ext cx="4953000" cy="1524000"/>
            </a:xfrm>
            <a:prstGeom prst="roundRect">
              <a:avLst>
                <a:gd name="adj" fmla="val 16667"/>
              </a:avLst>
            </a:prstGeom>
            <a:solidFill>
              <a:srgbClr val="FF6600">
                <a:alpha val="25098"/>
              </a:srgb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735" name="Rectangle 10"/>
            <p:cNvSpPr>
              <a:spLocks/>
            </p:cNvSpPr>
            <p:nvPr/>
          </p:nvSpPr>
          <p:spPr bwMode="auto">
            <a:xfrm>
              <a:off x="2387600" y="5791200"/>
              <a:ext cx="3581400" cy="107567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57799" bIns="0">
              <a:prstTxWarp prst="textNoShape">
                <a:avLst/>
              </a:prstTxWarp>
              <a:spAutoFit/>
            </a:bodyPr>
            <a:lstStyle/>
            <a:p>
              <a:pPr marL="57150"/>
              <a:r>
                <a:rPr lang="en-US" sz="2400">
                  <a:solidFill>
                    <a:schemeClr val="tx1"/>
                  </a:solidFill>
                  <a:latin typeface="Arial Narrow" charset="0"/>
                  <a:ea typeface="Arial Narrow" charset="0"/>
                  <a:cs typeface="Arial Narrow" charset="0"/>
                  <a:sym typeface="Arial Narrow" charset="0"/>
                </a:rPr>
                <a:t>enlarge capacitive coupling at hook with additional surface element</a:t>
              </a:r>
            </a:p>
          </p:txBody>
        </p:sp>
      </p:grpSp>
      <p:pic>
        <p:nvPicPr>
          <p:cNvPr id="30732" name="Bild 20" descr="splHookWide50detailCross.tiff"/>
          <p:cNvPicPr>
            <a:picLocks noChangeAspect="1"/>
          </p:cNvPicPr>
          <p:nvPr/>
        </p:nvPicPr>
        <p:blipFill>
          <a:blip r:embed="rId4"/>
          <a:srcRect r="23592"/>
          <a:stretch>
            <a:fillRect/>
          </a:stretch>
        </p:blipFill>
        <p:spPr bwMode="auto">
          <a:xfrm>
            <a:off x="7112000" y="3733800"/>
            <a:ext cx="4724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3" name="Textfeld 14"/>
          <p:cNvSpPr txBox="1">
            <a:spLocks noChangeArrowheads="1"/>
          </p:cNvSpPr>
          <p:nvPr/>
        </p:nvSpPr>
        <p:spPr bwMode="auto">
          <a:xfrm rot="-2109657">
            <a:off x="500063" y="3575050"/>
            <a:ext cx="1757362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reminder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69D9A-466B-EF43-911A-21D2EBA5E00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1747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1748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750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1751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1752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8DE472F6-4CF7-D340-ADA5-065CFACB2B84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6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1753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905000"/>
          </a:xfrm>
        </p:spPr>
        <p:txBody>
          <a:bodyPr rIns="0"/>
          <a:lstStyle/>
          <a:p>
            <a:pPr eaLnBrk="1" hangingPunct="1"/>
            <a:r>
              <a:rPr lang="en-US"/>
              <a:t>Waveguide(TM</a:t>
            </a:r>
            <a:r>
              <a:rPr lang="en-US" baseline="-25000"/>
              <a:t>0</a:t>
            </a:r>
            <a:r>
              <a:rPr lang="en-US"/>
              <a:t>)–Coax–Transmission blocked </a:t>
            </a:r>
            <a:br>
              <a:rPr lang="en-US"/>
            </a:br>
            <a:r>
              <a:rPr lang="en-US"/>
              <a:t>  @ fundamental mode frequency =&gt; Tuning ok</a:t>
            </a:r>
          </a:p>
        </p:txBody>
      </p:sp>
      <p:sp>
        <p:nvSpPr>
          <p:cNvPr id="23" name="Rechteckiger Pfeil 22"/>
          <p:cNvSpPr/>
          <p:nvPr/>
        </p:nvSpPr>
        <p:spPr bwMode="auto">
          <a:xfrm flipH="1">
            <a:off x="10312400" y="3429000"/>
            <a:ext cx="609600" cy="1371600"/>
          </a:xfrm>
          <a:prstGeom prst="bentArrow">
            <a:avLst/>
          </a:prstGeom>
          <a:solidFill>
            <a:srgbClr val="B4709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24" name="Rechteckiger Pfeil 23"/>
          <p:cNvSpPr/>
          <p:nvPr/>
        </p:nvSpPr>
        <p:spPr bwMode="auto">
          <a:xfrm flipH="1" flipV="1">
            <a:off x="10388600" y="6019800"/>
            <a:ext cx="609600" cy="1066800"/>
          </a:xfrm>
          <a:prstGeom prst="bentArrow">
            <a:avLst/>
          </a:prstGeom>
          <a:solidFill>
            <a:srgbClr val="B4709C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31756" name="Bild 17" descr="tm0_coax_50d25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400" y="3200400"/>
            <a:ext cx="111648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Bild 18" descr="splHookWide50detailPerspective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74000" y="4800600"/>
            <a:ext cx="37052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8" name="Textfeld 14"/>
          <p:cNvSpPr txBox="1">
            <a:spLocks noChangeArrowheads="1"/>
          </p:cNvSpPr>
          <p:nvPr/>
        </p:nvSpPr>
        <p:spPr bwMode="auto">
          <a:xfrm rot="-2109657">
            <a:off x="347663" y="3422650"/>
            <a:ext cx="1757362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/>
              <a:t>reminder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69D9A-466B-EF43-911A-21D2EBA5E00C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1747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1748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750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1751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1752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8DE472F6-4CF7-D340-ADA5-065CFACB2B84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7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1753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752600"/>
            <a:ext cx="11518900" cy="1295400"/>
          </a:xfrm>
        </p:spPr>
        <p:txBody>
          <a:bodyPr rIns="0"/>
          <a:lstStyle/>
          <a:p>
            <a:pPr eaLnBrk="1" hangingPunct="1"/>
            <a:r>
              <a:rPr lang="en-US"/>
              <a:t>Some geometrical details</a:t>
            </a:r>
          </a:p>
        </p:txBody>
      </p:sp>
      <p:grpSp>
        <p:nvGrpSpPr>
          <p:cNvPr id="25" name="Gruppierung 24"/>
          <p:cNvGrpSpPr/>
          <p:nvPr/>
        </p:nvGrpSpPr>
        <p:grpSpPr>
          <a:xfrm>
            <a:off x="5588000" y="3276600"/>
            <a:ext cx="6781800" cy="4802196"/>
            <a:chOff x="5511800" y="2819400"/>
            <a:chExt cx="6781800" cy="4802196"/>
          </a:xfrm>
        </p:grpSpPr>
        <p:pic>
          <p:nvPicPr>
            <p:cNvPr id="15" name="Bild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1800" y="2819400"/>
              <a:ext cx="3320945" cy="2514600"/>
            </a:xfrm>
            <a:prstGeom prst="rect">
              <a:avLst/>
            </a:prstGeom>
          </p:spPr>
        </p:pic>
        <p:pic>
          <p:nvPicPr>
            <p:cNvPr id="17" name="Bild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98000" y="2819400"/>
              <a:ext cx="2883305" cy="2895600"/>
            </a:xfrm>
            <a:prstGeom prst="rect">
              <a:avLst/>
            </a:prstGeom>
          </p:spPr>
        </p:pic>
        <p:grpSp>
          <p:nvGrpSpPr>
            <p:cNvPr id="22" name="Gruppierung 21"/>
            <p:cNvGrpSpPr/>
            <p:nvPr/>
          </p:nvGrpSpPr>
          <p:grpSpPr>
            <a:xfrm>
              <a:off x="5588000" y="6096000"/>
              <a:ext cx="6705600" cy="1525596"/>
              <a:chOff x="5588000" y="6096000"/>
              <a:chExt cx="6705600" cy="1525596"/>
            </a:xfrm>
          </p:grpSpPr>
          <p:pic>
            <p:nvPicPr>
              <p:cNvPr id="18" name="Bild 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88000" y="6096000"/>
                <a:ext cx="1560003" cy="1517650"/>
              </a:xfrm>
              <a:prstGeom prst="rect">
                <a:avLst/>
              </a:prstGeom>
            </p:spPr>
          </p:pic>
          <p:pic>
            <p:nvPicPr>
              <p:cNvPr id="19" name="Bild 1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39874" y="6096000"/>
                <a:ext cx="1538515" cy="1524000"/>
              </a:xfrm>
              <a:prstGeom prst="rect">
                <a:avLst/>
              </a:prstGeom>
            </p:spPr>
          </p:pic>
          <p:pic>
            <p:nvPicPr>
              <p:cNvPr id="20" name="Bild 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93200" y="6096000"/>
                <a:ext cx="1494301" cy="1525596"/>
              </a:xfrm>
              <a:prstGeom prst="rect">
                <a:avLst/>
              </a:prstGeom>
            </p:spPr>
          </p:pic>
          <p:pic>
            <p:nvPicPr>
              <p:cNvPr id="21" name="Bild 2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69600" y="6096000"/>
                <a:ext cx="1524000" cy="1524000"/>
              </a:xfrm>
              <a:prstGeom prst="rect">
                <a:avLst/>
              </a:prstGeom>
            </p:spPr>
          </p:pic>
        </p:grpSp>
      </p:grpSp>
      <p:sp>
        <p:nvSpPr>
          <p:cNvPr id="28" name="Textfeld 27"/>
          <p:cNvSpPr txBox="1"/>
          <p:nvPr/>
        </p:nvSpPr>
        <p:spPr>
          <a:xfrm>
            <a:off x="711200" y="3276600"/>
            <a:ext cx="457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latin typeface="+mn-lt"/>
              </a:rPr>
              <a:t>Penetration depth of the antenna/loop in the beam pipe could be increased, but: </a:t>
            </a:r>
          </a:p>
          <a:p>
            <a:pPr>
              <a:buFontTx/>
              <a:buChar char="-"/>
            </a:pPr>
            <a:r>
              <a:rPr lang="de-DE" sz="2400">
                <a:latin typeface="+mn-lt"/>
              </a:rPr>
              <a:t> risc of dark current heating, </a:t>
            </a:r>
          </a:p>
          <a:p>
            <a:pPr>
              <a:buFontTx/>
              <a:buChar char="-"/>
            </a:pPr>
            <a:r>
              <a:rPr lang="de-DE" sz="2400">
                <a:latin typeface="+mn-lt"/>
              </a:rPr>
              <a:t> impedance </a:t>
            </a:r>
          </a:p>
          <a:p>
            <a:pPr>
              <a:buFontTx/>
              <a:buChar char="-"/>
            </a:pPr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Mechanical stability, esp. against oscillations, may be an issue.</a:t>
            </a:r>
          </a:p>
          <a:p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But: LHC cavs. use similar concept (courtesy W.W.)  </a:t>
            </a:r>
          </a:p>
          <a:p>
            <a:endParaRPr lang="de-DE" sz="240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6" name="Bild 17" descr="tm0_coax_50d25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4800" y="6019800"/>
            <a:ext cx="5889204" cy="257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69D9A-466B-EF43-911A-21D2EBA5E00C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31747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1748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750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1751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1752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8DE472F6-4CF7-D340-ADA5-065CFACB2B84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8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1753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905000"/>
          </a:xfrm>
        </p:spPr>
        <p:txBody>
          <a:bodyPr rIns="0"/>
          <a:lstStyle/>
          <a:p>
            <a:pPr eaLnBrk="1" hangingPunct="1"/>
            <a:r>
              <a:rPr lang="en-US"/>
              <a:t>Remarks about fundamental mode notch filter: </a:t>
            </a:r>
          </a:p>
        </p:txBody>
      </p:sp>
      <p:pic>
        <p:nvPicPr>
          <p:cNvPr id="31757" name="Bild 18" descr="splHookWide50detailPerspective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0600" y="3352800"/>
            <a:ext cx="37052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feld 14"/>
          <p:cNvSpPr txBox="1"/>
          <p:nvPr/>
        </p:nvSpPr>
        <p:spPr>
          <a:xfrm>
            <a:off x="1625600" y="3352800"/>
            <a:ext cx="457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latin typeface="+mn-lt"/>
              </a:rPr>
              <a:t>1.) Tuning rather sensitive both against capacity surface AND rotation angle (~5 MHz/Degree</a:t>
            </a:r>
            <a:r>
              <a:rPr lang="de-DE" sz="2400">
                <a:latin typeface="+mn-lt"/>
                <a:sym typeface="Wingdings"/>
              </a:rPr>
              <a:t> 30 dB/Degree</a:t>
            </a:r>
            <a:r>
              <a:rPr lang="de-DE" sz="2400">
                <a:latin typeface="+mn-lt"/>
              </a:rPr>
              <a:t>)</a:t>
            </a:r>
          </a:p>
          <a:p>
            <a:endParaRPr lang="de-DE" sz="2400">
              <a:latin typeface="+mn-lt"/>
            </a:endParaRPr>
          </a:p>
          <a:p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2.) =&gt; notch filter understood as combination of resonance AND "directional coupler"-effect: certain E-H-correlation causes cancelation</a:t>
            </a:r>
          </a:p>
          <a:p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3.) This demands for external re-tuning capability after mounting (e.g. rotation)</a:t>
            </a:r>
          </a:p>
          <a:p>
            <a:endParaRPr lang="de-DE" sz="2400">
              <a:latin typeface="+mn-lt"/>
            </a:endParaRPr>
          </a:p>
        </p:txBody>
      </p:sp>
      <p:sp>
        <p:nvSpPr>
          <p:cNvPr id="17" name="Nach oben gekrümmter Pfeil 16"/>
          <p:cNvSpPr/>
          <p:nvPr/>
        </p:nvSpPr>
        <p:spPr bwMode="auto">
          <a:xfrm>
            <a:off x="8102600" y="5181600"/>
            <a:ext cx="762000" cy="381000"/>
          </a:xfrm>
          <a:prstGeom prst="curvedUpArrow">
            <a:avLst/>
          </a:prstGeom>
          <a:solidFill>
            <a:srgbClr val="00A3B4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华文宋体" charset="-122"/>
              <a:cs typeface="华文宋体" charset="-122"/>
              <a:sym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A69D9A-466B-EF43-911A-21D2EBA5E00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1747" name="Freeform 1"/>
          <p:cNvSpPr>
            <a:spLocks/>
          </p:cNvSpPr>
          <p:nvPr/>
        </p:nvSpPr>
        <p:spPr bwMode="auto">
          <a:xfrm>
            <a:off x="0" y="1803400"/>
            <a:ext cx="12493625" cy="75565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0 w 21600"/>
              <a:gd name="T39" fmla="*/ 2147483647 h 21600"/>
              <a:gd name="T40" fmla="*/ 0 w 21600"/>
              <a:gd name="T41" fmla="*/ 0 h 21600"/>
              <a:gd name="T42" fmla="*/ 0 w 21600"/>
              <a:gd name="T43" fmla="*/ 0 h 216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00"/>
              <a:gd name="T67" fmla="*/ 0 h 21600"/>
              <a:gd name="T68" fmla="*/ 21600 w 21600"/>
              <a:gd name="T69" fmla="*/ 21600 h 21600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00" h="21600">
                <a:moveTo>
                  <a:pt x="0" y="0"/>
                </a:moveTo>
                <a:lnTo>
                  <a:pt x="20941" y="0"/>
                </a:lnTo>
                <a:lnTo>
                  <a:pt x="21007" y="13"/>
                </a:lnTo>
                <a:lnTo>
                  <a:pt x="21073" y="26"/>
                </a:lnTo>
                <a:lnTo>
                  <a:pt x="21136" y="52"/>
                </a:lnTo>
                <a:lnTo>
                  <a:pt x="21194" y="90"/>
                </a:lnTo>
                <a:lnTo>
                  <a:pt x="21253" y="129"/>
                </a:lnTo>
                <a:lnTo>
                  <a:pt x="21307" y="174"/>
                </a:lnTo>
                <a:lnTo>
                  <a:pt x="21358" y="226"/>
                </a:lnTo>
                <a:lnTo>
                  <a:pt x="21405" y="290"/>
                </a:lnTo>
                <a:lnTo>
                  <a:pt x="21448" y="361"/>
                </a:lnTo>
                <a:lnTo>
                  <a:pt x="21487" y="439"/>
                </a:lnTo>
                <a:lnTo>
                  <a:pt x="21514" y="523"/>
                </a:lnTo>
                <a:lnTo>
                  <a:pt x="21545" y="600"/>
                </a:lnTo>
                <a:lnTo>
                  <a:pt x="21569" y="697"/>
                </a:lnTo>
                <a:lnTo>
                  <a:pt x="21584" y="781"/>
                </a:lnTo>
                <a:lnTo>
                  <a:pt x="21592" y="884"/>
                </a:lnTo>
                <a:lnTo>
                  <a:pt x="21600" y="98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noFill/>
          <a:ln w="6350">
            <a:solidFill>
              <a:srgbClr val="00A3B4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1748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" y="460375"/>
            <a:ext cx="45561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/>
          </p:cNvSpPr>
          <p:nvPr/>
        </p:nvSpPr>
        <p:spPr bwMode="auto">
          <a:xfrm>
            <a:off x="0" y="9344025"/>
            <a:ext cx="12493625" cy="4095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750" name="Rectangle 4"/>
          <p:cNvSpPr>
            <a:spLocks/>
          </p:cNvSpPr>
          <p:nvPr/>
        </p:nvSpPr>
        <p:spPr bwMode="auto">
          <a:xfrm>
            <a:off x="665163" y="9463088"/>
            <a:ext cx="1397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26.11.2010</a:t>
            </a:r>
          </a:p>
        </p:txBody>
      </p:sp>
      <p:sp>
        <p:nvSpPr>
          <p:cNvPr id="31751" name="Rectangle 5"/>
          <p:cNvSpPr>
            <a:spLocks/>
          </p:cNvSpPr>
          <p:nvPr/>
        </p:nvSpPr>
        <p:spPr bwMode="auto">
          <a:xfrm>
            <a:off x="2087563" y="9463088"/>
            <a:ext cx="9144000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130048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© 2010 </a:t>
            </a:r>
            <a:r>
              <a:rPr lang="en-US" sz="1100" b="1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UNIVERSITÄT ROSTOCK</a:t>
            </a:r>
            <a:r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| FAKULTÄT INFORMATIK UND ELEKTROTECHNIK              H.-W. Glock</a:t>
            </a:r>
          </a:p>
        </p:txBody>
      </p:sp>
      <p:sp>
        <p:nvSpPr>
          <p:cNvPr id="31752" name="Text Box 6"/>
          <p:cNvSpPr txBox="1">
            <a:spLocks noChangeArrowheads="1"/>
          </p:cNvSpPr>
          <p:nvPr/>
        </p:nvSpPr>
        <p:spPr bwMode="auto">
          <a:xfrm>
            <a:off x="11844338" y="9417050"/>
            <a:ext cx="2921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fld id="{8DE472F6-4CF7-D340-ADA5-065CFACB2B84}" type="slidenum">
              <a:rPr lang="en-US" sz="1100">
                <a:solidFill>
                  <a:srgbClr val="FFFFFF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pPr algn="ctr"/>
              <a:t>9</a:t>
            </a:fld>
            <a:endParaRPr lang="en-US" sz="1100">
              <a:solidFill>
                <a:srgbClr val="FFFFFF"/>
              </a:solidFill>
              <a:latin typeface="Verdana" charset="0"/>
              <a:ea typeface="Verdana" charset="0"/>
              <a:cs typeface="Verdana" charset="0"/>
              <a:sym typeface="Verdana" charset="0"/>
            </a:endParaRPr>
          </a:p>
        </p:txBody>
      </p:sp>
      <p:sp>
        <p:nvSpPr>
          <p:cNvPr id="31753" name="Rectangle 7"/>
          <p:cNvSpPr>
            <a:spLocks noGrp="1" noChangeArrowheads="1"/>
          </p:cNvSpPr>
          <p:nvPr>
            <p:ph type="title"/>
          </p:nvPr>
        </p:nvSpPr>
        <p:spPr>
          <a:xfrm>
            <a:off x="635000" y="1600200"/>
            <a:ext cx="11518900" cy="1905000"/>
          </a:xfrm>
        </p:spPr>
        <p:txBody>
          <a:bodyPr rIns="0"/>
          <a:lstStyle/>
          <a:p>
            <a:pPr eaLnBrk="1" hangingPunct="1"/>
            <a:r>
              <a:rPr lang="en-US"/>
              <a:t>Why looking for a single S-parameter during tuning?: 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25600" y="3505200"/>
            <a:ext cx="4572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latin typeface="+mn-lt"/>
              </a:rPr>
              <a:t>Fundamental mode is of TM</a:t>
            </a:r>
            <a:r>
              <a:rPr lang="de-DE" sz="2400" baseline="-25000">
                <a:latin typeface="+mn-lt"/>
              </a:rPr>
              <a:t>0</a:t>
            </a:r>
            <a:r>
              <a:rPr lang="de-DE" sz="2400">
                <a:latin typeface="+mn-lt"/>
              </a:rPr>
              <a:t>-type (no dependence on angle around axis). </a:t>
            </a:r>
          </a:p>
          <a:p>
            <a:endParaRPr lang="de-DE" sz="2400">
              <a:latin typeface="+mn-lt"/>
            </a:endParaRPr>
          </a:p>
          <a:p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Thus it directly couples only to TM</a:t>
            </a:r>
            <a:r>
              <a:rPr lang="de-DE" sz="2400" baseline="-25000">
                <a:latin typeface="+mn-lt"/>
              </a:rPr>
              <a:t>01</a:t>
            </a:r>
            <a:r>
              <a:rPr lang="de-DE" sz="2400">
                <a:latin typeface="+mn-lt"/>
              </a:rPr>
              <a:t>, TM</a:t>
            </a:r>
            <a:r>
              <a:rPr lang="de-DE" sz="2400" baseline="-25000">
                <a:latin typeface="+mn-lt"/>
              </a:rPr>
              <a:t>02</a:t>
            </a:r>
            <a:r>
              <a:rPr lang="de-DE" sz="2400">
                <a:latin typeface="+mn-lt"/>
              </a:rPr>
              <a:t>, ... waveguide modes, all below cut-off @ 704 MHz.</a:t>
            </a:r>
          </a:p>
          <a:p>
            <a:endParaRPr lang="de-DE" sz="2400">
              <a:latin typeface="+mn-lt"/>
            </a:endParaRPr>
          </a:p>
          <a:p>
            <a:r>
              <a:rPr lang="de-DE" sz="2400">
                <a:latin typeface="+mn-lt"/>
              </a:rPr>
              <a:t>Neglecting all higher types than </a:t>
            </a:r>
            <a:r>
              <a:rPr lang="de-DE" sz="2400">
                <a:latin typeface="Arial Narrow"/>
              </a:rPr>
              <a:t>TM</a:t>
            </a:r>
            <a:r>
              <a:rPr lang="de-DE" sz="2400" baseline="-25000">
                <a:latin typeface="Arial Narrow"/>
              </a:rPr>
              <a:t>01</a:t>
            </a:r>
            <a:r>
              <a:rPr lang="de-DE" sz="2400">
                <a:latin typeface="Arial Narrow"/>
              </a:rPr>
              <a:t> causes very small error but significantly reduces numerical effort.</a:t>
            </a:r>
            <a:endParaRPr lang="de-DE" sz="2400">
              <a:latin typeface="+mn-lt"/>
            </a:endParaRPr>
          </a:p>
          <a:p>
            <a:endParaRPr lang="de-DE" sz="2400">
              <a:latin typeface="+mn-lt"/>
            </a:endParaRPr>
          </a:p>
          <a:p>
            <a:endParaRPr lang="de-DE" sz="2400">
              <a:latin typeface="+mn-lt"/>
            </a:endParaRPr>
          </a:p>
        </p:txBody>
      </p:sp>
      <p:grpSp>
        <p:nvGrpSpPr>
          <p:cNvPr id="19" name="Gruppierung 18"/>
          <p:cNvGrpSpPr/>
          <p:nvPr/>
        </p:nvGrpSpPr>
        <p:grpSpPr>
          <a:xfrm>
            <a:off x="7416800" y="3581400"/>
            <a:ext cx="4400122" cy="4788932"/>
            <a:chOff x="7416800" y="3581400"/>
            <a:chExt cx="4400122" cy="4788932"/>
          </a:xfrm>
        </p:grpSpPr>
        <p:pic>
          <p:nvPicPr>
            <p:cNvPr id="14" name="Bild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16800" y="3581400"/>
              <a:ext cx="4400122" cy="4362450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8788400" y="8001000"/>
              <a:ext cx="186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b="1">
                  <a:latin typeface="+mn-lt"/>
                </a:rPr>
                <a:t>TM01-Mode H-field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3B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CED6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Verdana"/>
        <a:ea typeface="Heiti SC Light"/>
        <a:cs typeface="Heiti SC Light"/>
      </a:majorFont>
      <a:minorFont>
        <a:latin typeface="Arial Narrow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A3B4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华文宋体" charset="-122"/>
            <a:cs typeface="华文宋体" charset="-122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A3B4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华文宋体" charset="-122"/>
            <a:cs typeface="华文宋体" charset="-122"/>
            <a:sym typeface="Times New Roman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0A3B4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CED6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Verdana"/>
        <a:ea typeface="Heiti SC Light"/>
        <a:cs typeface="Heiti SC Light"/>
      </a:majorFont>
      <a:minorFont>
        <a:latin typeface="Arial Narrow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A3B4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华文宋体" charset="-122"/>
            <a:cs typeface="华文宋体" charset="-122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A3B4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华文宋体" charset="-122"/>
            <a:cs typeface="华文宋体" charset="-122"/>
            <a:sym typeface="Times New Roman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3293</TotalTime>
  <Pages>0</Pages>
  <Words>999</Words>
  <Characters>0</Characters>
  <Application>Microsoft Macintosh PowerPoint</Application>
  <PresentationFormat>Benutzerdefiniert</PresentationFormat>
  <Lines>0</Lines>
  <Paragraphs>142</Paragraphs>
  <Slides>14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Title &amp; Subtitle</vt:lpstr>
      <vt:lpstr>Benutzerdefiniertes Design</vt:lpstr>
      <vt:lpstr>HOM coupler modelling for SPL</vt:lpstr>
      <vt:lpstr>What we are talking about:</vt:lpstr>
      <vt:lpstr>"Classical" LEP hook design as starting point (priv.com. WW)</vt:lpstr>
      <vt:lpstr>E-field geometry @ 704 MHz   </vt:lpstr>
      <vt:lpstr>Pure hook not tunable for 704 MHz =&gt; Modification of hook end in order to adjust fundamental mode notch filter</vt:lpstr>
      <vt:lpstr>Waveguide(TM0)–Coax–Transmission blocked    @ fundamental mode frequency =&gt; Tuning ok</vt:lpstr>
      <vt:lpstr>Some geometrical details</vt:lpstr>
      <vt:lpstr>Remarks about fundamental mode notch filter: </vt:lpstr>
      <vt:lpstr>Why looking for a single S-parameter during tuning?: </vt:lpstr>
      <vt:lpstr>Q-ext computations based on:</vt:lpstr>
      <vt:lpstr>Scattering parameter computation:</vt:lpstr>
      <vt:lpstr>This (cst-computation, csc-concatenation) gives HOM1-HOM2 transmission:</vt:lpstr>
      <vt:lpstr>Put this in resonance-fit-algorithm in order to determine Qs: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r06</dc:creator>
  <cp:keywords/>
  <dc:description/>
  <cp:lastModifiedBy>Hans-Walter Glock</cp:lastModifiedBy>
  <cp:revision>86</cp:revision>
  <dcterms:created xsi:type="dcterms:W3CDTF">2010-11-26T07:51:05Z</dcterms:created>
  <dcterms:modified xsi:type="dcterms:W3CDTF">2010-11-26T08:19:33Z</dcterms:modified>
</cp:coreProperties>
</file>