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60" r:id="rId5"/>
    <p:sldId id="271" r:id="rId6"/>
    <p:sldId id="259" r:id="rId7"/>
    <p:sldId id="272" r:id="rId8"/>
    <p:sldId id="273" r:id="rId9"/>
    <p:sldId id="261" r:id="rId10"/>
    <p:sldId id="268" r:id="rId11"/>
    <p:sldId id="262" r:id="rId12"/>
    <p:sldId id="274" r:id="rId13"/>
    <p:sldId id="275" r:id="rId14"/>
    <p:sldId id="269" r:id="rId15"/>
    <p:sldId id="270" r:id="rId16"/>
    <p:sldId id="263" r:id="rId17"/>
    <p:sldId id="264" r:id="rId18"/>
    <p:sldId id="276" r:id="rId19"/>
    <p:sldId id="265" r:id="rId20"/>
    <p:sldId id="277" r:id="rId21"/>
    <p:sldId id="266" r:id="rId2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FF"/>
    <a:srgbClr val="339933"/>
    <a:srgbClr val="3333FF"/>
    <a:srgbClr val="9966FF"/>
    <a:srgbClr val="33CC33"/>
    <a:srgbClr val="00FF99"/>
    <a:srgbClr val="FFFFCC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52" autoAdjust="0"/>
    <p:restoredTop sz="90338" autoAdjust="0"/>
  </p:normalViewPr>
  <p:slideViewPr>
    <p:cSldViewPr>
      <p:cViewPr>
        <p:scale>
          <a:sx n="91" d="100"/>
          <a:sy n="91" d="100"/>
        </p:scale>
        <p:origin x="-139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F05EC-89AB-418E-AF33-8F57A24708A8}" type="datetimeFigureOut">
              <a:rPr lang="en-US" smtClean="0"/>
              <a:t>1/30/2022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7AA32-6BD6-47DD-83B8-51BCC1AA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964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7AA32-6BD6-47DD-83B8-51BCC1AABB2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612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7AA32-6BD6-47DD-83B8-51BCC1AABB2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855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7AA32-6BD6-47DD-83B8-51BCC1AABB2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6737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7AA32-6BD6-47DD-83B8-51BCC1AABB2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9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7AA32-6BD6-47DD-83B8-51BCC1AABB2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508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7AA32-6BD6-47DD-83B8-51BCC1AABB2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092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070CB-6393-43E9-8845-B3EAE114510B}" type="datetime1">
              <a:rPr lang="en-US" smtClean="0"/>
              <a:t>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967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6612C-1C55-436E-88A8-103AD5B8ED62}" type="datetime1">
              <a:rPr lang="en-US" smtClean="0"/>
              <a:t>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9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EF11-C2C3-4B4A-A8A7-9F52E5751EB8}" type="datetime1">
              <a:rPr lang="en-US" smtClean="0"/>
              <a:t>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764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6EFAD-D6FF-425C-AB3C-6864A7D6F13B}" type="datetime1">
              <a:rPr lang="en-US" smtClean="0"/>
              <a:t>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969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0903-D933-4E2A-B6EF-1B2AF1EDDDF7}" type="datetime1">
              <a:rPr lang="en-US" smtClean="0"/>
              <a:t>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059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49E98-1001-4E53-8473-3E64DA4B79F5}" type="datetime1">
              <a:rPr lang="en-US" smtClean="0"/>
              <a:t>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47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256FB-35A7-446B-8537-11AA347526CD}" type="datetime1">
              <a:rPr lang="en-US" smtClean="0"/>
              <a:t>1/30/2022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14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F076-9683-476B-BD48-82EEC92AECC3}" type="datetime1">
              <a:rPr lang="en-US" smtClean="0"/>
              <a:t>1/30/2022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58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D5EE8-260D-4B34-B974-D81CB250B162}" type="datetime1">
              <a:rPr lang="en-US" smtClean="0"/>
              <a:t>1/30/2022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91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8D18-5B6A-46EF-B306-DAED42729D58}" type="datetime1">
              <a:rPr lang="en-US" smtClean="0"/>
              <a:t>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48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CFE2-8484-4EAF-A4EE-63F83784293D}" type="datetime1">
              <a:rPr lang="en-US" smtClean="0"/>
              <a:t>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538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095A0-1604-4CD7-92AF-D9A885E2F996}" type="datetime1">
              <a:rPr lang="en-US" smtClean="0"/>
              <a:t>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F7357-94F7-43D0-863A-24C626F8029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6200" y="76200"/>
            <a:ext cx="990600" cy="42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799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rgbClr val="3333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png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1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24" Type="http://schemas.openxmlformats.org/officeDocument/2006/relationships/image" Target="../media/image22.png"/><Relationship Id="rId5" Type="http://schemas.openxmlformats.org/officeDocument/2006/relationships/image" Target="../media/image3.wmf"/><Relationship Id="rId15" Type="http://schemas.openxmlformats.org/officeDocument/2006/relationships/image" Target="../media/image13.png"/><Relationship Id="rId23" Type="http://schemas.openxmlformats.org/officeDocument/2006/relationships/image" Target="../media/image21.jpe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jpeg"/><Relationship Id="rId14" Type="http://schemas.openxmlformats.org/officeDocument/2006/relationships/image" Target="../media/image12.jpeg"/><Relationship Id="rId22" Type="http://schemas.openxmlformats.org/officeDocument/2006/relationships/image" Target="../media/image2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/>
          <a:lstStyle/>
          <a:p>
            <a:r>
              <a:rPr lang="en-US" dirty="0" smtClean="0"/>
              <a:t>State-of-the-art light source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362200"/>
            <a:ext cx="6400800" cy="1219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M. Aiba, PSI</a:t>
            </a:r>
          </a:p>
          <a:p>
            <a:r>
              <a:rPr lang="en-US" sz="2800" dirty="0" smtClean="0"/>
              <a:t>31.01.2022</a:t>
            </a:r>
          </a:p>
          <a:p>
            <a:endParaRPr lang="en-US" sz="2800" dirty="0"/>
          </a:p>
        </p:txBody>
      </p:sp>
      <p:pic>
        <p:nvPicPr>
          <p:cNvPr id="2050" name="Picture 2" descr="&quot;Extreme Storage Rings&quot; Workshop (ESRW22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581400"/>
            <a:ext cx="6400800" cy="2781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26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Supporting technologies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4156651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9933"/>
                </a:solidFill>
              </a:rPr>
              <a:t>Non</a:t>
            </a:r>
            <a:r>
              <a:rPr lang="en-US" dirty="0">
                <a:solidFill>
                  <a:srgbClr val="339933"/>
                </a:solidFill>
              </a:rPr>
              <a:t> </a:t>
            </a:r>
            <a:r>
              <a:rPr lang="en-US" dirty="0" smtClean="0">
                <a:solidFill>
                  <a:srgbClr val="339933"/>
                </a:solidFill>
              </a:rPr>
              <a:t>Evaporable Getter (NEG) coating</a:t>
            </a:r>
          </a:p>
          <a:p>
            <a:r>
              <a:rPr lang="en-US" sz="1600" dirty="0" smtClean="0"/>
              <a:t> - Developed for LEP by C. </a:t>
            </a:r>
            <a:r>
              <a:rPr lang="en-US" sz="1600" dirty="0" err="1" smtClean="0"/>
              <a:t>Benvenuti</a:t>
            </a:r>
            <a:r>
              <a:rPr lang="en-US" sz="1600" dirty="0" smtClean="0"/>
              <a:t> et al.</a:t>
            </a:r>
          </a:p>
          <a:p>
            <a:r>
              <a:rPr lang="en-US" sz="1600" dirty="0" smtClean="0"/>
              <a:t> - </a:t>
            </a:r>
            <a:r>
              <a:rPr lang="en-US" sz="1600" dirty="0" smtClean="0">
                <a:solidFill>
                  <a:prstClr val="black"/>
                </a:solidFill>
                <a:sym typeface="Symbol"/>
              </a:rPr>
              <a:t>Thin </a:t>
            </a:r>
            <a:r>
              <a:rPr lang="en-US" altLang="de-DE" sz="1600" dirty="0" smtClean="0">
                <a:solidFill>
                  <a:prstClr val="black"/>
                </a:solidFill>
              </a:rPr>
              <a:t>layer of </a:t>
            </a:r>
            <a:r>
              <a:rPr lang="en-US" altLang="de-DE" sz="1600" dirty="0">
                <a:solidFill>
                  <a:prstClr val="black"/>
                </a:solidFill>
                <a:cs typeface="Times New Roman" panose="02020603050405020304" pitchFamily="18" charset="0"/>
              </a:rPr>
              <a:t>Ti-</a:t>
            </a:r>
            <a:r>
              <a:rPr lang="en-US" altLang="de-DE" sz="1600" dirty="0" err="1">
                <a:solidFill>
                  <a:prstClr val="black"/>
                </a:solidFill>
                <a:cs typeface="Times New Roman" panose="02020603050405020304" pitchFamily="18" charset="0"/>
              </a:rPr>
              <a:t>Zr</a:t>
            </a:r>
            <a:r>
              <a:rPr lang="en-US" altLang="de-DE" sz="1600" dirty="0">
                <a:solidFill>
                  <a:prstClr val="black"/>
                </a:solidFill>
                <a:cs typeface="Times New Roman" panose="02020603050405020304" pitchFamily="18" charset="0"/>
              </a:rPr>
              <a:t>-V</a:t>
            </a:r>
            <a:r>
              <a:rPr lang="en-US" altLang="de-DE" sz="1600" dirty="0" smtClean="0">
                <a:solidFill>
                  <a:prstClr val="black"/>
                </a:solidFill>
              </a:rPr>
              <a:t> works as “getter pump”</a:t>
            </a:r>
          </a:p>
          <a:p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smtClean="0">
                <a:solidFill>
                  <a:prstClr val="black"/>
                </a:solidFill>
              </a:rPr>
              <a:t>- Low radiation desorption</a:t>
            </a:r>
            <a:endParaRPr lang="en-US" sz="1600" dirty="0">
              <a:solidFill>
                <a:prstClr val="black"/>
              </a:solidFill>
            </a:endParaRPr>
          </a:p>
          <a:p>
            <a:r>
              <a:rPr lang="en-US" sz="1600" dirty="0" smtClean="0">
                <a:solidFill>
                  <a:prstClr val="black"/>
                </a:solidFill>
              </a:rPr>
              <a:t> - Essential technology for MBA (small aperture)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48200" y="1447800"/>
            <a:ext cx="438700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9933"/>
                </a:solidFill>
              </a:rPr>
              <a:t>Permanent magnet</a:t>
            </a:r>
          </a:p>
          <a:p>
            <a:r>
              <a:rPr lang="en-US" sz="1600" dirty="0" smtClean="0"/>
              <a:t> - Matured enough for circular accelerator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magnets</a:t>
            </a:r>
          </a:p>
          <a:p>
            <a:r>
              <a:rPr lang="en-US" sz="1600" dirty="0" smtClean="0"/>
              <a:t> - High field</a:t>
            </a:r>
            <a:r>
              <a:rPr lang="en-US" sz="1600" dirty="0"/>
              <a:t> </a:t>
            </a:r>
            <a:r>
              <a:rPr lang="en-US" sz="1600" dirty="0" smtClean="0"/>
              <a:t>and space efficient magnets</a:t>
            </a:r>
          </a:p>
          <a:p>
            <a:r>
              <a:rPr lang="en-US" sz="1600" dirty="0" smtClean="0"/>
              <a:t> (c.f. 5~6 cm coil space for ~15 cm iron core in EM)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040160" y="3213024"/>
            <a:ext cx="2728913" cy="2218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9600" y="5791200"/>
            <a:ext cx="3648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MAX IV NEG coated chamber</a:t>
            </a:r>
          </a:p>
          <a:p>
            <a:r>
              <a:rPr lang="en-US" dirty="0" smtClean="0"/>
              <a:t>Figure from </a:t>
            </a:r>
            <a:r>
              <a:rPr lang="de-DE" dirty="0" smtClean="0"/>
              <a:t>S. </a:t>
            </a:r>
            <a:r>
              <a:rPr lang="de-DE" dirty="0"/>
              <a:t>Dos </a:t>
            </a:r>
            <a:r>
              <a:rPr lang="de-DE" dirty="0" smtClean="0"/>
              <a:t>Santos, </a:t>
            </a:r>
            <a:r>
              <a:rPr lang="en-US" dirty="0" smtClean="0"/>
              <a:t>LER 2014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45455" y="3440668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22 mm 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33538" y="4230469"/>
            <a:ext cx="1016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Ante-</a:t>
            </a:r>
          </a:p>
          <a:p>
            <a:r>
              <a:rPr lang="en-US" dirty="0" smtClean="0">
                <a:solidFill>
                  <a:srgbClr val="3333FF"/>
                </a:solidFill>
              </a:rPr>
              <a:t>chamber</a:t>
            </a:r>
            <a:endParaRPr lang="en-US" dirty="0">
              <a:solidFill>
                <a:srgbClr val="3333FF"/>
              </a:solidFill>
            </a:endParaRPr>
          </a:p>
        </p:txBody>
      </p:sp>
      <p:pic>
        <p:nvPicPr>
          <p:cNvPr id="10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2743200"/>
            <a:ext cx="2553093" cy="13945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48893" y="2802931"/>
            <a:ext cx="1701799" cy="12590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65428" y="4038600"/>
            <a:ext cx="3064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Sirius 3.2 T permanent LGB</a:t>
            </a:r>
          </a:p>
          <a:p>
            <a:r>
              <a:rPr lang="en-US" sz="1600" dirty="0" smtClean="0"/>
              <a:t>Figure </a:t>
            </a:r>
            <a:r>
              <a:rPr lang="en-US" sz="1600" dirty="0"/>
              <a:t>from </a:t>
            </a:r>
            <a:r>
              <a:rPr lang="en-US" sz="1600" dirty="0" smtClean="0"/>
              <a:t>J. </a:t>
            </a:r>
            <a:r>
              <a:rPr lang="en-US" sz="1600" dirty="0" err="1" smtClean="0"/>
              <a:t>Citadini</a:t>
            </a:r>
            <a:r>
              <a:rPr lang="en-US" sz="1600" dirty="0" smtClean="0"/>
              <a:t>, ALERT 2016</a:t>
            </a:r>
            <a:endParaRPr lang="en-US" sz="16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24400"/>
            <a:ext cx="1648839" cy="1519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324600" y="4945319"/>
            <a:ext cx="2819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SLS2 reverse bend: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- </a:t>
            </a:r>
            <a:r>
              <a:rPr lang="en-US" sz="1600" dirty="0"/>
              <a:t>Shifted quadrupole (3.4 mm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→ Combined function</a:t>
            </a:r>
            <a:endParaRPr lang="en-US" sz="1600" dirty="0"/>
          </a:p>
          <a:p>
            <a:r>
              <a:rPr lang="en-US" sz="1600" dirty="0" smtClean="0"/>
              <a:t> - 83 T/m, bore radius 13 mm</a:t>
            </a:r>
            <a:endParaRPr lang="en-US" sz="1600" dirty="0"/>
          </a:p>
          <a:p>
            <a:r>
              <a:rPr lang="en-US" sz="1600" dirty="0" smtClean="0"/>
              <a:t> Opera model by V. </a:t>
            </a:r>
            <a:r>
              <a:rPr lang="en-US" sz="1600" dirty="0" err="1" smtClean="0"/>
              <a:t>Vrankovic</a:t>
            </a:r>
            <a:r>
              <a:rPr lang="en-US" sz="1600" dirty="0" smtClean="0"/>
              <a:t> (1/4 quad)</a:t>
            </a:r>
            <a:endParaRPr lang="en-US" sz="16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76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Nonlinear optics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High gradient → High chromaticity → Strong </a:t>
            </a:r>
            <a:r>
              <a:rPr lang="en-US" dirty="0" err="1" smtClean="0"/>
              <a:t>sextupole</a:t>
            </a:r>
            <a:r>
              <a:rPr lang="en-US" dirty="0" smtClean="0"/>
              <a:t> → Nonlinearity</a:t>
            </a:r>
          </a:p>
          <a:p>
            <a:r>
              <a:rPr lang="en-US" dirty="0" smtClean="0"/>
              <a:t>Requirements</a:t>
            </a:r>
          </a:p>
          <a:p>
            <a:pPr lvl="1"/>
            <a:r>
              <a:rPr lang="en-US" dirty="0" smtClean="0"/>
              <a:t>Dynamic aperture for injection (on-axis inj. minimizes this requirement)</a:t>
            </a:r>
          </a:p>
          <a:p>
            <a:pPr lvl="1"/>
            <a:r>
              <a:rPr lang="en-US" dirty="0" smtClean="0"/>
              <a:t>Momentum aperture for </a:t>
            </a:r>
            <a:r>
              <a:rPr lang="en-US" dirty="0" err="1" smtClean="0"/>
              <a:t>Touschek</a:t>
            </a:r>
            <a:r>
              <a:rPr lang="en-US" dirty="0" smtClean="0"/>
              <a:t> beam lifetime: 1~2% for higher energy machine, ~4% for lower energy machine</a:t>
            </a:r>
          </a:p>
          <a:p>
            <a:r>
              <a:rPr lang="en-US" dirty="0" smtClean="0"/>
              <a:t>First step of optimization</a:t>
            </a:r>
          </a:p>
          <a:p>
            <a:pPr lvl="1"/>
            <a:r>
              <a:rPr lang="en-US" dirty="0" smtClean="0"/>
              <a:t>-I transformation in Hybrid MBA</a:t>
            </a:r>
          </a:p>
          <a:p>
            <a:pPr lvl="1"/>
            <a:r>
              <a:rPr lang="en-US" dirty="0" smtClean="0"/>
              <a:t>Unit cell phase advance to cancel major resonance driving terms in periodic MBA (distributed sexts)</a:t>
            </a:r>
          </a:p>
          <a:p>
            <a:pPr lvl="2"/>
            <a:r>
              <a:rPr lang="en-US" dirty="0" smtClean="0"/>
              <a:t>For 7BA, </a:t>
            </a:r>
            <a:r>
              <a:rPr lang="en-US" dirty="0" err="1" smtClean="0"/>
              <a:t>Qx</a:t>
            </a:r>
            <a:r>
              <a:rPr lang="en-US" dirty="0" smtClean="0"/>
              <a:t>=3/7 and </a:t>
            </a:r>
            <a:r>
              <a:rPr lang="en-US" dirty="0" err="1" smtClean="0"/>
              <a:t>Qy</a:t>
            </a:r>
            <a:r>
              <a:rPr lang="en-US" dirty="0" smtClean="0"/>
              <a:t>=1/7 is a good choice</a:t>
            </a:r>
          </a:p>
          <a:p>
            <a:pPr lvl="1"/>
            <a:r>
              <a:rPr lang="en-US" dirty="0" smtClean="0"/>
              <a:t>Other theoretical approaches, e.g., single resonance perturbation theory</a:t>
            </a:r>
          </a:p>
          <a:p>
            <a:r>
              <a:rPr lang="en-US" dirty="0" smtClean="0"/>
              <a:t>Further optimization</a:t>
            </a:r>
          </a:p>
          <a:p>
            <a:pPr lvl="1"/>
            <a:r>
              <a:rPr lang="en-US" dirty="0" smtClean="0"/>
              <a:t>Harmonic </a:t>
            </a:r>
            <a:r>
              <a:rPr lang="en-US" dirty="0" err="1" smtClean="0"/>
              <a:t>sextupoles</a:t>
            </a:r>
            <a:endParaRPr lang="en-US" dirty="0" smtClean="0"/>
          </a:p>
          <a:p>
            <a:pPr lvl="1"/>
            <a:r>
              <a:rPr lang="en-US" dirty="0" err="1" smtClean="0"/>
              <a:t>Octupoles</a:t>
            </a:r>
            <a:r>
              <a:rPr lang="en-US" dirty="0" smtClean="0"/>
              <a:t> to control tune footprint</a:t>
            </a:r>
          </a:p>
          <a:p>
            <a:pPr lvl="1"/>
            <a:r>
              <a:rPr lang="en-US" dirty="0" smtClean="0"/>
              <a:t>Numerical optimization by MOGA etc…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166019" y="4487637"/>
            <a:ext cx="2481944" cy="2051275"/>
            <a:chOff x="5715000" y="2971800"/>
            <a:chExt cx="2438400" cy="2514600"/>
          </a:xfrm>
        </p:grpSpPr>
        <p:pic>
          <p:nvPicPr>
            <p:cNvPr id="8194" name="Picture 2" descr="Halloween Scary Witch vector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3048000"/>
              <a:ext cx="2438400" cy="24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6433457" y="2971800"/>
              <a:ext cx="117506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400" dirty="0">
                  <a:solidFill>
                    <a:schemeClr val="bg1"/>
                  </a:solidFill>
                </a:rPr>
                <a:t>Vecteezy.com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50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Pseudo Symmetry </a:t>
            </a:r>
            <a:r>
              <a:rPr lang="en-US" sz="3200" dirty="0" smtClean="0"/>
              <a:t>A</a:t>
            </a:r>
            <a:r>
              <a:rPr lang="en-US" sz="3200" dirty="0"/>
              <a:t>. </a:t>
            </a:r>
            <a:r>
              <a:rPr lang="en-US" sz="3200" dirty="0" err="1" smtClean="0"/>
              <a:t>Streun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0476" y="1905379"/>
            <a:ext cx="1837208" cy="14837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0476" y="3432125"/>
            <a:ext cx="1830304" cy="14781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2672" y="5000658"/>
            <a:ext cx="1818018" cy="14682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41051" y="2218349"/>
            <a:ext cx="101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S.P.=12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P.S.P.=12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257" y="2512003"/>
            <a:ext cx="6470543" cy="2630302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2430273" y="3033806"/>
            <a:ext cx="0" cy="24056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961173" y="2633696"/>
            <a:ext cx="1865415" cy="3206645"/>
            <a:chOff x="1944660" y="2396878"/>
            <a:chExt cx="1865415" cy="3206645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957892" y="2796988"/>
              <a:ext cx="0" cy="2418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013935" y="2796988"/>
              <a:ext cx="0" cy="24056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944660" y="5049525"/>
              <a:ext cx="107433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err="1" smtClean="0"/>
                <a:t>Achromat</a:t>
              </a:r>
              <a:r>
                <a:rPr lang="en-US" sz="1000" dirty="0"/>
                <a:t> </a:t>
              </a:r>
              <a:r>
                <a:rPr lang="en-US" sz="1000" dirty="0" smtClean="0"/>
                <a:t>+</a:t>
              </a:r>
            </a:p>
            <a:p>
              <a:pPr algn="ctr"/>
              <a:r>
                <a:rPr lang="en-US" sz="1000" dirty="0" smtClean="0"/>
                <a:t>2 x First half of </a:t>
              </a:r>
            </a:p>
            <a:p>
              <a:pPr algn="ctr"/>
              <a:r>
                <a:rPr lang="en-US" sz="1000" dirty="0" smtClean="0"/>
                <a:t>matching section</a:t>
              </a:r>
              <a:endParaRPr lang="en-US" sz="1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678034" y="2396878"/>
              <a:ext cx="11320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/>
                <a:t>2 x Second half of </a:t>
              </a:r>
            </a:p>
            <a:p>
              <a:pPr algn="ctr"/>
              <a:r>
                <a:rPr lang="en-US" sz="1000" dirty="0" smtClean="0"/>
                <a:t>matching section</a:t>
              </a:r>
              <a:endParaRPr lang="en-US" sz="1000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2481826" y="5031116"/>
              <a:ext cx="53210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1957892" y="5031116"/>
              <a:ext cx="52393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3147706" y="2882243"/>
              <a:ext cx="26605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>
              <a:off x="3013935" y="2882243"/>
              <a:ext cx="22396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2409736" y="2622938"/>
            <a:ext cx="1865415" cy="3195889"/>
            <a:chOff x="1944660" y="2396878"/>
            <a:chExt cx="1865415" cy="3195889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1957892" y="2796988"/>
              <a:ext cx="0" cy="2418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013935" y="2796988"/>
              <a:ext cx="0" cy="24056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944660" y="5038769"/>
              <a:ext cx="107433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err="1" smtClean="0"/>
                <a:t>Achromat</a:t>
              </a:r>
              <a:r>
                <a:rPr lang="en-US" sz="1000" dirty="0"/>
                <a:t> </a:t>
              </a:r>
              <a:r>
                <a:rPr lang="en-US" sz="1000" dirty="0" smtClean="0"/>
                <a:t>+</a:t>
              </a:r>
            </a:p>
            <a:p>
              <a:pPr algn="ctr"/>
              <a:r>
                <a:rPr lang="en-US" sz="1000" dirty="0" smtClean="0"/>
                <a:t>2 x First half of </a:t>
              </a:r>
            </a:p>
            <a:p>
              <a:pPr algn="ctr"/>
              <a:r>
                <a:rPr lang="en-US" sz="1000" dirty="0" smtClean="0"/>
                <a:t>matching section</a:t>
              </a:r>
              <a:endParaRPr lang="en-US" sz="10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678034" y="2396878"/>
              <a:ext cx="11320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/>
                <a:t>2 x Second half of </a:t>
              </a:r>
            </a:p>
            <a:p>
              <a:pPr algn="ctr"/>
              <a:r>
                <a:rPr lang="en-US" sz="1000" dirty="0" smtClean="0"/>
                <a:t>matching section</a:t>
              </a:r>
              <a:endParaRPr lang="en-US" sz="1000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2481826" y="5031116"/>
              <a:ext cx="53210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>
              <a:off x="1957892" y="5031116"/>
              <a:ext cx="52393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147706" y="2882243"/>
              <a:ext cx="26605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>
              <a:off x="3013935" y="2882243"/>
              <a:ext cx="22396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3865410" y="2635765"/>
            <a:ext cx="1865415" cy="3195885"/>
            <a:chOff x="1944660" y="2396878"/>
            <a:chExt cx="1865415" cy="3195885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1957892" y="2796988"/>
              <a:ext cx="0" cy="2418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013935" y="2796988"/>
              <a:ext cx="0" cy="24056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1944660" y="5038765"/>
              <a:ext cx="107433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err="1" smtClean="0"/>
                <a:t>Achromat</a:t>
              </a:r>
              <a:r>
                <a:rPr lang="en-US" sz="1000" dirty="0"/>
                <a:t> </a:t>
              </a:r>
              <a:r>
                <a:rPr lang="en-US" sz="1000" dirty="0" smtClean="0"/>
                <a:t>+</a:t>
              </a:r>
            </a:p>
            <a:p>
              <a:pPr algn="ctr"/>
              <a:r>
                <a:rPr lang="en-US" sz="1000" dirty="0" smtClean="0"/>
                <a:t>2 x First half of </a:t>
              </a:r>
            </a:p>
            <a:p>
              <a:pPr algn="ctr"/>
              <a:r>
                <a:rPr lang="en-US" sz="1000" dirty="0" smtClean="0"/>
                <a:t>matching section</a:t>
              </a:r>
              <a:endParaRPr lang="en-US" sz="10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678034" y="2396878"/>
              <a:ext cx="11320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/>
                <a:t>2 x Second half of </a:t>
              </a:r>
            </a:p>
            <a:p>
              <a:pPr algn="ctr"/>
              <a:r>
                <a:rPr lang="en-US" sz="1000" dirty="0" smtClean="0"/>
                <a:t>matching section</a:t>
              </a:r>
              <a:endParaRPr lang="en-US" sz="1000" dirty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2481826" y="5031116"/>
              <a:ext cx="53210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>
              <a:off x="1957892" y="5031116"/>
              <a:ext cx="52393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3147706" y="2882243"/>
              <a:ext cx="26605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H="1">
              <a:off x="3013935" y="2882243"/>
              <a:ext cx="22396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5319030" y="1993369"/>
            <a:ext cx="1606441" cy="3846970"/>
            <a:chOff x="1944660" y="1756551"/>
            <a:chExt cx="1606441" cy="3846970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1957892" y="2796988"/>
              <a:ext cx="0" cy="2418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013935" y="2275185"/>
              <a:ext cx="0" cy="29274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1944660" y="5049523"/>
              <a:ext cx="107433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err="1" smtClean="0"/>
                <a:t>Achromat</a:t>
              </a:r>
              <a:r>
                <a:rPr lang="en-US" sz="1000" dirty="0"/>
                <a:t> </a:t>
              </a:r>
              <a:r>
                <a:rPr lang="en-US" sz="1000" dirty="0" smtClean="0"/>
                <a:t>+</a:t>
              </a:r>
            </a:p>
            <a:p>
              <a:pPr algn="ctr"/>
              <a:r>
                <a:rPr lang="en-US" sz="1000" dirty="0" smtClean="0"/>
                <a:t>2 x First half of </a:t>
              </a:r>
            </a:p>
            <a:p>
              <a:pPr algn="ctr"/>
              <a:r>
                <a:rPr lang="en-US" sz="1000" dirty="0" smtClean="0"/>
                <a:t>matching section</a:t>
              </a:r>
              <a:endParaRPr lang="en-US" sz="10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476769" y="1756551"/>
              <a:ext cx="10743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/>
                <a:t>Second half of </a:t>
              </a:r>
            </a:p>
            <a:p>
              <a:pPr algn="ctr"/>
              <a:r>
                <a:rPr lang="en-US" sz="1000" dirty="0" smtClean="0"/>
                <a:t>matching section</a:t>
              </a:r>
              <a:endParaRPr lang="en-US" sz="1000" dirty="0"/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>
              <a:off x="2481826" y="5031116"/>
              <a:ext cx="53210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H="1">
              <a:off x="1957892" y="5031116"/>
              <a:ext cx="52393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3115432" y="2882243"/>
              <a:ext cx="26605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H="1">
              <a:off x="3013935" y="2882243"/>
              <a:ext cx="22396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/>
          <p:cNvSpPr txBox="1"/>
          <p:nvPr/>
        </p:nvSpPr>
        <p:spPr>
          <a:xfrm>
            <a:off x="500057" y="2007137"/>
            <a:ext cx="10743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Second half of </a:t>
            </a:r>
          </a:p>
          <a:p>
            <a:pPr algn="ctr"/>
            <a:r>
              <a:rPr lang="en-US" sz="1000" dirty="0" smtClean="0"/>
              <a:t>matching section</a:t>
            </a:r>
            <a:endParaRPr lang="en-US" sz="1000" dirty="0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729018" y="3120049"/>
            <a:ext cx="2660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584287" y="3120050"/>
            <a:ext cx="2239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67030" y="5798403"/>
            <a:ext cx="6023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9933FF"/>
                </a:solidFill>
              </a:rPr>
              <a:t>Identical </a:t>
            </a:r>
            <a:r>
              <a:rPr lang="en-US" sz="1600" dirty="0" err="1" smtClean="0">
                <a:solidFill>
                  <a:srgbClr val="9933FF"/>
                </a:solidFill>
              </a:rPr>
              <a:t>Achromat</a:t>
            </a:r>
            <a:r>
              <a:rPr lang="en-US" sz="1600" dirty="0" smtClean="0">
                <a:solidFill>
                  <a:srgbClr val="9933FF"/>
                </a:solidFill>
              </a:rPr>
              <a:t>+ First half of matching section </a:t>
            </a:r>
            <a:endParaRPr lang="en-US" sz="1600" dirty="0">
              <a:solidFill>
                <a:srgbClr val="9933FF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9933FF"/>
                </a:solidFill>
              </a:rPr>
              <a:t>Second half of matching section (</a:t>
            </a:r>
            <a:r>
              <a:rPr lang="en-US" sz="1600" dirty="0" err="1" smtClean="0">
                <a:solidFill>
                  <a:srgbClr val="9933FF"/>
                </a:solidFill>
              </a:rPr>
              <a:t>sextupole</a:t>
            </a:r>
            <a:r>
              <a:rPr lang="en-US" sz="1600" dirty="0" smtClean="0">
                <a:solidFill>
                  <a:srgbClr val="9933FF"/>
                </a:solidFill>
              </a:rPr>
              <a:t> free) can be different but with </a:t>
            </a:r>
            <a:r>
              <a:rPr lang="en-US" sz="1600" u="sng" dirty="0" smtClean="0">
                <a:solidFill>
                  <a:srgbClr val="9933FF"/>
                </a:solidFill>
              </a:rPr>
              <a:t>the identical phase advance in H and V </a:t>
            </a:r>
            <a:endParaRPr lang="en-US" sz="1600" u="sng" dirty="0">
              <a:solidFill>
                <a:srgbClr val="9933FF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315663" y="1329883"/>
            <a:ext cx="16614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DA vs </a:t>
            </a:r>
            <a:r>
              <a:rPr lang="en-US" dirty="0" err="1" smtClean="0">
                <a:solidFill>
                  <a:srgbClr val="00B050"/>
                </a:solidFill>
              </a:rPr>
              <a:t>dp</a:t>
            </a:r>
            <a:r>
              <a:rPr lang="en-US" dirty="0" smtClean="0">
                <a:solidFill>
                  <a:srgbClr val="00B050"/>
                </a:solidFill>
              </a:rPr>
              <a:t>/p ±5%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@ </a:t>
            </a:r>
            <a:r>
              <a:rPr lang="en-US" dirty="0" err="1" smtClean="0">
                <a:solidFill>
                  <a:srgbClr val="00B050"/>
                </a:solidFill>
                <a:latin typeface="Symbol" panose="05050102010706020507" pitchFamily="18" charset="2"/>
              </a:rPr>
              <a:t>b</a:t>
            </a:r>
            <a:r>
              <a:rPr lang="en-US" dirty="0" err="1" smtClean="0">
                <a:solidFill>
                  <a:srgbClr val="00B050"/>
                </a:solidFill>
              </a:rPr>
              <a:t>x</a:t>
            </a:r>
            <a:r>
              <a:rPr lang="en-US" dirty="0" smtClean="0">
                <a:solidFill>
                  <a:srgbClr val="00B050"/>
                </a:solidFill>
              </a:rPr>
              <a:t>=2.95 m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38517" y="4760628"/>
            <a:ext cx="747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Additional </a:t>
            </a:r>
          </a:p>
          <a:p>
            <a:pPr algn="ctr"/>
            <a:r>
              <a:rPr lang="en-US" sz="1000" dirty="0" smtClean="0"/>
              <a:t>quads</a:t>
            </a:r>
            <a:endParaRPr lang="en-US" sz="1000" dirty="0"/>
          </a:p>
        </p:txBody>
      </p:sp>
      <p:sp>
        <p:nvSpPr>
          <p:cNvPr id="53" name="TextBox 52"/>
          <p:cNvSpPr txBox="1"/>
          <p:nvPr/>
        </p:nvSpPr>
        <p:spPr>
          <a:xfrm>
            <a:off x="187883" y="5077597"/>
            <a:ext cx="747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Additional </a:t>
            </a:r>
          </a:p>
          <a:p>
            <a:pPr algn="ctr"/>
            <a:r>
              <a:rPr lang="en-US" sz="1000" dirty="0" smtClean="0"/>
              <a:t>quads</a:t>
            </a:r>
            <a:endParaRPr lang="en-US" sz="1000" dirty="0"/>
          </a:p>
        </p:txBody>
      </p:sp>
      <p:sp>
        <p:nvSpPr>
          <p:cNvPr id="54" name="TextBox 53"/>
          <p:cNvSpPr txBox="1"/>
          <p:nvPr/>
        </p:nvSpPr>
        <p:spPr>
          <a:xfrm>
            <a:off x="7641051" y="3822411"/>
            <a:ext cx="101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S.P.=</a:t>
            </a:r>
            <a:r>
              <a:rPr lang="en-US" dirty="0">
                <a:solidFill>
                  <a:srgbClr val="00B050"/>
                </a:solidFill>
              </a:rPr>
              <a:t>3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P.S.P.=12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641051" y="5380212"/>
            <a:ext cx="101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S.P.=1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P.S.P.=12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9044" y="1471447"/>
            <a:ext cx="478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9933"/>
                </a:solidFill>
              </a:rPr>
              <a:t>Trick to make </a:t>
            </a:r>
            <a:r>
              <a:rPr lang="en-US" dirty="0">
                <a:solidFill>
                  <a:srgbClr val="339933"/>
                </a:solidFill>
              </a:rPr>
              <a:t>Super </a:t>
            </a:r>
            <a:r>
              <a:rPr lang="en-US" dirty="0" smtClean="0">
                <a:solidFill>
                  <a:srgbClr val="339933"/>
                </a:solidFill>
              </a:rPr>
              <a:t>Periodicity = Number of Arcs </a:t>
            </a:r>
            <a:endParaRPr lang="en-US" dirty="0">
              <a:solidFill>
                <a:srgbClr val="339933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81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Round beam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Emittance</a:t>
            </a:r>
            <a:r>
              <a:rPr lang="en-US" dirty="0" smtClean="0"/>
              <a:t> is equalized in a full coupled lattice: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Lowering horizontal </a:t>
            </a:r>
            <a:r>
              <a:rPr lang="en-US" dirty="0" err="1" smtClean="0"/>
              <a:t>emittance</a:t>
            </a:r>
            <a:endParaRPr lang="en-US" dirty="0" smtClean="0"/>
          </a:p>
          <a:p>
            <a:pPr lvl="1"/>
            <a:r>
              <a:rPr lang="en-US" dirty="0" err="1" smtClean="0"/>
              <a:t>Touschek</a:t>
            </a:r>
            <a:r>
              <a:rPr lang="en-US" dirty="0" smtClean="0"/>
              <a:t> scattering mitigation  </a:t>
            </a:r>
          </a:p>
          <a:p>
            <a:r>
              <a:rPr lang="en-US" dirty="0" smtClean="0"/>
              <a:t>Round beam operation is planned at ALS-U, APS-U, Soleil-U and elsewhere</a:t>
            </a:r>
          </a:p>
          <a:p>
            <a:pPr lvl="1"/>
            <a:r>
              <a:rPr lang="en-US" dirty="0" err="1" smtClean="0"/>
              <a:t>Betatron</a:t>
            </a:r>
            <a:r>
              <a:rPr lang="en-US" dirty="0" smtClean="0"/>
              <a:t> tune working point close to linear coupling resonance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209800"/>
            <a:ext cx="2358118" cy="999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172200" y="2433440"/>
            <a:ext cx="23246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J. </a:t>
            </a:r>
            <a:r>
              <a:rPr lang="de-DE" dirty="0" err="1" smtClean="0"/>
              <a:t>Bengtsson</a:t>
            </a:r>
            <a:r>
              <a:rPr lang="de-DE" dirty="0" smtClean="0"/>
              <a:t>, PSI </a:t>
            </a:r>
            <a:r>
              <a:rPr lang="de-DE" dirty="0" err="1" smtClean="0"/>
              <a:t>note</a:t>
            </a:r>
            <a:r>
              <a:rPr lang="de-DE" dirty="0" smtClean="0"/>
              <a:t>, </a:t>
            </a:r>
          </a:p>
          <a:p>
            <a:r>
              <a:rPr lang="de-DE" dirty="0" smtClean="0"/>
              <a:t>SLS2-BJ84-001,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18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</a:t>
            </a:r>
            <a:r>
              <a:rPr lang="en-US" dirty="0" smtClean="0"/>
              <a:t>challenges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534400" cy="2057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Injection → Next talk by S. White</a:t>
            </a:r>
          </a:p>
          <a:p>
            <a:r>
              <a:rPr lang="en-US" dirty="0" smtClean="0"/>
              <a:t>Beam instability →Talk tomorrow by A. </a:t>
            </a:r>
            <a:r>
              <a:rPr lang="en-US" dirty="0" err="1" smtClean="0"/>
              <a:t>Gamelin</a:t>
            </a:r>
            <a:endParaRPr lang="en-US" dirty="0" smtClean="0"/>
          </a:p>
          <a:p>
            <a:r>
              <a:rPr lang="en-US" dirty="0" smtClean="0"/>
              <a:t>4GSR design → Talk tomorrow by P. </a:t>
            </a:r>
            <a:r>
              <a:rPr lang="en-US" dirty="0" smtClean="0"/>
              <a:t>Raimondi</a:t>
            </a:r>
          </a:p>
          <a:p>
            <a:r>
              <a:rPr lang="en-US" dirty="0" smtClean="0"/>
              <a:t>Beam </a:t>
            </a:r>
            <a:r>
              <a:rPr lang="en-US" dirty="0" smtClean="0"/>
              <a:t>diagnostics →   Talks on Thursday by L. Torino and N. Hubert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90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905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Thin vacuum chamber, 1 mm or less, to achieve the required field</a:t>
            </a:r>
            <a:endParaRPr lang="en-US" dirty="0"/>
          </a:p>
          <a:p>
            <a:r>
              <a:rPr lang="en-US" dirty="0" smtClean="0"/>
              <a:t>Electron beam in the light source can be distractive: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371600" y="2362201"/>
            <a:ext cx="6400800" cy="3962399"/>
            <a:chOff x="1371600" y="2362201"/>
            <a:chExt cx="6400800" cy="396239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71600" y="2362201"/>
              <a:ext cx="6332517" cy="34290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668483" y="5678269"/>
              <a:ext cx="61039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‘Energy Deposition in APS-U Whole-Beam Dumps’, J. </a:t>
              </a:r>
              <a:r>
                <a:rPr lang="en-GB" dirty="0" err="1"/>
                <a:t>Dooling</a:t>
              </a:r>
              <a:r>
                <a:rPr lang="en-GB" dirty="0"/>
                <a:t>, </a:t>
              </a:r>
              <a:r>
                <a:rPr lang="en-GB" dirty="0" err="1"/>
                <a:t>M.Borland</a:t>
              </a:r>
              <a:r>
                <a:rPr lang="en-GB" dirty="0"/>
                <a:t>, B. </a:t>
              </a:r>
              <a:r>
                <a:rPr lang="en-GB" dirty="0" err="1"/>
                <a:t>Micklich</a:t>
              </a:r>
              <a:r>
                <a:rPr lang="en-GB" dirty="0"/>
                <a:t>, 7th high power target workshop 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66800" y="2544452"/>
            <a:ext cx="7038975" cy="3486943"/>
            <a:chOff x="5624512" y="2514600"/>
            <a:chExt cx="7038975" cy="3486943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4512" y="2514600"/>
              <a:ext cx="7038975" cy="2819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6822737" y="5355212"/>
              <a:ext cx="491083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Vacuum leak (!) at 0.7-mm thick chamber, SPring-8</a:t>
              </a:r>
            </a:p>
            <a:p>
              <a:r>
                <a:rPr lang="en-US" dirty="0" smtClean="0"/>
                <a:t>H. Tanaka et al., EPAC06, p. 3359</a:t>
              </a:r>
              <a:endParaRPr lang="en-US" dirty="0"/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54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this an end of development?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3rd generation light source was regarded as the ultimate storage ring around 2000</a:t>
            </a:r>
          </a:p>
          <a:p>
            <a:r>
              <a:rPr lang="en-US" dirty="0" smtClean="0"/>
              <a:t>What was said about MAX IV, S. </a:t>
            </a:r>
            <a:r>
              <a:rPr lang="en-US" dirty="0" err="1" smtClean="0"/>
              <a:t>Leemann</a:t>
            </a:r>
            <a:endParaRPr lang="en-US" dirty="0" smtClean="0"/>
          </a:p>
          <a:p>
            <a:pPr lvl="1"/>
            <a:r>
              <a:rPr lang="en-US" dirty="0" smtClean="0"/>
              <a:t>“You’re crazy, that will never work” in 2010</a:t>
            </a:r>
          </a:p>
          <a:p>
            <a:pPr marL="457200" lvl="1" indent="0">
              <a:buNone/>
            </a:pPr>
            <a:r>
              <a:rPr lang="en-US" dirty="0" smtClean="0"/>
              <a:t>…Meantime, more challenging projects emerged…</a:t>
            </a:r>
          </a:p>
          <a:p>
            <a:pPr lvl="1"/>
            <a:r>
              <a:rPr lang="en-US" dirty="0" smtClean="0"/>
              <a:t>“</a:t>
            </a:r>
            <a:r>
              <a:rPr lang="en-GB" dirty="0"/>
              <a:t>Y</a:t>
            </a:r>
            <a:r>
              <a:rPr lang="en-GB" dirty="0" smtClean="0"/>
              <a:t>ou </a:t>
            </a:r>
            <a:r>
              <a:rPr lang="en-GB" dirty="0"/>
              <a:t>guys should have been much more </a:t>
            </a:r>
            <a:r>
              <a:rPr lang="en-GB" dirty="0" smtClean="0"/>
              <a:t>aggressive” or “MAX IV lattice is relaxed” in 2015</a:t>
            </a:r>
            <a:endParaRPr lang="en-US" dirty="0" smtClean="0"/>
          </a:p>
          <a:p>
            <a:r>
              <a:rPr lang="en-US" dirty="0" smtClean="0"/>
              <a:t>4th generation light source may still not be the ultimate storage ring!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6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Next-next generation?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PETRA IV will be perhaps the first “true” diffraction limited light source, where </a:t>
            </a:r>
            <a:r>
              <a:rPr lang="en-US" dirty="0" smtClean="0">
                <a:latin typeface="Symbol" pitchFamily="18" charset="2"/>
              </a:rPr>
              <a:t>e</a:t>
            </a:r>
            <a:r>
              <a:rPr lang="en-US" dirty="0" smtClean="0"/>
              <a:t>~10 pm (Diffraction Limited up to ~10 </a:t>
            </a:r>
            <a:r>
              <a:rPr lang="en-US" dirty="0" err="1" smtClean="0"/>
              <a:t>keV</a:t>
            </a:r>
            <a:r>
              <a:rPr lang="en-US" dirty="0" smtClean="0"/>
              <a:t> photon)</a:t>
            </a:r>
          </a:p>
          <a:p>
            <a:r>
              <a:rPr lang="en-US" dirty="0" smtClean="0"/>
              <a:t>However, not everybody can afford such a large machine… </a:t>
            </a:r>
          </a:p>
          <a:p>
            <a:pPr lvl="1"/>
            <a:r>
              <a:rPr lang="en-US" dirty="0" smtClean="0"/>
              <a:t>C=2.4 km @ 6 GeV (or ~1.5 km @ 3 GeV by scaling)</a:t>
            </a:r>
          </a:p>
          <a:p>
            <a:r>
              <a:rPr lang="en-US" dirty="0" smtClean="0"/>
              <a:t>We have to get one step further to make DL light sources available at as many places as demanded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4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Pushing MBA to DL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54" y="2232184"/>
            <a:ext cx="3581400" cy="1882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532" y="1673142"/>
            <a:ext cx="3349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9933"/>
                </a:solidFill>
              </a:rPr>
              <a:t>MAX IV upgrade with 19BA lattice</a:t>
            </a:r>
            <a:endParaRPr lang="en-US" dirty="0">
              <a:solidFill>
                <a:srgbClr val="339933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3148" y="4207777"/>
            <a:ext cx="36968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e</a:t>
            </a:r>
            <a:r>
              <a:rPr lang="en-US" dirty="0" smtClean="0"/>
              <a:t>~16 </a:t>
            </a:r>
            <a:r>
              <a:rPr lang="en-US" dirty="0"/>
              <a:t>pm </a:t>
            </a:r>
            <a:r>
              <a:rPr lang="en-US" dirty="0" smtClean="0"/>
              <a:t>@ 3 </a:t>
            </a:r>
            <a:r>
              <a:rPr lang="en-US" dirty="0" err="1" smtClean="0"/>
              <a:t>GeV</a:t>
            </a:r>
            <a:r>
              <a:rPr lang="en-US" dirty="0" smtClean="0"/>
              <a:t>, C=528 m</a:t>
            </a:r>
          </a:p>
          <a:p>
            <a:r>
              <a:rPr lang="en-US" dirty="0" smtClean="0"/>
              <a:t>Gradient ~200 T/m (Permanent mag.)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3400" y="48768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/>
              <a:t>Figure from P. </a:t>
            </a:r>
            <a:r>
              <a:rPr lang="en-US" sz="1600" dirty="0" err="1"/>
              <a:t>Fernandes</a:t>
            </a:r>
            <a:r>
              <a:rPr lang="en-US" sz="1600" dirty="0"/>
              <a:t> Tavares, </a:t>
            </a:r>
            <a:r>
              <a:rPr lang="en-US" sz="1600" dirty="0" smtClean="0"/>
              <a:t>J. </a:t>
            </a:r>
            <a:r>
              <a:rPr lang="en-US" sz="1600" dirty="0" err="1"/>
              <a:t>Bengtsson</a:t>
            </a:r>
            <a:r>
              <a:rPr lang="en-US" sz="1600" dirty="0"/>
              <a:t>, </a:t>
            </a:r>
            <a:r>
              <a:rPr lang="en-US" sz="1600" dirty="0" smtClean="0"/>
              <a:t>Å. </a:t>
            </a:r>
            <a:r>
              <a:rPr lang="en-US" sz="1600" dirty="0" err="1" smtClean="0"/>
              <a:t>Andersson</a:t>
            </a:r>
            <a:r>
              <a:rPr lang="en-US" sz="1600" dirty="0" smtClean="0"/>
              <a:t>, Journal </a:t>
            </a:r>
            <a:r>
              <a:rPr lang="en-US" sz="1600" dirty="0"/>
              <a:t>of Electron Spectroscopy and Related </a:t>
            </a:r>
            <a:r>
              <a:rPr lang="en-US" sz="1600" dirty="0" smtClean="0"/>
              <a:t>Phenomena, Vol. 224, p. 8, 2018</a:t>
            </a:r>
            <a:endParaRPr lang="en-US" sz="16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4301" y="1521859"/>
            <a:ext cx="2101099" cy="1355881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5105400" y="4267200"/>
            <a:ext cx="36968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e</a:t>
            </a:r>
            <a:r>
              <a:rPr lang="en-US" dirty="0" smtClean="0"/>
              <a:t>~25 </a:t>
            </a:r>
            <a:r>
              <a:rPr lang="en-US" dirty="0"/>
              <a:t>pm </a:t>
            </a:r>
            <a:r>
              <a:rPr lang="en-US" dirty="0" smtClean="0"/>
              <a:t>@ 3 </a:t>
            </a:r>
            <a:r>
              <a:rPr lang="en-US" dirty="0" err="1" smtClean="0"/>
              <a:t>GeV</a:t>
            </a:r>
            <a:r>
              <a:rPr lang="en-US" dirty="0" smtClean="0"/>
              <a:t>, C=792 m</a:t>
            </a:r>
          </a:p>
          <a:p>
            <a:r>
              <a:rPr lang="en-US" dirty="0" smtClean="0"/>
              <a:t>Gradient ~100 T/m (Permanent mag.)</a:t>
            </a:r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686" y="2824551"/>
            <a:ext cx="4038600" cy="1533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892406" y="1659617"/>
            <a:ext cx="2162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9933"/>
                </a:solidFill>
              </a:rPr>
              <a:t>NSLS II upgrade with </a:t>
            </a:r>
          </a:p>
          <a:p>
            <a:r>
              <a:rPr lang="en-US" dirty="0" smtClean="0">
                <a:solidFill>
                  <a:srgbClr val="339933"/>
                </a:solidFill>
              </a:rPr>
              <a:t>“Complex bend”</a:t>
            </a:r>
            <a:endParaRPr lang="en-US" dirty="0">
              <a:solidFill>
                <a:srgbClr val="33993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29200" y="4876800"/>
            <a:ext cx="3802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from </a:t>
            </a:r>
            <a:r>
              <a:rPr lang="de-DE" dirty="0"/>
              <a:t>GM. </a:t>
            </a:r>
            <a:r>
              <a:rPr lang="de-DE" dirty="0" smtClean="0"/>
              <a:t>Wang et al., LER 2020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24400" y="5398532"/>
            <a:ext cx="4290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933FF"/>
                </a:solidFill>
              </a:rPr>
              <a:t>New design philosophy:</a:t>
            </a:r>
          </a:p>
          <a:p>
            <a:r>
              <a:rPr lang="en-US" dirty="0">
                <a:solidFill>
                  <a:srgbClr val="9933FF"/>
                </a:solidFill>
              </a:rPr>
              <a:t>N</a:t>
            </a:r>
            <a:r>
              <a:rPr lang="en-US" dirty="0" smtClean="0">
                <a:solidFill>
                  <a:srgbClr val="9933FF"/>
                </a:solidFill>
              </a:rPr>
              <a:t>o BPM/corrector within the linear channel</a:t>
            </a:r>
            <a:endParaRPr lang="en-US" dirty="0">
              <a:solidFill>
                <a:srgbClr val="9933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47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Light source based on ERL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61999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Ultra low </a:t>
            </a:r>
            <a:r>
              <a:rPr lang="en-US" sz="2600" dirty="0" err="1" smtClean="0"/>
              <a:t>emittance</a:t>
            </a:r>
            <a:r>
              <a:rPr lang="en-US" sz="2600" dirty="0"/>
              <a:t> </a:t>
            </a:r>
            <a:r>
              <a:rPr lang="en-US" sz="2600" dirty="0" smtClean="0"/>
              <a:t>beam (transverse and longitudinal) from </a:t>
            </a:r>
            <a:r>
              <a:rPr lang="en-US" sz="2600" dirty="0" err="1" smtClean="0"/>
              <a:t>linac</a:t>
            </a:r>
            <a:r>
              <a:rPr lang="en-US" sz="2600" dirty="0" smtClean="0"/>
              <a:t> is ideal for the light source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066799" y="2743200"/>
            <a:ext cx="6519863" cy="3401645"/>
            <a:chOff x="1066799" y="2743200"/>
            <a:chExt cx="6519863" cy="3401645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799" y="2743200"/>
              <a:ext cx="6519863" cy="2586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1246632" y="5498514"/>
              <a:ext cx="502983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CESR+ERL at Cornell university</a:t>
              </a:r>
            </a:p>
            <a:p>
              <a:r>
                <a:rPr lang="en-US" dirty="0" smtClean="0"/>
                <a:t>Figure from G. </a:t>
              </a:r>
              <a:r>
                <a:rPr lang="en-US" dirty="0" err="1" smtClean="0"/>
                <a:t>Hoffstatter</a:t>
              </a:r>
              <a:r>
                <a:rPr lang="en-US" dirty="0" smtClean="0"/>
                <a:t>, Future Light Source 2010</a:t>
              </a:r>
              <a:endParaRPr lang="en-US" dirty="0"/>
            </a:p>
          </p:txBody>
        </p:sp>
      </p:grpSp>
      <p:sp>
        <p:nvSpPr>
          <p:cNvPr id="7" name="AutoShape 9" descr="data:image/jpeg;base64,/9j/4AAQSkZJRgABAQAAAQABAAD/4gIoSUNDX1BST0ZJTEUAAQEAAAIYAAAAAAQwAABtbnRyUkdCIFhZWiAAAAAAAAAAAAAAAABhY3NwAAAAAAAAAAAAAAAAAAAAAAAAAAAAAAAAAAAAAQAA9tYAAQAAAADTLQAAAAAAAAAAAAAAAAAAAAAAAAAAAAAAAAAAAAAAAAAAAAAAAAAAAAAAAAAAAAAAAAAAAAlkZXNjAAAA8AAAAHRyWFlaAAABZAAAABRnWFlaAAABeAAAABRiWFlaAAABjAAAABRyVFJDAAABoAAAAChnVFJDAAABoAAAAChiVFJDAAABoAAAACh3dHB0AAAByAAAABRjcHJ0AAAB3AAAADxtbHVjAAAAAAAAAAEAAAAMZW5VUwAAAFgAAAAcAHMAUgBHAEIAAAAAAAAAAAAAAAAAAAAAAAAAAAAAAAAAAAAAAAAAAAAAAAAAAAAAAAAAAAAAAAAAAAAAAAAAAAAAAAAAAAAAAAAAAAAAAAAAAAAAAAAAAFhZWiAAAAAAAABvogAAOPUAAAOQWFlaIAAAAAAAAGKZAAC3hQAAGNpYWVogAAAAAAAAJKAAAA+EAAC2z3BhcmEAAAAAAAQAAAACZmYAAPKnAAANWQAAE9AAAApbAAAAAAAAAABYWVogAAAAAAAA9tYAAQAAAADTLW1sdWMAAAAAAAAAAQAAAAxlblVTAAAAIAAAABwARwBvAG8AZwBsAGUAIABJAG4AYwAuACAAMgAwADEANv/bAEMAEAsMDgwKEA4NDhIREBMYKBoYFhYYMSMlHSg6Mz08OTM4N0BIXE5ARFdFNzhQbVFXX2JnaGc+TXF5cGR4XGVnY//bAEMBERISGBUYLxoaL2NCOEJjY2NjY2NjY2NjY2NjY2NjY2NjY2NjY2NjY2NjY2NjY2NjY2NjY2NjY2NjY2NjY2NjY//AABEIAysFAAMBIgACEQEDEQH/xAAbAAEAAwEBAQEAAAAAAAAAAAAAAwQFAgEGB//EAFEQAAEDAgIGBAcMBwgCAgIDAQABAgMEEQUSExQhMVGRUlSS0QYVIjJBYXE1QlNjc4GToaKx0uEWIyVyo7LBJDM0VWJ0pMJDgpTw0+I2RHVk/8QAGQEBAQEBAQEAAAAAAAAAAAAAAAECAwQF/8QAMhEBAAIBAwIEBQMDBAMAAAAAAAECEQMhMRJBBBNRYRQiMoGRUnHRBaHBMzTw8WKSsf/aAAwDAQACEQMRAD8A+pWR9/PdzGkf03czld4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0j+m7mNI/pu5nIA6zu6S8ySJzlau1SElh81QJbrxUXXip4APbrxUXXip4APbrxUXXip4APbrxUXXip4APbrxUXXip4APbrxUXXip4APbrxUXXip4APbrxUXXip4APbrxUXXip4APbrxUXXip4APbrxUXXip4APbrxUXXip4APbrxUXXip4AKy7wF3gAAAAAAAAAAAAAAAAAAAAAAAAAAAAAAAAAAAAAAAAAAAAAAAAAAAAAAAAAAAAAAAAAAAAAAAAAAAAAAAAAAAAAAAAAAAAAAAAAAAAAAAAAAAAAAAAAAAAAAAAAAAAAAAAAAAAAAAAAAAAAAAAAAAAAAAAAAAAAAAAAAAAAAAAAAAAAAEsPmqREsPmqBIAAAAAAAAAAAAAAAAAAAAAAAAAAAAAAAAAAKy7wF3gAAAAAAAAAAAAAAAAAAAAAAAAAAAAAAAAAAAAAAAAAAAAAAAAAAAAAAAAAAAAAAAAAAAAAAAAAAAAAAAAAAAAAAAAAAAAAAAAAAAAAAAAAAAAAAAAAAAAAAAAAAAAAAAAAAAAAAAAAAAAAAAAAAAAAAAAAAAAAAAAAAAAAAAAAAAAAAEsPmqREsPmqBIAAAAAAAAAAAAAAAAAAAAAAAAAAAAAAAAAAKy7wF3gAAAAAAAAAAAAAAAAAAAAAAAAAAAAAAAAAAAAAAAAAAAAAAAAAAAAAAAAAAAAAAAAAAAAAAAAAAAAAAAAAAAAAAAAAAAAAAAAAAAAAAAAAAAAAAAAAAAAAAAAAAAAAAAAAAAAAAAAAAAAAAAAAAAAAAAAAAAAAAAAAAAAAAAAAAAAAAEsPmqREsPmqBIAAAAAAAAAAAAAAAAAAAAAAAAAAAAAAAAAAKy7wF3gAAAAAAAAAAAAAAAAAAAAAAAAAAAAAAAAAAAAAAAAAAAAAAAAAAAAAAAAAAAAAAAAAAAAAAAAAAAAAAAAAAAAAAAAAAAAAAAAAAAAAAAAAAAAAAAAAAAAAAAAAAAAAAAAAAAAAAAAAAAAAAAAAAAAAAAAAAAAAAAAAAAAAAAAAAAAAAEsPmqREsPmqBIAAAAAAAAAAAAAAAAAAAAAAAAAAAAAAAAAAKy7wF3gAAAAAAAAAAAAAAAAAAAAAAAAAAAAAAAAAAAAAAAAAAAAAAAAAAAAAAAAAAAAAAAAAAAAAAAAAAAAAAAAAAAAAAAAAAAAAAAAAAAAAAAAAAAAAAAAAAAAAAAAAAAAAAAAAAAAAAAAAAAAAAAAAAAAAAAAAAAAAAAAAAAAAAAAAAAAAAEsPmqREsPmqBIAAAAAAAAAAAAAAAAAAAAAAAAAAAAAAAAAAKy7wF3gAAAAAAAAAAAAAAAAAAAAAAAAAAAAAAAAAAAAAAAAAAAAAAAAAAAAAAAAAAAAAAAAAAAAAAAAAAAAAAAAAAAAAAAAAAAAAAAAAAAAAAAAAAAAAAAAAAAAAAAAAAAAAAAAAAAAAAAAAAAAAAAAAAAAAAAAAAAAAAAAAAAAAAAAAAAAAAEsPmqREsPmqBIAAAAAAAAAAAAAAAAAAAAAAAAAAAAAAAAAAKy7wF3gAAAAAAAAAAAAAAAAAAAAAAAAAAAAAAAAAAAAAAAAAAAAAAAAAAAAAAAAAAAAAAAAAAAAAAAAAAAAAAAAAAAAAAAAAAAAAAAAAAAAAAAAAAAAAAAAAAAAAAAAAAAAAAAAAAAAAAAAAAAAAAAAAAAAAAAAAAAAAAAAAAAAAAAAAAAAAAEsPmqREsPmqBIAAAAAAAAAAAAAAAAAAAAAAAAAAAAAAAAAAKy7wF3gAAAAAAAAAAAAAAAAAAAAAAAAAAAAAAAAAAAAAAAAAAAAAAAAAAAAAAAAAAAAAAAAAAAAAAAAAAAAAAAAAAAAAAAAAAAAAAAAAAAAAAAAAAAAAAAAAAAAAAAAAAAAAAAAAAAAAAAAAAAAAAAAAAAAAAAAAAAAAAAAAAAAAAAAAAAAAAEsPmqREsPmqBIAAAAAAAAAAAAAAAAAAAAAAAAAAAAAAAAAAKy7wF3gAAAAAAAAAAAAAAAAAAAAAAAAAAAAAAAAAAAAAAAAAAAAAAAAAAAAAAAAAAAAAAAAAAAAAAAAAAAAAAAAAAAAAAAAAAAAAAAAAAAAAAAAAAAAAAAAAAAAAAAAAAAAAAAAAAAAAAAAAAAAAAAAAAAAAAAAAAAAAAAAAAAAAAAAAAAAAAEsPmqREsPmqBIAAAAAAAAAAAAAAAAAAAAAAAAAAAAAAAAAAKy7wF3gAAAAAAAAAAAAAAAAAAAAAAAAAAAAAAAAAAAAAAAAAAAAAAAAAAAAAAAAAAAAAAAAAAAAAAAAAAAAAAAAAAAAAAAAAAAAAAAAAAAAAAAAAAAAAAAAAAAAAAAAAAAAAAAAAAAAAAAAAAAAAAAAAAAAAAAAAAAAAAAAAAAAAAAAAAAAAAEsPmqREsPmqBIAAAAAAAAAAAAAAAAAAAAAAAAAAAAAAAAAAKy7wF3gAAAAAAAAAAAAAAAAAAAAAAAAAAAAAAAAAAAAAAAAAAAAAAAAAAAAAAAAAAAAAAAAAAAAAAAAAAAAAAAAAAAAAAAAAAAAAAAAAAAAAAAAAAAAAAAAAAAAAAAAAAAAAAAAAAAAAAAAAAAAAAAAAAAAAAAAAAAAAAAAAAAAAAAAAAAAAAEsPmqREsPmqBIAAAAAAAAAAAAAAAAAAAAAAAAAAAAAAAAAAKy7wF3gAAAAAAAAAAAAAAAAAAAAAAAAAAAAAAAAAAAAAAAAAAAAAAAAAAAAAAAAAAAAAAAAAAAAAAAAAAAAAAAACjjVeuG4ZLUtbmelmsbxcq2QptwSpliSSoxatSqVLqscmVjV4I3gS+ElJLWYPK2BuaWNWyNbxVFvblc6h8IMMkpEqHVcUdku5jnWc1eFt9wM/Fp8Sp/Bd7qp6xVbJGsWSJ1syZkS+zddCx4nZ/neI/wDyU7ijjVZLX+CU1RPDoWvlbo0XerMyWVSbVvBPpUH0qd4E2OTyUceH0uuSQU8rsktUq3ciImzb6FXiIqGpppIKjDMRmq4leiTMmmSRqs9KovoVCXEcRpqdKRs0UcuGVCK10vnNb0b+peJlYhFhdNLBLgUzG175Wo2OnkzNel9qORFsiWAu1MU1d4Ty0uu1UETKZr0SCXLtzWOKlJ8HxCgbDiNRUpUTJG+Cd6PXKvvk4WPKnD6XEfC6aOshSVjaRrkRVVLLm9Rwyjp/BvG43pCzUqpcjZHJd0L+GbgoH0581FDJiGL4m2XE6uBsMrWsZFNlSypwNJ9Fii1qytxVGwZ82h1dq+Tfzb/1MWOLB5MbxXxqtOjklbk0r8uzLtttA3KCgSke+RuIVVVdtss0udE9ftMnAqCbEsKiq58VxFsj1ddGT2TY5U4eo0sLbg0T5WYW+mzubdyRPRVVE+f1mNgPg/h2I4BHLPCunkzppUcqKnlKiLwAvYZVVDajFKJap1VFTMRY5neciqi3RVTeqF7wclknwKklme6SRzVVXOW6rtUz8FlSnpK3Cpoo4qmma5VVjcqSttsee+DmK4fBgVJFNW08cjWqitdIiKm1QPoT5mNyYpiVZFW4nPSSQzLHFTxS6PyU3O9dz6SORk0bZIntexyXa5q3RUPn1qsKxKSaDGoKaCqherFSVcqq30KjtmwC3Tx4hR0lfFUzOmijYq087lTOqZV3+xfSUsIw2StwqnqpcVxFr5GZlyz7E+ojwxWMXFoaGZ8uGsh/Vq5yua19lujV9KEeGeDWHYh4PQSLFkqJI76VFW6LxtewFmhralaHGIXVLp0pEckVR6V8lVtdPSnE8wzDXVeG01RLjOINfLGjnIlRsRVT2CgqWrgGIUMkMcFVSRPZKxjbIvkrZye06wbAMKqMIpJpqNj5HxNVzlVdq29oG7Sw6vTsi0skuVPPkddy+1SrV4vT0tTqyMmnnRuZY4I1erU4rwLrGtjY1jEs1qWROCGJQ1ENFj2Ksq5WRPlVkjHSLZHNy22KvAC945ofF+u6W0WbJbKubN0bb7+oUmLwVNSlO6OenmcmZjJ41Yrk9NuJg4rPFVspaylatLSxVrs87Y0VFXcknrS/pUnyslxegY/F5K2Vr1kY2KNlmpbarlTcigRzVtUmCYnIlRKj48QWNrs63a3M3Ynq2n1R8bP7gYt//pr/ADtPsgAAAAAAAAAAAAAAAAAAAAAAAAAAAAAAAAAAAAAAAAAAAAAAAAABBUTyRyxRRRte5918p+VEtb1LxAnBW0lZ1eH6ZfwlZ+JVDXPatLHdjlav65fQ1HdHgoGkDOXEKhHZdVjvaNf75ffqqJ731HK4nUJE+RaWOzI1kX9cu5FVOj6gNMFbSVnV4fpl/CGVEyVLIpoWNzoqorZFdut6k4gWSWHzVIiWFUsqekCQHl0va+3gFVE3qgHoARUXdtAAXRRdL2vtAAAAAAAAAADcAAAAAAAAAAAAAAAABWXeAu8AAAAAAAAAAAAAAAAAAAAAAAAAAAAAAAAAAAAKdXVOYqxx3Ryb3W3FwrV6f2dfahx1+romay66OOuMwmhcroWOXaqtRV5FaeaVahYo3tjREvd3pJEmZBSxOfeytRNnsK8+Ra12sXRiJ5NjnrXnoiInd00qfNMzCzSTOmhzP3otr8TmpnekjYYfPd6eBzhyuWFUXzUXYc1N4axkypdn/wBQk3t5MTlYrHmzGHt6uF7c/wCtau9Gp+RPLURRKiPdZeCJcz6h6Peqwyvcrl3WVLHUqObWOzORl03ubc5xrTXMV3bnSi2Jtss1Uz0hbLA/yb2XYKmoVtO18a2V+4jpItJSyNutnbrp6SGmR0s0bHebHdbFtqX2/wDIilP/AFaUaOSNudbuttX1nQB7Y4eOeQAFQAAAAAAAAAAAAAAAAAAAAAAAAAAAgfQ0j5dK+lhdJvzrGirzJlVERVVbIm9VOVljarUWRqK/zUVd/sA9kijmYrJY2vYvvXJdCDxfRdTp/om9xYc5rG5nuRqcVWxyyWORVRkjXKnBbgNFHotFo26O1sltluFjiCjpqdyugp4YlXerGI1V5EwA5SNiSLJkbpFSyutttwueSxRzMySxtkbwcl0PVkYiqivaioqJa/pXcdANxA+ipJHq+Slhe5d6ujRVUnAEMVJTQuV0NPFG5UtdjERbEkcbImIyJjWNTc1qWQ9VyNtmVEutkuvpPQOFhidJpHRMV9suZWpe3C5D4voup0/0Te4sNcjku1UVL22HoHjGNY1GMajWolkREsiEU9JTVNtYp4pbbs7EdbmTADhsUbI9GxjWx2tlRLJb2HrGMjYjI2tY1NyNSyIdACNYIVe56xMV70yucrUuqcFO2MaxiMY1GtRLIiJZEPQAIp6aCpREnhjlRNyPajrcztJGKqIj2qq3siLvtvOgOckeTR5W5LWyW2W9hxBS09NfV4Ior78jEbfkczwK5+lhdklT0+h3qU9gqEkVWPTJK3e1fvQDpaeFWOYsMatc7M5MqWVeK+skAAAAAAAAAAAAAAAAAAAAAAAAAAAAAAAAAAAAAAAAAAAAAAAAAAFab3Qpv3X/ANCyVpvdCm/df/QCyfPzx1C1FWunRG6WSyJHu/VJ6+B7XPpn1D6V0uIxukkteNi5Uuu9Fta10+soQVLKirqY4JZJWNVVRH5o7IkaIt/J3rYDQfFUab/E+9pveJ01sVqmGsWnesdTZraeRX7ERFbmW6W9J7Gk8lRKu1Wt0LU/XLvzLZfN9C/ceyxTLSTq3yUSB6r+uVdl1um7iB9Km4qze6FN+6/+haTcVZVRcQprbfJf/QC0ZlUi03hDh1Umxs6Ppnr82Zv1opplTF6Sarw5UpURamKRksWZbJmavdcDJherceZi6uXR1FU+j9StRERq9pq8yHFLz4djtdts6ojgZ+6xzUW3zqprS4RI3wYjoYrazExr2rf/AMiKjt/rW/MiqcJqV8EfF8TUfVKjXORXWRXZ0c7bzA3/AEHzGBYrFSQVUT4KuRdblW8UDnt87iiGpT1eKvnY2fCmRRqtnPSpR2VPZbae4HRzUVLOydqI59RJIllvsVboBSwCqjfPjNU5HxxpPnXSNVqtRGJe6LuKWGumpK6kxadXIzFXuZKirsbfbF9SW+ctVWFV0jMThjajWV1Sy78ybIrIjl+q1vWS1/gvh0lDM2jpI4anLeKRuxUcm1NvtA16ypjo6SWpmVUjiarnW37DJZjVXFoJqymp46adzW/q5sz4s27MlrctxcqKSbEcDfS1Vop5ocr7bUa62/2XMqnwqdzqeJ2C0FO6NyLLUWa5HIm/Klr3X17gLVXj60U9RTT0y60ipqrGrfWEXYluG3eR6fEP0rhY9sSM1LM5uldZEzNzKiW332ez0+g5rMJr6+rmr3SaCop1tQsR10RE3q797d6kLElPWuxmlrtVarJKZYJ2aREWO7kVV9YEHj+pfSvxCGmgdQsutlmtK5iLtcjbW+a5YmxaplxFKPDqeKVX07Z0lkkVrUaqqm2yKvDmZkWBz0tKtEzCKGeRqq1lZJlta+xXNte6GxTUEsONuqMrUgSkZCitsnlI5V3ehLAVHeEL48N00lOxlQlVqrmuktG1/FXW823qJJ6ypdhdf4wo4nxsgV6OhlVY5Ust0vsVCNMProqWtayGCXS1rplhlsqSxrbZf0KVYsFqdHiKwUjaGOopXRNpklzI56++4JwAvpiU73U9FhtNG6RKdsr1leqMjaqbE2IqqpxJj8kNDO+WktVU87IZYUffzlSytX03Rdh4yjrsPqo6umgbUZ6ZkM0WkRrkc3cqKuxeBFJhNbPBUTytjSqqqqGV0bXXRjGKlkv6VsgFynxGtZicNHiFNDHrDHPidFIrrZbXat0TbtNYzqukmlxrD6liIsUDZUet92ZERPuNEAAAAAAAAAAAKy7wePzZXZFRHehVS6XK+jrHedURt/ci71UCyCtq87tjqx6J/oY1F+5RQOe6BySPdIrZHtzOtdURyom4CyAAAAAAAAAAAPl45ayqxKvY11S5sNRl/VvXY3tIXNVn6WI9r/8AcDcBh6rP0sR7X/7jVZ+liPa//cDcBh6rP0sR7X/7jVZ+liPa/wD3A3AfPz01Zol0Lq/SbLZnbN+335BqmLfD1HZd/wDlA+nB8xqmLfD1HZd/+Uapi3w9R2Xf/lA+nB8xqmLfD1HZd/8AlGqYt8PUdl3/AOUD6cHzGqYt8PUdl3/5Roa6Jsqz1U7XNjV7UXM29rf614gfTgzPFUnX6jtu7x4qk6/Udt3eBpnjmo5LORFTgqGb4qk6/Udt3ePFUnX6jtu7wNFWMc1Gua1UTcioHMY/z2o72pczvFUnX6jtu7x4qk6/Udt3eTELmWkiIiWRLJwQKiKllS6cFM3xVJ1+o7bu8eKpOv1Hbd3lwmWi2NjFu1jWr6ksHMY/z2td7UuZy4W9EutfUInyju8goqN9TE5/jGVyo9yeRI7YiKqJ771ExHC5nlsoiIlkSycEDWNaqq1qIq71RN5m+KpOv1Hbd3jxVJ1+o7bu8YMtMGZ4qk6/Udt3ePFUnX6jtu7yo0wZniqTr9R23d48VSdfqO27vA0wZniqTr9R23d48VSdfqO27vA0wY1ZRPpqSWZcQmRWMVUzSORFVEvbziVmGvexHNxCdUVL3SR34gNQGZ4qk6/Udt3ePFUnX6jtu7wNMGZ4qk6/Udt3ePFUnX6jtu7wNMGZ4qk6/Udt3ePFUnX6jtu7wNMGZ4qk6/Udt3ePFUnX6jtu7wNMGJU0b4JoGLiUjdI9UXNI7dZV2eV6ix4qk6/Udt3eBpgzPFUnX6jtu7x4qk6/Udt3eBpgzPFUnX6jtu7x4qk6/Udt3eBpgzPFUnX6jtu7x4qk6/Udt3eB3jLl0EEPvaioZE/91VuqfOiW+cyqxkks+LzPgp5I4LIqS3zKxGI6zVTzfSt+Kl2pwR88KtSumzIqOYqucqI5NqLvOZPB+OZVdNUSOc9ER/luXNb0Lt2gaipDUUqaWNr4nNRytkS6W37bmXhUcVNSSYk2kVHVKo5scEaXbH71ERPVtX2nKUWlrJaVcQkciRoqppHXW6qip53qLDMHdGxrGVs7WtSyIj3WROYHi1NTW1kkUErqRsULZPLjTMquV29F3ImX6yrLiVdK+oWncqpTsbZYmNdG9ysRyqqqt8u30E8uAMmdnkqpnOy5VVXuureG/ccP8HIX3zTyKjmoxUzOsqJuRdu1AKsj1krpHublV1XSqqXvbyU2GtiUs7JqOGnlSLTyqxzsqLsyOXZf07CsuAsVyuWplzK5rr5nb03Lv9B2/Ble5jn1kyuYt2qr3bFtbZt4KBXiq69rWSyVLXtbWasrNGiZm5st19fs2HUddVupIsQWZMkk6R6vkSyNV+Tfvzen+h34iZly61LbPpLZnede99++5yng7Ej0elRJdH5/Od53S37/AFgQTS1NXBSVT50SN9cxNDkSzUSSybd99m0tNxCdaGOVXpndW6Hd73Sq23I4XwchV6P08mZH6RPKdsd0t+/1ni+DsGbOs8l0fpL5nbHdLfv9YEENXURpFTQaRNJNUvc6NrXOskqpZM2z0kq1uIvhhu16WdI2RYWsdIqIqI1cqqvz2vtI6TB4qqLNrblVkr1bke7ybuXb529SdPB2FqMRtRK3JfLZzkVL7/T6QNCiqHVGHRzMc2Z6s32ViOcmzcu7aU8OqcQlxCqZPTxtjbIiKqT5tH5DVsiZdvH0bz2LBtDG2OKsmYxu5rXuRE+s68VSdfqO27vAkqpZ5MRio4ZdA1YnSuejUVVsqIiJf2lXDa+pmmpI5nsdpGTq9WtsiqyRGpb5jqXA2zOa6Srmc5l8qq910vvstyvT+DTY6eOOSpfeJXZMrnJlRVVbJt4AdtxCeaKBrZnpI90t0hiRz1Rr1am/YietTyir6yu1WBZtC9zZXPkRiXXI/KiW2om+6nbfByFiMRlRI1GIqNyuclkVbqm/0njfByFrGMZPI1sd1YjXOTLffbbsuBFFmiwSCoVyLNDWL5TdiLeZWu+ZUcp9AYa+D1mwwxVUjKdjs6sRzt97pZL8dvzHdZRPpqSWZcQmRWMVUzSORFVEvbzgNkingbMiXu16ea5N6FBmGvexrm4hOqKl7pI78R74qk6/Udt3eBaincx6Q1NkevmvTc78yyZa4Q51s1bM5N9nOVU+8ino5YpUWSrnSJffte7YvrS+wDZBmJhb1S6V9QqfKO7x4qk6/Udt3eBpgzPFUnX6jtu7x4qk6/Udt3eBpgzPFUnX6jtu7yCoo1glgY7EZU0jlRc0rk2WVel6gNoGZ4qk6/Udt3ePFUnX6jtu7wNMGZ4qk6/Udt3ePFUnX6jtu7wNMGZ4qk6/Udt3ePFUnX6jtu7wNMGZ4qk6/Udt3ePFUnX6jtu7wNMGZ4qk6/Udt3eV2Ujn1z6dMRlXKxHbJXXuqqip53qA2wZniqTr9R23d48VSdfqO27vA0wZniqTr9R23d48VSdfqO27vA0wZniqTr9R23d48VSdfqO27vA0wZniqTr9R23d48VSdfqO27vA0wZi4W9EutfUfSO7yCko3VMSubiMqqj3N8mRy7nKie+9QG0DM8VSdfqO27vHiqTr9R23d4GmDM8VSdfqO27vHiqTr9R23d4GmDM8VSdfqO27vHiqTr9R23d4GmDM8VSdfqO27vHiqTr9R23d4GmDGrKJ9NSSzLiEyKxqqmaRyIqom7ziSPDXyRte3EJ1RyXukjvxAapi4/XLQVeGy6RI43TKyRVS/kqm0n8VSdfqO27vK1ZgMlQ+nelZIropUfd7nbE9Ntu8CmuI0+JY9HBTT1KRvY9r1zWatmrZW9peScCjG+ojxPEGzTysbEmxiOR63czYl1S11siG3PgUk1TBItbI5jEcjsznKu1LbNpD+jDXVksrqp6NejbWVb3RFTbt4KlgMmjjrKSOlfJXfqpVgc+zEVbLmcm1UXaip85JBVSTQOa+ula6Sle5GOgREdvVWo620uR+DdbpY2S1zUgiy5Hxq5H+Si5d62S11PE8G62VUSrq2PZFdWIxXZnbF33Wyb/QBvNbriuV6roWuVqNRbZlTYqr899hTp4o4cYcyJjY2o53ktSyeYwo4dgdTJQQPdi9dG5zUVWsfsRfUe0WDzpiFUj6+okazKjZHPXNdWpfcqei3ID6Mlh81T5zEYH0UbXa/Kqrm2Olcm5qr0uKIaUFFDiWEwR1ekeiWddJHNW9rb0W4GqDMjwHD4oJoWRypHNbOizPVVst0232fMe0+A4fTaTRRyppGLG68z18ld+9dntA0gZtLgOH0dQ2eGOVJG3sqzPcm1LblWxxF4O4bDMyVkcqPY5HIqzvXanquBqgypvB3DZ5nzSRyq97lc5UneiXVb7rndVgOH1dQ6eaOVZHWuqTPamxLbkX1AaQMyfAcPqNHpY5V0TEjbaZ6eSm7cu32iTAcPkp4oHRyrHFfIiTPRdq3Xbe6/OBpgzfEOH6pqujl0WfSW0z75rW33v8wiwHD4qeaBkcqRzWzosz1VbLdNt9nzAaQM2nwHD6bSaKOVNJGsbrzPXyV3712e08pcBw+kqGTwxypIzcqzPcnJVA0wZUfg5hkUrJGRSo5io5LzvXanzibwdw2eZ8skcqve5XOVJ3ptX1XA1QZlTgOH1c7ppo5Ve611SZ7U2Jbcins+A4fUJEkscq6JiRttM9NiexdvtA0gYWMYJSrgrooX6BYGuWKSSdyNYqrtVVvt+c240tG1L32JtQDoAAAAAAAAAAVl3gLvAArUmyarRNyTbE9rWqv1qpZK1LsqKtPTpUX5sje5QLIAAAAAAAAAAw8A908Z/3P9DcMPAPdPGf9z/Q3AAAAAEVTNq8LpNG+S3vWJdVAlBUo611U9WrTTRWbmu9tkvdUt9RbAAAAAABlYy1HI9rtqLTSIvNpqmVjV1a9EdlXVpLLw2tA6/R/C+q/wAR3eYlZhlJH4RQ0zIlSFyx3Zndtukl/T/pTkbGq13+efwWFNMOkdij6meulnWFGLnja1qt86y2st7XXmBf/R/C+q/xHd5RpMGoJMWr4XwKscSR5E0jtl0W/pNdKaRzUc2vqFRdqKiM/CRx4bo55Z2VlQkkts6+Rtslk96BF+j+F9V/iO7yjQYNQS1uIRvgVWxTNaxM7tiZGrx4qpsarL16o5M/CRRYasMksjKyoR0zkc9fI2rZE6PBEAi/R/C+q/xHd5RwvBqCZ1bpYFdo6lzG/rHbGoibN/rNjVZevVHJn4SKDDdXWVYqyoTSvWR3mbXL/wCvqAi/R/C1/wD6v8R3eZ+CYHhstAkj6ZFcq7VR7k9HtNrVZevVHJn4SslGmHUjslXVJGzbZEYq/wAoHn6P4X1X+I7vKODYNQVGGslmgVz1e9FVZHeh6onp4IXIqhss2ibW1iO2b42JvVUt5vqJ6bDVpYUihrKhrEVVRPIXet197xUCJfB/DEav9m/iO7ylg2C4fUYRSzTQK+R7EVzlkdtXma+qyr//AHqjkz8JFTYctLTsghrKhsbEs1PIWydkCL9H8L6r/Ed3kFDgWHS0NPI+nu50bVVdI7atvaaOqy9eqOTPwnEVC+GJkbK2oRrERqJZm7sgVpMAwxI3qlNtRF/8ju8rYTguHz4TSTS06ukfE1zlWR21be01FpJHNVFrqiy7NzPwnFPh600EcEVZUNjjajWp5C2RP/UChiOAYY2je5KVLoqWu9y+lPWd0WA4Y6hp3LTbVjaq+W7h7S7LQvmjVj62oVq70sz8J7HRPijbGytqEaxEaiWZuT/1AzMXwXD6fCauaKBWyMic5qpI7YqJ7SzFgGGOiYq011VqL/eO7yxUYetTTyQS1lQ6ORqtcnkJdF/9TttJI1qNSuqLIltzPwgZGN4NQU2EzzQwKyRqJZUkds2p6y9+j+F9V/iO7yWpw3W6d0E1ZUOjfvTyE9fRJdVl69UcmfhAx8Ywagp6JJIYFa7SxtvnduV6Ivp4KXv0fwvqv8R3eS1GGrUx6OasqHNzI63kJtRbp73ihLqsvXqjkz8IGPiuDUEDaVYoFbnqY2O/WO2tVdqby9+j+F9V/iO7yWfDVqEjSWsqF0b0kb5iWcm73pLqsvXqjkz8IGLiGBYa2vomJTJlersyK5y32t9frND9H8L6r/Ed3kWIwLFU0Ln1c7nOm0aOVWJluirfzf8ASh3JJI3EqelZWzOSVj3K5MmzLb/T6wKdZg1BHiOHxMgVGSvej00jttmKqeniXv0fwvqv8R3eVIlWtxnRPlrGaszSRyPRjVW92qqJl3e05hq657IamSaRKOeRGMcjmK9LrZqqmT0/1A8qMGoGYxRQtgVI5I5Fc3SO2qmW3p9al79H8L6r/Ed3lSLNVY8kSy1jVghc5kr0Yl7uRFsmXds9Jq6rL16o5M/CBnPwPDkroY0p/JdG9VTSO3orben1qT/o/hfVf4ju8nWhesrZFrajM1Fai2ZuW1/e+pDvVZevVHJn4QMiXBqBuNU0CQKkT4ZHK3SO2qitt6fWpd/R/C+q/wAR3eSuw1XVLKhayo0jGqxq+RuW1/e+pCXVZevVHJn4QMaLAsN8dSR6qmVGKtszt/k+v1qX/wBH8L6r/Ed3kqYaqVCzpWVGkVLKvkbtn+n1IS6rL16o5M/CBjxYNQOxuogWBViZBG5G6R2xVV113+pC9+j+F9V/iO7yVuGq2pfUJWVGle1GKvkbkuqe99akuqy9eqOTPwgY9Jg1A/Fq+F8CrHEkeRNI7ZdFv6S9+j+F9V/iO7yWPDdHUSzsrKhJJcudfI223e9JdVl69UcmfhAx6HBqCWuxBj4FVsUrWsTO7YmRq8eKl79H8L6r/Ed3ksWGrDLLIysqEdM5HPXyNq2ROjwQl1WXr1RyZ+EDHwzBqCZ1akkCu0dS5jf1jtjURNm/1l79H8L6r/Ed3ksGGrAsix1lQmlesj/M2uX/ANfUS6rL16o5M/CBi4JgeGy0CPfTIrlXaqPcnoT1mh+j+F9V/iO7yWnw3VYkjhrKhrU9HkL/ANSXVZevVHJn4QMjBsGoKjDmSTQK56vel1kd6HqienghdXwfwyy/2b+I7vJafDVpYUihrKhrEVVt5C71uvveKkuqy9eqOTPwgZGDYLQVGE0000Cvkey7nLI7b9Zd/R/C+q/xHd5LTYctLTsghrKhsbEs1PIW32SXVZevVHJn4QM6gwPDpaGnkfT3c6NqqukdtW3tJZMAwxI3KlNtRF/8ju8sxUL4YmRsrahGsRGolmbuydOpJHIqLW1Fl2bmfhAy8IwXD6jCaSaWBXSPia5yrI7atvadYhgGGNo3uSlS6KlrvcvpT1l+nw5aanjgirKhscbUa1PIWyJ/6nstC+WNWPrahWrvSzPwgUaHAcMfQ07lptro2qvlu4e0jxfBcPgwmrmigVsjInOaqSO2Kie0046J8UbY2VtQjWIjUSzNyf8Aqc1GHrU08kEtZUOjkarXJ5CXRf8A1ArxYBhjoWOWmuqtRV/WO7ynjWD0FLhU80EKskYiK1ySO2bU9ZrtpJGtRqV1RZEsmxn4SOpw3W6d8E1ZUOjfvTyE/wCoFWqwak02mdT6VlvKbmVFT1pZdpUxTCsNZhzZqaKyrLG26SO3K9EVN/BTa1WXr1RyZ+EqVeFLJC5rZ5XKrmvVFypdUVFS1ktvQD39H8L6r/Ed3lHFcGoIGUqxQK3PUxsd+sdtaq7U3mnAx8zVtXVKOTY5qoy6fZE+GrUIxJayoXI9JG+YlnJu96BF+j+F9V/iO7zPxDA8NbX0TEpkyvV2ZFc5b7W+v1qbWqy9eqOTPwkUuG6WWOR9ZUK6O+VfI2bv9PqQCL9H8L6r/Ed3lKswagjxHD42QKjJXvR6aR22zFVPTxNfVZevVHJn4SKTDVlmilfWVCvhVVYvkbFVLL73gBF+j+F9V/iO7yjU4NQMxeihbAqRyMkVzdI7aqZben1mxqsvXqjkz8JE/DVfURzurKhZIkcjV8jYi2v731IBF+j+F9V/iO7yCTA8OSuhjSn8l0b1VNI7aqK23p9amjqsvXqjkz8JwtC9ZWyLW1GZqK1Fszctr+99SAQfo/hfVf4ju8pTYNQNxqmgSBUifDI5zc7tqorben1qa+qy9eqOTPwkTsNV1SyoWsqNIxqtavkbEW1/e+pAIv0fwvqv8R3eUI8Cw3x1JHqqZdGq2zu3+T6/Wps6rL16o5M/CRJhqpULOlZUaRUsq+Ru2f6fUgEX6P4X1X+I7vKMWDUDscqIFgVYmwMejc7tiq5113+pDY1WXr1RyZ+EiTDctU+oSsqNK9iMVfI3IqqnvfWoEX6P4X1X+I7vKNLg1A/Fq+F0CrHEkeRukdsui39JsarL16o5M/CRR4bo6iWdtZUJJLlR6+Rttu96BF+j+F9V/iO7yjQ4NQS12IRvgVWxStaxM7tiZGrx4qbGqy9eqOTPwkUWGrFLLIysqEdM5HPXyNqoiJ0eCARfo/hfVf4ju8o4Zg1BM+tSSBXJHUuY39Y7Y2zdm/1mxqsvXqjkz8JFDhqwLKsdZUIsr1kf5m1y2/0+oCL9H8L6r/Ed3mfgmB4bLQo99MiuVdqo9yehPWbWqy9eqOTPwkVPhuqxJHDWVDW8PIX/AKgRfo/hfVf4ju8pYPg1BUYe2SaBXvV8iXWR25Hqienghr6rL16o5M/CRU+HLTQpFDWVDWIqrbyF2qt197xUCJfB/DLL/Zv4ju8pYLgtBUYTTTTQK+R7Lucsjtv1mvqsvXqjkz8JFTYatLTsghrKhsbEs1PIX/qBF+j+F9V/iO7yCgwPDpaGCR9Pdzo2qq6R21be00dVl69UcmfhOIqF8MTY2VtQjWIiIlmbuyBXkwDDEjcqU21EX/yO7ypg+C4fUYTSTTQK6R8TXOcsjtq29pqrSSKiotdUWX1M/CcU+HLTU8cENZUNjjajWp5C2RP/AFAo4hgGGNo3uSlS6Wtd7l9PtPaHAcMfQ07nU210bVXy3b7e0vS0L5Y1Y+tqFau9LM/Cex0L4o2xsrahGsRGolmbk/8AUDMxfBcPgwmrmip1bIyJzmqkjtiontLEOAYY6GNVprqrUVf1juHtLNRh61NPJBLWVDo5Gq1yeQl0X/1O20cjWo1K6osiWTYz8IGRjeDUFNhNRNDArJGolnJI7ZtT1l79H8L6t/Ed3ktThut074JqyodG/YqeQn/Ul1WXr1RyZ+EDHxjBqCnodJDArXaWNt87tyvRF9PBS9+j+F9V/iO7yWow1amLRzVlQ5uZHW8hNqLdPe8UJdVl69UcmfhA5wtqMw2na1LNaxERCq7DKOur6uSphzuRzWouZU2ZU4KaNPClPAyJqqqMS113qZkkNTJiFWsOI6q3M27NG11/JTbtAzcbwigpnROhp0RdHIu1yu2pa29fWblPWJRYPA/Isj3qjI2Itszl3Jcw8XhqY3xLNiOspo5PJ0bW+hOH/wB2H0FDURUuDsmmdlY1t1Uk8NV+rjLqKuqG1kVNW0zYlmRVjcx+ZFVEuqLsS2w0DMpIZ6ysZX1TViaxFSCFd7UXe53rXgS4vPPBRLq0Uj5HuRl425lYi73WJE7Zdb0ibREPIcTbPi0lFGy7Y2K5ZL71RURUTmXXvbGxz3qjWtS6qvoQ+doqhkWNwRxUdVGxKfRoj47Knlecvq4qbGMMfJhNUyO6uWNbInpJE7LqacReIjurR19fVs01HRxpAvmrNIqK9OKIibPnLeH1uuRvzRrFLG7JJGq3yr7fShFTSPnwiB1A6JHaNqJnRVRLJtTYZdXX1q0OJQyuiSSF0bM8N2pZ2/fyJnDflxfMRGH0LXscqo1zVVN6Iu4rYfWOq0nbIxI5IZFjc1Fv7F+cyXUs0EtI+Gip6JWSNTOk6Xenpbu23Lk724fjOneuWGqiVHrwcxLovK/IvVLM6MRtHK1HWLLictKxl2QsRz333OXcnI5xatShw+WVHtbJlXRo70uOMFjdqa1MiWlqnLK71Iu5OVjzH2Ndg1UrmoqtYqpdNwzPTlmIr5sVQ4PUIlK2apxNs6y5W2VURGPVL5U9fcaEFbS1DXuhnje2Pz1R272mFikEa4JhjEajUklizZUte7d5YxumhhhpaaGNsMVRUMZLkTLmTgpItMOttOtpz6/4aUOJUVRLooaqJ7+ijkuvsJZamCF2WWZjFsrrOdbYnpMzHaKmZhEr44mRPgRHRuallaqKVp2NrcZwpahqOR9Or3NVNira/wB5ZtMM10qWjqjjf+zYixGjljfJHVROZH5y5k2e06pqymq0VaaZkqN35VvYx56Knd4UwN0TEYsCvViJsVUVbXT/AO7iWONkHhWrYmtY19LdyNSyKubeOqSdKmNvTKz4QU8tVgdXBC3NI+OzUva5Qw5uI4tSpVeMFpo1VUZHGxFsibNql3wlY6TwfrWRtVzlj2IhUhweKWJlVhdbNTJImazNrFX2CzOjMRE5298ZXMMlrm1M9LXIsmjssc6Msj04cLnmBVU1VDUunfnVk7mNWyJZEtsI8Oq6yLEX4dXuZK9I9IyVqWul7bUOfBn/AA9X/un/ANCRO8N3r8tpx6NKtqNVo5qi2bRsV1uNjKpabE62mjqnYosTpGo9rI40VrUXcnrNasmggpZJKpUSG1n3RVSy7Nye0ykwR8KI/DMQmgYu1GL5TC25Z0ZiK77e+MruEz1csUkddGrZonq3PlskicULxmYRW1M0tRSVqN09MqIr2bnIu5TTLXhy1YxeQAGnNWXeAu8ACvF/jqj91n9SwVo1tiE7V3uYxyfWgFkAAAAAAAAAAYeAe6eM/wC5/obauRFRFVEVd3rPmsLkrmYrjGqQQyotR5SySK22z2KKxuKJi9DPJDEr1kckcesKrE8hfRl9u3aB9JpGaTR525+jfbyPVciWuqJfYl/SfJudA7Ca6qnia3EGzPVJMqqqOR1kRrrbksiGricFsTw2dZZHXnRqMv5KeQ70cfWBrq9qORquRHO3Iq7VKeK6RadiRaxmV6J+oWype+1fUYeK1MkuKSVMNPUypRK1sb423ZdFvJdfZsPoJUfWU8MlNULG1bPzIl8zVTd9aAZztbZPHEyprHM8ny9C1yORUVN/zIt/X6yzHR1cjdIuIVMSyJmyK1nkrbduLlOySKNsUj1kytRFkdvcvp2EoHMbVYxEc9XrxU6AAAAAZeMojke1dy00ifW01DKxlyNR7l3JTSLs9rQJvE1F8G/6V3ee0NNFS1lTHCio3KxdrlXpcSPx7RcKn/40ncdYfVR1lXUyQ58uVieWxWr770KgHlHRU0sT3yQsc5ZZEuqf61J/F1H1dnI9w/8Aw7vlpf53HU9XHBI2NySOc5FciMjV2z5kA48XUfV2ch4uo+rs5DX4/gqn6B/cNfj+CqfoH9wDxdR9XZyHi6j6uzkNfj+CqfoH9w1+P4Kp+gf3APF1H1dnIjqcLpJKd7Ei0aqlszE2p7CTX4/gqn6B/cR1FWktO9kWtRPclkelO5Vb69wGP4upmPfEtXVK5JI0/uU2XtZN27al78PaatNDh9U56RU10ZsVysVEXfuv7Cahz6NH6V07ZHOdmemVWp6G2LYFXxdR9XZyHi6j6uzkWgBV8XUfV2ch4uo+rs5GjBTaZiuz222tYl1D437P5gZPi6j6uzkPF1H1dnI1tQ+N+z+Y1D437P5gZPi6j6uzkPF1H1dnI1tQ+N+z+Y1D437P5gZPi6j6uzkPF1H1dnI1tQ+N+z+Y1D437P5gZPi6j6uzkPF1H1dnI1tQ+N+z+Y1D437P5gZPi6j6uzkPF1H1dnI1tQ+N+z+Y1D437P5gZPi6j6uzkPF1H1dnI1tQ+N+z+Y1D437P5gfOYjhEE0lGjKWNzGzXlRUS2XK7+tjl+CUzMWpZIKKJkKRyJIrWom1bW/qfS6h8b9n8xqHxv2fzA+cTCYvHMkq0zdXWna1F9GbMt/qsUYsKk0NLQvw+2ikar6nM3K5rVvuve62t859jqHxv2fzGofG/Z/MD53xVF460urM1fV8t/Rmzdxc8XUfV2cjW1D437P5jUPjfs/mBk+LqPq7OQ8XUfV2cjW1D437P5jUPjfs/mBk+LqPq7OQ8XUfV2cjW1D437P5jUPjfs/mBk+LqPq7OQ8XUfV2cjW1D437P5jUPjfs/mBk+LqPq7OQ8XUfV2cjW1D437P5jUPjfs/mBk+LqPq7OQ8XUfV2cjW1D437P5jUPjfs/mBk+LqPq7OQ8XUfV2cjW1D437P5jUPjfs/mBk+LqPq7OQ8XUfV2cjW1D437P5jUPjfs/mBk+LqPq7OQ8XUfV2cjW1D437P5jUPjfs/mBk+LqPq7OQ8XUfV2cjW1D437P5jUPjfs/mBk+LqPq7OQ8XUfV2cjW1D437P5jUPjfs/mBk+LqPq7OQ8XUfV2cjW1D437P5jUPjfs/mBk+LqPq7ORUc7B2uVqpEiotl8lT6HUPjfs/mZ+D0SSUSuzon6x6eb/qUDOz4Nwi7KjPg3CLsqfQeLk6adn8x4uTpp2fzA+fz4Nwi7KjPg3CLsqfQeLk6adn8x4uTpp2fzA+fz4Nwi7KjPg3CLsqfQeLk6adn8x4uTpp2fzA+bmdhT47RyRsXfsatl9ohlwpzP1scTHbtiKqL7D6TxcnTTs/mPFydNOz+YHz+fBuEXZUZ8G4RdlT6DxcnTTs/mPFydNOz+YHz+fBuEXZUZ8G4RdlT6DxcnTTs/mPFydNOz+YHz+fBuEXZUmgpsOqWq6GKN6ItlshteLk6adn8yjh9HmrK9ue2WVE83/SgEHi6j6uzkPF1H1dnI1tQ+N+z+Y1D437P5gZPi6j6uzkPF1H1dnI1tQ+N+z+Y1D437P5gZPi6j6uzkPF1H1dnI1tQ+N+z+Y1D437P5gZPi6j6uzkPF1H1dnI1tQ+N+z+Y1D437P5gZPi6j6uzkPF1H1dnI1tQ+N+z+Y1D437P5gZPi6j6uzkPF1H1dnI1tQ+N+z+Y1D437P5gZPi6j6uzkPF1H1dnI1tQ+N+z+Y1D437P5gZPi6j6uzkPF1H1dnI1tQ+N+z+Y1D437P5gZPi6j6uzkPF1H1dnI1tQ+N+z+Y1D437P5gZPi6j6uzkPF1H1dnI1tQ+N+z+Y1D437P5gZPi6j6uzkPF1H1dnI1tQ+N+z+Y1D437P5gZPi6j6uzkPF1H1dnI1tQ+N+z+Y1D437P5gZPi6j6uzkPF1H1dnI1tQ+N+z+Y1D437P5gZPi6j6uzkPF1H1dnI1tQ+N+z+Y1D437P5gZPi6j6uzkPF1H1dnI1tQ+N+z+Y1D437P5gZPi6j6uzkPF1H1dnI1tQ+N+z+Y1D437P5gYzKeKnxKNIWIxHQvuiena0h1Cnqq6rfM1yuR7USz1T3icFNtcLRahs2lW7Wq1Ey7Nqov9BHhaRySvSVbyKir5PBET+gHyeIUMENe6NjXIxKOWSyvVfKSyIu/wBamvS0MNfhNPHOjla2zkyuVNpeqcBjqZ1mfO5HLC6GyN2Wda6+3YWabDtWgbEyW6NS11bt+8LFprOYUafC4KeZsrHzq5u5HSuVOSqT09NHTaTR3/WPV7rrfapc1Z3widn8xqzvhE7P5kiIWb2nmVTVotbSqsulRmjvf0XuSk2rO+ETs/mNWd8InZ/MqTMzyyJMFpHSOezSwq9buSKRWo75kJ4cOpIKV1NHA1In7Hpvze1TQ1Z3widn8yBq3ai+omIanUvO2VKDCKaGVkl5ZFj/ALtskiuRnsRSatooK+FIqhmZiLfYttpYAxB12mc5eIiIiIiWRNyENfTa5RS0+fJpG5c1r2JwVmJmJyz6nDNPSUcGmy6s9js2W+bKluOwnxCijr6VYZFVu1HNc3e1U3KhZBMQ35ltt+GRJhVZVtbDXV+lp2qiqxkeVX24qW5KBH4nT1iSZUhYrMmXff1lwz34zRNrI6RkmllkdlszajfapnEQ3F9S/CR9DmxaOu0nmRLHktv23vcLQ/tZK7SbodFky+u97lwGsQ5+ZZmeEsj4vB+tfG9zHJHsc1bKhXgwispY0TD8QWKJ3laORiPRt+ClrwgqJaXA6ueF2WRjLtWyLbmX41VY2qu9UQTEStNS1OFLD8NWlnkqZ53VFTImVZHJZETgiegqQ4NXUyypS4pomSPV6t0CLtX2qbQJ0w1518yowUM6080OIVetslS1tGjLJ6d3/wB2FSPC8RpmJFS4oqQpsakkSOVqe02QOmEjWtH/AEp4dh7KBki6R0s0q5pJXb3KXACxGGLWm05kABWVZd4C7wAKrfdV/wAg3+ZxaKzvJxNi/CQuRfVlVPxKBZAAAAAAAAAAGHgHunjP+5/oa8tPHLLFI9t3QuVzFvuVUVPuUyMA908Z/wBz/Q3AMHCsLpahs08rHq5KuVbJI5GqqPWyq29lNBKePW2QyNu2NdNBt83ZZU+a/wBZTd4PfrZXx180aSPc/KjGLZVW670OosEmifnjxOdrrWukUd7dkDSgpoaeFYo2WY5VVUXbdVW634nVPBHTQMhiRUjYlmoq3shQ8W1v+cVP0cf4R4trf84qfo4/wgaYMzxbW/5xU/Rx/hHi2t/zip+jj/CBpgzPFtb/AJxU/Rx/hHi2t/zip+jj/CBpgzPFtb/nFT9HH+EeLa3/ADip+jj/AAgaZl4vvd/t5Pvae+La3/OKn6OP8JUrYJqVJXTVctVemkVEcxqKllbusiAbxWi90Kn9xn/Yq+OmdQxD/wCOp3h9SlVV1MiRTReSxMsrMq++9AE+H/4d3y0v87gvuoz5F38yDD/8O75aX+dwX3UZ8i7+ZALIAAAAAAq22qUJsQR6OZR2kkTZf0GL3rSMy3Wlr7QlonsjoWOe5Gtu7aq29KnFRicMLmtRHPVfSm4rUtCtXSsWd6ol1sie00Y6aGJG5WJdNyrtU5Z1L8bQ3jTrzvKmtXWPmRsVP+rX3yov3hExJZ1uqJH6NxogvkzPNpPNiOKwkwzXdXcj1i2PWyrfbyJf2h/p3+rccQ1LoWK1GoqXvtJNef0GnaIxGHG3zTlI3XMm1Yr+u5EqV+2yt9W76z3Xn9Bo15/QaEndKiVeVNsV/XcitX3Ta23ptb6hrz+g0a8/oNBO6RiVmVMyxX+citX8W3v6tx7rz+g0a8/oNGBK1KvLtWL57kSpX5t7bfMNef0GjXn9BoJ3SMSsyJmWK/ruR2r9m1u/ba24a8/oNGvP6DRgeuSt0K3Vl/Ta9z2VKjO3VuC5tLmt6PzOdef0GjXn9BpR21a3MqKkNkRNtl2nDtfu62X1DXn9Bo15/QaFndIxKzKmZYr+u5H/AG/Nvbb1WGvP6DRrz+g0iJGJWZEzLFmt6yNyV93WVm/ZwGvP6DRrz+g0CRiVltqx+rNe/wBRGqV+ZbK31DXn9Bo15/QaMKkYlZk2rFf13I3pX5lyqzf6N1hrz+g0a8/oNCO2JWWXMsfqve/1HDkr7usrPUNef0GjXn9BowOrVuiXbHey2ve/ceyJNZmr3z326TNa1jjXn9Bo15/QaVXaLW5kRdDu2qiLa5y7Xs/vcvpt/Q815/QaNef0Ggnd3Glbl8tYr+u5w7X82xWb/RwGvP6DRrz+g0Ikj1yy5lj9V73+o4eldn2KzL6vzPNef0GjXn9BoHcaVmXyljv6/wAjlyV2bYrbX224eo815/QaNef0GgdxJW5fLWK9/Tc5elfmXKrN2y3H5zzXn9Bo15/QaQdxpW++WP5/yOXJXZ9ity+o815/QaNef0GgdRpXZFzLHm9d/wCgVJtCzR5tNsvmvb1nOvP6DRrz+g0ph23XrtR2gXfdURxnYRrmpLosttK/+Zbl7Xn9Bpl4XisVNSrG+SJrtI9bOdZdrlCzu149duuZY7ejNv8AqOX6/dcqs3bLbrlbx7B8NB2x49p/hoO2RFuNKz3yx/P+R5IlddMqs9dvzKvj2D4aDtjx7B8NB2wLcaVu3Msfz/kcyJXXXKrPRa24rePYPhoO2PHtP8NB2xgW40rduZY7evf9R49K3MmVWW9NvzKvj2D4aDtjx7B8NB2wdsLUSV3v1j+f8jyRK6/kqz5t31lbx5T/AA0HbHj2D4aDtjB2Wo0rbrmWO19l/wAjy0+r7c2nv6FW28rePYPhoO2PHtP8NB2ywYWkWvTKjtAt13ojtiWKFFreu4ho8t9LttuvlS28l8e0/wANB2yvhtdmqa2SNGOa+VFui7PNQLLSjSuv5Sx7tt/6WD0rsyWVlvTb8znXn9Bo15/QaE7OokrffrH8/wCQkSt96se7Zb8znXn9Bo15/QaDs6jStzeUrLW9P5CRK3N5Kstb3vH5znXn9Bo15/QaQ7Oo0rffLH67/wBLCRK3ZkWP5vzOdef0GjXn9BpTs6YldmXMrLei/wCQkStv5Kstb0cfnOdef0GjXn9BpDs6jSuzbVjtb08fmFptHLpM2luuXKq23bDnXn9Bo15/QaWDD29e1t10CrdERERePpOpNd2ZVj37bfmca8/oNIZsTkjkhYkTV0rlbe+7yVX+gVOzXs3lZLevh83pPZNd94sfzfmca9L0Gc1GvS9BnNSJ2dsStzLmVlvRf8j2RKy6ZVjt6vzI9el6DOajXpegzmpTs6YlddMys9N77vVuOpErdmVY9/o/Mj16XoM5qNel6DOakwvZ2xK7MuZWW9F/yPZErPerH/6/mR69L0Gc1GvS9BnNSp2dMSvzJmVm7bfcdSJWqqZVjtfbb8yPXpegzmo16XoM5qTA6YldfarPTv3ercdtSXO/T39GXJexFr0vQZzU816XoM5qUw6Z4wbDddCqo3Yi3vf1ncmu5fJWO/qv/Uj16XoM5qNel6DOahXTdez7clrenj8x1JrvvVj+b8yPXpegzmo16XoM5qRHTErsyXVm7bfcdSJWZfIWO/qv/Ur02JvqKaKbRtbnajrX3XJdef0GgetSuzbVZb0XOpErbeSsd/V+ZXdib0qWQ6JvlMc69+Con9SnP4RugqpYVoqiTJbyoo1em1EUo0mJXZkurLW9PE7kSst5Kx/Ne/1mKnhS51Q+JKGVmSB815mqxVy22Inz7zUo8QfVUzJtG1uZL2vcg6alfm2q21/Tw9Z3Ilbk8hYr+q/9T3WX9Fo1l/RaMDhqV2farcvr/I7ak2kXT+bZMujvb1jWX9Fo1l/RaUw4ZryIu2LJtsjkXNv2EbbPal0VuziT6w/g0hRLNROBw1tGNXmZj9monCvNSPk/u6ueJf8ASqL96GVU0GOsX+zYmkif62o1fuU3geefDatf9O8/d2prTXtD5rU/CbrkfNO4an4Tdcj5p3H0x4SmtNbdGtGJ/tLr8RPasfh81qfhN1yPmncNT8JuuR807j6U8zJmy3TNa9j2dEerPxU/pj8Pj8Ro/CFaZdPI+aP3zY3X5om8xqBk766JlM7JOrrNVfQp+lFWXDqWWqjqXQtSZi3R6bF+fiZnSzO0vRp+O6azE1YepeEvXGdpO4al4S9cZ2k7j6YGuj3cPip/TH4fH4nBjsGHzy1lSx9O1t3tWzrp7LFhlH4SKxFbVsRLbPKTuNjH3xR4JVvqIdNEjLujzK3MnC6bi9HZY22SyWTYXo90+Kn9Mfh83qXhL1xnaTuPdT8JuuR807j6UDo9z4qf0x+HzWp+E3XI+adxJTUvhC2pidPVsdEj0V6XTa2+30H0IHR7pPiZmMdMfgABt5gAAVX5la5GKiO9Cql0RSukNW7+8q2onxcVl+tVLK7wBX1eb01ktv3W9xCkOixOD9bI+8Unnre21heK0/k11K/jnZzS9/s/WBZAAAAAAAAAAGHgHunjP+5/obhh4B7p4z/uf6G4AAAAAAAAAAAAAADKxlVRHqm1UppPvaaplYyuVHrZVtTSLZN67Wgd69VdX+xJ+E7w+WSarqXSMyOysS1lTpcUQj8az/5RXcmfiO8PqHVNXUvfTywLlYmSW1/fbdiqBPh/+Hd8tL/O4L7qM+Rd/Mgw/wDw7vlpf53BfdRnyLv5kAsgAAcve2Nive5GtTeqnSrZLruMp70xWV0TczYmLv8A6nPUv0xiOXSlOreeHT5KmsqUZGmWn9Kl2npYaZF0bLKu9fSp3FG2GNsbEs1qWQ7M00sfNbeVvqZ+WvChR1cMVO2ORzmuarrpkXivqJtfpumvYd3FkHZyVtfpumvYd3DX6bpr2HdxZAFbX6bpr2Hdw8YU3wi9h3cWURV3Iq+xA5rlavku3cAOWPbIxr2Lma5LoqelDogoI3sw+mY9jmubE1FRWrdFshYyu6LuQHgPcrui7kMrui7kB4D3K7ou5DK7ou5AeA9yu6LuQyu6LuQHgPcrui7kMrui7kB4D3K7ou5DK7ou5AeA9yu6LuQyu6LuQHgPcrui7kMrui7kB4D3K7ou5DK7ou5AeA9yu6LuQyu6LuQHgPcrui7kMrui7kB4D3K7ou5DK7ou5AeA9yu6LuQyu6LuQHgPcrui7kMrui7kB4D3K7ou5DK7ou5AeA9yu6LuQyu6LuQHgPcrui7kMrui7kB4D3K7ou5DK7ou5AeA9yu6LuQyu6LuQHgPcrui7kMrui7kB4RrBCqqqxMVV/0oS5XdF3IZXdF3ICLV4fgY+yg1eH4GPsoS5XdF3IZXdF3ICLV4fgY+yg1eH4GPsoS5XdF3IZXdF3ICLV4fgY+yg1eH4GPsoS5XdF3IZXdF3ICLV4fgY+yg1eH4GPsoS5XdF3IZXdF3ICLV4fgY+yg1eH4GPsoS5XdF3IZXdF3ICLV4fgY+yg1eH4GPsoS5XdF3IZXdF3ICLV4fgY+yh0xjWJZjUanBEsd5XdF3IZXdF3IDwHuV3RdyGV3RdyA8B7ld0Xchld0XcgPAe5XdF3IZXdF3IDwHuV3RdyGV3RdyA8B7ld0Xchld0XcgPAe5XdF3IZXdF3IDwq1X+Ko/lV/kcW8rui7kV6mN7qikVGPVGyKqqjV2eQ5AJwe5XdF3IZXdF3IDwHuV3RdyGV3RdyA8B7ld0Xchld0XcgPAe5XdF3IZXdF3IDwHuV3RdyGV3RdyA8B7ld0Xchld0XcgPAe5XdF3IZXdF3IDwHuV3RdyGV3RdyAq4b7m03yTfuLJBh8b2YfTtex7XJG1FRWrdNhYyu6LuQFV/ulD8jJ/MwqLUzQ19W2KLOiuat8rl96nBFLr43riET8j8qRPRVyra929ylN9TUUldUo3Dqudr3Ncj42pbzUT0qnADIxSsqlr3OSkV7lo5GqiXbZqubd3lIl7eo+mwj3Oh/dMSdaqtrpJPF1XC1KKViaRm9yqlkSyqbmFsdHQRNkY5rkTaioqKBcB5f28hf28gPQeX9vIX9vID0Hl/byPU2gAAAABjU066lem0bLE4DLxdJWSwSwZkk2pdu/j3moFPHo2to38m/Haf8LO8ZhBRSSS0rJJVarnJe7Scp0/9mq30+6N/lx+rihcPeyAADPx/QeJKvW9JoNH5eitmt6r7C9HbRttuslrlHH44pcEq2TzaCJY7Okyq7KnGyby9HZI22W6WTaB0AAAAAAAAAAKy7wF3gAVqn/FUnyjv5HFkrVWyelcu5JFTm1UQCyAAAAAAAAAAPmsIqlhxzE4kaxySVdlu6zk2b0S20+lMPAPdPGf9z/Q3AAAAAAAAAAAAAAAZGNyxxuRHva1XwSI1FXet2muYePqqVcKol1SmnsnHzQNwrRe6FT+4z/sVtfxH/J5Pp2d51h8s01XUunpnU78rEyK9HbPK23QCfD/APDu+Wl/ncF91GfIu/mQYf8A4d3y0v8AO4L7qM+Rd/MgFkiZNnnkjRuxlru9fA6lkSKJz13NS5DBano9JItlXy3qvFSTOIzKxGdkGJSzKrIKdLucvlFyCFsMaNaiX3qvFSlhsD1lkqZH5s6+T/U0ThpR1T5k/wDIdtSemOiAAHocAAryVbEm0LNrzVazadnLV1a6UZsnVUaiq5URE9KkTqqFrFfnu3im0iippXI/WJMyO9BKylhYzIjLt9e01ikcy8/meI1N61iI91/D6qF1NfSNS63sqoik+u0/wnq3KV6FtNFE5q6Nq5r2VUT0IS5KH4njvQ5z7PXHViM8pUqoFbfSs+dbHOu06X8vdv8AJXYEdSI2yOht7UOclD8Tt9aEWUqVEKpfSs+dTjXYNnl793krtPUdSols0PNDjJRXv+pv7UBKRKqByXSVnzqc69T9P1eaoRaRqWR0KJ7UOclF8RzQbiVKmFUvpW/OtjjXYL2zr2VPUdSolkdCnzocKyiVb/qb+1AT7JG1UDkRUlZb1rY512D0PXsqGrSNSyOhRPahzkovieaDc3drVwZMySIvqvt5HslVFEqJM5I0VLorlREOF1NWZc0SJ6lQKtK5yOfJG5U2JdyFHaVVOu6aNfT5yHK1tOir+s3b9ihNUR6uzRXVETehyrKJVW+h279qBZ9kjaqByXSVvzrY512nvbPf2IoatI1LNdCie1DnJRXveHmhN03SNqoHNzJK23rWxytbAl7ybvUoatI1qNa6FET1ocqyiVVVdDt37UAkSqgVP7xqe1bKcrW06KqK/d6lCLSNSyOh5ocqyiVbroeaDc3SNqoXJdJGonrWxytbA1bK/wBNtiKqBq0jUsjoUT2ocq2ict1WFfnQCRtVA5NkrUtvutl+s5WtgRVRX7t9kUNWkalkdCnzocqyiVVvoNu/am0bm7vW4Miu0jURPQq2XkevqWRI1ZfIa7crlREOP7HlVuaGy+tAq0zsueVjkat0RXIUdpVU62tNGt9qWeh4tZAi2z3X1Je55ekzXzRXtbehyraJVuqw343QLPs7bVwOS6Stt61seLW06LbSerYiqG6mxLNWFE9Socq2iVbqsO++9CIkbVQO3SNT1KtlPHVkDXWz39iXPGrSNSzXQp86Hjm0TnZlWG/G6AdtqoHJdJGp7dh4tZAi2z39GxFU8bqjEs10KJ7UOVbRKt1WG/tQbm6RlVA9LpK351scurYGqqaRFttuiXDVpGJZroUT1Kh45tE5bu0Kr7UKO21UDt0iJ7dn3nK1kCOy57r6kVQ3VG+asKfOh45tE5bqsN/ahDd02rgc26SNRPXsPVqWNjbI7yWOt5Sqltpw3U2ts1YUT2oF1ZWtasrFa21kVyego7bV07rZZ41vus9Np46sp2/+RPam1Dy9JmRc0V09aHLm0Tlu5YV+dAs+yRtXA5VTSNRU9C7PvOVradqqiyIvp2bTxupsvlWFL+tDxzaJyqrtCqqll2oREjaqB26RE9uz7zx1XA1dsiL7Np43VG+a6FPnQ8clG9UVywr86Adtq4HbpET27PvPHVlO1VvIi23qiXQ8bqbL5VhS/rQ8c2icqq5YVv60G5u7bVQOuiSIipx2feeOq4GrZZEW/BL/AHHjdUb5qwp86Hjko3KiuWFVT1oB0yrgfukT59n3h1ZA1dsiL7EueN1NnmrCnzoeOSjct3LCq+1BudnTKuB6qiSIipx2feNaZotLt0fS2cbHLdTZfKsKX37UH9l0eTSsydHMlijpKymcl2zxKl7bHoHVcDVtpEX07Nv3HK6oqtXNF5K3TagclG9buWFV3b0Cy6bWQOWySNT27Lh1XA1bLIi+zb9xy1KNnmrCnzoHJRuW7lhVfahN03dNq4H7pET27PvDquBu+RF9m37jxups81YU+dDxyUb/ADlhX50B2dNq4HLZJET27PvDquBq2WRFXf5O37jlqUbVu1YUW1t6ByUblu5YVX2oNzd02rgfukT59gfVwM3yIvs2/cctSjZ5qwp86HrtTf5ywr86Dc7PW1kDlskiIvr2feHVcDV2yIvp2bfuOWpRtW7VhRfagclG7zlhX0b0B2dNrIHLbSIi79uz7z3WWKx72ormsvdUt6DhqUbVu1YUX2oP7Nlc1JWI129EchYN3SVtM5FtPFs3+WmwOq4G2vI1b8NpyqUatRM0NkVF3p6A7U32zOhW3rQK6bWQOW2kRPbsDquBu+RF9m37jlraJq3asKL7UDko3+csK/OhN07Om1cDlskiIvr2feeuqoG/+RFX/Tt+44alG1VVqwoq+tD12putmWFbetAPW1lO7/yInrXYgdVwM3yIt+jt+45a2ib5qwp86B2pv85YV+dBudnTayBy2SRE9uw9dVQt3yIv7u37jhqUbVu1YUX2oeu1R3nOhX50KdhtbTuVP1iJf0qlkPX1cDLIsiLfht+45a2iat0WFF9qHrtTdbMsK23bUIb4G1kDltpET2pb7zts7HucjPLy71RUsRtbRNW6LCnzoeo6maqq2Vjc2+zkKDK2me26TxpsuqK5LodOq4GpdZW29S3I8tHo9Hmita29LnTtTelnOhVPagUSsgVbaRE9qWOnVUDf/I1fYt/uI0bRNdmRYUX2odO1R/nOhX50Ij1KyBVREkRL+ldiHrqqBiXWRvzLcjalElnNWD1LdDp2pvSznQqntQbj1KyBVtpOaKh66qgal1kb820jRKJrtiwou/eh65aN+xXQrb1oNx62sgVbaT17UVDp1VA1NsjfYi3UjTUWO2OgRUS+9Nx0q0j27XQuT2oAStgVbZ/TbaiodOq4GJdZG29W37iNGUSLdNDx3odO1R6WcsKp61QAlZArrZ7L60VDttQx7lbGudUS65VQja2jat00N/ah0jqdHK5skbVXYtnIWDd42sp3XasrGu23arkuhgxeEeFufotZRr2rlXMlkv7VN1EpEaqZott9qqlz5+o8F8Kqo1XQLE923PG5UW/3HXTjTnbUmY/Y37NRlVA9EVsiWXiSoqKl0W6Hw89PWeC9S1znOqcPetuFu5fqU+pgjSaBlRRTZo5EzN9Zx8Rp62hi0R1VnvH8LExLQBTbVPidlqGKnrQtse17czVunqOWnrU1No5WYw9PTwHLxlOrT6o5jePsteVTEUVkbJ2+dC9HfNuUtot0uhxOzSQSM6TVT6iOhfpKKF3pyonLYejTv10i3qk7JwAbRn+EEOsYHVw6SOPOy2eR2Vqe1S9Glo2pvsibih4QU8tVgdXBAzPI+OzW3tdS/GipGxF3oiAdAAAAAAAAAACsu8Bd4AFat30/yzf6lkrVu+n+Wb/UCyAAAAAAAAAAMPAPdPGf9z/Q3DDwD3Txn/c/0NarqoqOndPO7LGzetr+pAJgcQzMnZnjdmbuOwAAAAAAAAAAAGJjv+Ng/wBvP/1Nsw8fVUq4Val11aeydkDcK0XuhU/uM/7FbWcW/wAtg/8Ak/8A6nWHvqJKupWqhbC/KzyWvzpbytt7IBPh/wDh3fLS/wA7gvuoz5F38yDD/wDDu+Wl/ncF91GfIu/mQBWeXoofhH7fYm1SHFXsWJkDnWWRfR6iZfLxFOEcd/nVSrKsU+MMjc1VdHZf6nHXmenEd3XRj5s+i/TxNggZE3c1LEgB1iMRhzmczkIJZXadkMVs3nOVfQ0mVUa1VXYibVK1KqJC+pk2LIuZb+hPQhYhmZiIzL2skkRmSDa9V2kkMKMRHORNJbapDSRfrHz582fcWzraemOmHi0KebPnX+3tAADk9wAAAAAAAAAAAAAAAAAAAAAAAAAAAAAAAAAAAAAA4ZNE+R8bJGOkZ5zUciq32p6DySohikZHJNGx79jWuciK72J6QJAcySMhjWSV7WMbvc5bIhylRC6RsaTRq9zc7Wo5LqnFE4ASAHEc0UrntjkY9zFs9GuRVavBeAHYOJZooUassjI0cuVMzkS68DsACOGeGoaroJWStRbKrHIqIvDYSAAAAAAAAAAAAAAAAAAAAAAAAAAAAAAAAAAAAAAAAAAAAAAAAAAAAAAAAAAAAAAAAAAABWw33Npvkm/cWSthvubTfJN+4sgVn+6UPyMn8zBTf4us+Ub/ACND/dKH5GT+ZhTdNXR19WlLSRzMzNur5siouVNlrKBDi3um/wD/AM+b72mvhHudD+6YFVJVSYjLrdOyFUoJsqMkz32t9SG/hHudD+6BdAAAAAAABXr6SOuopqaVLtkaqexfQpgeA1Q91BUUz1voJNnqRfRzReZ9BXVUdFRS1Mq2bG1V9vBD5/wGp3toaipeltNJZPWienmq8j3af+2vnjMY/dmeX0r2Ne2zkRU9ZUfDJTO0kK3b6ULoPl6uhXU34n1bicI4JmzMu3YvpTgSFKeN1PIk0Xm+lC3HI2ViObuU5V1JmJ09TmFx3h0pUwv3Pi+f71La7TiKJsMTY2JZrdw8F/oVLcuwAetlmeEkb5cArWRMc97o7I1qXVdpoxJaJiLvyoZ3hHLJDgFbJE9zHtjujmrZU2mjEt4mKu1cqAdAAAAAAAAAACsu8Hj0crXI1bL6FVL2M+KKsWtmikr3KxGNemWJqKl1dsTfs2ekDRK1f/h0+Vj/AJ0Gqy9eqOTPwnmoxqqK+Sd9lR3lSrZVRb7t28C0AAAAAArV73shbo3rGrpGNzIiKqIrkRd41WXr1RyZ+ECyCtqsvXqjkz8JzEksVakTp5JWrGrvLRuxbpwROIGdgHunjP8Auf6GhiTpUgY2CaGKRz0tpW5kcibVS3zGfgHunjP+5/oeY1SSOxOglp6l8c75Va1zvKa1Mjtzd3z+sCGXGJVdkhxGjYr/ANY3NC7YxL7F5L/9sadFUVMjmaxNT5bqxcrHNVzt6WuvD2mO+Ji4NiM74WrUMmkVJ1RM2ZH2S3p3IhoYnTtTE8NqFfIrlnyo1XeSiZHbk/qBsAAAAAAAAAAAYmO/42D/AG8//U2zDx9VSrhypddWnsnZA3CtF7oVP7jP+xV1nFOpJzb+M7w988lXUrUxaN+VmzZu8rgqgT4f/h3fLS/zuC+6jPkXfzIMP/w7vlpf53BfdRnyLv5kAQba2pXhlT6itSSNlxWfyLObdL/PYs0/+Kqfa37ivQyOdiFQ1WWRFWy8dpw1fqq7af02aIAO7ir17lbRyW3qluew8q9HHSox62bsaMQ/wb14WX60PK90aQtWRMyZjen9UPN4ucaNsJqdjY4GNZusduXK1VXcm0MVFY1U3W2HMyXid7Cc23b+jS+XtCJJ3It3ImRSwq2RVXcU3KiwNam1brs5lh7kVrmIt3W3HS9Y2w8fhte0xPVOdo/6R6d6+UjPJvb1lhFuiKUkRuTMjrOvsQttVXRpfeqDUrEcL4PWvfPVPbKJZXvcqRNRUQ6ilVzlY5LOTgRxOyse26Nd6FU8R77uTNfYu41NInMQ418RaJre1p37bYWM7c2XMl+FzhJHaZWOtb0WQre93Ja/zk0qKiRyemyXJ5cROGvi73r14xjE/Z2sjtMjG2t6boSkFOiuc5671JzneIicQ9nhrWvXrnvx+wADD0gAAAAAAAAAAAAAAAAAAAAAAAMFW6n4ZtduZXU6p7Xt/JDNx6OStxGvrIVW+Fxx6P8AezZlX5kNTwm/s7aHEeq1DVev+h2x39B4OU+sYNNNOm2vkkkenqds+77wI/COdK7CqKnhXZiEsaJ+7vv9wkajfDema1LIlGqInzqZ/g/pKnE6Slluq4XHI1y+jMrlaici7WTRQeG0D5pGRs1RUzPciJvXiB9GfL4PiFHRYvjKVVRHCrqm7Ue61959BHX0csiMiq4HvXc1siKq/NcwsDpKepxbGlqKeKVW1OzOxHW38QI/CPE6KtZQR0tVFM9KyNyox11ttNfwhrVocHnkjX9a9NHHbfmXYlvv+Yy/CejpaeLD3wU0MTlrI0VzGI1bbeB1jLZsV8IKbD6abQpSt1h8mXNld73Yv/3aBxg9OuA4zHQvX9VWQNcnDStTyue1eR9OfKY5heJw0ra+TElqn0TklY1YWs9KX2p6vuPpaSpZWUkVREt2SsRyfOBMAAAAAAAAAAAAAAAAAAAAAAAAAAAAAAAAAAAAAyK90lbjMeGtmkhgbDppljdlc/bZG39CbyNlPS0WIQpQ4iyNc+SankqFdnReCKqqjr2J8QpaqPEI8SoWNlkbGsUkLnZc7b3Sy+hUUpy0lTiVbTSLhcdEkU7ZpJnuar35V3Jl/qoGjFibZKWun0SolI+Ripfzsif1IFxl75aeGmonzSz06TomdGo1F4qpVfT4hBFidHDR6VKuSR8c2kajUR6bUVF23QsYfQ1ENfSSSR5WR4e2Fy5kWz0VNgF3Da7X4ZHLE6GSKRY5I3LfK5PX6SOdyzY1TQoqo2CN0z0Tivkt/wC3IYVTS08lcsrMqS1LpGbUW7VRNv1HVFBIlZW1MzVasj0axF6DU2fWrlAgxuR7JMMyPc3NWsa6y2ulnbFOJMZmWSqbT4e+ZtK9WyO0iNTYl9nFfUTYvSzVL8PWFmZIatsj9qJZqIt1+s5o6SeJmKI9llnne+PanlIrURPrQDluIU0lfTzXka2SjdMjldZqMui7U4+s5ZjT9HFUzUT4qKVyI2ZXoqpdbIqt9CLsKEVC91RR0E/kPXC3xPst8q+SinEGEPSKCmdg0SSsVqSVD5Lxqib3IiLe68LAa02Ky6adlJQvqWU65ZXo9G7bXVGp6VK8eJTvx1UdG5tJqjZfLdbKiqvlKnHZa3qPWMr8NmrWU1GtSyolWaN6SNRGuVEujrruunoucy0Va/EEWaNJWVFFq8srFREY66qq2X0bQJExt6Qx1ctDJHQyKlplel0RVsjlb6EJmYpLLiUtJBRPe2F6NllzoiNRURUW3p9hQkpsRqsJjwiWj0aWbHJUaRqsytVNqJvutt1jRw+mlhr8RlkZlZNK1zFui3RGon3gaB7FHpqlkauc1qtcq5fmPDqme1lbGr3I1MjtqrbgBa8XR/Czc07jOmmgpamaGSoamVyWSR6ItsqL3mzrEPw0faQ+bxLCaTEcSqJ3veq3RqZHJbzU9R004pM/POy1xndZ16k61D9Ih5r1J1qD6RDP/Rqh6U3aTuH6NUPSm7Sdx36PD/qn8OmKerfo6SGejhlV73K9iOVUetluhN4uh6UnbUYWxsWGUrGrsSJu/wBhaunE8s87OSmzC6eNjWM0jWtSyIj12IdeLoeMnbUt3TiLpxIKS4XTrIj/ANZmRFRFzruW1/uQNwuna5zm6RFet3LnXbssXbpxF04gZ8mC0Usivka9zlYsd1evmrvQkjw2CJiMjWRrU3Ij1Ll04i6cQK2ox9OXtqNRj6cvbUs3TiLpxArajH05e2o1GPpy9tSzdOIunECstFHbz5e2p8/J4TYZTQN0lTpJUal2saqrf0+o+oVUsu0+apPB/CmtZOtGx0jkRyq9Vcl19SrY7aM6WZ8zP2Sc9mFJJiHhdUtjZGtPhzHXVy+nvX1eg+vpqeOlp44IW5Y40ytQka1rGo1jUa1NiIiWRD03ra/mRFaxisdiIwAA8yvFRHIqKl0UqU6OgqnQrtau1C4cPysRZVTa1D5/9Q+XT64nE/y3Tl2pzdbps2L6TxjkkiR3SQ9tZ3z/ANBM30tPTinG0SczLpVshzmW9rHt03Hl0SyJZOBvxWpauOid/T1SsKOPVElLgdXUQOyyMZdq2Rbcy5G9VjYvFEUp47MlNgtVKsUcrWMvkkS7V9qF1qorEVu5WpYuvqXia1icZzv+xEOkU9OP9SbzxVRHbdjTz18dNaxHMr0ukVb7U9W8Kq32J9Z5vRF9Kp9Z6m81GvqTqeVnfP8AYxGMugAfSYAABWXeVme6U3yMf3vLK7ysz3Sm+Rj+94FkAAAAAAAFXEP7qL5eP+ZC0VcQ/uovl4/5kLQArL7pt+RX+ZCyVl902/Ir/MgGZgHunjP+5/obEkEcskUj23dEquYt9y2t9ymPgHunjP8Auf6G4BSlwmhlqUqHwIsuZHXRVRFVNyqm5VLMsEczonSNzLE7Oxb7lsqX+tSQAAAAAAAAAAAAMTHf8bB/t5/+ptmHj99bhyoiu1aeyL/6gbhWi90Kn9xn/YrabGep0f07vwnWHuqXVdStXHHHJlZsjcrkt5XpVEAnw/8Aw7vlpf53BfdRnyLv5kGH/wCHd8tL/O4L7qM+Rd/MgCLya+dOk1rv6FendI3FpmOb5Cotl5KWJfIroX+h7VYv3oV6pJY8ThkaqJGtr/cpw19sW9JdtHfMerRAB3cUdQzSQSM9KtVEIFekmHNkVuazUW3rTeWlWyKtr+pDMpKh+uaDLljc5yq1U2ps3FrOJy56tPMpNfVfpZNLTtda3osSlSB8rKl8b22j96pbNXjEuXhb9enieY2lwkTEddG7T1GNR6vt5S+m50DPVMusaVI4hxomZr5TsATMzytaVr9MOHRset1TaetY1nmodAdU8ZSNKkT1Y3R6GO98p25qPblcl0PQMysadIiYiOXjWoxtm7EPQCZaiIiMQAAKAAAAAAAAAAAAAAAAAAAAAAAAjqIIqqF0M8bZI372u3KdRRshiZHG1GsYiNa1NyIh0AIYaSngmlmiiYySZbyORNrl9ZDV4XQ1sqSVVLHK9Eyork22LgAo0+DYbTTNmgo4o5GbWuRNqFiGlgp5JZIYmsfK7NIqe+XipMAIailgqkYk8TZEY5HtzehU3KI6WCKeWeOJrZZbZ3pvdbcTADl7GyMcx7Uc1yWVF3KhxTU8NLC2GnjSONu5qbkJQAAAAAAAAAAAAAAAAAAAAAAAAAAAAAAAAAAAAAAAAAAAAAAAABXjoqaKrkqmRIk8qWc9VVVVOHq+YsAAAAAAAA8VEXeiL7T0Ac5GdFvI9RETclvYegAAAI9Xh+Bj7KDV4fgY+yhIAKeHwxPw+nc6NjnLG1VVWoqrsLGrw/Ax9lCLDfc2m+Sb9xZApvhi8YRN0bMqxPVUypa92nlPDEtVVosbFRr2oiK1NnkoSP8AdKH5GT+ZhTdJXtr6tKSCCRmZt1kkVq3ypwRQIMTa1mIuaxqNbqMrrIlkuipZfaamFQQvoInPiY5yptVWoqmJVPq3YjLrkUUa6hNlSN6uvtbxRDRjwxmJ4ZTMlnmjjYiqrYnZcy+i/sNViJnecDW1Wn+Ai7CGdi0uppDHSYcyonndlb5Fmt9arY9w/B5aOpbI/EqmoiZfJFIuxL7Nq+k88IsZTCKRqsRHTy3SNF3JxVfYd9PTidSK1+ZM7KdPisTGVzMQoYYp6NqOckaIqORd1vq5igxJ0lZTQV2GwQtq2Z4HMsvovZfmM5sVNUeD+ItpqrXK+VrZZ3I1dtnItkum7eSQ1EWI4ngLKV2daeLNLb3mxNi8j2To6eJ+X1+23+ZZzLax2aPDMMfVRUsD3NVqWcxLbVsVE8IXJ4NpXthYk6P0SRJe2a9rctpL4Yf/AMfl/fZ/MhhavInhF4tt+oSfW/sX/Iz4fR076UTMbxMz9owTMxL6XCcVSrwdlfVrHAiquZb2allVN6nVdiSNwmatw90VSsSX2Oulk37vUfI2eng/g7lypTtqH6RZEVWIubZmRPRvNrwfijlxKvcyenkiexGyR08atjvxT0brk1PD0rM37Znb78ETK/U40yLweTE2tRVcxFaxV2Zl2W+Zb8jQo3yy0kMk7UZK9iOc1NyKvoPiqWGaXEIfB+RFWKmqnSOVfSxNqc9vM+7OHiqU0a/3+3Za5kOKhuaB6eokOXeavsPhYnxVuufpjj393X6dkFC69PbgqoT5fKvdfYVcP/unfvFs9Hh4i+jXqZnaXKtuq7V2ntl6S/Ueg3bw+laczUzLOx58MWB1Tp4dNE2Pyo82XMnt9BeYiLG22xLJs3lLwg0HiOr1rSJDo/L0ds1vVcvR20bbbrJa5u+nS8dNozBnD23Hb7Rl27z0Gfh9LER0xsZl4qXS272BEseg35derqxumQAGwAAFZd5WZ7pTfIx/e8srvKzPdKb5GP73gWQAAAAAAAVcQ/uovl4/5kLRVxD+6i+Xj/mQtACsvum35Ff5kLJWX3Tb8iv8yAZmAe6eM/7n+huHzWEQyyY5ib41ytZV3cukcl0tuy7l+c+lAAAAAAAAAAAAAQVkzoKV8jLZkta+7eBOYePrarhWyramnWyenzSR1bibaNarRwrGkek83ba1+kUKmWoqppNfp1gfDTPezbl3qnBy7NnpA1fGk/8AlNb9j8R3h876irqXvp5IFysTLJa/vtuxVLGu0vWYfpEIqaSOWuqXRva9MjEu1bp74DvD/wDDu+Wl/ncF91GfIu/mQYf/AId3y0v87gvuoz5F38yAe1rVWnV7fOjVHp8xDiMS1VG18TrWs6/qLkmbRuyIiutsRdxm4fpVnfBNfK1ipkXcm0xevVWYapbptEr1LIktO1c2ZUSyr6yYy6NWUFUtK5y+Wt0v9RqGdK3VXfmGtWvTbbiQjfAx8zJdz2elPSSA6uaGqgWeJWtdld6FI4qhrHNglcue1rqWiOSFkjkcrfKTcvpOlbRjps8mro2i3maXPp6pAU42VMDnq52dm9EQ9jrbxufJErcu9B5c9kjxlY21ImsrjWudtaxy+xqqe6OT4OTsqSYdXQOp75reVuVNqE/jGDi7fbzV3nOduXqi0TGYVNHJ8HJ2VGjk+Dk7Kl1K6BW3z2+ZTlcQgS982zYvkhrhU0cnwcnZUaOT4OTsqXkrILXz29qKc+MILonlbd3k7wKejk+Dk7KjRyfBydlS62ugc2+f6lOfGMG/yrXtu9IyKmjk+Dk7KjRyfBydlS8lbAqXz2+ZTjxhBe3lbdqbN4OFTRyfBydlRo5Pg5OypdbXQOai57e1FOfGMC2tm2rZNhBU0cnwcnZUaOT4OTsqXFr4MmZHXX0NPZqxlO5qT2YjkVUVFVf6esopaOT4OTsqNHJ8HJ2VLqV1Oq2SRF9O5TlcQgTNtds2r5KgnZU0cnwcnZUaOT4OTsqXW1sCpfPb2opz4wgvZMy32p5IFTRyfBydlRo5Pg5OypdbXQObmR/ovtRTl2IQJfa6ybFWwFTRyfBydlRo5Pg5OypeStgVFu5UVN6KinC4hAir52xL7vQQyqaOT4OTsqNHJ8HJ2VLra2BW3zW9O1FOXYhAi73Kl7XsUVNHJ8HJ2VGjk+Dk7Kl1tdAt/KVFTeiopyuIwJm87yd+wgqaOT4OTsqNHJ8HJ2VLi18CMVVdZU9Ftp1LVJAjXTIjWuW10W9tl+BRR0cnwcnZUaOT4OTsqXUr6Z1rSJtS+5Txa+DMjUVyqu6zV2gnZT0cnwcnZUaOT4OTsqXWV9O9t0eqJ60U8XEIEXe5dtr5fSQU9HJ8HJ2VGjk+Dk7Kl1tdA731lTiini18KOy3VV37EKKejk+Dk7KjRyfBydlS62ugcl8yp6dqKeLXwIqIiuW62SybyCno5Pg5Oyo0cnwcnZUusroHpdHKntRTl2IQNVdqrZL3RPQUVNHJ8HJ2VGjk+Dk7Kl1tdA73yp6dqHi18COy3cq+pCCno5Pg5Oyo0cnwcnZUuNr4HNzZrJ60PXVSMibM9qJG622+1L/MUUtHJ8HJ2VGjk+Dk7Kl1uIUzrWlRb7tinjsQgb6VVOKIoJ2U9HJ8HJ2VGjk+Dk7Kl1tdA5VTMqKmyyopy7EIG32qtkvsau4Cpo5Pg5Oyo0cnwcnZUutroXbMyovrRTx1fA221Vvs2IBT0cnwcnZUaOT4OTsqXW10Dr+UqejainjsQgbfaqom9UQmRT0cnwcnZUaOT4OTsqXW10LlVMyoqcUPHV8KORLqt91kKKejk+Dk7KjRyfBydlS4yvgf75U9qB1fA1d6r6LohBT0cnwcnZUaOT4OTsqXG18DlVMyoqLbah7raaDTo1NHxvtte3AqKWjk+Dk7KjRyfBydlS4mIUrt0qb7bl3h1fAi2uq7L7EULwp6OT4OTsqNHJ8HJ2VLja+B3vlS6XS6LtDq+BFRLqt91kUCno5Pg5Oyo0cnwcnZUusr4H++VPaih1fA2/lKttq2QClo5Pg5Oyo0cnwcnZUuNr4HLbMqbL7UDq+BFtdVW19iEFPRyfBydlRo5Pg5OypcZXwOt5Spfal03h9fA33yr7EKKejk+Dk7KjRyfBydlS42vgVyoqqipxQOr4G+lV2X2IQU9HJ8HJ2VGjk+Dk7KlxuIQKtlcqbL7UPUqs0ckrGorGX2qtr2+YqZUtHJ8HJ2VGjk+Dk7KltuI0qpfSps33RTp1dA23lKt1tsRQqlo5Pg5Oyo0cnwcnZUuNr4FW11Tbbai7z19fA1POVfYig91LRyfBydlRo5Pg5OypcbXwK5W3VFTih66ugaqJmVV9SAUtHJ8HJ2VGjk+Dk7KlxuIQOttVEW+1UPX18DbJmVdttiEyKWjk+Dk7KjRyfBydlS42vgcqpdUts2oeuroW++VV9SFFLRyfBydlRo5Pg5OypbbiEDrbVRFS91Q6dXQNVEzKqqttiEyKWjk+Dk7KjRyfBydlS2mIQLvVU9F1Q7ZUpKr9EiORu9VW39Coo6OT4OTsqNHJ8HJ2VLTMSpXNusmVbXVFRdh26ugal8yr7EUKpaOT4OTsqNHJ8HJ2VLiYhBmsquTZfa1T11dA33yqvqRQMugp5oqGBj4pEc2NqKmVdi2J9HJ8HJ2VLjcQgVU2qiLtRVap6+ugYl1cq+xFAy308y18UmikypE9qrlXeqtt9yiCnmbU1TnQyIj3orfJXb5KIaaV8CqqXclt903Hrq6BqXzKvp2IpB87iNDVzV7pI6eRzVopY75ffKqWQ0sMhlhoY2SRPa5E2plUvNr4FVEu5Nl9qHTq6Bqedf2IpRDZ3Qf2VOJKeOa2lp89t2aO9vqJ0xCBVtdyWWy3Tcp0+ugY2+ZV9iKInG8IrR08cSqsVPkVd+WO39DyKnjhVyxU+RXbXK2K1/bsLKYhCrst1TjdDtlS2V7mw2dlRFVVW39C9Uz3FWSNJG5ZIle3g5iqn3HiRxq/SZG5rWzW224E6YhTqqtc/K9L3Tb6CJqWam2+w5aniKaP1zhqImXOhi0SxaJmjX3mVLchFFHCzJFGyNvBqIiHE9ZS06fr6iKP8AeeiGZN4U4XE7K2SST1sZs+uxw+Mm+2lWbf8AwnEcy10ijSRZEY1HrsV1tq/OdmD+luG8J+wneP0tw3oz9hO8fC6+vOdfj0/lPMpHEt04mXLC9eCKYv6W4b0Z+wneSR45TYlHIymbImW2ZXtsn3no1qzpaUzjGEreJlfolSOlV7ls26qqqcUVbrdRMjdkbUTKiptX1mYzwhw6WJKZI5JFtaytSyrzK1FjuF0a5r1CyK2zrNTL820aGjaunFcJN6+r6kw/CDH3YPPFGkCSJI291W1jz9LcN6M/YTvPm/CrEYMTlp5qdHo1qK1cyWW+zvOs0tHMEWieFms8KFxSlfQyUyRtqLMV6OuqXXefaxq1I2pmTch+UUiXq4U/1t+8+nZhVLivhliMNYxXsZDG5uV6ptytT0GWn2YPkMNqZMDxHGcPY981PSQLURNkde1motr/AD/UaNT4QyQ4FQ4ilO1XVUjWKzNsbe/p+YDeB89U49XeMq+ioqCOV1I1Hq90lkta6/OVm+FdWtHTYg7DmtoZJEic7SXdm9KonDYoH1QMCoxyvXGavDaCgZNJA1rke6TKllRFW/OxdwLFUxeidM6JYZY3rHLGq3yuQDSAAFZd5WZ7pTfIx/e8klmyTwx/CKqckuRs90pvkY/veBZAAAAAAABVxD+6i+Xj/mQtFXEP7qL5eP8AmQtACsvum35Ff5kLKLfcVl902/Ir/MgGZgHunjP+5/obhh4B7p4z/uf6G4AAAAAAAAAAAAq4n/gJPm+9C0VcT/wEnzfegFaZUTwacq7ESk/6FWsbpGSzPb/f08jrL0bsRE5feW5dvg07/af9SjWRo2SqWCzWavIxvpS6K2681t8wGp4pw7qFN9E3uPKOnhpq2pZBEyJmVi5WNREv5XAi0OMddpP/AI6/iO8PbUsq6lKqWOSTKzbGxWpbyvRdQJsP/wAO75aX+dwX3UZ8i7+ZBh/+Hd8tL/O4TQzLUtmhfGioxWKj0VfSi+hfUBZOcjdJpLeVa1/UQWrenT9h3eLVvTp+w7vA5r6dJWaVrM0saXS29Rh9WtVBd6ZXpvTj6zq1b06fsO7ypUU1YyVtQx8aWW6oxFQ894mluuPu70mL16J+zUBQp6mepzJHLT3bvarVun1k1q3p0/Yd3natotGYcbVms4lZBWtW9On7Du8WrenT9h3eaRZPFRFSypdCvat6dP2Hd4tW9On7Du8JMRPLTonwwxOarmsVXXtu9CEuaj3/AKnkhj2renT9h3eFbWqipnp9v+l3eDDaZUUysRWSxqxU2WXZY5zUfxXJDLpotBSxQ3zaNiNvxsliUK0knp0SySMRPacZqPjF9RQAGkk9O1LJIxE4XOc9Jxi+ozwBpJPToiIkjERPRc5V9It7rFt9hngDSSenalkkYicLnOek4xfUZ4A0VlplZkzsy8LniSUyOR2kaqpsRVdczwBo6anRyu0jLqllW5yrqRVuqxKu/wBBQAGk2analmvYicEU5zUa3/utvsM8AaST07UREkYicEU5V9Iq3VYlXjsM8AaTZqdqWa9iJwRTlX0irdViv8xngDSbNTtSzZGInBFOVfSKqqqxKvHYZ4A0mzUzUs18aJwRTlX0irdViVfmM8AaKS0yNyo+NG8EXYeJJTIqLpGqqbruvYzwBpaanzZtIy9rbzhz6RyqrliVV3qtigANFs1MxLNfGieo8V9Iq3VYlVfTsM8AaTZqZqWa+NE4Ipy59I5bqsSrxWxngDRbNTMSzXxonqPFfSOVVVYlVeNjPAGk2amalmvjRPUpyslK5budGq8VsZ4A0Wy0zPNfGnsPFkpXLdzo1XitjPAGik1M1LNfGicEOc9Klv1jdm5M2woADS01PmRdIy6es5c+kc7M50SrxWxngDRZLSsTyHRt9mw5fJSLdz3RcVVbFAiqv8JN+477gNZk1K1PIfGiLt2KeOkpXLdzolX12MyD+4j/AHU+47A0Wy0zPNfGnsPHSUrlu50arxWxngDRbLTM818aew8dJSuW7nRqvrM8AaLZaZnmvjT2B0lK5budGq+szgBotlpmea+Nvs2HOeltbO22+2bZyKAA0VqKZz0TSsVzdts27/7tPHSUr1u50bl9dlMaL3QqP3Gf9iyBotkpWKqtdG1V4HjpKVy3c6NV4qZ4A0Wy0rPNdGnsDpaV+1zo19pnADRbJSsW7XRp7A6Slf5zo19pnADRbLTNurXxpfgHS0z7ZnxrbiZwA0GyUrFu10aL6j10tK/znRr7TOAGi2WlYt2ujRfUcq+mXNeRvlb0zbygANFZqdWoiyMsiou/gHS0r/OdG727TOAGg2SlYt2uiReKWPXS0r7K50a23XM4AaDZKVi3a6NF9R66Wmf5z419pnADQbJStW7XRIvFLHrpaZ/nPjX2mcANBslK1btdGi2tsPXS0z0s58ap6zOAGgklK1btdGi8Useulpn+c+NfaZwA0GyUrVu10aL6rBZKZVVdI1FXfZ1jPAGhpKbR6POzLa1r+g9dLTPSznxr7TOAGg19I1btWJF4pY9dLTP898bvbtM4AaDZKVq3a6NF4pY9dNTPSznxqnrM4AX0lo2vREdEjrXS1rnq1FLIqtWSNytXal0WxjP90ofkZP5mGZU1FRDiVU2GqiiaqtVUfTukVfJT0ooH1K1NDE+yywMciK610RbelfYSJPTSsRUkje1fXdD4GqrVbXSPrKqOS9FIxqtidHtVW7LKu0+pwj3Oh/dA1UWmRUVNGipu2HrpIHJZzmKnrKwAsI6maqKmjRU9KIeq+BVzZ0vuui2KwAsJJA1itRzbe0oapTvYiPp4nbPfMRScEmIkVfFtD1Km+ib3DxbQ9Spvom9xaBrMpiFXxbQ9Spvom9w8W0PUqb6JvcWgOqfU6YVfFtB1Km+ib3FeCmgfUuSGCNkSb0axERfaWKuZVXQx7XLsWwe5KKl2Jmkctmp0nHjvadfU6I4jn+GoiIhVdRUklc2KKlha2JM0itjRL8GlrxbQ9Spvom9x3SQaCGzlvI5cz3cVJz2ZlnEKvi2h6lTfRN7j5Dw2ghp6qmbBEyNqsVVRjURL39R9yUq7CqPEHtfVQ6RWpZLruGZMQ/MqRL1cKJvV7fvPs5MLxqmx2qxDDko1bPGxlp3OulmtT0etCXF8Bo6XC6ieipL1LG3jyorlv7D6CL+6ZfflQisCiwCpWPEp8QnjfW18axqsaeTG21rJ9XIoPwLG58KpMPl1RsVJK1yKjlVXol/Vs2KfYADFgwqojxjFqpyx6Orja2Oy7bo220z3eDtavgpS4Zmh08U2dy5ly2zOXfb1n1QA+PviDfDTFX4akL5EiZmZMqoiplbuVPSbXg7hcuF0UjamRr6ieV0sis3Iq+hDSbBCyZ8zYmNlelnPRqZne1SQAAAM2dE1+mdmRHWe1EzWVdiLu9O4M90pvkY/vedywLJVQy57JFm8m2+6WOGe6U3yMf3vAsgAAAAAAAq4h/dRfLx/zIWiriH91F8vH/MhaAqYXIklC1zc9s708tbr5y7zpfdNvyK/zISU0CU8DYm7US+21t63UjX3Tb8iv8yAZmAe6eM/7n+huGHgHunjP+5/obgAAAAAAAAAAACrif8AgJPm+9C0VcT/AMBJ833oBnwyVNd4PtjgpraWnyNcsiJ721yvLJOmkp6iBkKxUrlTLJnvdW7V2JwL+CSNi8HqWR62a2FFVSvXRvSGR7vJllp5HOW25btsnzJYDbK0XuhU/uM/7FbUsT/zZP8A4zTrD454qupbUVGnflYufIjdnlbLIBPh/wDh3fLS/wA7iyVsP/w7vlpf53FkAAAAAAz6iiWFXz0bbSb8qf07jumr0dG1Km0Ui7NuxF7i6V6qihqkTSJZyblQ4TpzWeqn4do1ItGLrAM1WV1NM3R2fB6U3kkOKRPldG9rmOT070Ea8cW2knRnmu68CKOohlvo5WuVPQikp2i0Tw5TEwAs01M2aNXOc5FvbZYm1GPpP5p3FRQBf1GPpP5p3DUY+m/mncBQBf1GPpP5p3DUY+m/mncBQBf1GPpP5p3DUY+m/mncBQBf1GPpP5p3DUY+m/mncBQBf1GPpP5p3DUY+m/mncBQBf1GPpP5p3DUY+k/mncBQBf1GPpP5p3DUY+k/mncBQBf1GPpP5p3DUY+m/mncBQBf1GPpP5p3DUY+m/mncBQBf1GPpP5p3DUY+m/mncBQBf1GPpP5p3DUY+m/mncBQBf1GPpP5p3DUY+m/mncBQBf1GPpP5p3DUY+k/mncBQBf1GPpP5p3DUY+k/mncBQBf1GPpP5p3DUY+m/mncBQBf1GPpP5p3DUY+m/mncBQBf1GPpP5p3DUY+m/mncBQBf1GPpP5p3DUY+m/mncBQBf1GPpP5p3DUY+m/mncBQBf1GPpP5p3DUY+k/mncBQBf1GPpP5p3DUY+k/mncBQIqr/AAk37jvuNTUY+k/mnceLQRKiornqi7FRbdwGbAqaCPb71PuJLpxJvEGG9Wj+jb3DxBh3Vo+w3uAhunEXTiTeIMO6tH2G9w8QYd1aPsN7gIbpxF04k3iDDurR9hvcPEGHdWj7De4CG6cRdOJN4gw7q0fYb3DxBh3Vo+w3uAhunEXTiTeIMO6tH2G9w8QYd1aPsN7gKEXuhUfuM/7FktQ4TSwIqQs0aLvyIiX+ol1GPpP5p3AUAX9Rj6T+adw1GPpP5p3AUAX9Rj6T+adw1GPpP5p3AUAX9Rj6T+adw1GPpP5p3AUAX9Rj6T+adw1GPpP5p3AUAX9Rj6T+adw1GPpP5p3AUAX9Rj6T+adw1GPpP5p3AUAX9Rj6T+adw1GPpP5p3AUAX9Rj6T+adw1GPpP5p3AUAX9Rj6T+adw1GPpP5p3AUAX9Rj6T+adw1GPpP5p3AUAX9Rj6T+adw1GPpP5p3AUAX9Rj6b+adw1GPpP5p3AUAX9Rj6T+adw1GPpP5p3AUAX9Rj6T+adw1GPpP5p3AUAX9Rj6b+adw1GPpP5p3AUAX9Rj6b+adw1GPpP5p3AY7/dKH5GT+ZhHDDFJWViyRMeudu1zUX3iGyuHQrK2RVfna1Wot/Qtr/cgbhsDHve1Xo563dt37Lf0A+VxOGJmJPRkbGouHzKqI1E9LTawj3Oh/dLcuC0k0qySI9z1jWK+a3krvT6iaHD4oI0jic9rG7ES6L/QCMFjVW/CP+ruGqt+Ef8AV3AVwWNVb8I/6u4aq34R/wBXcBXBYWlbb+8f9XcVm7WpfgB6Dl0jGec5E9qkElbG3Yy719RyvrUp9Ur0zKyVJqpVXRweU5fShzlqKnz/ACGcCzFCyFLNTb6VXecJvqa+1do9VxhFHGykidLK5Lol1VfQcU0b55dambbZaJi+9Tj7VLMkTJURJGo5EXMiLxOz00pWlemqTmQAG0wAAGGb4RyyQYBWywvdHI2O7XNWypt4mhEqrExV2rlQo4/US0mCVc8Dsskcd2qqItl9il6NVdG1V3qiKDDoABcAMlmP0yVktNUIsSserUeu1q7fqNVj2vajmORzV2oqLdFMxaJ4dL6N9PHVHL0AGnIAAFZd5WZ7pTfIx/e8srvKzPdKb5GP73gWQAAAAAAAVcQ/uovl4/5kLRVxD+6i+Xj/AJkLQArL7pt+RX+ZCyVl902/Ir/MgGZgHunjP+5/obh8th81WzFcVZRoxXuqrfrI3K1Nm9XJuNa2OccP5PA0wZlsc44fyeLY5xw/k8DTBgz4niNLLJHOlOrmMV/6qJ777vXs3nfjWs6vUf8AwnfjA2wY1NiVVPFnW7PKVLLRyKuxbehSV1bUNaquksiJdVWjk7wNQGQmIyq7Kkzb3y21OTfa9t/DaeeM5Ph2+j/+nJxtx47ANgq4n/gJPm+9Cj4zkT/zt9K/4OT0LZfT6FOZquSpjdAs3nLbZRyX2Kl/SB7gv67C8PgTzWRNkk/6pz2/MS4vvd/t5PvaUKGduFU6UuutVW71kpXo71engeVuJQTRS562NZXQuZG1sSsVVW27Mu1diAfSFaL3Qqf3Gf8AYzdBX9bxLsQlvC4aiOWd87535sqI6ZGo7Zfo7PSBPh/+Hd8tL/O4slbD/wDDu+Wl/ncWQAAAAAAAABw+GORbvY1V422nYJMRO0rEzHCl4rgbm0aubm9dyJmFOjicxlQqX9Nrf1NIHKdCk9nSNa8d3eE0tTFSKxam9nLZcqL95NqtX1j08fRwIo5pI0VGOsl77kOtan6f1IdcYjDlO+8rDYKhGWWp2/uopEtLVLf+0W4bV2HGtT9P6kGtT9P6kLhJhZSGdERNY+yikWq1V0/tF09O/aR61P0/qQa1P0/qQmFlYbBUI1EWp2/uIRarVdZ239fI41qbp/Ug1qfp/UgwkwsthnRqItR9lFIlparNfWNnz7SPWp+n9SDWp+n9SDCysMgqEYiLU7f3UUj1Wq2f2i+3iu0j1qfp/Ug1qfp/UgwYyldT1CxK1ajN6su/1XOpaeV8jVhdoLIqKqNRb7vQQa1N0/qQa1P0/qQqYTpDVZ1Ram7bJZcib/ScOpqtVdao37vUR61P0/qQa1P0/qQLO6wyCoRtlqdv7qKR6tVZr6xs9u8j1qfp/Ug1qfp/UhMJhYZBUIxEdU3W2/KikbqaqVXWqN67CPWp+n9SDWp+n9SDAsMgqERb1FvVlRbEbqWqVVVKjeR61N0/qQa1P0/qQuFwsMgqEYiLULf91FI30tUrlVKj03I9an6f1INan6f1IMCdkFQ1FvUfZvbmcOpapVdap37t+wj1qfp/Ug1qfp/UhMJhNq9TonN1iyqi7Mt/rPZaeR6M0P6lyLtciIvoINam6f1INan6f1IUwnSGqRURam6W2rkTecup6pX30905X7iLWp+n9SDWp+n9SBZ3Tx09S1tnVK3/AHUU4dTVSu2VHp9mwj1qfp/Ug1qfp/UhMJhYjgqGptqPmy3OH01Sr7pUbORFrU/T+pBrU/T+pC4VPHBUNTyqj7N/vOXU1Srr6x6fZci1qfp/Ug1qfp/UhMJhPHBUNbZ1Tdf3bnL6aqc5VSp9Ft1vnItan6f1INan6f1IXAnjp6hu+o+q/wB5y6mqVfdKi6cNxFrU/T+pBrU/T+pCYMJo6epaxUWp28ctwtPIsLGssyRtryWT5yHWp+n9SDWp+n9SFMJ0gqkVqLVK5Nt10aHL6aqVVy1PDba31EWtTdP6kGtT9P6kCzunjp6lqreo2LuS1/vOX01Uqrap9GzZbbxItam6f1INan6f1IMJhPHBUN31HzWv955JT1KqmWo+qxDrU/T+pBrc/T+pBg7J46epaq5qj6r/AHnMlNVOVbVPCy2tb5iLWp+n9SDWp+n9SEwYTx09Q296jZwtf7zySmqXORUqFVPT6L8iHWp+n9SDW5+n9SDC9k0VPUt86p+q/wB55JTVLl2VH1WItam6f1INan6f1IMJjbCaOnqWqt6neuxMt/vPNXk1fJZFlv8A3lk47yLWp+n9SDWp+n9SFMJkgq25U1tXeVtVY02JYSU9Uq7Ki6W4W+4h1qbp/Ug1qbp/UgXlNHT1TVu6p9HC9+YfT1KuRUqNieq33EOtT9P6kGtT9P6kJgx2TRU9S3zqj6r/AHiSnqXebUejha3Ih1qfp/Ug1qfp/Ugwnsmjp6lrrrUbLcL/AHiSnqXOulRdLcLfcQ63P0/qQa3P0/qQYXCaOnqW+dUryvcS09S62Wo+q33EOtT9P6kGtT9P6kGE9k0dNUteqrUbPZf7xJT1Ll2VHo4W+4h1ufp/Ug1ufp/UgwuEsdNUo661Oy3C/wB57q79FK16I97lWz7Jw2EOtT9P6kGtT9P6kLGyYS6vVtbsq8y3TZkTYl9p7JT1K2y1Hp27LEOtT9P6kGtT9P6kCpWU1UjrrUfVf5j2SnqXebUfVb7iHWp+n9SDWp+n9SEwmNsJo6epR6qtRs4Wv957JBUOVLVGzha33EGtz9P6kGtz9P6kGDslZTVSKl6njttc6kp6l1stR6eFvuINan6f1INan6f1IMGNsJo6apa5VWo2ey57JT1Dt1R9VvuINan6f1INbn6f1IMHZKymqkVL1Po2ra/1HUlPUuVLVGxF3Wt9xBrU/T+pBrc/T+pBhcbJWU1Si3Wp4+i/3nbIHo96y2lzWstk2eor61P0/qQa1P0/qQvCYSMpqxkWyqu5G7G5Esi+07kp6lzbNqdv7tiDWp+n9SDW5+n9SBUraaqR91qLJb2nUkFS7dUfVb7iDWpun9SDWp+n9SDCYSspqpHJep3Jt2XudSwVDm2bUWX92xBrU/T+pBrU/T+pCYEraapR11qNnOx1JT1DkslR9mxSdX1CVkcWdMro3OXYl7orU/qpwyurJaidiTNa2NyNTyEX3qL/AFLgwvMpqlHIq1Gy3tO5Keocmyo+zYxKvGK6mrHQpIxzUpZJkVWbczVS3zbTQoK2eppI5Xvs5yXWyJYmBO2lqkdfWPTfjZOB3JT1Lm2bUrf9233Hmml+EXkg00vwi8kGDDxtNUo+61GzmdthkSRyyrpkVERPJRLHOml6a8kGml+EXkhYMPGU9S1FVKnKm2zMiLbbs2nzkuC4jLI56Yi5rXLdEzO2H0elk6a8kOESyInAxakW5d9LWtpfS+c/R/EP8wXm49TAMRRbpiKovqc4+jBjyKejv8dq+34h874jxP8AzR/bd3jxHif+aP7bu8+iBryqp8bq+34h874jxP8AzR/bd3jxHif+aP7bu8+iA8uD43V9vxD53xHif+aP7bu8eI8T/wA0f23d59EB5dT43V9vxD53xHif+aP7bu8eI8T/AM0f23d59EB5dT43V9vxD5LFsLrqTDKieor3TRRtu6NXOXMnzlpmCYm5jVTE3oipuzu7zS8IHxR4HVvniWaJGeUxHZcye30F+OyxtslksmweVU+N1fb8Q+f8R4n/AJo/tu7x4jxP/NH9t3efRAeXB8bq+34h+ezU82vSQJmmlR6oqpdVcvE2sPwPEmNa5aladLoqxo9frtsPpIqeGFz3Rxta563cqJtVSQxXRiJzL0639TvesVrAADu+UAACsu8rM90pvkY/veWV3lZnulMvo0TPveBZAAAAAAABVxD+6i+Xj/mQtEFXC+eJGxua1zXteiuS6bFRf6HNq34Sn7Du8CyVl902/Ir/ADILVvwlP2Hd4ihn1nTTPjWzMiIxqp6b+lfUBmYB7p4z/uf6G4fN4bM2Cqxt7p2wf2tER6pf5vn3F+ir6aLPHPisEz2Il/LRLei67d9/6AaoIIq6lnViQ1MUivvlRr0XNbfYnAxKz3Sqv9uv3sNR9UxXLFC5sk27Ki+b614IZlW5GYlVuVzGolM5VV6Xanm70EFblqImNxCgSKyWjjTynexL7ANaniSCBkd75U2rxU4rlc2hqFa3M5I3Wbe19hQkxOZj5fJa1rFf/wCNXeS1bKt7+wgrcWfDTS6w5sbNrHLoHbFt7fWgEWtVcdQ12oq5UmatmyIu3Q7uRxBNVSU6OfTNYvkbFevwy+or1sk7pka5jlcsrUjVrXNu5Y7WXbs2WX0/eQUszaWsWkarmrIjVRXo56rlfdLJmWyKuz0bgNJ76jK79SzzKj/yfGpf0FmglqH4s9ksCMY10io5HKt18m6bkMubEmt0rEkVz2aRipq7rIrnoq7b22LZPnLdJikLcTayaXY6R7M2ic1qPW3k3uqAXpa2jpa6dJ3s8pWoqWuqOy8PWlrewjr3QzMe+JGq3V5UuielHNQ5xKrdFUSRXonXXNkma66IjUuuxFv6fmKFRA1dIscyMjjikc1lLIqssituipa2+90QD6kFTxlTK1HXlyquW+hfvva27ida9D0Z/oH9wHlA5qU7rqn99L/O4s5m9JOZRc6gc5XOpVVVW6qtK66/ZOGyYW6R8baZqvZbM1KZ10vuv5IGjmb0k5jM3pJzKH7O6p/xXfhOWSYW9z2spmucxbORKV10W19vkgaOZvSTmMzeknMofs7qn/Fd+E5ZJhcmbJTNdkdldamctl4L5IGjmb0k5jM3pJzKH7O6p/xXfhOY5MLlbmjpmvbxbTOVP5QNHM3pJzGZvSTmUP2d1T/iu/CcxyYXKxHx0zXtW6XbSuVOHRA0czeknMZm9JOZQ/Z3U/8Aiu/CcxyYXLG2SOmR7HJdHNpXKi/ZA0czeknMZm9JOZQ/Z3VP+K78J412GvajmUqOaqXRUpXWX7IGhmb0k5jM3pJzKCrhyJdaSyf7V34TmN+GSxtfHTI5jkujkpXKip2QNHM3pJzGZvSTmZ73YaxqufSo1qelaV34Q12Gvajm0qK1UuipSu2/ZA0MzeknMZm9JOZnSSYZFG6SSmRjGpdXLSuRETsnSLhypdKS6f7V34QL+ZvSTmMzeknMzpZMLhjWSWmaxib3OpnIifZOv2d1T/iu/CBfzN6Scxmb0k5mdJJhcTc0lM1jbol3UrkS6rZPenX7O6p/xXfhAv5m9JOYzN6SczOfJhceXSUzW5lRqXpnJdV3J5p1+zuqf8V34QL+ZvSTmMzeknMznSYWxzWupmtc7zUWmddfsnX7O6p/xXfhAv5m9JOYzN6SczOdJhbHsY6majn7GotK66+nZ5J1+zuqf8V34QL+ZvSTmMzeknMznSYW2Rsa0zUe9FVrVpXXW2/3p1+zuqf8V34QL+ZvSTmMzeknMz82Go5GrSpmVFVE1V11+z6z39ndU/4rvwgX8zeknMZm9JOZnLJhaSJGtM1HuRVRuquuqJvXzfWdfs7qn/Fd+EC/mb0k5jM3pJzM5JMLWRY0pm50S+XVXX/l9Z1+zuqf8V34QL+ZvSTmMzeknMzkkwtZFjSmasjURyt1V10Rdy+b6jr9ndU/4rvwgX8zeknMZm9JOZnNkwt0j420zVey2ZqUzrpfdfyTr9ndU/4rvwgX8zeknMZm9JOZnMkwt7ntZTNc5i2ciUrrotr7fJOv2d1T/iu/CBfzN6Scxmb0k5mcyTC5M2Sma7IuV1qVy2XgvknX7O6p/wAV34QL+ZvSTmMzeknMzo5MLlbmjpmvbxbTOVP5Tr9ndU/4rvwgX8zeknMZm9JOZnRyYXKzPHTNe3al20rlTZs6J1+zup/8V34QL+ZvSTmMzeknMzo5MLljbJHTNex21HNpXKi/ZOv2d1T/AIrvwgX8zeknMZm9JOZnsdhr2o5lKjmql0VKV1l+yequHIl1pLJ/tXfhAv5m9JOYzN6SczOjkwyWNskdMj2OS6OSlcqKnZPXOw1jVc+lRqJ6VpXfhA0MzeknMZm9JOZntdhr2o5tKitVLoqUrtv2TyR+GRRukkpkaxqXVy0rkRE7IGjmb0k5jM3pJzKCLhyoipSXRf8A/ld+E5lkwuGNZJaZrGN3udTORE+yBo5m9JOYzN6Scyh+zuqf8V34TmSTC4m5pKZrG3RLupXIl1Wye9A0czeknMZm9JOZQ/Z3VP8Aiu/CcvkwuPLpKZrcyo1L0rkuq7k80DRzN6Scxmb0k5lD9ndU/wCK78Jy6TC2Oa11M1rneai0zrr9kDRzN6Scxmb0k5lD9ndU/wCK78Jy6TC2PYx1M1HP2NRaV119OzyQNHM3pJzGZvSTmUP2d1T/AIrvwnKyYW2Rsa0zUe9FVrVpXXW2+3kgaOZvSTmMzeknMofs7qn/ABXfhPFdhqORq0qZlRVRNVddfs+sDQzN6Scxmb0k5lD9ndU/4rvwnKyYWkiRrTNR7kVUbqrrqib1831oBo5m9JOYzN6Scyh+zuqf8V34TlJMLWRY9WbnRL5dVdf+X1gaOZvSTmMzeknMofs7qn/Fd+E5STC1lWNKZqyIiOVurOuiLuXzfUBo5m9JOYzN6Scyh+zuqf8AFd+E5bJhbpHRtpmq9lszUpnXS+6/kgaOZvSTmMzeknMofs7qn/Fd+E5bJhb3Payma5zFs5EpXXRbX2+SBo5m9JOYzN6Scyh+zuqf8V34TlkmFyZslM12RcrrUrlsvBfJA0czeknMZm9JOZQ/Z3VP+K78JzHJhcrc0dM17eLaZyp/KBo5m9JOYzN6Scyh+zuqf8V34TmOTC5WZ46Zr23VLtpXKmzYvvQNHM3pJzGZvSTmUP2d1P8A4rvwnMcmFyxtkjpmvY7ajm0rlRfsgaOZvSTmMzeknMofs7qn/Fd+E8Y7DXtRzaVHNVLoqUrrL9kDQzN6Scxmb0k5lBfFyJdaTZ/tXfhOY5MMljbJHTI9jkujm0rlRU7IGjmb0k5jM3pJzM9zsNY1XOpUaielaV34Q12Gvajm0qK1UuipSu2/ZA0MzeknMZm9JOZnSSYZFG6SSmRrGpdXLSuRETsnSLhyoipSXRfTqrvwgX8zeknMZm9JOZnSyYXDGsktM1jE3udTORE+ydfs7qn/ABXfhAv5m9JOYzN6SczOkkwuJuaSmaxt0S7qVyJdVsnvTr9ndU/4rvwgTOVFxOGy3/UyfzMIo6mngrats08cble1UR70RfMQjkmoIEa5jHU8iuRrXpTuS6ruTdtvwKiVFO+qqJKqhq3Oc5LK2B6pZGomzZxA5xKpp5MScsc8b0Wgmb5L0XbdNhuYR7nQ/unzGKTUznxtgpqiK7JL6SJzUXYnH5+Z9PhHudD+6BdKU1dLrT6elp9M+NEWRVflRt9ye0ulKtrNA9IYGaWqkTyWcE4uX0IZtw66UZtjGUtFVtq4VfkVj2uVj2Lvaqb0JKidlNA+aRfJal9m9fURYfSapTq1z88j3K+R3Fy7yjWVGbEss0E7oYNrUZGrke5U3/N95MzENxp1tqTEcL+H1Wu0UdRkyZ7+Te9ttjytrG0iMajHSyyLljjbvcvcU/ByVH4VGxGvRWXuqtsi3Vdy+k6qVyeEFK6TYx0Tmsv0r9xOqemJbnSiNa1cbRl6/EKmmRslZRpHCqoivZJmyX4pY0VVES6rZDOxSaupo5Zom0zoGNvZ98y/0KdQ6SsxPK6lSpZHC1yRq9GoirvWy7+A6sNRoxqRE7R/z3alfV6lA2ZY87M6I9b2yoq2uTTzNgp5Jn+axquUzKCmkkgraSeNI4XbGR6RHqy6bU9XFCFJnVtHSUD/AO8dJkm9jN/PZzHVKeRXj05/ZsUsrp6aOV7NG57Udlve1yUegHSHknEzsGbimJpR1FNEkjG53ppM29G8TSMnGmtWsw5Vai3nsuwxfONnfw8VnUxb3aEtXTwwtmkmY2NyXa5V2L7BTVdPVtVaeZkiJvsu4zdGyfwkeyVqK2CFFjau5L+mwrmNp8coJYURr5Vcx6JszJb0k6p5dPIp9PfGVjH0gXBKtKlZEhyeXo7Zreq5SpFqsW0j2Vj6aGN2RjGIl9npVS7j8ccuCVcc0yQxuZZ0itV2X12Qqsw2krmpV0FTLC52xXxqqIqpxQt8zhnw8xWJmfzjKxRLXU9c6lqXOqIVZmZNltb1KMMqJpq3EGSPVzY5ERicE2kVNPW0eJRUVXK2oZM1VjktZUsl9owf3RxT5VP6mYneHa9fltM44jj92rI/JG56pdGoq2QxaOOtxSnSrdiD4Ueq5Y4kSzUvbbxNmaRkMT5JFsxqKrltfYZLcJhlalThtXLTpJ5SZF8nkW0TMuWhataznafXGVnDX1jZZ6asRX6NUyTZbI9F/qaBl4dU1TK+SgrXNle1mdkjUtdL22oahqnDnrxi/wDAADTgrLvAXeAAAAAAAAAAAAAAD4+CulpcarImMYjJsQa10j7WTYq29q23lqmmxKRta+JMPkbDtR6Msq3bmsno9KbVKKqkWOTOny6FK/SKioi7Ea5L7+K8CeXEmUc9YlHEk0VUiI1EejEj8lG7U+b0AaK1da2mdW0tJSx0rI0kRZNjpEsira275zYgl00EcuVW52o6y70um4+PkxhzXR0aUlTU0dMxrLRbpVRE87Zu3bDbk8IqdtIsjYp0lRmbI+F6Ii8FW31gcS1GTH6xiujjyUmfSSeal1Tf6thXhrJXwVVQxKaVI5kjjyRZnbrra29bqnJShXupa3Gp6mRI3xaujWZ0VUV6eiyKhNhVTHRNqGMqI4GLKr2sSNVRUVqJ0uNwKjcWrH0TZpII1bVRzNiRHWVVVyK5V2eiyqMerJp6SugmhjjkilRXo16utdG2ts9RFo2NwyhYtRd8CuvGjEuiP87bmstrkqshrqyqqKirWBJXtVGrEi5rNttTMqW2/UBxRtqa2aGqe977VzIlZK5E8prdirZqWJp45Y8WoHaKBsj0VXKxVRHLpE2rsJcJkZSMer65qOWpdMiOhvdbK1F2L6UW9i3rNPZP7ezZb/wL6HZulxAw6+pkWeqpv1bZNJPdquW6q9URMt027f6lqpq5n1TYWtjZLTzutArr53eSqXbbdf039foLkclOiyvkro88iv8A/Cq2Rzr8fV9alZsVDUV1TU1kkKvdKqtVYlXM2ybdjtm5QNVuIzSNWsfRQrDpXR2a1XyORt02eu6ciDE8RbqVJPHA1JKumdlYi2RL5XLt9SXI8LrW0mGrT6zFHZ0lmaJV2K5VTbmM2pkc+kw1Fc2VaeFzHRoiIqXaib1WygakeMotG2BsTVqW1W1ukTInlq6+bh6DYoMWgqoXOldHDIx6sexZEVLpwX0ofOtqcPbVzzLhkLoJnNbolaxHMajfOT0bV9ZNha4PC+qdLSxtjfJeKOSNr1alkvt2719AH02uU3WYe2hm0VVTpjWJOWeJEVIrLnTb5KkWseD/AFWm+gb3DWPB/qtN9A3uA19cpusw9tDOw2qp0xDE1WeJEWdqoqvTb+raQ6x4P9VpvoG9w1jwf6rTfQN7gNfXKbrMPbQzsHqqdrsQzTxJereqXem1LNIdY8H+q030De4ax4P9VpvoG9wGvrlN1mHtoZuA1VO3DWo6eJFvuV6cEIln8H1RUWlp7L8SncVaBcAgicjqWJHK93nxo7Zdbb7+iwH0OuU3WYe2hnYDVU7cKjR08SLnk2K9Om4h1jwf6rTfQN7hrHg/1Wm+gb3Aazqymyr/AGiHd00KGAVVO3BKRrp4mqkaXRXpcg1jwf6rTfQN7hrHg/1Wm+gb3Aa+uU3WYe2hWw6rpkw6mRaiJFSJuxXpwKOseD/Vab6BvcNY8H+q030De4DUlq6bRP8A7RF5q+/QqYJVU7cFomuniRUhaior02bCtrHg/wBVpvoG9w1jwf6rTfQN7gLuI1VM6ikRKiJVu3c9OKHVBV0yUFOi1ESKkTdmdOCGRXuwGejlYymgR+VcmWNGrmts2oTRS+D8cbWJTU9kS22FFXmBbxuqp3YLWtbPErlhciIj027C3DV0yQs/tEXmp79DL1jwf6rTfQN7hrHg/wBVpvoG9wEvhBVU78FqWtnic5UTYj0X3yGlrlN1mHtoZGseD/Vab6BvcNY8H+q030De4CbHaqndh6I2eJV00S2R6fCNNHXKbrMPbQyNY8H+q030De4ax4P9VpvoG9wE2M1VO5lHlniW1XEq2em65o65TdZh7aGRrHg/1Wm+gb3DWPB/qtN9A3uAmxCqp1xKgVJ4lRFddUemza00dcpusw9tD56r8QTTU7tViVrXLnysRuyy77WvtsWtY8H+q030De4CavqqdcVwxUniVEfJdUemzyFNHXKbrMPbQyNY8H+q030De4ax4P8AVab6BvcBNVVVOuO0DkniVEjluudLJ5po65TdZh7aGRrHg/1Wm+gb3DWPB/qtN9A3uAvSVdN4xgXWIrJFJtzpxYWdcpusw9tDI1jwf6rTfQN7hrHg/wBVpvoG9wE01VTrj9K7TxZUp5EVc6W3sNHXKbrMPbQyNY8H+q030De4ax4P9VpvoG9wE0dVT+PJHaeK2jXbnS3vDR1ym6zD20Pno0wBmISTatDkcxLXZdM11vs5FrWPB/qtN9A3uAmhqqdPCGqdp4sq00aIudLec80dcpusw9tDI1jwf6rTfQN7hrHg/wBVpvoG9wEtFVU6Y3iTlniRFSKy502+Sppa5TdZh7aGRrHg/wBVpvoG9w1jwf6rTfQN7gJsOqqduIYmqzxIizNVFV6bf1bTR1ym6zD20MjWPB/qtN9A3uGseD/Vab6BvcBNhFVTtfiGaeJL1b1S702pZpo65TdZh7aGRrHg/wBVpvoG9wWfwfVFRaWnsvxKdwEuA1VO3Dmo6eJFvuV6cENLXKbrMPbQ+eoFwCCJyOpYsyvd58aO2XW2+/osWtY8H+q030De4CbAaqnbhbEdPEi6STYr06bjQWsprL/aIe2hk6x4P9VpvoG9w1jwf6rTfQN7gJ8AqqdmCUjXTxNVI9qK9LmhrlN1mHtoZGseD/Vab6BvcNY8H+q030De4C9h1XTNw6mRaiJFSJuxXpwJpaum0T7VEXmr79DL1jwf6rTfQN7hrHg/1Wm+gb3AWcDqqduC0TXTxI5IWoqK9NmwlxGrplopESoiVdm56cUKOseD/Vab6BvcV692Az0crGU0CPyrkyxo1c1tm1ANegq6ZKCnRaiJFSJuxXpwQhxuqp3YLWtbPEqrC9ERHpt2FSKXwfjiaxKan2JbbCirzOtY8H+q030De4DTgq6ZII/7RF5qe/TgUvCCqp34JUtbPE5yomxHoq+chDrHg/1Wm+gb3DWPB/qtN9A3uA19cpusQ9tDOx2qp3YeiNniVdNEtkenwjSHWPB/qtN9A3uGseD/AFWm+gb3Aa+uU3WYe2hnYzVU7mUeWeJbVcSrZ6brkOseD/Vab6BvcNY8H+q030De4DX1ym6zD20M3EKqnXEaBUniVEV11R6bNrSLWPB/qtN9A3uK1Ung/PNA7VocrXLnysy7LLw9dgPoNcpusw9tDOr6qnXFMMVJ4lRJH3VHps8hSHWPB/qtN9A3uGseD/Vab6BvcBr65TdZh7aGdVVVOuOUDkniVqRy3XOlk80h1jwf6rTfQN7hrHg/1Wm+gb3Aa+uU3WYe2hWkq6bxjTrrEVkik2504sKOseD/AFWm+gb3DWPB/qtN9A3uA19cpusw9tDOnqqdcfpHaeLKkEqKudLb2EOseD/Vab6BvcNY8H+q030De4DX1ym6zD20M6Oqp/HkjtPFl0a7c6W94Q6x4P8AVab6BvcVY0wBmIyTatDkViWuy6ZrrfZyA+h1ym6zD20M6Kqp08Ial2niyrTRoi50t5zyHWPB/qtN9A3uGseD/Vab6BvcBr65TdZh7aGbR1VOmN4k5Z4kRUisudLLsUi1jwf6rTfQN7hrHg/1Wm+gb3Aa+uU3WYe2hnYdVU6YjiarPEiLM1UVXpt/VtIdY8H+q030De4ax4P9VpvoG9wGvrlN1mHtoZ2EVVO2TEM08SXq3Kl3ptTK0h1jwf6rTfQN7hrHg/1Wm+gb3Aa+uU3WYe2hm4FVU7cOajp4kW+5XpwQiWfwfVFRaWn2/Ep3Fah8QU8TkdTQ5lc7zo82y623+qwH0GuU3WYe2hn4FVU7cLajp4kXSSbFenTcQax4P9VpvoG9w1jwf6rTfQN7gNZaymsv9oh7aFDAKqnZglI108TXIzaivRF3kGseD/Vab6BvcNY8H+q030De4DX1ym6zD20K2HVdMmHUyLURIqRt2K9OBR1jwf6rTfQN7hrHg/1Wm+gb3AaslXTaN/8AaIdy+/QpYHVU7cEomuniRUhaior02bCvrHg/1Wm+gb3DWPB/qtN9A3uAvYhV0y0UiJURKuzc9OKHtBV0yYfTItREipE3Yr04GRXOwGejlYymgR+VcmWNGrmts2oSxS+D8cTWJTU+xLbYUVeYFzG6qndgta1s8SqsD0REem3YWoKumSnj/tEXmp79OBmax4P9VpvoG9w1jwf6rTfQN7gJvCCqp34JVNbPE5ValkR6Ku9DQ1ym6xD20MnWPB/qtN9A3uGseD/Vab6BvcBNjtVTuw5EbPEq6aJbI9PhGmjrlN1mHtoZGseD/Vab6BvcNY8H+q030De4CbGaqndHSZZ4ltVxKtnpuzGjrlN1mHtoZGseD/Vab6BvcNY8H+q030De4DnwgnhkWJI5Y3ro5NjXIvRNvCPc6H90+ZxNMEnaxYKeJsjc1lazL71bbvXY3KHEqKkoKdlTVwxOey7Ue9EunqA1yhNhMM1S+o01QyR9r5JFbuOp8Yw2nmdFPXU8cjd7XSIioJsXw6BWpNXU8avaj25pES7V3KSYieW63tT6ZdJh7EpXU6zTua5c2Z0iq5N25fmLZSfi+HRxRyvrqdsct1Y5ZEs62xbDxvh2rpPr1PoVdkz6RLZrXtfiIiISb2nlPS00dJTsgivkZuut133FTSw1cWjnZmbe6ehUXiikDMXw58MkzK6ndHHZHvSRLNvuuIsXw6ZHrFW070jar35ZEXK1PSvqGIxg67dXVndGmD06qmmlnnam1GSyKreRPU0ENQ9sl3xSNTKj4nZVtw9hxBi+HVMqRQV0Eki3VGtkRV2bVPI8awyWRscdfTve9crWpIiqq8CdMN+deZzlPS0kVIxWxXVXLmc5y3Vy8VU5ioYIqySqa1dLIll27PRu5IQvxvC45HRvxCma9q5VasiXReB1PjGG08zop66njkbva6REVC4hnzLb78roKU2L4dArEmrqdmdqPbmkRLtXcvsD8Xw6OKOV9dTtjlvkcsiWdZbLYrC6U8SoVrWxKyZYZIn52ORL7fYeeN8O1dKjXafQq7Jn0iWzWva/EMxfDnwyTMrYHRx2zvSRLNvuuSYzDVLzSeqHFRhskroZ46lY6uNuVZUalnp60FNhz21aVVXULUTNSzPJytanqQ7ixfDpkesVbTvSNqvflkRcrU3qvqEGL4dUSpFBXU8ki3s1siKq22k6Iy6effGHGPwLU4JVwpJHGr2WzyOytT2qQNwiWByvoK11O1+1zMqObfihXxvEqHEMIqaSkrKeaombkjjbKl3OVUsibTdjRWxtRd6IiFmsTyzp6tqfSpUeGrDUrVVNQ6pntlRypZGp6kIFwmpZVTzU2ILCkzsytSJF+9TWBOiG/iNSJz/hSpKSpjV6VVYtSxzbZVjRpWbhNTTKraHEHwwqt0Y5iPy+y5rAdEEeIvEz/EKVBh6Uj5JpJXT1EnnSO4cET0IXQCxEQ53vN5zYABWFZd4C7wAAAAAAAAAAAAAALJwPLJwPQBDJSU0r1fJTxPcvpcxFU51Cj6pB9GncWAB5ZOAsnA9AHlk4CycD0AeWTgLJwPQB5ZOAsnA9AHlk4CycD0AeWTgLJwPQB5ZOAsnA9AHlk4CycD0AeWTgLJwPQB5ZOAsnA9AHlk4CycD0AeWTgLJwPQB5ZOAsnA9AHlk4CycD0AeWTgLJwPQB5ZOAsnA9AHlk4CycD0AeWTgLJwPQB5ZOAsnA9AHlk4CycD0AeWTgLJwPQB5ZOAsnA9AHlk4CycD0AeWTgLJwPQB5ZOAsnA9AHlk4CycD0AeWTgLJwPQB5ZOAsnA9AHlk4CycD0AeWTgLJwPQB5ZOAsnA9AHlk4CycD0AeWTgLJwPQB5ZOAsnA9AHlk4CycD0AeWTgLJwPQB5ZOAsnA9AHlk4CycD0AeWTgLJwPQB5ZOAsnA9AHlk4CycD0AeWTgLJwPQB5ZOAsnA9AHlk4CycD0AeWTgLJwPQB5ZOAsnA9AHlk4CycD0AeWTgLJwPQB5ZOAsnA9AHlk4CycD0AeWTgLJwPQB5ZOAsnA9AHlk4CycD0AeWTgLJwPQB5ZOAsnA9AHlk4CycD0AeWTgLJwPQB5ZOAsnA9AHlk4HqU0E3lTQRyKmxFexFsCWHzVA4koqWV6vkpoXuXero0VVD6Olksr6aF1ksl40WycCcAQOo6VzWtdTQq1nmosaWT2DU6XR6PVocl82XRpa/GxOAIEo6VrHMSmhRjrZmpGlltuuGUdKzNkpoW5kyutGiXTgpOAII6Olicj46aFjk9LY0RTxtDSMcjmUsDXIt0VI0RULAArrQ0bnK51JArlW6qsaXU9fRUsj1fJTQvcu9XRoqqTgCB9FSyWz00LsqZUvGi2TgHUdK5jWOpoVazzUWNLJ7CcAQanS6PR6tDkvmy6NLX42CUdK1jmNpoUY62ZqRpZbbrk4AgZR0rM2SmhbmTKto0S6cFEdHSxvR8dNCxyblbGiKTgCu2hpGORzaWBrkW6KkaIqKWAAAAAAAAAAAAArLvAXeAAAAAAAAAAAAAAAAAAAAAAAAAAAAAAAAAAAAAAAAAAAAAAAAAAAAAAAAAAAAAAAAAAAAAAAAAAAAAAAAAAAAAAAAAAAAAAAAAAAAAAAAAAAAAAAAAAAAAAAAAAAAAAAAAAAAAAAAAAAAAAAAAAAAAAAAAAAAAAAAAAAAAAAAAAAAAAASw+apESw+aoEgAAAAAAAAAAAAAAAAAAAAAAAAAAAAAAAAAArLvAXeAAAAAAAAAAAAAAAAAAAAAAAAAAAAAAAAAAAAAAAAAAAAAAAAAAAAAAAAAAAAAAAAAAAAAAAAAAAAAAAAAAAAAAAAAAAAAAAAAAAAAAAAAAAAAAAAAAAAAAAAAAAAAAAAAAAAAAAAAAAAAAAAAAAAAAAAAAAAAAAAAAAAAAAAAAAAAAASw+apESw+aoEgAAAAAAAAAAAAAAAAAAAAAAAAAAAAAAAAAArLvAXeAAAAAAAAAAAAAAAAAAAAAAAAAAAAAAAAAAAAAAAAAAAAAAAAAAAAAAAAAAAAAAAAAAAAAAAAAAAAAAAAAAAAAAAAAAAAAAAAAAAAAAAAAAAAAAAAAAAAAAAAAAAAAAAAAAAAAAAAAAAAAAAAAAAAAAAAAAAAAAAAAAAAAAAAAAAAAAASw+apESw+aoEgAAAAAAAAAAAAAAAAAAAAAAAAAAAAAAAAAArLvAXeAAAAAAAAAAAAAAAAAAAAAAAAAAAAAAAAAAAAAAAAAAAAAAAAAAAAAAAAAAAAAAAAAAAAAAAAAAAAAAAAAAAAAAAAAAAAAAAAAAAAAAAAAAAAAAAAAAAAAAAAAAAAAAAAAAAAAAAAAAAAAAAAAAAAAAAAAAAAAAAAAAAAAAAAAAAAAAASw+apESw+aoEgAAAAAAAAAAAAAAAAAAAAAAAAAAAAAAAAAArLvAXeAAAAAAAAAAAAAAAAAAAAAAAAAAAAAAAAAAAAAAAAAAAAAAAAAAAAAAAAAAAAAAAAAAAAAAAAAAAAAAAAAAAAAAAAAAAAAAAAAAAAAAAAAAAAAAAAAAAAAAAAAAAAAAAAAAAAAAAAAAAAAAAAAAAAAAAAAAAAAAAAAAAAAAAAAAAAAAASw+apESw+aoEgAAAAAAAAAAAAAAAAAAAAAAAAAAAAAAAAAArLvAXeAAAAAAAAAAAAAAAAAAAAAAAAAAAAAAAAAAAAAAAAAAAAAAAAAAAAAAAAAAAAAAAAAAAAAAAAAAAAAAAAAAAAAAAAAAAAAAAAAAAAAAAAAAAAAAAAAAAAAAAAAAAAAAAAAAAAAAAAAAAAAAAAAAAAAAAAAAAAAAAAAAAAAAAAAAAAAAASw+apESw+aoEgAAAAAAAAAAAAAAAAAAAAAAAAAAAAAAAAAArLvAXeAAAAAAAAAAAAAAAAAAAAAAAAAAAAAAAAAAAAAAAAAAAAAAAAAAAAAAAAAAAAAAAAAAAAAAAAAAAAAAAAAAAAAAAAAAAAAAAAAAAAAAAAAAAAAAAAAAAAAAAAAAAAAAAAAAAAAAAAAAAAAAAAAAAAAAAAAAAAAAAAAAAAAAAAAAAAAAASw+apESw+aoEgAAAAAAAAAAAAAAAAAAAAAAAAAAAAAAAAAArLvAXeAAAAAAAAAAAAAAAAAAAAAAAAAAAAAAAAAAAAAAAAAAAAAAAAAAAAAAAAAAAAAAAAAAAAAAAAAAAAAAAAAAAAAAAAAAAAAAAAAAAAAAAAAAAAAAAAAAAAAAAAAAAAAAAAAAAAAAAAAAAAAAAAAAAAAAAAAAAAAAAAAAAAAAAAAAAAAAASw+apESw+aoEgAAAAAAAAAAAAAAAAAAAAAAAAAAAAAAAAAArLvAXeAAAAAAAAAAAAAAAAAAAAAAAAAAAAAAAAAAAAAAAAAAAAAAAAAAAAAAAAAAAAAAAAAAAAAAAAAAAAAAAAAAAAAAAAAAAAAAAAAAAAAAAAAAAAAAAAAAAAAAAAAAAAAAAAAAAAAAAAAAAAAAAAAAAAAAAAAAAAAAAAAAAAAAAAAAAAAAASw+apESw+aoEgAAAAAAAAAAAAAAAAAAAAAAAAAAAAAAAAAArLvAXeAAAAAAAAAAAAAAAAAAAAAAAAAAAAAAAAAAAAAAAAAAAAAAAAAAAAAAAAAAAAAAAAAAAAAAAAAAAAAAAAAAAAAAAAAAAAAAAAAAAAAAAAAAAAAAAAAAAAAAAAAAAAAAAAAAAAAAAAAAAAAAAAAAAAAAAAAAAAAAAAAAAAAAAAAAAAAAASw+apESw+aoEgAAAAAAAAAAAAAAAAAAAAAAAAAAAAAAAAAArLvAXeAAAAAAAAAAAAAAAAAAAAAAAAAAAAAAAAAAAAAAAAAAAAAAAAAAAAAAAAAAAAAAAAAAAAAAAAAAAAAAAAAAAAAAAAAAAAAAAAAAAAAAAAAAAAAAAAAAAAAAAAAAAAAAAAAAAAAAAAAAAAAAAAAAAAAAAAAAAAAAAAAAAAAAAAAAAAAAASw+apESw+aoEgAAAAAAAAAAAAAAAAAAAAAAAAAAAAAAAAAArLvBZ1KXi3mNSl4t5gVgWdSl4t5jUpeLeYFYFnUpeLeY1KXi3mBWBZ1KXi3mNSl4t5gVgWdSl4t5jUpeLeYFYFnUpeLeY1KXi3mBWBZ1KXi3mNSl4t5gVgWdSl4t5jUpeLeYFYFnUpeLeY1KXi3mBWBZ1KXi3mNSl4t5gVgWdSl4t5jUpeLeYFYFnUpeLeY1KXi3mBWBZ1KXi3mNSl4t5gVgWdSl4t5jUpeLeYFYFnUpeLeY1KXi3mBWBZ1KXi3mNSl4t5gVgWdSl4t5jUpeLeYFYFnUpeLeY1KXi3mBWBZ1KXi3mNSl4t5gVgWdSl4t5jUpeLeYFYFnUpeLeY1KXi3mBWBZ1KXi3mNSl4t5gVgWdSl4t5jUpeLeYFYFnUpeLeY1KXi3mBWBZ1KXi3mNSl4t5gVgWdSl4t5jUpeLeYFYFnUpeLeY1KXi3mBWBZ1KXi3mNSl4t5gVgWdSl4t5jUpeLeYFYFnUpeLeY1KXi3mBWBZ1KXi3mNSl4t5gVgWdSl4t5jUpeLeYFYFnUpeLeY1KXi3mBWBZ1KXi3mNSl4t5gVgWdSl4t5jUpeLeYFYFnUpeLeY1KXi3mBWBZ1KXi3mNSl4t5gVgWdSl4t5jUpeLeYFYFnUpeLeY1KXi3mBWBZ1KXi3mNSl4t5gVgWdSl4t5jUpeLeYFYFnUpeLeY1KXi3mBWBZ1KXi3mNSl4t5gVgWdSl4t5jUpeLeYFYFnUpeLeY1KXi3mBWBZ1KXi3mNSl4t5gVgWdSl4t5jUpeLeYFYFnUpeLeY1KXi3mBWBZ1KXi3mNSl4t5gVgWdSl4t5jUpeLeYFYFnUpeLeY1KXi3mBWBZ1KXi3mNSl4t5gVgWdSl4t5jUpeLeYFYFnUpeLeY1KXi3mBWBZ1KXi3mNSl4t5gVgWdSl4t5jUpeLeYFYFnUpeLeY1KXi3mBWBZ1KXi3mNSl4t5gVgWdSl4t5jUpeLeYFYFnUpeLeY1KXi3mBWBZ1KXi3mNSl4t5gVgWdSl4t5jUpeLeYFYFnUpeLeY1KXi3mBWBZ1KXi3mNSl4t5gVgWdSl4t5jUpeLeYFYFnUpeLeY1KXi3mBWJYfNU71OX/TzO46aRqLdE5gcgl0EnBOY0EnBOYEQJdBJwTmNBJwTmBECXQScE5jQScE5gRAl0EnBOY0EnBOYEQJdBJwTmNBJwTmBECXQScE5jQScE5gRAl0EnBOY0EnBOYEQJdBJwTmNBJwTmBECXQScE5jQScE5gRAl0EnBOY0EnBOYEQJdBJwTmNBJwTmBECXQScE5jQScE5gRAl0EnBOY0EnBOYFs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KOJVc9GzSR06SxonlLmsqfNwLx4qIqWVLooGfhFdNXxySyMaxiLlba/z/0NEgpoY4IskTUa3M7YntUnAAAAAAAAAAAAAAAAAAAAAAAAAAAAAAAAAAAAAAAAAAAAAAAAAAAAAAAAAAAAAAAAAAAAAAAAAAAAAA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558550" y="2565935"/>
            <a:ext cx="4114800" cy="3771096"/>
            <a:chOff x="4038600" y="2590800"/>
            <a:chExt cx="4114800" cy="3771096"/>
          </a:xfrm>
        </p:grpSpPr>
        <p:grpSp>
          <p:nvGrpSpPr>
            <p:cNvPr id="8" name="Group 7"/>
            <p:cNvGrpSpPr/>
            <p:nvPr/>
          </p:nvGrpSpPr>
          <p:grpSpPr>
            <a:xfrm>
              <a:off x="4038600" y="2590800"/>
              <a:ext cx="4114800" cy="3505646"/>
              <a:chOff x="4838699" y="2362200"/>
              <a:chExt cx="5311146" cy="4341166"/>
            </a:xfrm>
          </p:grpSpPr>
          <p:pic>
            <p:nvPicPr>
              <p:cNvPr id="3083" name="Picture 1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38700" y="2362200"/>
                <a:ext cx="5311145" cy="43411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082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38699" y="2506654"/>
                <a:ext cx="4367783" cy="115094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9" name="TextBox 8"/>
            <p:cNvSpPr txBox="1"/>
            <p:nvPr/>
          </p:nvSpPr>
          <p:spPr>
            <a:xfrm>
              <a:off x="4562090" y="5715565"/>
              <a:ext cx="3414333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SLS upgrade </a:t>
              </a:r>
              <a:r>
                <a:rPr lang="en-US" i="1" dirty="0" smtClean="0"/>
                <a:t>in the parallel world</a:t>
              </a:r>
              <a:r>
                <a:rPr lang="en-US" dirty="0" smtClean="0"/>
                <a:t>…</a:t>
              </a:r>
            </a:p>
            <a:p>
              <a:r>
                <a:rPr lang="en-US" dirty="0" smtClean="0"/>
                <a:t>Figure by courtesy of A. </a:t>
              </a:r>
              <a:r>
                <a:rPr lang="en-US" dirty="0" err="1" smtClean="0"/>
                <a:t>Streun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676400" y="2514600"/>
            <a:ext cx="5715000" cy="3862341"/>
            <a:chOff x="-1296890" y="705355"/>
            <a:chExt cx="5933690" cy="4135359"/>
          </a:xfrm>
        </p:grpSpPr>
        <p:pic>
          <p:nvPicPr>
            <p:cNvPr id="3084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96890" y="3352799"/>
              <a:ext cx="3275812" cy="14879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Down Arrow 10"/>
            <p:cNvSpPr/>
            <p:nvPr/>
          </p:nvSpPr>
          <p:spPr>
            <a:xfrm flipV="1">
              <a:off x="-304261" y="3761793"/>
              <a:ext cx="104192" cy="462150"/>
            </a:xfrm>
            <a:prstGeom prst="down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-152400" y="3774236"/>
              <a:ext cx="5982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rgbClr val="FFC000"/>
                  </a:solidFill>
                </a:rPr>
                <a:t>Energy</a:t>
              </a:r>
            </a:p>
            <a:p>
              <a:r>
                <a:rPr lang="en-US" sz="1000" dirty="0" smtClean="0">
                  <a:solidFill>
                    <a:srgbClr val="FFC000"/>
                  </a:solidFill>
                </a:rPr>
                <a:t>transfer</a:t>
              </a:r>
              <a:endParaRPr lang="en-US" sz="1000" dirty="0">
                <a:solidFill>
                  <a:srgbClr val="FFC000"/>
                </a:solidFill>
              </a:endParaRPr>
            </a:p>
          </p:txBody>
        </p:sp>
        <p:pic>
          <p:nvPicPr>
            <p:cNvPr id="3085" name="Picture 1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96890" y="705355"/>
              <a:ext cx="5933690" cy="26272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1828800" y="3659098"/>
              <a:ext cx="2805151" cy="8897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339933"/>
                  </a:solidFill>
                </a:rPr>
                <a:t>“Energy varying ring”</a:t>
              </a:r>
            </a:p>
            <a:p>
              <a:r>
                <a:rPr lang="en-US" sz="1600" dirty="0" smtClean="0"/>
                <a:t>Feasibility not  proven (yet)</a:t>
              </a:r>
            </a:p>
            <a:p>
              <a:r>
                <a:rPr lang="en-US" sz="1600" dirty="0" smtClean="0"/>
                <a:t>Figure from M. </a:t>
              </a:r>
              <a:r>
                <a:rPr lang="en-US" sz="1600" dirty="0" err="1" smtClean="0"/>
                <a:t>Aiba</a:t>
              </a:r>
              <a:r>
                <a:rPr lang="en-US" sz="1600" dirty="0" smtClean="0"/>
                <a:t>, LER 2016</a:t>
              </a:r>
              <a:endParaRPr lang="en-US" sz="1600" dirty="0"/>
            </a:p>
          </p:txBody>
        </p:sp>
        <p:sp>
          <p:nvSpPr>
            <p:cNvPr id="22" name="Down Arrow 21"/>
            <p:cNvSpPr/>
            <p:nvPr/>
          </p:nvSpPr>
          <p:spPr>
            <a:xfrm rot="10800000" flipV="1">
              <a:off x="1029477" y="3764905"/>
              <a:ext cx="104192" cy="462150"/>
            </a:xfrm>
            <a:prstGeom prst="down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78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/>
          <p:cNvGrpSpPr/>
          <p:nvPr/>
        </p:nvGrpSpPr>
        <p:grpSpPr>
          <a:xfrm>
            <a:off x="3977635" y="1464145"/>
            <a:ext cx="1378391" cy="1253692"/>
            <a:chOff x="3977635" y="1608828"/>
            <a:chExt cx="1378391" cy="1253692"/>
          </a:xfrm>
        </p:grpSpPr>
        <p:sp>
          <p:nvSpPr>
            <p:cNvPr id="57" name="TextBox 56"/>
            <p:cNvSpPr txBox="1"/>
            <p:nvPr/>
          </p:nvSpPr>
          <p:spPr>
            <a:xfrm>
              <a:off x="3977635" y="1608828"/>
              <a:ext cx="1378391" cy="646331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SR quantum </a:t>
              </a:r>
            </a:p>
            <a:p>
              <a:pPr algn="ctr"/>
              <a:r>
                <a:rPr lang="en-US" dirty="0" smtClean="0"/>
                <a:t>theory</a:t>
              </a:r>
              <a:endParaRPr lang="en-US" dirty="0"/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>
              <a:off x="4876800" y="2255159"/>
              <a:ext cx="0" cy="60736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5336654" y="1464145"/>
            <a:ext cx="1934890" cy="1231800"/>
            <a:chOff x="5336654" y="1608828"/>
            <a:chExt cx="1934890" cy="1231800"/>
          </a:xfrm>
        </p:grpSpPr>
        <p:sp>
          <p:nvSpPr>
            <p:cNvPr id="96" name="TextBox 95"/>
            <p:cNvSpPr txBox="1"/>
            <p:nvPr/>
          </p:nvSpPr>
          <p:spPr>
            <a:xfrm>
              <a:off x="5336654" y="1608828"/>
              <a:ext cx="1934890" cy="646331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Radiation </a:t>
              </a:r>
              <a:r>
                <a:rPr lang="en-US" dirty="0"/>
                <a:t>i</a:t>
              </a:r>
              <a:r>
                <a:rPr lang="en-US" dirty="0" smtClean="0"/>
                <a:t>ntegrals</a:t>
              </a:r>
            </a:p>
            <a:p>
              <a:pPr algn="ctr"/>
              <a:r>
                <a:rPr lang="en-US" dirty="0" smtClean="0"/>
                <a:t>(</a:t>
              </a:r>
              <a:r>
                <a:rPr lang="en-US" dirty="0" err="1" smtClean="0"/>
                <a:t>Equi</a:t>
              </a:r>
              <a:r>
                <a:rPr lang="en-US" dirty="0" smtClean="0"/>
                <a:t>. </a:t>
              </a:r>
              <a:r>
                <a:rPr lang="en-US" dirty="0" err="1" smtClean="0"/>
                <a:t>emittance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cxnSp>
          <p:nvCxnSpPr>
            <p:cNvPr id="82" name="Straight Arrow Connector 81"/>
            <p:cNvCxnSpPr>
              <a:stCxn id="96" idx="2"/>
            </p:cNvCxnSpPr>
            <p:nvPr/>
          </p:nvCxnSpPr>
          <p:spPr>
            <a:xfrm flipH="1">
              <a:off x="5745279" y="2255159"/>
              <a:ext cx="558820" cy="58546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682076" y="1447800"/>
            <a:ext cx="1765818" cy="1261409"/>
            <a:chOff x="6682076" y="1592483"/>
            <a:chExt cx="1765818" cy="1261409"/>
          </a:xfrm>
        </p:grpSpPr>
        <p:sp>
          <p:nvSpPr>
            <p:cNvPr id="132" name="TextBox 131"/>
            <p:cNvSpPr txBox="1"/>
            <p:nvPr/>
          </p:nvSpPr>
          <p:spPr>
            <a:xfrm>
              <a:off x="7346759" y="1592483"/>
              <a:ext cx="1101135" cy="646331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Top-up </a:t>
              </a:r>
            </a:p>
            <a:p>
              <a:pPr algn="ctr"/>
              <a:r>
                <a:rPr lang="en-US" dirty="0" smtClean="0"/>
                <a:t>operation</a:t>
              </a:r>
              <a:endParaRPr lang="en-US" dirty="0"/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flipH="1">
              <a:off x="6682076" y="2209369"/>
              <a:ext cx="682174" cy="644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/>
          <p:cNvGrpSpPr/>
          <p:nvPr/>
        </p:nvGrpSpPr>
        <p:grpSpPr>
          <a:xfrm>
            <a:off x="7789796" y="3399986"/>
            <a:ext cx="1201804" cy="798731"/>
            <a:chOff x="7696200" y="3544669"/>
            <a:chExt cx="1201804" cy="798731"/>
          </a:xfrm>
        </p:grpSpPr>
        <p:sp>
          <p:nvSpPr>
            <p:cNvPr id="126" name="Right Arrow 125"/>
            <p:cNvSpPr/>
            <p:nvPr/>
          </p:nvSpPr>
          <p:spPr>
            <a:xfrm>
              <a:off x="7797367" y="3544669"/>
              <a:ext cx="301859" cy="208812"/>
            </a:xfrm>
            <a:prstGeom prst="rightArrow">
              <a:avLst/>
            </a:prstGeom>
            <a:solidFill>
              <a:srgbClr val="993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933FF"/>
                </a:solidFill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7696200" y="3697069"/>
              <a:ext cx="120180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9933FF"/>
                  </a:solidFill>
                </a:rPr>
                <a:t>Fourth </a:t>
              </a:r>
            </a:p>
            <a:p>
              <a:r>
                <a:rPr lang="en-US" dirty="0" smtClean="0">
                  <a:solidFill>
                    <a:srgbClr val="9933FF"/>
                  </a:solidFill>
                </a:rPr>
                <a:t>generation</a:t>
              </a:r>
              <a:endParaRPr lang="en-US" dirty="0">
                <a:solidFill>
                  <a:srgbClr val="9933FF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971800" y="3702050"/>
            <a:ext cx="6096000" cy="2546350"/>
            <a:chOff x="2873631" y="3970948"/>
            <a:chExt cx="6096000" cy="2546350"/>
          </a:xfrm>
        </p:grpSpPr>
        <p:graphicFrame>
          <p:nvGraphicFramePr>
            <p:cNvPr id="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128881"/>
                </p:ext>
              </p:extLst>
            </p:nvPr>
          </p:nvGraphicFramePr>
          <p:xfrm>
            <a:off x="2873631" y="3970948"/>
            <a:ext cx="6096000" cy="2546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6" name="Graph" r:id="rId4" imgW="18000000" imgH="7502760" progId="Origin95.Graph">
                    <p:embed/>
                  </p:oleObj>
                </mc:Choice>
                <mc:Fallback>
                  <p:oleObj name="Graph" r:id="rId4" imgW="18000000" imgH="7502760" progId="Origin95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2873631" y="3970948"/>
                          <a:ext cx="6096000" cy="25463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TextBox 22"/>
            <p:cNvSpPr txBox="1"/>
            <p:nvPr/>
          </p:nvSpPr>
          <p:spPr>
            <a:xfrm>
              <a:off x="8229828" y="4650565"/>
              <a:ext cx="68557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Higher</a:t>
              </a:r>
            </a:p>
            <a:p>
              <a:r>
                <a:rPr lang="en-US" sz="1400" dirty="0" smtClean="0"/>
                <a:t>energy</a:t>
              </a:r>
              <a:endParaRPr lang="en-US" sz="1400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8229828" y="5267980"/>
              <a:ext cx="68557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Lower</a:t>
              </a:r>
            </a:p>
            <a:p>
              <a:r>
                <a:rPr lang="en-US" sz="1400" dirty="0" smtClean="0"/>
                <a:t>energy</a:t>
              </a:r>
              <a:endParaRPr lang="en-US" sz="14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229600" y="5698343"/>
              <a:ext cx="4924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≤UV</a:t>
              </a:r>
              <a:endParaRPr lang="en-US" sz="1400" dirty="0"/>
            </a:p>
          </p:txBody>
        </p:sp>
        <p:sp>
          <p:nvSpPr>
            <p:cNvPr id="28" name="Right Brace 27"/>
            <p:cNvSpPr/>
            <p:nvPr/>
          </p:nvSpPr>
          <p:spPr>
            <a:xfrm>
              <a:off x="8168251" y="4781313"/>
              <a:ext cx="45719" cy="392472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ight Brace 110"/>
            <p:cNvSpPr/>
            <p:nvPr/>
          </p:nvSpPr>
          <p:spPr>
            <a:xfrm>
              <a:off x="8176066" y="5395956"/>
              <a:ext cx="45719" cy="309712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ight Brace 111"/>
            <p:cNvSpPr/>
            <p:nvPr/>
          </p:nvSpPr>
          <p:spPr>
            <a:xfrm>
              <a:off x="8158733" y="5784337"/>
              <a:ext cx="79213" cy="135478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629400" y="2762585"/>
            <a:ext cx="1740476" cy="521732"/>
            <a:chOff x="7022524" y="3026889"/>
            <a:chExt cx="1740476" cy="521732"/>
          </a:xfrm>
        </p:grpSpPr>
        <p:sp>
          <p:nvSpPr>
            <p:cNvPr id="124" name="Right Arrow 123"/>
            <p:cNvSpPr/>
            <p:nvPr/>
          </p:nvSpPr>
          <p:spPr>
            <a:xfrm>
              <a:off x="7123691" y="3026889"/>
              <a:ext cx="301859" cy="208812"/>
            </a:xfrm>
            <a:prstGeom prst="rightArrow">
              <a:avLst/>
            </a:prstGeom>
            <a:solidFill>
              <a:srgbClr val="333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933FF"/>
                </a:solidFill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7022524" y="3179289"/>
              <a:ext cx="1740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333FF"/>
                  </a:solidFill>
                </a:rPr>
                <a:t>Third generation</a:t>
              </a:r>
              <a:endParaRPr lang="en-US" dirty="0">
                <a:solidFill>
                  <a:srgbClr val="3333FF"/>
                </a:solidFill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4876800" y="3415606"/>
            <a:ext cx="1937262" cy="521732"/>
            <a:chOff x="4953000" y="3560289"/>
            <a:chExt cx="1937262" cy="521732"/>
          </a:xfrm>
        </p:grpSpPr>
        <p:sp>
          <p:nvSpPr>
            <p:cNvPr id="86" name="Right Arrow 85"/>
            <p:cNvSpPr/>
            <p:nvPr/>
          </p:nvSpPr>
          <p:spPr>
            <a:xfrm>
              <a:off x="5054167" y="3560289"/>
              <a:ext cx="301859" cy="208812"/>
            </a:xfrm>
            <a:prstGeom prst="rightArrow">
              <a:avLst/>
            </a:prstGeom>
            <a:solidFill>
              <a:srgbClr val="33C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3CC33"/>
                </a:solidFill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4953000" y="3712689"/>
              <a:ext cx="1937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3CC33"/>
                  </a:solidFill>
                </a:rPr>
                <a:t>Second generation</a:t>
              </a:r>
              <a:endParaRPr lang="en-US" dirty="0">
                <a:solidFill>
                  <a:srgbClr val="33CC33"/>
                </a:solidFill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4189926" y="2840360"/>
            <a:ext cx="1677474" cy="541108"/>
            <a:chOff x="4189926" y="2985043"/>
            <a:chExt cx="1677474" cy="541108"/>
          </a:xfrm>
        </p:grpSpPr>
        <p:sp>
          <p:nvSpPr>
            <p:cNvPr id="67" name="Right Arrow 66"/>
            <p:cNvSpPr/>
            <p:nvPr/>
          </p:nvSpPr>
          <p:spPr>
            <a:xfrm>
              <a:off x="4189926" y="2985043"/>
              <a:ext cx="301859" cy="208812"/>
            </a:xfrm>
            <a:prstGeom prst="right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213678" y="3156819"/>
              <a:ext cx="16537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C000"/>
                  </a:solidFill>
                </a:rPr>
                <a:t>First generation</a:t>
              </a:r>
              <a:endParaRPr lang="en-US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1120" name="Group 1119"/>
          <p:cNvGrpSpPr/>
          <p:nvPr/>
        </p:nvGrpSpPr>
        <p:grpSpPr>
          <a:xfrm>
            <a:off x="399663" y="3914193"/>
            <a:ext cx="2946917" cy="2520049"/>
            <a:chOff x="399663" y="3914193"/>
            <a:chExt cx="2946917" cy="2520049"/>
          </a:xfrm>
        </p:grpSpPr>
        <p:pic>
          <p:nvPicPr>
            <p:cNvPr id="1130" name="Picture 10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3914193"/>
              <a:ext cx="2736980" cy="22005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0" name="TextBox 49"/>
            <p:cNvSpPr txBox="1"/>
            <p:nvPr/>
          </p:nvSpPr>
          <p:spPr>
            <a:xfrm>
              <a:off x="994006" y="6034132"/>
              <a:ext cx="16450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Figure from V. </a:t>
              </a:r>
              <a:r>
                <a:rPr lang="en-US" sz="1000" dirty="0" err="1" smtClean="0"/>
                <a:t>Shiltsev</a:t>
              </a:r>
              <a:endParaRPr lang="en-US" sz="1000" dirty="0"/>
            </a:p>
            <a:p>
              <a:r>
                <a:rPr lang="de-DE" sz="1000" dirty="0" smtClean="0"/>
                <a:t>FERMILAB-PUB-105-AD-APC</a:t>
              </a:r>
              <a:endParaRPr lang="en-US" sz="1000" dirty="0"/>
            </a:p>
          </p:txBody>
        </p:sp>
        <p:sp>
          <p:nvSpPr>
            <p:cNvPr id="13" name="TextBox 12"/>
            <p:cNvSpPr txBox="1"/>
            <p:nvPr/>
          </p:nvSpPr>
          <p:spPr>
            <a:xfrm rot="-5400000">
              <a:off x="-401454" y="4814416"/>
              <a:ext cx="197156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9966FF"/>
                  </a:solidFill>
                </a:rPr>
                <a:t>Spectral brightness</a:t>
              </a:r>
              <a:endParaRPr lang="en-US" dirty="0">
                <a:solidFill>
                  <a:srgbClr val="9966FF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History of synchrotron light source </a:t>
            </a:r>
            <a:br>
              <a:rPr lang="en-US" dirty="0" smtClean="0"/>
            </a:br>
            <a:r>
              <a:rPr lang="en-US" sz="3100" dirty="0" smtClean="0"/>
              <a:t>(in a nutshell)</a:t>
            </a:r>
            <a:endParaRPr lang="en-US" sz="31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85800" y="2709209"/>
            <a:ext cx="7696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19200" y="224849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1900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469371" y="2536639"/>
            <a:ext cx="0" cy="3330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38600" y="224849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1950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343400" y="2480609"/>
            <a:ext cx="0" cy="3330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010400" y="224849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2000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7162800" y="2532162"/>
            <a:ext cx="0" cy="3330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/>
        </p:nvGrpSpPr>
        <p:grpSpPr>
          <a:xfrm>
            <a:off x="692020" y="2695945"/>
            <a:ext cx="788736" cy="1172763"/>
            <a:chOff x="560509" y="2853892"/>
            <a:chExt cx="977102" cy="1307768"/>
          </a:xfrm>
        </p:grpSpPr>
        <p:cxnSp>
          <p:nvCxnSpPr>
            <p:cNvPr id="24" name="Straight Arrow Connector 23"/>
            <p:cNvCxnSpPr/>
            <p:nvPr/>
          </p:nvCxnSpPr>
          <p:spPr>
            <a:xfrm flipV="1">
              <a:off x="1143000" y="2853892"/>
              <a:ext cx="0" cy="3486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1-Dr. Roentgen's first X-ray image. The subject was his wife's hand. [Baumrind, 2011]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509" y="3012587"/>
              <a:ext cx="977102" cy="11490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0" name="Group 59"/>
          <p:cNvGrpSpPr/>
          <p:nvPr/>
        </p:nvGrpSpPr>
        <p:grpSpPr>
          <a:xfrm>
            <a:off x="609600" y="1455517"/>
            <a:ext cx="1274388" cy="1253692"/>
            <a:chOff x="586143" y="1600200"/>
            <a:chExt cx="1274388" cy="1253692"/>
          </a:xfrm>
        </p:grpSpPr>
        <p:sp>
          <p:nvSpPr>
            <p:cNvPr id="22" name="TextBox 21"/>
            <p:cNvSpPr txBox="1"/>
            <p:nvPr/>
          </p:nvSpPr>
          <p:spPr>
            <a:xfrm>
              <a:off x="586143" y="1600200"/>
              <a:ext cx="1274388" cy="646331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SR classical </a:t>
              </a:r>
            </a:p>
            <a:p>
              <a:pPr algn="ctr"/>
              <a:r>
                <a:rPr lang="en-US" dirty="0" smtClean="0"/>
                <a:t>theory</a:t>
              </a:r>
              <a:endParaRPr lang="en-US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1295400" y="2246531"/>
              <a:ext cx="0" cy="60736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2438400" y="2709210"/>
            <a:ext cx="1600200" cy="1254916"/>
            <a:chOff x="2238375" y="2853894"/>
            <a:chExt cx="1800225" cy="1400669"/>
          </a:xfrm>
        </p:grpSpPr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8375" y="2993928"/>
              <a:ext cx="988902" cy="12606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7" name="Straight Arrow Connector 36"/>
            <p:cNvCxnSpPr/>
            <p:nvPr/>
          </p:nvCxnSpPr>
          <p:spPr>
            <a:xfrm flipV="1">
              <a:off x="3195078" y="2853894"/>
              <a:ext cx="843522" cy="54422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>
            <a:off x="2667000" y="1463070"/>
            <a:ext cx="1371600" cy="1253692"/>
            <a:chOff x="2667000" y="1607753"/>
            <a:chExt cx="1371600" cy="1253692"/>
          </a:xfrm>
        </p:grpSpPr>
        <p:sp>
          <p:nvSpPr>
            <p:cNvPr id="38" name="TextBox 37"/>
            <p:cNvSpPr txBox="1"/>
            <p:nvPr/>
          </p:nvSpPr>
          <p:spPr>
            <a:xfrm>
              <a:off x="2667000" y="1607753"/>
              <a:ext cx="1135696" cy="646331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Undulator</a:t>
              </a:r>
              <a:endParaRPr lang="en-US" dirty="0" smtClean="0"/>
            </a:p>
            <a:p>
              <a:pPr algn="ctr"/>
              <a:r>
                <a:rPr lang="en-US" dirty="0" smtClean="0"/>
                <a:t>concept</a:t>
              </a:r>
              <a:endParaRPr lang="en-US" dirty="0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>
              <a:off x="3429000" y="2254084"/>
              <a:ext cx="609600" cy="60736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2667000" y="1486819"/>
            <a:ext cx="3558016" cy="4387295"/>
            <a:chOff x="-433816" y="1401536"/>
            <a:chExt cx="3558016" cy="4387295"/>
          </a:xfrm>
        </p:grpSpPr>
        <p:grpSp>
          <p:nvGrpSpPr>
            <p:cNvPr id="44" name="Group 43"/>
            <p:cNvGrpSpPr/>
            <p:nvPr/>
          </p:nvGrpSpPr>
          <p:grpSpPr>
            <a:xfrm>
              <a:off x="-433816" y="1401536"/>
              <a:ext cx="3558016" cy="4387295"/>
              <a:chOff x="-1055389" y="2607966"/>
              <a:chExt cx="3487546" cy="4387295"/>
            </a:xfrm>
          </p:grpSpPr>
          <p:sp>
            <p:nvSpPr>
              <p:cNvPr id="46" name="Rounded Rectangle 45"/>
              <p:cNvSpPr/>
              <p:nvPr/>
            </p:nvSpPr>
            <p:spPr>
              <a:xfrm>
                <a:off x="-1055389" y="2607966"/>
                <a:ext cx="3487546" cy="4128376"/>
              </a:xfrm>
              <a:prstGeom prst="round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-480784" y="5548711"/>
                <a:ext cx="2473404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V. </a:t>
                </a:r>
                <a:r>
                  <a:rPr lang="en-US" b="1" dirty="0" err="1" smtClean="0">
                    <a:solidFill>
                      <a:schemeClr val="bg1"/>
                    </a:solidFill>
                  </a:rPr>
                  <a:t>Ginzburg</a:t>
                </a:r>
                <a:endParaRPr lang="en-US" b="1" dirty="0" smtClean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First paper on </a:t>
                </a:r>
                <a:r>
                  <a:rPr lang="en-US" b="1" dirty="0" err="1" smtClean="0">
                    <a:solidFill>
                      <a:schemeClr val="bg1"/>
                    </a:solidFill>
                  </a:rPr>
                  <a:t>undulator</a:t>
                </a:r>
                <a:endParaRPr lang="en-US" b="1" dirty="0" smtClean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b="1" dirty="0">
                    <a:solidFill>
                      <a:schemeClr val="bg1"/>
                    </a:solidFill>
                  </a:rPr>
                  <a:t>i</a:t>
                </a:r>
                <a:r>
                  <a:rPr lang="en-US" b="1" dirty="0" smtClean="0">
                    <a:solidFill>
                      <a:schemeClr val="bg1"/>
                    </a:solidFill>
                  </a:rPr>
                  <a:t>n 1947</a:t>
                </a:r>
              </a:p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Portrait from Wikipedia</a:t>
                </a:r>
                <a:endParaRPr lang="de-DE" b="1" dirty="0">
                  <a:solidFill>
                    <a:schemeClr val="bg1"/>
                  </a:solidFill>
                </a:endParaRPr>
              </a:p>
              <a:p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030" name="Picture 6" descr="Виталий Лазаревич Гинзбург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585149"/>
              <a:ext cx="1912025" cy="27365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2" name="Group 41"/>
          <p:cNvGrpSpPr/>
          <p:nvPr/>
        </p:nvGrpSpPr>
        <p:grpSpPr>
          <a:xfrm>
            <a:off x="1800660" y="2248490"/>
            <a:ext cx="5486400" cy="2555683"/>
            <a:chOff x="3571800" y="3937268"/>
            <a:chExt cx="5486400" cy="2555683"/>
          </a:xfrm>
        </p:grpSpPr>
        <p:grpSp>
          <p:nvGrpSpPr>
            <p:cNvPr id="51" name="Group 50"/>
            <p:cNvGrpSpPr/>
            <p:nvPr/>
          </p:nvGrpSpPr>
          <p:grpSpPr>
            <a:xfrm>
              <a:off x="3571800" y="3937268"/>
              <a:ext cx="5486400" cy="2555683"/>
              <a:chOff x="3024172" y="3432674"/>
              <a:chExt cx="3741104" cy="2555683"/>
            </a:xfrm>
          </p:grpSpPr>
          <p:sp>
            <p:nvSpPr>
              <p:cNvPr id="52" name="Rounded Rectangle 51"/>
              <p:cNvSpPr/>
              <p:nvPr/>
            </p:nvSpPr>
            <p:spPr>
              <a:xfrm>
                <a:off x="3024172" y="3432674"/>
                <a:ext cx="3741104" cy="2299044"/>
              </a:xfrm>
              <a:prstGeom prst="round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3148733" y="4664918"/>
                <a:ext cx="3491982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 smtClean="0">
                    <a:solidFill>
                      <a:schemeClr val="bg1"/>
                    </a:solidFill>
                  </a:rPr>
                  <a:t>Synchrotron radiation </a:t>
                </a:r>
              </a:p>
              <a:p>
                <a:pPr algn="ctr"/>
                <a:r>
                  <a:rPr lang="en-US" sz="2000" b="1" dirty="0" smtClean="0">
                    <a:solidFill>
                      <a:schemeClr val="bg1"/>
                    </a:solidFill>
                  </a:rPr>
                  <a:t>quantum theory, 1960’s-</a:t>
                </a:r>
              </a:p>
              <a:p>
                <a:pPr algn="ctr"/>
                <a:r>
                  <a:rPr lang="de-DE" sz="2000" b="1" dirty="0">
                    <a:solidFill>
                      <a:schemeClr val="bg1"/>
                    </a:solidFill>
                  </a:rPr>
                  <a:t>A.A. </a:t>
                </a:r>
                <a:r>
                  <a:rPr lang="de-DE" sz="2000" b="1" dirty="0" err="1">
                    <a:solidFill>
                      <a:schemeClr val="bg1"/>
                    </a:solidFill>
                  </a:rPr>
                  <a:t>Sokolov</a:t>
                </a:r>
                <a:r>
                  <a:rPr lang="de-DE" sz="2000" b="1" dirty="0">
                    <a:solidFill>
                      <a:schemeClr val="bg1"/>
                    </a:solidFill>
                  </a:rPr>
                  <a:t>, I.M. </a:t>
                </a:r>
                <a:r>
                  <a:rPr lang="de-DE" sz="2000" b="1" dirty="0" err="1" smtClean="0">
                    <a:solidFill>
                      <a:schemeClr val="bg1"/>
                    </a:solidFill>
                  </a:rPr>
                  <a:t>Ternov</a:t>
                </a:r>
                <a:r>
                  <a:rPr lang="de-DE" sz="2000" b="1" dirty="0" smtClean="0">
                    <a:solidFill>
                      <a:schemeClr val="bg1"/>
                    </a:solidFill>
                  </a:rPr>
                  <a:t>, et al.</a:t>
                </a:r>
                <a:endParaRPr lang="de-DE" sz="2000" b="1" dirty="0">
                  <a:solidFill>
                    <a:schemeClr val="bg1"/>
                  </a:solidFill>
                </a:endParaRPr>
              </a:p>
              <a:p>
                <a:pPr algn="ctr"/>
                <a:endParaRPr lang="en-US" sz="20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1809" y="4205341"/>
              <a:ext cx="4962525" cy="895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4" name="TextBox 73"/>
          <p:cNvSpPr txBox="1"/>
          <p:nvPr/>
        </p:nvSpPr>
        <p:spPr>
          <a:xfrm>
            <a:off x="3142591" y="6347918"/>
            <a:ext cx="5289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Slide based on mainly </a:t>
            </a:r>
            <a:r>
              <a:rPr lang="en-US" sz="1400" i="1" dirty="0" smtClean="0"/>
              <a:t>X-Ray Data Booklet, Sec. 2.2 by A. L. Robinson</a:t>
            </a:r>
            <a:endParaRPr lang="en-US" sz="1400" i="1" dirty="0"/>
          </a:p>
        </p:txBody>
      </p:sp>
      <p:grpSp>
        <p:nvGrpSpPr>
          <p:cNvPr id="84" name="Group 83"/>
          <p:cNvGrpSpPr/>
          <p:nvPr/>
        </p:nvGrpSpPr>
        <p:grpSpPr>
          <a:xfrm>
            <a:off x="107096" y="1702137"/>
            <a:ext cx="8943590" cy="4331995"/>
            <a:chOff x="6019715" y="3218450"/>
            <a:chExt cx="8943590" cy="4331995"/>
          </a:xfrm>
        </p:grpSpPr>
        <p:grpSp>
          <p:nvGrpSpPr>
            <p:cNvPr id="128" name="Group 127"/>
            <p:cNvGrpSpPr/>
            <p:nvPr/>
          </p:nvGrpSpPr>
          <p:grpSpPr>
            <a:xfrm>
              <a:off x="6019715" y="3218450"/>
              <a:ext cx="8928811" cy="4331995"/>
              <a:chOff x="-71270" y="950868"/>
              <a:chExt cx="8928811" cy="4331995"/>
            </a:xfrm>
          </p:grpSpPr>
          <p:grpSp>
            <p:nvGrpSpPr>
              <p:cNvPr id="129" name="Group 128"/>
              <p:cNvGrpSpPr/>
              <p:nvPr/>
            </p:nvGrpSpPr>
            <p:grpSpPr>
              <a:xfrm>
                <a:off x="-71270" y="950868"/>
                <a:ext cx="8928811" cy="4241678"/>
                <a:chOff x="-2368341" y="911833"/>
                <a:chExt cx="8425278" cy="4241678"/>
              </a:xfrm>
            </p:grpSpPr>
            <p:grpSp>
              <p:nvGrpSpPr>
                <p:cNvPr id="134" name="Group 133"/>
                <p:cNvGrpSpPr/>
                <p:nvPr/>
              </p:nvGrpSpPr>
              <p:grpSpPr>
                <a:xfrm>
                  <a:off x="-2368341" y="911833"/>
                  <a:ext cx="8425278" cy="4241678"/>
                  <a:chOff x="1935112" y="3581500"/>
                  <a:chExt cx="6867384" cy="4241678"/>
                </a:xfrm>
              </p:grpSpPr>
              <p:grpSp>
                <p:nvGrpSpPr>
                  <p:cNvPr id="136" name="Group 135"/>
                  <p:cNvGrpSpPr/>
                  <p:nvPr/>
                </p:nvGrpSpPr>
                <p:grpSpPr>
                  <a:xfrm>
                    <a:off x="1935112" y="3581500"/>
                    <a:ext cx="6867384" cy="4241678"/>
                    <a:chOff x="-1074003" y="2608056"/>
                    <a:chExt cx="3377806" cy="3840323"/>
                  </a:xfrm>
                </p:grpSpPr>
                <p:sp>
                  <p:nvSpPr>
                    <p:cNvPr id="139" name="Rounded Rectangle 138"/>
                    <p:cNvSpPr/>
                    <p:nvPr/>
                  </p:nvSpPr>
                  <p:spPr>
                    <a:xfrm>
                      <a:off x="-1074003" y="2608056"/>
                      <a:ext cx="3377806" cy="3830412"/>
                    </a:xfrm>
                    <a:prstGeom prst="roundRect">
                      <a:avLst/>
                    </a:prstGeom>
                    <a:solidFill>
                      <a:srgbClr val="00B0F0"/>
                    </a:solidFill>
                    <a:ln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0" name="TextBox 139"/>
                    <p:cNvSpPr txBox="1"/>
                    <p:nvPr/>
                  </p:nvSpPr>
                  <p:spPr>
                    <a:xfrm>
                      <a:off x="-778135" y="5389493"/>
                      <a:ext cx="753250" cy="105888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MAX IV, 2016-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Photograph from 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lightsources.org</a:t>
                      </a:r>
                      <a:endParaRPr lang="de-DE" b="1" dirty="0">
                        <a:solidFill>
                          <a:schemeClr val="bg1"/>
                        </a:solidFill>
                      </a:endParaRPr>
                    </a:p>
                    <a:p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sp>
                <p:nvSpPr>
                  <p:cNvPr id="137" name="Rectangle 136"/>
                  <p:cNvSpPr/>
                  <p:nvPr/>
                </p:nvSpPr>
                <p:spPr>
                  <a:xfrm>
                    <a:off x="3234848" y="3797601"/>
                    <a:ext cx="4572000" cy="646331"/>
                  </a:xfrm>
                  <a:prstGeom prst="rect">
                    <a:avLst/>
                  </a:prstGeom>
                </p:spPr>
                <p:txBody>
                  <a:bodyPr>
                    <a:spAutoFit/>
                  </a:bodyPr>
                  <a:lstStyle/>
                  <a:p>
                    <a:pPr algn="ctr"/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Fourth </a:t>
                    </a:r>
                    <a:r>
                      <a:rPr lang="en-US" b="1" dirty="0">
                        <a:solidFill>
                          <a:schemeClr val="bg1"/>
                        </a:solidFill>
                      </a:rPr>
                      <a:t>generation synchrotron light sources</a:t>
                    </a:r>
                  </a:p>
                  <a:p>
                    <a:pPr algn="ctr"/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≥2016</a:t>
                    </a:r>
                    <a:endParaRPr lang="en-US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38" name="Rectangle 137"/>
                  <p:cNvSpPr/>
                  <p:nvPr/>
                </p:nvSpPr>
                <p:spPr>
                  <a:xfrm>
                    <a:off x="2167657" y="4343400"/>
                    <a:ext cx="6376307" cy="40011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2000" b="1" dirty="0" smtClean="0">
                        <a:solidFill>
                          <a:srgbClr val="9933FF"/>
                        </a:solidFill>
                      </a:rPr>
                      <a:t>Ultra-low </a:t>
                    </a:r>
                    <a:r>
                      <a:rPr lang="en-US" sz="2000" b="1" dirty="0" err="1" smtClean="0">
                        <a:solidFill>
                          <a:srgbClr val="9933FF"/>
                        </a:solidFill>
                      </a:rPr>
                      <a:t>emittance</a:t>
                    </a:r>
                    <a:r>
                      <a:rPr lang="en-US" sz="2000" b="1" dirty="0" smtClean="0">
                        <a:solidFill>
                          <a:srgbClr val="9933FF"/>
                        </a:solidFill>
                      </a:rPr>
                      <a:t> with multi bend </a:t>
                    </a:r>
                    <a:r>
                      <a:rPr lang="en-US" sz="2000" b="1" dirty="0" err="1" smtClean="0">
                        <a:solidFill>
                          <a:srgbClr val="9933FF"/>
                        </a:solidFill>
                      </a:rPr>
                      <a:t>achromat</a:t>
                    </a:r>
                    <a:r>
                      <a:rPr lang="en-US" sz="2000" b="1" dirty="0" smtClean="0">
                        <a:solidFill>
                          <a:srgbClr val="9933FF"/>
                        </a:solidFill>
                      </a:rPr>
                      <a:t> lattice</a:t>
                    </a:r>
                    <a:endParaRPr lang="en-US" sz="2000" b="1" dirty="0">
                      <a:solidFill>
                        <a:srgbClr val="9933FF"/>
                      </a:solidFill>
                    </a:endParaRPr>
                  </a:p>
                </p:txBody>
              </p:sp>
            </p:grpSp>
            <p:sp>
              <p:nvSpPr>
                <p:cNvPr id="135" name="TextBox 134"/>
                <p:cNvSpPr txBox="1"/>
                <p:nvPr/>
              </p:nvSpPr>
              <p:spPr>
                <a:xfrm>
                  <a:off x="1186005" y="4009053"/>
                  <a:ext cx="1766539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b="1" dirty="0" smtClean="0">
                      <a:solidFill>
                        <a:schemeClr val="bg1"/>
                      </a:solidFill>
                    </a:rPr>
                    <a:t>Sirius, 2018-</a:t>
                  </a:r>
                </a:p>
                <a:p>
                  <a:pPr algn="ctr"/>
                  <a:r>
                    <a:rPr lang="en-US" b="1" dirty="0">
                      <a:solidFill>
                        <a:schemeClr val="bg1"/>
                      </a:solidFill>
                    </a:rPr>
                    <a:t>Photograph from </a:t>
                  </a:r>
                  <a:endParaRPr lang="en-US" b="1" dirty="0" smtClean="0">
                    <a:solidFill>
                      <a:schemeClr val="bg1"/>
                    </a:solidFill>
                  </a:endParaRPr>
                </a:p>
                <a:p>
                  <a:pPr algn="ctr"/>
                  <a:r>
                    <a:rPr lang="en-US" b="1" dirty="0">
                      <a:solidFill>
                        <a:schemeClr val="bg1"/>
                      </a:solidFill>
                    </a:rPr>
                    <a:t>l</a:t>
                  </a:r>
                  <a:r>
                    <a:rPr lang="en-US" b="1" dirty="0" smtClean="0">
                      <a:solidFill>
                        <a:schemeClr val="bg1"/>
                      </a:solidFill>
                    </a:rPr>
                    <a:t>ightsources.org</a:t>
                  </a:r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30" name="TextBox 129"/>
              <p:cNvSpPr txBox="1"/>
              <p:nvPr/>
            </p:nvSpPr>
            <p:spPr>
              <a:xfrm>
                <a:off x="6459147" y="4082534"/>
                <a:ext cx="1928092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ESRF-EBS, 2019-</a:t>
                </a:r>
              </a:p>
              <a:p>
                <a:pPr algn="ctr"/>
                <a:r>
                  <a:rPr lang="en-US" b="1" dirty="0">
                    <a:solidFill>
                      <a:schemeClr val="bg1"/>
                    </a:solidFill>
                  </a:rPr>
                  <a:t>Photograph from </a:t>
                </a:r>
              </a:p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ESRF Twitter</a:t>
                </a:r>
                <a:endParaRPr lang="de-DE" b="1" dirty="0">
                  <a:solidFill>
                    <a:schemeClr val="bg1"/>
                  </a:solidFill>
                </a:endParaRPr>
              </a:p>
              <a:p>
                <a:pPr algn="ctr"/>
                <a:endParaRPr lang="en-US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042" name="Picture 18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2063" y="4688251"/>
              <a:ext cx="2775073" cy="1385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4" name="Picture 20" descr="DCIM100MEDIADJI_0031.JP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75731" y="4574468"/>
              <a:ext cx="2914031" cy="16381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6" name="Picture 22" descr="画像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74007" y="4700963"/>
              <a:ext cx="2789298" cy="13946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0" name="Group 29"/>
          <p:cNvGrpSpPr/>
          <p:nvPr/>
        </p:nvGrpSpPr>
        <p:grpSpPr>
          <a:xfrm>
            <a:off x="520898" y="1685862"/>
            <a:ext cx="8089702" cy="4292694"/>
            <a:chOff x="13843642" y="3095651"/>
            <a:chExt cx="8089702" cy="4292694"/>
          </a:xfrm>
        </p:grpSpPr>
        <p:grpSp>
          <p:nvGrpSpPr>
            <p:cNvPr id="83" name="Group 82"/>
            <p:cNvGrpSpPr/>
            <p:nvPr/>
          </p:nvGrpSpPr>
          <p:grpSpPr>
            <a:xfrm>
              <a:off x="13843642" y="3095651"/>
              <a:ext cx="8089702" cy="4292694"/>
              <a:chOff x="630358" y="950869"/>
              <a:chExt cx="8089702" cy="4292694"/>
            </a:xfrm>
          </p:grpSpPr>
          <p:grpSp>
            <p:nvGrpSpPr>
              <p:cNvPr id="100" name="Group 99"/>
              <p:cNvGrpSpPr/>
              <p:nvPr/>
            </p:nvGrpSpPr>
            <p:grpSpPr>
              <a:xfrm>
                <a:off x="630358" y="950869"/>
                <a:ext cx="8089702" cy="4292694"/>
                <a:chOff x="2474753" y="3581501"/>
                <a:chExt cx="6222004" cy="4292694"/>
              </a:xfrm>
            </p:grpSpPr>
            <p:grpSp>
              <p:nvGrpSpPr>
                <p:cNvPr id="102" name="Group 101"/>
                <p:cNvGrpSpPr/>
                <p:nvPr/>
              </p:nvGrpSpPr>
              <p:grpSpPr>
                <a:xfrm>
                  <a:off x="2474753" y="3581501"/>
                  <a:ext cx="6146098" cy="4292694"/>
                  <a:chOff x="-808574" y="2608057"/>
                  <a:chExt cx="3023033" cy="3886512"/>
                </a:xfrm>
              </p:grpSpPr>
              <p:sp>
                <p:nvSpPr>
                  <p:cNvPr id="107" name="Rounded Rectangle 106"/>
                  <p:cNvSpPr/>
                  <p:nvPr/>
                </p:nvSpPr>
                <p:spPr>
                  <a:xfrm>
                    <a:off x="-808574" y="2608057"/>
                    <a:ext cx="3023033" cy="3830412"/>
                  </a:xfrm>
                  <a:prstGeom prst="roundRect">
                    <a:avLst/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8" name="TextBox 107"/>
                  <p:cNvSpPr txBox="1"/>
                  <p:nvPr/>
                </p:nvSpPr>
                <p:spPr>
                  <a:xfrm>
                    <a:off x="902019" y="5435683"/>
                    <a:ext cx="1036054" cy="105888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ESRF, 1994-2019</a:t>
                    </a:r>
                  </a:p>
                  <a:p>
                    <a:pPr algn="ctr"/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Photograph from </a:t>
                    </a:r>
                  </a:p>
                  <a:p>
                    <a:pPr algn="ctr"/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ESRF webpage</a:t>
                    </a:r>
                    <a:endParaRPr lang="de-DE" b="1" dirty="0">
                      <a:solidFill>
                        <a:schemeClr val="bg1"/>
                      </a:solidFill>
                    </a:endParaRPr>
                  </a:p>
                  <a:p>
                    <a:endParaRPr lang="en-US" sz="16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104" name="Rectangle 103"/>
                <p:cNvSpPr/>
                <p:nvPr/>
              </p:nvSpPr>
              <p:spPr>
                <a:xfrm>
                  <a:off x="3234848" y="3797601"/>
                  <a:ext cx="4572000" cy="646331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b="1" dirty="0" smtClean="0">
                      <a:solidFill>
                        <a:schemeClr val="bg1"/>
                      </a:solidFill>
                    </a:rPr>
                    <a:t>Third </a:t>
                  </a:r>
                  <a:r>
                    <a:rPr lang="en-US" b="1" dirty="0">
                      <a:solidFill>
                        <a:schemeClr val="bg1"/>
                      </a:solidFill>
                    </a:rPr>
                    <a:t>generation synchrotron light sources</a:t>
                  </a:r>
                </a:p>
                <a:p>
                  <a:pPr algn="ctr"/>
                  <a:r>
                    <a:rPr lang="en-US" b="1" dirty="0">
                      <a:solidFill>
                        <a:schemeClr val="bg1"/>
                      </a:solidFill>
                    </a:rPr>
                    <a:t>at many </a:t>
                  </a:r>
                  <a:r>
                    <a:rPr lang="en-US" b="1" dirty="0" smtClean="0">
                      <a:solidFill>
                        <a:schemeClr val="bg1"/>
                      </a:solidFill>
                    </a:rPr>
                    <a:t>places, ≥1993</a:t>
                  </a:r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05" name="Rectangle 104"/>
                <p:cNvSpPr/>
                <p:nvPr/>
              </p:nvSpPr>
              <p:spPr>
                <a:xfrm>
                  <a:off x="2474753" y="4343400"/>
                  <a:ext cx="6222004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2000" b="1" dirty="0" smtClean="0">
                      <a:solidFill>
                        <a:srgbClr val="3333FF"/>
                      </a:solidFill>
                    </a:rPr>
                    <a:t>High brightness: Achromat lattice + Insertion devices in long straights</a:t>
                  </a:r>
                  <a:endParaRPr lang="en-US" sz="2000" b="1" dirty="0">
                    <a:solidFill>
                      <a:srgbClr val="3333FF"/>
                    </a:solidFill>
                  </a:endParaRPr>
                </a:p>
              </p:txBody>
            </p:sp>
          </p:grpSp>
          <p:pic>
            <p:nvPicPr>
              <p:cNvPr id="1037" name="Picture 13" descr="ESRF_ILL-resize827x551.jpg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72528" y="2188363"/>
                <a:ext cx="2818249" cy="18776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048" name="Picture 24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86019" y="4318330"/>
              <a:ext cx="3597181" cy="18530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3" name="TextBox 152"/>
            <p:cNvSpPr txBox="1"/>
            <p:nvPr/>
          </p:nvSpPr>
          <p:spPr>
            <a:xfrm>
              <a:off x="15275167" y="6178556"/>
              <a:ext cx="1999137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ALS, 1993-</a:t>
              </a:r>
            </a:p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Photograph from </a:t>
              </a:r>
            </a:p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l</a:t>
              </a:r>
              <a:r>
                <a:rPr lang="en-US" b="1" dirty="0" smtClean="0">
                  <a:solidFill>
                    <a:schemeClr val="bg1"/>
                  </a:solidFill>
                </a:rPr>
                <a:t>ightsources.org</a:t>
              </a:r>
              <a:endParaRPr lang="de-DE" b="1" dirty="0">
                <a:solidFill>
                  <a:schemeClr val="bg1"/>
                </a:solidFill>
              </a:endParaRPr>
            </a:p>
            <a:p>
              <a:endParaRPr lang="en-US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388401" y="1326744"/>
            <a:ext cx="4512330" cy="5067304"/>
            <a:chOff x="4637848" y="1912995"/>
            <a:chExt cx="4512330" cy="5067304"/>
          </a:xfrm>
        </p:grpSpPr>
        <p:grpSp>
          <p:nvGrpSpPr>
            <p:cNvPr id="20" name="Group 19"/>
            <p:cNvGrpSpPr/>
            <p:nvPr/>
          </p:nvGrpSpPr>
          <p:grpSpPr>
            <a:xfrm>
              <a:off x="4637848" y="1912995"/>
              <a:ext cx="4512330" cy="5067304"/>
              <a:chOff x="-1055389" y="2607966"/>
              <a:chExt cx="4422958" cy="5067304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-1055389" y="2607966"/>
                <a:ext cx="4422958" cy="4918470"/>
              </a:xfrm>
              <a:prstGeom prst="round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-926256" y="5951721"/>
                <a:ext cx="4207880" cy="17235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First synchrotron light observation</a:t>
                </a:r>
              </a:p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at 70-MeV synchrotron of  General Electric </a:t>
                </a:r>
              </a:p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Laboratory, April, 1947</a:t>
                </a:r>
              </a:p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Picture from X-ray data booklet</a:t>
                </a:r>
              </a:p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Section 2.2 by A. L. Robinson</a:t>
                </a:r>
                <a:endParaRPr lang="de-DE" b="1" dirty="0">
                  <a:solidFill>
                    <a:schemeClr val="bg1"/>
                  </a:solidFill>
                </a:endParaRPr>
              </a:p>
              <a:p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9476" y="2053248"/>
              <a:ext cx="2529074" cy="32240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1" name="Group 40"/>
          <p:cNvGrpSpPr/>
          <p:nvPr/>
        </p:nvGrpSpPr>
        <p:grpSpPr>
          <a:xfrm>
            <a:off x="192296" y="1524000"/>
            <a:ext cx="8724623" cy="4800601"/>
            <a:chOff x="-62074" y="6097263"/>
            <a:chExt cx="8724623" cy="4800601"/>
          </a:xfrm>
        </p:grpSpPr>
        <p:grpSp>
          <p:nvGrpSpPr>
            <p:cNvPr id="94" name="Group 93"/>
            <p:cNvGrpSpPr/>
            <p:nvPr/>
          </p:nvGrpSpPr>
          <p:grpSpPr>
            <a:xfrm>
              <a:off x="-62074" y="6097263"/>
              <a:ext cx="8724623" cy="4800601"/>
              <a:chOff x="-1283757" y="553610"/>
              <a:chExt cx="8724623" cy="4800601"/>
            </a:xfrm>
          </p:grpSpPr>
          <p:grpSp>
            <p:nvGrpSpPr>
              <p:cNvPr id="73" name="Group 72"/>
              <p:cNvGrpSpPr/>
              <p:nvPr/>
            </p:nvGrpSpPr>
            <p:grpSpPr>
              <a:xfrm>
                <a:off x="-1283757" y="553610"/>
                <a:ext cx="8724623" cy="4800601"/>
                <a:chOff x="-2357835" y="911731"/>
                <a:chExt cx="8724623" cy="4800601"/>
              </a:xfrm>
            </p:grpSpPr>
            <p:grpSp>
              <p:nvGrpSpPr>
                <p:cNvPr id="71" name="Group 70"/>
                <p:cNvGrpSpPr/>
                <p:nvPr/>
              </p:nvGrpSpPr>
              <p:grpSpPr>
                <a:xfrm>
                  <a:off x="-2357835" y="911731"/>
                  <a:ext cx="8699004" cy="4800601"/>
                  <a:chOff x="1943675" y="3581398"/>
                  <a:chExt cx="7090496" cy="4800601"/>
                </a:xfrm>
              </p:grpSpPr>
              <p:sp>
                <p:nvSpPr>
                  <p:cNvPr id="69" name="Rectangle 68"/>
                  <p:cNvSpPr/>
                  <p:nvPr/>
                </p:nvSpPr>
                <p:spPr>
                  <a:xfrm>
                    <a:off x="3234848" y="3797601"/>
                    <a:ext cx="4572000" cy="646331"/>
                  </a:xfrm>
                  <a:prstGeom prst="rect">
                    <a:avLst/>
                  </a:prstGeom>
                </p:spPr>
                <p:txBody>
                  <a:bodyPr>
                    <a:spAutoFit/>
                  </a:bodyPr>
                  <a:lstStyle/>
                  <a:p>
                    <a:pPr algn="ctr"/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Second </a:t>
                    </a:r>
                    <a:r>
                      <a:rPr lang="en-US" b="1" dirty="0">
                        <a:solidFill>
                          <a:schemeClr val="bg1"/>
                        </a:solidFill>
                      </a:rPr>
                      <a:t>generation synchrotron light sources</a:t>
                    </a:r>
                  </a:p>
                  <a:p>
                    <a:pPr algn="ctr"/>
                    <a:r>
                      <a:rPr lang="en-US" b="1" dirty="0">
                        <a:solidFill>
                          <a:schemeClr val="bg1"/>
                        </a:solidFill>
                      </a:rPr>
                      <a:t>at many </a:t>
                    </a:r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places, ≥1961</a:t>
                    </a:r>
                    <a:endParaRPr lang="en-US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70" name="Rectangle 69"/>
                  <p:cNvSpPr/>
                  <p:nvPr/>
                </p:nvSpPr>
                <p:spPr>
                  <a:xfrm>
                    <a:off x="3048000" y="4343400"/>
                    <a:ext cx="5056190" cy="40011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2000" b="1" dirty="0" smtClean="0">
                        <a:solidFill>
                          <a:srgbClr val="00FF99"/>
                        </a:solidFill>
                      </a:rPr>
                      <a:t>Dedicated light source </a:t>
                    </a:r>
                    <a:endParaRPr lang="en-US" sz="2000" b="1" dirty="0">
                      <a:solidFill>
                        <a:srgbClr val="00FF99"/>
                      </a:solidFill>
                    </a:endParaRPr>
                  </a:p>
                </p:txBody>
              </p:sp>
              <p:pic>
                <p:nvPicPr>
                  <p:cNvPr id="1034" name="Picture 10"/>
                  <p:cNvPicPr>
                    <a:picLocks noChangeAspect="1" noChangeArrowheads="1"/>
                  </p:cNvPicPr>
                  <p:nvPr/>
                </p:nvPicPr>
                <p:blipFill>
                  <a:blip r:embed="rId1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552863" y="4799921"/>
                    <a:ext cx="1544700" cy="226556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78" name="Rounded Rectangle 77"/>
                  <p:cNvSpPr/>
                  <p:nvPr/>
                </p:nvSpPr>
                <p:spPr>
                  <a:xfrm>
                    <a:off x="1943675" y="3581398"/>
                    <a:ext cx="7090496" cy="4800601"/>
                  </a:xfrm>
                  <a:prstGeom prst="roundRect">
                    <a:avLst/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72" name="TextBox 71"/>
                <p:cNvSpPr txBox="1"/>
                <p:nvPr/>
              </p:nvSpPr>
              <p:spPr>
                <a:xfrm>
                  <a:off x="1949618" y="4339392"/>
                  <a:ext cx="4417170" cy="12003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b="1" dirty="0" smtClean="0">
                      <a:solidFill>
                        <a:schemeClr val="bg1"/>
                      </a:solidFill>
                    </a:rPr>
                    <a:t>First light from SOR-RING,</a:t>
                  </a:r>
                  <a:r>
                    <a:rPr lang="en-GB" b="1" dirty="0" smtClean="0">
                      <a:solidFill>
                        <a:schemeClr val="bg1"/>
                      </a:solidFill>
                    </a:rPr>
                    <a:t> 1974</a:t>
                  </a:r>
                </a:p>
                <a:p>
                  <a:pPr algn="ctr"/>
                  <a:r>
                    <a:rPr lang="en-GB" b="1" dirty="0" smtClean="0">
                      <a:solidFill>
                        <a:schemeClr val="bg1"/>
                      </a:solidFill>
                    </a:rPr>
                    <a:t>“Machine built by the user and for the user”</a:t>
                  </a:r>
                </a:p>
                <a:p>
                  <a:pPr algn="ctr"/>
                  <a:r>
                    <a:rPr lang="en-GB" b="1" dirty="0" smtClean="0">
                      <a:solidFill>
                        <a:schemeClr val="bg1"/>
                      </a:solidFill>
                    </a:rPr>
                    <a:t>Figure from T. Sasaki, </a:t>
                  </a:r>
                </a:p>
                <a:p>
                  <a:pPr algn="ctr"/>
                  <a:r>
                    <a:rPr lang="en-GB" b="1" dirty="0" smtClean="0">
                      <a:solidFill>
                        <a:schemeClr val="bg1"/>
                      </a:solidFill>
                    </a:rPr>
                    <a:t>Journal of JSSRR, Vol. 11-2</a:t>
                  </a:r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</p:grpSp>
          <p:pic>
            <p:nvPicPr>
              <p:cNvPr id="1047" name="Picture 23"/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43030" y="1858451"/>
                <a:ext cx="2924460" cy="19643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50" name="TextBox 149"/>
              <p:cNvSpPr txBox="1"/>
              <p:nvPr/>
            </p:nvSpPr>
            <p:spPr>
              <a:xfrm>
                <a:off x="-633353" y="3917113"/>
                <a:ext cx="374701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Tantalus,</a:t>
                </a:r>
                <a:r>
                  <a:rPr lang="en-GB" b="1" dirty="0" smtClean="0">
                    <a:solidFill>
                      <a:schemeClr val="bg1"/>
                    </a:solidFill>
                  </a:rPr>
                  <a:t> 1968-1987</a:t>
                </a:r>
              </a:p>
              <a:p>
                <a:pPr algn="ctr"/>
                <a:r>
                  <a:rPr lang="en-GB" b="1" dirty="0" smtClean="0">
                    <a:solidFill>
                      <a:schemeClr val="bg1"/>
                    </a:solidFill>
                  </a:rPr>
                  <a:t>First 2G LS from the start</a:t>
                </a:r>
              </a:p>
              <a:p>
                <a:pPr algn="ctr"/>
                <a:r>
                  <a:rPr lang="en-GB" b="1" dirty="0" smtClean="0">
                    <a:solidFill>
                      <a:schemeClr val="bg1"/>
                    </a:solidFill>
                  </a:rPr>
                  <a:t>Figure from, D. Lynch </a:t>
                </a:r>
              </a:p>
              <a:p>
                <a:pPr algn="ctr"/>
                <a:r>
                  <a:rPr lang="en-GB" b="1" dirty="0" smtClean="0">
                    <a:solidFill>
                      <a:schemeClr val="bg1"/>
                    </a:solidFill>
                  </a:rPr>
                  <a:t>Journal of SR, 4, p. 334, 1997</a:t>
                </a:r>
                <a:endParaRPr lang="en-US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5" name="TextBox 114"/>
            <p:cNvSpPr txBox="1"/>
            <p:nvPr/>
          </p:nvSpPr>
          <p:spPr>
            <a:xfrm>
              <a:off x="908122" y="6351433"/>
              <a:ext cx="691369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Second generation light sources</a:t>
              </a:r>
            </a:p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1961-</a:t>
              </a:r>
            </a:p>
            <a:p>
              <a:pPr algn="ctr"/>
              <a:r>
                <a:rPr lang="en-US" sz="2000" b="1" dirty="0" smtClean="0">
                  <a:solidFill>
                    <a:srgbClr val="00FF99"/>
                  </a:solidFill>
                </a:rPr>
                <a:t>Dedicated source</a:t>
              </a:r>
            </a:p>
          </p:txBody>
        </p:sp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5769379" y="7137245"/>
              <a:ext cx="1506897" cy="2245572"/>
            </a:xfrm>
            <a:prstGeom prst="rect">
              <a:avLst/>
            </a:prstGeom>
          </p:spPr>
        </p:pic>
      </p:grpSp>
      <p:grpSp>
        <p:nvGrpSpPr>
          <p:cNvPr id="31" name="Group 30"/>
          <p:cNvGrpSpPr/>
          <p:nvPr/>
        </p:nvGrpSpPr>
        <p:grpSpPr>
          <a:xfrm>
            <a:off x="2485690" y="2452192"/>
            <a:ext cx="4038600" cy="2816408"/>
            <a:chOff x="2667000" y="3063762"/>
            <a:chExt cx="4038600" cy="2816408"/>
          </a:xfrm>
        </p:grpSpPr>
        <p:sp>
          <p:nvSpPr>
            <p:cNvPr id="32" name="Rounded Rectangle 31"/>
            <p:cNvSpPr/>
            <p:nvPr/>
          </p:nvSpPr>
          <p:spPr>
            <a:xfrm>
              <a:off x="2667000" y="3063762"/>
              <a:ext cx="4038600" cy="2816408"/>
            </a:xfrm>
            <a:prstGeom prst="round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3" name="Picture 3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6580" y="3381115"/>
              <a:ext cx="3099437" cy="1062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3188742" y="4556730"/>
              <a:ext cx="2995115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</a:rPr>
                <a:t>Synchrotron radiation </a:t>
              </a:r>
            </a:p>
            <a:p>
              <a:r>
                <a:rPr lang="en-US" sz="2000" b="1" dirty="0">
                  <a:solidFill>
                    <a:schemeClr val="bg1"/>
                  </a:solidFill>
                </a:rPr>
                <a:t>c</a:t>
              </a:r>
              <a:r>
                <a:rPr lang="en-US" sz="2000" b="1" dirty="0" smtClean="0">
                  <a:solidFill>
                    <a:schemeClr val="bg1"/>
                  </a:solidFill>
                </a:rPr>
                <a:t>lassical theory, 1890’s</a:t>
              </a:r>
            </a:p>
            <a:p>
              <a:r>
                <a:rPr lang="de-DE" sz="2000" b="1" dirty="0" smtClean="0">
                  <a:solidFill>
                    <a:schemeClr val="bg1"/>
                  </a:solidFill>
                </a:rPr>
                <a:t>J. </a:t>
              </a:r>
              <a:r>
                <a:rPr lang="de-DE" sz="2000" b="1" dirty="0" err="1" smtClean="0">
                  <a:solidFill>
                    <a:schemeClr val="bg1"/>
                  </a:solidFill>
                </a:rPr>
                <a:t>Larmor</a:t>
              </a:r>
              <a:r>
                <a:rPr lang="de-DE" sz="2000" b="1" dirty="0" smtClean="0">
                  <a:solidFill>
                    <a:schemeClr val="bg1"/>
                  </a:solidFill>
                </a:rPr>
                <a:t>, A</a:t>
              </a:r>
              <a:r>
                <a:rPr lang="de-DE" sz="2000" b="1" dirty="0">
                  <a:solidFill>
                    <a:schemeClr val="bg1"/>
                  </a:solidFill>
                </a:rPr>
                <a:t>. </a:t>
              </a:r>
              <a:r>
                <a:rPr lang="de-DE" sz="2000" b="1" dirty="0" err="1" smtClean="0">
                  <a:solidFill>
                    <a:schemeClr val="bg1"/>
                  </a:solidFill>
                </a:rPr>
                <a:t>Liénard</a:t>
              </a:r>
              <a:r>
                <a:rPr lang="de-DE" sz="2000" b="1" dirty="0" smtClean="0">
                  <a:solidFill>
                    <a:schemeClr val="bg1"/>
                  </a:solidFill>
                </a:rPr>
                <a:t>, et al.</a:t>
              </a:r>
              <a:endParaRPr lang="de-DE" sz="2000" b="1" dirty="0">
                <a:solidFill>
                  <a:schemeClr val="bg1"/>
                </a:solidFill>
              </a:endParaRPr>
            </a:p>
            <a:p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555070" y="1371600"/>
            <a:ext cx="4038600" cy="4629329"/>
            <a:chOff x="2514600" y="1752600"/>
            <a:chExt cx="4038600" cy="4629329"/>
          </a:xfrm>
        </p:grpSpPr>
        <p:sp>
          <p:nvSpPr>
            <p:cNvPr id="6" name="Rounded Rectangle 5"/>
            <p:cNvSpPr/>
            <p:nvPr/>
          </p:nvSpPr>
          <p:spPr>
            <a:xfrm>
              <a:off x="2514600" y="1752600"/>
              <a:ext cx="4038600" cy="4629329"/>
            </a:xfrm>
            <a:prstGeom prst="round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6" name="Picture 2" descr="1-Dr. Roentgen's first X-ray image. The subject was his wife's hand. [Baumrind, 2011]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4699" y="1905000"/>
              <a:ext cx="2667000" cy="31363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2918078" y="5181600"/>
              <a:ext cx="346024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First x-ray photograph (x-ray tube)</a:t>
              </a:r>
            </a:p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by </a:t>
              </a:r>
              <a:r>
                <a:rPr lang="de-DE" b="1" dirty="0">
                  <a:solidFill>
                    <a:schemeClr val="bg1"/>
                  </a:solidFill>
                </a:rPr>
                <a:t>W. C. </a:t>
              </a:r>
              <a:r>
                <a:rPr lang="de-DE" b="1" dirty="0" smtClean="0">
                  <a:solidFill>
                    <a:schemeClr val="bg1"/>
                  </a:solidFill>
                </a:rPr>
                <a:t>Röntgen</a:t>
              </a:r>
              <a:endParaRPr lang="en-US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Figure from, 1895,</a:t>
              </a:r>
            </a:p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“</a:t>
              </a:r>
              <a:r>
                <a:rPr lang="de-DE" b="1" dirty="0" smtClean="0">
                  <a:solidFill>
                    <a:schemeClr val="bg1"/>
                  </a:solidFill>
                </a:rPr>
                <a:t>Über </a:t>
              </a:r>
              <a:r>
                <a:rPr lang="de-DE" b="1" dirty="0">
                  <a:solidFill>
                    <a:schemeClr val="bg1"/>
                  </a:solidFill>
                </a:rPr>
                <a:t>eine neue Art von </a:t>
              </a:r>
              <a:r>
                <a:rPr lang="de-DE" b="1" dirty="0" smtClean="0">
                  <a:solidFill>
                    <a:schemeClr val="bg1"/>
                  </a:solidFill>
                </a:rPr>
                <a:t>Strahlen“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382608" y="1371600"/>
            <a:ext cx="6054820" cy="5334165"/>
            <a:chOff x="-3162199" y="2470185"/>
            <a:chExt cx="6054820" cy="5334165"/>
          </a:xfrm>
        </p:grpSpPr>
        <p:grpSp>
          <p:nvGrpSpPr>
            <p:cNvPr id="119" name="Group 118"/>
            <p:cNvGrpSpPr/>
            <p:nvPr/>
          </p:nvGrpSpPr>
          <p:grpSpPr>
            <a:xfrm>
              <a:off x="-3162199" y="2470185"/>
              <a:ext cx="6054820" cy="5334165"/>
              <a:chOff x="2840212" y="3457924"/>
              <a:chExt cx="4128702" cy="5334165"/>
            </a:xfrm>
          </p:grpSpPr>
          <p:sp>
            <p:nvSpPr>
              <p:cNvPr id="121" name="Rounded Rectangle 120"/>
              <p:cNvSpPr/>
              <p:nvPr/>
            </p:nvSpPr>
            <p:spPr>
              <a:xfrm>
                <a:off x="2840212" y="3457924"/>
                <a:ext cx="4128702" cy="5334165"/>
              </a:xfrm>
              <a:prstGeom prst="round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3474365" y="3730939"/>
                <a:ext cx="275741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 smtClean="0">
                    <a:solidFill>
                      <a:schemeClr val="bg1"/>
                    </a:solidFill>
                  </a:rPr>
                  <a:t>Top-up operation</a:t>
                </a:r>
              </a:p>
              <a:p>
                <a:pPr algn="ctr"/>
                <a:r>
                  <a:rPr lang="en-US" sz="2000" b="1" dirty="0" smtClean="0">
                    <a:solidFill>
                      <a:schemeClr val="bg1"/>
                    </a:solidFill>
                  </a:rPr>
                  <a:t>(originally developed at the collider)</a:t>
                </a:r>
              </a:p>
            </p:txBody>
          </p:sp>
        </p:grpSp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-2140254" y="3525619"/>
              <a:ext cx="3971774" cy="3326156"/>
            </a:xfrm>
            <a:prstGeom prst="rect">
              <a:avLst/>
            </a:prstGeom>
          </p:spPr>
        </p:pic>
        <p:sp>
          <p:nvSpPr>
            <p:cNvPr id="131" name="TextBox 130"/>
            <p:cNvSpPr txBox="1"/>
            <p:nvPr/>
          </p:nvSpPr>
          <p:spPr>
            <a:xfrm>
              <a:off x="-2533911" y="6875595"/>
              <a:ext cx="464723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First demonstration at SORTEC in 1990</a:t>
              </a:r>
            </a:p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Figure from S. Nakamura, EPAC’90, p. 472 </a:t>
              </a: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600200" y="1332839"/>
            <a:ext cx="6054820" cy="5334165"/>
            <a:chOff x="-1248555" y="2431746"/>
            <a:chExt cx="6054820" cy="5334165"/>
          </a:xfrm>
        </p:grpSpPr>
        <p:grpSp>
          <p:nvGrpSpPr>
            <p:cNvPr id="90" name="Group 89"/>
            <p:cNvGrpSpPr/>
            <p:nvPr/>
          </p:nvGrpSpPr>
          <p:grpSpPr>
            <a:xfrm>
              <a:off x="-1248555" y="2431746"/>
              <a:ext cx="6054820" cy="5334165"/>
              <a:chOff x="2840212" y="3457924"/>
              <a:chExt cx="4128702" cy="5334165"/>
            </a:xfrm>
          </p:grpSpPr>
          <p:sp>
            <p:nvSpPr>
              <p:cNvPr id="92" name="Rounded Rectangle 91"/>
              <p:cNvSpPr/>
              <p:nvPr/>
            </p:nvSpPr>
            <p:spPr>
              <a:xfrm>
                <a:off x="2840212" y="3457924"/>
                <a:ext cx="4128702" cy="5334165"/>
              </a:xfrm>
              <a:prstGeom prst="round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3170592" y="6758182"/>
                <a:ext cx="3366251" cy="19389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 smtClean="0">
                    <a:solidFill>
                      <a:schemeClr val="bg1"/>
                    </a:solidFill>
                  </a:rPr>
                  <a:t>Radiation integrals</a:t>
                </a:r>
              </a:p>
              <a:p>
                <a:pPr algn="ctr"/>
                <a:r>
                  <a:rPr lang="en-US" sz="2000" b="1" dirty="0" smtClean="0">
                    <a:solidFill>
                      <a:schemeClr val="bg1"/>
                    </a:solidFill>
                  </a:rPr>
                  <a:t>M. Sands</a:t>
                </a:r>
                <a:r>
                  <a:rPr lang="de-DE" sz="2000" b="1" dirty="0" smtClean="0">
                    <a:solidFill>
                      <a:schemeClr val="bg1"/>
                    </a:solidFill>
                  </a:rPr>
                  <a:t>, SLAC-121, 1970</a:t>
                </a:r>
                <a:endParaRPr lang="de-DE" sz="2000" b="1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2000" b="1" dirty="0" smtClean="0">
                    <a:solidFill>
                      <a:schemeClr val="bg1"/>
                    </a:solidFill>
                  </a:rPr>
                  <a:t>R. H. Helm, M. J. Lee, P. L. Morton, M. Sands,</a:t>
                </a:r>
              </a:p>
              <a:p>
                <a:pPr algn="ctr"/>
                <a:r>
                  <a:rPr lang="en-US" sz="2000" b="1" dirty="0" smtClean="0">
                    <a:solidFill>
                      <a:schemeClr val="bg1"/>
                    </a:solidFill>
                  </a:rPr>
                  <a:t>PAC’73, p. 900</a:t>
                </a:r>
              </a:p>
              <a:p>
                <a:pPr algn="ctr"/>
                <a:r>
                  <a:rPr lang="en-US" sz="2000" b="1" dirty="0" smtClean="0">
                    <a:solidFill>
                      <a:schemeClr val="bg1"/>
                    </a:solidFill>
                  </a:rPr>
                  <a:t>→ Equilibrium </a:t>
                </a:r>
                <a:r>
                  <a:rPr lang="en-US" sz="2000" b="1" dirty="0" err="1" smtClean="0">
                    <a:solidFill>
                      <a:schemeClr val="bg1"/>
                    </a:solidFill>
                  </a:rPr>
                  <a:t>emittances</a:t>
                </a:r>
                <a:r>
                  <a:rPr lang="en-US" sz="2000" b="1" dirty="0" smtClean="0">
                    <a:solidFill>
                      <a:schemeClr val="bg1"/>
                    </a:solidFill>
                  </a:rPr>
                  <a:t> </a:t>
                </a:r>
              </a:p>
              <a:p>
                <a:pPr algn="ctr"/>
                <a:r>
                  <a:rPr lang="en-US" sz="2000" b="1" dirty="0" smtClean="0">
                    <a:solidFill>
                      <a:schemeClr val="bg1"/>
                    </a:solidFill>
                  </a:rPr>
                  <a:t>(together with quantum theory)</a:t>
                </a:r>
                <a:endParaRPr lang="en-US" sz="2000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6219" y="2670982"/>
              <a:ext cx="3655890" cy="30402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95054" y="1295400"/>
            <a:ext cx="8920575" cy="5826380"/>
            <a:chOff x="-1812188" y="-2473580"/>
            <a:chExt cx="8920575" cy="5826380"/>
          </a:xfrm>
        </p:grpSpPr>
        <p:grpSp>
          <p:nvGrpSpPr>
            <p:cNvPr id="88" name="Group 87"/>
            <p:cNvGrpSpPr/>
            <p:nvPr/>
          </p:nvGrpSpPr>
          <p:grpSpPr>
            <a:xfrm>
              <a:off x="-1812188" y="-2473580"/>
              <a:ext cx="8920575" cy="5826380"/>
              <a:chOff x="-4979997" y="286044"/>
              <a:chExt cx="8920575" cy="5826380"/>
            </a:xfrm>
          </p:grpSpPr>
          <p:grpSp>
            <p:nvGrpSpPr>
              <p:cNvPr id="59" name="Group 58"/>
              <p:cNvGrpSpPr/>
              <p:nvPr/>
            </p:nvGrpSpPr>
            <p:grpSpPr>
              <a:xfrm>
                <a:off x="-4979997" y="286044"/>
                <a:ext cx="8920575" cy="5457397"/>
                <a:chOff x="1349606" y="1977987"/>
                <a:chExt cx="8920575" cy="2496586"/>
              </a:xfrm>
            </p:grpSpPr>
            <p:grpSp>
              <p:nvGrpSpPr>
                <p:cNvPr id="61" name="Group 60"/>
                <p:cNvGrpSpPr/>
                <p:nvPr/>
              </p:nvGrpSpPr>
              <p:grpSpPr>
                <a:xfrm>
                  <a:off x="1349606" y="1977987"/>
                  <a:ext cx="8920575" cy="2496586"/>
                  <a:chOff x="-4434594" y="2797863"/>
                  <a:chExt cx="8743892" cy="2496586"/>
                </a:xfrm>
              </p:grpSpPr>
              <p:sp>
                <p:nvSpPr>
                  <p:cNvPr id="63" name="Rounded Rectangle 62"/>
                  <p:cNvSpPr/>
                  <p:nvPr/>
                </p:nvSpPr>
                <p:spPr>
                  <a:xfrm>
                    <a:off x="-4434594" y="2797863"/>
                    <a:ext cx="8743892" cy="2496586"/>
                  </a:xfrm>
                  <a:prstGeom prst="roundRect">
                    <a:avLst/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4" name="TextBox 63"/>
                  <p:cNvSpPr txBox="1"/>
                  <p:nvPr/>
                </p:nvSpPr>
                <p:spPr>
                  <a:xfrm>
                    <a:off x="-3255823" y="2848816"/>
                    <a:ext cx="6776764" cy="46463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000" b="1" dirty="0" smtClean="0">
                        <a:solidFill>
                          <a:schemeClr val="bg1"/>
                        </a:solidFill>
                      </a:rPr>
                      <a:t>First generation synchrotron light sources </a:t>
                    </a:r>
                  </a:p>
                  <a:p>
                    <a:pPr algn="ctr"/>
                    <a:r>
                      <a:rPr lang="en-US" sz="2000" b="1" dirty="0" smtClean="0">
                        <a:solidFill>
                          <a:schemeClr val="bg1"/>
                        </a:solidFill>
                      </a:rPr>
                      <a:t>1947~1950s: pioneering measurements</a:t>
                    </a:r>
                  </a:p>
                  <a:p>
                    <a:pPr algn="ctr"/>
                    <a:r>
                      <a:rPr lang="en-US" sz="2000" b="1" dirty="0" smtClean="0">
                        <a:solidFill>
                          <a:schemeClr val="bg1"/>
                        </a:solidFill>
                      </a:rPr>
                      <a:t>≥1960’s: SR measurements on a regular basis</a:t>
                    </a:r>
                  </a:p>
                </p:txBody>
              </p:sp>
            </p:grpSp>
            <p:sp>
              <p:nvSpPr>
                <p:cNvPr id="55" name="TextBox 54"/>
                <p:cNvSpPr txBox="1"/>
                <p:nvPr/>
              </p:nvSpPr>
              <p:spPr>
                <a:xfrm>
                  <a:off x="2266723" y="2439818"/>
                  <a:ext cx="7427419" cy="3801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b="1" dirty="0" smtClean="0">
                      <a:solidFill>
                        <a:srgbClr val="FFC000"/>
                      </a:solidFill>
                    </a:rPr>
                    <a:t>Parasitic use to the </a:t>
                  </a:r>
                  <a:r>
                    <a:rPr lang="en-US" sz="2400" b="1" dirty="0" smtClean="0">
                      <a:solidFill>
                        <a:srgbClr val="FFC000"/>
                      </a:solidFill>
                    </a:rPr>
                    <a:t>nuclear/high-energy </a:t>
                  </a:r>
                  <a:r>
                    <a:rPr lang="en-US" sz="2400" b="1" dirty="0" smtClean="0">
                      <a:solidFill>
                        <a:srgbClr val="FFC000"/>
                      </a:solidFill>
                    </a:rPr>
                    <a:t>physics machine</a:t>
                  </a:r>
                </a:p>
                <a:p>
                  <a:pPr algn="ctr"/>
                  <a:endParaRPr lang="en-US" sz="2400" b="1" dirty="0">
                    <a:solidFill>
                      <a:srgbClr val="FFC000"/>
                    </a:solidFill>
                  </a:endParaRPr>
                </a:p>
              </p:txBody>
            </p:sp>
          </p:grpSp>
          <p:pic>
            <p:nvPicPr>
              <p:cNvPr id="145" name="Picture 9" descr="Overhead view of circular machinery"/>
              <p:cNvPicPr>
                <a:picLocks noChangeAspect="1" noChangeArrowheads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388" y="1894427"/>
                <a:ext cx="2704204" cy="223679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7" name="TextBox 146"/>
              <p:cNvSpPr txBox="1"/>
              <p:nvPr/>
            </p:nvSpPr>
            <p:spPr>
              <a:xfrm>
                <a:off x="85204" y="4111876"/>
                <a:ext cx="3387146" cy="20005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NBS synchrotron</a:t>
                </a:r>
              </a:p>
              <a:p>
                <a:pPr algn="ctr"/>
                <a:r>
                  <a:rPr lang="en-US" b="1" dirty="0">
                    <a:solidFill>
                      <a:schemeClr val="bg1"/>
                    </a:solidFill>
                  </a:rPr>
                  <a:t>Photograph from NIST webpage</a:t>
                </a:r>
                <a:endParaRPr lang="en-US" b="1" dirty="0" smtClean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In 1961, upgraded to be SURF, </a:t>
                </a:r>
              </a:p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the first dedicated LS </a:t>
                </a:r>
              </a:p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(AVS symposium 2001)</a:t>
                </a:r>
              </a:p>
              <a:p>
                <a:pPr algn="ctr"/>
                <a:endParaRPr lang="de-DE" b="1" dirty="0">
                  <a:solidFill>
                    <a:schemeClr val="bg1"/>
                  </a:solidFill>
                </a:endParaRPr>
              </a:p>
              <a:p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-458210" y="-990600"/>
              <a:ext cx="3169290" cy="2453066"/>
            </a:xfrm>
            <a:prstGeom prst="rect">
              <a:avLst/>
            </a:prstGeom>
          </p:spPr>
        </p:pic>
        <p:sp>
          <p:nvSpPr>
            <p:cNvPr id="103" name="TextBox 102"/>
            <p:cNvSpPr txBox="1"/>
            <p:nvPr/>
          </p:nvSpPr>
          <p:spPr>
            <a:xfrm>
              <a:off x="-1066800" y="1692316"/>
              <a:ext cx="4200445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Cornell 300-MeV synchrotron</a:t>
              </a:r>
            </a:p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Figure </a:t>
              </a:r>
              <a:r>
                <a:rPr lang="en-US" b="1" dirty="0">
                  <a:solidFill>
                    <a:schemeClr val="bg1"/>
                  </a:solidFill>
                </a:rPr>
                <a:t>from M. </a:t>
              </a:r>
              <a:r>
                <a:rPr lang="en-US" b="1" dirty="0" err="1">
                  <a:solidFill>
                    <a:schemeClr val="bg1"/>
                  </a:solidFill>
                </a:rPr>
                <a:t>Tigner</a:t>
              </a:r>
              <a:r>
                <a:rPr lang="en-US" b="1" dirty="0">
                  <a:solidFill>
                    <a:schemeClr val="bg1"/>
                  </a:solidFill>
                </a:rPr>
                <a:t> and D.G. </a:t>
              </a:r>
              <a:r>
                <a:rPr lang="en-US" b="1" dirty="0" smtClean="0">
                  <a:solidFill>
                    <a:schemeClr val="bg1"/>
                  </a:solidFill>
                </a:rPr>
                <a:t>Cassel,</a:t>
              </a:r>
            </a:p>
            <a:p>
              <a:pPr algn="ctr"/>
              <a:r>
                <a:rPr lang="en-US" b="1" dirty="0" err="1">
                  <a:solidFill>
                    <a:schemeClr val="bg1"/>
                  </a:solidFill>
                </a:rPr>
                <a:t>Annu</a:t>
              </a:r>
              <a:r>
                <a:rPr lang="en-US" b="1" dirty="0">
                  <a:solidFill>
                    <a:schemeClr val="bg1"/>
                  </a:solidFill>
                </a:rPr>
                <a:t>. Rev. </a:t>
              </a:r>
              <a:r>
                <a:rPr lang="en-US" b="1" dirty="0" err="1">
                  <a:solidFill>
                    <a:schemeClr val="bg1"/>
                  </a:solidFill>
                </a:rPr>
                <a:t>Nucl</a:t>
              </a:r>
              <a:r>
                <a:rPr lang="en-US" b="1" dirty="0">
                  <a:solidFill>
                    <a:schemeClr val="bg1"/>
                  </a:solidFill>
                </a:rPr>
                <a:t>. Part. Sci</a:t>
              </a:r>
              <a:r>
                <a:rPr lang="en-US" b="1" dirty="0" smtClean="0">
                  <a:solidFill>
                    <a:schemeClr val="bg1"/>
                  </a:solidFill>
                </a:rPr>
                <a:t>., 65:1–23, 2015</a:t>
              </a:r>
            </a:p>
            <a:p>
              <a:pPr algn="ctr"/>
              <a:endParaRPr lang="de-DE" b="1" dirty="0">
                <a:solidFill>
                  <a:schemeClr val="bg1"/>
                </a:solidFill>
              </a:endParaRPr>
            </a:p>
            <a:p>
              <a:endParaRPr 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413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Gamma-ray </a:t>
            </a:r>
            <a:r>
              <a:rPr lang="en-US" dirty="0" smtClean="0"/>
              <a:t>source?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20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66800" y="5451771"/>
            <a:ext cx="38613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FCC-</a:t>
            </a:r>
            <a:r>
              <a:rPr lang="en-US" sz="1400" dirty="0" err="1" smtClean="0"/>
              <a:t>ee</a:t>
            </a:r>
            <a:r>
              <a:rPr lang="en-US" sz="1400" dirty="0" smtClean="0"/>
              <a:t> collider ring</a:t>
            </a:r>
          </a:p>
          <a:p>
            <a:r>
              <a:rPr lang="en-US" sz="1400" dirty="0" smtClean="0"/>
              <a:t>Figure from K</a:t>
            </a:r>
            <a:r>
              <a:rPr lang="en-US" sz="1400" dirty="0"/>
              <a:t>. </a:t>
            </a:r>
            <a:r>
              <a:rPr lang="en-US" sz="1400" dirty="0" err="1" smtClean="0"/>
              <a:t>Oide</a:t>
            </a:r>
            <a:r>
              <a:rPr lang="en-US" sz="1400" dirty="0"/>
              <a:t> </a:t>
            </a:r>
            <a:r>
              <a:rPr lang="en-US" sz="1400" dirty="0" smtClean="0"/>
              <a:t>et al., PRAB, 19, 111005, 2016 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371600"/>
            <a:ext cx="3897143" cy="4038600"/>
          </a:xfrm>
          <a:prstGeom prst="rect">
            <a:avLst/>
          </a:prstGeom>
        </p:spPr>
      </p:pic>
      <p:pic>
        <p:nvPicPr>
          <p:cNvPr id="2050" name="Picture 2" descr="FCC-ee (TLEP) Vector Logo - (.SVG + .PNG) - VectorLogoSeek.Co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958" y="1772444"/>
            <a:ext cx="253746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69989" y="3733800"/>
            <a:ext cx="30093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9933FF"/>
                </a:solidFill>
              </a:rPr>
              <a:t>Coming back to 1GLS but </a:t>
            </a:r>
          </a:p>
          <a:p>
            <a:pPr algn="ctr"/>
            <a:r>
              <a:rPr lang="en-US" sz="2400" dirty="0" smtClean="0">
                <a:solidFill>
                  <a:srgbClr val="9933FF"/>
                </a:solidFill>
              </a:rPr>
              <a:t>for totally different photon beams!</a:t>
            </a:r>
            <a:endParaRPr lang="en-US" sz="2400" dirty="0">
              <a:solidFill>
                <a:srgbClr val="99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30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Synchrotron radiation light source has a long history with great success</a:t>
            </a:r>
          </a:p>
          <a:p>
            <a:r>
              <a:rPr lang="en-US" dirty="0" smtClean="0"/>
              <a:t>4th generation light sources have been operational, and more new/upgraded facilities are coming</a:t>
            </a:r>
          </a:p>
          <a:p>
            <a:r>
              <a:rPr lang="en-US" dirty="0" smtClean="0"/>
              <a:t>Despite the established ‘state-of-the-art’ light source facilities, studies for the next step are on-going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9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Synchrotron light sources </a:t>
            </a:r>
            <a:br>
              <a:rPr lang="en-US" dirty="0" smtClean="0"/>
            </a:br>
            <a:r>
              <a:rPr lang="en-US" dirty="0" smtClean="0"/>
              <a:t>all over the world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34886"/>
            <a:ext cx="6781800" cy="455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29000" y="6093038"/>
            <a:ext cx="4702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from J. </a:t>
            </a:r>
            <a:r>
              <a:rPr lang="en-US" dirty="0" err="1" smtClean="0"/>
              <a:t>Kallestrup</a:t>
            </a:r>
            <a:r>
              <a:rPr lang="en-US" dirty="0" smtClean="0"/>
              <a:t>, PhD thesis, ETHZ, 2021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781800" y="3733800"/>
            <a:ext cx="2309415" cy="107721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Red flags: </a:t>
            </a:r>
            <a:r>
              <a:rPr lang="en-US" sz="1600" dirty="0">
                <a:solidFill>
                  <a:srgbClr val="FF0000"/>
                </a:solidFill>
              </a:rPr>
              <a:t>O</a:t>
            </a:r>
            <a:r>
              <a:rPr lang="en-US" sz="1600" dirty="0" smtClean="0">
                <a:solidFill>
                  <a:srgbClr val="FF0000"/>
                </a:solidFill>
              </a:rPr>
              <a:t>perating</a:t>
            </a:r>
          </a:p>
          <a:p>
            <a:r>
              <a:rPr lang="en-US" sz="1600" dirty="0" smtClean="0">
                <a:solidFill>
                  <a:srgbClr val="FFFF00"/>
                </a:solidFill>
              </a:rPr>
              <a:t>Yellow flags: Planning </a:t>
            </a:r>
          </a:p>
          <a:p>
            <a:r>
              <a:rPr lang="en-US" sz="1600" dirty="0">
                <a:solidFill>
                  <a:srgbClr val="FFFF00"/>
                </a:solidFill>
              </a:rPr>
              <a:t>n</a:t>
            </a:r>
            <a:r>
              <a:rPr lang="en-US" sz="1600" dirty="0" smtClean="0">
                <a:solidFill>
                  <a:srgbClr val="FFFF00"/>
                </a:solidFill>
              </a:rPr>
              <a:t>ew 4G or upgrade to 4G</a:t>
            </a:r>
          </a:p>
          <a:p>
            <a:r>
              <a:rPr lang="en-US" sz="1600" dirty="0" smtClean="0">
                <a:solidFill>
                  <a:srgbClr val="33CC33"/>
                </a:solidFill>
              </a:rPr>
              <a:t>Green flags: 4G operating</a:t>
            </a:r>
            <a:endParaRPr lang="en-US" sz="1600" dirty="0">
              <a:solidFill>
                <a:srgbClr val="33CC33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92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Jump in performance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447800" y="1708666"/>
            <a:ext cx="6248400" cy="4082534"/>
            <a:chOff x="420904" y="1109663"/>
            <a:chExt cx="7143750" cy="4638675"/>
          </a:xfrm>
        </p:grpSpPr>
        <p:pic>
          <p:nvPicPr>
            <p:cNvPr id="6" name="Picture 5" descr="3GLS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904" y="1109663"/>
              <a:ext cx="7143750" cy="4638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Straight Connector 6"/>
            <p:cNvCxnSpPr/>
            <p:nvPr/>
          </p:nvCxnSpPr>
          <p:spPr>
            <a:xfrm>
              <a:off x="2395538" y="1450975"/>
              <a:ext cx="3959225" cy="1511300"/>
            </a:xfrm>
            <a:prstGeom prst="line">
              <a:avLst/>
            </a:prstGeom>
            <a:ln w="25400">
              <a:solidFill>
                <a:srgbClr val="0C03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282825" y="1844675"/>
              <a:ext cx="5130800" cy="2757488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905000" y="5791200"/>
            <a:ext cx="435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from R. </a:t>
            </a:r>
            <a:r>
              <a:rPr lang="en-US" dirty="0" err="1" smtClean="0"/>
              <a:t>Bartolini</a:t>
            </a:r>
            <a:r>
              <a:rPr lang="en-US" dirty="0" smtClean="0"/>
              <a:t>, LER workshop, 2014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848599" y="3194852"/>
            <a:ext cx="71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3G</a:t>
            </a:r>
            <a:endParaRPr lang="en-US" sz="3600" dirty="0">
              <a:solidFill>
                <a:srgbClr val="0000FF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203826" y="3749933"/>
            <a:ext cx="0" cy="8982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884252" y="4675632"/>
            <a:ext cx="71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4G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59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Equilibrium </a:t>
            </a:r>
            <a:r>
              <a:rPr lang="en-US" dirty="0" err="1" smtClean="0"/>
              <a:t>emittance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1447800"/>
            <a:ext cx="20703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9933"/>
                </a:solidFill>
              </a:rPr>
              <a:t>Radiation integrals</a:t>
            </a:r>
          </a:p>
          <a:p>
            <a:r>
              <a:rPr lang="en-US" dirty="0" smtClean="0">
                <a:solidFill>
                  <a:srgbClr val="339933"/>
                </a:solidFill>
              </a:rPr>
              <a:t>(Flat lattice, R bend)</a:t>
            </a:r>
            <a:endParaRPr lang="en-US" dirty="0">
              <a:solidFill>
                <a:srgbClr val="339933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682" y="3570787"/>
            <a:ext cx="3124200" cy="39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247896"/>
            <a:ext cx="17907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715000" y="1469571"/>
            <a:ext cx="22558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9933"/>
                </a:solidFill>
              </a:rPr>
              <a:t>Equilibrium </a:t>
            </a:r>
            <a:r>
              <a:rPr lang="en-US" dirty="0" err="1" smtClean="0">
                <a:solidFill>
                  <a:srgbClr val="339933"/>
                </a:solidFill>
              </a:rPr>
              <a:t>emittance</a:t>
            </a:r>
            <a:endParaRPr lang="en-US" dirty="0" smtClean="0">
              <a:solidFill>
                <a:srgbClr val="339933"/>
              </a:solidFill>
            </a:endParaRPr>
          </a:p>
          <a:p>
            <a:r>
              <a:rPr lang="en-US" dirty="0" smtClean="0">
                <a:solidFill>
                  <a:srgbClr val="339933"/>
                </a:solidFill>
              </a:rPr>
              <a:t>and energy spread</a:t>
            </a:r>
            <a:endParaRPr lang="en-US" dirty="0">
              <a:solidFill>
                <a:srgbClr val="339933"/>
              </a:solidFill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187345"/>
            <a:ext cx="1493049" cy="1257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2456" y="1802938"/>
            <a:ext cx="1434540" cy="1713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912" y="3204074"/>
            <a:ext cx="192405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0" y="4114800"/>
            <a:ext cx="883536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339933"/>
                </a:solidFill>
              </a:rPr>
              <a:t>→ Lowering emittance / Method / Drawbacks:</a:t>
            </a:r>
          </a:p>
          <a:p>
            <a:r>
              <a:rPr lang="en-US" sz="2000" dirty="0" smtClean="0"/>
              <a:t>          - I5 </a:t>
            </a:r>
            <a:r>
              <a:rPr lang="en-US" sz="2000" dirty="0"/>
              <a:t>(</a:t>
            </a:r>
            <a:r>
              <a:rPr lang="en-US" sz="2000" dirty="0" smtClean="0"/>
              <a:t>H-function)↓/ Strong focusing / Chromaticity and lattice </a:t>
            </a:r>
            <a:r>
              <a:rPr lang="en-US" sz="2000" dirty="0"/>
              <a:t>nonlinearity </a:t>
            </a:r>
            <a:r>
              <a:rPr lang="en-US" sz="2000" dirty="0" smtClean="0"/>
              <a:t>↑</a:t>
            </a:r>
            <a:endParaRPr lang="en-US" sz="2000" dirty="0"/>
          </a:p>
          <a:p>
            <a:r>
              <a:rPr lang="en-US" sz="2000" dirty="0"/>
              <a:t> </a:t>
            </a:r>
            <a:r>
              <a:rPr lang="en-US" sz="2000" dirty="0" smtClean="0"/>
              <a:t>         - I2 ↑/ Damping wiggler / RF voltage ↑</a:t>
            </a:r>
          </a:p>
          <a:p>
            <a:r>
              <a:rPr lang="en-US" sz="2000" dirty="0" smtClean="0"/>
              <a:t>          - Negative I4 / Combined function (</a:t>
            </a:r>
            <a:r>
              <a:rPr lang="en-US" sz="2000" dirty="0" err="1" smtClean="0"/>
              <a:t>Dipole+Quad</a:t>
            </a:r>
            <a:r>
              <a:rPr lang="en-US" sz="2000" dirty="0" smtClean="0"/>
              <a:t>) / Energy spread ↑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   - </a:t>
            </a:r>
            <a:r>
              <a:rPr lang="en-US" sz="2000" dirty="0" smtClean="0">
                <a:latin typeface="Symbol" pitchFamily="18" charset="2"/>
              </a:rPr>
              <a:t>r</a:t>
            </a:r>
            <a:r>
              <a:rPr lang="en-US" sz="2000" dirty="0" smtClean="0"/>
              <a:t> ↑ / </a:t>
            </a:r>
            <a:r>
              <a:rPr lang="en-US" sz="2000" b="1" dirty="0" smtClean="0"/>
              <a:t>More dipoles → MBA </a:t>
            </a:r>
            <a:r>
              <a:rPr lang="en-US" sz="2000" dirty="0" smtClean="0"/>
              <a:t>/ A lot of problems…</a:t>
            </a:r>
          </a:p>
          <a:p>
            <a:r>
              <a:rPr lang="en-US" sz="2000" dirty="0" smtClean="0"/>
              <a:t>	</a:t>
            </a:r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474" y="2254972"/>
            <a:ext cx="1266825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14551" y="5907621"/>
            <a:ext cx="58056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Note: Making I4&lt;0  corresponds to so-called damping partition shift</a:t>
            </a: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 Bend </a:t>
            </a:r>
            <a:r>
              <a:rPr lang="en-US" dirty="0" err="1"/>
              <a:t>A</a:t>
            </a:r>
            <a:r>
              <a:rPr lang="en-US" dirty="0" err="1" smtClean="0"/>
              <a:t>chromat</a:t>
            </a:r>
            <a:r>
              <a:rPr lang="en-US" dirty="0" smtClean="0"/>
              <a:t> lattice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09800" y="5830668"/>
            <a:ext cx="4695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9933FF"/>
                </a:solidFill>
              </a:rPr>
              <a:t>Gentle bend, tight focusing</a:t>
            </a:r>
            <a:endParaRPr lang="en-US" sz="3200" dirty="0">
              <a:solidFill>
                <a:srgbClr val="9933FF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48352"/>
            <a:ext cx="3656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9600" y="5334000"/>
            <a:ext cx="4206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igure from D. </a:t>
            </a:r>
            <a:r>
              <a:rPr lang="en-US" dirty="0" err="1" smtClean="0"/>
              <a:t>Einfeld</a:t>
            </a:r>
            <a:r>
              <a:rPr lang="en-US" dirty="0" smtClean="0"/>
              <a:t> et al., PAC’95, p. 177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29000" y="1371600"/>
            <a:ext cx="2192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339933"/>
                </a:solidFill>
              </a:rPr>
              <a:t>7BA lattice</a:t>
            </a:r>
            <a:endParaRPr lang="en-US" sz="3600" dirty="0">
              <a:solidFill>
                <a:srgbClr val="339933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928" y="2286000"/>
            <a:ext cx="3829050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5715000" y="4779382"/>
            <a:ext cx="260622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MAX IV lattice</a:t>
            </a:r>
          </a:p>
          <a:p>
            <a:r>
              <a:rPr lang="en-US" dirty="0" smtClean="0"/>
              <a:t>Figure </a:t>
            </a:r>
            <a:r>
              <a:rPr lang="en-US" dirty="0"/>
              <a:t>from </a:t>
            </a:r>
            <a:r>
              <a:rPr lang="en-US" dirty="0" smtClean="0"/>
              <a:t>S. </a:t>
            </a:r>
            <a:r>
              <a:rPr lang="en-US" dirty="0" err="1" smtClean="0"/>
              <a:t>Leemann</a:t>
            </a:r>
            <a:r>
              <a:rPr lang="en-US" dirty="0" smtClean="0"/>
              <a:t>, </a:t>
            </a:r>
          </a:p>
          <a:p>
            <a:r>
              <a:rPr lang="en-US" dirty="0" smtClean="0"/>
              <a:t>ICFA BD Newsletter 71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4448400" y="3352800"/>
            <a:ext cx="580800" cy="381000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175362" y="2667000"/>
            <a:ext cx="100623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C000"/>
                </a:solidFill>
              </a:rPr>
              <a:t>Realized in </a:t>
            </a:r>
          </a:p>
          <a:p>
            <a:pPr algn="ctr"/>
            <a:r>
              <a:rPr lang="en-US" sz="1400" dirty="0" smtClean="0">
                <a:solidFill>
                  <a:srgbClr val="FFC000"/>
                </a:solidFill>
              </a:rPr>
              <a:t>~20 years </a:t>
            </a:r>
          </a:p>
          <a:p>
            <a:pPr algn="ctr"/>
            <a:r>
              <a:rPr lang="en-US" sz="1400" dirty="0" smtClean="0">
                <a:solidFill>
                  <a:srgbClr val="FFC000"/>
                </a:solidFill>
              </a:rPr>
              <a:t>later!</a:t>
            </a:r>
            <a:endParaRPr lang="en-US" sz="1400" dirty="0">
              <a:solidFill>
                <a:srgbClr val="FFC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56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MBA lattice evolution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600200"/>
            <a:ext cx="4176465" cy="17543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1979</a:t>
            </a:r>
            <a:r>
              <a:rPr lang="en-US" dirty="0"/>
              <a:t>: </a:t>
            </a:r>
            <a:r>
              <a:rPr lang="en-US" dirty="0" smtClean="0"/>
              <a:t>K. </a:t>
            </a:r>
            <a:r>
              <a:rPr lang="en-US" dirty="0" err="1" smtClean="0"/>
              <a:t>Steffan</a:t>
            </a:r>
            <a:r>
              <a:rPr lang="en-US" dirty="0" smtClean="0"/>
              <a:t>, </a:t>
            </a:r>
            <a:r>
              <a:rPr lang="en-GB" dirty="0" smtClean="0"/>
              <a:t>The </a:t>
            </a:r>
            <a:r>
              <a:rPr lang="en-GB" dirty="0"/>
              <a:t>Wiggler Storage Ring: A Device With Strong Radiation Damping and Small Beam </a:t>
            </a:r>
            <a:r>
              <a:rPr lang="en-GB" dirty="0" err="1" smtClean="0"/>
              <a:t>Emittance</a:t>
            </a:r>
            <a:endParaRPr lang="en-US" b="1" dirty="0" smtClean="0"/>
          </a:p>
          <a:p>
            <a:r>
              <a:rPr lang="en-US" b="1" dirty="0" smtClean="0"/>
              <a:t>1989</a:t>
            </a:r>
            <a:r>
              <a:rPr lang="en-US" dirty="0" smtClean="0"/>
              <a:t>: </a:t>
            </a:r>
            <a:r>
              <a:rPr lang="en-US" dirty="0"/>
              <a:t>J.P. </a:t>
            </a:r>
            <a:r>
              <a:rPr lang="en-US" dirty="0" err="1"/>
              <a:t>Delahaye</a:t>
            </a:r>
            <a:r>
              <a:rPr lang="en-US" dirty="0"/>
              <a:t>, J.P. </a:t>
            </a:r>
            <a:r>
              <a:rPr lang="en-US" dirty="0" err="1" smtClean="0"/>
              <a:t>Potier</a:t>
            </a:r>
            <a:r>
              <a:rPr lang="en-US" dirty="0" smtClean="0"/>
              <a:t>, PAC’89</a:t>
            </a:r>
            <a:endParaRPr lang="en-US" dirty="0"/>
          </a:p>
          <a:p>
            <a:r>
              <a:rPr lang="en-US" dirty="0" smtClean="0"/>
              <a:t>‘</a:t>
            </a:r>
            <a:r>
              <a:rPr lang="en-US" b="1" dirty="0" smtClean="0">
                <a:solidFill>
                  <a:srgbClr val="7030A0"/>
                </a:solidFill>
              </a:rPr>
              <a:t>Reverse </a:t>
            </a:r>
            <a:r>
              <a:rPr lang="en-US" b="1" dirty="0">
                <a:solidFill>
                  <a:srgbClr val="7030A0"/>
                </a:solidFill>
              </a:rPr>
              <a:t>bending</a:t>
            </a:r>
            <a:r>
              <a:rPr lang="en-US" dirty="0"/>
              <a:t> magnets in a </a:t>
            </a:r>
            <a:r>
              <a:rPr lang="en-US" dirty="0" smtClean="0"/>
              <a:t>combined-function lattice </a:t>
            </a:r>
            <a:r>
              <a:rPr lang="en-US" dirty="0"/>
              <a:t>for the CLIC damping </a:t>
            </a:r>
            <a:r>
              <a:rPr lang="en-US" dirty="0" smtClean="0"/>
              <a:t>ring’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53272" y="1889284"/>
            <a:ext cx="4168083" cy="120032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1992</a:t>
            </a:r>
            <a:r>
              <a:rPr lang="en-US" dirty="0" smtClean="0"/>
              <a:t>: A.F</a:t>
            </a:r>
            <a:r>
              <a:rPr lang="en-US" dirty="0"/>
              <a:t>. </a:t>
            </a:r>
            <a:r>
              <a:rPr lang="en-US" dirty="0" err="1"/>
              <a:t>Wrulich</a:t>
            </a:r>
            <a:r>
              <a:rPr lang="en-US" dirty="0"/>
              <a:t>, </a:t>
            </a:r>
            <a:r>
              <a:rPr lang="en-US" dirty="0" smtClean="0"/>
              <a:t>Fourth </a:t>
            </a:r>
            <a:r>
              <a:rPr lang="en-US" dirty="0"/>
              <a:t>Generation Light </a:t>
            </a:r>
            <a:r>
              <a:rPr lang="en-US" dirty="0" smtClean="0"/>
              <a:t>Sources workshop at SLAC</a:t>
            </a:r>
          </a:p>
          <a:p>
            <a:r>
              <a:rPr lang="en-US" dirty="0" smtClean="0"/>
              <a:t>‘Overview </a:t>
            </a:r>
            <a:r>
              <a:rPr lang="en-US" dirty="0"/>
              <a:t>of 3rd generation light </a:t>
            </a:r>
            <a:r>
              <a:rPr lang="en-US" dirty="0" smtClean="0"/>
              <a:t>sources’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Longitudinal Gradient Bend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129336" y="4193540"/>
            <a:ext cx="3749553" cy="1200329"/>
          </a:xfrm>
          <a:prstGeom prst="rect">
            <a:avLst/>
          </a:prstGeom>
          <a:ln w="317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b="1" dirty="0" smtClean="0"/>
              <a:t>2013</a:t>
            </a:r>
            <a:r>
              <a:rPr lang="en-US" dirty="0" smtClean="0"/>
              <a:t>: L</a:t>
            </a:r>
            <a:r>
              <a:rPr lang="en-US" dirty="0"/>
              <a:t>. </a:t>
            </a:r>
            <a:r>
              <a:rPr lang="en-US" dirty="0" err="1" smtClean="0"/>
              <a:t>Farvacque</a:t>
            </a:r>
            <a:r>
              <a:rPr lang="en-US" dirty="0" smtClean="0"/>
              <a:t> et. </a:t>
            </a:r>
            <a:r>
              <a:rPr lang="en-US" dirty="0"/>
              <a:t>a</a:t>
            </a:r>
            <a:r>
              <a:rPr lang="en-US" dirty="0" smtClean="0"/>
              <a:t>l., IPAC’13</a:t>
            </a:r>
          </a:p>
          <a:p>
            <a:r>
              <a:rPr lang="en-US" dirty="0" smtClean="0"/>
              <a:t>‘A low emittance lattice for ESRF’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Hybrid MBA </a:t>
            </a:r>
            <a:r>
              <a:rPr lang="en-US" dirty="0" smtClean="0"/>
              <a:t>(Originally developed </a:t>
            </a:r>
          </a:p>
          <a:p>
            <a:r>
              <a:rPr lang="en-US" dirty="0" smtClean="0"/>
              <a:t>for Super-B, P. Raimondi et. al., ~2006)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89658" y="4092645"/>
            <a:ext cx="2552328" cy="646331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2017</a:t>
            </a:r>
            <a:r>
              <a:rPr lang="en-US" dirty="0" smtClean="0"/>
              <a:t>: SLS2 CDR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LGB-RB cell </a:t>
            </a:r>
            <a:r>
              <a:rPr lang="en-US" dirty="0" smtClean="0"/>
              <a:t>by A. </a:t>
            </a:r>
            <a:r>
              <a:rPr lang="en-US" dirty="0" err="1" smtClean="0"/>
              <a:t>Streun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55282" y="4724400"/>
            <a:ext cx="2573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3333FF"/>
                </a:solidFill>
              </a:rPr>
              <a:t>~4 times lower emittance</a:t>
            </a:r>
            <a:endParaRPr lang="en-US" i="1" dirty="0">
              <a:solidFill>
                <a:srgbClr val="3333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77408" y="5345668"/>
            <a:ext cx="2943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3333FF"/>
                </a:solidFill>
              </a:rPr>
              <a:t>Lattice nonlinearity mitigated</a:t>
            </a:r>
            <a:endParaRPr lang="en-US" i="1" dirty="0">
              <a:solidFill>
                <a:srgbClr val="3333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5410200"/>
            <a:ext cx="3691136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Hybrid LGB-RB </a:t>
            </a:r>
            <a:r>
              <a:rPr lang="en-US" b="1" dirty="0" smtClean="0">
                <a:solidFill>
                  <a:srgbClr val="7030A0"/>
                </a:solidFill>
              </a:rPr>
              <a:t>MBA </a:t>
            </a:r>
            <a:r>
              <a:rPr lang="en-US" dirty="0" smtClean="0"/>
              <a:t>is considered in some light source upgrade projects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17368" y="3331185"/>
            <a:ext cx="2226763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90’s</a:t>
            </a:r>
            <a:r>
              <a:rPr lang="en-US" dirty="0" smtClean="0"/>
              <a:t>: D. </a:t>
            </a:r>
            <a:r>
              <a:rPr lang="en-US" dirty="0" err="1" smtClean="0"/>
              <a:t>Einfeld</a:t>
            </a:r>
            <a:r>
              <a:rPr lang="en-US" dirty="0" smtClean="0"/>
              <a:t> et. </a:t>
            </a:r>
            <a:r>
              <a:rPr lang="en-US" dirty="0"/>
              <a:t>a</a:t>
            </a:r>
            <a:r>
              <a:rPr lang="en-US" dirty="0" smtClean="0"/>
              <a:t>l.,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Multi-bend </a:t>
            </a:r>
            <a:r>
              <a:rPr lang="en-US" b="1" dirty="0" err="1" smtClean="0">
                <a:solidFill>
                  <a:srgbClr val="7030A0"/>
                </a:solidFill>
              </a:rPr>
              <a:t>achromat</a:t>
            </a:r>
            <a:endParaRPr lang="en-US" b="1" dirty="0">
              <a:solidFill>
                <a:srgbClr val="7030A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681064" y="3354526"/>
            <a:ext cx="0" cy="7089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541987" y="3089613"/>
            <a:ext cx="1875381" cy="1003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1" idx="1"/>
            <a:endCxn id="7" idx="3"/>
          </p:cNvCxnSpPr>
          <p:nvPr/>
        </p:nvCxnSpPr>
        <p:spPr>
          <a:xfrm flipH="1">
            <a:off x="3541986" y="3654351"/>
            <a:ext cx="1875382" cy="7614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2"/>
          </p:cNvCxnSpPr>
          <p:nvPr/>
        </p:nvCxnSpPr>
        <p:spPr>
          <a:xfrm flipH="1">
            <a:off x="6514271" y="3977516"/>
            <a:ext cx="16479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401144" y="4724400"/>
            <a:ext cx="0" cy="6794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6" idx="1"/>
          </p:cNvCxnSpPr>
          <p:nvPr/>
        </p:nvCxnSpPr>
        <p:spPr>
          <a:xfrm flipH="1">
            <a:off x="4605536" y="4793705"/>
            <a:ext cx="523800" cy="736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45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Advanced MBA lattices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693418"/>
            <a:ext cx="5257800" cy="1902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343" y="3886200"/>
            <a:ext cx="4985657" cy="1747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1553019"/>
            <a:ext cx="320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9933"/>
                </a:solidFill>
              </a:rPr>
              <a:t>Hybrid MBA, ESRF-EBS lattice: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Sextupoles</a:t>
            </a:r>
            <a:r>
              <a:rPr lang="en-US" dirty="0" smtClean="0"/>
              <a:t> with –I transformation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Large dynamic aperture, well-suited for the higher energy machine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0114" y="3810000"/>
            <a:ext cx="320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9933"/>
                </a:solidFill>
              </a:rPr>
              <a:t>Periodic MBA, SLS2 lattice: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LGB-RB cells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Distributed </a:t>
            </a:r>
            <a:r>
              <a:rPr lang="en-US" dirty="0" err="1"/>
              <a:t>s</a:t>
            </a:r>
            <a:r>
              <a:rPr lang="en-US" dirty="0" err="1" smtClean="0"/>
              <a:t>extupoles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Large momentum aperture, well-suited for the lower energy machine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(</a:t>
            </a:r>
            <a:r>
              <a:rPr lang="en-US" dirty="0" err="1" smtClean="0"/>
              <a:t>Touschek</a:t>
            </a:r>
            <a:r>
              <a:rPr lang="en-US" dirty="0" smtClean="0"/>
              <a:t> lifetime)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486400" y="3429000"/>
            <a:ext cx="321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from LER 2014, J.-L. </a:t>
            </a:r>
            <a:r>
              <a:rPr lang="en-US" dirty="0" err="1" smtClean="0"/>
              <a:t>Revol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23223" y="5562600"/>
            <a:ext cx="2763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from SLS2 TDR, 2021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203371" y="1553019"/>
            <a:ext cx="21336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69363" y="1219200"/>
            <a:ext cx="3434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9933FF"/>
                </a:solidFill>
              </a:rPr>
              <a:t>-I transformation between dispersion bumps</a:t>
            </a:r>
            <a:endParaRPr lang="en-US" sz="1400" dirty="0">
              <a:solidFill>
                <a:srgbClr val="9933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8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11017" y="5802868"/>
            <a:ext cx="3556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933FF"/>
                </a:solidFill>
              </a:rPr>
              <a:t>Excellent lattice but highly compact  and squeezed to the limit… </a:t>
            </a:r>
            <a:endParaRPr lang="en-US" dirty="0">
              <a:solidFill>
                <a:srgbClr val="99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44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“Spaghetti a </a:t>
            </a:r>
            <a:r>
              <a:rPr lang="en-US" dirty="0"/>
              <a:t>l</a:t>
            </a:r>
            <a:r>
              <a:rPr lang="en-US" dirty="0" smtClean="0"/>
              <a:t>a MBA storage ring”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212" y="1295400"/>
            <a:ext cx="6649988" cy="4985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022533"/>
            <a:ext cx="7735958" cy="404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7357-94F7-43D0-863A-24C626F8029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63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1885</Words>
  <Application>Microsoft Office PowerPoint</Application>
  <PresentationFormat>On-screen Show (4:3)</PresentationFormat>
  <Paragraphs>339</Paragraphs>
  <Slides>21</Slides>
  <Notes>6</Notes>
  <HiddenSlides>2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Graph</vt:lpstr>
      <vt:lpstr>State-of-the-art light source </vt:lpstr>
      <vt:lpstr>History of synchrotron light source  (in a nutshell)</vt:lpstr>
      <vt:lpstr>Synchrotron light sources  all over the world</vt:lpstr>
      <vt:lpstr>Jump in performance</vt:lpstr>
      <vt:lpstr>Equilibrium emittance</vt:lpstr>
      <vt:lpstr>Multi Bend Achromat lattice</vt:lpstr>
      <vt:lpstr>MBA lattice evolution</vt:lpstr>
      <vt:lpstr>Advanced MBA lattices</vt:lpstr>
      <vt:lpstr>“Spaghetti a la MBA storage ring”</vt:lpstr>
      <vt:lpstr>Supporting technologies</vt:lpstr>
      <vt:lpstr>Nonlinear optics</vt:lpstr>
      <vt:lpstr>Pseudo Symmetry A. Streun</vt:lpstr>
      <vt:lpstr>Round beam operation</vt:lpstr>
      <vt:lpstr>More challenges…</vt:lpstr>
      <vt:lpstr>Beam dump</vt:lpstr>
      <vt:lpstr>Is this an end of development?</vt:lpstr>
      <vt:lpstr>Next-next generation?</vt:lpstr>
      <vt:lpstr>Pushing MBA to DL</vt:lpstr>
      <vt:lpstr>Light source based on ERL</vt:lpstr>
      <vt:lpstr>Gamma-ray source?</vt:lpstr>
      <vt:lpstr>Summary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state of the art light souce</dc:title>
  <dc:creator>Masa A</dc:creator>
  <cp:lastModifiedBy>Masa A</cp:lastModifiedBy>
  <cp:revision>369</cp:revision>
  <dcterms:created xsi:type="dcterms:W3CDTF">2022-01-13T16:47:15Z</dcterms:created>
  <dcterms:modified xsi:type="dcterms:W3CDTF">2022-01-31T13:02:05Z</dcterms:modified>
</cp:coreProperties>
</file>