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48"/>
  </p:notesMasterIdLst>
  <p:handoutMasterIdLst>
    <p:handoutMasterId r:id="rId49"/>
  </p:handoutMasterIdLst>
  <p:sldIdLst>
    <p:sldId id="472" r:id="rId2"/>
    <p:sldId id="452" r:id="rId3"/>
    <p:sldId id="436" r:id="rId4"/>
    <p:sldId id="483" r:id="rId5"/>
    <p:sldId id="477" r:id="rId6"/>
    <p:sldId id="526" r:id="rId7"/>
    <p:sldId id="460" r:id="rId8"/>
    <p:sldId id="484" r:id="rId9"/>
    <p:sldId id="455" r:id="rId10"/>
    <p:sldId id="482" r:id="rId11"/>
    <p:sldId id="390" r:id="rId12"/>
    <p:sldId id="560" r:id="rId13"/>
    <p:sldId id="523" r:id="rId14"/>
    <p:sldId id="524" r:id="rId15"/>
    <p:sldId id="486" r:id="rId16"/>
    <p:sldId id="487" r:id="rId17"/>
    <p:sldId id="488" r:id="rId18"/>
    <p:sldId id="489" r:id="rId19"/>
    <p:sldId id="490" r:id="rId20"/>
    <p:sldId id="525" r:id="rId21"/>
    <p:sldId id="532" r:id="rId22"/>
    <p:sldId id="529" r:id="rId23"/>
    <p:sldId id="558" r:id="rId24"/>
    <p:sldId id="492" r:id="rId25"/>
    <p:sldId id="534" r:id="rId26"/>
    <p:sldId id="557" r:id="rId27"/>
    <p:sldId id="559" r:id="rId28"/>
    <p:sldId id="536" r:id="rId29"/>
    <p:sldId id="551" r:id="rId30"/>
    <p:sldId id="552" r:id="rId31"/>
    <p:sldId id="550" r:id="rId32"/>
    <p:sldId id="556" r:id="rId33"/>
    <p:sldId id="535" r:id="rId34"/>
    <p:sldId id="434" r:id="rId35"/>
    <p:sldId id="554" r:id="rId36"/>
    <p:sldId id="538" r:id="rId37"/>
    <p:sldId id="553" r:id="rId38"/>
    <p:sldId id="544" r:id="rId39"/>
    <p:sldId id="547" r:id="rId40"/>
    <p:sldId id="545" r:id="rId41"/>
    <p:sldId id="497" r:id="rId42"/>
    <p:sldId id="507" r:id="rId43"/>
    <p:sldId id="542" r:id="rId44"/>
    <p:sldId id="543" r:id="rId45"/>
    <p:sldId id="561" r:id="rId46"/>
    <p:sldId id="500" r:id="rId47"/>
  </p:sldIdLst>
  <p:sldSz cx="9144000" cy="6858000" type="screen4x3"/>
  <p:notesSz cx="6794500" cy="9931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3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6600"/>
    <a:srgbClr val="000099"/>
    <a:srgbClr val="CC0000"/>
    <a:srgbClr val="FF0000"/>
    <a:srgbClr val="66CCFF"/>
    <a:srgbClr val="FFCC99"/>
    <a:srgbClr val="FFFF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4664" autoAdjust="0"/>
  </p:normalViewPr>
  <p:slideViewPr>
    <p:cSldViewPr snapToGrid="0" snapToObjects="1"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3" d="100"/>
          <a:sy n="53" d="100"/>
        </p:scale>
        <p:origin x="-1860" y="-96"/>
      </p:cViewPr>
      <p:guideLst>
        <p:guide orient="horz" pos="3127"/>
        <p:guide pos="213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4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4655" cy="494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93" tIns="45997" rIns="91993" bIns="45997" numCol="1" anchor="t" anchorCtr="0" compatLnSpc="1">
            <a:prstTxWarp prst="textNoShape">
              <a:avLst/>
            </a:prstTxWarp>
          </a:bodyPr>
          <a:lstStyle>
            <a:lvl1pPr defTabSz="921001">
              <a:defRPr sz="1200"/>
            </a:lvl1pPr>
          </a:lstStyle>
          <a:p>
            <a:endParaRPr lang="de-DE" altLang="en-US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846" y="1"/>
            <a:ext cx="2944655" cy="494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93" tIns="45997" rIns="91993" bIns="45997" numCol="1" anchor="t" anchorCtr="0" compatLnSpc="1">
            <a:prstTxWarp prst="textNoShape">
              <a:avLst/>
            </a:prstTxWarp>
          </a:bodyPr>
          <a:lstStyle>
            <a:lvl1pPr algn="r" defTabSz="921001">
              <a:defRPr sz="1200"/>
            </a:lvl1pPr>
          </a:lstStyle>
          <a:p>
            <a:endParaRPr lang="de-DE" altLang="en-US" dirty="0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6659"/>
            <a:ext cx="2944655" cy="494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93" tIns="45997" rIns="91993" bIns="45997" numCol="1" anchor="b" anchorCtr="0" compatLnSpc="1">
            <a:prstTxWarp prst="textNoShape">
              <a:avLst/>
            </a:prstTxWarp>
          </a:bodyPr>
          <a:lstStyle>
            <a:lvl1pPr defTabSz="921001">
              <a:defRPr sz="1200"/>
            </a:lvl1pPr>
          </a:lstStyle>
          <a:p>
            <a:endParaRPr lang="de-DE" altLang="en-US" dirty="0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846" y="9436659"/>
            <a:ext cx="2944655" cy="494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93" tIns="45997" rIns="91993" bIns="45997" numCol="1" anchor="b" anchorCtr="0" compatLnSpc="1">
            <a:prstTxWarp prst="textNoShape">
              <a:avLst/>
            </a:prstTxWarp>
          </a:bodyPr>
          <a:lstStyle>
            <a:lvl1pPr algn="r" defTabSz="921001">
              <a:defRPr sz="1200"/>
            </a:lvl1pPr>
          </a:lstStyle>
          <a:p>
            <a:fld id="{B2CF221F-B8B7-46CC-B4BE-50586EE6F30F}" type="slidenum">
              <a:rPr lang="de-DE" altLang="en-US"/>
              <a:pPr/>
              <a:t>‹#›</a:t>
            </a:fld>
            <a:endParaRPr lang="de-DE" altLang="en-US" dirty="0"/>
          </a:p>
        </p:txBody>
      </p:sp>
    </p:spTree>
    <p:extLst>
      <p:ext uri="{BB962C8B-B14F-4D97-AF65-F5344CB8AC3E}">
        <p14:creationId xmlns:p14="http://schemas.microsoft.com/office/powerpoint/2010/main" val="9855216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4655" cy="494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93" tIns="45997" rIns="91993" bIns="45997" numCol="1" anchor="t" anchorCtr="0" compatLnSpc="1">
            <a:prstTxWarp prst="textNoShape">
              <a:avLst/>
            </a:prstTxWarp>
          </a:bodyPr>
          <a:lstStyle>
            <a:lvl1pPr defTabSz="921001">
              <a:defRPr sz="1200"/>
            </a:lvl1pPr>
          </a:lstStyle>
          <a:p>
            <a:endParaRPr lang="de-DE" alt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846" y="1"/>
            <a:ext cx="2944655" cy="494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93" tIns="45997" rIns="91993" bIns="45997" numCol="1" anchor="t" anchorCtr="0" compatLnSpc="1">
            <a:prstTxWarp prst="textNoShape">
              <a:avLst/>
            </a:prstTxWarp>
          </a:bodyPr>
          <a:lstStyle>
            <a:lvl1pPr algn="r" defTabSz="921001">
              <a:defRPr sz="1200"/>
            </a:lvl1pPr>
          </a:lstStyle>
          <a:p>
            <a:endParaRPr lang="de-DE" altLang="en-US" dirty="0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192" y="4718330"/>
            <a:ext cx="4984117" cy="4468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93" tIns="45997" rIns="91993" bIns="459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/>
              <a:t>Klicken Sie, um die Formate des Vorlagentextes zu bearbeiten</a:t>
            </a:r>
          </a:p>
          <a:p>
            <a:pPr lvl="1"/>
            <a:r>
              <a:rPr lang="de-DE" altLang="en-US"/>
              <a:t>Zweite Ebene</a:t>
            </a:r>
          </a:p>
          <a:p>
            <a:pPr lvl="2"/>
            <a:r>
              <a:rPr lang="de-DE" altLang="en-US"/>
              <a:t>Dritte Ebene</a:t>
            </a:r>
          </a:p>
          <a:p>
            <a:pPr lvl="3"/>
            <a:r>
              <a:rPr lang="de-DE" altLang="en-US"/>
              <a:t>Vierte Ebene</a:t>
            </a:r>
          </a:p>
          <a:p>
            <a:pPr lvl="4"/>
            <a:r>
              <a:rPr lang="de-DE" altLang="en-US"/>
              <a:t>Fünfte Ebene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6659"/>
            <a:ext cx="2944655" cy="494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93" tIns="45997" rIns="91993" bIns="45997" numCol="1" anchor="b" anchorCtr="0" compatLnSpc="1">
            <a:prstTxWarp prst="textNoShape">
              <a:avLst/>
            </a:prstTxWarp>
          </a:bodyPr>
          <a:lstStyle>
            <a:lvl1pPr defTabSz="921001">
              <a:defRPr sz="1200"/>
            </a:lvl1pPr>
          </a:lstStyle>
          <a:p>
            <a:endParaRPr lang="de-DE" altLang="en-US" dirty="0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846" y="9436659"/>
            <a:ext cx="2944655" cy="494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93" tIns="45997" rIns="91993" bIns="45997" numCol="1" anchor="b" anchorCtr="0" compatLnSpc="1">
            <a:prstTxWarp prst="textNoShape">
              <a:avLst/>
            </a:prstTxWarp>
          </a:bodyPr>
          <a:lstStyle>
            <a:lvl1pPr algn="r" defTabSz="921001">
              <a:defRPr sz="1200"/>
            </a:lvl1pPr>
          </a:lstStyle>
          <a:p>
            <a:fld id="{78002689-A06B-43D2-8FC0-D0288C896292}" type="slidenum">
              <a:rPr lang="de-DE" altLang="en-US"/>
              <a:pPr/>
              <a:t>‹#›</a:t>
            </a:fld>
            <a:endParaRPr lang="de-DE" altLang="en-US" dirty="0"/>
          </a:p>
        </p:txBody>
      </p:sp>
    </p:spTree>
    <p:extLst>
      <p:ext uri="{BB962C8B-B14F-4D97-AF65-F5344CB8AC3E}">
        <p14:creationId xmlns:p14="http://schemas.microsoft.com/office/powerpoint/2010/main" val="28166143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fld id="{7CB99F83-AC8E-41D3-BB9B-40451CC248BB}" type="slidenum">
              <a:rPr lang="en-US" altLang="de-DE">
                <a:solidFill>
                  <a:srgbClr val="FFFFFF"/>
                </a:solidFill>
              </a:rPr>
              <a:pPr/>
              <a:t>34</a:t>
            </a:fld>
            <a:endParaRPr lang="en-US" altLang="de-DE">
              <a:solidFill>
                <a:srgbClr val="FFFFFF"/>
              </a:solidFill>
            </a:endParaRPr>
          </a:p>
        </p:txBody>
      </p:sp>
      <p:sp>
        <p:nvSpPr>
          <p:cNvPr id="198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60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de-DE"/>
              <a:t>Super-FRS + CR</a:t>
            </a:r>
          </a:p>
          <a:p>
            <a:endParaRPr lang="en-US" altLang="de-DE"/>
          </a:p>
          <a:p>
            <a:r>
              <a:rPr lang="en-US" altLang="de-DE"/>
              <a:t>CR is coupled to the Super-FRS facility and will among other tasks operate as an isochronous storage ring. As I mentioned before my task was to investigate and design the isochronous mode of the CR</a:t>
            </a:r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04394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4610" name="Picture 2" descr="fair-mesh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4325"/>
            <a:ext cx="9144000" cy="560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4611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5438" y="6307138"/>
            <a:ext cx="736600" cy="29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4612" name="Line 4"/>
          <p:cNvSpPr>
            <a:spLocks noChangeShapeType="1"/>
          </p:cNvSpPr>
          <p:nvPr userDrawn="1"/>
        </p:nvSpPr>
        <p:spPr bwMode="auto">
          <a:xfrm flipH="1">
            <a:off x="1763713" y="6535738"/>
            <a:ext cx="6088062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4613" name="Line 5"/>
          <p:cNvSpPr>
            <a:spLocks noChangeShapeType="1"/>
          </p:cNvSpPr>
          <p:nvPr userDrawn="1"/>
        </p:nvSpPr>
        <p:spPr bwMode="auto">
          <a:xfrm>
            <a:off x="8713788" y="6535738"/>
            <a:ext cx="430212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4614" name="Line 6"/>
          <p:cNvSpPr>
            <a:spLocks noChangeShapeType="1"/>
          </p:cNvSpPr>
          <p:nvPr userDrawn="1"/>
        </p:nvSpPr>
        <p:spPr bwMode="auto">
          <a:xfrm>
            <a:off x="0" y="6524625"/>
            <a:ext cx="395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246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908175" y="1958975"/>
            <a:ext cx="5327650" cy="1470025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altLang="en-US" noProof="0"/>
              <a:t>Titelmasterformat durch Klicken bearbeiten</a:t>
            </a:r>
          </a:p>
        </p:txBody>
      </p:sp>
      <p:sp>
        <p:nvSpPr>
          <p:cNvPr id="3246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979613" y="3429000"/>
            <a:ext cx="5616575" cy="1152525"/>
          </a:xfrm>
        </p:spPr>
        <p:txBody>
          <a:bodyPr/>
          <a:lstStyle>
            <a:lvl1pPr marL="0" indent="0" algn="ctr">
              <a:buFontTx/>
              <a:buNone/>
              <a:defRPr sz="1800"/>
            </a:lvl1pPr>
          </a:lstStyle>
          <a:p>
            <a:pPr lvl="0"/>
            <a:r>
              <a:rPr lang="en-US" altLang="en-US" noProof="0"/>
              <a:t>Formatvorlage des Untertitelmasters durch Klicken bearbeiten</a:t>
            </a:r>
          </a:p>
        </p:txBody>
      </p:sp>
      <p:sp>
        <p:nvSpPr>
          <p:cNvPr id="324617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1835150" y="6597650"/>
            <a:ext cx="4608513" cy="260350"/>
          </a:xfrm>
        </p:spPr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pic>
        <p:nvPicPr>
          <p:cNvPr id="324618" name="Picture 10" descr="FAIR_V1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1800225" cy="117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4619" name="Picture 37" descr="LG_Helmholtz1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088063"/>
            <a:ext cx="139382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1578794-E629-41FD-A6F1-1CE7CBDB287F}" type="slidenum">
              <a:rPr lang="de-DE" altLang="en-US"/>
              <a:pPr/>
              <a:t>‹#›</a:t>
            </a:fld>
            <a:endParaRPr lang="de-DE" altLang="en-US" dirty="0"/>
          </a:p>
        </p:txBody>
      </p:sp>
    </p:spTree>
    <p:extLst>
      <p:ext uri="{BB962C8B-B14F-4D97-AF65-F5344CB8AC3E}">
        <p14:creationId xmlns:p14="http://schemas.microsoft.com/office/powerpoint/2010/main" val="1820882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24650" y="0"/>
            <a:ext cx="2239963" cy="616585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572250" cy="616585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35C738C-0471-441D-BD81-B0D98A7F1729}" type="slidenum">
              <a:rPr lang="de-DE" altLang="en-US"/>
              <a:pPr/>
              <a:t>‹#›</a:t>
            </a:fld>
            <a:endParaRPr lang="de-DE" altLang="en-US" dirty="0"/>
          </a:p>
        </p:txBody>
      </p:sp>
    </p:spTree>
    <p:extLst>
      <p:ext uri="{BB962C8B-B14F-4D97-AF65-F5344CB8AC3E}">
        <p14:creationId xmlns:p14="http://schemas.microsoft.com/office/powerpoint/2010/main" val="32195243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0" y="0"/>
            <a:ext cx="8964613" cy="616585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1763713" y="6524625"/>
            <a:ext cx="4752975" cy="333375"/>
          </a:xfrm>
        </p:spPr>
        <p:txBody>
          <a:bodyPr/>
          <a:lstStyle>
            <a:lvl1pPr>
              <a:defRPr/>
            </a:lvl1pPr>
          </a:lstStyle>
          <a:p>
            <a:endParaRPr lang="de-DE" alt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6804025" y="6524625"/>
            <a:ext cx="971550" cy="333375"/>
          </a:xfrm>
        </p:spPr>
        <p:txBody>
          <a:bodyPr/>
          <a:lstStyle>
            <a:lvl1pPr>
              <a:defRPr/>
            </a:lvl1pPr>
          </a:lstStyle>
          <a:p>
            <a:fld id="{E4C64FB2-1BF7-43A6-93D9-47A007220426}" type="slidenum">
              <a:rPr lang="de-DE" altLang="en-US"/>
              <a:pPr/>
              <a:t>‹#›</a:t>
            </a:fld>
            <a:endParaRPr lang="de-DE" altLang="en-US" dirty="0"/>
          </a:p>
        </p:txBody>
      </p:sp>
    </p:spTree>
    <p:extLst>
      <p:ext uri="{BB962C8B-B14F-4D97-AF65-F5344CB8AC3E}">
        <p14:creationId xmlns:p14="http://schemas.microsoft.com/office/powerpoint/2010/main" val="28100767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7019925" cy="119697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179388" y="1341438"/>
            <a:ext cx="8785225" cy="482441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1763713" y="6524625"/>
            <a:ext cx="4752975" cy="333375"/>
          </a:xfrm>
        </p:spPr>
        <p:txBody>
          <a:bodyPr/>
          <a:lstStyle>
            <a:lvl1pPr>
              <a:defRPr/>
            </a:lvl1pPr>
          </a:lstStyle>
          <a:p>
            <a:endParaRPr lang="de-DE" alt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6804025" y="6524625"/>
            <a:ext cx="971550" cy="333375"/>
          </a:xfrm>
        </p:spPr>
        <p:txBody>
          <a:bodyPr/>
          <a:lstStyle>
            <a:lvl1pPr>
              <a:defRPr/>
            </a:lvl1pPr>
          </a:lstStyle>
          <a:p>
            <a:fld id="{98196283-E524-4ADC-AD19-346B60E5CA4E}" type="slidenum">
              <a:rPr lang="de-DE" altLang="en-US"/>
              <a:pPr/>
              <a:t>‹#›</a:t>
            </a:fld>
            <a:endParaRPr lang="de-DE" altLang="en-US" dirty="0"/>
          </a:p>
        </p:txBody>
      </p:sp>
    </p:spTree>
    <p:extLst>
      <p:ext uri="{BB962C8B-B14F-4D97-AF65-F5344CB8AC3E}">
        <p14:creationId xmlns:p14="http://schemas.microsoft.com/office/powerpoint/2010/main" val="13622231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7019925" cy="119697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179388" y="1341438"/>
            <a:ext cx="4316412" cy="4824412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316413" cy="4824412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1763713" y="6524625"/>
            <a:ext cx="4752975" cy="333375"/>
          </a:xfrm>
        </p:spPr>
        <p:txBody>
          <a:bodyPr/>
          <a:lstStyle>
            <a:lvl1pPr>
              <a:defRPr/>
            </a:lvl1pPr>
          </a:lstStyle>
          <a:p>
            <a:endParaRPr lang="de-DE" alt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6804025" y="6524625"/>
            <a:ext cx="971550" cy="333375"/>
          </a:xfrm>
        </p:spPr>
        <p:txBody>
          <a:bodyPr/>
          <a:lstStyle>
            <a:lvl1pPr>
              <a:defRPr/>
            </a:lvl1pPr>
          </a:lstStyle>
          <a:p>
            <a:fld id="{BA01E26A-B0FE-4CBB-AC53-36A8DB23F689}" type="slidenum">
              <a:rPr lang="de-DE" altLang="en-US"/>
              <a:pPr/>
              <a:t>‹#›</a:t>
            </a:fld>
            <a:endParaRPr lang="de-DE" altLang="en-US" dirty="0"/>
          </a:p>
        </p:txBody>
      </p:sp>
    </p:spTree>
    <p:extLst>
      <p:ext uri="{BB962C8B-B14F-4D97-AF65-F5344CB8AC3E}">
        <p14:creationId xmlns:p14="http://schemas.microsoft.com/office/powerpoint/2010/main" val="4921077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7019925" cy="119697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179388" y="1341438"/>
            <a:ext cx="4316412" cy="4824412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341438"/>
            <a:ext cx="4316413" cy="2335212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829050"/>
            <a:ext cx="4316413" cy="23368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0"/>
          </p:nvPr>
        </p:nvSpPr>
        <p:spPr>
          <a:xfrm>
            <a:off x="1763713" y="6524625"/>
            <a:ext cx="4752975" cy="333375"/>
          </a:xfrm>
        </p:spPr>
        <p:txBody>
          <a:bodyPr/>
          <a:lstStyle>
            <a:lvl1pPr>
              <a:defRPr/>
            </a:lvl1pPr>
          </a:lstStyle>
          <a:p>
            <a:endParaRPr lang="de-DE" alt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>
          <a:xfrm>
            <a:off x="6804025" y="6524625"/>
            <a:ext cx="971550" cy="333375"/>
          </a:xfrm>
        </p:spPr>
        <p:txBody>
          <a:bodyPr/>
          <a:lstStyle>
            <a:lvl1pPr>
              <a:defRPr/>
            </a:lvl1pPr>
          </a:lstStyle>
          <a:p>
            <a:fld id="{82F733C1-5807-40F1-A1B0-C0E0EB8C0F60}" type="slidenum">
              <a:rPr lang="de-DE" altLang="en-US"/>
              <a:pPr/>
              <a:t>‹#›</a:t>
            </a:fld>
            <a:endParaRPr lang="de-DE" altLang="en-US" dirty="0"/>
          </a:p>
        </p:txBody>
      </p:sp>
    </p:spTree>
    <p:extLst>
      <p:ext uri="{BB962C8B-B14F-4D97-AF65-F5344CB8AC3E}">
        <p14:creationId xmlns:p14="http://schemas.microsoft.com/office/powerpoint/2010/main" val="24402080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7019925" cy="119697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9388" y="1341438"/>
            <a:ext cx="4316412" cy="4824412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341438"/>
            <a:ext cx="4316413" cy="2335212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829050"/>
            <a:ext cx="4316413" cy="23368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A315F-EAB3-4394-9FA7-E5B6C9955B0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0333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43B2996-5CAE-4D27-9D48-73DD485CF36E}" type="slidenum">
              <a:rPr lang="de-DE" altLang="en-US"/>
              <a:pPr/>
              <a:t>‹#›</a:t>
            </a:fld>
            <a:endParaRPr lang="de-DE" altLang="en-US" dirty="0"/>
          </a:p>
        </p:txBody>
      </p:sp>
    </p:spTree>
    <p:extLst>
      <p:ext uri="{BB962C8B-B14F-4D97-AF65-F5344CB8AC3E}">
        <p14:creationId xmlns:p14="http://schemas.microsoft.com/office/powerpoint/2010/main" val="2346607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BCA2DA4-B3CE-4B25-AA36-E1EAD3CBCE74}" type="slidenum">
              <a:rPr lang="de-DE" altLang="en-US"/>
              <a:pPr/>
              <a:t>‹#›</a:t>
            </a:fld>
            <a:endParaRPr lang="de-DE" altLang="en-US" dirty="0"/>
          </a:p>
        </p:txBody>
      </p:sp>
    </p:spTree>
    <p:extLst>
      <p:ext uri="{BB962C8B-B14F-4D97-AF65-F5344CB8AC3E}">
        <p14:creationId xmlns:p14="http://schemas.microsoft.com/office/powerpoint/2010/main" val="4211273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9388" y="1341438"/>
            <a:ext cx="4316412" cy="4824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316413" cy="4824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FCE936-7312-4067-9883-6815ED107D08}" type="slidenum">
              <a:rPr lang="de-DE" altLang="en-US"/>
              <a:pPr/>
              <a:t>‹#›</a:t>
            </a:fld>
            <a:endParaRPr lang="de-DE" altLang="en-US" dirty="0"/>
          </a:p>
        </p:txBody>
      </p:sp>
    </p:spTree>
    <p:extLst>
      <p:ext uri="{BB962C8B-B14F-4D97-AF65-F5344CB8AC3E}">
        <p14:creationId xmlns:p14="http://schemas.microsoft.com/office/powerpoint/2010/main" val="3232738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8877116-F7A0-450C-B770-96EE213405FA}" type="slidenum">
              <a:rPr lang="de-DE" altLang="en-US"/>
              <a:pPr/>
              <a:t>‹#›</a:t>
            </a:fld>
            <a:endParaRPr lang="de-DE" altLang="en-US" dirty="0"/>
          </a:p>
        </p:txBody>
      </p:sp>
    </p:spTree>
    <p:extLst>
      <p:ext uri="{BB962C8B-B14F-4D97-AF65-F5344CB8AC3E}">
        <p14:creationId xmlns:p14="http://schemas.microsoft.com/office/powerpoint/2010/main" val="913021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72C4943-D9F9-48DB-8AA5-C30CE10354B8}" type="slidenum">
              <a:rPr lang="de-DE" altLang="en-US"/>
              <a:pPr/>
              <a:t>‹#›</a:t>
            </a:fld>
            <a:endParaRPr lang="de-DE" altLang="en-US" dirty="0"/>
          </a:p>
        </p:txBody>
      </p:sp>
    </p:spTree>
    <p:extLst>
      <p:ext uri="{BB962C8B-B14F-4D97-AF65-F5344CB8AC3E}">
        <p14:creationId xmlns:p14="http://schemas.microsoft.com/office/powerpoint/2010/main" val="3229309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EC7354B-74E8-4D43-A192-9A6FC52C8871}" type="slidenum">
              <a:rPr lang="de-DE" altLang="en-US"/>
              <a:pPr/>
              <a:t>‹#›</a:t>
            </a:fld>
            <a:endParaRPr lang="de-DE" altLang="en-US" dirty="0"/>
          </a:p>
        </p:txBody>
      </p:sp>
    </p:spTree>
    <p:extLst>
      <p:ext uri="{BB962C8B-B14F-4D97-AF65-F5344CB8AC3E}">
        <p14:creationId xmlns:p14="http://schemas.microsoft.com/office/powerpoint/2010/main" val="1192042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A90051-8A6C-4C9E-A818-117B927D25FE}" type="slidenum">
              <a:rPr lang="de-DE" altLang="en-US"/>
              <a:pPr/>
              <a:t>‹#›</a:t>
            </a:fld>
            <a:endParaRPr lang="de-DE" altLang="en-US" dirty="0"/>
          </a:p>
        </p:txBody>
      </p:sp>
    </p:spTree>
    <p:extLst>
      <p:ext uri="{BB962C8B-B14F-4D97-AF65-F5344CB8AC3E}">
        <p14:creationId xmlns:p14="http://schemas.microsoft.com/office/powerpoint/2010/main" val="3523438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E4A8285-B5DF-438C-8664-15AF4AAB7F4D}" type="slidenum">
              <a:rPr lang="de-DE" altLang="en-US"/>
              <a:pPr/>
              <a:t>‹#›</a:t>
            </a:fld>
            <a:endParaRPr lang="de-DE" altLang="en-US" dirty="0"/>
          </a:p>
        </p:txBody>
      </p:sp>
    </p:spTree>
    <p:extLst>
      <p:ext uri="{BB962C8B-B14F-4D97-AF65-F5344CB8AC3E}">
        <p14:creationId xmlns:p14="http://schemas.microsoft.com/office/powerpoint/2010/main" val="1210537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3586" name="Picture 2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5438" y="6307138"/>
            <a:ext cx="736600" cy="29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3587" name="Line 3"/>
          <p:cNvSpPr>
            <a:spLocks noChangeShapeType="1"/>
          </p:cNvSpPr>
          <p:nvPr/>
        </p:nvSpPr>
        <p:spPr bwMode="auto">
          <a:xfrm flipH="1">
            <a:off x="1763713" y="6535738"/>
            <a:ext cx="6088062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3588" name="Line 4"/>
          <p:cNvSpPr>
            <a:spLocks noChangeShapeType="1"/>
          </p:cNvSpPr>
          <p:nvPr/>
        </p:nvSpPr>
        <p:spPr bwMode="auto">
          <a:xfrm>
            <a:off x="8713788" y="6535738"/>
            <a:ext cx="430212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23589" name="Line 5"/>
          <p:cNvSpPr>
            <a:spLocks noChangeShapeType="1"/>
          </p:cNvSpPr>
          <p:nvPr/>
        </p:nvSpPr>
        <p:spPr bwMode="auto">
          <a:xfrm>
            <a:off x="0" y="6524625"/>
            <a:ext cx="395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pic>
        <p:nvPicPr>
          <p:cNvPr id="323590" name="Picture 6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359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7019925" cy="119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Titelmasterformat durch Klicken bearbeiten</a:t>
            </a:r>
          </a:p>
        </p:txBody>
      </p:sp>
      <p:sp>
        <p:nvSpPr>
          <p:cNvPr id="32359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341438"/>
            <a:ext cx="8785225" cy="482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Textmasterformate durch Klicken bearbeiten</a:t>
            </a:r>
          </a:p>
          <a:p>
            <a:pPr lvl="1"/>
            <a:r>
              <a:rPr lang="en-US" altLang="en-US"/>
              <a:t>Zweite Ebene</a:t>
            </a:r>
          </a:p>
          <a:p>
            <a:pPr lvl="2"/>
            <a:r>
              <a:rPr lang="en-US" altLang="en-US"/>
              <a:t>Dritte Ebene</a:t>
            </a:r>
          </a:p>
          <a:p>
            <a:pPr lvl="3"/>
            <a:r>
              <a:rPr lang="en-US" altLang="en-US"/>
              <a:t>Vierte Ebene</a:t>
            </a:r>
          </a:p>
          <a:p>
            <a:pPr lvl="4"/>
            <a:r>
              <a:rPr lang="en-US" altLang="en-US"/>
              <a:t>Fünfte Ebene</a:t>
            </a:r>
          </a:p>
        </p:txBody>
      </p:sp>
      <p:sp>
        <p:nvSpPr>
          <p:cNvPr id="32359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63713" y="6524625"/>
            <a:ext cx="4752975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endParaRPr lang="de-DE" altLang="en-US" dirty="0"/>
          </a:p>
        </p:txBody>
      </p:sp>
      <p:sp>
        <p:nvSpPr>
          <p:cNvPr id="32359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025" y="6524625"/>
            <a:ext cx="9715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fld id="{64D8D026-C495-4694-98DA-77C2BBE1C0AE}" type="slidenum">
              <a:rPr lang="de-DE" altLang="en-US"/>
              <a:pPr/>
              <a:t>‹#›</a:t>
            </a:fld>
            <a:endParaRPr lang="de-DE" altLang="en-US" dirty="0"/>
          </a:p>
        </p:txBody>
      </p:sp>
      <p:pic>
        <p:nvPicPr>
          <p:cNvPr id="323595" name="Picture 37" descr="LG_Helmholtz1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088063"/>
            <a:ext cx="139382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</p:sldLayoutIdLst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21.jpeg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20.wmf"/><Relationship Id="rId5" Type="http://schemas.openxmlformats.org/officeDocument/2006/relationships/image" Target="../media/image17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19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7" Type="http://schemas.openxmlformats.org/officeDocument/2006/relationships/image" Target="../media/image48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emf"/><Relationship Id="rId5" Type="http://schemas.openxmlformats.org/officeDocument/2006/relationships/image" Target="../media/image46.emf"/><Relationship Id="rId4" Type="http://schemas.openxmlformats.org/officeDocument/2006/relationships/image" Target="../media/image4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emf"/><Relationship Id="rId4" Type="http://schemas.openxmlformats.org/officeDocument/2006/relationships/image" Target="../media/image51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emf"/><Relationship Id="rId3" Type="http://schemas.openxmlformats.org/officeDocument/2006/relationships/image" Target="../media/image70.jpeg"/><Relationship Id="rId7" Type="http://schemas.openxmlformats.org/officeDocument/2006/relationships/image" Target="../media/image74.emf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3.jpeg"/><Relationship Id="rId5" Type="http://schemas.openxmlformats.org/officeDocument/2006/relationships/image" Target="../media/image72.png"/><Relationship Id="rId4" Type="http://schemas.openxmlformats.org/officeDocument/2006/relationships/image" Target="../media/image71.jpeg"/><Relationship Id="rId9" Type="http://schemas.openxmlformats.org/officeDocument/2006/relationships/image" Target="../media/image76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png"/><Relationship Id="rId4" Type="http://schemas.openxmlformats.org/officeDocument/2006/relationships/image" Target="../media/image8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jpeg"/><Relationship Id="rId5" Type="http://schemas.openxmlformats.org/officeDocument/2006/relationships/image" Target="../media/image86.jpeg"/><Relationship Id="rId4" Type="http://schemas.openxmlformats.org/officeDocument/2006/relationships/image" Target="../media/image8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88.wmf"/><Relationship Id="rId4" Type="http://schemas.openxmlformats.org/officeDocument/2006/relationships/oleObject" Target="../embeddings/oleObject6.bin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wmf"/><Relationship Id="rId3" Type="http://schemas.openxmlformats.org/officeDocument/2006/relationships/image" Target="../media/image90.emf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2.png"/><Relationship Id="rId11" Type="http://schemas.openxmlformats.org/officeDocument/2006/relationships/image" Target="../media/image93.jpeg"/><Relationship Id="rId5" Type="http://schemas.openxmlformats.org/officeDocument/2006/relationships/image" Target="../media/image91.jpeg"/><Relationship Id="rId10" Type="http://schemas.openxmlformats.org/officeDocument/2006/relationships/image" Target="../media/image880.png"/><Relationship Id="rId4" Type="http://schemas.openxmlformats.org/officeDocument/2006/relationships/image" Target="../media/image9.png"/><Relationship Id="rId9" Type="http://schemas.openxmlformats.org/officeDocument/2006/relationships/image" Target="../media/image87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94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96.png"/><Relationship Id="rId4" Type="http://schemas.openxmlformats.org/officeDocument/2006/relationships/image" Target="../media/image9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7" Type="http://schemas.openxmlformats.org/officeDocument/2006/relationships/image" Target="../media/image10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jpeg"/><Relationship Id="rId5" Type="http://schemas.openxmlformats.org/officeDocument/2006/relationships/image" Target="../media/image101.jpeg"/><Relationship Id="rId4" Type="http://schemas.openxmlformats.org/officeDocument/2006/relationships/image" Target="../media/image100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g"/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6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10.png"/><Relationship Id="rId4" Type="http://schemas.openxmlformats.org/officeDocument/2006/relationships/image" Target="../media/image109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jp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90923" y="3159564"/>
            <a:ext cx="4601185" cy="1003300"/>
          </a:xfrm>
          <a:noFill/>
          <a:ln/>
        </p:spPr>
        <p:txBody>
          <a:bodyPr/>
          <a:lstStyle/>
          <a:p>
            <a:r>
              <a:rPr lang="en-US" altLang="en-US" sz="2000" dirty="0">
                <a:latin typeface="Times New Roman" pitchFamily="18" charset="0"/>
              </a:rPr>
              <a:t>Oleksiy Dolinskyy </a:t>
            </a:r>
            <a:br>
              <a:rPr lang="en-US" altLang="en-US" sz="2000" dirty="0">
                <a:latin typeface="Times New Roman" pitchFamily="18" charset="0"/>
              </a:rPr>
            </a:br>
            <a:r>
              <a:rPr lang="en-US" altLang="en-US" sz="2000" dirty="0">
                <a:latin typeface="Times New Roman" pitchFamily="18" charset="0"/>
              </a:rPr>
              <a:t>Extreme Storage Rings Workshop 2022.</a:t>
            </a:r>
            <a:br>
              <a:rPr lang="en-US" altLang="en-US" sz="2000" dirty="0">
                <a:latin typeface="Times New Roman" pitchFamily="18" charset="0"/>
              </a:rPr>
            </a:br>
            <a:r>
              <a:rPr lang="en-US" altLang="en-US" sz="2000" dirty="0">
                <a:latin typeface="Times New Roman" pitchFamily="18" charset="0"/>
              </a:rPr>
              <a:t> February 1, 2022 </a:t>
            </a:r>
          </a:p>
        </p:txBody>
      </p:sp>
      <p:sp>
        <p:nvSpPr>
          <p:cNvPr id="90119" name="WordArt 7"/>
          <p:cNvSpPr>
            <a:spLocks noChangeArrowheads="1" noChangeShapeType="1" noTextEdit="1"/>
          </p:cNvSpPr>
          <p:nvPr/>
        </p:nvSpPr>
        <p:spPr bwMode="auto">
          <a:xfrm>
            <a:off x="2068416" y="1819923"/>
            <a:ext cx="5646197" cy="114546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DE" sz="4000" dirty="0" err="1"/>
              <a:t>Collector</a:t>
            </a:r>
            <a:r>
              <a:rPr lang="de-DE" sz="4000" dirty="0"/>
              <a:t> Ring at FAIR.</a:t>
            </a:r>
            <a:r>
              <a:rPr lang="en-US" sz="4000" dirty="0"/>
              <a:t> </a:t>
            </a:r>
          </a:p>
          <a:p>
            <a:pPr algn="ctr"/>
            <a:r>
              <a:rPr lang="en-US" sz="4000" dirty="0"/>
              <a:t>Status and Plans</a:t>
            </a:r>
            <a:endParaRPr lang="en-US" sz="2000" kern="10" dirty="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64705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657" name="Rectangle 2"/>
          <p:cNvSpPr>
            <a:spLocks noGrp="1" noChangeArrowheads="1"/>
          </p:cNvSpPr>
          <p:nvPr>
            <p:ph type="title"/>
          </p:nvPr>
        </p:nvSpPr>
        <p:spPr>
          <a:xfrm>
            <a:off x="1012825" y="6350"/>
            <a:ext cx="7458075" cy="1196975"/>
          </a:xfrm>
        </p:spPr>
        <p:txBody>
          <a:bodyPr/>
          <a:lstStyle/>
          <a:p>
            <a:pPr eaLnBrk="1" hangingPunct="1"/>
            <a:r>
              <a:rPr lang="en-US" sz="4400" b="1" dirty="0">
                <a:latin typeface="Tekton Pro" pitchFamily="34" charset="0"/>
              </a:rPr>
              <a:t>Stochastic cooling  </a:t>
            </a:r>
          </a:p>
        </p:txBody>
      </p:sp>
      <p:pic>
        <p:nvPicPr>
          <p:cNvPr id="582658" name="Picture 3" descr="cr_r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5" y="1958975"/>
            <a:ext cx="5976938" cy="389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2659" name="Line 5"/>
          <p:cNvSpPr>
            <a:spLocks noChangeShapeType="1"/>
          </p:cNvSpPr>
          <p:nvPr/>
        </p:nvSpPr>
        <p:spPr bwMode="auto">
          <a:xfrm flipV="1">
            <a:off x="1236663" y="2544763"/>
            <a:ext cx="1160462" cy="1847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82660" name="Line 6"/>
          <p:cNvSpPr>
            <a:spLocks noChangeShapeType="1"/>
          </p:cNvSpPr>
          <p:nvPr/>
        </p:nvSpPr>
        <p:spPr bwMode="auto">
          <a:xfrm flipV="1">
            <a:off x="2565400" y="2544763"/>
            <a:ext cx="117475" cy="2693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82661" name="Line 7"/>
          <p:cNvSpPr>
            <a:spLocks noChangeShapeType="1"/>
          </p:cNvSpPr>
          <p:nvPr/>
        </p:nvSpPr>
        <p:spPr bwMode="auto">
          <a:xfrm flipH="1" flipV="1">
            <a:off x="2554288" y="2544763"/>
            <a:ext cx="128587" cy="2693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82662" name="Text Box 8"/>
          <p:cNvSpPr txBox="1">
            <a:spLocks noChangeArrowheads="1"/>
          </p:cNvSpPr>
          <p:nvPr/>
        </p:nvSpPr>
        <p:spPr bwMode="auto">
          <a:xfrm rot="-5400000">
            <a:off x="-117475" y="3621088"/>
            <a:ext cx="1374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>
                <a:latin typeface="Times New Roman" pitchFamily="18" charset="0"/>
              </a:rPr>
              <a:t>Bad mixing</a:t>
            </a:r>
          </a:p>
        </p:txBody>
      </p:sp>
      <p:sp>
        <p:nvSpPr>
          <p:cNvPr id="582663" name="Text Box 9"/>
          <p:cNvSpPr txBox="1">
            <a:spLocks noChangeArrowheads="1"/>
          </p:cNvSpPr>
          <p:nvPr/>
        </p:nvSpPr>
        <p:spPr bwMode="auto">
          <a:xfrm rot="-5400000">
            <a:off x="5251905" y="3557587"/>
            <a:ext cx="1530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 dirty="0" err="1">
                <a:latin typeface="Times New Roman" pitchFamily="18" charset="0"/>
              </a:rPr>
              <a:t>Good</a:t>
            </a:r>
            <a:r>
              <a:rPr lang="de-DE" sz="2000" dirty="0">
                <a:latin typeface="Times New Roman" pitchFamily="18" charset="0"/>
              </a:rPr>
              <a:t> </a:t>
            </a:r>
            <a:r>
              <a:rPr lang="de-DE" sz="2000" dirty="0" err="1">
                <a:latin typeface="Times New Roman" pitchFamily="18" charset="0"/>
              </a:rPr>
              <a:t>mixing</a:t>
            </a:r>
            <a:endParaRPr lang="de-DE" sz="2000" dirty="0">
              <a:latin typeface="Times New Roman" pitchFamily="18" charset="0"/>
            </a:endParaRPr>
          </a:p>
        </p:txBody>
      </p:sp>
      <p:sp>
        <p:nvSpPr>
          <p:cNvPr id="582664" name="Text Box 10"/>
          <p:cNvSpPr txBox="1">
            <a:spLocks noChangeArrowheads="1"/>
          </p:cNvSpPr>
          <p:nvPr/>
        </p:nvSpPr>
        <p:spPr bwMode="auto">
          <a:xfrm>
            <a:off x="327025" y="1279525"/>
            <a:ext cx="794226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1600" b="1" dirty="0">
                <a:latin typeface="Arial Unicode MS" pitchFamily="34" charset="-128"/>
              </a:rPr>
              <a:t>The ring is designed to have a required </a:t>
            </a:r>
            <a:r>
              <a:rPr lang="en-US" sz="1600" b="1" dirty="0">
                <a:latin typeface="Arial Unicode MS" pitchFamily="34" charset="-128"/>
                <a:cs typeface="Times New Roman" pitchFamily="18" charset="0"/>
              </a:rPr>
              <a:t>η parameter both for antiproton and RI beams. Optics and positions of PU and KI are optimized to have required phase advances between all pairs of PU-KI.   </a:t>
            </a:r>
          </a:p>
        </p:txBody>
      </p:sp>
      <p:sp>
        <p:nvSpPr>
          <p:cNvPr id="582668" name="Text Box 14"/>
          <p:cNvSpPr txBox="1">
            <a:spLocks noChangeArrowheads="1"/>
          </p:cNvSpPr>
          <p:nvPr/>
        </p:nvSpPr>
        <p:spPr bwMode="auto">
          <a:xfrm>
            <a:off x="0" y="4964113"/>
            <a:ext cx="1346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dirty="0">
                <a:latin typeface="Times New Roman" pitchFamily="18" charset="0"/>
              </a:rPr>
              <a:t>Palmer </a:t>
            </a:r>
            <a:r>
              <a:rPr lang="de-DE" sz="1200" dirty="0" err="1">
                <a:latin typeface="Times New Roman" pitchFamily="18" charset="0"/>
              </a:rPr>
              <a:t>cooling</a:t>
            </a:r>
            <a:r>
              <a:rPr lang="de-DE" sz="1200" dirty="0">
                <a:latin typeface="Times New Roman" pitchFamily="18" charset="0"/>
              </a:rPr>
              <a:t> PU</a:t>
            </a:r>
          </a:p>
        </p:txBody>
      </p:sp>
      <p:sp>
        <p:nvSpPr>
          <p:cNvPr id="582669" name="Line 15"/>
          <p:cNvSpPr>
            <a:spLocks noChangeShapeType="1"/>
          </p:cNvSpPr>
          <p:nvPr/>
        </p:nvSpPr>
        <p:spPr bwMode="auto">
          <a:xfrm flipV="1">
            <a:off x="768350" y="4521200"/>
            <a:ext cx="301625" cy="442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82670" name="Text Box 17"/>
          <p:cNvSpPr txBox="1">
            <a:spLocks noChangeArrowheads="1"/>
          </p:cNvSpPr>
          <p:nvPr/>
        </p:nvSpPr>
        <p:spPr bwMode="auto">
          <a:xfrm>
            <a:off x="6348413" y="3429000"/>
            <a:ext cx="230864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b="1" dirty="0">
                <a:latin typeface="Times New Roman" pitchFamily="18" charset="0"/>
              </a:rPr>
              <a:t>Pickup </a:t>
            </a:r>
            <a:r>
              <a:rPr lang="de-DE" sz="1600" b="1" dirty="0" err="1">
                <a:latin typeface="Times New Roman" pitchFamily="18" charset="0"/>
              </a:rPr>
              <a:t>tanks</a:t>
            </a:r>
            <a:r>
              <a:rPr lang="de-DE" sz="1600" b="1" dirty="0">
                <a:latin typeface="Times New Roman" pitchFamily="18" charset="0"/>
              </a:rPr>
              <a:t> (1-2 GHz) </a:t>
            </a:r>
          </a:p>
          <a:p>
            <a:r>
              <a:rPr lang="de-DE" sz="1600" b="1" dirty="0">
                <a:latin typeface="Times New Roman" pitchFamily="18" charset="0"/>
              </a:rPr>
              <a:t>Kicker </a:t>
            </a:r>
            <a:r>
              <a:rPr lang="de-DE" sz="1600" b="1" dirty="0" err="1">
                <a:latin typeface="Times New Roman" pitchFamily="18" charset="0"/>
              </a:rPr>
              <a:t>tanks</a:t>
            </a:r>
            <a:r>
              <a:rPr lang="de-DE" sz="1600" b="1" dirty="0">
                <a:latin typeface="Times New Roman" pitchFamily="18" charset="0"/>
              </a:rPr>
              <a:t> (1-2 GHz)</a:t>
            </a:r>
          </a:p>
          <a:p>
            <a:r>
              <a:rPr lang="de-DE" sz="1600" b="1" dirty="0">
                <a:latin typeface="Times New Roman" pitchFamily="18" charset="0"/>
              </a:rPr>
              <a:t>Palmer Pickup </a:t>
            </a:r>
            <a:r>
              <a:rPr lang="de-DE" sz="1600" b="1" dirty="0" err="1">
                <a:latin typeface="Times New Roman" pitchFamily="18" charset="0"/>
              </a:rPr>
              <a:t>tanks</a:t>
            </a:r>
            <a:r>
              <a:rPr lang="de-DE" sz="1600" b="1" dirty="0">
                <a:latin typeface="Times New Roman" pitchFamily="18" charset="0"/>
              </a:rPr>
              <a:t> </a:t>
            </a:r>
          </a:p>
        </p:txBody>
      </p:sp>
      <p:sp>
        <p:nvSpPr>
          <p:cNvPr id="582675" name="Text Box 17"/>
          <p:cNvSpPr txBox="1">
            <a:spLocks noChangeArrowheads="1"/>
          </p:cNvSpPr>
          <p:nvPr/>
        </p:nvSpPr>
        <p:spPr bwMode="auto">
          <a:xfrm>
            <a:off x="6364458" y="2427868"/>
            <a:ext cx="179837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1600" b="1" dirty="0">
                <a:latin typeface="Times New Roman" pitchFamily="18" charset="0"/>
              </a:rPr>
              <a:t>η</a:t>
            </a:r>
            <a:r>
              <a:rPr lang="de-DE" sz="1600" b="1" dirty="0">
                <a:latin typeface="Times New Roman" pitchFamily="18" charset="0"/>
              </a:rPr>
              <a:t>=-0.011  </a:t>
            </a:r>
            <a:r>
              <a:rPr lang="de-DE" sz="1600" b="1" dirty="0" err="1">
                <a:latin typeface="Times New Roman" pitchFamily="18" charset="0"/>
              </a:rPr>
              <a:t>for</a:t>
            </a:r>
            <a:r>
              <a:rPr lang="de-DE" sz="1600" b="1" dirty="0">
                <a:latin typeface="Times New Roman" pitchFamily="18" charset="0"/>
              </a:rPr>
              <a:t> </a:t>
            </a:r>
            <a:r>
              <a:rPr lang="de-DE" sz="1600" b="1" dirty="0" err="1">
                <a:latin typeface="Times New Roman" pitchFamily="18" charset="0"/>
              </a:rPr>
              <a:t>pbar</a:t>
            </a:r>
            <a:endParaRPr lang="de-DE" sz="1600" b="1" dirty="0">
              <a:latin typeface="Times New Roman" pitchFamily="18" charset="0"/>
            </a:endParaRPr>
          </a:p>
          <a:p>
            <a:r>
              <a:rPr lang="el-GR" sz="1600" b="1" dirty="0">
                <a:latin typeface="Times New Roman" pitchFamily="18" charset="0"/>
              </a:rPr>
              <a:t>η</a:t>
            </a:r>
            <a:r>
              <a:rPr lang="de-DE" sz="1600" b="1" dirty="0">
                <a:latin typeface="Times New Roman" pitchFamily="18" charset="0"/>
              </a:rPr>
              <a:t>=+0.014 </a:t>
            </a:r>
            <a:r>
              <a:rPr lang="de-DE" sz="1600" b="1" dirty="0" err="1">
                <a:latin typeface="Times New Roman" pitchFamily="18" charset="0"/>
              </a:rPr>
              <a:t>for</a:t>
            </a:r>
            <a:r>
              <a:rPr lang="de-DE" sz="1600" b="1" dirty="0">
                <a:latin typeface="Times New Roman" pitchFamily="18" charset="0"/>
              </a:rPr>
              <a:t> </a:t>
            </a:r>
            <a:r>
              <a:rPr lang="de-DE" sz="1600" b="1" dirty="0" err="1">
                <a:latin typeface="Times New Roman" pitchFamily="18" charset="0"/>
              </a:rPr>
              <a:t>pbar</a:t>
            </a:r>
            <a:endParaRPr lang="de-DE" sz="1600" b="1" dirty="0">
              <a:latin typeface="Times New Roman" pitchFamily="18" charset="0"/>
            </a:endParaRPr>
          </a:p>
          <a:p>
            <a:r>
              <a:rPr lang="el-GR" sz="1600" b="1" dirty="0">
                <a:latin typeface="Times New Roman" pitchFamily="18" charset="0"/>
              </a:rPr>
              <a:t>η</a:t>
            </a:r>
            <a:r>
              <a:rPr lang="de-DE" sz="1600" b="1" dirty="0">
                <a:latin typeface="Times New Roman" pitchFamily="18" charset="0"/>
              </a:rPr>
              <a:t>=+0.177  </a:t>
            </a:r>
            <a:r>
              <a:rPr lang="de-DE" sz="1600" b="1" dirty="0" err="1">
                <a:latin typeface="Times New Roman" pitchFamily="18" charset="0"/>
              </a:rPr>
              <a:t>for</a:t>
            </a:r>
            <a:r>
              <a:rPr lang="de-DE" sz="1600" b="1" dirty="0">
                <a:latin typeface="Times New Roman" pitchFamily="18" charset="0"/>
              </a:rPr>
              <a:t> RIB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2344AC6-E4C9-454A-990A-E25AF0C51C8C}"/>
              </a:ext>
            </a:extLst>
          </p:cNvPr>
          <p:cNvSpPr txBox="1"/>
          <p:nvPr/>
        </p:nvSpPr>
        <p:spPr>
          <a:xfrm>
            <a:off x="3177173" y="3132138"/>
            <a:ext cx="19800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Cooling methods: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 Notch filter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 Palmer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 TOF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E28976D-CE5E-4F05-8FC9-7043D5137F7A}"/>
                  </a:ext>
                </a:extLst>
              </p:cNvPr>
              <p:cNvSpPr txBox="1"/>
              <p:nvPr/>
            </p:nvSpPr>
            <p:spPr>
              <a:xfrm>
                <a:off x="5332273" y="5587708"/>
                <a:ext cx="2374648" cy="5629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𝛥𝜇</m:t>
                          </m:r>
                        </m:e>
                        <m:sub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𝑜𝑟</m:t>
                          </m:r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ru-RU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ru-RU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f>
                        <m:fPr>
                          <m:ctrlPr>
                            <a:rPr lang="ru-RU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E28976D-CE5E-4F05-8FC9-7043D5137F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2273" y="5587708"/>
                <a:ext cx="2374648" cy="5629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CCC06F20-4DD9-431F-934E-82A86674AEF5}"/>
              </a:ext>
            </a:extLst>
          </p:cNvPr>
          <p:cNvSpPr txBox="1"/>
          <p:nvPr/>
        </p:nvSpPr>
        <p:spPr>
          <a:xfrm>
            <a:off x="5400745" y="5313877"/>
            <a:ext cx="2358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Phase </a:t>
            </a:r>
            <a:r>
              <a:rPr lang="de-DE" dirty="0" err="1"/>
              <a:t>advance</a:t>
            </a:r>
            <a:r>
              <a:rPr lang="de-DE" dirty="0"/>
              <a:t> PU-KI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62799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de-DE" altLang="de-DE"/>
              <a:t>   </a:t>
            </a:r>
          </a:p>
        </p:txBody>
      </p:sp>
      <p:pic>
        <p:nvPicPr>
          <p:cNvPr id="319491" name="Picture 3" descr="CR-dispersio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" y="2262188"/>
            <a:ext cx="4706938" cy="285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9492" name="Text Box 4"/>
          <p:cNvSpPr txBox="1">
            <a:spLocks noChangeArrowheads="1"/>
          </p:cNvSpPr>
          <p:nvPr/>
        </p:nvSpPr>
        <p:spPr bwMode="auto">
          <a:xfrm>
            <a:off x="398463" y="5432426"/>
            <a:ext cx="8423275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de-DE" sz="1600" dirty="0">
                <a:solidFill>
                  <a:srgbClr val="CC0000"/>
                </a:solidFill>
              </a:rPr>
              <a:t> * Phase advance between pick-ups and kickers for stochastic cooling is  </a:t>
            </a:r>
          </a:p>
          <a:p>
            <a:pPr>
              <a:spcBef>
                <a:spcPct val="50000"/>
              </a:spcBef>
            </a:pPr>
            <a:r>
              <a:rPr lang="en-US" altLang="de-DE" sz="1600" dirty="0">
                <a:solidFill>
                  <a:srgbClr val="CC0000"/>
                </a:solidFill>
              </a:rPr>
              <a:t>* There are 1</a:t>
            </a:r>
            <a:r>
              <a:rPr lang="ru-RU" altLang="de-DE" sz="1600" dirty="0">
                <a:solidFill>
                  <a:srgbClr val="CC0000"/>
                </a:solidFill>
              </a:rPr>
              <a:t>3</a:t>
            </a:r>
            <a:r>
              <a:rPr lang="en-US" altLang="de-DE" sz="1600" dirty="0">
                <a:solidFill>
                  <a:srgbClr val="CC0000"/>
                </a:solidFill>
              </a:rPr>
              <a:t> independent power supplies for quadrupole magnets  </a:t>
            </a:r>
          </a:p>
        </p:txBody>
      </p:sp>
      <p:sp>
        <p:nvSpPr>
          <p:cNvPr id="319493" name="Text Box 5"/>
          <p:cNvSpPr txBox="1">
            <a:spLocks noChangeArrowheads="1"/>
          </p:cNvSpPr>
          <p:nvPr/>
        </p:nvSpPr>
        <p:spPr bwMode="auto">
          <a:xfrm>
            <a:off x="5465763" y="2616200"/>
            <a:ext cx="3152775" cy="178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400" dirty="0">
                <a:solidFill>
                  <a:schemeClr val="tx1"/>
                </a:solidFill>
              </a:rPr>
              <a:t>Antiproton </a:t>
            </a:r>
            <a:r>
              <a:rPr lang="de-DE" altLang="de-DE" sz="1400" dirty="0" err="1">
                <a:solidFill>
                  <a:schemeClr val="tx1"/>
                </a:solidFill>
              </a:rPr>
              <a:t>mode</a:t>
            </a:r>
            <a:r>
              <a:rPr lang="de-DE" altLang="de-DE" sz="1400" dirty="0">
                <a:solidFill>
                  <a:schemeClr val="tx1"/>
                </a:solidFill>
              </a:rPr>
              <a:t> </a:t>
            </a:r>
            <a:r>
              <a:rPr lang="de-DE" altLang="de-DE" sz="1400" dirty="0">
                <a:solidFill>
                  <a:schemeClr val="tx1"/>
                </a:solidFill>
                <a:latin typeface="Symbol" panose="05050102010706020507" pitchFamily="18" charset="2"/>
              </a:rPr>
              <a:t>(h=-0.011</a:t>
            </a:r>
            <a:r>
              <a:rPr lang="de-DE" altLang="de-DE" sz="1400" dirty="0">
                <a:solidFill>
                  <a:schemeClr val="tx1"/>
                </a:solidFill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de-DE" altLang="de-DE" sz="1400" dirty="0">
                <a:solidFill>
                  <a:schemeClr val="tx1"/>
                </a:solidFill>
              </a:rPr>
              <a:t>RIB </a:t>
            </a:r>
            <a:r>
              <a:rPr lang="de-DE" altLang="de-DE" sz="1400" dirty="0" err="1">
                <a:solidFill>
                  <a:schemeClr val="tx1"/>
                </a:solidFill>
              </a:rPr>
              <a:t>mode</a:t>
            </a:r>
            <a:r>
              <a:rPr lang="de-DE" altLang="de-DE" sz="1400" dirty="0">
                <a:solidFill>
                  <a:schemeClr val="tx1"/>
                </a:solidFill>
              </a:rPr>
              <a:t> (</a:t>
            </a:r>
            <a:r>
              <a:rPr lang="de-DE" altLang="de-DE" sz="1400" dirty="0">
                <a:solidFill>
                  <a:schemeClr val="tx1"/>
                </a:solidFill>
                <a:latin typeface="Symbol" panose="05050102010706020507" pitchFamily="18" charset="2"/>
              </a:rPr>
              <a:t>h</a:t>
            </a:r>
            <a:r>
              <a:rPr lang="de-DE" altLang="de-DE" dirty="0">
                <a:solidFill>
                  <a:schemeClr val="tx1"/>
                </a:solidFill>
              </a:rPr>
              <a:t>=0.186</a:t>
            </a:r>
            <a:r>
              <a:rPr lang="de-DE" altLang="de-DE" sz="1400" dirty="0">
                <a:solidFill>
                  <a:schemeClr val="tx1"/>
                </a:solidFill>
              </a:rPr>
              <a:t>)</a:t>
            </a:r>
          </a:p>
          <a:p>
            <a:pPr>
              <a:spcBef>
                <a:spcPct val="50000"/>
              </a:spcBef>
            </a:pPr>
            <a:endParaRPr lang="de-DE" altLang="de-DE" sz="1400" dirty="0">
              <a:solidFill>
                <a:schemeClr val="tx1"/>
              </a:solidFill>
            </a:endParaRPr>
          </a:p>
          <a:p>
            <a:pPr>
              <a:spcBef>
                <a:spcPct val="50000"/>
              </a:spcBef>
            </a:pPr>
            <a:r>
              <a:rPr lang="de-DE" altLang="de-DE" sz="1400" dirty="0" err="1">
                <a:solidFill>
                  <a:schemeClr val="tx1"/>
                </a:solidFill>
              </a:rPr>
              <a:t>Isochronous</a:t>
            </a:r>
            <a:r>
              <a:rPr lang="de-DE" altLang="de-DE" sz="1400" dirty="0">
                <a:solidFill>
                  <a:schemeClr val="tx1"/>
                </a:solidFill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</a:rPr>
              <a:t>mode</a:t>
            </a:r>
            <a:r>
              <a:rPr lang="de-DE" altLang="de-DE" sz="1400" dirty="0">
                <a:solidFill>
                  <a:schemeClr val="tx1"/>
                </a:solidFill>
              </a:rPr>
              <a:t> (</a:t>
            </a:r>
            <a:r>
              <a:rPr lang="de-DE" altLang="de-DE" sz="1400" dirty="0">
                <a:solidFill>
                  <a:schemeClr val="tx1"/>
                </a:solidFill>
                <a:latin typeface="Symbol" panose="05050102010706020507" pitchFamily="18" charset="2"/>
              </a:rPr>
              <a:t>h</a:t>
            </a:r>
            <a:r>
              <a:rPr lang="de-DE" altLang="de-DE" dirty="0">
                <a:solidFill>
                  <a:schemeClr val="tx1"/>
                </a:solidFill>
              </a:rPr>
              <a:t>=0</a:t>
            </a:r>
            <a:r>
              <a:rPr lang="de-DE" altLang="de-DE" sz="1400" dirty="0">
                <a:solidFill>
                  <a:schemeClr val="tx1"/>
                </a:solidFill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l-GR" altLang="de-DE" sz="1400" dirty="0">
                <a:solidFill>
                  <a:schemeClr val="tx1"/>
                </a:solidFill>
              </a:rPr>
              <a:t>γ</a:t>
            </a:r>
            <a:r>
              <a:rPr lang="de-DE" altLang="de-DE" sz="1400" baseline="-25000" dirty="0" err="1">
                <a:solidFill>
                  <a:schemeClr val="tx1"/>
                </a:solidFill>
              </a:rPr>
              <a:t>tr</a:t>
            </a:r>
            <a:r>
              <a:rPr lang="de-DE" altLang="de-DE" sz="1400" dirty="0">
                <a:solidFill>
                  <a:schemeClr val="tx1"/>
                </a:solidFill>
              </a:rPr>
              <a:t>=1.84, </a:t>
            </a:r>
            <a:r>
              <a:rPr lang="de-DE" altLang="de-DE" sz="1400" dirty="0"/>
              <a:t>1.67, 1.43</a:t>
            </a:r>
            <a:endParaRPr lang="el-GR" altLang="de-DE" sz="1400" dirty="0"/>
          </a:p>
        </p:txBody>
      </p:sp>
      <p:sp>
        <p:nvSpPr>
          <p:cNvPr id="319494" name="Text Box 6"/>
          <p:cNvSpPr txBox="1">
            <a:spLocks noChangeArrowheads="1"/>
          </p:cNvSpPr>
          <p:nvPr/>
        </p:nvSpPr>
        <p:spPr bwMode="auto">
          <a:xfrm rot="16200000">
            <a:off x="70644" y="3421857"/>
            <a:ext cx="6508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de-DE" b="1">
                <a:solidFill>
                  <a:schemeClr val="tx1"/>
                </a:solidFill>
              </a:rPr>
              <a:t>D</a:t>
            </a:r>
            <a:r>
              <a:rPr lang="en-US" altLang="de-DE" b="1" baseline="-25000">
                <a:solidFill>
                  <a:schemeClr val="tx1"/>
                </a:solidFill>
              </a:rPr>
              <a:t>x</a:t>
            </a:r>
            <a:r>
              <a:rPr lang="en-US" altLang="de-DE" b="1">
                <a:solidFill>
                  <a:schemeClr val="tx1"/>
                </a:solidFill>
              </a:rPr>
              <a:t> (m)</a:t>
            </a:r>
          </a:p>
        </p:txBody>
      </p:sp>
      <p:sp>
        <p:nvSpPr>
          <p:cNvPr id="319495" name="Text Box 7"/>
          <p:cNvSpPr txBox="1">
            <a:spLocks noChangeArrowheads="1"/>
          </p:cNvSpPr>
          <p:nvPr/>
        </p:nvSpPr>
        <p:spPr bwMode="auto">
          <a:xfrm rot="16200000">
            <a:off x="-730086" y="3401061"/>
            <a:ext cx="272382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de-DE" sz="900" dirty="0">
                <a:solidFill>
                  <a:schemeClr val="tx1"/>
                </a:solidFill>
              </a:rPr>
              <a:t>0                             10                              20              25 </a:t>
            </a:r>
          </a:p>
        </p:txBody>
      </p:sp>
      <p:sp>
        <p:nvSpPr>
          <p:cNvPr id="319496" name="Text Box 8"/>
          <p:cNvSpPr txBox="1">
            <a:spLocks noChangeArrowheads="1"/>
          </p:cNvSpPr>
          <p:nvPr/>
        </p:nvSpPr>
        <p:spPr bwMode="auto">
          <a:xfrm>
            <a:off x="2306638" y="4878388"/>
            <a:ext cx="14589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de-DE" b="1">
                <a:solidFill>
                  <a:schemeClr val="tx1"/>
                </a:solidFill>
              </a:rPr>
              <a:t>path length s (m)</a:t>
            </a:r>
          </a:p>
        </p:txBody>
      </p:sp>
      <p:sp>
        <p:nvSpPr>
          <p:cNvPr id="319497" name="Text Box 9"/>
          <p:cNvSpPr txBox="1">
            <a:spLocks noChangeArrowheads="1"/>
          </p:cNvSpPr>
          <p:nvPr/>
        </p:nvSpPr>
        <p:spPr bwMode="auto">
          <a:xfrm>
            <a:off x="600075" y="4873625"/>
            <a:ext cx="254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altLang="de-DE" sz="1000">
                <a:solidFill>
                  <a:schemeClr val="tx1"/>
                </a:solidFill>
                <a:latin typeface="Arial" panose="020B0604020202020204" pitchFamily="34" charset="0"/>
              </a:rPr>
              <a:t>0</a:t>
            </a:r>
          </a:p>
        </p:txBody>
      </p:sp>
      <p:sp>
        <p:nvSpPr>
          <p:cNvPr id="319498" name="Text Box 10"/>
          <p:cNvSpPr txBox="1">
            <a:spLocks noChangeArrowheads="1"/>
          </p:cNvSpPr>
          <p:nvPr/>
        </p:nvSpPr>
        <p:spPr bwMode="auto">
          <a:xfrm>
            <a:off x="4938713" y="4878388"/>
            <a:ext cx="3937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altLang="de-DE" sz="1000">
                <a:solidFill>
                  <a:schemeClr val="tx1"/>
                </a:solidFill>
                <a:latin typeface="Arial" panose="020B0604020202020204" pitchFamily="34" charset="0"/>
              </a:rPr>
              <a:t>111</a:t>
            </a:r>
          </a:p>
        </p:txBody>
      </p:sp>
      <p:sp>
        <p:nvSpPr>
          <p:cNvPr id="319499" name="Rectangle 11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graphicFrame>
        <p:nvGraphicFramePr>
          <p:cNvPr id="319500" name="Object 12"/>
          <p:cNvGraphicFramePr>
            <a:graphicFrameLocks noChangeAspect="1"/>
          </p:cNvGraphicFramePr>
          <p:nvPr/>
        </p:nvGraphicFramePr>
        <p:xfrm>
          <a:off x="2713038" y="2501900"/>
          <a:ext cx="6048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0" name="Equation" r:id="rId4" imgW="609480" imgH="228600" progId="Equation.3">
                  <p:embed/>
                </p:oleObj>
              </mc:Choice>
              <mc:Fallback>
                <p:oleObj name="Equation" r:id="rId4" imgW="609480" imgH="228600" progId="Equation.3">
                  <p:embed/>
                  <p:pic>
                    <p:nvPicPr>
                      <p:cNvPr id="31950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3038" y="2501900"/>
                        <a:ext cx="604837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9501" name="Rectangle 13"/>
          <p:cNvSpPr>
            <a:spLocks noChangeArrowheads="1"/>
          </p:cNvSpPr>
          <p:nvPr/>
        </p:nvSpPr>
        <p:spPr bwMode="auto">
          <a:xfrm>
            <a:off x="0" y="3314700"/>
            <a:ext cx="9144000" cy="37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de-DE"/>
          </a:p>
        </p:txBody>
      </p:sp>
      <p:graphicFrame>
        <p:nvGraphicFramePr>
          <p:cNvPr id="319502" name="Object 14"/>
          <p:cNvGraphicFramePr>
            <a:graphicFrameLocks noChangeAspect="1"/>
          </p:cNvGraphicFramePr>
          <p:nvPr/>
        </p:nvGraphicFramePr>
        <p:xfrm>
          <a:off x="2703513" y="3690938"/>
          <a:ext cx="6223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1" name="Equation" r:id="rId6" imgW="622080" imgH="228600" progId="Equation.3">
                  <p:embed/>
                </p:oleObj>
              </mc:Choice>
              <mc:Fallback>
                <p:oleObj name="Equation" r:id="rId6" imgW="622080" imgH="228600" progId="Equation.3">
                  <p:embed/>
                  <p:pic>
                    <p:nvPicPr>
                      <p:cNvPr id="319502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3513" y="3690938"/>
                        <a:ext cx="622300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9503" name="Rectangle 15"/>
          <p:cNvSpPr>
            <a:spLocks noChangeArrowheads="1"/>
          </p:cNvSpPr>
          <p:nvPr/>
        </p:nvSpPr>
        <p:spPr bwMode="auto">
          <a:xfrm>
            <a:off x="123825" y="3690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graphicFrame>
        <p:nvGraphicFramePr>
          <p:cNvPr id="319504" name="Object 16"/>
          <p:cNvGraphicFramePr>
            <a:graphicFrameLocks noChangeAspect="1"/>
          </p:cNvGraphicFramePr>
          <p:nvPr/>
        </p:nvGraphicFramePr>
        <p:xfrm>
          <a:off x="3108325" y="4379913"/>
          <a:ext cx="717550" cy="233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name="Equation" r:id="rId8" imgW="698400" imgH="228600" progId="Equation.3">
                  <p:embed/>
                </p:oleObj>
              </mc:Choice>
              <mc:Fallback>
                <p:oleObj name="Equation" r:id="rId8" imgW="698400" imgH="228600" progId="Equation.3">
                  <p:embed/>
                  <p:pic>
                    <p:nvPicPr>
                      <p:cNvPr id="319504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8325" y="4379913"/>
                        <a:ext cx="717550" cy="233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9505" name="Text Box 17"/>
          <p:cNvSpPr txBox="1">
            <a:spLocks noChangeArrowheads="1"/>
          </p:cNvSpPr>
          <p:nvPr/>
        </p:nvSpPr>
        <p:spPr bwMode="auto">
          <a:xfrm>
            <a:off x="1112838" y="2082800"/>
            <a:ext cx="36591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de-DE" sz="1400" dirty="0">
                <a:solidFill>
                  <a:srgbClr val="000099"/>
                </a:solidFill>
              </a:rPr>
              <a:t>dispersion function over a half of the ring</a:t>
            </a:r>
          </a:p>
        </p:txBody>
      </p:sp>
      <p:sp>
        <p:nvSpPr>
          <p:cNvPr id="319508" name="Line 20"/>
          <p:cNvSpPr>
            <a:spLocks noChangeShapeType="1"/>
          </p:cNvSpPr>
          <p:nvPr/>
        </p:nvSpPr>
        <p:spPr bwMode="auto">
          <a:xfrm>
            <a:off x="1258888" y="4422775"/>
            <a:ext cx="0" cy="190500"/>
          </a:xfrm>
          <a:prstGeom prst="line">
            <a:avLst/>
          </a:prstGeom>
          <a:noFill/>
          <a:ln w="3810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19509" name="Line 21"/>
          <p:cNvSpPr>
            <a:spLocks noChangeShapeType="1"/>
          </p:cNvSpPr>
          <p:nvPr/>
        </p:nvSpPr>
        <p:spPr bwMode="auto">
          <a:xfrm>
            <a:off x="4637088" y="4476750"/>
            <a:ext cx="0" cy="190500"/>
          </a:xfrm>
          <a:prstGeom prst="line">
            <a:avLst/>
          </a:prstGeom>
          <a:noFill/>
          <a:ln w="3810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19510" name="Text Box 22"/>
          <p:cNvSpPr txBox="1">
            <a:spLocks noChangeArrowheads="1"/>
          </p:cNvSpPr>
          <p:nvPr/>
        </p:nvSpPr>
        <p:spPr bwMode="auto">
          <a:xfrm>
            <a:off x="941388" y="4086225"/>
            <a:ext cx="63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altLang="de-DE" sz="1000" b="1">
                <a:solidFill>
                  <a:schemeClr val="hlink"/>
                </a:solidFill>
                <a:latin typeface="Arial" panose="020B0604020202020204" pitchFamily="34" charset="0"/>
              </a:rPr>
              <a:t>pick-up</a:t>
            </a:r>
          </a:p>
        </p:txBody>
      </p:sp>
      <p:sp>
        <p:nvSpPr>
          <p:cNvPr id="319511" name="Text Box 23"/>
          <p:cNvSpPr txBox="1">
            <a:spLocks noChangeArrowheads="1"/>
          </p:cNvSpPr>
          <p:nvPr/>
        </p:nvSpPr>
        <p:spPr bwMode="auto">
          <a:xfrm>
            <a:off x="4362450" y="4178300"/>
            <a:ext cx="54768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altLang="de-DE" sz="1000" b="1">
                <a:solidFill>
                  <a:schemeClr val="hlink"/>
                </a:solidFill>
                <a:latin typeface="Arial" panose="020B0604020202020204" pitchFamily="34" charset="0"/>
              </a:rPr>
              <a:t>kicker</a:t>
            </a:r>
          </a:p>
        </p:txBody>
      </p:sp>
      <p:sp>
        <p:nvSpPr>
          <p:cNvPr id="319512" name="Rectangle 24"/>
          <p:cNvSpPr>
            <a:spLocks noChangeArrowheads="1"/>
          </p:cNvSpPr>
          <p:nvPr/>
        </p:nvSpPr>
        <p:spPr bwMode="auto">
          <a:xfrm>
            <a:off x="2462868" y="80169"/>
            <a:ext cx="4218264" cy="86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hlink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defRPr>
            </a:lvl1pPr>
            <a:lvl2pPr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defRPr>
            </a:lvl2pPr>
            <a:lvl3pPr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defRPr>
            </a:lvl3pPr>
            <a:lvl4pPr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defRPr>
            </a:lvl4pPr>
            <a:lvl5pPr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algn="ctr"/>
            <a:r>
              <a:rPr lang="en-AU" altLang="de-DE" sz="3200" b="0" dirty="0">
                <a:latin typeface="Comic Sans MS" panose="030F0702030302020204" pitchFamily="66" charset="0"/>
              </a:rPr>
              <a:t> CR Optics </a:t>
            </a:r>
            <a:r>
              <a:rPr lang="de-DE" altLang="de-DE" sz="3200" b="0" dirty="0">
                <a:latin typeface="Comic Sans MS" panose="030F0702030302020204" pitchFamily="66" charset="0"/>
              </a:rPr>
              <a:t>Dispersion </a:t>
            </a:r>
            <a:r>
              <a:rPr lang="de-DE" altLang="de-DE" sz="3200" b="0" dirty="0" err="1">
                <a:latin typeface="Comic Sans MS" panose="030F0702030302020204" pitchFamily="66" charset="0"/>
              </a:rPr>
              <a:t>function</a:t>
            </a:r>
            <a:r>
              <a:rPr lang="de-DE" altLang="de-DE" sz="3200" b="0" dirty="0">
                <a:latin typeface="Comic Sans MS" panose="030F0702030302020204" pitchFamily="66" charset="0"/>
              </a:rPr>
              <a:t> </a:t>
            </a:r>
            <a:endParaRPr lang="en-US" altLang="de-DE" sz="3200" b="0" dirty="0">
              <a:latin typeface="Comic Sans MS" panose="030F0702030302020204" pitchFamily="66" charset="0"/>
            </a:endParaRPr>
          </a:p>
        </p:txBody>
      </p:sp>
      <p:sp>
        <p:nvSpPr>
          <p:cNvPr id="319513" name="Text Box 25"/>
          <p:cNvSpPr txBox="1">
            <a:spLocks noChangeArrowheads="1"/>
          </p:cNvSpPr>
          <p:nvPr/>
        </p:nvSpPr>
        <p:spPr bwMode="auto">
          <a:xfrm>
            <a:off x="1258888" y="1404938"/>
            <a:ext cx="72882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sz="1600" dirty="0">
                <a:solidFill>
                  <a:schemeClr val="tx1"/>
                </a:solidFill>
              </a:rPr>
              <a:t>The ring lattice should be adjustable to different slip factors (gamma-tr). </a:t>
            </a:r>
          </a:p>
        </p:txBody>
      </p:sp>
      <p:graphicFrame>
        <p:nvGraphicFramePr>
          <p:cNvPr id="319514" name="Object 26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2504136"/>
              </p:ext>
            </p:extLst>
          </p:nvPr>
        </p:nvGraphicFramePr>
        <p:xfrm>
          <a:off x="6681132" y="5453062"/>
          <a:ext cx="1258888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3" r:id="rId10" imgW="1129810" imgH="393529" progId="Equation.3">
                  <p:embed/>
                </p:oleObj>
              </mc:Choice>
              <mc:Fallback>
                <p:oleObj r:id="rId10" imgW="1129810" imgH="393529" progId="Equation.3">
                  <p:embed/>
                  <p:pic>
                    <p:nvPicPr>
                      <p:cNvPr id="319514" name="Object 2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1132" y="5453062"/>
                        <a:ext cx="1258888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Заголовок 1">
            <a:extLst>
              <a:ext uri="{FF2B5EF4-FFF2-40B4-BE49-F238E27FC236}">
                <a16:creationId xmlns:a16="http://schemas.microsoft.com/office/drawing/2014/main" id="{97489165-89CD-461A-A78D-70D3FEF6DC4A}"/>
              </a:ext>
            </a:extLst>
          </p:cNvPr>
          <p:cNvSpPr txBox="1">
            <a:spLocks/>
          </p:cNvSpPr>
          <p:nvPr/>
        </p:nvSpPr>
        <p:spPr bwMode="auto">
          <a:xfrm>
            <a:off x="841375" y="1121569"/>
            <a:ext cx="7019925" cy="119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endParaRPr lang="ru-RU" b="1" kern="0" dirty="0"/>
          </a:p>
        </p:txBody>
      </p:sp>
    </p:spTree>
    <p:extLst>
      <p:ext uri="{BB962C8B-B14F-4D97-AF65-F5344CB8AC3E}">
        <p14:creationId xmlns:p14="http://schemas.microsoft.com/office/powerpoint/2010/main" val="8330069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C70C2A-605E-44B9-AB56-4EC9FD01D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9775" y="12425"/>
            <a:ext cx="7019925" cy="1196975"/>
          </a:xfrm>
        </p:spPr>
        <p:txBody>
          <a:bodyPr/>
          <a:lstStyle/>
          <a:p>
            <a:r>
              <a:rPr lang="de-DE" b="1" dirty="0"/>
              <a:t>CR </a:t>
            </a:r>
            <a:r>
              <a:rPr lang="de-DE" b="1" dirty="0" err="1"/>
              <a:t>optics</a:t>
            </a:r>
            <a:endParaRPr lang="ru-RU" b="1" dirty="0"/>
          </a:p>
        </p:txBody>
      </p:sp>
      <p:pic>
        <p:nvPicPr>
          <p:cNvPr id="5" name="Grafik 750">
            <a:extLst>
              <a:ext uri="{FF2B5EF4-FFF2-40B4-BE49-F238E27FC236}">
                <a16:creationId xmlns:a16="http://schemas.microsoft.com/office/drawing/2014/main" id="{B4436A16-FAEC-4430-A70F-0C521DD12C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05" y="1661696"/>
            <a:ext cx="4227225" cy="1642831"/>
          </a:xfrm>
          <a:prstGeom prst="rect">
            <a:avLst/>
          </a:prstGeom>
        </p:spPr>
      </p:pic>
      <p:pic>
        <p:nvPicPr>
          <p:cNvPr id="6" name="Grafik 751">
            <a:extLst>
              <a:ext uri="{FF2B5EF4-FFF2-40B4-BE49-F238E27FC236}">
                <a16:creationId xmlns:a16="http://schemas.microsoft.com/office/drawing/2014/main" id="{FCA192AA-CDE3-488E-8B29-62574CE298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1230" y="1587219"/>
            <a:ext cx="4610506" cy="1791786"/>
          </a:xfrm>
          <a:prstGeom prst="rect">
            <a:avLst/>
          </a:prstGeom>
        </p:spPr>
      </p:pic>
      <p:pic>
        <p:nvPicPr>
          <p:cNvPr id="7" name="Grafik 51">
            <a:extLst>
              <a:ext uri="{FF2B5EF4-FFF2-40B4-BE49-F238E27FC236}">
                <a16:creationId xmlns:a16="http://schemas.microsoft.com/office/drawing/2014/main" id="{4A508456-3FFF-4C20-B549-7E7FFE106C7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46" y="4259103"/>
            <a:ext cx="6111832" cy="22326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AD3F7D9-C7F2-4ECE-888E-A6A5112C5F89}"/>
              </a:ext>
            </a:extLst>
          </p:cNvPr>
          <p:cNvSpPr txBox="1"/>
          <p:nvPr/>
        </p:nvSpPr>
        <p:spPr>
          <a:xfrm>
            <a:off x="575987" y="3850868"/>
            <a:ext cx="81532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Dynamic </a:t>
            </a:r>
            <a:r>
              <a:rPr lang="de-DE" sz="1600" dirty="0" err="1"/>
              <a:t>variation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momentum</a:t>
            </a:r>
            <a:r>
              <a:rPr lang="de-DE" sz="1600" dirty="0"/>
              <a:t> </a:t>
            </a:r>
            <a:r>
              <a:rPr lang="de-DE" sz="1600" dirty="0" err="1"/>
              <a:t>slip</a:t>
            </a:r>
            <a:r>
              <a:rPr lang="de-DE" sz="1600" dirty="0"/>
              <a:t> </a:t>
            </a:r>
            <a:r>
              <a:rPr lang="de-DE" sz="1600" dirty="0" err="1"/>
              <a:t>factor</a:t>
            </a:r>
            <a:r>
              <a:rPr lang="de-DE" sz="1600" dirty="0"/>
              <a:t> </a:t>
            </a:r>
            <a:r>
              <a:rPr lang="de-DE" sz="1600" dirty="0" err="1"/>
              <a:t>during</a:t>
            </a:r>
            <a:r>
              <a:rPr lang="de-DE" sz="1600" dirty="0"/>
              <a:t> </a:t>
            </a:r>
            <a:r>
              <a:rPr lang="de-DE" sz="1600" dirty="0" err="1"/>
              <a:t>cooling</a:t>
            </a:r>
            <a:r>
              <a:rPr lang="de-DE" sz="1600" dirty="0"/>
              <a:t> </a:t>
            </a:r>
            <a:r>
              <a:rPr lang="de-DE" sz="1600" dirty="0" err="1"/>
              <a:t>process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increace</a:t>
            </a:r>
            <a:r>
              <a:rPr lang="de-DE" sz="1600" dirty="0"/>
              <a:t> SC </a:t>
            </a:r>
            <a:r>
              <a:rPr lang="de-DE" sz="1600" dirty="0" err="1"/>
              <a:t>efficiency</a:t>
            </a:r>
            <a:r>
              <a:rPr lang="de-DE" sz="1600" dirty="0"/>
              <a:t>   </a:t>
            </a:r>
            <a:endParaRPr lang="ru-RU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252303-C8B6-4848-A96C-C7DA9395CA10}"/>
              </a:ext>
            </a:extLst>
          </p:cNvPr>
          <p:cNvSpPr txBox="1"/>
          <p:nvPr/>
        </p:nvSpPr>
        <p:spPr>
          <a:xfrm>
            <a:off x="1377067" y="4522786"/>
            <a:ext cx="24955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600" b="1" dirty="0">
                <a:latin typeface="Times New Roman" pitchFamily="18" charset="0"/>
              </a:rPr>
              <a:t>η</a:t>
            </a:r>
            <a:r>
              <a:rPr lang="de-DE" sz="1600" b="1" dirty="0">
                <a:latin typeface="Times New Roman" pitchFamily="18" charset="0"/>
              </a:rPr>
              <a:t>= </a:t>
            </a:r>
            <a:r>
              <a:rPr lang="de-DE" sz="1600" b="1" dirty="0" err="1">
                <a:latin typeface="Times New Roman" pitchFamily="18" charset="0"/>
              </a:rPr>
              <a:t>from</a:t>
            </a:r>
            <a:r>
              <a:rPr lang="de-DE" sz="1600" b="1" dirty="0">
                <a:latin typeface="Times New Roman" pitchFamily="18" charset="0"/>
              </a:rPr>
              <a:t> -0.011 </a:t>
            </a:r>
            <a:r>
              <a:rPr lang="de-DE" sz="1600" b="1" dirty="0" err="1">
                <a:latin typeface="Times New Roman" pitchFamily="18" charset="0"/>
              </a:rPr>
              <a:t>to</a:t>
            </a:r>
            <a:r>
              <a:rPr lang="de-DE" sz="1600" b="1" dirty="0">
                <a:latin typeface="Times New Roman" pitchFamily="18" charset="0"/>
              </a:rPr>
              <a:t> -0.03 </a:t>
            </a:r>
            <a:endParaRPr lang="ru-RU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F33E12-A96F-44A9-9F73-7E6D0A3CBF95}"/>
              </a:ext>
            </a:extLst>
          </p:cNvPr>
          <p:cNvSpPr txBox="1"/>
          <p:nvPr/>
        </p:nvSpPr>
        <p:spPr>
          <a:xfrm>
            <a:off x="6804650" y="4431968"/>
            <a:ext cx="19245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13 </a:t>
            </a:r>
            <a:r>
              <a:rPr lang="de-DE" dirty="0" err="1"/>
              <a:t>families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</a:p>
          <a:p>
            <a:r>
              <a:rPr lang="de-DE" dirty="0"/>
              <a:t>Quadrupole PC </a:t>
            </a:r>
          </a:p>
          <a:p>
            <a:r>
              <a:rPr lang="de-DE" dirty="0"/>
              <a:t>Ramp rate 5.1 T/m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477B54-EFD8-49FB-8C31-067DD528DB75}"/>
              </a:ext>
            </a:extLst>
          </p:cNvPr>
          <p:cNvSpPr txBox="1"/>
          <p:nvPr/>
        </p:nvSpPr>
        <p:spPr>
          <a:xfrm>
            <a:off x="1377067" y="1482571"/>
            <a:ext cx="1768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Antiproton </a:t>
            </a:r>
            <a:r>
              <a:rPr lang="de-DE" dirty="0" err="1"/>
              <a:t>mode</a:t>
            </a:r>
            <a:endParaRPr lang="ru-RU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6AF7953-631F-4194-9F1D-DF50BA878CF0}"/>
              </a:ext>
            </a:extLst>
          </p:cNvPr>
          <p:cNvSpPr txBox="1"/>
          <p:nvPr/>
        </p:nvSpPr>
        <p:spPr>
          <a:xfrm>
            <a:off x="5592932" y="1406855"/>
            <a:ext cx="1768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Heavy </a:t>
            </a:r>
            <a:r>
              <a:rPr lang="de-DE" dirty="0" err="1"/>
              <a:t>ion</a:t>
            </a:r>
            <a:r>
              <a:rPr lang="de-DE" dirty="0"/>
              <a:t> </a:t>
            </a:r>
            <a:r>
              <a:rPr lang="de-DE" dirty="0" err="1"/>
              <a:t>mode</a:t>
            </a:r>
            <a:r>
              <a:rPr lang="de-DE" dirty="0"/>
              <a:t> </a:t>
            </a:r>
            <a:endParaRPr lang="ru-RU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773E14-160E-4594-8371-1C10957DF0A2}"/>
              </a:ext>
            </a:extLst>
          </p:cNvPr>
          <p:cNvSpPr txBox="1"/>
          <p:nvPr/>
        </p:nvSpPr>
        <p:spPr>
          <a:xfrm>
            <a:off x="585926" y="3429000"/>
            <a:ext cx="26618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RF, SC Pick-Up and SC Kicker at D=0</a:t>
            </a:r>
            <a:endParaRPr lang="ru-RU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294CFD-817E-43E9-8170-82119BA3279C}"/>
              </a:ext>
            </a:extLst>
          </p:cNvPr>
          <p:cNvSpPr txBox="1"/>
          <p:nvPr/>
        </p:nvSpPr>
        <p:spPr>
          <a:xfrm>
            <a:off x="5869273" y="3351282"/>
            <a:ext cx="1781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Palmer Pick - Up</a:t>
            </a:r>
            <a:endParaRPr lang="ru-RU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9C82567-E8F0-4344-906B-80AF44EB295D}"/>
              </a:ext>
            </a:extLst>
          </p:cNvPr>
          <p:cNvSpPr txBox="1"/>
          <p:nvPr/>
        </p:nvSpPr>
        <p:spPr>
          <a:xfrm>
            <a:off x="6590490" y="5725312"/>
            <a:ext cx="2814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One</a:t>
            </a:r>
            <a:r>
              <a:rPr lang="de-DE" sz="1400" dirty="0"/>
              <a:t> </a:t>
            </a:r>
            <a:r>
              <a:rPr lang="de-DE" sz="1400" dirty="0" err="1"/>
              <a:t>has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keep</a:t>
            </a:r>
            <a:r>
              <a:rPr lang="de-DE" sz="1400" dirty="0"/>
              <a:t> </a:t>
            </a:r>
            <a:r>
              <a:rPr lang="de-DE" sz="1400" dirty="0" err="1"/>
              <a:t>phase</a:t>
            </a:r>
            <a:r>
              <a:rPr lang="de-DE" sz="1400" dirty="0"/>
              <a:t> </a:t>
            </a:r>
            <a:r>
              <a:rPr lang="de-DE" sz="1400" dirty="0" err="1"/>
              <a:t>advances</a:t>
            </a:r>
            <a:r>
              <a:rPr lang="de-DE" sz="1400" dirty="0"/>
              <a:t> </a:t>
            </a:r>
            <a:endParaRPr lang="ru-RU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FFDB153-FD84-42D8-B1DF-52DDEFA2D1AF}"/>
                  </a:ext>
                </a:extLst>
              </p:cNvPr>
              <p:cNvSpPr txBox="1"/>
              <p:nvPr/>
            </p:nvSpPr>
            <p:spPr>
              <a:xfrm>
                <a:off x="6457601" y="5918104"/>
                <a:ext cx="2430692" cy="40607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2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1200" i="1">
                              <a:latin typeface="Cambria Math" panose="02040503050406030204" pitchFamily="18" charset="0"/>
                            </a:rPr>
                            <m:t>𝛥𝜇</m:t>
                          </m:r>
                        </m:e>
                        <m:sub>
                          <m:r>
                            <a:rPr lang="ru-RU" sz="12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ru-RU" sz="12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ru-RU" sz="12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ru-RU" sz="1200" i="1">
                              <a:latin typeface="Cambria Math" panose="02040503050406030204" pitchFamily="18" charset="0"/>
                            </a:rPr>
                            <m:t>𝑜𝑟</m:t>
                          </m:r>
                          <m:r>
                            <a:rPr lang="ru-RU" sz="12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ru-RU" sz="12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ru-RU" sz="1200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ru-RU" sz="12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1200" i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ru-RU" sz="12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ru-RU" sz="1200" i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f>
                        <m:fPr>
                          <m:ctrlPr>
                            <a:rPr lang="ru-RU" sz="12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1200" i="1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ru-RU" sz="1200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ru-RU" sz="1200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FFDB153-FD84-42D8-B1DF-52DDEFA2D1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7601" y="5918104"/>
                <a:ext cx="2430692" cy="406073"/>
              </a:xfrm>
              <a:prstGeom prst="rect">
                <a:avLst/>
              </a:prstGeom>
              <a:blipFill>
                <a:blip r:embed="rId5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2810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39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z="4400" b="1" dirty="0">
                <a:latin typeface="Tekton Pro" pitchFamily="34" charset="0"/>
              </a:rPr>
              <a:t>Stochastic cooling  </a:t>
            </a:r>
          </a:p>
        </p:txBody>
      </p:sp>
      <p:sp>
        <p:nvSpPr>
          <p:cNvPr id="570395" name="Text Box 6"/>
          <p:cNvSpPr txBox="1">
            <a:spLocks noChangeArrowheads="1"/>
          </p:cNvSpPr>
          <p:nvPr/>
        </p:nvSpPr>
        <p:spPr bwMode="auto">
          <a:xfrm>
            <a:off x="2946400" y="5657850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de-DE" sz="2000" dirty="0">
              <a:latin typeface="Times New Roman" pitchFamily="18" charset="0"/>
            </a:endParaRPr>
          </a:p>
        </p:txBody>
      </p:sp>
      <p:sp>
        <p:nvSpPr>
          <p:cNvPr id="570396" name="Text Box 7"/>
          <p:cNvSpPr txBox="1">
            <a:spLocks noChangeArrowheads="1"/>
          </p:cNvSpPr>
          <p:nvPr/>
        </p:nvSpPr>
        <p:spPr bwMode="auto">
          <a:xfrm>
            <a:off x="251135" y="1242673"/>
            <a:ext cx="854612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>
                <a:latin typeface="Comic Sans MS" pitchFamily="66" charset="0"/>
              </a:rPr>
              <a:t>After bunch rotation Stochastic cooling is applied to reduce both the beam emittance and momentum spread, which is required by HESR for further accumulation </a:t>
            </a:r>
          </a:p>
        </p:txBody>
      </p:sp>
      <p:sp>
        <p:nvSpPr>
          <p:cNvPr id="570397" name="Text Box 8"/>
          <p:cNvSpPr txBox="1">
            <a:spLocks noChangeArrowheads="1"/>
          </p:cNvSpPr>
          <p:nvPr/>
        </p:nvSpPr>
        <p:spPr bwMode="auto">
          <a:xfrm>
            <a:off x="314059" y="2623459"/>
            <a:ext cx="3959003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Arial Unicode MS" pitchFamily="34" charset="-128"/>
              </a:rPr>
              <a:t>Antiproton beam  </a:t>
            </a:r>
          </a:p>
          <a:p>
            <a:r>
              <a:rPr lang="en-US" sz="1600" b="1" dirty="0">
                <a:latin typeface="Arial Unicode MS" pitchFamily="34" charset="-128"/>
              </a:rPr>
              <a:t>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Momentum spread:  2% → 0.1% </a:t>
            </a:r>
          </a:p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Emittance:                 240 → 5 mm*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mrad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Cooling time:            10 s</a:t>
            </a:r>
          </a:p>
          <a:p>
            <a:endParaRPr lang="en-US" sz="1600" b="1" dirty="0">
              <a:latin typeface="Arial Unicode MS" pitchFamily="34" charset="-128"/>
            </a:endParaRPr>
          </a:p>
          <a:p>
            <a:r>
              <a:rPr lang="en-US" sz="1600" b="1" dirty="0">
                <a:solidFill>
                  <a:srgbClr val="FF0000"/>
                </a:solidFill>
                <a:latin typeface="Arial Unicode MS" pitchFamily="34" charset="-128"/>
              </a:rPr>
              <a:t>Heavy ions     </a:t>
            </a:r>
            <a:r>
              <a:rPr lang="en-US" sz="1400" b="1" dirty="0">
                <a:solidFill>
                  <a:srgbClr val="FF0000"/>
                </a:solidFill>
                <a:latin typeface="Arial Unicode MS" pitchFamily="34" charset="-128"/>
              </a:rPr>
              <a:t>  </a:t>
            </a:r>
          </a:p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Momentum spread:  1 % → 0.05 % </a:t>
            </a:r>
          </a:p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Emittance from:        200 → 0.5 mm*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mrad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Cooling time:             2 s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151" y="3743004"/>
            <a:ext cx="2362574" cy="2510076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4400354" y="2799221"/>
            <a:ext cx="44295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Stochastic cooling theory and simulations for CR were developed over many years by: 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F.Nolden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(GSI),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D.Möhl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(CERN),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L.Thorndahl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(CERN),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T.Katayama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(Japan),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C.Dimopoulou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(GSI),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C.Peschke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(GSI),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M.Steck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(GSI),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M.Dolinska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(GSI) and many other colleagues. 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4876395" y="6258912"/>
            <a:ext cx="30780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Hand Book „Stochastic Cooling at CR“ 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177553" y="5426907"/>
            <a:ext cx="4543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The SC system is under construction at GSI</a:t>
            </a:r>
          </a:p>
          <a:p>
            <a:r>
              <a:rPr lang="en-US" b="1" dirty="0"/>
              <a:t>by </a:t>
            </a:r>
            <a:r>
              <a:rPr lang="en-US" b="1" dirty="0" err="1"/>
              <a:t>C.Dimopoulou’s</a:t>
            </a:r>
            <a:r>
              <a:rPr lang="en-US" b="1" dirty="0"/>
              <a:t> team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5468EB-42E8-4B30-8EF2-D5C669B25C0D}"/>
              </a:ext>
            </a:extLst>
          </p:cNvPr>
          <p:cNvSpPr txBox="1"/>
          <p:nvPr/>
        </p:nvSpPr>
        <p:spPr>
          <a:xfrm>
            <a:off x="4400354" y="2483819"/>
            <a:ext cx="40334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Fritz Nolden </a:t>
            </a:r>
            <a:r>
              <a:rPr lang="de-DE" sz="14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father</a:t>
            </a:r>
            <a:r>
              <a:rPr lang="de-DE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 </a:t>
            </a:r>
            <a:r>
              <a:rPr lang="de-DE" sz="14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  <a:r>
              <a:rPr lang="de-DE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CR </a:t>
            </a:r>
            <a:endParaRPr lang="ru-RU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6286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579" y="-12670"/>
            <a:ext cx="7019925" cy="1196975"/>
          </a:xfrm>
        </p:spPr>
        <p:txBody>
          <a:bodyPr>
            <a:normAutofit/>
          </a:bodyPr>
          <a:lstStyle/>
          <a:p>
            <a:r>
              <a:rPr lang="de-DE" b="1" dirty="0" err="1"/>
              <a:t>Stochastic</a:t>
            </a:r>
            <a:r>
              <a:rPr lang="de-DE" b="1" dirty="0"/>
              <a:t> </a:t>
            </a:r>
            <a:r>
              <a:rPr lang="de-DE" b="1" dirty="0" err="1"/>
              <a:t>Cooling</a:t>
            </a:r>
            <a:r>
              <a:rPr lang="de-DE" b="1" dirty="0"/>
              <a:t> </a:t>
            </a:r>
            <a:r>
              <a:rPr lang="de-DE" b="1" dirty="0" err="1"/>
              <a:t>system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35725"/>
            <a:ext cx="7848872" cy="5317611"/>
          </a:xfrm>
          <a:prstGeom prst="rect">
            <a:avLst/>
          </a:prstGeom>
        </p:spPr>
      </p:pic>
      <p:cxnSp>
        <p:nvCxnSpPr>
          <p:cNvPr id="7" name="Прямая со стрелкой 6"/>
          <p:cNvCxnSpPr/>
          <p:nvPr/>
        </p:nvCxnSpPr>
        <p:spPr>
          <a:xfrm>
            <a:off x="1454522" y="1135725"/>
            <a:ext cx="549809" cy="9716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24241" y="1044585"/>
            <a:ext cx="91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Injection  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7760" y="6042641"/>
            <a:ext cx="19299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Extraction to HESR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flipH="1">
            <a:off x="3116442" y="4960094"/>
            <a:ext cx="1116099" cy="944005"/>
          </a:xfrm>
          <a:prstGeom prst="straightConnector1">
            <a:avLst/>
          </a:prstGeom>
          <a:ln w="508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974206" y="4508916"/>
            <a:ext cx="247491" cy="1920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flipH="1" flipV="1">
            <a:off x="1801759" y="6361707"/>
            <a:ext cx="717306" cy="834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8388424" y="6381328"/>
            <a:ext cx="621432" cy="365125"/>
          </a:xfrm>
          <a:prstGeom prst="rect">
            <a:avLst/>
          </a:prstGeom>
        </p:spPr>
        <p:txBody>
          <a:bodyPr/>
          <a:lstStyle/>
          <a:p>
            <a:fld id="{80B3665A-5265-4733-8836-25A2010F2302}" type="slidenum">
              <a:rPr lang="ru-RU" smtClean="0"/>
              <a:pPr/>
              <a:t>14</a:t>
            </a:fld>
            <a:endParaRPr lang="ru-RU" dirty="0"/>
          </a:p>
        </p:txBody>
      </p:sp>
      <p:pic>
        <p:nvPicPr>
          <p:cNvPr id="30" name="Grafik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4968" y="3111431"/>
            <a:ext cx="1650281" cy="1017673"/>
          </a:xfrm>
          <a:prstGeom prst="rect">
            <a:avLst/>
          </a:prstGeom>
        </p:spPr>
      </p:pic>
      <p:pic>
        <p:nvPicPr>
          <p:cNvPr id="31" name="Grafik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6442" y="1904429"/>
            <a:ext cx="2067116" cy="1372429"/>
          </a:xfrm>
          <a:prstGeom prst="rect">
            <a:avLst/>
          </a:prstGeom>
        </p:spPr>
      </p:pic>
      <p:pic>
        <p:nvPicPr>
          <p:cNvPr id="32" name="Grafik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3691" y="3517527"/>
            <a:ext cx="2716828" cy="2085165"/>
          </a:xfrm>
          <a:prstGeom prst="rect">
            <a:avLst/>
          </a:prstGeom>
        </p:spPr>
      </p:pic>
      <p:sp>
        <p:nvSpPr>
          <p:cNvPr id="33" name="Rechteck 32"/>
          <p:cNvSpPr/>
          <p:nvPr/>
        </p:nvSpPr>
        <p:spPr>
          <a:xfrm rot="20300621">
            <a:off x="4495064" y="4676158"/>
            <a:ext cx="2813139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36" name="Прямая со стрелкой 20"/>
          <p:cNvCxnSpPr/>
          <p:nvPr/>
        </p:nvCxnSpPr>
        <p:spPr>
          <a:xfrm flipH="1">
            <a:off x="941578" y="4173997"/>
            <a:ext cx="490482" cy="600020"/>
          </a:xfrm>
          <a:prstGeom prst="straightConnector1">
            <a:avLst/>
          </a:prstGeom>
          <a:ln w="508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20"/>
          <p:cNvCxnSpPr/>
          <p:nvPr/>
        </p:nvCxnSpPr>
        <p:spPr>
          <a:xfrm flipH="1" flipV="1">
            <a:off x="3059754" y="1596962"/>
            <a:ext cx="625423" cy="475127"/>
          </a:xfrm>
          <a:prstGeom prst="straightConnector1">
            <a:avLst/>
          </a:prstGeom>
          <a:ln w="508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5183558" y="2235408"/>
            <a:ext cx="19527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SC kicker </a:t>
            </a:r>
          </a:p>
          <a:p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(slot ring electrodes)</a:t>
            </a:r>
          </a:p>
        </p:txBody>
      </p:sp>
      <p:sp>
        <p:nvSpPr>
          <p:cNvPr id="43" name="Textfeld 42"/>
          <p:cNvSpPr txBox="1"/>
          <p:nvPr/>
        </p:nvSpPr>
        <p:spPr>
          <a:xfrm>
            <a:off x="1254325" y="4235603"/>
            <a:ext cx="18004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SC Palmer Pick-Up</a:t>
            </a:r>
          </a:p>
          <a:p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(Faltin electrodes)</a:t>
            </a:r>
          </a:p>
        </p:txBody>
      </p:sp>
      <p:sp>
        <p:nvSpPr>
          <p:cNvPr id="44" name="Textfeld 43"/>
          <p:cNvSpPr txBox="1"/>
          <p:nvPr/>
        </p:nvSpPr>
        <p:spPr>
          <a:xfrm>
            <a:off x="4805472" y="4947090"/>
            <a:ext cx="22252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SC Cryogenic Pick-Ups </a:t>
            </a:r>
          </a:p>
          <a:p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(slot line electrodes)</a:t>
            </a:r>
          </a:p>
        </p:txBody>
      </p:sp>
      <p:sp>
        <p:nvSpPr>
          <p:cNvPr id="45" name="Textfeld 44"/>
          <p:cNvSpPr txBox="1"/>
          <p:nvPr/>
        </p:nvSpPr>
        <p:spPr>
          <a:xfrm>
            <a:off x="6123509" y="3014967"/>
            <a:ext cx="11256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W=1-2 GHz</a:t>
            </a:r>
          </a:p>
        </p:txBody>
      </p:sp>
    </p:spTree>
    <p:extLst>
      <p:ext uri="{BB962C8B-B14F-4D97-AF65-F5344CB8AC3E}">
        <p14:creationId xmlns:p14="http://schemas.microsoft.com/office/powerpoint/2010/main" val="31429120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19908" y="0"/>
            <a:ext cx="7079112" cy="1100259"/>
          </a:xfrm>
        </p:spPr>
        <p:txBody>
          <a:bodyPr/>
          <a:lstStyle/>
          <a:p>
            <a:r>
              <a:rPr lang="en-US" sz="2800" b="1" dirty="0"/>
              <a:t>Palmer Pick-Up for Stochastic pre-cooling of heavy ions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249" y="2130260"/>
            <a:ext cx="4282069" cy="1956127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6286" y="4086387"/>
            <a:ext cx="2854712" cy="2129883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4453" y="4054164"/>
            <a:ext cx="2720898" cy="2018371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513" y="1882980"/>
            <a:ext cx="3096824" cy="2064549"/>
          </a:xfrm>
          <a:prstGeom prst="rect">
            <a:avLst/>
          </a:prstGeom>
        </p:spPr>
      </p:pic>
      <p:sp>
        <p:nvSpPr>
          <p:cNvPr id="14" name="Rechteck 13"/>
          <p:cNvSpPr/>
          <p:nvPr/>
        </p:nvSpPr>
        <p:spPr>
          <a:xfrm>
            <a:off x="314451" y="1196975"/>
            <a:ext cx="73736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Engineering at GSI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Manufacturing has been done at GSI + external company in 2020. </a:t>
            </a: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95" y="4324392"/>
            <a:ext cx="2180396" cy="1264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261246" y="5697360"/>
            <a:ext cx="1717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Faltin </a:t>
            </a:r>
            <a:r>
              <a:rPr lang="de-DE" dirty="0" err="1"/>
              <a:t>electrodes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8265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283" y="3235962"/>
            <a:ext cx="3868710" cy="3065032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22554" y="1620462"/>
            <a:ext cx="4532922" cy="203981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057531" y="1560538"/>
            <a:ext cx="3536462" cy="1591408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581887" y="3952240"/>
            <a:ext cx="37592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all Faltin electrodes deliver good signals at characteristic beam frequencies (rev. harmonics + vertical betatron)</a:t>
            </a:r>
          </a:p>
        </p:txBody>
      </p:sp>
      <p:sp>
        <p:nvSpPr>
          <p:cNvPr id="12" name="Rechteck 11"/>
          <p:cNvSpPr/>
          <p:nvPr/>
        </p:nvSpPr>
        <p:spPr>
          <a:xfrm>
            <a:off x="581887" y="5337859"/>
            <a:ext cx="26164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coasting beam, v=0.83 c</a:t>
            </a:r>
          </a:p>
          <a:p>
            <a:r>
              <a:rPr lang="en-US" dirty="0"/>
              <a:t>Proton beam N=1.8 x 10</a:t>
            </a:r>
            <a:r>
              <a:rPr lang="en-US" baseline="30000" dirty="0"/>
              <a:t>10</a:t>
            </a:r>
            <a:endParaRPr lang="en-US" dirty="0"/>
          </a:p>
        </p:txBody>
      </p:sp>
      <p:sp>
        <p:nvSpPr>
          <p:cNvPr id="13" name="Rechteck 12"/>
          <p:cNvSpPr/>
          <p:nvPr/>
        </p:nvSpPr>
        <p:spPr>
          <a:xfrm>
            <a:off x="261926" y="1196975"/>
            <a:ext cx="4848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Test with proton beam at COSY (FZJ) in 2021</a:t>
            </a:r>
          </a:p>
        </p:txBody>
      </p:sp>
      <p:sp>
        <p:nvSpPr>
          <p:cNvPr id="14" name="Titel 1"/>
          <p:cNvSpPr txBox="1">
            <a:spLocks/>
          </p:cNvSpPr>
          <p:nvPr/>
        </p:nvSpPr>
        <p:spPr bwMode="auto">
          <a:xfrm>
            <a:off x="1322773" y="-14475"/>
            <a:ext cx="7165036" cy="1100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r>
              <a:rPr lang="en-US" sz="2800" b="1" kern="0" dirty="0"/>
              <a:t>Palmer Pick-Up for Stochastic pre-cooling of heavy ions</a:t>
            </a:r>
          </a:p>
        </p:txBody>
      </p:sp>
    </p:spTree>
    <p:extLst>
      <p:ext uri="{BB962C8B-B14F-4D97-AF65-F5344CB8AC3E}">
        <p14:creationId xmlns:p14="http://schemas.microsoft.com/office/powerpoint/2010/main" val="39610472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93531" y="8792"/>
            <a:ext cx="7019925" cy="1196975"/>
          </a:xfrm>
        </p:spPr>
        <p:txBody>
          <a:bodyPr/>
          <a:lstStyle/>
          <a:p>
            <a:r>
              <a:rPr lang="de-DE" sz="2800" b="1" dirty="0" err="1"/>
              <a:t>Cryogenic</a:t>
            </a:r>
            <a:r>
              <a:rPr lang="de-DE" sz="2800" b="1" dirty="0"/>
              <a:t> Pick-Up </a:t>
            </a:r>
            <a:r>
              <a:rPr lang="de-DE" sz="2800" b="1" dirty="0" err="1"/>
              <a:t>for</a:t>
            </a:r>
            <a:r>
              <a:rPr lang="de-DE" sz="2800" b="1" dirty="0"/>
              <a:t> </a:t>
            </a:r>
            <a:r>
              <a:rPr lang="de-DE" sz="2800" b="1" dirty="0" err="1"/>
              <a:t>Stochastic</a:t>
            </a:r>
            <a:r>
              <a:rPr lang="de-DE" sz="2800" b="1" dirty="0"/>
              <a:t> </a:t>
            </a:r>
            <a:r>
              <a:rPr lang="de-DE" sz="2800" b="1" dirty="0" err="1"/>
              <a:t>cooling</a:t>
            </a:r>
            <a:r>
              <a:rPr lang="de-DE" sz="2800" b="1" dirty="0"/>
              <a:t> </a:t>
            </a:r>
            <a:r>
              <a:rPr lang="de-DE" sz="2800" b="1" dirty="0" err="1"/>
              <a:t>of</a:t>
            </a:r>
            <a:r>
              <a:rPr lang="de-DE" sz="2800" b="1" dirty="0"/>
              <a:t> all </a:t>
            </a:r>
            <a:r>
              <a:rPr lang="de-DE" sz="2800" b="1" dirty="0" err="1"/>
              <a:t>ions</a:t>
            </a:r>
            <a:endParaRPr lang="de-DE" sz="2800" b="1" dirty="0"/>
          </a:p>
        </p:txBody>
      </p:sp>
      <p:sp>
        <p:nvSpPr>
          <p:cNvPr id="5" name="Rechteck 4"/>
          <p:cNvSpPr/>
          <p:nvPr/>
        </p:nvSpPr>
        <p:spPr>
          <a:xfrm>
            <a:off x="465992" y="1548153"/>
            <a:ext cx="58644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- Engineering done at GSI 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- 2 vacuum tanks has been manufactured in 2021.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- Delivery Q1/2022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3354" y="2839065"/>
            <a:ext cx="4130240" cy="287413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433" y="2801290"/>
            <a:ext cx="4331605" cy="3324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3664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077685" y="4478193"/>
            <a:ext cx="4927584" cy="1343886"/>
          </a:xfrm>
          <a:prstGeom prst="rect">
            <a:avLst/>
          </a:prstGeom>
        </p:spPr>
      </p:pic>
      <p:pic>
        <p:nvPicPr>
          <p:cNvPr id="13" name="Picture 4" descr="S:\Planung StochKühl CR,RESR\Prototyp_Pickup_Tank\Bilder Montage Kryotest\DSC0207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767" y="1752785"/>
            <a:ext cx="2520233" cy="1680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hteck 14"/>
          <p:cNvSpPr/>
          <p:nvPr/>
        </p:nvSpPr>
        <p:spPr>
          <a:xfrm>
            <a:off x="4004608" y="5826917"/>
            <a:ext cx="49275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16 Motor Drive Units: ready, pre-assembled in house; stored</a:t>
            </a:r>
          </a:p>
        </p:txBody>
      </p:sp>
      <p:sp>
        <p:nvSpPr>
          <p:cNvPr id="19" name="Titel 1"/>
          <p:cNvSpPr txBox="1">
            <a:spLocks/>
          </p:cNvSpPr>
          <p:nvPr/>
        </p:nvSpPr>
        <p:spPr bwMode="auto">
          <a:xfrm>
            <a:off x="917942" y="-35871"/>
            <a:ext cx="7019925" cy="119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r>
              <a:rPr lang="en-US" sz="2800" b="1" kern="0" dirty="0"/>
              <a:t>Cryogenic Pick-Up for Stochastic cooling </a:t>
            </a:r>
          </a:p>
        </p:txBody>
      </p:sp>
      <p:pic>
        <p:nvPicPr>
          <p:cNvPr id="9" name="Picture 3" descr="\\winfilesvd\FAIRTD_SR$Root\Beamcooling-intern\R.Boehm\Bilder\Montage SC\Abschirmung Montage Schrauben entfernen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22" y="1251833"/>
            <a:ext cx="5335035" cy="259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hteck 10"/>
          <p:cNvSpPr/>
          <p:nvPr/>
        </p:nvSpPr>
        <p:spPr>
          <a:xfrm>
            <a:off x="6765060" y="3433312"/>
            <a:ext cx="240031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~3500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CuBe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plunging foils and their Ag/Cu holders (incl. spares)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148533" y="1386792"/>
            <a:ext cx="23054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Motor drive unit</a:t>
            </a:r>
          </a:p>
        </p:txBody>
      </p:sp>
      <p:cxnSp>
        <p:nvCxnSpPr>
          <p:cNvPr id="3" name="Gerade Verbindung mit Pfeil 2"/>
          <p:cNvCxnSpPr/>
          <p:nvPr/>
        </p:nvCxnSpPr>
        <p:spPr>
          <a:xfrm flipH="1">
            <a:off x="4077685" y="1951892"/>
            <a:ext cx="2463793" cy="79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6" name="Picture 3" descr="\\winfilesvd\FAIRTD_SR$Root\Beamcooling-intern\R.Boehm\Bilder\Linearantrieb\Linearantrieb Pos.10mm oben.bmp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76" y="4125178"/>
            <a:ext cx="3245297" cy="1752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548922" y="5729746"/>
            <a:ext cx="2430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design of motor drive unit with electrode module </a:t>
            </a:r>
          </a:p>
        </p:txBody>
      </p:sp>
    </p:spTree>
    <p:extLst>
      <p:ext uri="{BB962C8B-B14F-4D97-AF65-F5344CB8AC3E}">
        <p14:creationId xmlns:p14="http://schemas.microsoft.com/office/powerpoint/2010/main" val="15458117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872" y="1272140"/>
            <a:ext cx="7716104" cy="416549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err="1"/>
              <a:t>Slotline</a:t>
            </a:r>
            <a:r>
              <a:rPr lang="en-US" sz="2000" b="1" dirty="0"/>
              <a:t> Electrode Module</a:t>
            </a:r>
          </a:p>
          <a:p>
            <a:endParaRPr lang="en-US" sz="2000" b="1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9962" y="4422629"/>
            <a:ext cx="2326531" cy="1678803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9962" y="2538161"/>
            <a:ext cx="2274849" cy="1215483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9279" y="4457651"/>
            <a:ext cx="2765502" cy="1616927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2236" y="2208969"/>
            <a:ext cx="3019588" cy="1684481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7598" y="4457651"/>
            <a:ext cx="3028487" cy="1754970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7598" y="2384815"/>
            <a:ext cx="2324469" cy="1877455"/>
          </a:xfrm>
          <a:prstGeom prst="rect">
            <a:avLst/>
          </a:prstGeom>
        </p:spPr>
      </p:pic>
      <p:sp>
        <p:nvSpPr>
          <p:cNvPr id="19" name="Rechteck 18"/>
          <p:cNvSpPr/>
          <p:nvPr/>
        </p:nvSpPr>
        <p:spPr>
          <a:xfrm>
            <a:off x="4621039" y="1190095"/>
            <a:ext cx="39830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- Engineering at GSI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- Manufacturing at GSI + external 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- Delivery to GSI Q3/2023</a:t>
            </a:r>
          </a:p>
        </p:txBody>
      </p:sp>
      <p:sp>
        <p:nvSpPr>
          <p:cNvPr id="21" name="Titel 1"/>
          <p:cNvSpPr>
            <a:spLocks noGrp="1"/>
          </p:cNvSpPr>
          <p:nvPr>
            <p:ph type="title"/>
          </p:nvPr>
        </p:nvSpPr>
        <p:spPr>
          <a:xfrm>
            <a:off x="993531" y="8792"/>
            <a:ext cx="7019925" cy="1196975"/>
          </a:xfrm>
        </p:spPr>
        <p:txBody>
          <a:bodyPr/>
          <a:lstStyle/>
          <a:p>
            <a:r>
              <a:rPr lang="en-US" sz="2800" b="1" dirty="0"/>
              <a:t>Cryogenic Pick-Up for Stochastic cooling of all ions</a:t>
            </a:r>
          </a:p>
        </p:txBody>
      </p:sp>
    </p:spTree>
    <p:extLst>
      <p:ext uri="{BB962C8B-B14F-4D97-AF65-F5344CB8AC3E}">
        <p14:creationId xmlns:p14="http://schemas.microsoft.com/office/powerpoint/2010/main" val="221138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-22225"/>
            <a:ext cx="7019925" cy="1196975"/>
          </a:xfrm>
        </p:spPr>
        <p:txBody>
          <a:bodyPr/>
          <a:lstStyle/>
          <a:p>
            <a:r>
              <a:rPr lang="en-US" b="1" dirty="0">
                <a:solidFill>
                  <a:schemeClr val="accent2"/>
                </a:solidFill>
              </a:rPr>
              <a:t>Outline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838200" y="1905506"/>
            <a:ext cx="5849678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i="1" dirty="0">
                <a:latin typeface="Arial" panose="020B0604020202020204" pitchFamily="34" charset="0"/>
                <a:cs typeface="Arial" panose="020B0604020202020204" pitchFamily="34" charset="0"/>
              </a:rPr>
              <a:t>CR Performances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i="1" dirty="0">
                <a:latin typeface="Arial" panose="020B0604020202020204" pitchFamily="34" charset="0"/>
                <a:cs typeface="Arial" panose="020B0604020202020204" pitchFamily="34" charset="0"/>
              </a:rPr>
              <a:t>RF </a:t>
            </a:r>
            <a:r>
              <a:rPr lang="en-US" sz="3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debuncher</a:t>
            </a:r>
            <a:endParaRPr lang="en-US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i="1" dirty="0">
                <a:latin typeface="Arial" panose="020B0604020202020204" pitchFamily="34" charset="0"/>
                <a:cs typeface="Arial" panose="020B0604020202020204" pitchFamily="34" charset="0"/>
              </a:rPr>
              <a:t>Stochastic Cooling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i="1" dirty="0">
                <a:latin typeface="Arial" panose="020B0604020202020204" pitchFamily="34" charset="0"/>
                <a:cs typeface="Arial" panose="020B0604020202020204" pitchFamily="34" charset="0"/>
              </a:rPr>
              <a:t>Magnets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i="1" dirty="0">
                <a:latin typeface="Arial" panose="020B0604020202020204" pitchFamily="34" charset="0"/>
                <a:cs typeface="Arial" panose="020B0604020202020204" pitchFamily="34" charset="0"/>
              </a:rPr>
              <a:t>CR as a mass spectrometer</a:t>
            </a:r>
            <a:endParaRPr lang="en-US" sz="2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i="1" dirty="0">
                <a:latin typeface="Arial" panose="020B0604020202020204" pitchFamily="34" charset="0"/>
                <a:cs typeface="Arial" panose="020B0604020202020204" pitchFamily="34" charset="0"/>
              </a:rPr>
              <a:t>Civil construction </a:t>
            </a:r>
          </a:p>
        </p:txBody>
      </p:sp>
    </p:spTree>
    <p:extLst>
      <p:ext uri="{BB962C8B-B14F-4D97-AF65-F5344CB8AC3E}">
        <p14:creationId xmlns:p14="http://schemas.microsoft.com/office/powerpoint/2010/main" val="3746933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71852" y="-19562"/>
            <a:ext cx="6850396" cy="1196975"/>
          </a:xfrm>
        </p:spPr>
        <p:txBody>
          <a:bodyPr/>
          <a:lstStyle/>
          <a:p>
            <a:r>
              <a:rPr lang="de-DE" sz="3200" b="1" dirty="0" err="1"/>
              <a:t>Stochastic</a:t>
            </a:r>
            <a:r>
              <a:rPr lang="de-DE" sz="3200" b="1" dirty="0"/>
              <a:t> </a:t>
            </a:r>
            <a:r>
              <a:rPr lang="de-DE" sz="3200" b="1" dirty="0" err="1"/>
              <a:t>Cooling</a:t>
            </a:r>
            <a:r>
              <a:rPr lang="de-DE" sz="3200" b="1" dirty="0"/>
              <a:t> Kicker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3953" y="2774103"/>
            <a:ext cx="2761279" cy="2210054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6026" y="2362895"/>
            <a:ext cx="1567143" cy="2094361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356" y="4579484"/>
            <a:ext cx="4140819" cy="1400444"/>
          </a:xfrm>
          <a:prstGeom prst="rect">
            <a:avLst/>
          </a:prstGeom>
        </p:spPr>
      </p:pic>
      <p:pic>
        <p:nvPicPr>
          <p:cNvPr id="7" name="Inhaltsplatzhalter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326825" y="3056355"/>
            <a:ext cx="3593018" cy="2376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hteck 7"/>
          <p:cNvSpPr/>
          <p:nvPr/>
        </p:nvSpPr>
        <p:spPr>
          <a:xfrm>
            <a:off x="4000963" y="1303315"/>
            <a:ext cx="533006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 Decision to adapt the well-proven FZJ kicker concept 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 Engineering at FZJ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- 2 vacuum tanks will be manufactured at FZJ 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 Delivery to GSI Q4/2024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5989049" y="5414405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HESR Kicker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module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636726" y="5976306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CR Kicker design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done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at FZJ</a:t>
            </a:r>
          </a:p>
        </p:txBody>
      </p:sp>
      <p:sp>
        <p:nvSpPr>
          <p:cNvPr id="10" name="Rechteck 9"/>
          <p:cNvSpPr/>
          <p:nvPr/>
        </p:nvSpPr>
        <p:spPr>
          <a:xfrm>
            <a:off x="493953" y="1354901"/>
            <a:ext cx="34090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- electrodes= slot-rings 1-2 GHz; </a:t>
            </a:r>
          </a:p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- 140 mm aperture </a:t>
            </a:r>
          </a:p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- one tank transverse (Hor/Ver); </a:t>
            </a:r>
          </a:p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- one tank longitudinal cooling</a:t>
            </a:r>
          </a:p>
        </p:txBody>
      </p:sp>
    </p:spTree>
    <p:extLst>
      <p:ext uri="{BB962C8B-B14F-4D97-AF65-F5344CB8AC3E}">
        <p14:creationId xmlns:p14="http://schemas.microsoft.com/office/powerpoint/2010/main" val="7710451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17" name="Rectangle 2"/>
          <p:cNvSpPr>
            <a:spLocks noGrp="1" noChangeArrowheads="1"/>
          </p:cNvSpPr>
          <p:nvPr>
            <p:ph type="title"/>
          </p:nvPr>
        </p:nvSpPr>
        <p:spPr>
          <a:xfrm>
            <a:off x="1170170" y="8792"/>
            <a:ext cx="7019925" cy="1196975"/>
          </a:xfrm>
        </p:spPr>
        <p:txBody>
          <a:bodyPr/>
          <a:lstStyle/>
          <a:p>
            <a:pPr eaLnBrk="1" hangingPunct="1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CR Beam dynamic study</a:t>
            </a:r>
          </a:p>
        </p:txBody>
      </p:sp>
      <p:pic>
        <p:nvPicPr>
          <p:cNvPr id="598019" name="Grafik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3625" y="3424238"/>
            <a:ext cx="3571875" cy="260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8020" name="Grafik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4025" y="3408363"/>
            <a:ext cx="3579813" cy="262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8021" name="Text Box 5"/>
          <p:cNvSpPr txBox="1">
            <a:spLocks noChangeArrowheads="1"/>
          </p:cNvSpPr>
          <p:nvPr/>
        </p:nvSpPr>
        <p:spPr bwMode="auto">
          <a:xfrm>
            <a:off x="2715602" y="1289049"/>
            <a:ext cx="392906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CC0000"/>
                </a:solidFill>
                <a:latin typeface="Comic Sans MS" pitchFamily="66" charset="0"/>
              </a:rPr>
              <a:t>Field quality </a:t>
            </a:r>
          </a:p>
          <a:p>
            <a:pPr algn="ctr"/>
            <a:r>
              <a:rPr lang="en-US" dirty="0">
                <a:solidFill>
                  <a:srgbClr val="CC0000"/>
                </a:solidFill>
                <a:latin typeface="Comic Sans MS" pitchFamily="66" charset="0"/>
              </a:rPr>
              <a:t>dipole magnet           dB/B =</a:t>
            </a:r>
            <a:r>
              <a:rPr lang="en-US" dirty="0">
                <a:solidFill>
                  <a:srgbClr val="CC0000"/>
                </a:solidFill>
                <a:latin typeface="Comic Sans MS" pitchFamily="66" charset="0"/>
                <a:cs typeface="Arial" charset="0"/>
              </a:rPr>
              <a:t>±1*10</a:t>
            </a:r>
            <a:r>
              <a:rPr lang="en-US" baseline="30000" dirty="0">
                <a:solidFill>
                  <a:srgbClr val="CC0000"/>
                </a:solidFill>
                <a:latin typeface="Comic Sans MS" pitchFamily="66" charset="0"/>
                <a:cs typeface="Arial" charset="0"/>
              </a:rPr>
              <a:t>-4</a:t>
            </a:r>
            <a:endParaRPr lang="en-US" dirty="0">
              <a:solidFill>
                <a:srgbClr val="CC0000"/>
              </a:solidFill>
              <a:latin typeface="Comic Sans MS" pitchFamily="66" charset="0"/>
              <a:cs typeface="Arial" charset="0"/>
            </a:endParaRPr>
          </a:p>
          <a:p>
            <a:pPr algn="ctr"/>
            <a:r>
              <a:rPr lang="en-US" dirty="0">
                <a:solidFill>
                  <a:srgbClr val="CC0000"/>
                </a:solidFill>
                <a:latin typeface="Comic Sans MS" pitchFamily="66" charset="0"/>
                <a:cs typeface="Arial" charset="0"/>
              </a:rPr>
              <a:t>quadrupole magnet   </a:t>
            </a:r>
            <a:r>
              <a:rPr lang="en-US" dirty="0" err="1">
                <a:solidFill>
                  <a:srgbClr val="CC0000"/>
                </a:solidFill>
                <a:latin typeface="Comic Sans MS" pitchFamily="66" charset="0"/>
                <a:cs typeface="Arial" charset="0"/>
              </a:rPr>
              <a:t>dQ</a:t>
            </a:r>
            <a:r>
              <a:rPr lang="en-US" dirty="0">
                <a:solidFill>
                  <a:srgbClr val="CC0000"/>
                </a:solidFill>
                <a:latin typeface="Comic Sans MS" pitchFamily="66" charset="0"/>
                <a:cs typeface="Arial" charset="0"/>
              </a:rPr>
              <a:t>/Q=±5*10</a:t>
            </a:r>
            <a:r>
              <a:rPr lang="en-US" baseline="30000" dirty="0">
                <a:solidFill>
                  <a:srgbClr val="CC0000"/>
                </a:solidFill>
                <a:latin typeface="Comic Sans MS" pitchFamily="66" charset="0"/>
                <a:cs typeface="Arial" charset="0"/>
              </a:rPr>
              <a:t>-4</a:t>
            </a:r>
            <a:endParaRPr lang="en-US" dirty="0">
              <a:solidFill>
                <a:srgbClr val="CC000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598022" name="Text Box 7"/>
          <p:cNvSpPr txBox="1">
            <a:spLocks noChangeArrowheads="1"/>
          </p:cNvSpPr>
          <p:nvPr/>
        </p:nvSpPr>
        <p:spPr bwMode="auto">
          <a:xfrm>
            <a:off x="2715602" y="2213252"/>
            <a:ext cx="441483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200" b="1" dirty="0">
                <a:solidFill>
                  <a:srgbClr val="000099"/>
                </a:solidFill>
                <a:latin typeface="Comic Sans MS" pitchFamily="66" charset="0"/>
              </a:rPr>
              <a:t>Dynamic aperture with field imperfection up 9</a:t>
            </a:r>
            <a:r>
              <a:rPr lang="en-GB" sz="1200" b="1" baseline="30000" dirty="0">
                <a:solidFill>
                  <a:srgbClr val="000099"/>
                </a:solidFill>
                <a:latin typeface="Comic Sans MS" pitchFamily="66" charset="0"/>
              </a:rPr>
              <a:t>th</a:t>
            </a:r>
            <a:r>
              <a:rPr lang="en-GB" sz="1200" b="1" dirty="0">
                <a:solidFill>
                  <a:srgbClr val="000099"/>
                </a:solidFill>
                <a:latin typeface="Comic Sans MS" pitchFamily="66" charset="0"/>
              </a:rPr>
              <a:t> order </a:t>
            </a:r>
          </a:p>
          <a:p>
            <a:pPr eaLnBrk="0" hangingPunct="0">
              <a:spcBef>
                <a:spcPct val="50000"/>
              </a:spcBef>
            </a:pPr>
            <a:r>
              <a:rPr lang="en-GB" sz="1200" b="1" dirty="0">
                <a:solidFill>
                  <a:srgbClr val="000099"/>
                </a:solidFill>
                <a:latin typeface="Comic Sans MS" pitchFamily="66" charset="0"/>
              </a:rPr>
              <a:t>Fringe field effect of quadrupole magnets is included</a:t>
            </a:r>
          </a:p>
        </p:txBody>
      </p:sp>
      <p:sp>
        <p:nvSpPr>
          <p:cNvPr id="598023" name="Text Box 7"/>
          <p:cNvSpPr txBox="1">
            <a:spLocks noChangeArrowheads="1"/>
          </p:cNvSpPr>
          <p:nvPr/>
        </p:nvSpPr>
        <p:spPr bwMode="auto">
          <a:xfrm>
            <a:off x="1560497" y="3179482"/>
            <a:ext cx="208182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200" b="1" dirty="0">
                <a:solidFill>
                  <a:srgbClr val="000099"/>
                </a:solidFill>
                <a:latin typeface="Comic Sans MS" pitchFamily="66" charset="0"/>
              </a:rPr>
              <a:t>antiproton optics </a:t>
            </a:r>
          </a:p>
        </p:txBody>
      </p:sp>
      <p:sp>
        <p:nvSpPr>
          <p:cNvPr id="598024" name="Text Box 7"/>
          <p:cNvSpPr txBox="1">
            <a:spLocks noChangeArrowheads="1"/>
          </p:cNvSpPr>
          <p:nvPr/>
        </p:nvSpPr>
        <p:spPr bwMode="auto">
          <a:xfrm>
            <a:off x="6049272" y="3193572"/>
            <a:ext cx="23290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200" b="1" dirty="0">
                <a:solidFill>
                  <a:srgbClr val="000099"/>
                </a:solidFill>
                <a:latin typeface="Comic Sans MS" pitchFamily="66" charset="0"/>
              </a:rPr>
              <a:t>heavy ion optics </a:t>
            </a:r>
          </a:p>
        </p:txBody>
      </p:sp>
      <p:sp>
        <p:nvSpPr>
          <p:cNvPr id="2" name="Rechteck 1"/>
          <p:cNvSpPr/>
          <p:nvPr/>
        </p:nvSpPr>
        <p:spPr>
          <a:xfrm>
            <a:off x="113784" y="1195666"/>
            <a:ext cx="2005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ekton Pro" pitchFamily="34" charset="0"/>
              </a:rPr>
              <a:t>Dynamic aperture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59283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898" name="Text Box 3"/>
          <p:cNvSpPr txBox="1">
            <a:spLocks noChangeArrowheads="1"/>
          </p:cNvSpPr>
          <p:nvPr/>
        </p:nvSpPr>
        <p:spPr bwMode="auto">
          <a:xfrm>
            <a:off x="4029075" y="1144588"/>
            <a:ext cx="421163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000099"/>
                </a:solidFill>
                <a:latin typeface="Comic Sans MS" pitchFamily="66" charset="0"/>
              </a:rPr>
              <a:t>24 </a:t>
            </a:r>
            <a:r>
              <a:rPr lang="en-US" sz="1200" dirty="0" err="1">
                <a:solidFill>
                  <a:srgbClr val="000099"/>
                </a:solidFill>
                <a:latin typeface="Comic Sans MS" pitchFamily="66" charset="0"/>
              </a:rPr>
              <a:t>sextupole</a:t>
            </a:r>
            <a:r>
              <a:rPr lang="en-US" sz="1200" dirty="0">
                <a:solidFill>
                  <a:srgbClr val="000099"/>
                </a:solidFill>
                <a:latin typeface="Comic Sans MS" pitchFamily="66" charset="0"/>
              </a:rPr>
              <a:t> magnets (6 families)  are needed  for :</a:t>
            </a:r>
          </a:p>
          <a:p>
            <a:r>
              <a:rPr lang="en-US" sz="1200" dirty="0">
                <a:solidFill>
                  <a:srgbClr val="000099"/>
                </a:solidFill>
                <a:latin typeface="Comic Sans MS" pitchFamily="66" charset="0"/>
              </a:rPr>
              <a:t>* Chromaticity correction</a:t>
            </a:r>
          </a:p>
          <a:p>
            <a:r>
              <a:rPr lang="en-US" sz="1200" dirty="0">
                <a:solidFill>
                  <a:srgbClr val="000099"/>
                </a:solidFill>
                <a:latin typeface="Comic Sans MS" pitchFamily="66" charset="0"/>
              </a:rPr>
              <a:t>* Control of the dispersion function </a:t>
            </a:r>
          </a:p>
          <a:p>
            <a:r>
              <a:rPr lang="en-US" sz="1200" dirty="0">
                <a:solidFill>
                  <a:srgbClr val="000099"/>
                </a:solidFill>
                <a:latin typeface="Comic Sans MS" pitchFamily="66" charset="0"/>
              </a:rPr>
              <a:t>* Avoiding </a:t>
            </a:r>
            <a:r>
              <a:rPr lang="en-US" sz="1200" dirty="0" err="1">
                <a:solidFill>
                  <a:srgbClr val="000099"/>
                </a:solidFill>
                <a:latin typeface="Comic Sans MS" pitchFamily="66" charset="0"/>
              </a:rPr>
              <a:t>synchrobetatron</a:t>
            </a:r>
            <a:r>
              <a:rPr lang="en-US" sz="1200" dirty="0">
                <a:solidFill>
                  <a:srgbClr val="000099"/>
                </a:solidFill>
                <a:latin typeface="Comic Sans MS" pitchFamily="66" charset="0"/>
              </a:rPr>
              <a:t>  coupling </a:t>
            </a:r>
          </a:p>
          <a:p>
            <a:endParaRPr lang="en-US" sz="1200" dirty="0">
              <a:solidFill>
                <a:srgbClr val="000099"/>
              </a:solidFill>
              <a:latin typeface="Comic Sans MS" pitchFamily="66" charset="0"/>
            </a:endParaRPr>
          </a:p>
          <a:p>
            <a:r>
              <a:rPr lang="en-US" sz="1200" dirty="0">
                <a:solidFill>
                  <a:srgbClr val="000099"/>
                </a:solidFill>
                <a:latin typeface="Comic Sans MS" pitchFamily="66" charset="0"/>
              </a:rPr>
              <a:t>12 </a:t>
            </a:r>
            <a:r>
              <a:rPr lang="en-US" sz="1200" dirty="0" err="1">
                <a:solidFill>
                  <a:srgbClr val="000099"/>
                </a:solidFill>
                <a:latin typeface="Comic Sans MS" pitchFamily="66" charset="0"/>
              </a:rPr>
              <a:t>octupole</a:t>
            </a:r>
            <a:r>
              <a:rPr lang="en-US" sz="1200" dirty="0">
                <a:solidFill>
                  <a:srgbClr val="000099"/>
                </a:solidFill>
                <a:latin typeface="Comic Sans MS" pitchFamily="66" charset="0"/>
              </a:rPr>
              <a:t> correctors (3 families )  </a:t>
            </a:r>
          </a:p>
          <a:p>
            <a:r>
              <a:rPr lang="en-US" sz="1200" dirty="0">
                <a:solidFill>
                  <a:srgbClr val="000099"/>
                </a:solidFill>
                <a:latin typeface="Comic Sans MS" pitchFamily="66" charset="0"/>
              </a:rPr>
              <a:t>for minimizing of the fringe field effect of quadrupoles in the isochronous mode operation</a:t>
            </a:r>
          </a:p>
        </p:txBody>
      </p:sp>
      <p:pic>
        <p:nvPicPr>
          <p:cNvPr id="592899" name="Picture 4" descr="CR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7468" y="1196975"/>
            <a:ext cx="3879851" cy="5383212"/>
          </a:xfrm>
        </p:spPr>
      </p:pic>
      <p:sp>
        <p:nvSpPr>
          <p:cNvPr id="592900" name="Text Box 5"/>
          <p:cNvSpPr txBox="1">
            <a:spLocks noChangeArrowheads="1"/>
          </p:cNvSpPr>
          <p:nvPr/>
        </p:nvSpPr>
        <p:spPr bwMode="auto">
          <a:xfrm>
            <a:off x="974725" y="2832100"/>
            <a:ext cx="2257425" cy="517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>
                <a:latin typeface="Comic Sans MS" pitchFamily="66" charset="0"/>
              </a:rPr>
              <a:t>24 sextupole magnets</a:t>
            </a:r>
          </a:p>
          <a:p>
            <a:r>
              <a:rPr lang="de-DE" sz="1400" b="1">
                <a:latin typeface="Comic Sans MS" pitchFamily="66" charset="0"/>
              </a:rPr>
              <a:t>(6 families)</a:t>
            </a:r>
          </a:p>
        </p:txBody>
      </p:sp>
      <p:sp>
        <p:nvSpPr>
          <p:cNvPr id="592901" name="Text Box 6"/>
          <p:cNvSpPr txBox="1">
            <a:spLocks noChangeArrowheads="1"/>
          </p:cNvSpPr>
          <p:nvPr/>
        </p:nvSpPr>
        <p:spPr bwMode="auto">
          <a:xfrm>
            <a:off x="2246313" y="6089650"/>
            <a:ext cx="1985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l-GR" sz="1200">
                <a:latin typeface="Comic Sans MS" pitchFamily="66" charset="0"/>
              </a:rPr>
              <a:t>Δ</a:t>
            </a:r>
            <a:r>
              <a:rPr lang="de-DE" sz="1200">
                <a:latin typeface="Comic Sans MS" pitchFamily="66" charset="0"/>
              </a:rPr>
              <a:t>Q</a:t>
            </a:r>
            <a:r>
              <a:rPr lang="de-DE" sz="1200" baseline="-25000">
                <a:latin typeface="Comic Sans MS" pitchFamily="66" charset="0"/>
              </a:rPr>
              <a:t>h,v</a:t>
            </a:r>
            <a:r>
              <a:rPr lang="de-DE" sz="1200">
                <a:latin typeface="Comic Sans MS" pitchFamily="66" charset="0"/>
              </a:rPr>
              <a:t>≈ 0.02 in Pbar mode</a:t>
            </a:r>
          </a:p>
          <a:p>
            <a:pPr algn="ctr"/>
            <a:r>
              <a:rPr lang="el-GR" sz="1200">
                <a:latin typeface="Times New Roman" pitchFamily="18" charset="0"/>
              </a:rPr>
              <a:t>Δ</a:t>
            </a:r>
            <a:r>
              <a:rPr lang="de-DE" sz="1200">
                <a:latin typeface="Times New Roman" pitchFamily="18" charset="0"/>
              </a:rPr>
              <a:t>Q</a:t>
            </a:r>
            <a:r>
              <a:rPr lang="de-DE" sz="1200" baseline="-25000">
                <a:latin typeface="Times New Roman" pitchFamily="18" charset="0"/>
              </a:rPr>
              <a:t>h,v</a:t>
            </a:r>
            <a:r>
              <a:rPr lang="de-DE" sz="1200">
                <a:latin typeface="Times New Roman" pitchFamily="18" charset="0"/>
              </a:rPr>
              <a:t> </a:t>
            </a:r>
            <a:r>
              <a:rPr lang="de-DE" sz="1200">
                <a:latin typeface="Comic Sans MS" pitchFamily="66" charset="0"/>
              </a:rPr>
              <a:t>≈ 0.02 in RIB mode</a:t>
            </a:r>
          </a:p>
        </p:txBody>
      </p:sp>
      <p:sp>
        <p:nvSpPr>
          <p:cNvPr id="592902" name="Line 8"/>
          <p:cNvSpPr>
            <a:spLocks noChangeShapeType="1"/>
          </p:cNvSpPr>
          <p:nvPr/>
        </p:nvSpPr>
        <p:spPr bwMode="auto">
          <a:xfrm flipH="1" flipV="1">
            <a:off x="1041400" y="2176463"/>
            <a:ext cx="881063" cy="4016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92903" name="Line 9"/>
          <p:cNvSpPr>
            <a:spLocks noChangeShapeType="1"/>
          </p:cNvSpPr>
          <p:nvPr/>
        </p:nvSpPr>
        <p:spPr bwMode="auto">
          <a:xfrm flipH="1" flipV="1">
            <a:off x="1233488" y="1976438"/>
            <a:ext cx="688975" cy="6016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92904" name="Line 10"/>
          <p:cNvSpPr>
            <a:spLocks noChangeShapeType="1"/>
          </p:cNvSpPr>
          <p:nvPr/>
        </p:nvSpPr>
        <p:spPr bwMode="auto">
          <a:xfrm flipH="1" flipV="1">
            <a:off x="1439863" y="1797050"/>
            <a:ext cx="482600" cy="7810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92905" name="Line 11"/>
          <p:cNvSpPr>
            <a:spLocks noChangeShapeType="1"/>
          </p:cNvSpPr>
          <p:nvPr/>
        </p:nvSpPr>
        <p:spPr bwMode="auto">
          <a:xfrm flipH="1" flipV="1">
            <a:off x="1624013" y="1655763"/>
            <a:ext cx="298450" cy="9223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92906" name="Line 12"/>
          <p:cNvSpPr>
            <a:spLocks noChangeShapeType="1"/>
          </p:cNvSpPr>
          <p:nvPr/>
        </p:nvSpPr>
        <p:spPr bwMode="auto">
          <a:xfrm flipH="1" flipV="1">
            <a:off x="1779588" y="1655763"/>
            <a:ext cx="142875" cy="9223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92907" name="Line 13"/>
          <p:cNvSpPr>
            <a:spLocks noChangeShapeType="1"/>
          </p:cNvSpPr>
          <p:nvPr/>
        </p:nvSpPr>
        <p:spPr bwMode="auto">
          <a:xfrm flipH="1" flipV="1">
            <a:off x="1922463" y="1655763"/>
            <a:ext cx="0" cy="9223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92908" name="Line 14"/>
          <p:cNvSpPr>
            <a:spLocks noChangeShapeType="1"/>
          </p:cNvSpPr>
          <p:nvPr/>
        </p:nvSpPr>
        <p:spPr bwMode="auto">
          <a:xfrm flipH="1" flipV="1">
            <a:off x="758825" y="2354263"/>
            <a:ext cx="1163638" cy="2238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92909" name="Line 15"/>
          <p:cNvSpPr>
            <a:spLocks noChangeShapeType="1"/>
          </p:cNvSpPr>
          <p:nvPr/>
        </p:nvSpPr>
        <p:spPr bwMode="auto">
          <a:xfrm flipV="1">
            <a:off x="1922463" y="1655763"/>
            <a:ext cx="269875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92910" name="Line 16"/>
          <p:cNvSpPr>
            <a:spLocks noChangeShapeType="1"/>
          </p:cNvSpPr>
          <p:nvPr/>
        </p:nvSpPr>
        <p:spPr bwMode="auto">
          <a:xfrm flipV="1">
            <a:off x="1922463" y="1789113"/>
            <a:ext cx="492125" cy="7731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92911" name="Line 17"/>
          <p:cNvSpPr>
            <a:spLocks noChangeShapeType="1"/>
          </p:cNvSpPr>
          <p:nvPr/>
        </p:nvSpPr>
        <p:spPr bwMode="auto">
          <a:xfrm flipV="1">
            <a:off x="1922463" y="1976438"/>
            <a:ext cx="720725" cy="6016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92912" name="Line 18"/>
          <p:cNvSpPr>
            <a:spLocks noChangeShapeType="1"/>
          </p:cNvSpPr>
          <p:nvPr/>
        </p:nvSpPr>
        <p:spPr bwMode="auto">
          <a:xfrm flipV="1">
            <a:off x="1922463" y="2176463"/>
            <a:ext cx="1122362" cy="3937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92913" name="Line 19"/>
          <p:cNvSpPr>
            <a:spLocks noChangeShapeType="1"/>
          </p:cNvSpPr>
          <p:nvPr/>
        </p:nvSpPr>
        <p:spPr bwMode="auto">
          <a:xfrm flipV="1">
            <a:off x="1922463" y="2354263"/>
            <a:ext cx="1122362" cy="2238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92914" name="Line 20"/>
          <p:cNvSpPr>
            <a:spLocks noChangeShapeType="1"/>
          </p:cNvSpPr>
          <p:nvPr/>
        </p:nvSpPr>
        <p:spPr bwMode="auto">
          <a:xfrm>
            <a:off x="1839913" y="4900613"/>
            <a:ext cx="82550" cy="7651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92915" name="Line 21"/>
          <p:cNvSpPr>
            <a:spLocks noChangeShapeType="1"/>
          </p:cNvSpPr>
          <p:nvPr/>
        </p:nvSpPr>
        <p:spPr bwMode="auto">
          <a:xfrm flipH="1">
            <a:off x="1779588" y="4900613"/>
            <a:ext cx="60325" cy="7651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92916" name="Line 22"/>
          <p:cNvSpPr>
            <a:spLocks noChangeShapeType="1"/>
          </p:cNvSpPr>
          <p:nvPr/>
        </p:nvSpPr>
        <p:spPr bwMode="auto">
          <a:xfrm>
            <a:off x="1822450" y="4900613"/>
            <a:ext cx="369888" cy="7651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92917" name="Line 23"/>
          <p:cNvSpPr>
            <a:spLocks noChangeShapeType="1"/>
          </p:cNvSpPr>
          <p:nvPr/>
        </p:nvSpPr>
        <p:spPr bwMode="auto">
          <a:xfrm flipH="1">
            <a:off x="974725" y="4900613"/>
            <a:ext cx="855663" cy="3667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92918" name="Line 24"/>
          <p:cNvSpPr>
            <a:spLocks noChangeShapeType="1"/>
          </p:cNvSpPr>
          <p:nvPr/>
        </p:nvSpPr>
        <p:spPr bwMode="auto">
          <a:xfrm flipH="1">
            <a:off x="1058863" y="4900613"/>
            <a:ext cx="781050" cy="5318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92919" name="Line 25"/>
          <p:cNvSpPr>
            <a:spLocks noChangeShapeType="1"/>
          </p:cNvSpPr>
          <p:nvPr/>
        </p:nvSpPr>
        <p:spPr bwMode="auto">
          <a:xfrm flipH="1">
            <a:off x="1233488" y="4900613"/>
            <a:ext cx="588962" cy="7651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92920" name="Line 26"/>
          <p:cNvSpPr>
            <a:spLocks noChangeShapeType="1"/>
          </p:cNvSpPr>
          <p:nvPr/>
        </p:nvSpPr>
        <p:spPr bwMode="auto">
          <a:xfrm flipH="1">
            <a:off x="1624013" y="4900613"/>
            <a:ext cx="198437" cy="7651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92921" name="Line 27"/>
          <p:cNvSpPr>
            <a:spLocks noChangeShapeType="1"/>
          </p:cNvSpPr>
          <p:nvPr/>
        </p:nvSpPr>
        <p:spPr bwMode="auto">
          <a:xfrm flipH="1">
            <a:off x="974725" y="4900613"/>
            <a:ext cx="804863" cy="1635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92922" name="Line 28"/>
          <p:cNvSpPr>
            <a:spLocks noChangeShapeType="1"/>
          </p:cNvSpPr>
          <p:nvPr/>
        </p:nvSpPr>
        <p:spPr bwMode="auto">
          <a:xfrm>
            <a:off x="1822450" y="4900613"/>
            <a:ext cx="592138" cy="7651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92923" name="Line 29"/>
          <p:cNvSpPr>
            <a:spLocks noChangeShapeType="1"/>
          </p:cNvSpPr>
          <p:nvPr/>
        </p:nvSpPr>
        <p:spPr bwMode="auto">
          <a:xfrm>
            <a:off x="1779588" y="4900613"/>
            <a:ext cx="863600" cy="5318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92924" name="Line 30"/>
          <p:cNvSpPr>
            <a:spLocks noChangeShapeType="1"/>
          </p:cNvSpPr>
          <p:nvPr/>
        </p:nvSpPr>
        <p:spPr bwMode="auto">
          <a:xfrm>
            <a:off x="1839913" y="4900613"/>
            <a:ext cx="996950" cy="3667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92925" name="Line 31"/>
          <p:cNvSpPr>
            <a:spLocks noChangeShapeType="1"/>
          </p:cNvSpPr>
          <p:nvPr/>
        </p:nvSpPr>
        <p:spPr bwMode="auto">
          <a:xfrm>
            <a:off x="1822450" y="4900613"/>
            <a:ext cx="1014413" cy="1635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592926" name="Picture 32" descr="reson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279900" y="2693988"/>
            <a:ext cx="3965575" cy="3984625"/>
          </a:xfrm>
        </p:spPr>
      </p:pic>
      <p:sp>
        <p:nvSpPr>
          <p:cNvPr id="592927" name="Text Box 35"/>
          <p:cNvSpPr txBox="1">
            <a:spLocks noChangeArrowheads="1"/>
          </p:cNvSpPr>
          <p:nvPr/>
        </p:nvSpPr>
        <p:spPr bwMode="auto">
          <a:xfrm>
            <a:off x="7099300" y="4019550"/>
            <a:ext cx="17462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omic Sans MS" pitchFamily="66" charset="0"/>
              </a:rPr>
              <a:t>after correction</a:t>
            </a:r>
          </a:p>
        </p:txBody>
      </p:sp>
      <p:sp>
        <p:nvSpPr>
          <p:cNvPr id="592928" name="Text Box 36"/>
          <p:cNvSpPr txBox="1">
            <a:spLocks noChangeArrowheads="1"/>
          </p:cNvSpPr>
          <p:nvPr/>
        </p:nvSpPr>
        <p:spPr bwMode="auto">
          <a:xfrm>
            <a:off x="4859338" y="2963863"/>
            <a:ext cx="1784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omic Sans MS" pitchFamily="66" charset="0"/>
              </a:rPr>
              <a:t>without correction </a:t>
            </a:r>
          </a:p>
        </p:txBody>
      </p:sp>
      <p:sp>
        <p:nvSpPr>
          <p:cNvPr id="592929" name="Line 37"/>
          <p:cNvSpPr>
            <a:spLocks noChangeShapeType="1"/>
          </p:cNvSpPr>
          <p:nvPr/>
        </p:nvSpPr>
        <p:spPr bwMode="auto">
          <a:xfrm flipH="1" flipV="1">
            <a:off x="6500813" y="4192588"/>
            <a:ext cx="5984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92930" name="Line 38"/>
          <p:cNvSpPr>
            <a:spLocks noChangeShapeType="1"/>
          </p:cNvSpPr>
          <p:nvPr/>
        </p:nvSpPr>
        <p:spPr bwMode="auto">
          <a:xfrm>
            <a:off x="5910263" y="3281363"/>
            <a:ext cx="803275" cy="331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92931" name="Oval 39"/>
          <p:cNvSpPr>
            <a:spLocks noChangeArrowheads="1"/>
          </p:cNvSpPr>
          <p:nvPr/>
        </p:nvSpPr>
        <p:spPr bwMode="auto">
          <a:xfrm>
            <a:off x="6245225" y="3856038"/>
            <a:ext cx="255588" cy="50006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914650" y="1099106"/>
            <a:ext cx="237757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Tekton Pro" pitchFamily="34" charset="0"/>
              </a:rPr>
              <a:t> Nonlinear correction </a:t>
            </a:r>
          </a:p>
        </p:txBody>
      </p:sp>
      <p:sp>
        <p:nvSpPr>
          <p:cNvPr id="39" name="Rectangle 2"/>
          <p:cNvSpPr txBox="1">
            <a:spLocks noChangeArrowheads="1"/>
          </p:cNvSpPr>
          <p:nvPr/>
        </p:nvSpPr>
        <p:spPr>
          <a:xfrm>
            <a:off x="1174207" y="97632"/>
            <a:ext cx="7019925" cy="1196975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r>
              <a:rPr lang="en-US" b="1" kern="0" dirty="0">
                <a:latin typeface="Arial" panose="020B0604020202020204" pitchFamily="34" charset="0"/>
                <a:cs typeface="Arial" panose="020B0604020202020204" pitchFamily="34" charset="0"/>
              </a:rPr>
              <a:t>Beam dynamic study</a:t>
            </a:r>
          </a:p>
        </p:txBody>
      </p:sp>
    </p:spTree>
    <p:extLst>
      <p:ext uri="{BB962C8B-B14F-4D97-AF65-F5344CB8AC3E}">
        <p14:creationId xmlns:p14="http://schemas.microsoft.com/office/powerpoint/2010/main" val="31276237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6"/>
          <p:cNvSpPr>
            <a:spLocks noGrp="1"/>
          </p:cNvSpPr>
          <p:nvPr>
            <p:ph idx="1"/>
          </p:nvPr>
        </p:nvSpPr>
        <p:spPr>
          <a:xfrm>
            <a:off x="4639390" y="5141692"/>
            <a:ext cx="3442181" cy="670806"/>
          </a:xfrm>
        </p:spPr>
        <p:txBody>
          <a:bodyPr/>
          <a:lstStyle/>
          <a:p>
            <a:pPr marL="0" lvl="1" indent="0">
              <a:buClr>
                <a:schemeClr val="tx2"/>
              </a:buClr>
              <a:buNone/>
            </a:pPr>
            <a:r>
              <a:rPr lang="en-US" sz="1200" b="1" dirty="0"/>
              <a:t>Contract with BINP for production of major part of CR components has been signed in 2018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860" y="2787123"/>
            <a:ext cx="3505243" cy="2340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578149" y="1506415"/>
            <a:ext cx="740042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BINP (Novosibirsk, Russia):  design, engineering, manufacturing, </a:t>
            </a:r>
          </a:p>
          <a:p>
            <a:r>
              <a:rPr lang="en-US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testing, installation, commissioning without beam   </a:t>
            </a:r>
          </a:p>
          <a:p>
            <a:endParaRPr lang="en-US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Dipole magnets 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Quadrupole magnets </a:t>
            </a:r>
          </a:p>
          <a:p>
            <a:pPr marL="285750" indent="-285750">
              <a:buFontTx/>
              <a:buChar char="-"/>
            </a:pPr>
            <a:r>
              <a:rPr lang="en-US" b="1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Sextupole</a:t>
            </a:r>
            <a:r>
              <a:rPr lang="en-US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magnets 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Steerers and correction coils   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Vacuum system 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 converters 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Diagnostic elements 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Inj./ext. kicker 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Inj./ext. septa </a:t>
            </a:r>
          </a:p>
        </p:txBody>
      </p:sp>
      <p:sp>
        <p:nvSpPr>
          <p:cNvPr id="6" name="Titel 1"/>
          <p:cNvSpPr txBox="1">
            <a:spLocks/>
          </p:cNvSpPr>
          <p:nvPr/>
        </p:nvSpPr>
        <p:spPr bwMode="auto">
          <a:xfrm>
            <a:off x="1009944" y="0"/>
            <a:ext cx="7019925" cy="119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r>
              <a:rPr lang="en-US" b="1" kern="0" dirty="0"/>
              <a:t>CR ring systems </a:t>
            </a:r>
          </a:p>
        </p:txBody>
      </p:sp>
    </p:spTree>
    <p:extLst>
      <p:ext uri="{BB962C8B-B14F-4D97-AF65-F5344CB8AC3E}">
        <p14:creationId xmlns:p14="http://schemas.microsoft.com/office/powerpoint/2010/main" val="30694326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66092" y="0"/>
            <a:ext cx="7019925" cy="1196975"/>
          </a:xfrm>
        </p:spPr>
        <p:txBody>
          <a:bodyPr/>
          <a:lstStyle/>
          <a:p>
            <a:r>
              <a:rPr lang="de-DE" b="1" dirty="0"/>
              <a:t>CR Dipole </a:t>
            </a:r>
            <a:r>
              <a:rPr lang="de-DE" b="1" dirty="0" err="1"/>
              <a:t>magnet</a:t>
            </a:r>
            <a:endParaRPr lang="de-DE" b="1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969" y="1243651"/>
            <a:ext cx="2731685" cy="2723579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080" y="3974122"/>
            <a:ext cx="3367937" cy="2092569"/>
          </a:xfrm>
          <a:prstGeom prst="rect">
            <a:avLst/>
          </a:prstGeom>
        </p:spPr>
      </p:pic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8530565"/>
              </p:ext>
            </p:extLst>
          </p:nvPr>
        </p:nvGraphicFramePr>
        <p:xfrm>
          <a:off x="306107" y="2346491"/>
          <a:ext cx="4371401" cy="3285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9988">
                  <a:extLst>
                    <a:ext uri="{9D8B030D-6E8A-4147-A177-3AD203B41FA5}">
                      <a16:colId xmlns:a16="http://schemas.microsoft.com/office/drawing/2014/main" val="1938824256"/>
                    </a:ext>
                  </a:extLst>
                </a:gridCol>
                <a:gridCol w="1561413">
                  <a:extLst>
                    <a:ext uri="{9D8B030D-6E8A-4147-A177-3AD203B41FA5}">
                      <a16:colId xmlns:a16="http://schemas.microsoft.com/office/drawing/2014/main" val="3542194842"/>
                    </a:ext>
                  </a:extLst>
                </a:gridCol>
              </a:tblGrid>
              <a:tr h="247131"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b="1" noProof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 Parameters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1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0802017"/>
                  </a:ext>
                </a:extLst>
              </a:tr>
              <a:tr h="3362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Good field region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380 x 140 mm</a:t>
                      </a:r>
                      <a:r>
                        <a:rPr lang="en-US" sz="1100" b="1" baseline="300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3377744"/>
                  </a:ext>
                </a:extLst>
              </a:tr>
              <a:tr h="33623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defRPr/>
                      </a:pPr>
                      <a:r>
                        <a:rPr lang="en-US" sz="1100" b="1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Required field quality at </a:t>
                      </a:r>
                      <a:r>
                        <a:rPr lang="en-US" sz="1100" b="1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US" sz="1100" b="1" baseline="-250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r>
                        <a:rPr lang="en-US" sz="1100" b="1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=1.6 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1 x 10</a:t>
                      </a:r>
                      <a:r>
                        <a:rPr lang="en-US" sz="1100" b="1" baseline="300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 </a:t>
                      </a:r>
                      <a:endParaRPr lang="en-US" sz="1100" b="1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3645546"/>
                  </a:ext>
                </a:extLst>
              </a:tr>
              <a:tr h="33623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defRPr/>
                      </a:pPr>
                      <a:r>
                        <a:rPr lang="en-US" sz="1100" b="1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Required field quality at B = 0.8 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baseline="300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2.5 x 10</a:t>
                      </a:r>
                      <a:r>
                        <a:rPr lang="en-US" sz="1100" b="1" baseline="300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</a:t>
                      </a:r>
                      <a:r>
                        <a:rPr lang="en-US" sz="1100" b="1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7986560"/>
                  </a:ext>
                </a:extLst>
              </a:tr>
              <a:tr h="336230">
                <a:tc>
                  <a:txBody>
                    <a:bodyPr/>
                    <a:lstStyle/>
                    <a:p>
                      <a:r>
                        <a:rPr lang="en-US" sz="1100" b="1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bending angle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1191911"/>
                  </a:ext>
                </a:extLst>
              </a:tr>
              <a:tr h="3362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pole gap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483133"/>
                  </a:ext>
                </a:extLst>
              </a:tr>
              <a:tr h="336230">
                <a:tc>
                  <a:txBody>
                    <a:bodyPr/>
                    <a:lstStyle/>
                    <a:p>
                      <a:r>
                        <a:rPr lang="en-US" sz="1100" b="1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bending radius: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8.125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2400787"/>
                  </a:ext>
                </a:extLst>
              </a:tr>
              <a:tr h="336230">
                <a:tc>
                  <a:txBody>
                    <a:bodyPr/>
                    <a:lstStyle/>
                    <a:p>
                      <a:r>
                        <a:rPr lang="en-US" sz="1100" b="1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max. 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1400 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8853101"/>
                  </a:ext>
                </a:extLst>
              </a:tr>
              <a:tr h="336230">
                <a:tc>
                  <a:txBody>
                    <a:bodyPr/>
                    <a:lstStyle/>
                    <a:p>
                      <a:r>
                        <a:rPr lang="en-US" sz="1100" b="1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Weight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 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9320864"/>
                  </a:ext>
                </a:extLst>
              </a:tr>
              <a:tr h="336230">
                <a:tc>
                  <a:txBody>
                    <a:bodyPr/>
                    <a:lstStyle/>
                    <a:p>
                      <a:r>
                        <a:rPr lang="en-US" sz="1100" b="1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Embedded coils for horizontal steering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3 </a:t>
                      </a:r>
                      <a:r>
                        <a:rPr lang="en-US" sz="1100" b="1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mrad</a:t>
                      </a:r>
                      <a:endParaRPr lang="en-US" sz="1100" b="1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2515239"/>
                  </a:ext>
                </a:extLst>
              </a:tr>
            </a:tbl>
          </a:graphicData>
        </a:graphic>
      </p:graphicFrame>
      <p:sp>
        <p:nvSpPr>
          <p:cNvPr id="12" name="Rechteck 11"/>
          <p:cNvSpPr/>
          <p:nvPr/>
        </p:nvSpPr>
        <p:spPr>
          <a:xfrm>
            <a:off x="199043" y="1386395"/>
            <a:ext cx="478619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- Engineering and Manufacturing at BINP (Russia) </a:t>
            </a:r>
          </a:p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- First of Series delivered to GSI in 2021</a:t>
            </a:r>
          </a:p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- SAT is planned in Q2/2022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6383214" y="3974122"/>
            <a:ext cx="1333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de-DE" sz="1400" dirty="0">
                <a:cs typeface="Arial" panose="020B0604020202020204" pitchFamily="34" charset="0"/>
              </a:rPr>
              <a:t>B/B x 10</a:t>
            </a:r>
            <a:r>
              <a:rPr lang="de-DE" sz="1400" baseline="30000" dirty="0">
                <a:cs typeface="Arial" panose="020B0604020202020204" pitchFamily="34" charset="0"/>
              </a:rPr>
              <a:t>-4 </a:t>
            </a:r>
            <a:endParaRPr lang="de-DE" sz="1400" dirty="0"/>
          </a:p>
        </p:txBody>
      </p:sp>
      <p:sp>
        <p:nvSpPr>
          <p:cNvPr id="14" name="Textfeld 13"/>
          <p:cNvSpPr txBox="1"/>
          <p:nvPr/>
        </p:nvSpPr>
        <p:spPr>
          <a:xfrm>
            <a:off x="5266586" y="6061056"/>
            <a:ext cx="26709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>
                <a:latin typeface="Arial" panose="020B0604020202020204" pitchFamily="34" charset="0"/>
                <a:cs typeface="Arial" panose="020B0604020202020204" pitchFamily="34" charset="0"/>
              </a:rPr>
              <a:t>measured field inhomogeneity  </a:t>
            </a:r>
          </a:p>
        </p:txBody>
      </p:sp>
    </p:spTree>
    <p:extLst>
      <p:ext uri="{BB962C8B-B14F-4D97-AF65-F5344CB8AC3E}">
        <p14:creationId xmlns:p14="http://schemas.microsoft.com/office/powerpoint/2010/main" val="23207077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847" y="1526835"/>
            <a:ext cx="41272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Wide and narrow quadrupole magnets: 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Design done by BINP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Materials procurement ongoing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Production workshop at BINP is preparing tools for manufacturing </a:t>
            </a:r>
          </a:p>
        </p:txBody>
      </p:sp>
      <p:pic>
        <p:nvPicPr>
          <p:cNvPr id="9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900" y="1233843"/>
            <a:ext cx="2480497" cy="242046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034" y="1233843"/>
            <a:ext cx="1565040" cy="2324317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337896" y="-85112"/>
            <a:ext cx="8370276" cy="1196975"/>
          </a:xfrm>
        </p:spPr>
        <p:txBody>
          <a:bodyPr/>
          <a:lstStyle/>
          <a:p>
            <a:r>
              <a:rPr lang="en-US" sz="2800" b="1" dirty="0"/>
              <a:t>Quadrupole Magnets </a:t>
            </a:r>
          </a:p>
        </p:txBody>
      </p:sp>
      <p:pic>
        <p:nvPicPr>
          <p:cNvPr id="14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7934" y="4385306"/>
            <a:ext cx="2175179" cy="1382447"/>
          </a:xfrm>
          <a:prstGeom prst="rect">
            <a:avLst/>
          </a:prstGeom>
        </p:spPr>
      </p:pic>
      <p:pic>
        <p:nvPicPr>
          <p:cNvPr id="15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278" y="4385306"/>
            <a:ext cx="2457683" cy="1382447"/>
          </a:xfrm>
          <a:prstGeom prst="rect">
            <a:avLst/>
          </a:prstGeom>
          <a:effectLst>
            <a:glow rad="63500">
              <a:schemeClr val="bg1">
                <a:alpha val="70000"/>
              </a:schemeClr>
            </a:glow>
          </a:effectLst>
        </p:spPr>
      </p:pic>
      <p:sp>
        <p:nvSpPr>
          <p:cNvPr id="16" name="TextBox 5"/>
          <p:cNvSpPr txBox="1"/>
          <p:nvPr/>
        </p:nvSpPr>
        <p:spPr>
          <a:xfrm>
            <a:off x="4314664" y="5914804"/>
            <a:ext cx="4250472" cy="307777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Wide quadrupole stamping tooling assembly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4303115" y="3680140"/>
            <a:ext cx="17251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 narrow quadrupole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718356" y="3693897"/>
            <a:ext cx="14975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wide quadrupole</a:t>
            </a:r>
          </a:p>
        </p:txBody>
      </p:sp>
      <p:pic>
        <p:nvPicPr>
          <p:cNvPr id="17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176" y="4457700"/>
            <a:ext cx="2631804" cy="1310053"/>
          </a:xfrm>
          <a:prstGeom prst="rect">
            <a:avLst/>
          </a:prstGeom>
        </p:spPr>
      </p:pic>
      <p:sp>
        <p:nvSpPr>
          <p:cNvPr id="18" name="TextBox 12"/>
          <p:cNvSpPr txBox="1"/>
          <p:nvPr/>
        </p:nvSpPr>
        <p:spPr>
          <a:xfrm>
            <a:off x="978710" y="5835201"/>
            <a:ext cx="2854059" cy="523220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Narrow quadrupole test laminas stamped</a:t>
            </a:r>
          </a:p>
        </p:txBody>
      </p:sp>
    </p:spTree>
    <p:extLst>
      <p:ext uri="{BB962C8B-B14F-4D97-AF65-F5344CB8AC3E}">
        <p14:creationId xmlns:p14="http://schemas.microsoft.com/office/powerpoint/2010/main" val="26885868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1290" y="1508858"/>
            <a:ext cx="30777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Sextupole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magnte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- Design done, 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- Tooling are ready; 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FoS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sextupole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magnet is expected in Q1/2022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6067" y="4352633"/>
            <a:ext cx="32818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Steerer with BMP: 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Design done  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-   Prototype of BPM and Steerer is under test. </a:t>
            </a:r>
          </a:p>
        </p:txBody>
      </p:sp>
      <p:pic>
        <p:nvPicPr>
          <p:cNvPr id="10" name="Рисунок 7" descr="J:\Tsyganov\S_View_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852" y="1232894"/>
            <a:ext cx="2007563" cy="21975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7"/>
          <p:cNvPicPr/>
          <p:nvPr/>
        </p:nvPicPr>
        <p:blipFill>
          <a:blip r:embed="rId3"/>
          <a:stretch>
            <a:fillRect/>
          </a:stretch>
        </p:blipFill>
        <p:spPr>
          <a:xfrm>
            <a:off x="4374385" y="3791273"/>
            <a:ext cx="1513494" cy="2446157"/>
          </a:xfrm>
          <a:prstGeom prst="rect">
            <a:avLst/>
          </a:prstGeom>
        </p:spPr>
      </p:pic>
      <p:pic>
        <p:nvPicPr>
          <p:cNvPr id="12" name="Рисунок 3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47" r="31739"/>
          <a:stretch/>
        </p:blipFill>
        <p:spPr bwMode="auto">
          <a:xfrm>
            <a:off x="6489533" y="3572015"/>
            <a:ext cx="1490854" cy="259177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337896" y="-85112"/>
            <a:ext cx="8370276" cy="1196975"/>
          </a:xfrm>
        </p:spPr>
        <p:txBody>
          <a:bodyPr/>
          <a:lstStyle/>
          <a:p>
            <a:r>
              <a:rPr lang="en-US" sz="2800" b="1" dirty="0"/>
              <a:t>CR Magnets </a:t>
            </a:r>
          </a:p>
        </p:txBody>
      </p:sp>
      <p:pic>
        <p:nvPicPr>
          <p:cNvPr id="16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533" y="1495221"/>
            <a:ext cx="1423202" cy="1371612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6110403" y="2835994"/>
            <a:ext cx="22044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test laminas of sextupole 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4273454" y="3284844"/>
            <a:ext cx="15279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sextupole design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ED5031-5FF5-4F83-A915-DB0DDEF8D046}"/>
              </a:ext>
            </a:extLst>
          </p:cNvPr>
          <p:cNvSpPr txBox="1"/>
          <p:nvPr/>
        </p:nvSpPr>
        <p:spPr>
          <a:xfrm>
            <a:off x="4037852" y="6128309"/>
            <a:ext cx="21865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Vertical steerer with BPM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D4934E-816C-4DFD-B995-CF7C081EF725}"/>
              </a:ext>
            </a:extLst>
          </p:cNvPr>
          <p:cNvSpPr txBox="1"/>
          <p:nvPr/>
        </p:nvSpPr>
        <p:spPr>
          <a:xfrm>
            <a:off x="6367903" y="6128308"/>
            <a:ext cx="2082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Narrow aperture steerer</a:t>
            </a:r>
          </a:p>
        </p:txBody>
      </p:sp>
    </p:spTree>
    <p:extLst>
      <p:ext uri="{BB962C8B-B14F-4D97-AF65-F5344CB8AC3E}">
        <p14:creationId xmlns:p14="http://schemas.microsoft.com/office/powerpoint/2010/main" val="26624728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11116" y="27598"/>
            <a:ext cx="7019925" cy="1196975"/>
          </a:xfrm>
        </p:spPr>
        <p:txBody>
          <a:bodyPr/>
          <a:lstStyle/>
          <a:p>
            <a:r>
              <a:rPr lang="de-DE" b="1" dirty="0"/>
              <a:t>CR </a:t>
            </a:r>
            <a:r>
              <a:rPr lang="de-DE" b="1" dirty="0" err="1"/>
              <a:t>components</a:t>
            </a:r>
            <a:endParaRPr lang="de-DE" b="1" dirty="0"/>
          </a:p>
        </p:txBody>
      </p:sp>
      <p:sp>
        <p:nvSpPr>
          <p:cNvPr id="4" name="Textfeld 3"/>
          <p:cNvSpPr txBox="1"/>
          <p:nvPr/>
        </p:nvSpPr>
        <p:spPr>
          <a:xfrm>
            <a:off x="186523" y="1362033"/>
            <a:ext cx="6532558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Engineering design , procurement of materials, prototypes, test, 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series manufacturing at BINP are ongoing</a:t>
            </a:r>
          </a:p>
          <a:p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-   Power converters for all magnets 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-   Kicker magnet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-   Injection extraction magnets </a:t>
            </a:r>
          </a:p>
          <a:p>
            <a:pPr marL="285750" indent="-285750">
              <a:buFontTx/>
              <a:buChar char="-"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Diagnostic: BPM, Scrapers, Stoppers, RGM, 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Scintilator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screen</a:t>
            </a:r>
          </a:p>
          <a:p>
            <a:pPr marL="285750" indent="-285750">
              <a:buFontTx/>
              <a:buChar char="-"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Vacuum system</a:t>
            </a:r>
          </a:p>
        </p:txBody>
      </p:sp>
      <p:pic>
        <p:nvPicPr>
          <p:cNvPr id="5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4966" y="4779220"/>
            <a:ext cx="1629034" cy="1197819"/>
          </a:xfrm>
          <a:prstGeom prst="rect">
            <a:avLst/>
          </a:prstGeom>
        </p:spPr>
      </p:pic>
      <p:pic>
        <p:nvPicPr>
          <p:cNvPr id="6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23" y="4387901"/>
            <a:ext cx="1678986" cy="1567753"/>
          </a:xfrm>
          <a:prstGeom prst="rect">
            <a:avLst/>
          </a:prstGeom>
        </p:spPr>
      </p:pic>
      <p:pic>
        <p:nvPicPr>
          <p:cNvPr id="7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824" y="1226776"/>
            <a:ext cx="1678986" cy="1259240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3894" y="2693475"/>
            <a:ext cx="1708797" cy="1648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09" r="20273"/>
          <a:stretch/>
        </p:blipFill>
        <p:spPr>
          <a:xfrm>
            <a:off x="6203613" y="4365792"/>
            <a:ext cx="1355922" cy="1833472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31410" y="3340293"/>
            <a:ext cx="990429" cy="2951213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27925" y="4686962"/>
            <a:ext cx="1565213" cy="1290077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7333894" y="2408623"/>
            <a:ext cx="1656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power converter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8134979" y="4212530"/>
            <a:ext cx="7200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kicker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7767443" y="5944273"/>
            <a:ext cx="6864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septa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6576574" y="6076141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screaper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4989067" y="6175243"/>
            <a:ext cx="17235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scintilator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screen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4142148" y="6020905"/>
            <a:ext cx="6286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BPM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56463" y="5944273"/>
            <a:ext cx="17772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Vacuum chamber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52107" y="4549502"/>
            <a:ext cx="1775818" cy="1371706"/>
          </a:xfrm>
          <a:prstGeom prst="rect">
            <a:avLst/>
          </a:prstGeom>
        </p:spPr>
      </p:pic>
      <p:sp>
        <p:nvSpPr>
          <p:cNvPr id="19" name="Textfeld 18"/>
          <p:cNvSpPr txBox="1"/>
          <p:nvPr/>
        </p:nvSpPr>
        <p:spPr>
          <a:xfrm>
            <a:off x="2294271" y="5995511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RGM</a:t>
            </a:r>
          </a:p>
        </p:txBody>
      </p:sp>
    </p:spTree>
    <p:extLst>
      <p:ext uri="{BB962C8B-B14F-4D97-AF65-F5344CB8AC3E}">
        <p14:creationId xmlns:p14="http://schemas.microsoft.com/office/powerpoint/2010/main" val="12682735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97655" y="0"/>
            <a:ext cx="8455025" cy="1143000"/>
          </a:xfrm>
        </p:spPr>
        <p:txBody>
          <a:bodyPr/>
          <a:lstStyle/>
          <a:p>
            <a:pPr eaLnBrk="1" hangingPunct="1"/>
            <a:r>
              <a:rPr lang="en-US" altLang="de-DE" b="1" dirty="0"/>
              <a:t>ILIMA experiments at FAIR</a:t>
            </a:r>
            <a:endParaRPr lang="de-DE" altLang="de-DE" b="1" dirty="0"/>
          </a:p>
        </p:txBody>
      </p:sp>
      <p:sp>
        <p:nvSpPr>
          <p:cNvPr id="1068041" name="Rectangle 9"/>
          <p:cNvSpPr>
            <a:spLocks noChangeArrowheads="1"/>
          </p:cNvSpPr>
          <p:nvPr/>
        </p:nvSpPr>
        <p:spPr bwMode="auto">
          <a:xfrm>
            <a:off x="238903" y="1969665"/>
            <a:ext cx="2661138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de-DE" sz="1400" dirty="0"/>
              <a:t>- Total binding energies</a:t>
            </a:r>
          </a:p>
          <a:p>
            <a:pPr eaLnBrk="1" hangingPunct="1"/>
            <a:r>
              <a:rPr lang="en-US" altLang="de-DE" sz="1400" dirty="0"/>
              <a:t>- Nuclear decay modes</a:t>
            </a:r>
            <a:endParaRPr lang="de-DE" altLang="de-DE" sz="1400" dirty="0"/>
          </a:p>
          <a:p>
            <a:pPr eaLnBrk="1" hangingPunct="1"/>
            <a:r>
              <a:rPr lang="en-US" altLang="de-DE" sz="1400" dirty="0"/>
              <a:t>- Separation energies</a:t>
            </a:r>
          </a:p>
          <a:p>
            <a:pPr eaLnBrk="1" hangingPunct="1"/>
            <a:r>
              <a:rPr lang="en-US" altLang="de-DE" sz="1400" dirty="0"/>
              <a:t>- Driplines</a:t>
            </a:r>
          </a:p>
          <a:p>
            <a:pPr eaLnBrk="1" hangingPunct="1"/>
            <a:r>
              <a:rPr lang="en-US" altLang="de-DE" sz="1400" dirty="0"/>
              <a:t>- Pairing correlations  </a:t>
            </a:r>
          </a:p>
          <a:p>
            <a:pPr eaLnBrk="1" hangingPunct="1"/>
            <a:r>
              <a:rPr lang="en-US" altLang="de-DE" sz="1400" dirty="0"/>
              <a:t>- Deformations</a:t>
            </a:r>
          </a:p>
          <a:p>
            <a:pPr eaLnBrk="1" hangingPunct="1"/>
            <a:r>
              <a:rPr lang="en-US" altLang="de-DE" sz="1400" dirty="0"/>
              <a:t>- Shell closures</a:t>
            </a:r>
          </a:p>
          <a:p>
            <a:pPr eaLnBrk="1" hangingPunct="1"/>
            <a:r>
              <a:rPr lang="en-US" altLang="de-DE" sz="1400" dirty="0"/>
              <a:t>- Reaction Q-values </a:t>
            </a:r>
          </a:p>
          <a:p>
            <a:pPr eaLnBrk="1" hangingPunct="1"/>
            <a:r>
              <a:rPr lang="en-US" altLang="de-DE" sz="1400" dirty="0"/>
              <a:t>- Testing and improving nuclear theories</a:t>
            </a:r>
          </a:p>
          <a:p>
            <a:pPr marL="285750" indent="-285750" eaLnBrk="1" hangingPunct="1">
              <a:buFontTx/>
              <a:buChar char="-"/>
            </a:pPr>
            <a:r>
              <a:rPr lang="en-US" altLang="de-DE" sz="1400" dirty="0"/>
              <a:t>Path ways of   nucleosynthesis</a:t>
            </a:r>
          </a:p>
          <a:p>
            <a:pPr marL="285750" indent="-285750" eaLnBrk="1" hangingPunct="1">
              <a:buFontTx/>
              <a:buChar char="-"/>
            </a:pPr>
            <a:r>
              <a:rPr lang="en-US" altLang="de-DE" sz="1400" dirty="0"/>
              <a:t>Mass measurements of rare isotopes</a:t>
            </a:r>
          </a:p>
          <a:p>
            <a:pPr marL="342900" indent="-342900" eaLnBrk="1" hangingPunct="1">
              <a:buFontTx/>
              <a:buChar char="-"/>
            </a:pPr>
            <a:endParaRPr lang="en-US" altLang="de-DE" sz="1400" dirty="0"/>
          </a:p>
        </p:txBody>
      </p:sp>
      <p:pic>
        <p:nvPicPr>
          <p:cNvPr id="1068043" name="Picture 11" descr="Picture_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594" y="1869662"/>
            <a:ext cx="5556096" cy="364336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eck 1"/>
          <p:cNvSpPr/>
          <p:nvPr/>
        </p:nvSpPr>
        <p:spPr>
          <a:xfrm>
            <a:off x="1544716" y="1407997"/>
            <a:ext cx="6017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de-DE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ILIMA</a:t>
            </a:r>
            <a:r>
              <a:rPr lang="en-US" alt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=</a:t>
            </a:r>
            <a:r>
              <a:rPr lang="en-US" altLang="de-DE" sz="2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someres</a:t>
            </a:r>
            <a:r>
              <a:rPr lang="en-US" altLang="de-DE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de-DE" sz="2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</a:t>
            </a:r>
            <a:r>
              <a:rPr lang="en-US" alt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fetimes</a:t>
            </a:r>
            <a:r>
              <a:rPr lang="en-US" alt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altLang="de-DE" sz="2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</a:t>
            </a:r>
            <a:r>
              <a:rPr lang="en-US" altLang="de-DE" sz="2400" dirty="0" err="1">
                <a:latin typeface="Arial" panose="020B0604020202020204" pitchFamily="34" charset="0"/>
                <a:cs typeface="Arial" panose="020B0604020202020204" pitchFamily="34" charset="0"/>
              </a:rPr>
              <a:t>sses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D578CF-3890-4AED-8A70-8F1B57CA2674}"/>
              </a:ext>
            </a:extLst>
          </p:cNvPr>
          <p:cNvSpPr txBox="1"/>
          <p:nvPr/>
        </p:nvSpPr>
        <p:spPr>
          <a:xfrm>
            <a:off x="1032006" y="5613030"/>
            <a:ext cx="73917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For experiments at CR many detectors are planned to be istalled: </a:t>
            </a:r>
          </a:p>
          <a:p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Pocker detectors; Schotky resonators; Time of Flight detectors </a:t>
            </a:r>
          </a:p>
        </p:txBody>
      </p:sp>
    </p:spTree>
    <p:extLst>
      <p:ext uri="{BB962C8B-B14F-4D97-AF65-F5344CB8AC3E}">
        <p14:creationId xmlns:p14="http://schemas.microsoft.com/office/powerpoint/2010/main" val="1012941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68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1885" y="226264"/>
            <a:ext cx="7154883" cy="628833"/>
          </a:xfrm>
        </p:spPr>
        <p:txBody>
          <a:bodyPr/>
          <a:lstStyle/>
          <a:p>
            <a:r>
              <a:rPr lang="en-US" b="1" dirty="0"/>
              <a:t>Silicon Heavy Ion Detector</a:t>
            </a:r>
          </a:p>
        </p:txBody>
      </p:sp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021" y="4639746"/>
            <a:ext cx="2721968" cy="18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6856941" y="4298307"/>
            <a:ext cx="2237449" cy="65498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lang="de-DE" sz="1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Ali Najafi et al.</a:t>
            </a:r>
          </a:p>
          <a:p>
            <a:r>
              <a:rPr lang="de-DE" sz="1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NIM A836 (2016) 1.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1081885" y="5434117"/>
            <a:ext cx="643125" cy="523220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lang="de-DE" dirty="0">
                <a:solidFill>
                  <a:srgbClr val="7030A0"/>
                </a:solidFill>
                <a:latin typeface="Symbol" panose="05050102010706020507" pitchFamily="18" charset="2"/>
              </a:rPr>
              <a:t>D</a:t>
            </a:r>
            <a:r>
              <a:rPr lang="de-DE" dirty="0">
                <a:solidFill>
                  <a:srgbClr val="7030A0"/>
                </a:solidFill>
              </a:rPr>
              <a:t>E</a:t>
            </a:r>
          </a:p>
        </p:txBody>
      </p:sp>
      <p:pic>
        <p:nvPicPr>
          <p:cNvPr id="522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9058" y="4676665"/>
            <a:ext cx="2957883" cy="1851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feld 4"/>
          <p:cNvSpPr txBox="1"/>
          <p:nvPr/>
        </p:nvSpPr>
        <p:spPr>
          <a:xfrm>
            <a:off x="5614526" y="4721060"/>
            <a:ext cx="1582484" cy="523220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lang="de-DE" dirty="0" err="1">
                <a:solidFill>
                  <a:srgbClr val="7030A0"/>
                </a:solidFill>
              </a:rPr>
              <a:t>position</a:t>
            </a:r>
            <a:endParaRPr lang="de-DE" dirty="0">
              <a:solidFill>
                <a:srgbClr val="7030A0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99" y="2157289"/>
            <a:ext cx="2206730" cy="1965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025852" y="4298307"/>
            <a:ext cx="6171158" cy="338550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1600" dirty="0">
                <a:latin typeface="Symbol" panose="05050102010706020507" pitchFamily="18" charset="2"/>
              </a:rPr>
              <a:t>b</a:t>
            </a:r>
            <a:r>
              <a:rPr lang="en-US" sz="1600" baseline="30000" dirty="0"/>
              <a:t>+</a:t>
            </a:r>
            <a:r>
              <a:rPr lang="en-US" sz="1600" dirty="0"/>
              <a:t> decay:</a:t>
            </a:r>
            <a:r>
              <a:rPr lang="en-US" sz="1600" baseline="30000" dirty="0"/>
              <a:t> 142</a:t>
            </a:r>
            <a:r>
              <a:rPr lang="en-US" sz="1600" dirty="0"/>
              <a:t>Pm</a:t>
            </a:r>
            <a:r>
              <a:rPr lang="en-US" sz="1600" baseline="30000" dirty="0"/>
              <a:t>60+</a:t>
            </a:r>
            <a:r>
              <a:rPr lang="en-US" sz="1600" dirty="0"/>
              <a:t> </a:t>
            </a:r>
            <a:r>
              <a:rPr lang="en-US" sz="1600" dirty="0">
                <a:sym typeface="Wingdings" panose="05000000000000000000" pitchFamily="2" charset="2"/>
              </a:rPr>
              <a:t> </a:t>
            </a:r>
            <a:r>
              <a:rPr lang="en-US" sz="1600" baseline="30000" dirty="0"/>
              <a:t>142</a:t>
            </a:r>
            <a:r>
              <a:rPr lang="en-US" sz="1600" dirty="0"/>
              <a:t>Nd</a:t>
            </a:r>
            <a:r>
              <a:rPr lang="en-US" sz="1600" baseline="30000" dirty="0"/>
              <a:t>59+</a:t>
            </a:r>
            <a:r>
              <a:rPr lang="en-US" sz="1600" dirty="0"/>
              <a:t>,  electron capture </a:t>
            </a:r>
            <a:r>
              <a:rPr lang="en-US" sz="1600" baseline="30000" dirty="0"/>
              <a:t>142</a:t>
            </a:r>
            <a:r>
              <a:rPr lang="en-US" sz="1600" dirty="0"/>
              <a:t>Pm</a:t>
            </a:r>
            <a:r>
              <a:rPr lang="en-US" sz="1600" baseline="30000" dirty="0"/>
              <a:t>59+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224" y="2114953"/>
            <a:ext cx="1640541" cy="1982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feld 4"/>
          <p:cNvSpPr txBox="1"/>
          <p:nvPr/>
        </p:nvSpPr>
        <p:spPr>
          <a:xfrm>
            <a:off x="6767349" y="4909680"/>
            <a:ext cx="2145129" cy="1384990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lang="de-DE" sz="1400" dirty="0"/>
              <a:t>S/DSSD </a:t>
            </a:r>
            <a:r>
              <a:rPr lang="de-DE" sz="1400" dirty="0" err="1"/>
              <a:t>stack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>
                <a:latin typeface="Symbol" panose="05050102010706020507" pitchFamily="18" charset="2"/>
              </a:rPr>
              <a:t>D</a:t>
            </a:r>
            <a:r>
              <a:rPr lang="de-DE" sz="1400" dirty="0"/>
              <a:t>E, x</a:t>
            </a:r>
          </a:p>
          <a:p>
            <a:r>
              <a:rPr lang="de-DE" sz="1400" dirty="0" err="1"/>
              <a:t>active</a:t>
            </a:r>
            <a:r>
              <a:rPr lang="de-DE" sz="1400" dirty="0"/>
              <a:t> </a:t>
            </a:r>
            <a:r>
              <a:rPr lang="de-DE" sz="1400" dirty="0" err="1"/>
              <a:t>area</a:t>
            </a:r>
            <a:r>
              <a:rPr lang="de-DE" sz="1400" dirty="0"/>
              <a:t> 40mm x 60mm </a:t>
            </a:r>
          </a:p>
          <a:p>
            <a:r>
              <a:rPr lang="de-DE" sz="1400" dirty="0" err="1"/>
              <a:t>with</a:t>
            </a:r>
            <a:r>
              <a:rPr lang="de-DE" sz="1400" dirty="0"/>
              <a:t> </a:t>
            </a:r>
            <a:r>
              <a:rPr lang="de-DE" sz="1400" dirty="0" err="1"/>
              <a:t>CsI</a:t>
            </a:r>
            <a:r>
              <a:rPr lang="de-DE" sz="1400" dirty="0"/>
              <a:t> </a:t>
            </a:r>
            <a:r>
              <a:rPr lang="de-DE" sz="1400" dirty="0" err="1"/>
              <a:t>calorimeter</a:t>
            </a:r>
            <a:r>
              <a:rPr lang="de-DE" sz="1400" dirty="0"/>
              <a:t> + </a:t>
            </a:r>
          </a:p>
          <a:p>
            <a:r>
              <a:rPr lang="de-DE" sz="1400" dirty="0"/>
              <a:t>Si </a:t>
            </a:r>
            <a:r>
              <a:rPr lang="de-DE" sz="1400" dirty="0" err="1"/>
              <a:t>photo</a:t>
            </a:r>
            <a:r>
              <a:rPr lang="de-DE" sz="1400" dirty="0"/>
              <a:t> </a:t>
            </a:r>
            <a:r>
              <a:rPr lang="de-DE" sz="1400" dirty="0" err="1"/>
              <a:t>diode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identity</a:t>
            </a:r>
            <a:r>
              <a:rPr lang="de-DE" sz="1400" dirty="0"/>
              <a:t> </a:t>
            </a:r>
          </a:p>
          <a:p>
            <a:r>
              <a:rPr lang="de-DE" sz="1400" dirty="0"/>
              <a:t>Z </a:t>
            </a:r>
            <a:r>
              <a:rPr lang="de-DE" sz="1400" dirty="0" err="1"/>
              <a:t>and</a:t>
            </a:r>
            <a:r>
              <a:rPr lang="de-DE" sz="1400" dirty="0"/>
              <a:t> A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>
                <a:latin typeface="Symbol" panose="05050102010706020507" pitchFamily="18" charset="2"/>
              </a:rPr>
              <a:t>D</a:t>
            </a:r>
            <a:r>
              <a:rPr lang="de-DE" sz="1400" dirty="0"/>
              <a:t>E, E.</a:t>
            </a:r>
          </a:p>
          <a:p>
            <a:r>
              <a:rPr lang="de-DE" sz="1400" dirty="0"/>
              <a:t> 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510572" y="1316836"/>
            <a:ext cx="8068652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55221" rIns="81639" bIns="40820"/>
          <a:lstStyle>
            <a:lvl1pPr defTabSz="414338">
              <a:tabLst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674688" indent="-260350" defTabSz="414338">
              <a:tabLst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036638" indent="-207963" defTabSz="414338">
              <a:tabLst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450975" indent="-206375" defTabSz="414338">
              <a:tabLst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1866900" indent="-207963" defTabSz="414338">
              <a:tabLst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324100" indent="-207963" defTabSz="414338" eaLnBrk="0" fontAlgn="base" hangingPunct="0">
              <a:spcBef>
                <a:spcPct val="0"/>
              </a:spcBef>
              <a:spcAft>
                <a:spcPct val="0"/>
              </a:spcAft>
              <a:tabLst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781300" indent="-207963" defTabSz="414338" eaLnBrk="0" fontAlgn="base" hangingPunct="0">
              <a:spcBef>
                <a:spcPct val="0"/>
              </a:spcBef>
              <a:spcAft>
                <a:spcPct val="0"/>
              </a:spcAft>
              <a:tabLst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238500" indent="-207963" defTabSz="414338" eaLnBrk="0" fontAlgn="base" hangingPunct="0">
              <a:spcBef>
                <a:spcPct val="0"/>
              </a:spcBef>
              <a:spcAft>
                <a:spcPct val="0"/>
              </a:spcAft>
              <a:tabLst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695700" indent="-207963" defTabSz="414338" eaLnBrk="0" fontAlgn="base" hangingPunct="0">
              <a:spcBef>
                <a:spcPct val="0"/>
              </a:spcBef>
              <a:spcAft>
                <a:spcPct val="0"/>
              </a:spcAft>
              <a:tabLst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de-DE" sz="1600" dirty="0"/>
              <a:t>Measurements of  </a:t>
            </a:r>
            <a:r>
              <a:rPr lang="en-GB" altLang="de-DE" sz="1600" i="1" dirty="0"/>
              <a:t>β</a:t>
            </a:r>
            <a:r>
              <a:rPr lang="en-GB" altLang="de-DE" sz="1600" dirty="0"/>
              <a:t>-decay half-lives for determination of the pathways of nucleosynthesis processes</a:t>
            </a:r>
          </a:p>
        </p:txBody>
      </p:sp>
      <p:sp>
        <p:nvSpPr>
          <p:cNvPr id="18" name="TextShape 23"/>
          <p:cNvSpPr txBox="1">
            <a:spLocks noChangeArrowheads="1"/>
          </p:cNvSpPr>
          <p:nvPr/>
        </p:nvSpPr>
        <p:spPr bwMode="auto">
          <a:xfrm>
            <a:off x="5026760" y="2291697"/>
            <a:ext cx="3776581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39" tIns="40820" rIns="81639" bIns="40820"/>
          <a:lstStyle>
            <a:lvl1pPr defTabSz="828675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674688" indent="-260350" defTabSz="828675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036638" indent="-207963" defTabSz="828675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450975" indent="-206375" defTabSz="828675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1866900" indent="-207963" defTabSz="828675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324100" indent="-207963" defTabSz="8286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781300" indent="-207963" defTabSz="8286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238500" indent="-207963" defTabSz="8286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695700" indent="-207963" defTabSz="8286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SzPct val="45000"/>
            </a:pPr>
            <a:r>
              <a:rPr lang="en-GB" altLang="de-DE" sz="1400" dirty="0">
                <a:solidFill>
                  <a:schemeClr val="tx1"/>
                </a:solidFill>
                <a:ea typeface="DejaVu Sans"/>
                <a:cs typeface="DejaVu Sans"/>
              </a:rPr>
              <a:t>-Silicon pad detectors (x6)</a:t>
            </a:r>
            <a:endParaRPr lang="de-DE" altLang="de-DE" sz="1400" dirty="0">
              <a:solidFill>
                <a:schemeClr val="tx1"/>
              </a:solidFill>
              <a:ea typeface="DejaVu Sans"/>
              <a:cs typeface="DejaVu Sans"/>
            </a:endParaRPr>
          </a:p>
          <a:p>
            <a:pPr eaLnBrk="1" hangingPunct="1">
              <a:buSzPct val="45000"/>
            </a:pPr>
            <a:r>
              <a:rPr lang="en-GB" altLang="de-DE" sz="1400" dirty="0">
                <a:solidFill>
                  <a:schemeClr val="tx1"/>
                </a:solidFill>
                <a:ea typeface="DejaVu Sans"/>
                <a:cs typeface="DejaVu Sans"/>
              </a:rPr>
              <a:t>-Double sided silicon strip detector (x1)</a:t>
            </a:r>
            <a:endParaRPr lang="de-DE" altLang="de-DE" sz="1400" dirty="0">
              <a:solidFill>
                <a:schemeClr val="tx1"/>
              </a:solidFill>
              <a:ea typeface="DejaVu Sans"/>
              <a:cs typeface="DejaVu Sans"/>
            </a:endParaRPr>
          </a:p>
          <a:p>
            <a:pPr eaLnBrk="1" hangingPunct="1">
              <a:buSzPct val="45000"/>
            </a:pPr>
            <a:r>
              <a:rPr lang="en-GB" altLang="de-DE" sz="1400" dirty="0">
                <a:solidFill>
                  <a:schemeClr val="tx1"/>
                </a:solidFill>
                <a:ea typeface="DejaVu Sans"/>
                <a:cs typeface="DejaVu Sans"/>
              </a:rPr>
              <a:t>-Passive absorber (x1)</a:t>
            </a:r>
            <a:endParaRPr lang="de-DE" altLang="de-DE" sz="1400" dirty="0">
              <a:solidFill>
                <a:schemeClr val="tx1"/>
              </a:solidFill>
              <a:ea typeface="DejaVu Sans"/>
              <a:cs typeface="DejaVu Sans"/>
            </a:endParaRPr>
          </a:p>
          <a:p>
            <a:pPr eaLnBrk="1" hangingPunct="1">
              <a:buSzPct val="45000"/>
            </a:pPr>
            <a:r>
              <a:rPr lang="en-GB" altLang="de-DE" sz="1400" dirty="0">
                <a:solidFill>
                  <a:schemeClr val="tx1"/>
                </a:solidFill>
                <a:ea typeface="DejaVu Sans"/>
                <a:cs typeface="DejaVu Sans"/>
              </a:rPr>
              <a:t>-</a:t>
            </a:r>
            <a:r>
              <a:rPr lang="en-GB" altLang="de-DE" sz="1400" dirty="0" err="1">
                <a:solidFill>
                  <a:schemeClr val="tx1"/>
                </a:solidFill>
                <a:ea typeface="DejaVu Sans"/>
                <a:cs typeface="DejaVu Sans"/>
              </a:rPr>
              <a:t>CsI</a:t>
            </a:r>
            <a:r>
              <a:rPr lang="en-GB" altLang="de-DE" sz="1400" dirty="0">
                <a:solidFill>
                  <a:schemeClr val="tx1"/>
                </a:solidFill>
                <a:ea typeface="DejaVu Sans"/>
                <a:cs typeface="DejaVu Sans"/>
              </a:rPr>
              <a:t> scintillator coupled to silicon photodiode</a:t>
            </a:r>
            <a:endParaRPr lang="de-DE" altLang="de-DE" sz="1400" dirty="0">
              <a:solidFill>
                <a:schemeClr val="tx1"/>
              </a:solidFill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1223590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1975" y="15875"/>
            <a:ext cx="7019925" cy="1196975"/>
          </a:xfrm>
        </p:spPr>
        <p:txBody>
          <a:bodyPr/>
          <a:lstStyle/>
          <a:p>
            <a:r>
              <a:rPr lang="en-US" b="1" dirty="0"/>
              <a:t>FAIR facility</a:t>
            </a:r>
            <a:endParaRPr lang="en-US" dirty="0"/>
          </a:p>
        </p:txBody>
      </p:sp>
      <p:sp>
        <p:nvSpPr>
          <p:cNvPr id="55" name="Titel 1"/>
          <p:cNvSpPr txBox="1">
            <a:spLocks/>
          </p:cNvSpPr>
          <p:nvPr/>
        </p:nvSpPr>
        <p:spPr bwMode="auto">
          <a:xfrm>
            <a:off x="99070" y="499500"/>
            <a:ext cx="3373759" cy="1221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algn="l"/>
            <a:endParaRPr lang="en-US" kern="0" dirty="0"/>
          </a:p>
        </p:txBody>
      </p:sp>
      <p:pic>
        <p:nvPicPr>
          <p:cNvPr id="41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9"/>
          <a:stretch/>
        </p:blipFill>
        <p:spPr>
          <a:xfrm>
            <a:off x="549310" y="1486700"/>
            <a:ext cx="7504444" cy="5306242"/>
          </a:xfrm>
          <a:prstGeom prst="rect">
            <a:avLst/>
          </a:prstGeom>
        </p:spPr>
      </p:pic>
      <p:sp>
        <p:nvSpPr>
          <p:cNvPr id="43" name="Textfeld 42"/>
          <p:cNvSpPr txBox="1"/>
          <p:nvPr/>
        </p:nvSpPr>
        <p:spPr>
          <a:xfrm>
            <a:off x="5829214" y="4386695"/>
            <a:ext cx="1412803" cy="277280"/>
          </a:xfrm>
          <a:prstGeom prst="rect">
            <a:avLst/>
          </a:prstGeom>
        </p:spPr>
        <p:txBody>
          <a:bodyPr vert="horz" wrap="square" lIns="106957" tIns="53479" rIns="106957" bIns="53479" rtlCol="0" anchor="t">
            <a:spAutoFit/>
          </a:bodyPr>
          <a:lstStyle/>
          <a:p>
            <a:pPr algn="l" rtl="0"/>
            <a:r>
              <a:rPr lang="en-US" sz="1100" b="1" dirty="0"/>
              <a:t>Super-FRS</a:t>
            </a:r>
          </a:p>
        </p:txBody>
      </p:sp>
      <p:sp>
        <p:nvSpPr>
          <p:cNvPr id="45" name="Textfeld 44"/>
          <p:cNvSpPr txBox="1"/>
          <p:nvPr/>
        </p:nvSpPr>
        <p:spPr>
          <a:xfrm>
            <a:off x="3531170" y="4429776"/>
            <a:ext cx="778716" cy="277280"/>
          </a:xfrm>
          <a:prstGeom prst="rect">
            <a:avLst/>
          </a:prstGeom>
        </p:spPr>
        <p:txBody>
          <a:bodyPr vert="horz" wrap="square" lIns="106957" tIns="53479" rIns="106957" bIns="53479" rtlCol="0" anchor="t">
            <a:spAutoFit/>
          </a:bodyPr>
          <a:lstStyle/>
          <a:p>
            <a:pPr algn="l" rtl="0"/>
            <a:r>
              <a:rPr lang="en-US" sz="1100" b="1" dirty="0">
                <a:solidFill>
                  <a:srgbClr val="FF0000"/>
                </a:solidFill>
              </a:rPr>
              <a:t>HESR </a:t>
            </a:r>
          </a:p>
        </p:txBody>
      </p:sp>
      <p:sp>
        <p:nvSpPr>
          <p:cNvPr id="46" name="Textfeld 45"/>
          <p:cNvSpPr txBox="1"/>
          <p:nvPr/>
        </p:nvSpPr>
        <p:spPr>
          <a:xfrm>
            <a:off x="3857986" y="5400804"/>
            <a:ext cx="451900" cy="277280"/>
          </a:xfrm>
          <a:prstGeom prst="rect">
            <a:avLst/>
          </a:prstGeom>
        </p:spPr>
        <p:txBody>
          <a:bodyPr vert="horz" wrap="square" lIns="106957" tIns="53479" rIns="106957" bIns="53479" rtlCol="0" anchor="t">
            <a:spAutoFit/>
          </a:bodyPr>
          <a:lstStyle/>
          <a:p>
            <a:pPr algn="l" rtl="0"/>
            <a:r>
              <a:rPr lang="en-US" sz="1100" b="1" dirty="0">
                <a:solidFill>
                  <a:srgbClr val="FF0000"/>
                </a:solidFill>
              </a:rPr>
              <a:t>CR</a:t>
            </a:r>
          </a:p>
        </p:txBody>
      </p:sp>
      <p:sp>
        <p:nvSpPr>
          <p:cNvPr id="48" name="Textfeld 47"/>
          <p:cNvSpPr txBox="1"/>
          <p:nvPr/>
        </p:nvSpPr>
        <p:spPr>
          <a:xfrm>
            <a:off x="2888729" y="2279485"/>
            <a:ext cx="1412803" cy="277280"/>
          </a:xfrm>
          <a:prstGeom prst="rect">
            <a:avLst/>
          </a:prstGeom>
        </p:spPr>
        <p:txBody>
          <a:bodyPr vert="horz" wrap="square" lIns="106957" tIns="53479" rIns="106957" bIns="53479" rtlCol="0" anchor="t">
            <a:spAutoFit/>
          </a:bodyPr>
          <a:lstStyle/>
          <a:p>
            <a:pPr algn="l" rtl="0"/>
            <a:r>
              <a:rPr lang="en-US" sz="1100" dirty="0">
                <a:solidFill>
                  <a:prstClr val="black"/>
                </a:solidFill>
              </a:rPr>
              <a:t>Proton </a:t>
            </a:r>
            <a:r>
              <a:rPr lang="en-US" sz="1100" dirty="0" err="1">
                <a:solidFill>
                  <a:prstClr val="black"/>
                </a:solidFill>
              </a:rPr>
              <a:t>Linac</a:t>
            </a:r>
            <a:endParaRPr lang="en-US" sz="1100" dirty="0">
              <a:solidFill>
                <a:prstClr val="black"/>
              </a:solidFill>
            </a:endParaRPr>
          </a:p>
        </p:txBody>
      </p:sp>
      <p:cxnSp>
        <p:nvCxnSpPr>
          <p:cNvPr id="92" name="Gerade Verbindung mit Pfeil 91"/>
          <p:cNvCxnSpPr/>
          <p:nvPr/>
        </p:nvCxnSpPr>
        <p:spPr>
          <a:xfrm flipH="1">
            <a:off x="3161764" y="2539355"/>
            <a:ext cx="196898" cy="2578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7" name="Textfeld 96"/>
          <p:cNvSpPr txBox="1"/>
          <p:nvPr/>
        </p:nvSpPr>
        <p:spPr>
          <a:xfrm>
            <a:off x="6600517" y="3629767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CBM</a:t>
            </a:r>
          </a:p>
        </p:txBody>
      </p:sp>
      <p:sp>
        <p:nvSpPr>
          <p:cNvPr id="98" name="Textfeld 97"/>
          <p:cNvSpPr txBox="1"/>
          <p:nvPr/>
        </p:nvSpPr>
        <p:spPr>
          <a:xfrm rot="17809636">
            <a:off x="3972755" y="4106097"/>
            <a:ext cx="65755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PANDA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4CE81D-B05D-4FE4-8E46-A8841ED5C81A}"/>
              </a:ext>
            </a:extLst>
          </p:cNvPr>
          <p:cNvSpPr txBox="1"/>
          <p:nvPr/>
        </p:nvSpPr>
        <p:spPr>
          <a:xfrm>
            <a:off x="345190" y="4663975"/>
            <a:ext cx="220992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lang="en-US" sz="1200" b="1" dirty="0">
                <a:solidFill>
                  <a:srgbClr val="FF0000"/>
                </a:solidFill>
                <a:latin typeface="Arial Unicode MS" pitchFamily="34" charset="-128"/>
                <a:cs typeface="Times New Roman" pitchFamily="18" charset="0"/>
              </a:rPr>
              <a:t>Antiproton accumulation at HESR up to </a:t>
            </a:r>
            <a:r>
              <a:rPr kumimoji="0" 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 pitchFamily="34" charset="-128"/>
                <a:cs typeface="Times New Roman" pitchFamily="18" charset="0"/>
              </a:rPr>
              <a:t>10</a:t>
            </a:r>
            <a:r>
              <a:rPr lang="en-US" sz="1200" b="1" baseline="30000" dirty="0">
                <a:solidFill>
                  <a:srgbClr val="FF0000"/>
                </a:solidFill>
                <a:latin typeface="Arial Unicode MS" pitchFamily="34" charset="-128"/>
                <a:cs typeface="Times New Roman" pitchFamily="18" charset="0"/>
              </a:rPr>
              <a:t>10</a:t>
            </a:r>
            <a:endParaRPr kumimoji="0" lang="en-US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480DE0-3B2B-479E-8A58-BFD7D4906124}"/>
              </a:ext>
            </a:extLst>
          </p:cNvPr>
          <p:cNvSpPr txBox="1"/>
          <p:nvPr/>
        </p:nvSpPr>
        <p:spPr>
          <a:xfrm>
            <a:off x="3199409" y="336992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ESR</a:t>
            </a:r>
            <a:endParaRPr lang="ru-RU" sz="1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6099ED-5638-4338-AC8C-C0005A955C24}"/>
              </a:ext>
            </a:extLst>
          </p:cNvPr>
          <p:cNvSpPr txBox="1"/>
          <p:nvPr/>
        </p:nvSpPr>
        <p:spPr>
          <a:xfrm>
            <a:off x="2575334" y="4191575"/>
            <a:ext cx="7761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CRYRING</a:t>
            </a:r>
            <a:endParaRPr lang="ru-RU" sz="1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6FBC01-9A25-4598-A780-458D25469290}"/>
              </a:ext>
            </a:extLst>
          </p:cNvPr>
          <p:cNvSpPr txBox="1"/>
          <p:nvPr/>
        </p:nvSpPr>
        <p:spPr>
          <a:xfrm>
            <a:off x="3423188" y="6056847"/>
            <a:ext cx="29811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antiproton</a:t>
            </a:r>
            <a:r>
              <a:rPr lang="de-DE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rare isotope beam </a:t>
            </a:r>
            <a:r>
              <a:rPr lang="de-DE" sz="1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cooling</a:t>
            </a:r>
            <a:r>
              <a:rPr lang="de-DE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CR:</a:t>
            </a:r>
          </a:p>
          <a:p>
            <a:r>
              <a:rPr lang="de-DE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In-ring </a:t>
            </a:r>
            <a:r>
              <a:rPr lang="de-DE" sz="1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experiments</a:t>
            </a:r>
            <a:r>
              <a:rPr lang="de-DE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N=1</a:t>
            </a: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kumimoji="0" lang="en-US" sz="1400" b="1" i="0" u="none" strike="noStrike" cap="none" normalizeH="0" baseline="3000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8 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8056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23875" y="315759"/>
            <a:ext cx="7772400" cy="457200"/>
          </a:xfrm>
        </p:spPr>
        <p:txBody>
          <a:bodyPr/>
          <a:lstStyle/>
          <a:p>
            <a:pPr eaLnBrk="1" hangingPunct="1"/>
            <a:r>
              <a:rPr lang="en-GB" altLang="de-DE" sz="3200" b="1" dirty="0"/>
              <a:t>Detector Pockets</a:t>
            </a:r>
            <a:br>
              <a:rPr lang="en-GB" altLang="de-DE" sz="3200" b="1" dirty="0"/>
            </a:br>
            <a:endParaRPr lang="en-GB" altLang="de-DE" sz="2000" b="1" i="1" dirty="0"/>
          </a:p>
        </p:txBody>
      </p:sp>
      <p:pic>
        <p:nvPicPr>
          <p:cNvPr id="22" name="Picture 21"/>
          <p:cNvPicPr/>
          <p:nvPr/>
        </p:nvPicPr>
        <p:blipFill>
          <a:blip r:embed="rId2"/>
          <a:stretch>
            <a:fillRect/>
          </a:stretch>
        </p:blipFill>
        <p:spPr>
          <a:xfrm>
            <a:off x="1" y="2134403"/>
            <a:ext cx="9077325" cy="29289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57447" y="1324813"/>
            <a:ext cx="3802634" cy="400105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lang="en-GB" altLang="de-DE" sz="2000" dirty="0"/>
              <a:t>e.g. for </a:t>
            </a:r>
            <a:r>
              <a:rPr lang="en-GB" altLang="de-DE" sz="2000" dirty="0">
                <a:latin typeface="Symbol" panose="05050102010706020507" pitchFamily="18" charset="2"/>
              </a:rPr>
              <a:t>b</a:t>
            </a:r>
            <a:r>
              <a:rPr lang="en-GB" altLang="de-DE" sz="2000" dirty="0"/>
              <a:t> delayed neutron emission</a:t>
            </a:r>
            <a:endParaRPr lang="en-US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273663" y="1861413"/>
            <a:ext cx="2432461" cy="338554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CR TDR, Annex 1, 2016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874" y="5332646"/>
            <a:ext cx="1971135" cy="65498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lang="en-US" sz="1800" dirty="0" err="1">
                <a:latin typeface="Symbol" panose="05050102010706020507" pitchFamily="18" charset="2"/>
              </a:rPr>
              <a:t>D</a:t>
            </a:r>
            <a:r>
              <a:rPr lang="en-US" sz="1800" dirty="0" err="1"/>
              <a:t>x</a:t>
            </a:r>
            <a:r>
              <a:rPr lang="en-US" sz="1800" dirty="0"/>
              <a:t> =  -72 mm </a:t>
            </a:r>
          </a:p>
          <a:p>
            <a:r>
              <a:rPr lang="en-US" sz="1800" dirty="0"/>
              <a:t>for Z=50, m=132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34810" y="5330512"/>
            <a:ext cx="1971135" cy="65498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lang="en-US" sz="1800" dirty="0" err="1">
                <a:latin typeface="Symbol" panose="05050102010706020507" pitchFamily="18" charset="2"/>
              </a:rPr>
              <a:t>D</a:t>
            </a:r>
            <a:r>
              <a:rPr lang="en-US" sz="1800" dirty="0" err="1"/>
              <a:t>x</a:t>
            </a:r>
            <a:r>
              <a:rPr lang="en-US" sz="1800" dirty="0"/>
              <a:t> = -130 mm </a:t>
            </a:r>
          </a:p>
          <a:p>
            <a:r>
              <a:rPr lang="en-US" sz="1800" dirty="0"/>
              <a:t>for Z=82, m=126</a:t>
            </a:r>
          </a:p>
        </p:txBody>
      </p:sp>
      <p:cxnSp>
        <p:nvCxnSpPr>
          <p:cNvPr id="24" name="Straight Arrow Connector 23"/>
          <p:cNvCxnSpPr/>
          <p:nvPr/>
        </p:nvCxnSpPr>
        <p:spPr bwMode="auto">
          <a:xfrm flipV="1">
            <a:off x="1489893" y="4865299"/>
            <a:ext cx="1054898" cy="467347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Arrow Connector 29"/>
          <p:cNvCxnSpPr/>
          <p:nvPr/>
        </p:nvCxnSpPr>
        <p:spPr bwMode="auto">
          <a:xfrm flipV="1">
            <a:off x="3370997" y="4865299"/>
            <a:ext cx="162958" cy="467347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273663" y="5924676"/>
            <a:ext cx="2684251" cy="46166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lang="en-US" sz="1200" dirty="0">
                <a:latin typeface="+mn-lt"/>
              </a:rPr>
              <a:t>cooled beam (</a:t>
            </a:r>
            <a:r>
              <a:rPr lang="en-US" sz="1200" dirty="0">
                <a:latin typeface="Symbol" panose="05050102010706020507" pitchFamily="18" charset="2"/>
              </a:rPr>
              <a:t>e</a:t>
            </a:r>
            <a:r>
              <a:rPr lang="en-US" sz="1200" baseline="-25000" dirty="0">
                <a:latin typeface="+mn-lt"/>
              </a:rPr>
              <a:t>x</a:t>
            </a:r>
            <a:r>
              <a:rPr lang="en-US" sz="1200" dirty="0">
                <a:latin typeface="+mn-lt"/>
              </a:rPr>
              <a:t> = 1 mm mrad) </a:t>
            </a:r>
          </a:p>
          <a:p>
            <a:r>
              <a:rPr lang="en-US" sz="1200" dirty="0">
                <a:latin typeface="+mn-lt"/>
                <a:sym typeface="Wingdings" panose="05000000000000000000" pitchFamily="2" charset="2"/>
              </a:rPr>
              <a:t>    </a:t>
            </a:r>
            <a:r>
              <a:rPr lang="en-US" sz="1200" dirty="0">
                <a:latin typeface="+mn-lt"/>
              </a:rPr>
              <a:t>x-width = 2.2 – 3.2 mm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654" y="1184742"/>
            <a:ext cx="3814671" cy="2431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91151" y="5093679"/>
            <a:ext cx="3272039" cy="707882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lang="en-US" sz="2000" dirty="0">
                <a:solidFill>
                  <a:srgbClr val="131DDD"/>
                </a:solidFill>
              </a:rPr>
              <a:t>    pocket out during injection</a:t>
            </a:r>
          </a:p>
          <a:p>
            <a:r>
              <a:rPr lang="en-US" sz="2000" dirty="0">
                <a:solidFill>
                  <a:srgbClr val="131DDD"/>
                </a:solidFill>
                <a:sym typeface="Wingdings" panose="05000000000000000000" pitchFamily="2" charset="2"/>
              </a:rPr>
              <a:t></a:t>
            </a:r>
            <a:r>
              <a:rPr lang="en-US" sz="2000" dirty="0">
                <a:solidFill>
                  <a:srgbClr val="131DDD"/>
                </a:solidFill>
              </a:rPr>
              <a:t> fast drive with servo motor</a:t>
            </a:r>
          </a:p>
        </p:txBody>
      </p:sp>
    </p:spTree>
    <p:extLst>
      <p:ext uri="{BB962C8B-B14F-4D97-AF65-F5344CB8AC3E}">
        <p14:creationId xmlns:p14="http://schemas.microsoft.com/office/powerpoint/2010/main" val="1589226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5414" y="-12670"/>
            <a:ext cx="7019925" cy="1196975"/>
          </a:xfrm>
        </p:spPr>
        <p:txBody>
          <a:bodyPr>
            <a:normAutofit/>
          </a:bodyPr>
          <a:lstStyle/>
          <a:p>
            <a:r>
              <a:rPr lang="de-DE" b="1" dirty="0"/>
              <a:t>Position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detectors</a:t>
            </a:r>
            <a:r>
              <a:rPr lang="de-DE" b="1" dirty="0"/>
              <a:t> at CR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660" y="2500515"/>
            <a:ext cx="5422727" cy="367389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7760" y="6042641"/>
            <a:ext cx="19299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Extraction to HESR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flipH="1">
            <a:off x="974206" y="4508916"/>
            <a:ext cx="247491" cy="1920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flipH="1" flipV="1">
            <a:off x="1801759" y="6361707"/>
            <a:ext cx="717306" cy="834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8388424" y="6381328"/>
            <a:ext cx="621432" cy="365125"/>
          </a:xfrm>
          <a:prstGeom prst="rect">
            <a:avLst/>
          </a:prstGeom>
        </p:spPr>
        <p:txBody>
          <a:bodyPr/>
          <a:lstStyle/>
          <a:p>
            <a:fld id="{80B3665A-5265-4733-8836-25A2010F2302}" type="slidenum">
              <a:rPr lang="ru-RU" smtClean="0"/>
              <a:pPr/>
              <a:t>31</a:t>
            </a:fld>
            <a:endParaRPr lang="ru-RU" dirty="0"/>
          </a:p>
        </p:txBody>
      </p:sp>
      <p:cxnSp>
        <p:nvCxnSpPr>
          <p:cNvPr id="57" name="Gerade Verbindung mit Pfeil 18"/>
          <p:cNvCxnSpPr>
            <a:cxnSpLocks noChangeShapeType="1"/>
          </p:cNvCxnSpPr>
          <p:nvPr/>
        </p:nvCxnSpPr>
        <p:spPr bwMode="auto">
          <a:xfrm flipV="1">
            <a:off x="4270242" y="3561434"/>
            <a:ext cx="1211811" cy="217106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65" name="Gerade Verbindung mit Pfeil 18"/>
          <p:cNvCxnSpPr>
            <a:cxnSpLocks noChangeShapeType="1"/>
          </p:cNvCxnSpPr>
          <p:nvPr/>
        </p:nvCxnSpPr>
        <p:spPr bwMode="auto">
          <a:xfrm flipV="1">
            <a:off x="4383741" y="3051409"/>
            <a:ext cx="566399" cy="400003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15" name="Rechteck 14"/>
          <p:cNvSpPr/>
          <p:nvPr/>
        </p:nvSpPr>
        <p:spPr>
          <a:xfrm>
            <a:off x="1505425" y="3319633"/>
            <a:ext cx="29079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4 special vacuum chambers will be constructed with possibility for installation of  detectors </a:t>
            </a:r>
            <a:endParaRPr lang="de-DE" sz="1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Gerade Verbindung mit Pfeil 18"/>
          <p:cNvCxnSpPr>
            <a:cxnSpLocks noChangeShapeType="1"/>
          </p:cNvCxnSpPr>
          <p:nvPr/>
        </p:nvCxnSpPr>
        <p:spPr bwMode="auto">
          <a:xfrm flipH="1">
            <a:off x="2064729" y="4360985"/>
            <a:ext cx="1186578" cy="1272131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30" name="Gerade Verbindung mit Pfeil 18"/>
          <p:cNvCxnSpPr>
            <a:cxnSpLocks noChangeShapeType="1"/>
          </p:cNvCxnSpPr>
          <p:nvPr/>
        </p:nvCxnSpPr>
        <p:spPr bwMode="auto">
          <a:xfrm flipH="1">
            <a:off x="1621244" y="4450322"/>
            <a:ext cx="1036774" cy="1073871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pic>
        <p:nvPicPr>
          <p:cNvPr id="37" name="Picture 14" descr="pocke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813093">
            <a:off x="6306647" y="2130821"/>
            <a:ext cx="2868485" cy="2318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hteck 34"/>
          <p:cNvSpPr/>
          <p:nvPr/>
        </p:nvSpPr>
        <p:spPr>
          <a:xfrm rot="3502259">
            <a:off x="5378299" y="3310424"/>
            <a:ext cx="448236" cy="23308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Pfeil nach rechts 35"/>
          <p:cNvSpPr/>
          <p:nvPr/>
        </p:nvSpPr>
        <p:spPr>
          <a:xfrm>
            <a:off x="5894123" y="3218330"/>
            <a:ext cx="940328" cy="3251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Rechteck 37"/>
          <p:cNvSpPr/>
          <p:nvPr/>
        </p:nvSpPr>
        <p:spPr>
          <a:xfrm rot="20418145">
            <a:off x="7085482" y="2963772"/>
            <a:ext cx="1337307" cy="251944"/>
          </a:xfrm>
          <a:prstGeom prst="rect">
            <a:avLst/>
          </a:prstGeom>
          <a:solidFill>
            <a:schemeClr val="accent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6" name="Picture 4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72" t="11565" r="18861" b="7349"/>
          <a:stretch>
            <a:fillRect/>
          </a:stretch>
        </p:blipFill>
        <p:spPr bwMode="auto">
          <a:xfrm>
            <a:off x="574661" y="1291832"/>
            <a:ext cx="1341578" cy="126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172" y="1274931"/>
            <a:ext cx="1944501" cy="123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3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651" y="1294327"/>
            <a:ext cx="1735745" cy="1247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feld 38"/>
          <p:cNvSpPr txBox="1"/>
          <p:nvPr/>
        </p:nvSpPr>
        <p:spPr>
          <a:xfrm>
            <a:off x="7542279" y="1240567"/>
            <a:ext cx="1601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pocket</a:t>
            </a:r>
            <a:r>
              <a:rPr lang="de-DE" dirty="0"/>
              <a:t> </a:t>
            </a:r>
            <a:r>
              <a:rPr lang="de-DE" dirty="0" err="1"/>
              <a:t>detector</a:t>
            </a:r>
            <a:endParaRPr lang="de-DE" dirty="0"/>
          </a:p>
        </p:txBody>
      </p:sp>
      <p:cxnSp>
        <p:nvCxnSpPr>
          <p:cNvPr id="41" name="Gerade Verbindung mit Pfeil 40"/>
          <p:cNvCxnSpPr/>
          <p:nvPr/>
        </p:nvCxnSpPr>
        <p:spPr>
          <a:xfrm flipH="1">
            <a:off x="8362606" y="1740877"/>
            <a:ext cx="174725" cy="1004892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/>
          <p:cNvSpPr txBox="1"/>
          <p:nvPr/>
        </p:nvSpPr>
        <p:spPr>
          <a:xfrm>
            <a:off x="6281287" y="5154861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Schottky</a:t>
            </a:r>
            <a:r>
              <a:rPr lang="de-DE" dirty="0"/>
              <a:t>  </a:t>
            </a:r>
            <a:r>
              <a:rPr lang="de-DE" dirty="0" err="1"/>
              <a:t>resonator</a:t>
            </a:r>
            <a:endParaRPr lang="de-DE" dirty="0"/>
          </a:p>
        </p:txBody>
      </p:sp>
      <p:cxnSp>
        <p:nvCxnSpPr>
          <p:cNvPr id="54" name="Gerade Verbindung mit Pfeil 53"/>
          <p:cNvCxnSpPr/>
          <p:nvPr/>
        </p:nvCxnSpPr>
        <p:spPr>
          <a:xfrm flipV="1">
            <a:off x="7020237" y="3778541"/>
            <a:ext cx="522042" cy="1285694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1188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011" name="Text Box 3"/>
          <p:cNvSpPr txBox="1">
            <a:spLocks noChangeArrowheads="1"/>
          </p:cNvSpPr>
          <p:nvPr/>
        </p:nvSpPr>
        <p:spPr bwMode="auto">
          <a:xfrm>
            <a:off x="6845300" y="6629400"/>
            <a:ext cx="22987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chemeClr val="bg1"/>
                </a:solidFill>
                <a:latin typeface="Comic Sans MS" pitchFamily="66" charset="0"/>
              </a:rPr>
              <a:t>Isochronous Mode of the CR</a:t>
            </a:r>
          </a:p>
        </p:txBody>
      </p:sp>
      <p:sp>
        <p:nvSpPr>
          <p:cNvPr id="554012" name="Text Box 10"/>
          <p:cNvSpPr txBox="1">
            <a:spLocks noChangeArrowheads="1"/>
          </p:cNvSpPr>
          <p:nvPr/>
        </p:nvSpPr>
        <p:spPr bwMode="auto">
          <a:xfrm>
            <a:off x="2032000" y="2087563"/>
            <a:ext cx="1841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ru-RU" sz="3400" b="1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554013" name="Picture 7" descr="char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3976" y="2351585"/>
            <a:ext cx="4283075" cy="323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4016" name="Text Box 11"/>
          <p:cNvSpPr txBox="1">
            <a:spLocks noChangeArrowheads="1"/>
          </p:cNvSpPr>
          <p:nvPr/>
        </p:nvSpPr>
        <p:spPr bwMode="auto">
          <a:xfrm>
            <a:off x="5111863" y="2965489"/>
            <a:ext cx="314380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l-GR" b="1" i="1" dirty="0">
                <a:cs typeface="Times New Roman" pitchFamily="18" charset="0"/>
              </a:rPr>
              <a:t>γ</a:t>
            </a:r>
            <a:r>
              <a:rPr lang="en-US" b="1" i="1" baseline="-16000" dirty="0">
                <a:cs typeface="Times New Roman" pitchFamily="18" charset="0"/>
              </a:rPr>
              <a:t>t</a:t>
            </a:r>
            <a:r>
              <a:rPr lang="en-US" b="1" i="1" dirty="0">
                <a:cs typeface="Times New Roman" pitchFamily="18" charset="0"/>
              </a:rPr>
              <a:t> </a:t>
            </a:r>
            <a:r>
              <a:rPr lang="en-US" sz="1600" b="1" i="1" dirty="0">
                <a:cs typeface="Times New Roman" pitchFamily="18" charset="0"/>
              </a:rPr>
              <a:t>=</a:t>
            </a:r>
            <a:r>
              <a:rPr lang="en-US" b="1" i="1" dirty="0">
                <a:cs typeface="Times New Roman" pitchFamily="18" charset="0"/>
              </a:rPr>
              <a:t> </a:t>
            </a:r>
            <a:r>
              <a:rPr lang="el-GR" b="1" dirty="0">
                <a:cs typeface="Times New Roman" pitchFamily="18" charset="0"/>
              </a:rPr>
              <a:t>γ</a:t>
            </a:r>
            <a:r>
              <a:rPr lang="en-US" b="1" dirty="0">
                <a:cs typeface="Times New Roman" pitchFamily="18" charset="0"/>
              </a:rPr>
              <a:t> </a:t>
            </a:r>
            <a:r>
              <a:rPr lang="en-US" sz="1600" b="1" i="1" dirty="0">
                <a:cs typeface="Times New Roman" pitchFamily="18" charset="0"/>
              </a:rPr>
              <a:t>=</a:t>
            </a:r>
            <a:r>
              <a:rPr lang="en-US" b="1" dirty="0">
                <a:cs typeface="Times New Roman" pitchFamily="18" charset="0"/>
              </a:rPr>
              <a:t> 1.84 (</a:t>
            </a:r>
            <a:r>
              <a:rPr lang="en-US" b="1" i="1" dirty="0">
                <a:cs typeface="Times New Roman" pitchFamily="18" charset="0"/>
              </a:rPr>
              <a:t>E = 782.5 MeV/u</a:t>
            </a:r>
            <a:r>
              <a:rPr lang="en-US" b="1" dirty="0">
                <a:cs typeface="Times New Roman" pitchFamily="18" charset="0"/>
              </a:rPr>
              <a:t>)</a:t>
            </a:r>
            <a:endParaRPr lang="en-US" b="1" dirty="0">
              <a:latin typeface="Times New Roman" pitchFamily="18" charset="0"/>
            </a:endParaRPr>
          </a:p>
          <a:p>
            <a:pPr algn="ctr"/>
            <a:r>
              <a:rPr lang="el-GR" b="1" i="1" dirty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US" b="1" i="1" baseline="-160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i="1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b="1" dirty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i="1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1.67 (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E = 624.1 MeV/u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r>
              <a:rPr lang="el-GR" b="1" i="1" dirty="0">
                <a:cs typeface="Times New Roman" pitchFamily="18" charset="0"/>
              </a:rPr>
              <a:t>γ</a:t>
            </a:r>
            <a:r>
              <a:rPr lang="en-US" b="1" i="1" baseline="-16000" dirty="0">
                <a:cs typeface="Times New Roman" pitchFamily="18" charset="0"/>
              </a:rPr>
              <a:t>t</a:t>
            </a:r>
            <a:r>
              <a:rPr lang="en-US" b="1" i="1" dirty="0">
                <a:cs typeface="Times New Roman" pitchFamily="18" charset="0"/>
              </a:rPr>
              <a:t> </a:t>
            </a:r>
            <a:r>
              <a:rPr lang="en-US" sz="1600" b="1" i="1" dirty="0">
                <a:cs typeface="Times New Roman" pitchFamily="18" charset="0"/>
              </a:rPr>
              <a:t>=</a:t>
            </a:r>
            <a:r>
              <a:rPr lang="en-US" b="1" i="1" dirty="0">
                <a:cs typeface="Times New Roman" pitchFamily="18" charset="0"/>
              </a:rPr>
              <a:t> </a:t>
            </a:r>
            <a:r>
              <a:rPr lang="el-GR" b="1" dirty="0">
                <a:cs typeface="Times New Roman" pitchFamily="18" charset="0"/>
              </a:rPr>
              <a:t>γ</a:t>
            </a:r>
            <a:r>
              <a:rPr lang="en-US" b="1" dirty="0">
                <a:cs typeface="Times New Roman" pitchFamily="18" charset="0"/>
              </a:rPr>
              <a:t> </a:t>
            </a:r>
            <a:r>
              <a:rPr lang="en-US" sz="1600" b="1" i="1" dirty="0">
                <a:cs typeface="Times New Roman" pitchFamily="18" charset="0"/>
              </a:rPr>
              <a:t>=</a:t>
            </a:r>
            <a:r>
              <a:rPr lang="en-US" b="1" dirty="0">
                <a:cs typeface="Times New Roman" pitchFamily="18" charset="0"/>
              </a:rPr>
              <a:t> 1.43 (</a:t>
            </a:r>
            <a:r>
              <a:rPr lang="en-US" b="1" i="1" dirty="0">
                <a:cs typeface="Times New Roman" pitchFamily="18" charset="0"/>
              </a:rPr>
              <a:t>E = 400.5 MeV/u</a:t>
            </a:r>
            <a:r>
              <a:rPr lang="en-US" b="1" dirty="0">
                <a:cs typeface="Times New Roman" pitchFamily="18" charset="0"/>
              </a:rPr>
              <a:t>)</a:t>
            </a:r>
            <a:endParaRPr lang="el-GR" b="1" dirty="0">
              <a:cs typeface="Times New Roman" pitchFamily="18" charset="0"/>
            </a:endParaRPr>
          </a:p>
        </p:txBody>
      </p:sp>
      <p:sp>
        <p:nvSpPr>
          <p:cNvPr id="554018" name="Text Box 10"/>
          <p:cNvSpPr txBox="1">
            <a:spLocks noChangeArrowheads="1"/>
          </p:cNvSpPr>
          <p:nvPr/>
        </p:nvSpPr>
        <p:spPr bwMode="auto">
          <a:xfrm>
            <a:off x="1292063" y="199520"/>
            <a:ext cx="655987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4400" b="1" dirty="0">
                <a:latin typeface="Tekton Pro" pitchFamily="34" charset="0"/>
              </a:rPr>
              <a:t>CR as a mass spectrometer </a:t>
            </a:r>
          </a:p>
        </p:txBody>
      </p:sp>
      <p:graphicFrame>
        <p:nvGraphicFramePr>
          <p:cNvPr id="554010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6194957"/>
              </p:ext>
            </p:extLst>
          </p:nvPr>
        </p:nvGraphicFramePr>
        <p:xfrm>
          <a:off x="4692907" y="1322109"/>
          <a:ext cx="3987608" cy="6988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3" name="Equation" r:id="rId4" imgW="2781300" imgH="482600" progId="Equation.3">
                  <p:embed/>
                </p:oleObj>
              </mc:Choice>
              <mc:Fallback>
                <p:oleObj name="Equation" r:id="rId4" imgW="2781300" imgH="482600" progId="Equation.3">
                  <p:embed/>
                  <p:pic>
                    <p:nvPicPr>
                      <p:cNvPr id="55401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2907" y="1322109"/>
                        <a:ext cx="3987608" cy="6988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4019" name="Text Box 12"/>
          <p:cNvSpPr txBox="1">
            <a:spLocks noChangeArrowheads="1"/>
          </p:cNvSpPr>
          <p:nvPr/>
        </p:nvSpPr>
        <p:spPr bwMode="auto">
          <a:xfrm>
            <a:off x="4853241" y="2187740"/>
            <a:ext cx="382727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b="1" dirty="0">
                <a:latin typeface="Arial Unicode MS" pitchFamily="34" charset="-128"/>
              </a:rPr>
              <a:t>Isochronous mode ( </a:t>
            </a:r>
            <a:r>
              <a:rPr lang="en-US" b="1" dirty="0" err="1">
                <a:latin typeface="Arial Unicode MS" pitchFamily="34" charset="-128"/>
                <a:cs typeface="Times New Roman" pitchFamily="18" charset="0"/>
              </a:rPr>
              <a:t>γ</a:t>
            </a:r>
            <a:r>
              <a:rPr lang="en-US" b="1" baseline="-25000" dirty="0" err="1">
                <a:latin typeface="Arial Unicode MS" pitchFamily="34" charset="-128"/>
                <a:cs typeface="Times New Roman" pitchFamily="18" charset="0"/>
              </a:rPr>
              <a:t>tr</a:t>
            </a:r>
            <a:r>
              <a:rPr lang="en-US" b="1" dirty="0">
                <a:latin typeface="Arial Unicode MS" pitchFamily="34" charset="-128"/>
                <a:cs typeface="Times New Roman" pitchFamily="18" charset="0"/>
              </a:rPr>
              <a:t> = γ ) for fast </a:t>
            </a:r>
            <a:r>
              <a:rPr lang="en-US" b="1" dirty="0">
                <a:latin typeface="Arial Unicode MS" pitchFamily="34" charset="-128"/>
              </a:rPr>
              <a:t>mass measurements.</a:t>
            </a:r>
            <a:endParaRPr lang="en-US" b="1" dirty="0">
              <a:latin typeface="Arial Unicode MS" pitchFamily="34" charset="-128"/>
              <a:cs typeface="Arial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1415876" y="5763768"/>
            <a:ext cx="27982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dirty="0">
                <a:latin typeface="Tekton Pro" pitchFamily="34" charset="0"/>
              </a:rPr>
              <a:t>TOF mass measurements </a:t>
            </a:r>
          </a:p>
        </p:txBody>
      </p:sp>
      <p:sp>
        <p:nvSpPr>
          <p:cNvPr id="13" name="Text Box 29"/>
          <p:cNvSpPr txBox="1">
            <a:spLocks noChangeArrowheads="1"/>
          </p:cNvSpPr>
          <p:nvPr/>
        </p:nvSpPr>
        <p:spPr bwMode="auto">
          <a:xfrm>
            <a:off x="4929836" y="4378773"/>
            <a:ext cx="3674085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000066"/>
                    </a:gs>
                    <a:gs pos="100000">
                      <a:srgbClr val="0000CC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de-DE" sz="1400" b="1" dirty="0" err="1">
                <a:solidFill>
                  <a:srgbClr val="FF0000"/>
                </a:solidFill>
                <a:latin typeface="Comic Sans MS" panose="030F0702030302020204" pitchFamily="66" charset="0"/>
              </a:rPr>
              <a:t>Iso</a:t>
            </a:r>
            <a:r>
              <a:rPr lang="de-DE" altLang="de-DE" sz="1400" b="1" dirty="0" err="1">
                <a:solidFill>
                  <a:srgbClr val="FF0000"/>
                </a:solidFill>
                <a:latin typeface="Comic Sans MS" panose="030F0702030302020204" pitchFamily="66" charset="0"/>
              </a:rPr>
              <a:t>chronous</a:t>
            </a:r>
            <a:r>
              <a:rPr lang="de-DE" altLang="de-DE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de-DE" altLang="de-DE" sz="1400" b="1" dirty="0" err="1">
                <a:solidFill>
                  <a:srgbClr val="FF0000"/>
                </a:solidFill>
                <a:latin typeface="Comic Sans MS" panose="030F0702030302020204" pitchFamily="66" charset="0"/>
              </a:rPr>
              <a:t>Mass</a:t>
            </a:r>
            <a:r>
              <a:rPr lang="de-DE" altLang="de-DE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de-DE" altLang="de-DE" sz="1400" b="1" dirty="0" err="1">
                <a:solidFill>
                  <a:srgbClr val="FF0000"/>
                </a:solidFill>
                <a:latin typeface="Comic Sans MS" panose="030F0702030302020204" pitchFamily="66" charset="0"/>
              </a:rPr>
              <a:t>Spectrometry</a:t>
            </a:r>
            <a:r>
              <a:rPr lang="de-DE" altLang="de-DE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 (IMS)</a:t>
            </a:r>
            <a:r>
              <a:rPr lang="de-DE" altLang="de-DE" sz="1400" b="1" dirty="0">
                <a:latin typeface="Comic Sans MS" panose="030F0702030302020204" pitchFamily="66" charset="0"/>
              </a:rPr>
              <a:t> </a:t>
            </a:r>
          </a:p>
          <a:p>
            <a:pPr eaLnBrk="1" hangingPunct="1"/>
            <a:r>
              <a:rPr lang="de-DE" altLang="de-DE" sz="1400" b="1" dirty="0" err="1">
                <a:latin typeface="Comic Sans MS" panose="030F0702030302020204" pitchFamily="66" charset="0"/>
              </a:rPr>
              <a:t>is</a:t>
            </a:r>
            <a:r>
              <a:rPr lang="de-DE" altLang="de-DE" sz="1400" b="1" dirty="0">
                <a:latin typeface="Comic Sans MS" panose="030F0702030302020204" pitchFamily="66" charset="0"/>
              </a:rPr>
              <a:t> o</a:t>
            </a:r>
            <a:r>
              <a:rPr lang="en-US" altLang="de-DE" sz="1400" b="1" dirty="0">
                <a:latin typeface="Comic Sans MS" panose="030F0702030302020204" pitchFamily="66" charset="0"/>
              </a:rPr>
              <a:t>ne and only </a:t>
            </a:r>
            <a:r>
              <a:rPr lang="en-US" altLang="de-DE" sz="1400" b="1" dirty="0" err="1">
                <a:latin typeface="Comic Sans MS" panose="030F0702030302020204" pitchFamily="66" charset="0"/>
              </a:rPr>
              <a:t>quic</a:t>
            </a:r>
            <a:r>
              <a:rPr lang="de-DE" altLang="de-DE" sz="1400" b="1" dirty="0">
                <a:latin typeface="Comic Sans MS" panose="030F0702030302020204" pitchFamily="66" charset="0"/>
              </a:rPr>
              <a:t>k </a:t>
            </a:r>
            <a:r>
              <a:rPr lang="de-DE" altLang="de-DE" sz="1400" b="1" dirty="0" err="1">
                <a:latin typeface="Comic Sans MS" panose="030F0702030302020204" pitchFamily="66" charset="0"/>
              </a:rPr>
              <a:t>and</a:t>
            </a:r>
            <a:r>
              <a:rPr lang="de-DE" altLang="de-DE" sz="1400" b="1" dirty="0">
                <a:latin typeface="Comic Sans MS" panose="030F0702030302020204" pitchFamily="66" charset="0"/>
              </a:rPr>
              <a:t> sensitive </a:t>
            </a:r>
            <a:r>
              <a:rPr lang="de-DE" altLang="de-DE" sz="1400" b="1" dirty="0" err="1">
                <a:latin typeface="Comic Sans MS" panose="030F0702030302020204" pitchFamily="66" charset="0"/>
              </a:rPr>
              <a:t>enough</a:t>
            </a:r>
            <a:r>
              <a:rPr lang="de-DE" altLang="de-DE" sz="1400" b="1" dirty="0">
                <a:latin typeface="Comic Sans MS" panose="030F0702030302020204" pitchFamily="66" charset="0"/>
              </a:rPr>
              <a:t> </a:t>
            </a:r>
            <a:r>
              <a:rPr lang="en-US" altLang="de-DE" sz="1400" b="1" dirty="0">
                <a:latin typeface="Comic Sans MS" panose="030F0702030302020204" pitchFamily="66" charset="0"/>
              </a:rPr>
              <a:t>technique</a:t>
            </a:r>
            <a:r>
              <a:rPr lang="de-DE" altLang="de-DE" sz="1400" b="1" dirty="0">
                <a:latin typeface="Comic Sans MS" panose="030F0702030302020204" pitchFamily="66" charset="0"/>
              </a:rPr>
              <a:t> </a:t>
            </a:r>
            <a:r>
              <a:rPr lang="en-US" altLang="de-DE" sz="1400" b="1" dirty="0">
                <a:latin typeface="Comic Sans MS" panose="030F0702030302020204" pitchFamily="66" charset="0"/>
              </a:rPr>
              <a:t>for</a:t>
            </a:r>
            <a:r>
              <a:rPr lang="de-DE" altLang="de-DE" sz="1400" b="1" dirty="0">
                <a:latin typeface="Comic Sans MS" panose="030F0702030302020204" pitchFamily="66" charset="0"/>
              </a:rPr>
              <a:t> m</a:t>
            </a:r>
            <a:r>
              <a:rPr lang="en-US" altLang="de-DE" sz="1400" b="1" dirty="0">
                <a:latin typeface="Comic Sans MS" panose="030F0702030302020204" pitchFamily="66" charset="0"/>
              </a:rPr>
              <a:t>ass</a:t>
            </a:r>
            <a:r>
              <a:rPr lang="de-DE" altLang="de-DE" sz="1400" b="1" dirty="0">
                <a:latin typeface="Comic Sans MS" panose="030F0702030302020204" pitchFamily="66" charset="0"/>
              </a:rPr>
              <a:t> </a:t>
            </a:r>
            <a:r>
              <a:rPr lang="en-US" altLang="de-DE" sz="1400" b="1" dirty="0">
                <a:latin typeface="Comic Sans MS" panose="030F0702030302020204" pitchFamily="66" charset="0"/>
              </a:rPr>
              <a:t>measurements of large </a:t>
            </a:r>
          </a:p>
          <a:p>
            <a:pPr eaLnBrk="1" hangingPunct="1"/>
            <a:r>
              <a:rPr lang="en-US" altLang="de-DE" sz="1400" b="1" dirty="0">
                <a:latin typeface="Comic Sans MS" panose="030F0702030302020204" pitchFamily="66" charset="0"/>
              </a:rPr>
              <a:t>number of extremely short exotic</a:t>
            </a:r>
            <a:r>
              <a:rPr lang="de-DE" altLang="de-DE" sz="1400" b="1" dirty="0">
                <a:latin typeface="Comic Sans MS" panose="030F0702030302020204" pitchFamily="66" charset="0"/>
              </a:rPr>
              <a:t> n</a:t>
            </a:r>
            <a:r>
              <a:rPr lang="en-US" altLang="de-DE" sz="1400" b="1" dirty="0" err="1">
                <a:latin typeface="Comic Sans MS" panose="030F0702030302020204" pitchFamily="66" charset="0"/>
              </a:rPr>
              <a:t>uclei</a:t>
            </a:r>
            <a:r>
              <a:rPr lang="de-DE" altLang="de-DE" sz="1400" b="1" dirty="0">
                <a:latin typeface="Comic Sans MS" panose="030F0702030302020204" pitchFamily="66" charset="0"/>
              </a:rPr>
              <a:t> </a:t>
            </a:r>
            <a:r>
              <a:rPr lang="en-US" altLang="de-DE" sz="1400" b="1" dirty="0">
                <a:latin typeface="Comic Sans MS" panose="030F0702030302020204" pitchFamily="66" charset="0"/>
              </a:rPr>
              <a:t>with high accuracy </a:t>
            </a:r>
            <a:r>
              <a:rPr lang="de-DE" altLang="de-DE" sz="1400" b="1" dirty="0">
                <a:latin typeface="Comic Sans MS" panose="030F0702030302020204" pitchFamily="66" charset="0"/>
              </a:rPr>
              <a:t>(</a:t>
            </a:r>
            <a:r>
              <a:rPr lang="el-GR" altLang="de-DE" sz="1400" b="1" dirty="0">
                <a:latin typeface="Comic Sans MS" panose="030F0702030302020204" pitchFamily="66" charset="0"/>
              </a:rPr>
              <a:t>Δ</a:t>
            </a:r>
            <a:r>
              <a:rPr lang="en-US" altLang="de-DE" sz="1400" b="1" dirty="0">
                <a:latin typeface="Comic Sans MS" panose="030F0702030302020204" pitchFamily="66" charset="0"/>
              </a:rPr>
              <a:t>m/m</a:t>
            </a:r>
            <a:r>
              <a:rPr lang="de-DE" altLang="de-DE" sz="1400" b="1" dirty="0">
                <a:latin typeface="Comic Sans MS" panose="030F0702030302020204" pitchFamily="66" charset="0"/>
              </a:rPr>
              <a:t>~10</a:t>
            </a:r>
            <a:r>
              <a:rPr lang="de-DE" altLang="de-DE" sz="1400" b="1" baseline="30000" dirty="0">
                <a:latin typeface="Comic Sans MS" panose="030F0702030302020204" pitchFamily="66" charset="0"/>
              </a:rPr>
              <a:t>-6</a:t>
            </a:r>
            <a:r>
              <a:rPr lang="de-DE" altLang="de-DE" sz="1400" b="1" dirty="0">
                <a:latin typeface="Comic Sans MS" panose="030F0702030302020204" pitchFamily="66" charset="0"/>
              </a:rPr>
              <a:t>)</a:t>
            </a:r>
            <a:endParaRPr lang="en-US" altLang="de-DE" sz="1400" b="1" dirty="0">
              <a:latin typeface="Comic Sans MS" panose="030F0702030302020204" pitchFamily="66" charset="0"/>
            </a:endParaRPr>
          </a:p>
        </p:txBody>
      </p:sp>
      <p:sp>
        <p:nvSpPr>
          <p:cNvPr id="14" name="Text Box 26"/>
          <p:cNvSpPr txBox="1">
            <a:spLocks noChangeArrowheads="1"/>
          </p:cNvSpPr>
          <p:nvPr/>
        </p:nvSpPr>
        <p:spPr bwMode="auto">
          <a:xfrm>
            <a:off x="340104" y="1301191"/>
            <a:ext cx="427082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000066"/>
                    </a:gs>
                    <a:gs pos="100000">
                      <a:srgbClr val="0000CC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de-DE" sz="1400" b="1" dirty="0">
                <a:latin typeface="Comic Sans MS" panose="030F0702030302020204" pitchFamily="66" charset="0"/>
              </a:rPr>
              <a:t>To determine the r-pro</a:t>
            </a:r>
            <a:r>
              <a:rPr lang="de-DE" altLang="de-DE" sz="1400" b="1" dirty="0" err="1">
                <a:latin typeface="Comic Sans MS" panose="030F0702030302020204" pitchFamily="66" charset="0"/>
              </a:rPr>
              <a:t>cess</a:t>
            </a:r>
            <a:r>
              <a:rPr lang="de-DE" altLang="de-DE" sz="1400" b="1" dirty="0">
                <a:latin typeface="Comic Sans MS" panose="030F0702030302020204" pitchFamily="66" charset="0"/>
              </a:rPr>
              <a:t>, rapid </a:t>
            </a:r>
            <a:r>
              <a:rPr lang="de-DE" altLang="de-DE" sz="1400" b="1" dirty="0" err="1">
                <a:latin typeface="Comic Sans MS" panose="030F0702030302020204" pitchFamily="66" charset="0"/>
              </a:rPr>
              <a:t>neutron</a:t>
            </a:r>
            <a:r>
              <a:rPr lang="de-DE" altLang="de-DE" sz="1400" b="1" dirty="0">
                <a:latin typeface="Comic Sans MS" panose="030F0702030302020204" pitchFamily="66" charset="0"/>
              </a:rPr>
              <a:t> </a:t>
            </a:r>
            <a:r>
              <a:rPr lang="de-DE" altLang="de-DE" sz="1400" b="1" dirty="0" err="1">
                <a:latin typeface="Comic Sans MS" panose="030F0702030302020204" pitchFamily="66" charset="0"/>
              </a:rPr>
              <a:t>capture</a:t>
            </a:r>
            <a:r>
              <a:rPr lang="de-DE" altLang="de-DE" sz="1400" b="1" dirty="0">
                <a:latin typeface="Comic Sans MS" panose="030F0702030302020204" pitchFamily="66" charset="0"/>
              </a:rPr>
              <a:t> </a:t>
            </a:r>
            <a:r>
              <a:rPr lang="de-DE" altLang="de-DE" sz="1400" b="1" dirty="0" err="1">
                <a:latin typeface="Comic Sans MS" panose="030F0702030302020204" pitchFamily="66" charset="0"/>
              </a:rPr>
              <a:t>process</a:t>
            </a:r>
            <a:r>
              <a:rPr lang="de-DE" altLang="de-DE" sz="1400" b="1" dirty="0">
                <a:latin typeface="Comic Sans MS" panose="030F0702030302020204" pitchFamily="66" charset="0"/>
              </a:rPr>
              <a:t>, </a:t>
            </a:r>
            <a:r>
              <a:rPr lang="de-DE" altLang="de-DE" sz="1400" b="1" dirty="0" err="1">
                <a:latin typeface="Comic Sans MS" panose="030F0702030302020204" pitchFamily="66" charset="0"/>
              </a:rPr>
              <a:t>that</a:t>
            </a:r>
            <a:r>
              <a:rPr lang="de-DE" altLang="de-DE" sz="1400" b="1" dirty="0">
                <a:latin typeface="Comic Sans MS" panose="030F0702030302020204" pitchFamily="66" charset="0"/>
              </a:rPr>
              <a:t> </a:t>
            </a:r>
            <a:r>
              <a:rPr lang="de-DE" altLang="de-DE" sz="1400" b="1" dirty="0" err="1">
                <a:latin typeface="Comic Sans MS" panose="030F0702030302020204" pitchFamily="66" charset="0"/>
              </a:rPr>
              <a:t>occurs</a:t>
            </a:r>
            <a:r>
              <a:rPr lang="de-DE" altLang="de-DE" sz="1400" b="1" dirty="0">
                <a:latin typeface="Comic Sans MS" panose="030F0702030302020204" pitchFamily="66" charset="0"/>
              </a:rPr>
              <a:t> in </a:t>
            </a:r>
            <a:r>
              <a:rPr lang="de-DE" altLang="de-DE" sz="1400" b="1" dirty="0" err="1">
                <a:latin typeface="Comic Sans MS" panose="030F0702030302020204" pitchFamily="66" charset="0"/>
              </a:rPr>
              <a:t>core-collapse</a:t>
            </a:r>
            <a:r>
              <a:rPr lang="de-DE" altLang="de-DE" sz="1400" b="1" dirty="0">
                <a:latin typeface="Comic Sans MS" panose="030F0702030302020204" pitchFamily="66" charset="0"/>
              </a:rPr>
              <a:t> </a:t>
            </a:r>
            <a:r>
              <a:rPr lang="de-DE" altLang="de-DE" sz="1400" b="1" dirty="0" err="1">
                <a:latin typeface="Comic Sans MS" panose="030F0702030302020204" pitchFamily="66" charset="0"/>
              </a:rPr>
              <a:t>supernovae</a:t>
            </a:r>
            <a:r>
              <a:rPr lang="de-DE" altLang="de-DE" sz="1400" b="1" dirty="0">
                <a:latin typeface="Comic Sans MS" panose="030F0702030302020204" pitchFamily="66" charset="0"/>
              </a:rPr>
              <a:t> </a:t>
            </a:r>
            <a:r>
              <a:rPr lang="de-DE" altLang="de-DE" sz="1400" b="1" dirty="0" err="1">
                <a:latin typeface="Comic Sans MS" panose="030F0702030302020204" pitchFamily="66" charset="0"/>
              </a:rPr>
              <a:t>one</a:t>
            </a:r>
            <a:r>
              <a:rPr lang="de-DE" altLang="de-DE" sz="1400" b="1" dirty="0">
                <a:latin typeface="Comic Sans MS" panose="030F0702030302020204" pitchFamily="66" charset="0"/>
              </a:rPr>
              <a:t> </a:t>
            </a:r>
            <a:r>
              <a:rPr lang="de-DE" altLang="de-DE" sz="1400" b="1" dirty="0" err="1">
                <a:latin typeface="Comic Sans MS" panose="030F0702030302020204" pitchFamily="66" charset="0"/>
              </a:rPr>
              <a:t>have</a:t>
            </a:r>
            <a:r>
              <a:rPr lang="de-DE" altLang="de-DE" sz="1400" b="1" dirty="0">
                <a:latin typeface="Comic Sans MS" panose="030F0702030302020204" pitchFamily="66" charset="0"/>
              </a:rPr>
              <a:t> </a:t>
            </a:r>
            <a:r>
              <a:rPr lang="de-DE" altLang="de-DE" sz="1400" b="1" dirty="0" err="1">
                <a:latin typeface="Comic Sans MS" panose="030F0702030302020204" pitchFamily="66" charset="0"/>
              </a:rPr>
              <a:t>to</a:t>
            </a:r>
            <a:r>
              <a:rPr lang="de-DE" altLang="de-DE" sz="1400" b="1" dirty="0">
                <a:latin typeface="Comic Sans MS" panose="030F0702030302020204" pitchFamily="66" charset="0"/>
              </a:rPr>
              <a:t> </a:t>
            </a:r>
            <a:r>
              <a:rPr lang="de-DE" altLang="de-DE" sz="1400" b="1" dirty="0" err="1">
                <a:latin typeface="Comic Sans MS" panose="030F0702030302020204" pitchFamily="66" charset="0"/>
              </a:rPr>
              <a:t>measure</a:t>
            </a:r>
            <a:r>
              <a:rPr lang="de-DE" altLang="de-DE" sz="1400" b="1" dirty="0">
                <a:latin typeface="Comic Sans MS" panose="030F0702030302020204" pitchFamily="66" charset="0"/>
              </a:rPr>
              <a:t> </a:t>
            </a:r>
            <a:r>
              <a:rPr lang="de-DE" altLang="de-DE" sz="1400" b="1" dirty="0" err="1">
                <a:latin typeface="Comic Sans MS" panose="030F0702030302020204" pitchFamily="66" charset="0"/>
              </a:rPr>
              <a:t>masses</a:t>
            </a:r>
            <a:r>
              <a:rPr lang="de-DE" altLang="de-DE" sz="1400" b="1" dirty="0">
                <a:latin typeface="Comic Sans MS" panose="030F0702030302020204" pitchFamily="66" charset="0"/>
              </a:rPr>
              <a:t> </a:t>
            </a:r>
            <a:r>
              <a:rPr lang="de-DE" altLang="de-DE" sz="1400" b="1" dirty="0" err="1">
                <a:latin typeface="Comic Sans MS" panose="030F0702030302020204" pitchFamily="66" charset="0"/>
              </a:rPr>
              <a:t>of</a:t>
            </a:r>
            <a:r>
              <a:rPr lang="de-DE" altLang="de-DE" sz="1400" b="1" dirty="0">
                <a:latin typeface="Comic Sans MS" panose="030F0702030302020204" pitchFamily="66" charset="0"/>
              </a:rPr>
              <a:t> </a:t>
            </a:r>
            <a:r>
              <a:rPr lang="de-DE" altLang="de-DE" sz="1400" b="1" dirty="0" err="1">
                <a:latin typeface="Comic Sans MS" panose="030F0702030302020204" pitchFamily="66" charset="0"/>
              </a:rPr>
              <a:t>neutron-rich</a:t>
            </a:r>
            <a:r>
              <a:rPr lang="de-DE" altLang="de-DE" sz="1400" b="1" dirty="0">
                <a:latin typeface="Comic Sans MS" panose="030F0702030302020204" pitchFamily="66" charset="0"/>
              </a:rPr>
              <a:t> </a:t>
            </a:r>
            <a:r>
              <a:rPr lang="de-DE" altLang="de-DE" sz="1400" b="1" dirty="0" err="1">
                <a:latin typeface="Comic Sans MS" panose="030F0702030302020204" pitchFamily="66" charset="0"/>
              </a:rPr>
              <a:t>exotic</a:t>
            </a:r>
            <a:r>
              <a:rPr lang="de-DE" altLang="de-DE" sz="1400" b="1" dirty="0">
                <a:latin typeface="Comic Sans MS" panose="030F0702030302020204" pitchFamily="66" charset="0"/>
              </a:rPr>
              <a:t> </a:t>
            </a:r>
            <a:r>
              <a:rPr lang="de-DE" altLang="de-DE" sz="1400" b="1" dirty="0" err="1">
                <a:latin typeface="Comic Sans MS" panose="030F0702030302020204" pitchFamily="66" charset="0"/>
              </a:rPr>
              <a:t>nuclei</a:t>
            </a:r>
            <a:r>
              <a:rPr lang="de-DE" altLang="de-DE" sz="1400" b="1" dirty="0">
                <a:latin typeface="Comic Sans MS" panose="030F0702030302020204" pitchFamily="66" charset="0"/>
              </a:rPr>
              <a:t>.</a:t>
            </a:r>
          </a:p>
          <a:p>
            <a:pPr eaLnBrk="1" hangingPunct="1"/>
            <a:r>
              <a:rPr lang="en-US" altLang="de-DE" sz="1400" b="1" dirty="0">
                <a:latin typeface="Comic Sans MS" panose="030F0702030302020204" pitchFamily="66" charset="0"/>
              </a:rPr>
              <a:t>  </a:t>
            </a:r>
            <a:endParaRPr lang="ru-RU" altLang="de-DE" sz="14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218882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579" y="-12670"/>
            <a:ext cx="7019925" cy="1196975"/>
          </a:xfrm>
        </p:spPr>
        <p:txBody>
          <a:bodyPr>
            <a:normAutofit/>
          </a:bodyPr>
          <a:lstStyle/>
          <a:p>
            <a:r>
              <a:rPr lang="de-DE" b="1" dirty="0"/>
              <a:t>TOF </a:t>
            </a:r>
            <a:r>
              <a:rPr lang="de-DE" b="1" dirty="0" err="1"/>
              <a:t>detectors</a:t>
            </a:r>
            <a:r>
              <a:rPr lang="de-DE" b="1" dirty="0"/>
              <a:t> 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91465" y="5740559"/>
            <a:ext cx="19299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Extraction to HESR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flipH="1">
            <a:off x="974206" y="4508916"/>
            <a:ext cx="247491" cy="1920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flipH="1" flipV="1">
            <a:off x="974206" y="5765681"/>
            <a:ext cx="717306" cy="834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8388424" y="6381328"/>
            <a:ext cx="621432" cy="365125"/>
          </a:xfrm>
          <a:prstGeom prst="rect">
            <a:avLst/>
          </a:prstGeom>
        </p:spPr>
        <p:txBody>
          <a:bodyPr/>
          <a:lstStyle/>
          <a:p>
            <a:fld id="{80B3665A-5265-4733-8836-25A2010F2302}" type="slidenum">
              <a:rPr lang="ru-RU" smtClean="0"/>
              <a:pPr/>
              <a:t>33</a:t>
            </a:fld>
            <a:endParaRPr lang="ru-RU" dirty="0"/>
          </a:p>
        </p:txBody>
      </p:sp>
      <p:pic>
        <p:nvPicPr>
          <p:cNvPr id="97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7060" y="1418175"/>
            <a:ext cx="3218560" cy="2317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44" y="1739158"/>
            <a:ext cx="5691016" cy="4034871"/>
          </a:xfrm>
          <a:prstGeom prst="rect">
            <a:avLst/>
          </a:prstGeom>
        </p:spPr>
      </p:pic>
      <p:cxnSp>
        <p:nvCxnSpPr>
          <p:cNvPr id="105" name="Gerade Verbindung mit Pfeil 18"/>
          <p:cNvCxnSpPr>
            <a:cxnSpLocks noChangeShapeType="1"/>
          </p:cNvCxnSpPr>
          <p:nvPr/>
        </p:nvCxnSpPr>
        <p:spPr bwMode="auto">
          <a:xfrm>
            <a:off x="2366749" y="4264083"/>
            <a:ext cx="0" cy="1128346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06" name="Gerade Verbindung mit Pfeil 18"/>
          <p:cNvCxnSpPr>
            <a:cxnSpLocks noChangeShapeType="1"/>
          </p:cNvCxnSpPr>
          <p:nvPr/>
        </p:nvCxnSpPr>
        <p:spPr bwMode="auto">
          <a:xfrm>
            <a:off x="3457059" y="4233652"/>
            <a:ext cx="0" cy="1189208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pic>
        <p:nvPicPr>
          <p:cNvPr id="108" name="Picture 2" descr="D:\Kuzminchuk\CR-TOF-ILIMA\Technical-Drawings\CR02EK3\-1040758-A-000_-_CR02EK3_on_the_beam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99" t="14711" r="32118" b="10953"/>
          <a:stretch/>
        </p:blipFill>
        <p:spPr bwMode="auto">
          <a:xfrm>
            <a:off x="3385342" y="2227736"/>
            <a:ext cx="1202620" cy="101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9" name="Textfeld 108"/>
          <p:cNvSpPr txBox="1"/>
          <p:nvPr/>
        </p:nvSpPr>
        <p:spPr>
          <a:xfrm>
            <a:off x="3246755" y="1959124"/>
            <a:ext cx="12282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100" b="0" dirty="0">
                <a:solidFill>
                  <a:srgbClr val="FF0000"/>
                </a:solidFill>
                <a:latin typeface="Calibri"/>
              </a:rPr>
              <a:t>Chamber + Bellow</a:t>
            </a:r>
          </a:p>
        </p:txBody>
      </p:sp>
      <p:sp>
        <p:nvSpPr>
          <p:cNvPr id="110" name="TextBox 2"/>
          <p:cNvSpPr txBox="1"/>
          <p:nvPr/>
        </p:nvSpPr>
        <p:spPr>
          <a:xfrm>
            <a:off x="3026578" y="3196809"/>
            <a:ext cx="2315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Installation in ring</a:t>
            </a:r>
          </a:p>
        </p:txBody>
      </p:sp>
      <p:pic>
        <p:nvPicPr>
          <p:cNvPr id="111" name="Picture 6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867" y="2216482"/>
            <a:ext cx="1705232" cy="1062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" name="TextBox 8"/>
          <p:cNvSpPr txBox="1">
            <a:spLocks noChangeArrowheads="1"/>
          </p:cNvSpPr>
          <p:nvPr/>
        </p:nvSpPr>
        <p:spPr bwMode="auto">
          <a:xfrm>
            <a:off x="5516344" y="5436911"/>
            <a:ext cx="3182796" cy="1014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592" tIns="45297" rIns="90592" bIns="45297">
            <a:spAutoFit/>
          </a:bodyPr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de-DE" sz="1200" dirty="0">
                <a:latin typeface="Comic Sans MS" panose="030F0702030302020204" pitchFamily="66" charset="0"/>
                <a:ea typeface="ヒラギノ角ゴ ProN W3" pitchFamily="-84" charset="-128"/>
                <a:sym typeface="Arial" panose="020B0604020202020204" pitchFamily="34" charset="0"/>
              </a:rPr>
              <a:t>Isochronous conditions are no ideal for full momentum spread area. </a:t>
            </a:r>
          </a:p>
          <a:p>
            <a:pPr eaLnBrk="1" hangingPunct="1"/>
            <a:r>
              <a:rPr lang="en-US" altLang="de-DE" sz="1200" b="1" dirty="0">
                <a:solidFill>
                  <a:srgbClr val="FF0000"/>
                </a:solidFill>
                <a:latin typeface="Comic Sans MS" panose="030F0702030302020204" pitchFamily="66" charset="0"/>
                <a:ea typeface="ヒラギノ角ゴ ProN W3" pitchFamily="-84" charset="-128"/>
                <a:sym typeface="Arial" panose="020B0604020202020204" pitchFamily="34" charset="0"/>
              </a:rPr>
              <a:t>2 TOF detectors are used for velocity measurement as a function of m/q</a:t>
            </a:r>
          </a:p>
          <a:p>
            <a:pPr eaLnBrk="1" hangingPunct="1"/>
            <a:endParaRPr lang="en-US" altLang="de-DE" sz="1200" b="1" dirty="0">
              <a:solidFill>
                <a:srgbClr val="FF0000"/>
              </a:solidFill>
              <a:latin typeface="Comic Sans MS" panose="030F0702030302020204" pitchFamily="66" charset="0"/>
              <a:ea typeface="ヒラギノ角ゴ ProN W3" pitchFamily="-84" charset="-128"/>
              <a:sym typeface="Arial" panose="020B0604020202020204" pitchFamily="34" charset="0"/>
            </a:endParaRPr>
          </a:p>
        </p:txBody>
      </p:sp>
      <p:graphicFrame>
        <p:nvGraphicFramePr>
          <p:cNvPr id="113" name="Object 26"/>
          <p:cNvGraphicFramePr>
            <a:graphicFrameLocks noChangeAspect="1"/>
          </p:cNvGraphicFramePr>
          <p:nvPr/>
        </p:nvGraphicFramePr>
        <p:xfrm>
          <a:off x="6122827" y="3930120"/>
          <a:ext cx="2708138" cy="474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1" name="Equation" r:id="rId7" imgW="2781300" imgH="482600" progId="Equation.3">
                  <p:embed/>
                </p:oleObj>
              </mc:Choice>
              <mc:Fallback>
                <p:oleObj name="Equation" r:id="rId7" imgW="2781300" imgH="482600" progId="Equation.3">
                  <p:embed/>
                  <p:pic>
                    <p:nvPicPr>
                      <p:cNvPr id="113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2827" y="3930120"/>
                        <a:ext cx="2708138" cy="4746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Textfeld 113"/>
              <p:cNvSpPr txBox="1"/>
              <p:nvPr/>
            </p:nvSpPr>
            <p:spPr>
              <a:xfrm>
                <a:off x="6298984" y="4582872"/>
                <a:ext cx="1542176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𝑡𝑟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𝑡𝑟</m:t>
                        </m:r>
                      </m:sub>
                    </m:sSub>
                  </m:oMath>
                </a14:m>
                <a:r>
                  <a:rPr lang="de-DE" dirty="0"/>
                  <a:t>(</a:t>
                </a:r>
                <a:r>
                  <a:rPr lang="de-DE" dirty="0" err="1">
                    <a:latin typeface="Symbol" panose="05050102010706020507" pitchFamily="18" charset="2"/>
                  </a:rPr>
                  <a:t>d</a:t>
                </a:r>
                <a:r>
                  <a:rPr lang="de-DE" dirty="0" err="1"/>
                  <a:t>p</a:t>
                </a:r>
                <a:r>
                  <a:rPr lang="de-DE" dirty="0"/>
                  <a:t>/p)</a:t>
                </a:r>
              </a:p>
            </p:txBody>
          </p:sp>
        </mc:Choice>
        <mc:Fallback xmlns="">
          <p:sp>
            <p:nvSpPr>
              <p:cNvPr id="114" name="Textfeld 1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8984" y="4582872"/>
                <a:ext cx="1542176" cy="276999"/>
              </a:xfrm>
              <a:prstGeom prst="rect">
                <a:avLst/>
              </a:prstGeom>
              <a:blipFill>
                <a:blip r:embed="rId9"/>
                <a:stretch>
                  <a:fillRect l="-5138" t="-31111" r="-3162" b="-5111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Textfeld 114"/>
              <p:cNvSpPr txBox="1"/>
              <p:nvPr/>
            </p:nvSpPr>
            <p:spPr>
              <a:xfrm>
                <a:off x="6200328" y="5068252"/>
                <a:ext cx="127656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𝑡𝑟</m:t>
                        </m:r>
                      </m:sub>
                    </m:sSub>
                  </m:oMath>
                </a14:m>
                <a:r>
                  <a:rPr lang="de-DE" dirty="0"/>
                  <a:t>(</a:t>
                </a:r>
                <a:r>
                  <a:rPr lang="de-DE" dirty="0" err="1">
                    <a:latin typeface="Symbol" panose="05050102010706020507" pitchFamily="18" charset="2"/>
                  </a:rPr>
                  <a:t>d</a:t>
                </a:r>
                <a:r>
                  <a:rPr lang="de-DE" dirty="0" err="1"/>
                  <a:t>p</a:t>
                </a:r>
                <a:r>
                  <a:rPr lang="de-DE" dirty="0"/>
                  <a:t>/p) ≠</a:t>
                </a:r>
                <a:r>
                  <a:rPr lang="de-DE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115" name="Textfeld 1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0328" y="5068252"/>
                <a:ext cx="1276568" cy="276999"/>
              </a:xfrm>
              <a:prstGeom prst="rect">
                <a:avLst/>
              </a:prstGeom>
              <a:blipFill>
                <a:blip r:embed="rId10"/>
                <a:stretch>
                  <a:fillRect l="-6190" t="-30435" r="-1429" b="-50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6" name="Picture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13" t="3850" r="7172" b="3979"/>
          <a:stretch>
            <a:fillRect/>
          </a:stretch>
        </p:blipFill>
        <p:spPr bwMode="auto">
          <a:xfrm>
            <a:off x="1622246" y="3580673"/>
            <a:ext cx="2070981" cy="1279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03596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9" name="Picture 9" descr="cr72_143_xy_novosi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6" y="1177242"/>
            <a:ext cx="5801526" cy="2851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8970" name="Text Box 12"/>
          <p:cNvSpPr txBox="1">
            <a:spLocks noChangeArrowheads="1"/>
          </p:cNvSpPr>
          <p:nvPr/>
        </p:nvSpPr>
        <p:spPr bwMode="auto">
          <a:xfrm>
            <a:off x="6374029" y="1708457"/>
            <a:ext cx="11906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000066"/>
                    </a:gs>
                    <a:gs pos="100000">
                      <a:srgbClr val="0000CC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l-GR" altLang="de-DE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de-DE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p/p</a:t>
            </a:r>
            <a:r>
              <a:rPr lang="de-DE" altLang="de-DE" sz="1600" b="1" dirty="0">
                <a:latin typeface="Times New Roman" panose="02020603050405020304" pitchFamily="18" charset="0"/>
              </a:rPr>
              <a:t> </a:t>
            </a:r>
            <a:r>
              <a:rPr lang="de-DE" altLang="de-DE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±0.2%</a:t>
            </a:r>
            <a:endParaRPr lang="el-GR" altLang="de-DE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8974" name="Text Box 12"/>
          <p:cNvSpPr txBox="1">
            <a:spLocks noChangeArrowheads="1"/>
          </p:cNvSpPr>
          <p:nvPr/>
        </p:nvSpPr>
        <p:spPr bwMode="auto">
          <a:xfrm>
            <a:off x="6362700" y="1199322"/>
            <a:ext cx="23066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000066"/>
                    </a:gs>
                    <a:gs pos="100000">
                      <a:srgbClr val="0000CC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l-GR" altLang="de-DE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</a:t>
            </a:r>
            <a:r>
              <a:rPr lang="en-US" altLang="de-DE" sz="1800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de-DE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l-GR" altLang="de-DE" sz="2400" dirty="0">
                <a:latin typeface="Times New Roman" panose="02020603050405020304" pitchFamily="18" charset="0"/>
                <a:cs typeface="Arial" panose="020B0604020202020204" pitchFamily="34" charset="0"/>
              </a:rPr>
              <a:t>ε</a:t>
            </a:r>
            <a:r>
              <a:rPr lang="en-US" altLang="de-DE" sz="2400" i="1" baseline="-25000" dirty="0">
                <a:latin typeface="Times New Roman" panose="02020603050405020304" pitchFamily="18" charset="0"/>
                <a:cs typeface="Arial" panose="020B0604020202020204" pitchFamily="34" charset="0"/>
              </a:rPr>
              <a:t>y</a:t>
            </a:r>
            <a:r>
              <a:rPr lang="de-DE" altLang="de-DE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=100 mm </a:t>
            </a:r>
            <a:r>
              <a:rPr lang="de-DE" altLang="de-DE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mrad</a:t>
            </a:r>
            <a:endParaRPr lang="el-GR" altLang="de-DE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8975" name="Text Box 12"/>
          <p:cNvSpPr txBox="1">
            <a:spLocks noChangeArrowheads="1"/>
          </p:cNvSpPr>
          <p:nvPr/>
        </p:nvSpPr>
        <p:spPr bwMode="auto">
          <a:xfrm>
            <a:off x="6423025" y="2129597"/>
            <a:ext cx="16922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000066"/>
                    </a:gs>
                    <a:gs pos="100000">
                      <a:srgbClr val="0000CC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l-GR" altLang="de-DE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de-DE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 (TOF) = 18 m</a:t>
            </a:r>
            <a:endParaRPr lang="el-GR" altLang="de-DE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8978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68981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3851681"/>
              </p:ext>
            </p:extLst>
          </p:nvPr>
        </p:nvGraphicFramePr>
        <p:xfrm>
          <a:off x="183861" y="3906838"/>
          <a:ext cx="8516256" cy="2367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5" name="CorelDRAW" r:id="rId6" imgW="115623386" imgH="33435524" progId="CorelDRAW.Graphic.14">
                  <p:embed/>
                </p:oleObj>
              </mc:Choice>
              <mc:Fallback>
                <p:oleObj name="CorelDRAW" r:id="rId6" imgW="115623386" imgH="33435524" progId="CorelDRAW.Graphic.14">
                  <p:embed/>
                  <p:pic>
                    <p:nvPicPr>
                      <p:cNvPr id="168981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861" y="3906838"/>
                        <a:ext cx="8516256" cy="23679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8986" name="Text Box 12"/>
          <p:cNvSpPr txBox="1">
            <a:spLocks noChangeArrowheads="1"/>
          </p:cNvSpPr>
          <p:nvPr/>
        </p:nvSpPr>
        <p:spPr bwMode="auto">
          <a:xfrm>
            <a:off x="6410325" y="2445697"/>
            <a:ext cx="22113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000066"/>
                    </a:gs>
                    <a:gs pos="100000">
                      <a:srgbClr val="0000CC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de-DE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x/y</a:t>
            </a:r>
            <a:r>
              <a:rPr lang="en-US" altLang="de-DE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(TOF1) = 56/42 mm</a:t>
            </a:r>
            <a:endParaRPr lang="el-GR" altLang="de-DE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8987" name="Text Box 12"/>
          <p:cNvSpPr txBox="1">
            <a:spLocks noChangeArrowheads="1"/>
          </p:cNvSpPr>
          <p:nvPr/>
        </p:nvSpPr>
        <p:spPr bwMode="auto">
          <a:xfrm>
            <a:off x="6410325" y="2743199"/>
            <a:ext cx="22113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000066"/>
                    </a:gs>
                    <a:gs pos="100000">
                      <a:srgbClr val="0000CC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de-DE" sz="16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x/y</a:t>
            </a:r>
            <a:r>
              <a:rPr lang="en-US" altLang="de-DE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(TOF</a:t>
            </a:r>
            <a:r>
              <a:rPr lang="de-DE" altLang="de-DE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de-DE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) = 5</a:t>
            </a:r>
            <a:r>
              <a:rPr lang="de-DE" altLang="de-DE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de-DE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/42 mm</a:t>
            </a:r>
            <a:endParaRPr lang="el-GR" altLang="de-DE" sz="1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8991" name="Text Box 12"/>
          <p:cNvSpPr txBox="1">
            <a:spLocks noChangeArrowheads="1"/>
          </p:cNvSpPr>
          <p:nvPr/>
        </p:nvSpPr>
        <p:spPr bwMode="auto">
          <a:xfrm>
            <a:off x="6232526" y="3182937"/>
            <a:ext cx="25669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000066"/>
                    </a:gs>
                    <a:gs pos="100000">
                      <a:srgbClr val="0000CC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de-DE" altLang="de-DE" sz="14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de-DE" altLang="de-DE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=47 m, </a:t>
            </a:r>
          </a:p>
          <a:p>
            <a:pPr eaLnBrk="1" hangingPunct="1"/>
            <a:r>
              <a:rPr lang="de-DE" altLang="de-DE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=0  at </a:t>
            </a:r>
            <a:r>
              <a:rPr lang="de-DE" altLang="de-DE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altLang="de-DE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altLang="de-DE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straight</a:t>
            </a:r>
            <a:r>
              <a:rPr lang="de-DE" altLang="de-DE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altLang="de-DE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sections</a:t>
            </a:r>
            <a:r>
              <a:rPr lang="de-DE" altLang="de-DE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l-GR" altLang="de-DE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8992" name="Oval 32"/>
          <p:cNvSpPr>
            <a:spLocks noChangeArrowheads="1"/>
          </p:cNvSpPr>
          <p:nvPr/>
        </p:nvSpPr>
        <p:spPr bwMode="auto">
          <a:xfrm>
            <a:off x="5757570" y="5118747"/>
            <a:ext cx="360363" cy="576262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8" name="Oval 32">
            <a:extLst>
              <a:ext uri="{FF2B5EF4-FFF2-40B4-BE49-F238E27FC236}">
                <a16:creationId xmlns:a16="http://schemas.microsoft.com/office/drawing/2014/main" id="{15D3919A-E57E-441E-BD99-DBB709FF66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6331" y="5090836"/>
            <a:ext cx="360363" cy="576262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43E1B80-EC9F-4799-94CF-721793E7E160}"/>
              </a:ext>
            </a:extLst>
          </p:cNvPr>
          <p:cNvSpPr txBox="1"/>
          <p:nvPr/>
        </p:nvSpPr>
        <p:spPr>
          <a:xfrm>
            <a:off x="1167816" y="1293813"/>
            <a:ext cx="31733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altLang="de-DE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de-DE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en-US" altLang="de-DE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altLang="de-DE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1.43</a:t>
            </a:r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3730D7-00CC-489B-A9DE-B342B97C5B2B}"/>
              </a:ext>
            </a:extLst>
          </p:cNvPr>
          <p:cNvSpPr txBox="1"/>
          <p:nvPr/>
        </p:nvSpPr>
        <p:spPr>
          <a:xfrm>
            <a:off x="503686" y="356520"/>
            <a:ext cx="86403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err="1">
                <a:latin typeface="Arial Black" panose="020B0A04020102020204" pitchFamily="34" charset="0"/>
              </a:rPr>
              <a:t>Isochronous</a:t>
            </a:r>
            <a:r>
              <a:rPr lang="de-DE" sz="2800" b="1" dirty="0">
                <a:latin typeface="Arial Black" panose="020B0A04020102020204" pitchFamily="34" charset="0"/>
              </a:rPr>
              <a:t> </a:t>
            </a:r>
            <a:r>
              <a:rPr lang="de-DE" sz="2800" b="1" dirty="0" err="1">
                <a:latin typeface="Arial Black" panose="020B0A04020102020204" pitchFamily="34" charset="0"/>
              </a:rPr>
              <a:t>optics</a:t>
            </a:r>
            <a:r>
              <a:rPr lang="de-DE" sz="2800" b="1" dirty="0">
                <a:latin typeface="Arial Black" panose="020B0A04020102020204" pitchFamily="34" charset="0"/>
              </a:rPr>
              <a:t> </a:t>
            </a:r>
            <a:r>
              <a:rPr lang="de-DE" sz="2800" b="1" dirty="0" err="1">
                <a:latin typeface="Arial Black" panose="020B0A04020102020204" pitchFamily="34" charset="0"/>
              </a:rPr>
              <a:t>for</a:t>
            </a:r>
            <a:r>
              <a:rPr lang="de-DE" sz="2800" b="1" dirty="0">
                <a:latin typeface="Arial Black" panose="020B0A04020102020204" pitchFamily="34" charset="0"/>
              </a:rPr>
              <a:t> TOF </a:t>
            </a:r>
            <a:r>
              <a:rPr lang="de-DE" sz="2800" b="1" dirty="0" err="1">
                <a:latin typeface="Arial Black" panose="020B0A04020102020204" pitchFamily="34" charset="0"/>
              </a:rPr>
              <a:t>measurements</a:t>
            </a:r>
            <a:r>
              <a:rPr lang="de-DE" sz="2800" b="1" dirty="0">
                <a:latin typeface="Arial Black" panose="020B0A04020102020204" pitchFamily="34" charset="0"/>
              </a:rPr>
              <a:t> </a:t>
            </a:r>
            <a:endParaRPr lang="ru-RU" sz="2800" b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itle 1"/>
          <p:cNvSpPr>
            <a:spLocks noGrp="1"/>
          </p:cNvSpPr>
          <p:nvPr>
            <p:ph type="title"/>
          </p:nvPr>
        </p:nvSpPr>
        <p:spPr>
          <a:xfrm>
            <a:off x="628987" y="27612"/>
            <a:ext cx="7996238" cy="1154603"/>
          </a:xfrm>
        </p:spPr>
        <p:txBody>
          <a:bodyPr/>
          <a:lstStyle/>
          <a:p>
            <a:r>
              <a:rPr lang="de-DE" altLang="de-DE" b="1" dirty="0"/>
              <a:t>TOF </a:t>
            </a:r>
            <a:r>
              <a:rPr lang="de-DE" altLang="de-DE" b="1" dirty="0" err="1"/>
              <a:t>Detector</a:t>
            </a:r>
            <a:r>
              <a:rPr lang="de-DE" altLang="de-DE" b="1" dirty="0"/>
              <a:t> System </a:t>
            </a:r>
            <a:r>
              <a:rPr lang="de-DE" altLang="de-DE" b="1" dirty="0" err="1"/>
              <a:t>for</a:t>
            </a:r>
            <a:r>
              <a:rPr lang="de-DE" altLang="de-DE" b="1" dirty="0"/>
              <a:t> CR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2976" y="4631299"/>
            <a:ext cx="4075112" cy="52322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400" dirty="0" err="1">
                <a:ea typeface="GreekC" pitchFamily="2" charset="0"/>
                <a:cs typeface="GreekC" pitchFamily="2" charset="0"/>
              </a:rPr>
              <a:t>Electron</a:t>
            </a:r>
            <a:r>
              <a:rPr lang="de-DE" altLang="de-DE" sz="1400" dirty="0">
                <a:ea typeface="GreekC" pitchFamily="2" charset="0"/>
                <a:cs typeface="GreekC" pitchFamily="2" charset="0"/>
              </a:rPr>
              <a:t> </a:t>
            </a:r>
            <a:r>
              <a:rPr lang="de-DE" altLang="de-DE" sz="1400" dirty="0" err="1">
                <a:ea typeface="GreekC" pitchFamily="2" charset="0"/>
                <a:cs typeface="GreekC" pitchFamily="2" charset="0"/>
              </a:rPr>
              <a:t>transport</a:t>
            </a:r>
            <a:r>
              <a:rPr lang="de-DE" altLang="de-DE" sz="1400" dirty="0">
                <a:ea typeface="GreekC" pitchFamily="2" charset="0"/>
                <a:cs typeface="GreekC" pitchFamily="2" charset="0"/>
              </a:rPr>
              <a:t> </a:t>
            </a:r>
            <a:r>
              <a:rPr lang="de-DE" altLang="de-DE" sz="1400" dirty="0" err="1">
                <a:ea typeface="GreekC" pitchFamily="2" charset="0"/>
                <a:cs typeface="GreekC" pitchFamily="2" charset="0"/>
              </a:rPr>
              <a:t>efficiency</a:t>
            </a:r>
            <a:r>
              <a:rPr lang="de-DE" altLang="de-DE" sz="1400" dirty="0">
                <a:ea typeface="GreekC" pitchFamily="2" charset="0"/>
                <a:cs typeface="GreekC" pitchFamily="2" charset="0"/>
              </a:rPr>
              <a:t> ≈ 98%</a:t>
            </a:r>
          </a:p>
          <a:p>
            <a:pPr eaLnBrk="1" hangingPunct="1"/>
            <a:r>
              <a:rPr lang="de-DE" altLang="de-DE" sz="1400" dirty="0">
                <a:ea typeface="GreekC" pitchFamily="2" charset="0"/>
                <a:cs typeface="GreekC" pitchFamily="2" charset="0"/>
              </a:rPr>
              <a:t>Timing </a:t>
            </a:r>
            <a:r>
              <a:rPr lang="de-DE" altLang="de-DE" sz="1400" dirty="0" err="1">
                <a:ea typeface="GreekC" pitchFamily="2" charset="0"/>
                <a:cs typeface="GreekC" pitchFamily="2" charset="0"/>
              </a:rPr>
              <a:t>accuracy</a:t>
            </a:r>
            <a:r>
              <a:rPr lang="de-DE" altLang="de-DE" sz="1400" dirty="0">
                <a:ea typeface="GreekC" pitchFamily="2" charset="0"/>
                <a:cs typeface="GreekC" pitchFamily="2" charset="0"/>
              </a:rPr>
              <a:t> </a:t>
            </a:r>
            <a:r>
              <a:rPr lang="de-DE" altLang="de-DE" sz="1400" dirty="0"/>
              <a:t>≈</a:t>
            </a:r>
            <a:r>
              <a:rPr lang="de-DE" altLang="de-DE" sz="1400" dirty="0">
                <a:ea typeface="GreekC" pitchFamily="2" charset="0"/>
                <a:cs typeface="GreekC" pitchFamily="2" charset="0"/>
              </a:rPr>
              <a:t> 35 </a:t>
            </a:r>
            <a:r>
              <a:rPr lang="de-DE" altLang="de-DE" sz="1400" dirty="0" err="1">
                <a:ea typeface="GreekC" pitchFamily="2" charset="0"/>
                <a:cs typeface="GreekC" pitchFamily="2" charset="0"/>
              </a:rPr>
              <a:t>ps</a:t>
            </a:r>
            <a:endParaRPr lang="de-DE" altLang="de-DE" sz="1400" dirty="0">
              <a:ea typeface="GreekC" pitchFamily="2" charset="0"/>
              <a:cs typeface="GreekC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5160852"/>
            <a:ext cx="882855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Active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area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d=80mm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wanted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accepted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emittance (x * y)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scales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d^4 !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Simulations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+ Tests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detector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show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even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better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timing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than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ESR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detector</a:t>
            </a:r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M. Diwisch thesis, University Giessen 2014, N. Kuzminchuk et al., NIM B 821, 160 </a:t>
            </a:r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04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6" y="1256253"/>
            <a:ext cx="3694045" cy="3506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Arrow Connector 2"/>
          <p:cNvCxnSpPr/>
          <p:nvPr/>
        </p:nvCxnSpPr>
        <p:spPr bwMode="auto">
          <a:xfrm flipV="1">
            <a:off x="2603972" y="2300778"/>
            <a:ext cx="368135" cy="329801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/>
        </p:nvSpPr>
        <p:spPr>
          <a:xfrm>
            <a:off x="2460521" y="1914159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ion</a:t>
            </a:r>
          </a:p>
        </p:txBody>
      </p:sp>
      <p:cxnSp>
        <p:nvCxnSpPr>
          <p:cNvPr id="18" name="Straight Arrow Connector 17"/>
          <p:cNvCxnSpPr/>
          <p:nvPr/>
        </p:nvCxnSpPr>
        <p:spPr bwMode="auto">
          <a:xfrm flipV="1">
            <a:off x="1062815" y="2782902"/>
            <a:ext cx="1384058" cy="1270487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1514901" y="1281321"/>
            <a:ext cx="224212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400" dirty="0"/>
              <a:t>   </a:t>
            </a:r>
            <a:r>
              <a:rPr lang="de-DE" altLang="de-DE" sz="1600" dirty="0"/>
              <a:t>d =80 mm</a:t>
            </a:r>
          </a:p>
          <a:p>
            <a:pPr eaLnBrk="1" hangingPunct="1"/>
            <a:r>
              <a:rPr lang="de-DE" altLang="de-DE" sz="1600" dirty="0"/>
              <a:t>MCP </a:t>
            </a:r>
            <a:r>
              <a:rPr lang="de-DE" altLang="de-DE" sz="1600" dirty="0" err="1"/>
              <a:t>and</a:t>
            </a:r>
            <a:r>
              <a:rPr lang="de-DE" altLang="de-DE" sz="1600" dirty="0"/>
              <a:t> </a:t>
            </a:r>
            <a:r>
              <a:rPr lang="de-DE" altLang="de-DE" sz="1600" dirty="0" err="1"/>
              <a:t>carbon</a:t>
            </a:r>
            <a:r>
              <a:rPr lang="de-DE" altLang="de-DE" sz="1600" dirty="0"/>
              <a:t> </a:t>
            </a:r>
            <a:r>
              <a:rPr lang="de-DE" altLang="de-DE" sz="1600" dirty="0" err="1"/>
              <a:t>foil</a:t>
            </a:r>
            <a:endParaRPr lang="de-DE" altLang="de-DE" sz="1600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1909998" y="1866096"/>
            <a:ext cx="155718" cy="1027233"/>
          </a:xfrm>
          <a:prstGeom prst="straightConnector1">
            <a:avLst/>
          </a:prstGeom>
          <a:ln w="15875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1514901" y="1803111"/>
            <a:ext cx="524373" cy="966143"/>
          </a:xfrm>
          <a:prstGeom prst="straightConnector1">
            <a:avLst/>
          </a:prstGeom>
          <a:ln w="15875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7" name="Picture 6" descr="C:\Users\Diwisch\Desktop\Inventor Bilder\CR\CR IMS TO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2116" y="2267335"/>
            <a:ext cx="2675930" cy="1814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4792116" y="4053389"/>
            <a:ext cx="3382408" cy="646327"/>
          </a:xfrm>
          <a:prstGeom prst="rect">
            <a:avLst/>
          </a:prstGeom>
          <a:noFill/>
        </p:spPr>
        <p:txBody>
          <a:bodyPr wrap="square" lIns="91435" tIns="45718" rIns="91435" bIns="45718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yoke</a:t>
            </a:r>
            <a:r>
              <a:rPr lang="de-DE" alt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diameter</a:t>
            </a:r>
            <a:r>
              <a:rPr lang="de-DE" alt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 900mm</a:t>
            </a:r>
          </a:p>
          <a:p>
            <a:pPr eaLnBrk="1" hangingPunct="1"/>
            <a:r>
              <a:rPr lang="de-DE" altLang="de-DE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magnet</a:t>
            </a:r>
            <a:r>
              <a:rPr lang="de-DE" alt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 hom.  dB/B = 10</a:t>
            </a:r>
            <a:r>
              <a:rPr lang="de-DE" altLang="de-DE" sz="1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  <a:endParaRPr lang="de-DE" altLang="de-DE" sz="1800" b="1" baseline="30000" dirty="0">
              <a:latin typeface="Arial" panose="020B0604020202020204" pitchFamily="34" charset="0"/>
              <a:ea typeface="GreekC" pitchFamily="2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477252" y="1467261"/>
            <a:ext cx="41592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Isochronous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electron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transport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defRPr/>
            </a:pP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crossed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 E,  B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fields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defRPr/>
            </a:pP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0140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579" y="-12670"/>
            <a:ext cx="7019925" cy="1196975"/>
          </a:xfrm>
        </p:spPr>
        <p:txBody>
          <a:bodyPr>
            <a:normAutofit/>
          </a:bodyPr>
          <a:lstStyle/>
          <a:p>
            <a:r>
              <a:rPr lang="de-DE" b="1" dirty="0" err="1"/>
              <a:t>Schottky</a:t>
            </a:r>
            <a:r>
              <a:rPr lang="de-DE" b="1" dirty="0"/>
              <a:t> </a:t>
            </a:r>
            <a:r>
              <a:rPr lang="de-DE" b="1" dirty="0" err="1"/>
              <a:t>resonators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3" y="1511286"/>
            <a:ext cx="7039305" cy="4769129"/>
          </a:xfrm>
          <a:prstGeom prst="rect">
            <a:avLst/>
          </a:prstGeom>
        </p:spPr>
      </p:pic>
      <p:cxnSp>
        <p:nvCxnSpPr>
          <p:cNvPr id="23" name="Прямая со стрелкой 22"/>
          <p:cNvCxnSpPr/>
          <p:nvPr/>
        </p:nvCxnSpPr>
        <p:spPr>
          <a:xfrm flipH="1">
            <a:off x="179889" y="4452397"/>
            <a:ext cx="247491" cy="1920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9"/>
          <p:cNvCxnSpPr>
            <a:cxnSpLocks noChangeShapeType="1"/>
          </p:cNvCxnSpPr>
          <p:nvPr/>
        </p:nvCxnSpPr>
        <p:spPr bwMode="auto">
          <a:xfrm flipV="1">
            <a:off x="4949624" y="2238482"/>
            <a:ext cx="866409" cy="81433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51" name="Gerade Verbindung mit Pfeil 10"/>
          <p:cNvCxnSpPr>
            <a:cxnSpLocks noChangeShapeType="1"/>
          </p:cNvCxnSpPr>
          <p:nvPr/>
        </p:nvCxnSpPr>
        <p:spPr bwMode="auto">
          <a:xfrm flipV="1">
            <a:off x="3687567" y="1863297"/>
            <a:ext cx="1" cy="375185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53" name="Gerade Verbindung mit Pfeil 14"/>
          <p:cNvCxnSpPr>
            <a:cxnSpLocks noChangeShapeType="1"/>
          </p:cNvCxnSpPr>
          <p:nvPr/>
        </p:nvCxnSpPr>
        <p:spPr bwMode="auto">
          <a:xfrm flipV="1">
            <a:off x="5207764" y="3810942"/>
            <a:ext cx="1559438" cy="173744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54" name="Gerade Verbindung mit Pfeil 15"/>
          <p:cNvCxnSpPr>
            <a:cxnSpLocks noChangeShapeType="1"/>
          </p:cNvCxnSpPr>
          <p:nvPr/>
        </p:nvCxnSpPr>
        <p:spPr bwMode="auto">
          <a:xfrm>
            <a:off x="5437494" y="4516464"/>
            <a:ext cx="956419" cy="272254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55" name="Gerade Verbindung mit Pfeil 16"/>
          <p:cNvCxnSpPr>
            <a:cxnSpLocks noChangeShapeType="1"/>
          </p:cNvCxnSpPr>
          <p:nvPr/>
        </p:nvCxnSpPr>
        <p:spPr bwMode="auto">
          <a:xfrm flipV="1">
            <a:off x="4044370" y="1866103"/>
            <a:ext cx="810548" cy="1186709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56" name="Gerade Verbindung mit Pfeil 17"/>
          <p:cNvCxnSpPr>
            <a:cxnSpLocks noChangeShapeType="1"/>
          </p:cNvCxnSpPr>
          <p:nvPr/>
        </p:nvCxnSpPr>
        <p:spPr bwMode="auto">
          <a:xfrm flipH="1">
            <a:off x="860200" y="4406857"/>
            <a:ext cx="984947" cy="763721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57" name="Gerade Verbindung mit Pfeil 18"/>
          <p:cNvCxnSpPr>
            <a:cxnSpLocks noChangeShapeType="1"/>
          </p:cNvCxnSpPr>
          <p:nvPr/>
        </p:nvCxnSpPr>
        <p:spPr bwMode="auto">
          <a:xfrm flipH="1">
            <a:off x="2138919" y="4363281"/>
            <a:ext cx="1112142" cy="1598068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58" name="Gerade Verbindung mit Pfeil 20"/>
          <p:cNvCxnSpPr>
            <a:cxnSpLocks noChangeShapeType="1"/>
          </p:cNvCxnSpPr>
          <p:nvPr/>
        </p:nvCxnSpPr>
        <p:spPr bwMode="auto">
          <a:xfrm flipV="1">
            <a:off x="4956505" y="2952534"/>
            <a:ext cx="1494040" cy="41711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63" name="Gerade Verbindung mit Pfeil 25"/>
          <p:cNvCxnSpPr>
            <a:cxnSpLocks noChangeShapeType="1"/>
          </p:cNvCxnSpPr>
          <p:nvPr/>
        </p:nvCxnSpPr>
        <p:spPr bwMode="auto">
          <a:xfrm flipH="1">
            <a:off x="324181" y="3804679"/>
            <a:ext cx="1255244" cy="34653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64" name="Gerade Verbindung mit Pfeil 26"/>
          <p:cNvCxnSpPr>
            <a:cxnSpLocks noChangeShapeType="1"/>
          </p:cNvCxnSpPr>
          <p:nvPr/>
        </p:nvCxnSpPr>
        <p:spPr bwMode="auto">
          <a:xfrm flipH="1" flipV="1">
            <a:off x="1268764" y="2141692"/>
            <a:ext cx="621323" cy="810842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65" name="Gerade Verbindung mit Pfeil 18"/>
          <p:cNvCxnSpPr>
            <a:cxnSpLocks noChangeShapeType="1"/>
          </p:cNvCxnSpPr>
          <p:nvPr/>
        </p:nvCxnSpPr>
        <p:spPr bwMode="auto">
          <a:xfrm>
            <a:off x="5026568" y="4910970"/>
            <a:ext cx="816769" cy="715577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66" name="Gerade Verbindung mit Pfeil 18"/>
          <p:cNvCxnSpPr>
            <a:cxnSpLocks noChangeShapeType="1"/>
          </p:cNvCxnSpPr>
          <p:nvPr/>
        </p:nvCxnSpPr>
        <p:spPr bwMode="auto">
          <a:xfrm flipH="1" flipV="1">
            <a:off x="547290" y="2912777"/>
            <a:ext cx="1172306" cy="541068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pic>
        <p:nvPicPr>
          <p:cNvPr id="2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37" t="3314" r="40724" b="5310"/>
          <a:stretch/>
        </p:blipFill>
        <p:spPr>
          <a:xfrm>
            <a:off x="3304646" y="2870204"/>
            <a:ext cx="735665" cy="1769429"/>
          </a:xfrm>
          <a:prstGeom prst="rect">
            <a:avLst/>
          </a:prstGeom>
        </p:spPr>
      </p:pic>
      <p:cxnSp>
        <p:nvCxnSpPr>
          <p:cNvPr id="25" name="Straight Connector 5"/>
          <p:cNvCxnSpPr/>
          <p:nvPr/>
        </p:nvCxnSpPr>
        <p:spPr>
          <a:xfrm>
            <a:off x="5791199" y="1307431"/>
            <a:ext cx="1" cy="3689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76" t="10217" r="39079" b="4066"/>
          <a:stretch/>
        </p:blipFill>
        <p:spPr>
          <a:xfrm>
            <a:off x="4933917" y="2299813"/>
            <a:ext cx="685799" cy="1371600"/>
          </a:xfrm>
          <a:prstGeom prst="rect">
            <a:avLst/>
          </a:prstGeom>
        </p:spPr>
      </p:pic>
      <p:pic>
        <p:nvPicPr>
          <p:cNvPr id="31" name="Picture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76" t="10217" r="39079" b="4066"/>
          <a:stretch/>
        </p:blipFill>
        <p:spPr>
          <a:xfrm>
            <a:off x="1773772" y="3870618"/>
            <a:ext cx="685799" cy="1371600"/>
          </a:xfrm>
          <a:prstGeom prst="rect">
            <a:avLst/>
          </a:prstGeom>
        </p:spPr>
      </p:pic>
      <p:cxnSp>
        <p:nvCxnSpPr>
          <p:cNvPr id="33" name="Straight Arrow Connector 17"/>
          <p:cNvCxnSpPr/>
          <p:nvPr/>
        </p:nvCxnSpPr>
        <p:spPr>
          <a:xfrm flipH="1">
            <a:off x="5758883" y="1742992"/>
            <a:ext cx="228600" cy="1231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20"/>
          <p:cNvCxnSpPr/>
          <p:nvPr/>
        </p:nvCxnSpPr>
        <p:spPr>
          <a:xfrm flipV="1">
            <a:off x="6069841" y="2470883"/>
            <a:ext cx="146242" cy="1231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23"/>
          <p:cNvCxnSpPr/>
          <p:nvPr/>
        </p:nvCxnSpPr>
        <p:spPr>
          <a:xfrm flipH="1">
            <a:off x="6597083" y="3190791"/>
            <a:ext cx="26361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26"/>
          <p:cNvCxnSpPr/>
          <p:nvPr/>
        </p:nvCxnSpPr>
        <p:spPr>
          <a:xfrm flipV="1">
            <a:off x="1878842" y="4896481"/>
            <a:ext cx="70041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32"/>
          <p:cNvCxnSpPr/>
          <p:nvPr/>
        </p:nvCxnSpPr>
        <p:spPr>
          <a:xfrm flipH="1">
            <a:off x="1720283" y="4093494"/>
            <a:ext cx="10406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4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29" t="16630" r="26842" b="11980"/>
          <a:stretch/>
        </p:blipFill>
        <p:spPr>
          <a:xfrm>
            <a:off x="4258653" y="3822005"/>
            <a:ext cx="1127668" cy="1635298"/>
          </a:xfrm>
          <a:prstGeom prst="rect">
            <a:avLst/>
          </a:prstGeom>
        </p:spPr>
      </p:pic>
      <p:pic>
        <p:nvPicPr>
          <p:cNvPr id="68" name="Picture 4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29" t="16630" r="26842" b="11980"/>
          <a:stretch/>
        </p:blipFill>
        <p:spPr>
          <a:xfrm>
            <a:off x="1701143" y="2205495"/>
            <a:ext cx="1000837" cy="1451373"/>
          </a:xfrm>
          <a:prstGeom prst="rect">
            <a:avLst/>
          </a:prstGeom>
        </p:spPr>
      </p:pic>
      <p:pic>
        <p:nvPicPr>
          <p:cNvPr id="69" name="Picture 4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16" r="44342" b="8428"/>
          <a:stretch/>
        </p:blipFill>
        <p:spPr>
          <a:xfrm rot="5400000">
            <a:off x="3291890" y="1907221"/>
            <a:ext cx="403058" cy="1171075"/>
          </a:xfrm>
          <a:prstGeom prst="rect">
            <a:avLst/>
          </a:prstGeom>
        </p:spPr>
      </p:pic>
      <p:cxnSp>
        <p:nvCxnSpPr>
          <p:cNvPr id="72" name="Gerade Verbindung mit Pfeil 17"/>
          <p:cNvCxnSpPr>
            <a:cxnSpLocks noChangeShapeType="1"/>
          </p:cNvCxnSpPr>
          <p:nvPr/>
        </p:nvCxnSpPr>
        <p:spPr bwMode="auto">
          <a:xfrm flipH="1">
            <a:off x="327360" y="4224930"/>
            <a:ext cx="1339338" cy="195659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19" name="Textfeld 18"/>
          <p:cNvSpPr txBox="1"/>
          <p:nvPr/>
        </p:nvSpPr>
        <p:spPr>
          <a:xfrm>
            <a:off x="7089488" y="2429233"/>
            <a:ext cx="186038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There will be 13 resonators in the CR ring. </a:t>
            </a:r>
          </a:p>
          <a:p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4 types of resonators for measurement of longitudinal and transverse Schottky signals</a:t>
            </a:r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Symmetric design…">
            <a:extLst>
              <a:ext uri="{FF2B5EF4-FFF2-40B4-BE49-F238E27FC236}">
                <a16:creationId xmlns:a16="http://schemas.microsoft.com/office/drawing/2014/main" id="{5620158B-C852-4625-9FAD-77CA0FD19C8C}"/>
              </a:ext>
            </a:extLst>
          </p:cNvPr>
          <p:cNvSpPr txBox="1">
            <a:spLocks/>
          </p:cNvSpPr>
          <p:nvPr/>
        </p:nvSpPr>
        <p:spPr bwMode="auto">
          <a:xfrm>
            <a:off x="303634" y="1127427"/>
            <a:ext cx="8267583" cy="2271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sz="1400" b="1" kern="0" dirty="0">
                <a:latin typeface="Arial" panose="020B0604020202020204" pitchFamily="34" charset="0"/>
                <a:cs typeface="Arial" panose="020B0604020202020204" pitchFamily="34" charset="0"/>
              </a:rPr>
              <a:t>Schottky resonators are planned for measurements of radioactive decay, electron capture decay, for mass measurements in both in normal and isochronous mode operation. </a:t>
            </a:r>
          </a:p>
          <a:p>
            <a:pPr marL="0" indent="0">
              <a:buFontTx/>
              <a:buNone/>
            </a:pPr>
            <a:r>
              <a:rPr lang="en-US" sz="1400" b="1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0041" indent="-280041" defTabSz="374852">
              <a:spcBef>
                <a:spcPts val="422"/>
              </a:spcBef>
              <a:defRPr sz="2788"/>
            </a:pPr>
            <a:endParaRPr lang="en-US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B5E6412-6078-4CE3-AB09-AF383E56DE4D}"/>
              </a:ext>
            </a:extLst>
          </p:cNvPr>
          <p:cNvSpPr txBox="1"/>
          <p:nvPr/>
        </p:nvSpPr>
        <p:spPr>
          <a:xfrm>
            <a:off x="1878842" y="6146251"/>
            <a:ext cx="46030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Tx/>
              <a:buNone/>
            </a:pPr>
            <a:r>
              <a:rPr lang="en-US" sz="1200" b="1" kern="0" dirty="0">
                <a:latin typeface="Arial" panose="020B0604020202020204" pitchFamily="34" charset="0"/>
                <a:cs typeface="Arial" panose="020B0604020202020204" pitchFamily="34" charset="0"/>
              </a:rPr>
              <a:t>It  will also be useful for diagnostics of antiprotons with high sensitivity, stochastic cooling process. </a:t>
            </a:r>
            <a:endParaRPr lang="en-US" sz="12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3037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G_20180508_114344.jpg" descr="IMG_20180508_1143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0182" y="3912304"/>
            <a:ext cx="2412464" cy="1809348"/>
          </a:xfrm>
          <a:prstGeom prst="rect">
            <a:avLst/>
          </a:prstGeom>
          <a:ln w="114300">
            <a:solidFill>
              <a:srgbClr val="F79646"/>
            </a:solidFill>
            <a:miter lim="400000"/>
          </a:ln>
        </p:spPr>
      </p:pic>
      <p:sp>
        <p:nvSpPr>
          <p:cNvPr id="4" name="Rechteck 3"/>
          <p:cNvSpPr/>
          <p:nvPr/>
        </p:nvSpPr>
        <p:spPr>
          <a:xfrm>
            <a:off x="2048240" y="133183"/>
            <a:ext cx="50295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Schottky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resonators </a:t>
            </a:r>
            <a:endParaRPr lang="de-DE" sz="3200" dirty="0"/>
          </a:p>
        </p:txBody>
      </p:sp>
      <p:sp>
        <p:nvSpPr>
          <p:cNvPr id="8" name="Textfeld 7"/>
          <p:cNvSpPr txBox="1"/>
          <p:nvPr/>
        </p:nvSpPr>
        <p:spPr>
          <a:xfrm>
            <a:off x="366759" y="1796184"/>
            <a:ext cx="35361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One type of resonator: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 prototype has been designed and manufactured at GSI.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Test at ESR/ GSI has been done. 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162" y="2769826"/>
            <a:ext cx="1836883" cy="3126303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262" y="1796184"/>
            <a:ext cx="2906738" cy="1632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16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dvAuto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"/>
          <p:cNvSpPr txBox="1">
            <a:spLocks noChangeArrowheads="1"/>
          </p:cNvSpPr>
          <p:nvPr/>
        </p:nvSpPr>
        <p:spPr bwMode="auto">
          <a:xfrm>
            <a:off x="537482" y="109930"/>
            <a:ext cx="784189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4400" b="1" dirty="0">
                <a:latin typeface="Tekton Pro" pitchFamily="34" charset="0"/>
              </a:rPr>
              <a:t>Precision of mass measurements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3619" y="1238050"/>
            <a:ext cx="4248070" cy="52321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Sextupoles,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octupoles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are foreseen, but 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also a 4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order corrector is needed.</a:t>
            </a:r>
          </a:p>
        </p:txBody>
      </p:sp>
      <p:sp>
        <p:nvSpPr>
          <p:cNvPr id="4" name="TextBox 9"/>
          <p:cNvSpPr txBox="1"/>
          <p:nvPr/>
        </p:nvSpPr>
        <p:spPr>
          <a:xfrm>
            <a:off x="5788798" y="2144325"/>
            <a:ext cx="1872618" cy="338550"/>
          </a:xfrm>
          <a:prstGeom prst="rect">
            <a:avLst/>
          </a:prstGeom>
          <a:solidFill>
            <a:schemeClr val="bg1"/>
          </a:solidFill>
        </p:spPr>
        <p:txBody>
          <a:bodyPr wrap="none" lIns="91435" tIns="45718" rIns="91435" bIns="45718" rtlCol="0">
            <a:spAutoFit/>
          </a:bodyPr>
          <a:lstStyle/>
          <a:p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full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correction</a:t>
            </a:r>
            <a:endParaRPr lang="en-I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1"/>
          <p:cNvPicPr/>
          <p:nvPr/>
        </p:nvPicPr>
        <p:blipFill>
          <a:blip r:embed="rId2"/>
          <a:stretch>
            <a:fillRect/>
          </a:stretch>
        </p:blipFill>
        <p:spPr>
          <a:xfrm>
            <a:off x="216348" y="3930435"/>
            <a:ext cx="3782446" cy="2931462"/>
          </a:xfrm>
          <a:prstGeom prst="rect">
            <a:avLst/>
          </a:prstGeom>
        </p:spPr>
      </p:pic>
      <p:pic>
        <p:nvPicPr>
          <p:cNvPr id="6" name="Picture 22"/>
          <p:cNvPicPr/>
          <p:nvPr/>
        </p:nvPicPr>
        <p:blipFill>
          <a:blip r:embed="rId3"/>
          <a:stretch>
            <a:fillRect/>
          </a:stretch>
        </p:blipFill>
        <p:spPr>
          <a:xfrm>
            <a:off x="166039" y="1890346"/>
            <a:ext cx="3421224" cy="2040089"/>
          </a:xfrm>
          <a:prstGeom prst="rect">
            <a:avLst/>
          </a:prstGeom>
        </p:spPr>
      </p:pic>
      <p:sp>
        <p:nvSpPr>
          <p:cNvPr id="7" name="TextBox 3"/>
          <p:cNvSpPr txBox="1"/>
          <p:nvPr/>
        </p:nvSpPr>
        <p:spPr>
          <a:xfrm rot="16200000">
            <a:off x="-354476" y="2656776"/>
            <a:ext cx="1141649" cy="307773"/>
          </a:xfrm>
          <a:prstGeom prst="rect">
            <a:avLst/>
          </a:prstGeom>
          <a:solidFill>
            <a:schemeClr val="bg1"/>
          </a:solidFill>
        </p:spPr>
        <p:txBody>
          <a:bodyPr wrap="none" lIns="91435" tIns="45718" rIns="91435" bIns="45718" rtlCol="0">
            <a:spAutoFit/>
          </a:bodyPr>
          <a:lstStyle/>
          <a:p>
            <a:r>
              <a:rPr lang="en-US" sz="1400" dirty="0">
                <a:latin typeface="Symbol" panose="05050102010706020507" pitchFamily="18" charset="2"/>
              </a:rPr>
              <a:t>D</a:t>
            </a:r>
            <a:r>
              <a:rPr lang="en-US" sz="1400" dirty="0"/>
              <a:t>B/B  [10</a:t>
            </a:r>
            <a:r>
              <a:rPr lang="en-US" sz="1600" baseline="30000" dirty="0"/>
              <a:t>-4</a:t>
            </a:r>
            <a:r>
              <a:rPr lang="en-US" sz="1400" dirty="0"/>
              <a:t>]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14391" y="3601235"/>
            <a:ext cx="1071565" cy="276995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lang="de-DE" sz="1200" b="0" dirty="0" err="1"/>
              <a:t>from</a:t>
            </a:r>
            <a:r>
              <a:rPr lang="de-DE" sz="1200" b="0" dirty="0"/>
              <a:t> CR TDR</a:t>
            </a:r>
            <a:endParaRPr lang="en-IE" sz="1200" b="0" dirty="0"/>
          </a:p>
        </p:txBody>
      </p:sp>
      <p:sp>
        <p:nvSpPr>
          <p:cNvPr id="9" name="TextBox 23"/>
          <p:cNvSpPr txBox="1"/>
          <p:nvPr/>
        </p:nvSpPr>
        <p:spPr>
          <a:xfrm>
            <a:off x="1605051" y="4610559"/>
            <a:ext cx="965329" cy="461665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lang="de-DE" sz="1200" dirty="0"/>
              <a:t>in GICOSY</a:t>
            </a:r>
          </a:p>
          <a:p>
            <a:r>
              <a:rPr lang="de-DE" sz="1200" dirty="0" err="1"/>
              <a:t>simulation</a:t>
            </a:r>
            <a:endParaRPr lang="de-DE" sz="1200" dirty="0"/>
          </a:p>
        </p:txBody>
      </p:sp>
      <p:pic>
        <p:nvPicPr>
          <p:cNvPr id="10" name="Picture 24"/>
          <p:cNvPicPr/>
          <p:nvPr/>
        </p:nvPicPr>
        <p:blipFill>
          <a:blip r:embed="rId4"/>
          <a:stretch>
            <a:fillRect/>
          </a:stretch>
        </p:blipFill>
        <p:spPr>
          <a:xfrm>
            <a:off x="4375806" y="2624001"/>
            <a:ext cx="4328580" cy="2887840"/>
          </a:xfrm>
          <a:prstGeom prst="rect">
            <a:avLst/>
          </a:prstGeom>
        </p:spPr>
      </p:pic>
      <p:sp>
        <p:nvSpPr>
          <p:cNvPr id="11" name="Rectangle 4"/>
          <p:cNvSpPr/>
          <p:nvPr/>
        </p:nvSpPr>
        <p:spPr>
          <a:xfrm>
            <a:off x="4509272" y="5644351"/>
            <a:ext cx="377774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1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Decapole</a:t>
            </a:r>
            <a:r>
              <a:rPr lang="de-DE" sz="1100" b="1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Corrector</a:t>
            </a:r>
            <a:r>
              <a:rPr lang="de-DE" sz="1100" b="1" kern="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1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(4)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L = 80 Tm/m</a:t>
            </a:r>
            <a:r>
              <a:rPr lang="en-US" sz="11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Current ripple </a:t>
            </a:r>
            <a:r>
              <a:rPr lang="en-US" sz="1100" b="1" dirty="0" err="1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/I of power converter for dipole magnets should be not larger as 10</a:t>
            </a:r>
            <a:r>
              <a:rPr lang="en-US" sz="11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-6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5180558" y="5676880"/>
            <a:ext cx="2848706" cy="352192"/>
          </a:xfrm>
          <a:prstGeom prst="rect">
            <a:avLst/>
          </a:prstGeom>
        </p:spPr>
        <p:txBody>
          <a:bodyPr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endParaRPr lang="de-DE" sz="1800" b="1" kern="0" dirty="0"/>
          </a:p>
        </p:txBody>
      </p:sp>
      <p:sp>
        <p:nvSpPr>
          <p:cNvPr id="15" name="Textfeld 14"/>
          <p:cNvSpPr txBox="1"/>
          <p:nvPr/>
        </p:nvSpPr>
        <p:spPr>
          <a:xfrm rot="16200000">
            <a:off x="3673561" y="3634590"/>
            <a:ext cx="164416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400" dirty="0"/>
              <a:t>(</a:t>
            </a:r>
            <a:r>
              <a:rPr lang="de-DE" sz="1400" dirty="0" err="1">
                <a:latin typeface="Symbol" panose="05050102010706020507" pitchFamily="18" charset="2"/>
              </a:rPr>
              <a:t>d</a:t>
            </a:r>
            <a:r>
              <a:rPr lang="de-DE" sz="1400" dirty="0" err="1"/>
              <a:t>f</a:t>
            </a:r>
            <a:r>
              <a:rPr lang="de-DE" sz="1400" dirty="0"/>
              <a:t>/f)</a:t>
            </a:r>
            <a:r>
              <a:rPr lang="de-DE" sz="1400" baseline="-25000" dirty="0" err="1"/>
              <a:t>error</a:t>
            </a:r>
            <a:r>
              <a:rPr lang="de-DE" sz="1400" dirty="0"/>
              <a:t> [10</a:t>
            </a:r>
            <a:r>
              <a:rPr lang="de-DE" sz="1400" baseline="30000" dirty="0"/>
              <a:t>-6</a:t>
            </a:r>
            <a:r>
              <a:rPr lang="de-DE" sz="1400" dirty="0"/>
              <a:t> ] </a:t>
            </a:r>
          </a:p>
        </p:txBody>
      </p:sp>
      <p:sp>
        <p:nvSpPr>
          <p:cNvPr id="16" name="Textfeld 15"/>
          <p:cNvSpPr txBox="1"/>
          <p:nvPr/>
        </p:nvSpPr>
        <p:spPr>
          <a:xfrm rot="16200000">
            <a:off x="-515417" y="4973075"/>
            <a:ext cx="164416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400" dirty="0"/>
              <a:t>(</a:t>
            </a:r>
            <a:r>
              <a:rPr lang="de-DE" sz="1400" dirty="0" err="1">
                <a:latin typeface="Symbol" panose="05050102010706020507" pitchFamily="18" charset="2"/>
              </a:rPr>
              <a:t>d</a:t>
            </a:r>
            <a:r>
              <a:rPr lang="de-DE" sz="1400" dirty="0" err="1"/>
              <a:t>f</a:t>
            </a:r>
            <a:r>
              <a:rPr lang="de-DE" sz="1400" dirty="0"/>
              <a:t>/f)</a:t>
            </a:r>
            <a:r>
              <a:rPr lang="de-DE" sz="1400" baseline="-25000" dirty="0" err="1"/>
              <a:t>error</a:t>
            </a:r>
            <a:r>
              <a:rPr lang="de-DE" sz="1400" dirty="0"/>
              <a:t> [10</a:t>
            </a:r>
            <a:r>
              <a:rPr lang="de-DE" sz="1400" baseline="30000" dirty="0"/>
              <a:t>-5</a:t>
            </a:r>
            <a:r>
              <a:rPr lang="de-DE" sz="1400" dirty="0"/>
              <a:t> ]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6"/>
              <p:cNvSpPr txBox="1"/>
              <p:nvPr/>
            </p:nvSpPr>
            <p:spPr>
              <a:xfrm>
                <a:off x="5612917" y="1293912"/>
                <a:ext cx="2499274" cy="6127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𝑡𝑟</m:t>
                              </m:r>
                            </m:sub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num>
                            <m:den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den>
                          </m:f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𝑒𝑟𝑟𝑜𝑟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7" name="Textfeld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2917" y="1293912"/>
                <a:ext cx="2499274" cy="6127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7571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6993" name="Picture 2" descr="ar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41475"/>
            <a:ext cx="9144000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6995" name="Text Box 4"/>
          <p:cNvSpPr txBox="1">
            <a:spLocks noChangeArrowheads="1"/>
          </p:cNvSpPr>
          <p:nvPr/>
        </p:nvSpPr>
        <p:spPr bwMode="auto">
          <a:xfrm>
            <a:off x="530225" y="1452563"/>
            <a:ext cx="2770188" cy="1200329"/>
          </a:xfrm>
          <a:prstGeom prst="rect">
            <a:avLst/>
          </a:prstGeom>
          <a:solidFill>
            <a:srgbClr val="0033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Octupole coils are embedded in wide aperture quadrupole magnets</a:t>
            </a:r>
          </a:p>
        </p:txBody>
      </p:sp>
      <p:sp>
        <p:nvSpPr>
          <p:cNvPr id="596996" name="Line 5"/>
          <p:cNvSpPr>
            <a:spLocks noChangeShapeType="1"/>
          </p:cNvSpPr>
          <p:nvPr/>
        </p:nvSpPr>
        <p:spPr bwMode="auto">
          <a:xfrm flipH="1" flipV="1">
            <a:off x="6427788" y="3525838"/>
            <a:ext cx="344487" cy="874712"/>
          </a:xfrm>
          <a:prstGeom prst="line">
            <a:avLst/>
          </a:prstGeom>
          <a:noFill/>
          <a:ln w="76200">
            <a:solidFill>
              <a:srgbClr val="FF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96997" name="Line 6"/>
          <p:cNvSpPr>
            <a:spLocks noChangeShapeType="1"/>
          </p:cNvSpPr>
          <p:nvPr/>
        </p:nvSpPr>
        <p:spPr bwMode="auto">
          <a:xfrm>
            <a:off x="4917831" y="1946275"/>
            <a:ext cx="0" cy="531813"/>
          </a:xfrm>
          <a:prstGeom prst="line">
            <a:avLst/>
          </a:prstGeom>
          <a:noFill/>
          <a:ln w="76200">
            <a:solidFill>
              <a:srgbClr val="FF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96999" name="Line 15"/>
          <p:cNvSpPr>
            <a:spLocks noChangeShapeType="1"/>
          </p:cNvSpPr>
          <p:nvPr/>
        </p:nvSpPr>
        <p:spPr bwMode="auto">
          <a:xfrm flipH="1">
            <a:off x="3300413" y="1946275"/>
            <a:ext cx="1633537" cy="0"/>
          </a:xfrm>
          <a:prstGeom prst="line">
            <a:avLst/>
          </a:prstGeom>
          <a:noFill/>
          <a:ln w="762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97000" name="Text Box 16"/>
          <p:cNvSpPr txBox="1">
            <a:spLocks noChangeArrowheads="1"/>
          </p:cNvSpPr>
          <p:nvPr/>
        </p:nvSpPr>
        <p:spPr bwMode="auto">
          <a:xfrm>
            <a:off x="2611655" y="217994"/>
            <a:ext cx="26901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3200" b="1" dirty="0">
                <a:latin typeface="Tekton Pro" pitchFamily="34" charset="0"/>
              </a:rPr>
              <a:t>CR magnets 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6427788" y="4496850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Sextupole magnet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2323815" y="5731956"/>
            <a:ext cx="6532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Decapole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magnets are installed in the middle of each arc. </a:t>
            </a:r>
          </a:p>
        </p:txBody>
      </p:sp>
    </p:spTree>
    <p:extLst>
      <p:ext uri="{BB962C8B-B14F-4D97-AF65-F5344CB8AC3E}">
        <p14:creationId xmlns:p14="http://schemas.microsoft.com/office/powerpoint/2010/main" val="3460487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8637" y="18806"/>
            <a:ext cx="7019925" cy="1196975"/>
          </a:xfrm>
        </p:spPr>
        <p:txBody>
          <a:bodyPr/>
          <a:lstStyle/>
          <a:p>
            <a:r>
              <a:rPr lang="en-US" b="1" dirty="0"/>
              <a:t>CR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features</a:t>
            </a:r>
            <a:r>
              <a:rPr lang="en-US" b="1" dirty="0"/>
              <a:t> 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179387" y="1341438"/>
            <a:ext cx="8718427" cy="4824412"/>
          </a:xfrm>
        </p:spPr>
        <p:txBody>
          <a:bodyPr/>
          <a:lstStyle/>
          <a:p>
            <a:r>
              <a:rPr lang="en-US" sz="2000" b="1" dirty="0"/>
              <a:t>Fast cooling of antiproton and heavy ion beams</a:t>
            </a:r>
          </a:p>
          <a:p>
            <a:endParaRPr lang="en-US" sz="2000" b="1" dirty="0"/>
          </a:p>
          <a:p>
            <a:r>
              <a:rPr lang="en-US" sz="2000" b="1" dirty="0"/>
              <a:t>Nuclear physics experiments with a high precision of measurements </a:t>
            </a:r>
          </a:p>
          <a:p>
            <a:endParaRPr lang="en-US" sz="2000" b="1" dirty="0"/>
          </a:p>
          <a:p>
            <a:r>
              <a:rPr lang="en-US" sz="2000" b="1" dirty="0"/>
              <a:t>Operation at magnetic rigidity of 13 Tm.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2000" b="1" i="1" baseline="-25000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max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=+1.6 T, </a:t>
            </a:r>
          </a:p>
          <a:p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2000" b="1" i="1" baseline="-25000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min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=-1.6 T  (polarity change  60 s)</a:t>
            </a:r>
          </a:p>
          <a:p>
            <a:endParaRPr lang="en-US" sz="2000" b="1" dirty="0"/>
          </a:p>
          <a:p>
            <a:r>
              <a:rPr lang="en-US" sz="2000" b="1" dirty="0"/>
              <a:t>Flexible optics to meet requirements of Stochastic cooling and in-ring experiments</a:t>
            </a:r>
          </a:p>
          <a:p>
            <a:endParaRPr lang="en-US" sz="2000" b="1" dirty="0"/>
          </a:p>
          <a:p>
            <a:r>
              <a:rPr lang="en-US" sz="2000" b="1" dirty="0"/>
              <a:t>Large acceptance provides operation of beam with a momentum spread up to 6% and emittances up to 240 mm* </a:t>
            </a:r>
            <a:r>
              <a:rPr lang="en-US" sz="2000" b="1" dirty="0" err="1"/>
              <a:t>mrad</a:t>
            </a:r>
            <a:endParaRPr lang="en-US" sz="2000" b="1" dirty="0"/>
          </a:p>
          <a:p>
            <a:endParaRPr lang="en-US" sz="2000" b="1" dirty="0"/>
          </a:p>
          <a:p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35113534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579" y="-12670"/>
            <a:ext cx="7019925" cy="1196975"/>
          </a:xfrm>
        </p:spPr>
        <p:txBody>
          <a:bodyPr>
            <a:normAutofit/>
          </a:bodyPr>
          <a:lstStyle/>
          <a:p>
            <a:r>
              <a:rPr lang="de-DE" b="1" dirty="0"/>
              <a:t>non linear </a:t>
            </a:r>
            <a:r>
              <a:rPr lang="de-DE" b="1" dirty="0" err="1"/>
              <a:t>correction</a:t>
            </a:r>
            <a:r>
              <a:rPr lang="de-DE" b="1" dirty="0"/>
              <a:t>  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661" y="1621101"/>
            <a:ext cx="6339587" cy="4295070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8388424" y="6381328"/>
            <a:ext cx="621432" cy="365125"/>
          </a:xfrm>
          <a:prstGeom prst="rect">
            <a:avLst/>
          </a:prstGeom>
        </p:spPr>
        <p:txBody>
          <a:bodyPr/>
          <a:lstStyle/>
          <a:p>
            <a:fld id="{80B3665A-5265-4733-8836-25A2010F2302}" type="slidenum">
              <a:rPr lang="ru-RU" smtClean="0"/>
              <a:pPr/>
              <a:t>40</a:t>
            </a:fld>
            <a:endParaRPr lang="ru-RU" dirty="0"/>
          </a:p>
        </p:txBody>
      </p:sp>
      <p:sp>
        <p:nvSpPr>
          <p:cNvPr id="4" name="Textfeld 3"/>
          <p:cNvSpPr txBox="1"/>
          <p:nvPr/>
        </p:nvSpPr>
        <p:spPr>
          <a:xfrm>
            <a:off x="3278125" y="3248775"/>
            <a:ext cx="27398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Octupole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 coils embedded </a:t>
            </a:r>
          </a:p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into quadrupole magnets </a:t>
            </a:r>
          </a:p>
        </p:txBody>
      </p:sp>
      <p:cxnSp>
        <p:nvCxnSpPr>
          <p:cNvPr id="17" name="Gerade Verbindung mit Pfeil 18"/>
          <p:cNvCxnSpPr>
            <a:cxnSpLocks noChangeShapeType="1"/>
          </p:cNvCxnSpPr>
          <p:nvPr/>
        </p:nvCxnSpPr>
        <p:spPr bwMode="auto">
          <a:xfrm flipH="1" flipV="1">
            <a:off x="2137723" y="2708031"/>
            <a:ext cx="1140402" cy="668215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0" name="Gerade Verbindung mit Pfeil 18"/>
          <p:cNvCxnSpPr>
            <a:cxnSpLocks noChangeShapeType="1"/>
            <a:stCxn id="4" idx="1"/>
          </p:cNvCxnSpPr>
          <p:nvPr/>
        </p:nvCxnSpPr>
        <p:spPr bwMode="auto">
          <a:xfrm flipH="1" flipV="1">
            <a:off x="1872763" y="3050932"/>
            <a:ext cx="1405362" cy="490231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4" name="Gerade Verbindung mit Pfeil 18"/>
          <p:cNvCxnSpPr>
            <a:cxnSpLocks noChangeShapeType="1"/>
          </p:cNvCxnSpPr>
          <p:nvPr/>
        </p:nvCxnSpPr>
        <p:spPr bwMode="auto">
          <a:xfrm flipH="1" flipV="1">
            <a:off x="1732085" y="3508131"/>
            <a:ext cx="1535936" cy="181708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7" name="Gerade Verbindung mit Pfeil 18"/>
          <p:cNvCxnSpPr>
            <a:cxnSpLocks noChangeShapeType="1"/>
          </p:cNvCxnSpPr>
          <p:nvPr/>
        </p:nvCxnSpPr>
        <p:spPr bwMode="auto">
          <a:xfrm flipH="1">
            <a:off x="2161605" y="4071397"/>
            <a:ext cx="1174038" cy="1004412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8" name="Gerade Verbindung mit Pfeil 18"/>
          <p:cNvCxnSpPr>
            <a:cxnSpLocks noChangeShapeType="1"/>
          </p:cNvCxnSpPr>
          <p:nvPr/>
        </p:nvCxnSpPr>
        <p:spPr bwMode="auto">
          <a:xfrm flipH="1">
            <a:off x="1801760" y="3803487"/>
            <a:ext cx="1398640" cy="503375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9" name="Gerade Verbindung mit Pfeil 18"/>
          <p:cNvCxnSpPr>
            <a:cxnSpLocks noChangeShapeType="1"/>
          </p:cNvCxnSpPr>
          <p:nvPr/>
        </p:nvCxnSpPr>
        <p:spPr bwMode="auto">
          <a:xfrm flipH="1">
            <a:off x="1872764" y="3914841"/>
            <a:ext cx="1395257" cy="786113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36" name="Gerade Verbindung mit Pfeil 18"/>
          <p:cNvCxnSpPr>
            <a:cxnSpLocks noChangeShapeType="1"/>
          </p:cNvCxnSpPr>
          <p:nvPr/>
        </p:nvCxnSpPr>
        <p:spPr bwMode="auto">
          <a:xfrm>
            <a:off x="5740574" y="3874702"/>
            <a:ext cx="1187764" cy="1134633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37" name="Gerade Verbindung mit Pfeil 18"/>
          <p:cNvCxnSpPr>
            <a:cxnSpLocks noChangeShapeType="1"/>
          </p:cNvCxnSpPr>
          <p:nvPr/>
        </p:nvCxnSpPr>
        <p:spPr bwMode="auto">
          <a:xfrm>
            <a:off x="5808196" y="3768636"/>
            <a:ext cx="1419081" cy="932318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38" name="Gerade Verbindung mit Pfeil 18"/>
          <p:cNvCxnSpPr>
            <a:cxnSpLocks noChangeShapeType="1"/>
          </p:cNvCxnSpPr>
          <p:nvPr/>
        </p:nvCxnSpPr>
        <p:spPr bwMode="auto">
          <a:xfrm>
            <a:off x="5808196" y="3681731"/>
            <a:ext cx="1621304" cy="561715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40" name="Gerade Verbindung mit Pfeil 18"/>
          <p:cNvCxnSpPr>
            <a:cxnSpLocks noChangeShapeType="1"/>
          </p:cNvCxnSpPr>
          <p:nvPr/>
        </p:nvCxnSpPr>
        <p:spPr bwMode="auto">
          <a:xfrm flipV="1">
            <a:off x="5808196" y="3508131"/>
            <a:ext cx="1621304" cy="69626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41" name="Gerade Verbindung mit Pfeil 18"/>
          <p:cNvCxnSpPr>
            <a:cxnSpLocks noChangeShapeType="1"/>
          </p:cNvCxnSpPr>
          <p:nvPr/>
        </p:nvCxnSpPr>
        <p:spPr bwMode="auto">
          <a:xfrm flipV="1">
            <a:off x="5776546" y="3050931"/>
            <a:ext cx="1512277" cy="45720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47" name="Gerade Verbindung mit Pfeil 18"/>
          <p:cNvCxnSpPr>
            <a:cxnSpLocks noChangeShapeType="1"/>
          </p:cNvCxnSpPr>
          <p:nvPr/>
        </p:nvCxnSpPr>
        <p:spPr bwMode="auto">
          <a:xfrm flipV="1">
            <a:off x="5808196" y="2679581"/>
            <a:ext cx="1184031" cy="631855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56" name="Textfeld 55"/>
          <p:cNvSpPr txBox="1"/>
          <p:nvPr/>
        </p:nvSpPr>
        <p:spPr>
          <a:xfrm>
            <a:off x="7957834" y="2665105"/>
            <a:ext cx="1152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Decapole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magntet</a:t>
            </a:r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9" name="Gewinkelter Verbinder 58"/>
          <p:cNvCxnSpPr/>
          <p:nvPr/>
        </p:nvCxnSpPr>
        <p:spPr>
          <a:xfrm rot="10800000" flipV="1">
            <a:off x="7730248" y="3282089"/>
            <a:ext cx="793358" cy="521710"/>
          </a:xfrm>
          <a:prstGeom prst="bentConnector3">
            <a:avLst/>
          </a:prstGeom>
          <a:ln w="47625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8" name="Textfeld 67"/>
          <p:cNvSpPr txBox="1"/>
          <p:nvPr/>
        </p:nvSpPr>
        <p:spPr>
          <a:xfrm>
            <a:off x="215133" y="2523445"/>
            <a:ext cx="1152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Decapole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magntet</a:t>
            </a:r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9" name="Gewinkelter Verbinder 68"/>
          <p:cNvCxnSpPr/>
          <p:nvPr/>
        </p:nvCxnSpPr>
        <p:spPr>
          <a:xfrm>
            <a:off x="598152" y="3139870"/>
            <a:ext cx="792509" cy="743738"/>
          </a:xfrm>
          <a:prstGeom prst="bentConnector3">
            <a:avLst>
              <a:gd name="adj1" fmla="val 50000"/>
            </a:avLst>
          </a:prstGeom>
          <a:ln w="47625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Textfeld 5"/>
          <p:cNvSpPr txBox="1"/>
          <p:nvPr/>
        </p:nvSpPr>
        <p:spPr>
          <a:xfrm>
            <a:off x="3131996" y="2389219"/>
            <a:ext cx="36231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12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Octupole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correctors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(3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families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42640299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597239" y="242560"/>
            <a:ext cx="5640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FAIR CIVIL CONSTRUCTION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4" y="1160585"/>
            <a:ext cx="9139459" cy="5398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6207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597239" y="242560"/>
            <a:ext cx="5640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FAIR CIVIL CONSTRUCTION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6961"/>
            <a:ext cx="9144000" cy="564473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617A06-F63B-43EF-8838-201B07B4F00D}"/>
              </a:ext>
            </a:extLst>
          </p:cNvPr>
          <p:cNvSpPr txBox="1"/>
          <p:nvPr/>
        </p:nvSpPr>
        <p:spPr>
          <a:xfrm>
            <a:off x="4079557" y="6074091"/>
            <a:ext cx="444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CR</a:t>
            </a:r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4A4B0D-8D96-457E-92A3-BE6690175145}"/>
              </a:ext>
            </a:extLst>
          </p:cNvPr>
          <p:cNvSpPr txBox="1"/>
          <p:nvPr/>
        </p:nvSpPr>
        <p:spPr>
          <a:xfrm>
            <a:off x="3426781" y="5062037"/>
            <a:ext cx="6848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HESR</a:t>
            </a:r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96914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204546"/>
            <a:ext cx="9138657" cy="4994031"/>
          </a:xfrm>
        </p:spPr>
      </p:pic>
      <p:sp>
        <p:nvSpPr>
          <p:cNvPr id="6" name="Textfeld 5"/>
          <p:cNvSpPr txBox="1"/>
          <p:nvPr/>
        </p:nvSpPr>
        <p:spPr>
          <a:xfrm>
            <a:off x="2242039" y="202223"/>
            <a:ext cx="5400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>
                <a:latin typeface="Arial" panose="020B0604020202020204" pitchFamily="34" charset="0"/>
                <a:cs typeface="Arial" panose="020B0604020202020204" pitchFamily="34" charset="0"/>
              </a:rPr>
              <a:t>Building </a:t>
            </a:r>
            <a:r>
              <a:rPr lang="de-DE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3200" b="1" dirty="0">
                <a:latin typeface="Arial" panose="020B0604020202020204" pitchFamily="34" charset="0"/>
                <a:cs typeface="Arial" panose="020B0604020202020204" pitchFamily="34" charset="0"/>
              </a:rPr>
              <a:t> CR </a:t>
            </a:r>
            <a:r>
              <a:rPr lang="de-DE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3200" b="1" dirty="0">
                <a:latin typeface="Arial" panose="020B0604020202020204" pitchFamily="34" charset="0"/>
                <a:cs typeface="Arial" panose="020B0604020202020204" pitchFamily="34" charset="0"/>
              </a:rPr>
              <a:t> RESR </a:t>
            </a:r>
          </a:p>
        </p:txBody>
      </p:sp>
    </p:spTree>
    <p:extLst>
      <p:ext uri="{BB962C8B-B14F-4D97-AF65-F5344CB8AC3E}">
        <p14:creationId xmlns:p14="http://schemas.microsoft.com/office/powerpoint/2010/main" val="267053015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22" y="1406769"/>
            <a:ext cx="6537720" cy="4527165"/>
          </a:xfrm>
        </p:spPr>
      </p:pic>
      <p:sp>
        <p:nvSpPr>
          <p:cNvPr id="2" name="Textfeld 1"/>
          <p:cNvSpPr txBox="1"/>
          <p:nvPr/>
        </p:nvSpPr>
        <p:spPr>
          <a:xfrm>
            <a:off x="2242039" y="202223"/>
            <a:ext cx="5400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>
                <a:latin typeface="Arial" panose="020B0604020202020204" pitchFamily="34" charset="0"/>
                <a:cs typeface="Arial" panose="020B0604020202020204" pitchFamily="34" charset="0"/>
              </a:rPr>
              <a:t>Building </a:t>
            </a:r>
            <a:r>
              <a:rPr lang="de-DE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3200" b="1" dirty="0">
                <a:latin typeface="Arial" panose="020B0604020202020204" pitchFamily="34" charset="0"/>
                <a:cs typeface="Arial" panose="020B0604020202020204" pitchFamily="34" charset="0"/>
              </a:rPr>
              <a:t> CR </a:t>
            </a:r>
            <a:r>
              <a:rPr lang="de-DE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3200" b="1" dirty="0">
                <a:latin typeface="Arial" panose="020B0604020202020204" pitchFamily="34" charset="0"/>
                <a:cs typeface="Arial" panose="020B0604020202020204" pitchFamily="34" charset="0"/>
              </a:rPr>
              <a:t> RESR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6551212" y="2468742"/>
            <a:ext cx="2521844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Present status:</a:t>
            </a:r>
          </a:p>
          <a:p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Design of building done</a:t>
            </a:r>
          </a:p>
          <a:p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Planning of technical 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infrastructure 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and cable takes place.  </a:t>
            </a:r>
          </a:p>
          <a:p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Start of construction 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is planned in 2023</a:t>
            </a:r>
          </a:p>
        </p:txBody>
      </p:sp>
    </p:spTree>
    <p:extLst>
      <p:ext uri="{BB962C8B-B14F-4D97-AF65-F5344CB8AC3E}">
        <p14:creationId xmlns:p14="http://schemas.microsoft.com/office/powerpoint/2010/main" val="370287316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579" y="-12670"/>
            <a:ext cx="7019925" cy="1196975"/>
          </a:xfrm>
        </p:spPr>
        <p:txBody>
          <a:bodyPr>
            <a:normAutofit/>
          </a:bodyPr>
          <a:lstStyle/>
          <a:p>
            <a:r>
              <a:rPr lang="de-DE" b="1" dirty="0" err="1"/>
              <a:t>Conclusion</a:t>
            </a:r>
            <a:r>
              <a:rPr lang="de-DE" b="1" dirty="0"/>
              <a:t>  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8388424" y="6381328"/>
            <a:ext cx="621432" cy="365125"/>
          </a:xfrm>
          <a:prstGeom prst="rect">
            <a:avLst/>
          </a:prstGeom>
        </p:spPr>
        <p:txBody>
          <a:bodyPr/>
          <a:lstStyle/>
          <a:p>
            <a:fld id="{80B3665A-5265-4733-8836-25A2010F2302}" type="slidenum">
              <a:rPr lang="ru-RU" smtClean="0"/>
              <a:pPr/>
              <a:t>45</a:t>
            </a:fld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5F3B5B-2F82-4A4E-B114-1779C6656D52}"/>
              </a:ext>
            </a:extLst>
          </p:cNvPr>
          <p:cNvSpPr txBox="1"/>
          <p:nvPr/>
        </p:nvSpPr>
        <p:spPr>
          <a:xfrm>
            <a:off x="332006" y="1766657"/>
            <a:ext cx="817280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CR will provide cooling of secondary beams with a high efficiency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In-ring experiments can be done with a high precision  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Technical design of all CR systems has been finished. 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RF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debuncher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system has been completed by 100 %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SC Palmer  Pick-Up has been constructed and tested       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Many accelerator components are under serial production 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It is planned to finish production of all  accelerate systems by 2025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Ring assembling is planned in 2025-2026 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Commissioning in 2026 -2027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Start operation 2027 </a:t>
            </a:r>
          </a:p>
        </p:txBody>
      </p:sp>
    </p:spTree>
    <p:extLst>
      <p:ext uri="{BB962C8B-B14F-4D97-AF65-F5344CB8AC3E}">
        <p14:creationId xmlns:p14="http://schemas.microsoft.com/office/powerpoint/2010/main" val="22824372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/>
          <p:nvPr/>
        </p:nvGrpSpPr>
        <p:grpSpPr>
          <a:xfrm>
            <a:off x="-158262" y="1195754"/>
            <a:ext cx="9372600" cy="5750169"/>
            <a:chOff x="-637942" y="488004"/>
            <a:chExt cx="12257962" cy="6075062"/>
          </a:xfrm>
        </p:grpSpPr>
        <p:pic>
          <p:nvPicPr>
            <p:cNvPr id="6" name="Bild 4" descr="fair-fotomontage_300dpi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5893" b="7240"/>
            <a:stretch/>
          </p:blipFill>
          <p:spPr>
            <a:xfrm>
              <a:off x="-637942" y="488004"/>
              <a:ext cx="12257962" cy="6075062"/>
            </a:xfrm>
            <a:prstGeom prst="rect">
              <a:avLst/>
            </a:prstGeom>
          </p:spPr>
        </p:pic>
        <p:sp>
          <p:nvSpPr>
            <p:cNvPr id="7" name="Textfeld 6"/>
            <p:cNvSpPr txBox="1"/>
            <p:nvPr/>
          </p:nvSpPr>
          <p:spPr>
            <a:xfrm>
              <a:off x="6195985" y="5136477"/>
              <a:ext cx="2387639" cy="392185"/>
            </a:xfrm>
            <a:prstGeom prst="rect">
              <a:avLst/>
            </a:prstGeom>
          </p:spPr>
          <p:txBody>
            <a:bodyPr vert="horz" wrap="square" lIns="80165" tIns="40082" rIns="80165" bIns="40082" rtlCol="0" anchor="t">
              <a:spAutoFit/>
            </a:bodyPr>
            <a:lstStyle/>
            <a:p>
              <a:pPr algn="l"/>
              <a:r>
                <a:rPr lang="en-US" sz="2455" b="1" dirty="0">
                  <a:solidFill>
                    <a:schemeClr val="bg1"/>
                  </a:solidFill>
                </a:rPr>
                <a:t>Thank you!</a:t>
              </a:r>
            </a:p>
          </p:txBody>
        </p:sp>
      </p:grpSp>
      <p:sp>
        <p:nvSpPr>
          <p:cNvPr id="8" name="Textfeld 7"/>
          <p:cNvSpPr txBox="1"/>
          <p:nvPr/>
        </p:nvSpPr>
        <p:spPr>
          <a:xfrm>
            <a:off x="200025" y="0"/>
            <a:ext cx="868859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FAIR – Facility </a:t>
            </a:r>
            <a:r>
              <a:rPr lang="de-DE" sz="2800" b="1" dirty="0" err="1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28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Antiproton </a:t>
            </a:r>
            <a:r>
              <a:rPr lang="de-DE" sz="2800" b="1" dirty="0" err="1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28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Ion Research</a:t>
            </a:r>
            <a:br>
              <a:rPr lang="de-DE" sz="28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8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GSI </a:t>
            </a:r>
            <a:r>
              <a:rPr lang="de-DE" sz="2800" b="1" dirty="0" err="1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Helmholtzzentrum</a:t>
            </a:r>
            <a:r>
              <a:rPr lang="de-DE" sz="28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für Schwerionenforschung</a:t>
            </a:r>
            <a:endParaRPr lang="en-US" sz="2800" b="1" dirty="0">
              <a:solidFill>
                <a:srgbClr val="00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0603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058" name="Rectangle 2"/>
          <p:cNvSpPr>
            <a:spLocks noChangeArrowheads="1"/>
          </p:cNvSpPr>
          <p:nvPr/>
        </p:nvSpPr>
        <p:spPr bwMode="auto">
          <a:xfrm>
            <a:off x="1905000" y="350838"/>
            <a:ext cx="54864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ekton Pro"/>
              </a:rPr>
              <a:t>Tasks of the CR</a:t>
            </a:r>
            <a:endParaRPr lang="en-GB" sz="4400" b="1" dirty="0">
              <a:solidFill>
                <a:schemeClr val="tx2"/>
              </a:solidFill>
              <a:latin typeface="Tekton Pro"/>
            </a:endParaRPr>
          </a:p>
        </p:txBody>
      </p:sp>
      <p:sp>
        <p:nvSpPr>
          <p:cNvPr id="557121" name="Text Box 3"/>
          <p:cNvSpPr txBox="1">
            <a:spLocks noChangeArrowheads="1"/>
          </p:cNvSpPr>
          <p:nvPr/>
        </p:nvSpPr>
        <p:spPr bwMode="auto">
          <a:xfrm>
            <a:off x="477838" y="3082925"/>
            <a:ext cx="8288337" cy="136842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800">
                <a:latin typeface="Symbol" pitchFamily="18" charset="2"/>
              </a:rPr>
              <a:t>.</a:t>
            </a:r>
          </a:p>
          <a:p>
            <a:pPr eaLnBrk="0" hangingPunct="0">
              <a:spcBef>
                <a:spcPct val="50000"/>
              </a:spcBef>
            </a:pPr>
            <a:endParaRPr lang="en-GB" sz="800">
              <a:latin typeface="Symbol" pitchFamily="18" charset="2"/>
            </a:endParaRPr>
          </a:p>
          <a:p>
            <a:pPr eaLnBrk="0" hangingPunct="0">
              <a:spcBef>
                <a:spcPct val="50000"/>
              </a:spcBef>
            </a:pPr>
            <a:endParaRPr lang="en-GB" sz="800">
              <a:latin typeface="Symbol" pitchFamily="18" charset="2"/>
            </a:endParaRPr>
          </a:p>
          <a:p>
            <a:pPr eaLnBrk="0" hangingPunct="0">
              <a:spcBef>
                <a:spcPct val="50000"/>
              </a:spcBef>
            </a:pPr>
            <a:endParaRPr lang="en-GB" sz="2000">
              <a:latin typeface="Symbol" pitchFamily="18" charset="2"/>
            </a:endParaRPr>
          </a:p>
          <a:p>
            <a:pPr eaLnBrk="0" hangingPunct="0">
              <a:spcBef>
                <a:spcPct val="50000"/>
              </a:spcBef>
            </a:pPr>
            <a:endParaRPr lang="en-GB" sz="1400">
              <a:latin typeface="Times New Roman" pitchFamily="18" charset="0"/>
            </a:endParaRPr>
          </a:p>
        </p:txBody>
      </p:sp>
      <p:pic>
        <p:nvPicPr>
          <p:cNvPr id="55712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06838" y="3668713"/>
            <a:ext cx="1143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7123" name="Text Box 5"/>
          <p:cNvSpPr txBox="1">
            <a:spLocks noChangeArrowheads="1"/>
          </p:cNvSpPr>
          <p:nvPr/>
        </p:nvSpPr>
        <p:spPr bwMode="auto">
          <a:xfrm>
            <a:off x="4087813" y="3877953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400" dirty="0">
                <a:sym typeface="Math1"/>
              </a:rPr>
              <a:t></a:t>
            </a:r>
            <a:r>
              <a:rPr lang="en-GB" sz="1400" dirty="0"/>
              <a:t> 2 sec</a:t>
            </a:r>
            <a:endParaRPr lang="en-GB" sz="1000" dirty="0"/>
          </a:p>
        </p:txBody>
      </p:sp>
      <p:sp>
        <p:nvSpPr>
          <p:cNvPr id="557124" name="Text Box 6"/>
          <p:cNvSpPr txBox="1">
            <a:spLocks noChangeArrowheads="1"/>
          </p:cNvSpPr>
          <p:nvPr/>
        </p:nvSpPr>
        <p:spPr bwMode="auto">
          <a:xfrm>
            <a:off x="5257800" y="3770313"/>
            <a:ext cx="1485900" cy="5588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200">
                <a:latin typeface="Symbol" pitchFamily="18" charset="2"/>
              </a:rPr>
              <a:t>e </a:t>
            </a:r>
            <a:r>
              <a:rPr lang="en-GB" sz="1200" baseline="-25000">
                <a:latin typeface="Symbol" pitchFamily="18" charset="2"/>
                <a:sym typeface="Symbol" pitchFamily="18" charset="2"/>
              </a:rPr>
              <a:t></a:t>
            </a:r>
            <a:r>
              <a:rPr lang="en-GB" sz="1200">
                <a:latin typeface="Symbol" pitchFamily="18" charset="2"/>
              </a:rPr>
              <a:t> </a:t>
            </a:r>
            <a:r>
              <a:rPr lang="en-GB" sz="1200">
                <a:latin typeface="Symbol" pitchFamily="18" charset="2"/>
                <a:sym typeface="Symbol" pitchFamily="18" charset="2"/>
              </a:rPr>
              <a:t></a:t>
            </a:r>
            <a:r>
              <a:rPr lang="en-GB" sz="1200">
                <a:latin typeface="Times New Roman" pitchFamily="18" charset="0"/>
              </a:rPr>
              <a:t> 0.5 mm mrad</a:t>
            </a:r>
          </a:p>
          <a:p>
            <a:pPr eaLnBrk="0" hangingPunct="0">
              <a:spcBef>
                <a:spcPct val="50000"/>
              </a:spcBef>
            </a:pPr>
            <a:r>
              <a:rPr lang="en-GB" sz="1200">
                <a:latin typeface="Symbol" pitchFamily="18" charset="2"/>
              </a:rPr>
              <a:t>D</a:t>
            </a:r>
            <a:r>
              <a:rPr lang="en-GB" sz="1200">
                <a:latin typeface="Times New Roman" pitchFamily="18" charset="0"/>
              </a:rPr>
              <a:t>p/p </a:t>
            </a:r>
            <a:r>
              <a:rPr lang="en-GB" sz="1200">
                <a:latin typeface="Symbol" pitchFamily="18" charset="2"/>
                <a:sym typeface="Symbol" pitchFamily="18" charset="2"/>
              </a:rPr>
              <a:t></a:t>
            </a:r>
            <a:r>
              <a:rPr lang="en-GB" sz="1200">
                <a:latin typeface="Times New Roman" pitchFamily="18" charset="0"/>
              </a:rPr>
              <a:t> 0.05 %</a:t>
            </a:r>
          </a:p>
        </p:txBody>
      </p:sp>
      <p:sp>
        <p:nvSpPr>
          <p:cNvPr id="557125" name="Line 7"/>
          <p:cNvSpPr>
            <a:spLocks noChangeShapeType="1"/>
          </p:cNvSpPr>
          <p:nvPr/>
        </p:nvSpPr>
        <p:spPr bwMode="auto">
          <a:xfrm>
            <a:off x="2695575" y="4049713"/>
            <a:ext cx="1135063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57126" name="Line 8"/>
          <p:cNvSpPr>
            <a:spLocks noChangeShapeType="1"/>
          </p:cNvSpPr>
          <p:nvPr/>
        </p:nvSpPr>
        <p:spPr bwMode="auto">
          <a:xfrm>
            <a:off x="6934200" y="4056063"/>
            <a:ext cx="592138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57127" name="Text Box 9"/>
          <p:cNvSpPr txBox="1">
            <a:spLocks noChangeArrowheads="1"/>
          </p:cNvSpPr>
          <p:nvPr/>
        </p:nvSpPr>
        <p:spPr bwMode="auto">
          <a:xfrm>
            <a:off x="3006725" y="3608388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</a:rPr>
              <a:t>CR</a:t>
            </a:r>
            <a:endParaRPr lang="en-GB" sz="24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557128" name="Text Box 10"/>
          <p:cNvSpPr txBox="1">
            <a:spLocks noChangeArrowheads="1"/>
          </p:cNvSpPr>
          <p:nvPr/>
        </p:nvSpPr>
        <p:spPr bwMode="auto">
          <a:xfrm>
            <a:off x="477838" y="1597025"/>
            <a:ext cx="8288337" cy="1457325"/>
          </a:xfrm>
          <a:prstGeom prst="rect">
            <a:avLst/>
          </a:prstGeom>
          <a:solidFill>
            <a:srgbClr val="000000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800">
                <a:solidFill>
                  <a:schemeClr val="bg1"/>
                </a:solidFill>
                <a:latin typeface="Symbol" pitchFamily="18" charset="2"/>
              </a:rPr>
              <a:t>.</a:t>
            </a:r>
          </a:p>
          <a:p>
            <a:pPr eaLnBrk="0" hangingPunct="0">
              <a:spcBef>
                <a:spcPct val="50000"/>
              </a:spcBef>
            </a:pPr>
            <a:endParaRPr lang="en-GB" sz="2000">
              <a:solidFill>
                <a:schemeClr val="bg1"/>
              </a:solidFill>
              <a:latin typeface="Symbol" pitchFamily="18" charset="2"/>
            </a:endParaRPr>
          </a:p>
          <a:p>
            <a:pPr eaLnBrk="0" hangingPunct="0">
              <a:spcBef>
                <a:spcPct val="50000"/>
              </a:spcBef>
            </a:pPr>
            <a:endParaRPr lang="en-GB" sz="2000">
              <a:solidFill>
                <a:schemeClr val="bg1"/>
              </a:solidFill>
              <a:latin typeface="Symbol" pitchFamily="18" charset="2"/>
            </a:endParaRPr>
          </a:p>
          <a:p>
            <a:pPr eaLnBrk="0" hangingPunct="0">
              <a:spcBef>
                <a:spcPct val="50000"/>
              </a:spcBef>
            </a:pPr>
            <a:endParaRPr lang="en-GB" sz="1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557129" name="Text Box 11"/>
          <p:cNvSpPr txBox="1">
            <a:spLocks noChangeArrowheads="1"/>
          </p:cNvSpPr>
          <p:nvPr/>
        </p:nvSpPr>
        <p:spPr bwMode="auto">
          <a:xfrm>
            <a:off x="5143500" y="2279650"/>
            <a:ext cx="1600200" cy="5588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200">
                <a:latin typeface="Symbol" pitchFamily="18" charset="2"/>
              </a:rPr>
              <a:t>e </a:t>
            </a:r>
            <a:r>
              <a:rPr lang="en-GB" sz="1200" baseline="-25000">
                <a:latin typeface="Symbol" pitchFamily="18" charset="2"/>
                <a:sym typeface="Symbol" pitchFamily="18" charset="2"/>
              </a:rPr>
              <a:t></a:t>
            </a:r>
            <a:r>
              <a:rPr lang="en-GB" sz="1200">
                <a:latin typeface="Symbol" pitchFamily="18" charset="2"/>
              </a:rPr>
              <a:t> </a:t>
            </a:r>
            <a:r>
              <a:rPr lang="en-GB" sz="1200">
                <a:latin typeface="Symbol" pitchFamily="18" charset="2"/>
                <a:sym typeface="Symbol" pitchFamily="18" charset="2"/>
              </a:rPr>
              <a:t></a:t>
            </a:r>
            <a:r>
              <a:rPr lang="en-GB" sz="1200">
                <a:latin typeface="Times New Roman" pitchFamily="18" charset="0"/>
              </a:rPr>
              <a:t> 5 mm mrad</a:t>
            </a:r>
          </a:p>
          <a:p>
            <a:pPr eaLnBrk="0" hangingPunct="0">
              <a:spcBef>
                <a:spcPct val="50000"/>
              </a:spcBef>
            </a:pPr>
            <a:r>
              <a:rPr lang="en-GB" sz="1200">
                <a:latin typeface="Symbol" pitchFamily="18" charset="2"/>
              </a:rPr>
              <a:t>D</a:t>
            </a:r>
            <a:r>
              <a:rPr lang="en-GB" sz="1200">
                <a:latin typeface="Times New Roman" pitchFamily="18" charset="0"/>
              </a:rPr>
              <a:t>p/p </a:t>
            </a:r>
            <a:r>
              <a:rPr lang="en-GB" sz="1200">
                <a:latin typeface="Symbol" pitchFamily="18" charset="2"/>
                <a:sym typeface="Symbol" pitchFamily="18" charset="2"/>
              </a:rPr>
              <a:t></a:t>
            </a:r>
            <a:r>
              <a:rPr lang="en-GB" sz="1200">
                <a:latin typeface="Times New Roman" pitchFamily="18" charset="0"/>
              </a:rPr>
              <a:t> 0.1 %</a:t>
            </a:r>
          </a:p>
        </p:txBody>
      </p:sp>
      <p:pic>
        <p:nvPicPr>
          <p:cNvPr id="557130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1275" y="2136775"/>
            <a:ext cx="1143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7131" name="Text Box 13"/>
          <p:cNvSpPr txBox="1">
            <a:spLocks noChangeArrowheads="1"/>
          </p:cNvSpPr>
          <p:nvPr/>
        </p:nvSpPr>
        <p:spPr bwMode="auto">
          <a:xfrm>
            <a:off x="3927475" y="2365375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400">
                <a:sym typeface="Math1"/>
              </a:rPr>
              <a:t></a:t>
            </a:r>
            <a:r>
              <a:rPr lang="en-GB" sz="1400"/>
              <a:t> 10 sec</a:t>
            </a:r>
            <a:endParaRPr lang="en-GB" sz="1000"/>
          </a:p>
        </p:txBody>
      </p:sp>
      <p:sp>
        <p:nvSpPr>
          <p:cNvPr id="557132" name="Text Box 14"/>
          <p:cNvSpPr txBox="1">
            <a:spLocks noChangeArrowheads="1"/>
          </p:cNvSpPr>
          <p:nvPr/>
        </p:nvSpPr>
        <p:spPr bwMode="auto">
          <a:xfrm>
            <a:off x="3006725" y="2111375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600" b="1">
                <a:solidFill>
                  <a:schemeClr val="bg1"/>
                </a:solidFill>
              </a:rPr>
              <a:t>CR</a:t>
            </a:r>
            <a:endParaRPr lang="en-GB" sz="24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557071" name="Line 15"/>
          <p:cNvSpPr>
            <a:spLocks noChangeShapeType="1"/>
          </p:cNvSpPr>
          <p:nvPr/>
        </p:nvSpPr>
        <p:spPr bwMode="auto">
          <a:xfrm>
            <a:off x="2695575" y="2513013"/>
            <a:ext cx="920750" cy="0"/>
          </a:xfrm>
          <a:prstGeom prst="line">
            <a:avLst/>
          </a:prstGeom>
          <a:ln w="38100">
            <a:solidFill>
              <a:schemeClr val="bg1"/>
            </a:solidFill>
            <a:headE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57134" name="Line 16"/>
          <p:cNvSpPr>
            <a:spLocks noChangeShapeType="1"/>
          </p:cNvSpPr>
          <p:nvPr/>
        </p:nvSpPr>
        <p:spPr bwMode="auto">
          <a:xfrm flipV="1">
            <a:off x="6743700" y="2517775"/>
            <a:ext cx="723900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57135" name="Text Box 17"/>
          <p:cNvSpPr txBox="1">
            <a:spLocks noChangeArrowheads="1"/>
          </p:cNvSpPr>
          <p:nvPr/>
        </p:nvSpPr>
        <p:spPr bwMode="auto">
          <a:xfrm>
            <a:off x="477838" y="4481513"/>
            <a:ext cx="8288337" cy="1595437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800">
                <a:latin typeface="Symbol" pitchFamily="18" charset="2"/>
              </a:rPr>
              <a:t>.</a:t>
            </a:r>
          </a:p>
          <a:p>
            <a:pPr eaLnBrk="0" hangingPunct="0">
              <a:spcBef>
                <a:spcPct val="50000"/>
              </a:spcBef>
            </a:pPr>
            <a:endParaRPr lang="en-GB" sz="2000">
              <a:latin typeface="Symbol" pitchFamily="18" charset="2"/>
            </a:endParaRPr>
          </a:p>
          <a:p>
            <a:pPr eaLnBrk="0" hangingPunct="0">
              <a:spcBef>
                <a:spcPct val="50000"/>
              </a:spcBef>
            </a:pPr>
            <a:endParaRPr lang="en-GB" sz="2000">
              <a:latin typeface="Symbol" pitchFamily="18" charset="2"/>
            </a:endParaRPr>
          </a:p>
          <a:p>
            <a:pPr eaLnBrk="0" hangingPunct="0">
              <a:spcBef>
                <a:spcPct val="50000"/>
              </a:spcBef>
            </a:pPr>
            <a:endParaRPr lang="en-GB" sz="2000">
              <a:latin typeface="Symbol" pitchFamily="18" charset="2"/>
            </a:endParaRPr>
          </a:p>
        </p:txBody>
      </p:sp>
      <p:pic>
        <p:nvPicPr>
          <p:cNvPr id="557136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9375" y="5056188"/>
            <a:ext cx="1160463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7137" name="Text Box 19"/>
          <p:cNvSpPr txBox="1">
            <a:spLocks noChangeArrowheads="1"/>
          </p:cNvSpPr>
          <p:nvPr/>
        </p:nvSpPr>
        <p:spPr bwMode="auto">
          <a:xfrm>
            <a:off x="550863" y="4862513"/>
            <a:ext cx="1676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200">
                <a:latin typeface="Times New Roman" pitchFamily="18" charset="0"/>
              </a:rPr>
              <a:t>       </a:t>
            </a:r>
          </a:p>
        </p:txBody>
      </p:sp>
      <p:sp>
        <p:nvSpPr>
          <p:cNvPr id="557138" name="Line 20"/>
          <p:cNvSpPr>
            <a:spLocks noChangeShapeType="1"/>
          </p:cNvSpPr>
          <p:nvPr/>
        </p:nvSpPr>
        <p:spPr bwMode="auto">
          <a:xfrm>
            <a:off x="2695575" y="5411788"/>
            <a:ext cx="95567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57139" name="Text Box 21"/>
          <p:cNvSpPr txBox="1">
            <a:spLocks noChangeArrowheads="1"/>
          </p:cNvSpPr>
          <p:nvPr/>
        </p:nvSpPr>
        <p:spPr bwMode="auto">
          <a:xfrm>
            <a:off x="3006725" y="4973638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600" b="1"/>
              <a:t>CR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557140" name="Text Box 22"/>
          <p:cNvSpPr txBox="1">
            <a:spLocks noChangeArrowheads="1"/>
          </p:cNvSpPr>
          <p:nvPr/>
        </p:nvSpPr>
        <p:spPr bwMode="auto">
          <a:xfrm>
            <a:off x="3995737" y="5272027"/>
            <a:ext cx="1143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200" dirty="0">
                <a:sym typeface="Math1"/>
              </a:rPr>
              <a:t></a:t>
            </a:r>
            <a:r>
              <a:rPr lang="en-GB" sz="1200" dirty="0"/>
              <a:t> up to few turns</a:t>
            </a:r>
          </a:p>
        </p:txBody>
      </p:sp>
      <p:sp>
        <p:nvSpPr>
          <p:cNvPr id="557141" name="Rectangle 23"/>
          <p:cNvSpPr>
            <a:spLocks noChangeArrowheads="1"/>
          </p:cNvSpPr>
          <p:nvPr/>
        </p:nvSpPr>
        <p:spPr bwMode="auto">
          <a:xfrm>
            <a:off x="5391150" y="5035550"/>
            <a:ext cx="1447800" cy="7620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ru-RU"/>
          </a:p>
        </p:txBody>
      </p:sp>
      <p:sp>
        <p:nvSpPr>
          <p:cNvPr id="557142" name="Line 24"/>
          <p:cNvSpPr>
            <a:spLocks noChangeShapeType="1"/>
          </p:cNvSpPr>
          <p:nvPr/>
        </p:nvSpPr>
        <p:spPr bwMode="auto">
          <a:xfrm>
            <a:off x="5524500" y="5614988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57143" name="Line 25"/>
          <p:cNvSpPr>
            <a:spLocks noChangeShapeType="1"/>
          </p:cNvSpPr>
          <p:nvPr/>
        </p:nvSpPr>
        <p:spPr bwMode="auto">
          <a:xfrm flipV="1">
            <a:off x="6057900" y="5233988"/>
            <a:ext cx="76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57144" name="Line 26"/>
          <p:cNvSpPr>
            <a:spLocks noChangeShapeType="1"/>
          </p:cNvSpPr>
          <p:nvPr/>
        </p:nvSpPr>
        <p:spPr bwMode="auto">
          <a:xfrm>
            <a:off x="6134100" y="5233988"/>
            <a:ext cx="76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57145" name="Line 27"/>
          <p:cNvSpPr>
            <a:spLocks noChangeShapeType="1"/>
          </p:cNvSpPr>
          <p:nvPr/>
        </p:nvSpPr>
        <p:spPr bwMode="auto">
          <a:xfrm>
            <a:off x="6210300" y="5614988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57146" name="Line 28"/>
          <p:cNvSpPr>
            <a:spLocks noChangeShapeType="1"/>
          </p:cNvSpPr>
          <p:nvPr/>
        </p:nvSpPr>
        <p:spPr bwMode="auto">
          <a:xfrm flipV="1">
            <a:off x="6515100" y="5310188"/>
            <a:ext cx="76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57147" name="Line 29"/>
          <p:cNvSpPr>
            <a:spLocks noChangeShapeType="1"/>
          </p:cNvSpPr>
          <p:nvPr/>
        </p:nvSpPr>
        <p:spPr bwMode="auto">
          <a:xfrm>
            <a:off x="6591300" y="5310188"/>
            <a:ext cx="76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57148" name="Line 30"/>
          <p:cNvSpPr>
            <a:spLocks noChangeShapeType="1"/>
          </p:cNvSpPr>
          <p:nvPr/>
        </p:nvSpPr>
        <p:spPr bwMode="auto">
          <a:xfrm>
            <a:off x="6667500" y="561498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57149" name="Line 31"/>
          <p:cNvSpPr>
            <a:spLocks noChangeShapeType="1"/>
          </p:cNvSpPr>
          <p:nvPr/>
        </p:nvSpPr>
        <p:spPr bwMode="auto">
          <a:xfrm>
            <a:off x="6134100" y="5157788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57150" name="Line 32"/>
          <p:cNvSpPr>
            <a:spLocks noChangeShapeType="1"/>
          </p:cNvSpPr>
          <p:nvPr/>
        </p:nvSpPr>
        <p:spPr bwMode="auto">
          <a:xfrm flipV="1">
            <a:off x="6134100" y="5081588"/>
            <a:ext cx="0" cy="5334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57151" name="Line 33"/>
          <p:cNvSpPr>
            <a:spLocks noChangeShapeType="1"/>
          </p:cNvSpPr>
          <p:nvPr/>
        </p:nvSpPr>
        <p:spPr bwMode="auto">
          <a:xfrm flipV="1">
            <a:off x="6591300" y="5081588"/>
            <a:ext cx="0" cy="5334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557119" name="Object 63"/>
          <p:cNvGraphicFramePr>
            <a:graphicFrameLocks noChangeAspect="1"/>
          </p:cNvGraphicFramePr>
          <p:nvPr/>
        </p:nvGraphicFramePr>
        <p:xfrm>
          <a:off x="7315200" y="5259388"/>
          <a:ext cx="9906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Formel" r:id="rId4" imgW="800100" imgH="419100" progId="Equation.3">
                  <p:embed/>
                </p:oleObj>
              </mc:Choice>
              <mc:Fallback>
                <p:oleObj name="Formel" r:id="rId4" imgW="800100" imgH="419100" progId="Equation.3">
                  <p:embed/>
                  <p:pic>
                    <p:nvPicPr>
                      <p:cNvPr id="557119" name="Object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0" y="5259388"/>
                        <a:ext cx="990600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7152" name="Text Box 35"/>
          <p:cNvSpPr txBox="1">
            <a:spLocks noChangeArrowheads="1"/>
          </p:cNvSpPr>
          <p:nvPr/>
        </p:nvSpPr>
        <p:spPr bwMode="auto">
          <a:xfrm>
            <a:off x="723900" y="3440113"/>
            <a:ext cx="1447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200" b="1">
                <a:solidFill>
                  <a:schemeClr val="bg1"/>
                </a:solidFill>
                <a:latin typeface="Times New Roman" pitchFamily="18" charset="0"/>
              </a:rPr>
              <a:t> From Super-FRS </a:t>
            </a:r>
          </a:p>
        </p:txBody>
      </p:sp>
      <p:sp>
        <p:nvSpPr>
          <p:cNvPr id="557153" name="Text Box 36"/>
          <p:cNvSpPr txBox="1">
            <a:spLocks noChangeArrowheads="1"/>
          </p:cNvSpPr>
          <p:nvPr/>
        </p:nvSpPr>
        <p:spPr bwMode="auto">
          <a:xfrm>
            <a:off x="7526338" y="3897313"/>
            <a:ext cx="1066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200" b="1" dirty="0">
                <a:solidFill>
                  <a:schemeClr val="bg1"/>
                </a:solidFill>
                <a:latin typeface="Times New Roman" pitchFamily="18" charset="0"/>
              </a:rPr>
              <a:t> to the HESR (RESR)</a:t>
            </a:r>
          </a:p>
        </p:txBody>
      </p:sp>
      <p:sp>
        <p:nvSpPr>
          <p:cNvPr id="557154" name="Text Box 37"/>
          <p:cNvSpPr txBox="1">
            <a:spLocks noChangeArrowheads="1"/>
          </p:cNvSpPr>
          <p:nvPr/>
        </p:nvSpPr>
        <p:spPr bwMode="auto">
          <a:xfrm>
            <a:off x="723900" y="1952625"/>
            <a:ext cx="22510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200" b="1">
                <a:solidFill>
                  <a:schemeClr val="bg1"/>
                </a:solidFill>
                <a:latin typeface="Times New Roman" pitchFamily="18" charset="0"/>
              </a:rPr>
              <a:t> From antiproton separator</a:t>
            </a:r>
          </a:p>
        </p:txBody>
      </p:sp>
      <p:sp>
        <p:nvSpPr>
          <p:cNvPr id="557155" name="Text Box 38"/>
          <p:cNvSpPr txBox="1">
            <a:spLocks noChangeArrowheads="1"/>
          </p:cNvSpPr>
          <p:nvPr/>
        </p:nvSpPr>
        <p:spPr bwMode="auto">
          <a:xfrm>
            <a:off x="7394575" y="2374900"/>
            <a:ext cx="1066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200" b="1">
                <a:solidFill>
                  <a:schemeClr val="bg1"/>
                </a:solidFill>
                <a:latin typeface="Times New Roman" pitchFamily="18" charset="0"/>
              </a:rPr>
              <a:t> to the HESR</a:t>
            </a:r>
          </a:p>
        </p:txBody>
      </p:sp>
      <p:sp>
        <p:nvSpPr>
          <p:cNvPr id="557156" name="Text Box 39"/>
          <p:cNvSpPr txBox="1">
            <a:spLocks noChangeArrowheads="1"/>
          </p:cNvSpPr>
          <p:nvPr/>
        </p:nvSpPr>
        <p:spPr bwMode="auto">
          <a:xfrm>
            <a:off x="893763" y="4835525"/>
            <a:ext cx="14684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200" b="1">
                <a:latin typeface="Times New Roman" pitchFamily="18" charset="0"/>
              </a:rPr>
              <a:t> From Super-FRS</a:t>
            </a:r>
          </a:p>
        </p:txBody>
      </p:sp>
      <p:sp>
        <p:nvSpPr>
          <p:cNvPr id="557157" name="Rectangle 40"/>
          <p:cNvSpPr>
            <a:spLocks noChangeArrowheads="1"/>
          </p:cNvSpPr>
          <p:nvPr/>
        </p:nvSpPr>
        <p:spPr bwMode="auto">
          <a:xfrm>
            <a:off x="2552700" y="1579563"/>
            <a:ext cx="47625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GB" sz="2200" b="1">
                <a:solidFill>
                  <a:schemeClr val="bg1"/>
                </a:solidFill>
                <a:latin typeface="Comic Sans MS" pitchFamily="66" charset="0"/>
              </a:rPr>
              <a:t> Cooling of antiproton beams </a:t>
            </a:r>
          </a:p>
        </p:txBody>
      </p:sp>
      <p:sp>
        <p:nvSpPr>
          <p:cNvPr id="557158" name="Rectangle 41"/>
          <p:cNvSpPr>
            <a:spLocks noChangeArrowheads="1"/>
          </p:cNvSpPr>
          <p:nvPr/>
        </p:nvSpPr>
        <p:spPr bwMode="auto">
          <a:xfrm>
            <a:off x="234950" y="1338263"/>
            <a:ext cx="8909050" cy="174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557159" name="Rectangle 42"/>
          <p:cNvSpPr>
            <a:spLocks noChangeArrowheads="1"/>
          </p:cNvSpPr>
          <p:nvPr/>
        </p:nvSpPr>
        <p:spPr bwMode="auto">
          <a:xfrm>
            <a:off x="477838" y="1458913"/>
            <a:ext cx="503237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557160" name="Rectangle 43"/>
          <p:cNvSpPr>
            <a:spLocks noChangeArrowheads="1"/>
          </p:cNvSpPr>
          <p:nvPr/>
        </p:nvSpPr>
        <p:spPr bwMode="auto">
          <a:xfrm>
            <a:off x="2362200" y="188913"/>
            <a:ext cx="2060575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557161" name="Rectangle 44"/>
          <p:cNvSpPr>
            <a:spLocks noChangeArrowheads="1"/>
          </p:cNvSpPr>
          <p:nvPr/>
        </p:nvSpPr>
        <p:spPr bwMode="auto">
          <a:xfrm rot="2945785">
            <a:off x="4110038" y="2235200"/>
            <a:ext cx="16256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557162" name="Text Box 45"/>
          <p:cNvSpPr txBox="1">
            <a:spLocks noChangeArrowheads="1"/>
          </p:cNvSpPr>
          <p:nvPr/>
        </p:nvSpPr>
        <p:spPr bwMode="auto">
          <a:xfrm>
            <a:off x="762000" y="2279650"/>
            <a:ext cx="1600200" cy="558800"/>
          </a:xfrm>
          <a:prstGeom prst="rect">
            <a:avLst/>
          </a:prstGeom>
          <a:solidFill>
            <a:srgbClr val="66FFFF"/>
          </a:solidFill>
          <a:ln w="9525">
            <a:solidFill>
              <a:srgbClr val="00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200">
                <a:latin typeface="Symbol" pitchFamily="18" charset="2"/>
              </a:rPr>
              <a:t>e </a:t>
            </a:r>
            <a:r>
              <a:rPr lang="en-GB" sz="1200" baseline="-25000">
                <a:latin typeface="Symbol" pitchFamily="18" charset="2"/>
                <a:sym typeface="Symbol" pitchFamily="18" charset="2"/>
              </a:rPr>
              <a:t></a:t>
            </a:r>
            <a:r>
              <a:rPr lang="en-GB" sz="1200">
                <a:latin typeface="Symbol" pitchFamily="18" charset="2"/>
              </a:rPr>
              <a:t> =</a:t>
            </a:r>
            <a:r>
              <a:rPr lang="en-GB" sz="1200">
                <a:latin typeface="Times New Roman" pitchFamily="18" charset="0"/>
              </a:rPr>
              <a:t> 240 mm mrad</a:t>
            </a:r>
          </a:p>
          <a:p>
            <a:pPr eaLnBrk="0" hangingPunct="0">
              <a:spcBef>
                <a:spcPct val="50000"/>
              </a:spcBef>
            </a:pPr>
            <a:r>
              <a:rPr lang="en-GB" sz="1200">
                <a:latin typeface="Symbol" pitchFamily="18" charset="2"/>
              </a:rPr>
              <a:t>D</a:t>
            </a:r>
            <a:r>
              <a:rPr lang="en-GB" sz="1200">
                <a:latin typeface="Times New Roman" pitchFamily="18" charset="0"/>
              </a:rPr>
              <a:t>p/p = 6 %</a:t>
            </a:r>
          </a:p>
        </p:txBody>
      </p:sp>
      <p:sp>
        <p:nvSpPr>
          <p:cNvPr id="557163" name="Rectangle 46"/>
          <p:cNvSpPr>
            <a:spLocks noChangeArrowheads="1"/>
          </p:cNvSpPr>
          <p:nvPr/>
        </p:nvSpPr>
        <p:spPr bwMode="auto">
          <a:xfrm>
            <a:off x="1660525" y="3111500"/>
            <a:ext cx="65151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</a:pPr>
            <a:r>
              <a:rPr lang="en-GB" sz="2000" b="1">
                <a:solidFill>
                  <a:schemeClr val="bg1"/>
                </a:solidFill>
                <a:latin typeface="Comic Sans MS" pitchFamily="66" charset="0"/>
              </a:rPr>
              <a:t>Cooling of secondary beams of radioactive ions </a:t>
            </a:r>
          </a:p>
        </p:txBody>
      </p:sp>
      <p:sp>
        <p:nvSpPr>
          <p:cNvPr id="557164" name="Text Box 47"/>
          <p:cNvSpPr txBox="1">
            <a:spLocks noChangeArrowheads="1"/>
          </p:cNvSpPr>
          <p:nvPr/>
        </p:nvSpPr>
        <p:spPr bwMode="auto">
          <a:xfrm>
            <a:off x="762000" y="3770313"/>
            <a:ext cx="1676400" cy="5588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200">
                <a:latin typeface="Symbol" pitchFamily="18" charset="2"/>
              </a:rPr>
              <a:t>e </a:t>
            </a:r>
            <a:r>
              <a:rPr lang="en-GB" sz="1200" baseline="-25000">
                <a:latin typeface="Symbol" pitchFamily="18" charset="2"/>
                <a:sym typeface="Symbol" pitchFamily="18" charset="2"/>
              </a:rPr>
              <a:t></a:t>
            </a:r>
            <a:r>
              <a:rPr lang="en-GB" sz="1200">
                <a:latin typeface="Symbol" pitchFamily="18" charset="2"/>
              </a:rPr>
              <a:t> =</a:t>
            </a:r>
            <a:r>
              <a:rPr lang="en-GB" sz="1200">
                <a:latin typeface="Times New Roman" pitchFamily="18" charset="0"/>
              </a:rPr>
              <a:t> 200 mm mrad</a:t>
            </a:r>
          </a:p>
          <a:p>
            <a:pPr eaLnBrk="0" hangingPunct="0">
              <a:spcBef>
                <a:spcPct val="50000"/>
              </a:spcBef>
            </a:pPr>
            <a:r>
              <a:rPr lang="en-GB" sz="1200">
                <a:latin typeface="Symbol" pitchFamily="18" charset="2"/>
              </a:rPr>
              <a:t>D</a:t>
            </a:r>
            <a:r>
              <a:rPr lang="en-GB" sz="1200">
                <a:latin typeface="Times New Roman" pitchFamily="18" charset="0"/>
              </a:rPr>
              <a:t>p/p = 3 %</a:t>
            </a:r>
          </a:p>
        </p:txBody>
      </p:sp>
      <p:sp>
        <p:nvSpPr>
          <p:cNvPr id="557165" name="Rectangle 48"/>
          <p:cNvSpPr>
            <a:spLocks noChangeArrowheads="1"/>
          </p:cNvSpPr>
          <p:nvPr/>
        </p:nvSpPr>
        <p:spPr bwMode="auto">
          <a:xfrm>
            <a:off x="1562100" y="4472713"/>
            <a:ext cx="65151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GB" sz="2000" b="1" dirty="0">
                <a:latin typeface="Comic Sans MS" pitchFamily="66" charset="0"/>
              </a:rPr>
              <a:t> Mass spectrometry of radioactive ions  </a:t>
            </a:r>
          </a:p>
        </p:txBody>
      </p:sp>
      <p:sp>
        <p:nvSpPr>
          <p:cNvPr id="557166" name="Text Box 49"/>
          <p:cNvSpPr txBox="1">
            <a:spLocks noChangeArrowheads="1"/>
          </p:cNvSpPr>
          <p:nvPr/>
        </p:nvSpPr>
        <p:spPr bwMode="auto">
          <a:xfrm>
            <a:off x="762000" y="5119688"/>
            <a:ext cx="1676400" cy="5588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200">
                <a:latin typeface="Symbol" pitchFamily="18" charset="2"/>
              </a:rPr>
              <a:t>e </a:t>
            </a:r>
            <a:r>
              <a:rPr lang="en-GB" sz="1200" baseline="-25000">
                <a:latin typeface="Symbol" pitchFamily="18" charset="2"/>
                <a:sym typeface="Symbol" pitchFamily="18" charset="2"/>
              </a:rPr>
              <a:t></a:t>
            </a:r>
            <a:r>
              <a:rPr lang="en-GB" sz="1200">
                <a:latin typeface="Symbol" pitchFamily="18" charset="2"/>
              </a:rPr>
              <a:t> =</a:t>
            </a:r>
            <a:r>
              <a:rPr lang="en-GB" sz="1200">
                <a:latin typeface="Times New Roman" pitchFamily="18" charset="0"/>
              </a:rPr>
              <a:t> 100 mm mrad</a:t>
            </a:r>
          </a:p>
          <a:p>
            <a:pPr eaLnBrk="0" hangingPunct="0">
              <a:spcBef>
                <a:spcPct val="50000"/>
              </a:spcBef>
            </a:pPr>
            <a:r>
              <a:rPr lang="en-GB" sz="1200">
                <a:latin typeface="Symbol" pitchFamily="18" charset="2"/>
              </a:rPr>
              <a:t>D</a:t>
            </a:r>
            <a:r>
              <a:rPr lang="en-GB" sz="1200">
                <a:latin typeface="Times New Roman" pitchFamily="18" charset="0"/>
              </a:rPr>
              <a:t>p/p = 1 %</a:t>
            </a:r>
          </a:p>
        </p:txBody>
      </p:sp>
    </p:spTree>
    <p:extLst>
      <p:ext uri="{BB962C8B-B14F-4D97-AF65-F5344CB8AC3E}">
        <p14:creationId xmlns:p14="http://schemas.microsoft.com/office/powerpoint/2010/main" val="3618046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257" name="Rectangle 2"/>
          <p:cNvSpPr>
            <a:spLocks noGrp="1" noChangeArrowheads="1"/>
          </p:cNvSpPr>
          <p:nvPr>
            <p:ph type="title"/>
          </p:nvPr>
        </p:nvSpPr>
        <p:spPr>
          <a:xfrm>
            <a:off x="1031264" y="0"/>
            <a:ext cx="7019925" cy="1196975"/>
          </a:xfrm>
        </p:spPr>
        <p:txBody>
          <a:bodyPr/>
          <a:lstStyle/>
          <a:p>
            <a:pPr eaLnBrk="1" hangingPunct="1"/>
            <a:r>
              <a:rPr lang="en-US" sz="4400" b="1" dirty="0">
                <a:latin typeface="Tekton Pro" pitchFamily="34" charset="0"/>
              </a:rPr>
              <a:t>Basic CR parameters</a:t>
            </a:r>
          </a:p>
        </p:txBody>
      </p:sp>
      <p:graphicFrame>
        <p:nvGraphicFramePr>
          <p:cNvPr id="568323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123143"/>
              </p:ext>
            </p:extLst>
          </p:nvPr>
        </p:nvGraphicFramePr>
        <p:xfrm>
          <a:off x="79132" y="1196975"/>
          <a:ext cx="8924191" cy="5090160"/>
        </p:xfrm>
        <a:graphic>
          <a:graphicData uri="http://schemas.openxmlformats.org/drawingml/2006/table">
            <a:tbl>
              <a:tblPr/>
              <a:tblGrid>
                <a:gridCol w="24959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72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00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848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461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27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Circumference 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m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221.45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7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Max. magnetic rigidity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Tm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13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Anti-protons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Rare isotopes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Isochronous mode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Max. number of particles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10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8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10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8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1-10</a:t>
                      </a:r>
                      <a:r>
                        <a:rPr kumimoji="0" lang="en-US" sz="1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8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Kinetic energy 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MeV/u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3000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740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790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7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Velocity, β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v/c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0.971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0.83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0.84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Lorentz, γ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4.2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1.79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1.84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Transition energy, γ</a:t>
                      </a:r>
                      <a:r>
                        <a:rPr kumimoji="0" lang="en-US" sz="1400" b="1" i="0" u="none" strike="noStrike" cap="none" normalizeH="0" baseline="-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tr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3.85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2.82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1.43-1.84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Frequency slip factor , η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-0.011, 0.014 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0.176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0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Betatron tunes , Q</a:t>
                      </a:r>
                      <a:r>
                        <a:rPr kumimoji="0" lang="en-US" sz="1400" b="1" i="0" u="none" strike="noStrike" cap="none" normalizeH="0" baseline="-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h</a:t>
                      </a: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 / Q</a:t>
                      </a:r>
                      <a:r>
                        <a:rPr kumimoji="0" lang="en-US" sz="1400" b="1" i="0" u="none" strike="noStrike" cap="none" normalizeH="0" baseline="-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v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4.39 / 3.42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4.28 / 3.44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3.4 / 4.44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7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Revolution frequency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MHz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1.315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1.124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1.137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7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Bunch length at injection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ns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50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50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50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Bunch length at extraction 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ns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300-500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200-700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no extraction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Beam injection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fast single turn, full aperture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Beam extraction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fast single turn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no extraction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7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Average vacuum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mbar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 3 x 10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cs typeface="Times New Roman" pitchFamily="18" charset="0"/>
                        </a:rPr>
                        <a:t>-9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307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491" y="-33038"/>
            <a:ext cx="7019925" cy="1196975"/>
          </a:xfrm>
        </p:spPr>
        <p:txBody>
          <a:bodyPr>
            <a:normAutofit/>
          </a:bodyPr>
          <a:lstStyle/>
          <a:p>
            <a:r>
              <a:rPr lang="en-US" b="1" dirty="0"/>
              <a:t> Key components for beam cooling 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35725"/>
            <a:ext cx="7848872" cy="5317611"/>
          </a:xfrm>
          <a:prstGeom prst="rect">
            <a:avLst/>
          </a:prstGeom>
        </p:spPr>
      </p:pic>
      <p:cxnSp>
        <p:nvCxnSpPr>
          <p:cNvPr id="7" name="Прямая со стрелкой 6"/>
          <p:cNvCxnSpPr/>
          <p:nvPr/>
        </p:nvCxnSpPr>
        <p:spPr>
          <a:xfrm>
            <a:off x="1454522" y="1135725"/>
            <a:ext cx="549809" cy="9716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24241" y="1044585"/>
            <a:ext cx="91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Injection  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7760" y="6042641"/>
            <a:ext cx="19299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Extraction to HESR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feld 1"/>
          <p:cNvSpPr txBox="1">
            <a:spLocks noChangeArrowheads="1"/>
          </p:cNvSpPr>
          <p:nvPr/>
        </p:nvSpPr>
        <p:spPr bwMode="auto">
          <a:xfrm>
            <a:off x="4543557" y="4843307"/>
            <a:ext cx="2480038" cy="688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36000" rIns="0" bIns="36000">
            <a:spAutoFit/>
          </a:bodyPr>
          <a:lstStyle/>
          <a:p>
            <a:r>
              <a:rPr lang="en-US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 – </a:t>
            </a:r>
            <a:r>
              <a:rPr lang="en-US" sz="20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debuncher</a:t>
            </a:r>
            <a:r>
              <a:rPr lang="en-US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system</a:t>
            </a:r>
          </a:p>
          <a:p>
            <a:r>
              <a:rPr lang="en-US" sz="2000" b="1" i="1" dirty="0">
                <a:solidFill>
                  <a:srgbClr val="FF0000"/>
                </a:solidFill>
                <a:cs typeface="Times New Roman" panose="02020603050405020304" pitchFamily="18" charset="0"/>
              </a:rPr>
              <a:t>(5 </a:t>
            </a:r>
            <a:r>
              <a:rPr lang="en-US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cavities)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4138820" y="5421337"/>
            <a:ext cx="421279" cy="4827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4232542" y="5424259"/>
            <a:ext cx="437712" cy="4798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4427984" y="5421337"/>
            <a:ext cx="435462" cy="475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4543557" y="5422484"/>
            <a:ext cx="432093" cy="4775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4664590" y="5433522"/>
            <a:ext cx="426633" cy="4705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2"/>
          <p:cNvSpPr txBox="1">
            <a:spLocks noChangeArrowheads="1"/>
          </p:cNvSpPr>
          <p:nvPr/>
        </p:nvSpPr>
        <p:spPr bwMode="auto">
          <a:xfrm>
            <a:off x="1643410" y="4247915"/>
            <a:ext cx="200567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Stochastic cooling </a:t>
            </a:r>
          </a:p>
          <a:p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Pick</a:t>
            </a:r>
            <a:r>
              <a:rPr lang="ru-RU" b="1" i="1" dirty="0">
                <a:solidFill>
                  <a:srgbClr val="FF0000"/>
                </a:solidFill>
                <a:cs typeface="Times New Roman" panose="02020603050405020304" pitchFamily="18" charset="0"/>
              </a:rPr>
              <a:t>-</a:t>
            </a:r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ups</a:t>
            </a:r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2546866" y="4700954"/>
            <a:ext cx="429330" cy="12031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740058" y="4700954"/>
            <a:ext cx="431580" cy="12031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974206" y="4508916"/>
            <a:ext cx="650110" cy="1920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7"/>
          <p:cNvSpPr txBox="1">
            <a:spLocks noChangeArrowheads="1"/>
          </p:cNvSpPr>
          <p:nvPr/>
        </p:nvSpPr>
        <p:spPr bwMode="auto">
          <a:xfrm>
            <a:off x="2322719" y="1897668"/>
            <a:ext cx="198002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Stochastic cooling </a:t>
            </a:r>
          </a:p>
          <a:p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Kickers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3164292" y="1663760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2948268" y="1663760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 flipV="1">
            <a:off x="3492000" y="6138001"/>
            <a:ext cx="791968" cy="4647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4842000" y="6228000"/>
            <a:ext cx="118168" cy="2973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flipH="1" flipV="1">
            <a:off x="1801759" y="6361707"/>
            <a:ext cx="717306" cy="834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8388424" y="6381328"/>
            <a:ext cx="621432" cy="365125"/>
          </a:xfrm>
          <a:prstGeom prst="rect">
            <a:avLst/>
          </a:prstGeom>
        </p:spPr>
        <p:txBody>
          <a:bodyPr/>
          <a:lstStyle/>
          <a:p>
            <a:fld id="{80B3665A-5265-4733-8836-25A2010F2302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657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89" name="Rectangle 2"/>
          <p:cNvSpPr>
            <a:spLocks noGrp="1" noChangeArrowheads="1"/>
          </p:cNvSpPr>
          <p:nvPr>
            <p:ph type="title"/>
          </p:nvPr>
        </p:nvSpPr>
        <p:spPr>
          <a:xfrm>
            <a:off x="699232" y="45672"/>
            <a:ext cx="7710488" cy="1196975"/>
          </a:xfrm>
        </p:spPr>
        <p:txBody>
          <a:bodyPr/>
          <a:lstStyle/>
          <a:p>
            <a:pPr eaLnBrk="1" hangingPunct="1"/>
            <a:r>
              <a:rPr lang="en-US" b="1" dirty="0"/>
              <a:t>RF </a:t>
            </a:r>
            <a:r>
              <a:rPr lang="en-US" b="1" dirty="0" err="1"/>
              <a:t>debuncher</a:t>
            </a:r>
            <a:r>
              <a:rPr lang="en-US" b="1" dirty="0"/>
              <a:t> system</a:t>
            </a:r>
            <a:endParaRPr lang="de-DE" dirty="0">
              <a:solidFill>
                <a:schemeClr val="tx1"/>
              </a:solidFill>
              <a:latin typeface="Tekton Pro" pitchFamily="34" charset="0"/>
            </a:endParaRPr>
          </a:p>
        </p:txBody>
      </p:sp>
      <p:pic>
        <p:nvPicPr>
          <p:cNvPr id="575490" name="Picture 3" descr="rf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328863"/>
            <a:ext cx="6037262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5491" name="Text Box 4"/>
          <p:cNvSpPr txBox="1">
            <a:spLocks noChangeArrowheads="1"/>
          </p:cNvSpPr>
          <p:nvPr/>
        </p:nvSpPr>
        <p:spPr bwMode="auto">
          <a:xfrm>
            <a:off x="179388" y="1555384"/>
            <a:ext cx="78962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>
                <a:latin typeface="Arial Unicode MS" pitchFamily="34" charset="-128"/>
              </a:rPr>
              <a:t>By bunch rotation the momentum spread is reduced by factor 3 </a:t>
            </a:r>
          </a:p>
          <a:p>
            <a:r>
              <a:rPr lang="en-US" sz="1600" b="1" dirty="0">
                <a:latin typeface="Arial Unicode MS" pitchFamily="34" charset="-128"/>
              </a:rPr>
              <a:t>P-bars (from 6% to less than 2%) </a:t>
            </a:r>
          </a:p>
          <a:p>
            <a:r>
              <a:rPr lang="en-US" sz="1600" b="1" dirty="0">
                <a:latin typeface="Arial Unicode MS" pitchFamily="34" charset="-128"/>
              </a:rPr>
              <a:t>RIBs (from 3% to less then 1 %) </a:t>
            </a:r>
          </a:p>
        </p:txBody>
      </p:sp>
      <p:sp>
        <p:nvSpPr>
          <p:cNvPr id="575492" name="Text Box 5"/>
          <p:cNvSpPr txBox="1">
            <a:spLocks noChangeArrowheads="1"/>
          </p:cNvSpPr>
          <p:nvPr/>
        </p:nvSpPr>
        <p:spPr bwMode="auto">
          <a:xfrm rot="-5400000">
            <a:off x="908050" y="3284538"/>
            <a:ext cx="1057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140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de-DE" sz="1400">
                <a:latin typeface="Times New Roman" pitchFamily="18" charset="0"/>
              </a:rPr>
              <a:t>p/p=6%</a:t>
            </a:r>
          </a:p>
        </p:txBody>
      </p:sp>
      <p:sp>
        <p:nvSpPr>
          <p:cNvPr id="575493" name="Text Box 6"/>
          <p:cNvSpPr txBox="1">
            <a:spLocks noChangeArrowheads="1"/>
          </p:cNvSpPr>
          <p:nvPr/>
        </p:nvSpPr>
        <p:spPr bwMode="auto">
          <a:xfrm rot="-5400000">
            <a:off x="5314950" y="3303588"/>
            <a:ext cx="7667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120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de-DE" sz="1200">
                <a:latin typeface="Times New Roman" pitchFamily="18" charset="0"/>
              </a:rPr>
              <a:t>p/p=2%</a:t>
            </a:r>
          </a:p>
        </p:txBody>
      </p:sp>
      <p:sp>
        <p:nvSpPr>
          <p:cNvPr id="575494" name="Line 7"/>
          <p:cNvSpPr>
            <a:spLocks noChangeShapeType="1"/>
          </p:cNvSpPr>
          <p:nvPr/>
        </p:nvSpPr>
        <p:spPr bwMode="auto">
          <a:xfrm flipV="1">
            <a:off x="4379913" y="3194050"/>
            <a:ext cx="1181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75495" name="Line 8"/>
          <p:cNvSpPr>
            <a:spLocks noChangeShapeType="1"/>
          </p:cNvSpPr>
          <p:nvPr/>
        </p:nvSpPr>
        <p:spPr bwMode="auto">
          <a:xfrm>
            <a:off x="4379913" y="3557588"/>
            <a:ext cx="1181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75496" name="Line 9"/>
          <p:cNvSpPr>
            <a:spLocks noChangeShapeType="1"/>
          </p:cNvSpPr>
          <p:nvPr/>
        </p:nvSpPr>
        <p:spPr bwMode="auto">
          <a:xfrm flipV="1">
            <a:off x="1589088" y="2751138"/>
            <a:ext cx="0" cy="306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75497" name="Line 10"/>
          <p:cNvSpPr>
            <a:spLocks noChangeShapeType="1"/>
          </p:cNvSpPr>
          <p:nvPr/>
        </p:nvSpPr>
        <p:spPr bwMode="auto">
          <a:xfrm>
            <a:off x="1589088" y="2908300"/>
            <a:ext cx="0" cy="1209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569379" name="Group 35"/>
          <p:cNvGraphicFramePr>
            <a:graphicFrameLocks noGrp="1"/>
          </p:cNvGraphicFramePr>
          <p:nvPr>
            <p:ph idx="1"/>
          </p:nvPr>
        </p:nvGraphicFramePr>
        <p:xfrm>
          <a:off x="179388" y="4752975"/>
          <a:ext cx="4578350" cy="1430655"/>
        </p:xfrm>
        <a:graphic>
          <a:graphicData uri="http://schemas.openxmlformats.org/drawingml/2006/table">
            <a:tbl>
              <a:tblPr/>
              <a:tblGrid>
                <a:gridCol w="3663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Total voltage (5 cavities)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</a:rPr>
                        <a:t>200 </a:t>
                      </a:r>
                      <a:r>
                        <a:rPr kumimoji="0" lang="de-DE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</a:rPr>
                        <a:t>kV</a:t>
                      </a:r>
                      <a:endParaRPr kumimoji="0" lang="de-DE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Peak voltage per cavity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</a:rPr>
                        <a:t>40 </a:t>
                      </a:r>
                      <a:r>
                        <a:rPr kumimoji="0" lang="de-DE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</a:rPr>
                        <a:t>kV</a:t>
                      </a:r>
                      <a:endParaRPr kumimoji="0" lang="de-DE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Peak dissipation per valve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393 kW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Peak dissipation per valve into ring cores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648 kW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2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Peak power per valve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1040 kW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75518" name="Picture 32" descr="rf_cr_ca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35650" y="4438650"/>
            <a:ext cx="282575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5519" name="Picture 33" descr="RF_ca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81813" y="2112963"/>
            <a:ext cx="1674812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feld 113">
                <a:extLst>
                  <a:ext uri="{FF2B5EF4-FFF2-40B4-BE49-F238E27FC236}">
                    <a16:creationId xmlns:a16="http://schemas.microsoft.com/office/drawing/2014/main" id="{06922A95-1F11-4A12-B40D-67FFC2842E8A}"/>
                  </a:ext>
                </a:extLst>
              </p:cNvPr>
              <p:cNvSpPr txBox="1"/>
              <p:nvPr/>
            </p:nvSpPr>
            <p:spPr>
              <a:xfrm>
                <a:off x="3935056" y="4435137"/>
                <a:ext cx="136163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de-DE" sz="1400" b="0" i="1" smtClean="0">
                            <a:latin typeface="Cambria Math" panose="02040503050406030204" pitchFamily="18" charset="0"/>
                          </a:rPr>
                          <m:t>𝑡𝑟</m:t>
                        </m:r>
                      </m:sub>
                    </m:sSub>
                    <m:r>
                      <a:rPr lang="de-DE" sz="1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de-DE" sz="1400" i="1">
                            <a:latin typeface="Cambria Math" panose="02040503050406030204" pitchFamily="18" charset="0"/>
                          </a:rPr>
                          <m:t>𝑡𝑟</m:t>
                        </m:r>
                      </m:sub>
                    </m:sSub>
                  </m:oMath>
                </a14:m>
                <a:r>
                  <a:rPr lang="de-DE" sz="1400" dirty="0"/>
                  <a:t>(</a:t>
                </a:r>
                <a:r>
                  <a:rPr lang="de-DE" sz="1400" dirty="0" err="1">
                    <a:latin typeface="Symbol" panose="05050102010706020507" pitchFamily="18" charset="2"/>
                  </a:rPr>
                  <a:t>d</a:t>
                </a:r>
                <a:r>
                  <a:rPr lang="de-DE" sz="1400" dirty="0" err="1"/>
                  <a:t>p</a:t>
                </a:r>
                <a:r>
                  <a:rPr lang="de-DE" sz="1400" dirty="0"/>
                  <a:t>/p)</a:t>
                </a:r>
              </a:p>
            </p:txBody>
          </p:sp>
        </mc:Choice>
        <mc:Fallback>
          <p:sp>
            <p:nvSpPr>
              <p:cNvPr id="14" name="Textfeld 113">
                <a:extLst>
                  <a:ext uri="{FF2B5EF4-FFF2-40B4-BE49-F238E27FC236}">
                    <a16:creationId xmlns:a16="http://schemas.microsoft.com/office/drawing/2014/main" id="{06922A95-1F11-4A12-B40D-67FFC2842E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5056" y="4435137"/>
                <a:ext cx="1361638" cy="215444"/>
              </a:xfrm>
              <a:prstGeom prst="rect">
                <a:avLst/>
              </a:prstGeom>
              <a:blipFill>
                <a:blip r:embed="rId5"/>
                <a:stretch>
                  <a:fillRect l="-4933" t="-31429" b="-514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71850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13497" y="0"/>
            <a:ext cx="7019925" cy="1196975"/>
          </a:xfrm>
        </p:spPr>
        <p:txBody>
          <a:bodyPr/>
          <a:lstStyle/>
          <a:p>
            <a:r>
              <a:rPr lang="en-US" b="1" dirty="0"/>
              <a:t>RF </a:t>
            </a:r>
            <a:r>
              <a:rPr lang="en-US" b="1" dirty="0" err="1"/>
              <a:t>debuncher</a:t>
            </a:r>
            <a:r>
              <a:rPr lang="en-US" b="1" dirty="0"/>
              <a:t> system</a:t>
            </a:r>
          </a:p>
        </p:txBody>
      </p:sp>
      <p:sp>
        <p:nvSpPr>
          <p:cNvPr id="5" name="Inhaltsplatzhalter 6"/>
          <p:cNvSpPr>
            <a:spLocks noGrp="1"/>
          </p:cNvSpPr>
          <p:nvPr>
            <p:ph idx="1"/>
          </p:nvPr>
        </p:nvSpPr>
        <p:spPr>
          <a:xfrm>
            <a:off x="268174" y="1263650"/>
            <a:ext cx="8691188" cy="1250950"/>
          </a:xfrm>
        </p:spPr>
        <p:txBody>
          <a:bodyPr/>
          <a:lstStyle/>
          <a:p>
            <a:pPr marL="184555" lvl="1" indent="-184555">
              <a:buClr>
                <a:schemeClr val="tx2"/>
              </a:buClr>
              <a:buFont typeface="Arial"/>
              <a:buChar char="•"/>
            </a:pPr>
            <a:r>
              <a:rPr lang="en-US" sz="2000" dirty="0"/>
              <a:t>Series production of 5 RF-</a:t>
            </a:r>
            <a:r>
              <a:rPr lang="en-US" sz="2000" dirty="0" err="1"/>
              <a:t>debuncher</a:t>
            </a:r>
            <a:r>
              <a:rPr lang="en-US" sz="2000" dirty="0"/>
              <a:t> systems completed</a:t>
            </a:r>
          </a:p>
          <a:p>
            <a:pPr marL="184555" lvl="1" indent="-184555">
              <a:buClr>
                <a:schemeClr val="tx2"/>
              </a:buClr>
              <a:buFont typeface="Arial"/>
              <a:buChar char="•"/>
            </a:pPr>
            <a:r>
              <a:rPr lang="en-US" sz="2000" dirty="0"/>
              <a:t>They have been delivered to GSI in 2019</a:t>
            </a:r>
          </a:p>
          <a:p>
            <a:pPr marL="184555" lvl="1" indent="-184555">
              <a:buClr>
                <a:schemeClr val="tx2"/>
              </a:buClr>
              <a:buFont typeface="Arial"/>
              <a:buChar char="•"/>
            </a:pPr>
            <a:r>
              <a:rPr lang="en-US" sz="2000" dirty="0"/>
              <a:t>SAT of all system takes place at GSI   </a:t>
            </a:r>
          </a:p>
          <a:p>
            <a:pPr marL="0" lvl="1" indent="0">
              <a:buClr>
                <a:schemeClr val="tx2"/>
              </a:buClr>
              <a:buNone/>
            </a:pPr>
            <a:endParaRPr lang="en-US" sz="2000" dirty="0"/>
          </a:p>
        </p:txBody>
      </p:sp>
      <p:pic>
        <p:nvPicPr>
          <p:cNvPr id="6" name="Grafik 5" descr="C:\Users\ulaier\AppData\Local\Microsoft\Windows\Temporary Internet Files\Content.Word\20180409_09495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497" y="2514600"/>
            <a:ext cx="4761374" cy="33322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feld 3"/>
          <p:cNvSpPr txBox="1"/>
          <p:nvPr/>
        </p:nvSpPr>
        <p:spPr>
          <a:xfrm>
            <a:off x="1093396" y="5880223"/>
            <a:ext cx="5200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RF cavity and its Power Supply at GSI test hall  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90A488-09EA-4D4E-B09A-062E8CEF16D2}"/>
              </a:ext>
            </a:extLst>
          </p:cNvPr>
          <p:cNvSpPr txBox="1"/>
          <p:nvPr/>
        </p:nvSpPr>
        <p:spPr>
          <a:xfrm>
            <a:off x="6157987" y="2587657"/>
            <a:ext cx="254080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 EMC/EMI effects have to be carefully studied 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 Some technical corrections are needed to improve reliability 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 A long term of collaboration with companies is ongoing     </a:t>
            </a:r>
          </a:p>
        </p:txBody>
      </p:sp>
    </p:spTree>
    <p:extLst>
      <p:ext uri="{BB962C8B-B14F-4D97-AF65-F5344CB8AC3E}">
        <p14:creationId xmlns:p14="http://schemas.microsoft.com/office/powerpoint/2010/main" val="2196166651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1166</TotalTime>
  <Words>2753</Words>
  <Application>Microsoft Office PowerPoint</Application>
  <PresentationFormat>Экран (4:3)</PresentationFormat>
  <Paragraphs>542</Paragraphs>
  <Slides>46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4</vt:i4>
      </vt:variant>
      <vt:variant>
        <vt:lpstr>Заголовки слайдов</vt:lpstr>
      </vt:variant>
      <vt:variant>
        <vt:i4>46</vt:i4>
      </vt:variant>
    </vt:vector>
  </HeadingPairs>
  <TitlesOfParts>
    <vt:vector size="61" baseType="lpstr">
      <vt:lpstr>Arial</vt:lpstr>
      <vt:lpstr>Arial Black</vt:lpstr>
      <vt:lpstr>Arial Unicode MS</vt:lpstr>
      <vt:lpstr>Calibri</vt:lpstr>
      <vt:lpstr>Cambria Math</vt:lpstr>
      <vt:lpstr>Comic Sans MS</vt:lpstr>
      <vt:lpstr>Symbol</vt:lpstr>
      <vt:lpstr>Tekton Pro</vt:lpstr>
      <vt:lpstr>Times New Roman</vt:lpstr>
      <vt:lpstr>Verdana</vt:lpstr>
      <vt:lpstr>Standarddesign</vt:lpstr>
      <vt:lpstr>Formel</vt:lpstr>
      <vt:lpstr>Equation</vt:lpstr>
      <vt:lpstr>Equation.3</vt:lpstr>
      <vt:lpstr>CorelDRAW</vt:lpstr>
      <vt:lpstr>Oleksiy Dolinskyy  Extreme Storage Rings Workshop 2022.  February 1, 2022 </vt:lpstr>
      <vt:lpstr>Outline</vt:lpstr>
      <vt:lpstr>FAIR facility</vt:lpstr>
      <vt:lpstr>CR features </vt:lpstr>
      <vt:lpstr>Презентация PowerPoint</vt:lpstr>
      <vt:lpstr>Basic CR parameters</vt:lpstr>
      <vt:lpstr> Key components for beam cooling </vt:lpstr>
      <vt:lpstr>RF debuncher system</vt:lpstr>
      <vt:lpstr>RF debuncher system</vt:lpstr>
      <vt:lpstr>Stochastic cooling  </vt:lpstr>
      <vt:lpstr>   </vt:lpstr>
      <vt:lpstr>CR optics</vt:lpstr>
      <vt:lpstr>Stochastic cooling  </vt:lpstr>
      <vt:lpstr>Stochastic Cooling system</vt:lpstr>
      <vt:lpstr>Palmer Pick-Up for Stochastic pre-cooling of heavy ions</vt:lpstr>
      <vt:lpstr>Презентация PowerPoint</vt:lpstr>
      <vt:lpstr>Cryogenic Pick-Up for Stochastic cooling of all ions</vt:lpstr>
      <vt:lpstr>Презентация PowerPoint</vt:lpstr>
      <vt:lpstr>Cryogenic Pick-Up for Stochastic cooling of all ions</vt:lpstr>
      <vt:lpstr>Stochastic Cooling Kicker</vt:lpstr>
      <vt:lpstr>CR Beam dynamic study</vt:lpstr>
      <vt:lpstr>Презентация PowerPoint</vt:lpstr>
      <vt:lpstr>Презентация PowerPoint</vt:lpstr>
      <vt:lpstr>CR Dipole magnet</vt:lpstr>
      <vt:lpstr>Quadrupole Magnets </vt:lpstr>
      <vt:lpstr>CR Magnets </vt:lpstr>
      <vt:lpstr>CR components</vt:lpstr>
      <vt:lpstr>ILIMA experiments at FAIR</vt:lpstr>
      <vt:lpstr>Silicon Heavy Ion Detector</vt:lpstr>
      <vt:lpstr>Detector Pockets </vt:lpstr>
      <vt:lpstr>Position of detectors at CR</vt:lpstr>
      <vt:lpstr>Презентация PowerPoint</vt:lpstr>
      <vt:lpstr>TOF detectors </vt:lpstr>
      <vt:lpstr>Презентация PowerPoint</vt:lpstr>
      <vt:lpstr>TOF Detector System for CR</vt:lpstr>
      <vt:lpstr>Schottky resonators</vt:lpstr>
      <vt:lpstr>Презентация PowerPoint</vt:lpstr>
      <vt:lpstr>Презентация PowerPoint</vt:lpstr>
      <vt:lpstr>Презентация PowerPoint</vt:lpstr>
      <vt:lpstr>non linear correction  </vt:lpstr>
      <vt:lpstr>Презентация PowerPoint</vt:lpstr>
      <vt:lpstr>Презентация PowerPoint</vt:lpstr>
      <vt:lpstr>Презентация PowerPoint</vt:lpstr>
      <vt:lpstr>Презентация PowerPoint</vt:lpstr>
      <vt:lpstr>Conclusion  </vt:lpstr>
      <vt:lpstr>Презентация PowerPoint</vt:lpstr>
    </vt:vector>
  </TitlesOfParts>
  <Company>GSI-Darmstadt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Tasks of the NESR</dc:title>
  <dc:creator>Peter Beller</dc:creator>
  <cp:lastModifiedBy>Oleksiy Dolinskyy</cp:lastModifiedBy>
  <cp:revision>725</cp:revision>
  <cp:lastPrinted>2016-12-09T11:01:33Z</cp:lastPrinted>
  <dcterms:created xsi:type="dcterms:W3CDTF">2001-05-23T12:58:02Z</dcterms:created>
  <dcterms:modified xsi:type="dcterms:W3CDTF">2022-02-01T12:46:44Z</dcterms:modified>
</cp:coreProperties>
</file>