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39"/>
  </p:notesMasterIdLst>
  <p:handoutMasterIdLst>
    <p:handoutMasterId r:id="rId40"/>
  </p:handoutMasterIdLst>
  <p:sldIdLst>
    <p:sldId id="1929" r:id="rId3"/>
    <p:sldId id="1994" r:id="rId4"/>
    <p:sldId id="2027" r:id="rId5"/>
    <p:sldId id="1885" r:id="rId6"/>
    <p:sldId id="2004" r:id="rId7"/>
    <p:sldId id="2007" r:id="rId8"/>
    <p:sldId id="2005" r:id="rId9"/>
    <p:sldId id="2032" r:id="rId10"/>
    <p:sldId id="2016" r:id="rId11"/>
    <p:sldId id="2017" r:id="rId12"/>
    <p:sldId id="2033" r:id="rId13"/>
    <p:sldId id="1996" r:id="rId14"/>
    <p:sldId id="1997" r:id="rId15"/>
    <p:sldId id="1998" r:id="rId16"/>
    <p:sldId id="2034" r:id="rId17"/>
    <p:sldId id="1995" r:id="rId18"/>
    <p:sldId id="2009" r:id="rId19"/>
    <p:sldId id="2035" r:id="rId20"/>
    <p:sldId id="2001" r:id="rId21"/>
    <p:sldId id="2014" r:id="rId22"/>
    <p:sldId id="2023" r:id="rId23"/>
    <p:sldId id="1993" r:id="rId24"/>
    <p:sldId id="2012" r:id="rId25"/>
    <p:sldId id="2011" r:id="rId26"/>
    <p:sldId id="2019" r:id="rId27"/>
    <p:sldId id="2000" r:id="rId28"/>
    <p:sldId id="2025" r:id="rId29"/>
    <p:sldId id="2020" r:id="rId30"/>
    <p:sldId id="2015" r:id="rId31"/>
    <p:sldId id="1999" r:id="rId32"/>
    <p:sldId id="2008" r:id="rId33"/>
    <p:sldId id="2002" r:id="rId34"/>
    <p:sldId id="1992" r:id="rId35"/>
    <p:sldId id="1907" r:id="rId36"/>
    <p:sldId id="1889" r:id="rId37"/>
    <p:sldId id="2018" r:id="rId38"/>
  </p:sldIdLst>
  <p:sldSz cx="9144000" cy="6858000" type="screen4x3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ABA0"/>
    <a:srgbClr val="0000FF"/>
    <a:srgbClr val="014693"/>
    <a:srgbClr val="51FFFF"/>
    <a:srgbClr val="FF7E16"/>
    <a:srgbClr val="33CCFF"/>
    <a:srgbClr val="FFFF99"/>
    <a:srgbClr val="6666FF"/>
    <a:srgbClr val="8DB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6" autoAdjust="0"/>
    <p:restoredTop sz="99881" autoAdjust="0"/>
  </p:normalViewPr>
  <p:slideViewPr>
    <p:cSldViewPr snapToGrid="0">
      <p:cViewPr varScale="1">
        <p:scale>
          <a:sx n="128" d="100"/>
          <a:sy n="128" d="100"/>
        </p:scale>
        <p:origin x="252" y="63"/>
      </p:cViewPr>
      <p:guideLst>
        <p:guide orient="horz" pos="215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279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2969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2970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2970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F1C62D0C-FECB-400D-BC45-DCC75169EA58}" type="slidenum">
              <a:rPr lang="en-US" altLang="de-DE"/>
              <a:pPr>
                <a:defRPr/>
              </a:pPr>
              <a:t>‹Nr.›</a:t>
            </a:fld>
            <a:endParaRPr lang="en-US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22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 noProof="0" smtClean="0"/>
              <a:t>Textmasterformate durch Klicken bearbeiten</a:t>
            </a:r>
          </a:p>
          <a:p>
            <a:pPr lvl="1"/>
            <a:r>
              <a:rPr lang="en-US" altLang="de-DE" noProof="0" smtClean="0"/>
              <a:t>Zweite Ebene</a:t>
            </a:r>
          </a:p>
          <a:p>
            <a:pPr lvl="2"/>
            <a:r>
              <a:rPr lang="en-US" altLang="de-DE" noProof="0" smtClean="0"/>
              <a:t>Dritte Ebene</a:t>
            </a:r>
          </a:p>
          <a:p>
            <a:pPr lvl="3"/>
            <a:r>
              <a:rPr lang="en-US" altLang="de-DE" noProof="0" smtClean="0"/>
              <a:t>Vierte Ebene</a:t>
            </a:r>
          </a:p>
          <a:p>
            <a:pPr lvl="4"/>
            <a:r>
              <a:rPr lang="en-US" altLang="de-DE" noProof="0" smtClean="0"/>
              <a:t>Fünfte Ebene</a:t>
            </a:r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522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C5C4E089-A83B-4E40-84AA-9AFD13DC10F8}" type="slidenum">
              <a:rPr lang="en-US" altLang="de-DE"/>
              <a:pPr>
                <a:defRPr/>
              </a:pPr>
              <a:t>‹Nr.›</a:t>
            </a:fld>
            <a:endParaRPr lang="en-US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931024-4336-4AA8-B74A-DBF0A92B90AD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238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7755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931024-4336-4AA8-B74A-DBF0A92B90AD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238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41728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931024-4336-4AA8-B74A-DBF0A92B90AD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238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40925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931024-4336-4AA8-B74A-DBF0A92B90AD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238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72542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931024-4336-4AA8-B74A-DBF0A92B90AD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238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76960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931024-4336-4AA8-B74A-DBF0A92B90AD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238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05620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931024-4336-4AA8-B74A-DBF0A92B90AD}" type="slidenum">
              <a:rPr lang="en-US" altLang="en-US"/>
              <a:pPr/>
              <a:t>23</a:t>
            </a:fld>
            <a:endParaRPr lang="en-US" altLang="en-US"/>
          </a:p>
        </p:txBody>
      </p:sp>
      <p:sp>
        <p:nvSpPr>
          <p:cNvPr id="238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91425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931024-4336-4AA8-B74A-DBF0A92B90AD}" type="slidenum">
              <a:rPr lang="en-US" altLang="en-US"/>
              <a:pPr/>
              <a:t>24</a:t>
            </a:fld>
            <a:endParaRPr lang="en-US" altLang="en-US"/>
          </a:p>
        </p:txBody>
      </p:sp>
      <p:sp>
        <p:nvSpPr>
          <p:cNvPr id="238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60238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931024-4336-4AA8-B74A-DBF0A92B90AD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238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49900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931024-4336-4AA8-B74A-DBF0A92B90AD}" type="slidenum">
              <a:rPr lang="en-US" altLang="en-US"/>
              <a:pPr/>
              <a:t>26</a:t>
            </a:fld>
            <a:endParaRPr lang="en-US" altLang="en-US"/>
          </a:p>
        </p:txBody>
      </p:sp>
      <p:sp>
        <p:nvSpPr>
          <p:cNvPr id="238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38162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931024-4336-4AA8-B74A-DBF0A92B90AD}" type="slidenum">
              <a:rPr lang="en-US" altLang="en-US"/>
              <a:pPr/>
              <a:t>27</a:t>
            </a:fld>
            <a:endParaRPr lang="en-US" altLang="en-US"/>
          </a:p>
        </p:txBody>
      </p:sp>
      <p:sp>
        <p:nvSpPr>
          <p:cNvPr id="238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79696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931024-4336-4AA8-B74A-DBF0A92B90AD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238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125107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931024-4336-4AA8-B74A-DBF0A92B90AD}" type="slidenum">
              <a:rPr lang="en-US" altLang="en-US"/>
              <a:pPr/>
              <a:t>28</a:t>
            </a:fld>
            <a:endParaRPr lang="en-US" altLang="en-US"/>
          </a:p>
        </p:txBody>
      </p:sp>
      <p:sp>
        <p:nvSpPr>
          <p:cNvPr id="238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710246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931024-4336-4AA8-B74A-DBF0A92B90AD}" type="slidenum">
              <a:rPr lang="en-US" altLang="en-US"/>
              <a:pPr/>
              <a:t>29</a:t>
            </a:fld>
            <a:endParaRPr lang="en-US" altLang="en-US"/>
          </a:p>
        </p:txBody>
      </p:sp>
      <p:sp>
        <p:nvSpPr>
          <p:cNvPr id="238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195445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931024-4336-4AA8-B74A-DBF0A92B90AD}" type="slidenum">
              <a:rPr lang="en-US" altLang="en-US"/>
              <a:pPr/>
              <a:t>30</a:t>
            </a:fld>
            <a:endParaRPr lang="en-US" altLang="en-US"/>
          </a:p>
        </p:txBody>
      </p:sp>
      <p:sp>
        <p:nvSpPr>
          <p:cNvPr id="238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502768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931024-4336-4AA8-B74A-DBF0A92B90AD}" type="slidenum">
              <a:rPr lang="en-US" altLang="en-US"/>
              <a:pPr/>
              <a:t>31</a:t>
            </a:fld>
            <a:endParaRPr lang="en-US" altLang="en-US"/>
          </a:p>
        </p:txBody>
      </p:sp>
      <p:sp>
        <p:nvSpPr>
          <p:cNvPr id="238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847163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931024-4336-4AA8-B74A-DBF0A92B90AD}" type="slidenum">
              <a:rPr lang="en-US" altLang="en-US"/>
              <a:pPr/>
              <a:t>32</a:t>
            </a:fld>
            <a:endParaRPr lang="en-US" altLang="en-US"/>
          </a:p>
        </p:txBody>
      </p:sp>
      <p:sp>
        <p:nvSpPr>
          <p:cNvPr id="238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8673220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931024-4336-4AA8-B74A-DBF0A92B90AD}" type="slidenum">
              <a:rPr lang="en-US" altLang="en-US"/>
              <a:pPr/>
              <a:t>36</a:t>
            </a:fld>
            <a:endParaRPr lang="en-US" altLang="en-US"/>
          </a:p>
        </p:txBody>
      </p:sp>
      <p:sp>
        <p:nvSpPr>
          <p:cNvPr id="238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07917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931024-4336-4AA8-B74A-DBF0A92B90AD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238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23276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931024-4336-4AA8-B74A-DBF0A92B90AD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238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04474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931024-4336-4AA8-B74A-DBF0A92B90AD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238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21669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931024-4336-4AA8-B74A-DBF0A92B90AD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238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2623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931024-4336-4AA8-B74A-DBF0A92B90AD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238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04050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931024-4336-4AA8-B74A-DBF0A92B90AD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238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88974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931024-4336-4AA8-B74A-DBF0A92B90AD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2380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6018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50258A-89F7-4750-961E-5A9638F65073}" type="slidenum">
              <a:rPr lang="en-US" altLang="de-DE"/>
              <a:pPr>
                <a:defRPr/>
              </a:pPr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682050836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FA3933-D1DB-4DB1-97FF-9DDB795BA421}" type="slidenum">
              <a:rPr lang="en-US" altLang="de-DE"/>
              <a:pPr>
                <a:defRPr/>
              </a:pPr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60746666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866AC5-DC27-4124-AFA1-09CD0B0FF4B2}" type="slidenum">
              <a:rPr lang="en-US" altLang="de-DE"/>
              <a:pPr>
                <a:defRPr/>
              </a:pPr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48018277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B80379-059E-4B9B-AE71-19FC7E61A37F}" type="slidenum">
              <a:rPr lang="en-US" altLang="de-DE"/>
              <a:pPr>
                <a:defRPr/>
              </a:pPr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98054151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4FB350-1CE5-4828-B30F-4D2B67D20896}" type="slidenum">
              <a:rPr lang="en-US" altLang="de-DE"/>
              <a:pPr>
                <a:defRPr/>
              </a:pPr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718102836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 preferRelativeResize="0">
            <a:picLocks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8" b="7920"/>
          <a:stretch/>
        </p:blipFill>
        <p:spPr>
          <a:xfrm>
            <a:off x="2853" y="1"/>
            <a:ext cx="9138294" cy="6858000"/>
          </a:xfrm>
          <a:prstGeom prst="rect">
            <a:avLst/>
          </a:prstGeom>
        </p:spPr>
      </p:pic>
      <p:sp>
        <p:nvSpPr>
          <p:cNvPr id="21507" name="Textplatzhalter 2"/>
          <p:cNvSpPr>
            <a:spLocks noGrp="1"/>
          </p:cNvSpPr>
          <p:nvPr>
            <p:ph type="subTitle" idx="1" hasCustomPrompt="1"/>
          </p:nvPr>
        </p:nvSpPr>
        <p:spPr>
          <a:xfrm>
            <a:off x="539749" y="2324855"/>
            <a:ext cx="6985002" cy="2160588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Untertitel bearbeiten</a:t>
            </a:r>
          </a:p>
        </p:txBody>
      </p:sp>
      <p:sp>
        <p:nvSpPr>
          <p:cNvPr id="21511" name="Titelplatzhalter 6"/>
          <p:cNvSpPr>
            <a:spLocks noGrp="1"/>
          </p:cNvSpPr>
          <p:nvPr>
            <p:ph type="ctrTitle" hasCustomPrompt="1"/>
          </p:nvPr>
        </p:nvSpPr>
        <p:spPr>
          <a:xfrm>
            <a:off x="539750" y="569080"/>
            <a:ext cx="7345363" cy="1470026"/>
          </a:xfrm>
          <a:prstGeom prst="rect">
            <a:avLst/>
          </a:prstGeom>
        </p:spPr>
        <p:txBody>
          <a:bodyPr lIns="0"/>
          <a:lstStyle>
            <a:lvl1pPr>
              <a:defRPr sz="4400"/>
            </a:lvl1pPr>
          </a:lstStyle>
          <a:p>
            <a:r>
              <a:rPr lang="de-DE" dirty="0"/>
              <a:t>Titel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539750" y="5445747"/>
            <a:ext cx="7416800" cy="1151822"/>
          </a:xfrm>
        </p:spPr>
        <p:txBody>
          <a:bodyPr/>
          <a:lstStyle>
            <a:lvl1pPr marL="0" indent="0">
              <a:buNone/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Textfeld 5"/>
          <p:cNvSpPr txBox="1">
            <a:spLocks noChangeArrowheads="1"/>
          </p:cNvSpPr>
          <p:nvPr userDrawn="1"/>
        </p:nvSpPr>
        <p:spPr bwMode="auto">
          <a:xfrm>
            <a:off x="461262" y="4861194"/>
            <a:ext cx="280828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Geneva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Geneva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Geneva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Geneva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Geneva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Geneva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Geneva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Geneva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Geneva" charset="-128"/>
              </a:defRPr>
            </a:lvl9pPr>
          </a:lstStyle>
          <a:p>
            <a:pPr eaLnBrk="1" hangingPunct="1">
              <a:defRPr/>
            </a:pPr>
            <a:r>
              <a:rPr lang="de-DE" sz="1000" dirty="0">
                <a:solidFill>
                  <a:schemeClr val="bg1"/>
                </a:solidFill>
                <a:latin typeface="Times New Roman" pitchFamily="18" charset="0"/>
              </a:rPr>
              <a:t>Albert-Ludwigs-Universität Freiburg</a:t>
            </a:r>
          </a:p>
        </p:txBody>
      </p:sp>
    </p:spTree>
    <p:extLst>
      <p:ext uri="{BB962C8B-B14F-4D97-AF65-F5344CB8AC3E}">
        <p14:creationId xmlns:p14="http://schemas.microsoft.com/office/powerpoint/2010/main" val="12232659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1065" y="304799"/>
            <a:ext cx="6983686" cy="720222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539750" y="1604234"/>
            <a:ext cx="7488634" cy="4631468"/>
          </a:xfrm>
        </p:spPr>
        <p:txBody>
          <a:bodyPr/>
          <a:lstStyle/>
          <a:p>
            <a:pPr lvl="0"/>
            <a:r>
              <a:rPr lang="de-DE" dirty="0"/>
              <a:t>Text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A9090D-6353-4B01-A39C-D9C49F8F89C1}" type="datetime1">
              <a:rPr lang="de-DE"/>
              <a:pPr/>
              <a:t>03.02.2022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C80719-99AA-4F4C-9EE0-301A8A7C8DED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56382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9553" y="1558822"/>
            <a:ext cx="3775075" cy="4751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427984" y="1558822"/>
            <a:ext cx="3744416" cy="4751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8FD038-F698-4662-B1B0-D41A41005CB7}" type="datetime1">
              <a:rPr lang="de-DE"/>
              <a:pPr/>
              <a:t>03.02.2022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55CFD6-D601-4967-88CE-1633130DE994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 hasCustomPrompt="1"/>
          </p:nvPr>
        </p:nvSpPr>
        <p:spPr>
          <a:xfrm>
            <a:off x="541065" y="304799"/>
            <a:ext cx="6983686" cy="720222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 bearbeiten</a:t>
            </a:r>
          </a:p>
        </p:txBody>
      </p:sp>
    </p:spTree>
    <p:extLst>
      <p:ext uri="{BB962C8B-B14F-4D97-AF65-F5344CB8AC3E}">
        <p14:creationId xmlns:p14="http://schemas.microsoft.com/office/powerpoint/2010/main" val="11677292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794B61-F785-46E3-9F6F-EFFBF43AEAE0}" type="datetime1">
              <a:rPr lang="de-DE"/>
              <a:pPr/>
              <a:t>03.02.2022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Präsentationstitel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B7CC58-BAB9-4652-B70B-5F30F1677D2B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541065" y="304799"/>
            <a:ext cx="6983686" cy="720222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 bearbeiten</a:t>
            </a:r>
          </a:p>
        </p:txBody>
      </p:sp>
    </p:spTree>
    <p:extLst>
      <p:ext uri="{BB962C8B-B14F-4D97-AF65-F5344CB8AC3E}">
        <p14:creationId xmlns:p14="http://schemas.microsoft.com/office/powerpoint/2010/main" val="3340937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A5A24F-81BB-4547-9E61-6433C3CAE804}" type="slidenum">
              <a:rPr lang="en-US" altLang="de-DE"/>
              <a:pPr>
                <a:defRPr/>
              </a:pPr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81784533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678574-2800-44BC-8490-3D5057DC31E6}" type="slidenum">
              <a:rPr lang="en-US" altLang="de-DE"/>
              <a:pPr>
                <a:defRPr/>
              </a:pPr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58310352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1FBA3D-0B3D-4009-97F0-74E30C2F2E58}" type="slidenum">
              <a:rPr lang="en-US" altLang="de-DE"/>
              <a:pPr>
                <a:defRPr/>
              </a:pPr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417356006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0266ED-71B5-4F36-AEF8-A46E2BD6F5CB}" type="slidenum">
              <a:rPr lang="en-US" altLang="de-DE"/>
              <a:pPr>
                <a:defRPr/>
              </a:pPr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400105384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7B81D3-0794-4866-892C-DB5E3F56AB4D}" type="slidenum">
              <a:rPr lang="en-US" altLang="de-DE"/>
              <a:pPr>
                <a:defRPr/>
              </a:pPr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68303853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74A7FD-61B9-48DC-83BA-D0064F565EBE}" type="slidenum">
              <a:rPr lang="en-US" altLang="de-DE"/>
              <a:pPr>
                <a:defRPr/>
              </a:pPr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00290570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ED7D4-A0CC-4EDF-A32A-E052AB693B12}" type="slidenum">
              <a:rPr lang="en-US" altLang="de-DE"/>
              <a:pPr>
                <a:defRPr/>
              </a:pPr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64764357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E33E6A-6334-42AF-92E0-EAF58C59B4E6}" type="slidenum">
              <a:rPr lang="en-US" altLang="de-DE"/>
              <a:pPr>
                <a:defRPr/>
              </a:pPr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67013937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em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 smtClean="0"/>
              <a:t>Click to edit Master text styles</a:t>
            </a:r>
          </a:p>
          <a:p>
            <a:pPr lvl="1"/>
            <a:r>
              <a:rPr lang="en-US" altLang="de-DE" smtClean="0"/>
              <a:t>Second level</a:t>
            </a:r>
          </a:p>
          <a:p>
            <a:pPr lvl="2"/>
            <a:r>
              <a:rPr lang="en-US" altLang="de-DE" smtClean="0"/>
              <a:t>Third level</a:t>
            </a:r>
          </a:p>
          <a:p>
            <a:pPr lvl="3"/>
            <a:r>
              <a:rPr lang="en-US" altLang="de-DE" smtClean="0"/>
              <a:t>Fourth level</a:t>
            </a:r>
          </a:p>
          <a:p>
            <a:pPr lvl="4"/>
            <a:r>
              <a:rPr lang="en-US" altLang="de-DE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 alt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fld id="{6D950A68-87DE-4A0E-874B-71360495B1B7}" type="slidenum">
              <a:rPr lang="en-US" altLang="de-DE"/>
              <a:pPr>
                <a:defRPr/>
              </a:pPr>
              <a:t>‹Nr.›</a:t>
            </a:fld>
            <a:endParaRPr lang="en-US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 preferRelativeResize="0">
            <a:picLocks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69"/>
          <a:stretch/>
        </p:blipFill>
        <p:spPr>
          <a:xfrm>
            <a:off x="0" y="1"/>
            <a:ext cx="9138294" cy="6858000"/>
          </a:xfrm>
          <a:prstGeom prst="rect">
            <a:avLst/>
          </a:prstGeom>
        </p:spPr>
      </p:pic>
      <p:pic>
        <p:nvPicPr>
          <p:cNvPr id="10" name="Grafik 9"/>
          <p:cNvPicPr preferRelativeResize="0">
            <a:picLocks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679"/>
          <a:stretch/>
        </p:blipFill>
        <p:spPr>
          <a:xfrm>
            <a:off x="0" y="6385970"/>
            <a:ext cx="9138294" cy="482560"/>
          </a:xfrm>
          <a:prstGeom prst="rect">
            <a:avLst/>
          </a:prstGeom>
        </p:spPr>
      </p:pic>
      <p:sp>
        <p:nvSpPr>
          <p:cNvPr id="2048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539750" y="1604234"/>
            <a:ext cx="7669378" cy="4631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Mastertext bearbeiten</a:t>
            </a:r>
          </a:p>
          <a:p>
            <a:pPr lvl="1"/>
            <a:r>
              <a:rPr lang="de-DE" dirty="0"/>
              <a:t>Zweite</a:t>
            </a:r>
          </a:p>
          <a:p>
            <a:pPr lvl="2"/>
            <a:r>
              <a:rPr lang="de-DE" dirty="0"/>
              <a:t> 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0488" name="Datumsplatzhalter 3"/>
          <p:cNvSpPr>
            <a:spLocks noGrp="1"/>
          </p:cNvSpPr>
          <p:nvPr>
            <p:ph type="dt" sz="half" idx="2"/>
          </p:nvPr>
        </p:nvSpPr>
        <p:spPr bwMode="auto">
          <a:xfrm>
            <a:off x="541066" y="6551612"/>
            <a:ext cx="790575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rgbClr val="898989"/>
                </a:solidFill>
              </a:defRPr>
            </a:lvl1pPr>
          </a:lstStyle>
          <a:p>
            <a:fld id="{03E3C33B-F08C-4B50-A323-9B79A53D1B94}" type="datetime1">
              <a:rPr lang="de-DE"/>
              <a:pPr/>
              <a:t>03.02.2022</a:t>
            </a:fld>
            <a:endParaRPr lang="de-DE" dirty="0"/>
          </a:p>
        </p:txBody>
      </p:sp>
      <p:sp>
        <p:nvSpPr>
          <p:cNvPr id="20489" name="Fußzeilenplatzhalter 4"/>
          <p:cNvSpPr>
            <a:spLocks noGrp="1"/>
          </p:cNvSpPr>
          <p:nvPr>
            <p:ph type="ftr" sz="quarter" idx="3"/>
          </p:nvPr>
        </p:nvSpPr>
        <p:spPr bwMode="auto">
          <a:xfrm>
            <a:off x="1475656" y="6551612"/>
            <a:ext cx="5904632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800">
                <a:solidFill>
                  <a:srgbClr val="898989"/>
                </a:solidFill>
                <a:cs typeface="Arial" charset="0"/>
              </a:defRPr>
            </a:lvl1pPr>
          </a:lstStyle>
          <a:p>
            <a:r>
              <a:rPr lang="de-DE"/>
              <a:t>Präsentationstitel</a:t>
            </a:r>
          </a:p>
        </p:txBody>
      </p:sp>
      <p:sp>
        <p:nvSpPr>
          <p:cNvPr id="20490" name="Foliennummernplatzhalter 5"/>
          <p:cNvSpPr>
            <a:spLocks noGrp="1"/>
          </p:cNvSpPr>
          <p:nvPr>
            <p:ph type="sldNum" sz="quarter" idx="4"/>
          </p:nvPr>
        </p:nvSpPr>
        <p:spPr bwMode="auto">
          <a:xfrm>
            <a:off x="7524750" y="6551612"/>
            <a:ext cx="420688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898989"/>
                </a:solidFill>
              </a:defRPr>
            </a:lvl1pPr>
          </a:lstStyle>
          <a:p>
            <a:fld id="{5EFE0380-559E-4BEE-9B20-E5BF49B88A68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39750" y="307295"/>
            <a:ext cx="7056586" cy="720222"/>
          </a:xfrm>
          <a:prstGeom prst="rect">
            <a:avLst/>
          </a:prstGeom>
        </p:spPr>
        <p:txBody>
          <a:bodyPr vert="horz" lIns="0" tIns="45720" rIns="91440" bIns="45720" rtlCol="0" anchor="ctr">
            <a:normAutofit/>
          </a:bodyPr>
          <a:lstStyle/>
          <a:p>
            <a:r>
              <a:rPr lang="de-DE" dirty="0"/>
              <a:t>Titel bearbeiten</a:t>
            </a:r>
          </a:p>
        </p:txBody>
      </p:sp>
    </p:spTree>
    <p:extLst>
      <p:ext uri="{BB962C8B-B14F-4D97-AF65-F5344CB8AC3E}">
        <p14:creationId xmlns:p14="http://schemas.microsoft.com/office/powerpoint/2010/main" val="3112188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-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-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-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-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-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-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emf"/><Relationship Id="rId13" Type="http://schemas.openxmlformats.org/officeDocument/2006/relationships/image" Target="../media/image61.emf"/><Relationship Id="rId3" Type="http://schemas.openxmlformats.org/officeDocument/2006/relationships/image" Target="../media/image4.wmf"/><Relationship Id="rId7" Type="http://schemas.openxmlformats.org/officeDocument/2006/relationships/image" Target="../media/image8.emf"/><Relationship Id="rId12" Type="http://schemas.openxmlformats.org/officeDocument/2006/relationships/image" Target="../media/image60.emf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6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11" Type="http://schemas.openxmlformats.org/officeDocument/2006/relationships/image" Target="../media/image26.emf"/><Relationship Id="rId5" Type="http://schemas.openxmlformats.org/officeDocument/2006/relationships/image" Target="../media/image6.emf"/><Relationship Id="rId15" Type="http://schemas.openxmlformats.org/officeDocument/2006/relationships/image" Target="../media/image63.emf"/><Relationship Id="rId10" Type="http://schemas.openxmlformats.org/officeDocument/2006/relationships/image" Target="../media/image59.emf"/><Relationship Id="rId4" Type="http://schemas.openxmlformats.org/officeDocument/2006/relationships/image" Target="../media/image5.png"/><Relationship Id="rId9" Type="http://schemas.openxmlformats.org/officeDocument/2006/relationships/image" Target="../media/image58.emf"/><Relationship Id="rId14" Type="http://schemas.openxmlformats.org/officeDocument/2006/relationships/image" Target="../media/image62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emf"/><Relationship Id="rId3" Type="http://schemas.openxmlformats.org/officeDocument/2006/relationships/image" Target="../media/image4.wmf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10" Type="http://schemas.openxmlformats.org/officeDocument/2006/relationships/image" Target="../media/image67.emf"/><Relationship Id="rId4" Type="http://schemas.openxmlformats.org/officeDocument/2006/relationships/image" Target="../media/image5.png"/><Relationship Id="rId9" Type="http://schemas.openxmlformats.org/officeDocument/2006/relationships/image" Target="../media/image66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emf"/><Relationship Id="rId3" Type="http://schemas.openxmlformats.org/officeDocument/2006/relationships/image" Target="../media/image4.wm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emf"/><Relationship Id="rId3" Type="http://schemas.openxmlformats.org/officeDocument/2006/relationships/image" Target="../media/image4.wm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10" Type="http://schemas.openxmlformats.org/officeDocument/2006/relationships/image" Target="../media/image71.emf"/><Relationship Id="rId4" Type="http://schemas.openxmlformats.org/officeDocument/2006/relationships/image" Target="../media/image6.emf"/><Relationship Id="rId9" Type="http://schemas.openxmlformats.org/officeDocument/2006/relationships/image" Target="../media/image70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72.emf"/><Relationship Id="rId7" Type="http://schemas.openxmlformats.org/officeDocument/2006/relationships/image" Target="../media/image7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4.wmf"/><Relationship Id="rId9" Type="http://schemas.openxmlformats.org/officeDocument/2006/relationships/image" Target="../media/image64.e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64.emf"/><Relationship Id="rId7" Type="http://schemas.openxmlformats.org/officeDocument/2006/relationships/image" Target="../media/image7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11" Type="http://schemas.openxmlformats.org/officeDocument/2006/relationships/image" Target="../media/image75.emf"/><Relationship Id="rId5" Type="http://schemas.openxmlformats.org/officeDocument/2006/relationships/image" Target="../media/image5.png"/><Relationship Id="rId10" Type="http://schemas.openxmlformats.org/officeDocument/2006/relationships/image" Target="../media/image74.emf"/><Relationship Id="rId4" Type="http://schemas.openxmlformats.org/officeDocument/2006/relationships/image" Target="../media/image4.wmf"/><Relationship Id="rId9" Type="http://schemas.openxmlformats.org/officeDocument/2006/relationships/image" Target="../media/image73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emf"/><Relationship Id="rId3" Type="http://schemas.openxmlformats.org/officeDocument/2006/relationships/image" Target="../media/image4.wmf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13" Type="http://schemas.openxmlformats.org/officeDocument/2006/relationships/image" Target="../media/image14.emf"/><Relationship Id="rId18" Type="http://schemas.openxmlformats.org/officeDocument/2006/relationships/image" Target="../media/image19.jpeg"/><Relationship Id="rId3" Type="http://schemas.openxmlformats.org/officeDocument/2006/relationships/image" Target="../media/image4.wmf"/><Relationship Id="rId7" Type="http://schemas.openxmlformats.org/officeDocument/2006/relationships/image" Target="../media/image8.emf"/><Relationship Id="rId12" Type="http://schemas.openxmlformats.org/officeDocument/2006/relationships/image" Target="../media/image13.emf"/><Relationship Id="rId17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11" Type="http://schemas.openxmlformats.org/officeDocument/2006/relationships/image" Target="../media/image12.emf"/><Relationship Id="rId5" Type="http://schemas.openxmlformats.org/officeDocument/2006/relationships/image" Target="../media/image6.emf"/><Relationship Id="rId15" Type="http://schemas.openxmlformats.org/officeDocument/2006/relationships/image" Target="../media/image16.emf"/><Relationship Id="rId10" Type="http://schemas.openxmlformats.org/officeDocument/2006/relationships/image" Target="../media/image11.emf"/><Relationship Id="rId4" Type="http://schemas.openxmlformats.org/officeDocument/2006/relationships/image" Target="../media/image5.png"/><Relationship Id="rId9" Type="http://schemas.openxmlformats.org/officeDocument/2006/relationships/image" Target="../media/image10.emf"/><Relationship Id="rId14" Type="http://schemas.openxmlformats.org/officeDocument/2006/relationships/image" Target="../media/image15.e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emf"/><Relationship Id="rId3" Type="http://schemas.openxmlformats.org/officeDocument/2006/relationships/image" Target="../media/image4.wmf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emf"/><Relationship Id="rId3" Type="http://schemas.openxmlformats.org/officeDocument/2006/relationships/image" Target="../media/image4.wmf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emf"/><Relationship Id="rId3" Type="http://schemas.openxmlformats.org/officeDocument/2006/relationships/image" Target="../media/image4.wmf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emf"/><Relationship Id="rId3" Type="http://schemas.openxmlformats.org/officeDocument/2006/relationships/image" Target="../media/image4.wmf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emf"/><Relationship Id="rId3" Type="http://schemas.openxmlformats.org/officeDocument/2006/relationships/image" Target="../media/image4.wmf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emf"/><Relationship Id="rId3" Type="http://schemas.openxmlformats.org/officeDocument/2006/relationships/image" Target="../media/image4.wmf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Relationship Id="rId9" Type="http://schemas.openxmlformats.org/officeDocument/2006/relationships/image" Target="../media/image84.e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emf"/><Relationship Id="rId3" Type="http://schemas.openxmlformats.org/officeDocument/2006/relationships/image" Target="../media/image4.wmf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emf"/><Relationship Id="rId3" Type="http://schemas.openxmlformats.org/officeDocument/2006/relationships/image" Target="../media/image4.wmf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10" Type="http://schemas.openxmlformats.org/officeDocument/2006/relationships/image" Target="../media/image85.emf"/><Relationship Id="rId4" Type="http://schemas.openxmlformats.org/officeDocument/2006/relationships/image" Target="../media/image5.png"/><Relationship Id="rId9" Type="http://schemas.openxmlformats.org/officeDocument/2006/relationships/image" Target="../media/image56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emf"/><Relationship Id="rId3" Type="http://schemas.openxmlformats.org/officeDocument/2006/relationships/image" Target="../media/image4.wmf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emf"/><Relationship Id="rId3" Type="http://schemas.openxmlformats.org/officeDocument/2006/relationships/image" Target="../media/image4.wmf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emf"/><Relationship Id="rId3" Type="http://schemas.openxmlformats.org/officeDocument/2006/relationships/image" Target="../media/image4.wmf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emf"/><Relationship Id="rId3" Type="http://schemas.openxmlformats.org/officeDocument/2006/relationships/image" Target="../media/image4.wmf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4.wmf"/><Relationship Id="rId7" Type="http://schemas.openxmlformats.org/officeDocument/2006/relationships/image" Target="../media/image2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10" Type="http://schemas.openxmlformats.org/officeDocument/2006/relationships/image" Target="../media/image26.emf"/><Relationship Id="rId4" Type="http://schemas.openxmlformats.org/officeDocument/2006/relationships/image" Target="../media/image6.emf"/><Relationship Id="rId9" Type="http://schemas.openxmlformats.org/officeDocument/2006/relationships/image" Target="../media/image25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13" Type="http://schemas.openxmlformats.org/officeDocument/2006/relationships/image" Target="../media/image30.emf"/><Relationship Id="rId18" Type="http://schemas.openxmlformats.org/officeDocument/2006/relationships/image" Target="../media/image35.emf"/><Relationship Id="rId3" Type="http://schemas.openxmlformats.org/officeDocument/2006/relationships/image" Target="../media/image4.wmf"/><Relationship Id="rId7" Type="http://schemas.openxmlformats.org/officeDocument/2006/relationships/image" Target="../media/image8.emf"/><Relationship Id="rId12" Type="http://schemas.openxmlformats.org/officeDocument/2006/relationships/image" Target="../media/image29.emf"/><Relationship Id="rId17" Type="http://schemas.openxmlformats.org/officeDocument/2006/relationships/image" Target="../media/image34.emf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33.emf"/><Relationship Id="rId20" Type="http://schemas.openxmlformats.org/officeDocument/2006/relationships/image" Target="../media/image3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11" Type="http://schemas.openxmlformats.org/officeDocument/2006/relationships/image" Target="../media/image26.emf"/><Relationship Id="rId5" Type="http://schemas.openxmlformats.org/officeDocument/2006/relationships/image" Target="../media/image6.emf"/><Relationship Id="rId15" Type="http://schemas.openxmlformats.org/officeDocument/2006/relationships/image" Target="../media/image32.emf"/><Relationship Id="rId10" Type="http://schemas.openxmlformats.org/officeDocument/2006/relationships/image" Target="../media/image10.emf"/><Relationship Id="rId19" Type="http://schemas.openxmlformats.org/officeDocument/2006/relationships/image" Target="../media/image36.emf"/><Relationship Id="rId4" Type="http://schemas.openxmlformats.org/officeDocument/2006/relationships/image" Target="../media/image5.png"/><Relationship Id="rId9" Type="http://schemas.openxmlformats.org/officeDocument/2006/relationships/image" Target="../media/image28.emf"/><Relationship Id="rId14" Type="http://schemas.openxmlformats.org/officeDocument/2006/relationships/image" Target="../media/image31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emf"/><Relationship Id="rId13" Type="http://schemas.openxmlformats.org/officeDocument/2006/relationships/image" Target="../media/image5.png"/><Relationship Id="rId18" Type="http://schemas.openxmlformats.org/officeDocument/2006/relationships/image" Target="../media/image44.emf"/><Relationship Id="rId26" Type="http://schemas.openxmlformats.org/officeDocument/2006/relationships/image" Target="../media/image52.emf"/><Relationship Id="rId3" Type="http://schemas.openxmlformats.org/officeDocument/2006/relationships/image" Target="../media/image38.emf"/><Relationship Id="rId21" Type="http://schemas.openxmlformats.org/officeDocument/2006/relationships/image" Target="../media/image47.emf"/><Relationship Id="rId7" Type="http://schemas.openxmlformats.org/officeDocument/2006/relationships/image" Target="../media/image39.emf"/><Relationship Id="rId12" Type="http://schemas.openxmlformats.org/officeDocument/2006/relationships/image" Target="../media/image8.emf"/><Relationship Id="rId17" Type="http://schemas.openxmlformats.org/officeDocument/2006/relationships/image" Target="../media/image43.emf"/><Relationship Id="rId25" Type="http://schemas.openxmlformats.org/officeDocument/2006/relationships/image" Target="../media/image51.emf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29.emf"/><Relationship Id="rId20" Type="http://schemas.openxmlformats.org/officeDocument/2006/relationships/image" Target="../media/image4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emf"/><Relationship Id="rId11" Type="http://schemas.openxmlformats.org/officeDocument/2006/relationships/image" Target="../media/image7.emf"/><Relationship Id="rId24" Type="http://schemas.openxmlformats.org/officeDocument/2006/relationships/image" Target="../media/image50.emf"/><Relationship Id="rId5" Type="http://schemas.openxmlformats.org/officeDocument/2006/relationships/image" Target="../media/image36.emf"/><Relationship Id="rId15" Type="http://schemas.openxmlformats.org/officeDocument/2006/relationships/image" Target="../media/image42.emf"/><Relationship Id="rId23" Type="http://schemas.openxmlformats.org/officeDocument/2006/relationships/image" Target="../media/image49.emf"/><Relationship Id="rId10" Type="http://schemas.openxmlformats.org/officeDocument/2006/relationships/image" Target="../media/image6.emf"/><Relationship Id="rId19" Type="http://schemas.openxmlformats.org/officeDocument/2006/relationships/image" Target="../media/image45.emf"/><Relationship Id="rId4" Type="http://schemas.openxmlformats.org/officeDocument/2006/relationships/image" Target="../media/image35.emf"/><Relationship Id="rId9" Type="http://schemas.openxmlformats.org/officeDocument/2006/relationships/image" Target="../media/image4.wmf"/><Relationship Id="rId14" Type="http://schemas.openxmlformats.org/officeDocument/2006/relationships/image" Target="../media/image41.emf"/><Relationship Id="rId22" Type="http://schemas.openxmlformats.org/officeDocument/2006/relationships/image" Target="../media/image48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emf"/><Relationship Id="rId3" Type="http://schemas.openxmlformats.org/officeDocument/2006/relationships/image" Target="../media/image4.wmf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11" Type="http://schemas.openxmlformats.org/officeDocument/2006/relationships/image" Target="../media/image56.emf"/><Relationship Id="rId5" Type="http://schemas.openxmlformats.org/officeDocument/2006/relationships/image" Target="../media/image6.emf"/><Relationship Id="rId10" Type="http://schemas.openxmlformats.org/officeDocument/2006/relationships/image" Target="../media/image55.emf"/><Relationship Id="rId4" Type="http://schemas.openxmlformats.org/officeDocument/2006/relationships/image" Target="../media/image5.png"/><Relationship Id="rId9" Type="http://schemas.openxmlformats.org/officeDocument/2006/relationships/image" Target="../media/image5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Schätz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2916"/>
            <a:ext cx="9144000" cy="540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altLang="de-DE" sz="36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5943600"/>
            <a:ext cx="9144000" cy="9144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2400" dirty="0" smtClean="0">
                <a:solidFill>
                  <a:srgbClr val="FFFFFF"/>
                </a:solidFill>
                <a:latin typeface="Arial" panose="020B0604020202020204" pitchFamily="34" charset="0"/>
              </a:rPr>
              <a:t>Extreme Storage Rings 2022 </a:t>
            </a:r>
            <a:r>
              <a:rPr lang="en-US" altLang="de-DE" sz="2400" dirty="0">
                <a:solidFill>
                  <a:srgbClr val="FFFFFF"/>
                </a:solidFill>
                <a:latin typeface="Arial" panose="020B0604020202020204" pitchFamily="34" charset="0"/>
              </a:rPr>
              <a:t>– Tobias </a:t>
            </a:r>
            <a:r>
              <a:rPr lang="en-US" altLang="de-DE" sz="2400" dirty="0" err="1" smtClean="0">
                <a:solidFill>
                  <a:srgbClr val="FFFFFF"/>
                </a:solidFill>
                <a:latin typeface="Arial" panose="020B0604020202020204" pitchFamily="34" charset="0"/>
              </a:rPr>
              <a:t>Schaetz</a:t>
            </a:r>
            <a:r>
              <a:rPr lang="en-US" altLang="de-DE" sz="24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en-US" altLang="de-DE" sz="2400" dirty="0" smtClean="0">
                <a:solidFill>
                  <a:srgbClr val="FFFFFF"/>
                </a:solidFill>
                <a:latin typeface="Arial" panose="020B0604020202020204" pitchFamily="34" charset="0"/>
              </a:rPr>
              <a:t>    LMU...Freiburg </a:t>
            </a:r>
            <a:endParaRPr lang="en-US" altLang="de-DE" sz="24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465513" y="604838"/>
            <a:ext cx="18473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0000"/>
                    </a:gs>
                    <a:gs pos="100000">
                      <a:srgbClr val="760000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de-DE" sz="48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8032750" y="5391150"/>
            <a:ext cx="954088" cy="457200"/>
            <a:chOff x="3680" y="3469"/>
            <a:chExt cx="601" cy="288"/>
          </a:xfrm>
        </p:grpSpPr>
        <p:sp>
          <p:nvSpPr>
            <p:cNvPr id="5130" name="Line 7"/>
            <p:cNvSpPr>
              <a:spLocks noChangeShapeType="1"/>
            </p:cNvSpPr>
            <p:nvPr/>
          </p:nvSpPr>
          <p:spPr bwMode="auto">
            <a:xfrm>
              <a:off x="3696" y="3474"/>
              <a:ext cx="570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131" name="Text Box 8"/>
            <p:cNvSpPr txBox="1">
              <a:spLocks noChangeArrowheads="1"/>
            </p:cNvSpPr>
            <p:nvPr/>
          </p:nvSpPr>
          <p:spPr bwMode="auto">
            <a:xfrm>
              <a:off x="3680" y="3469"/>
              <a:ext cx="60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FF0000"/>
                      </a:gs>
                      <a:gs pos="100000">
                        <a:srgbClr val="760000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de-DE" sz="2400">
                  <a:solidFill>
                    <a:srgbClr val="FFFFFF"/>
                  </a:solidFill>
                  <a:latin typeface="Arial" panose="020B0604020202020204" pitchFamily="34" charset="0"/>
                </a:rPr>
                <a:t>10µm</a:t>
              </a:r>
            </a:p>
          </p:txBody>
        </p:sp>
      </p:grpSp>
      <p:sp>
        <p:nvSpPr>
          <p:cNvPr id="5127" name="Text Box 9"/>
          <p:cNvSpPr txBox="1">
            <a:spLocks noChangeArrowheads="1"/>
          </p:cNvSpPr>
          <p:nvPr/>
        </p:nvSpPr>
        <p:spPr bwMode="auto">
          <a:xfrm>
            <a:off x="2347100" y="55425"/>
            <a:ext cx="4343433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0000"/>
                    </a:gs>
                    <a:gs pos="100000">
                      <a:srgbClr val="760000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de-DE" dirty="0" smtClean="0">
                <a:solidFill>
                  <a:srgbClr val="FFFFFF"/>
                </a:solidFill>
                <a:latin typeface="Arial" panose="020B0604020202020204" pitchFamily="34" charset="0"/>
              </a:rPr>
              <a:t>CRYSTALLINE BEAM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de-DE" dirty="0" smtClean="0">
                <a:solidFill>
                  <a:srgbClr val="FFFFFF"/>
                </a:solidFill>
                <a:latin typeface="Arial" panose="020B0604020202020204" pitchFamily="34" charset="0"/>
              </a:rPr>
              <a:t>Lessons from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de-DE" dirty="0" smtClean="0">
                <a:solidFill>
                  <a:srgbClr val="FFFFFF"/>
                </a:solidFill>
                <a:latin typeface="Arial" panose="020B0604020202020204" pitchFamily="34" charset="0"/>
              </a:rPr>
              <a:t>PALLAS</a:t>
            </a:r>
          </a:p>
        </p:txBody>
      </p:sp>
    </p:spTree>
    <p:extLst>
      <p:ext uri="{BB962C8B-B14F-4D97-AF65-F5344CB8AC3E}">
        <p14:creationId xmlns:p14="http://schemas.microsoft.com/office/powerpoint/2010/main" val="13605292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2379821" name="Rectangle 45"/>
            <p:cNvSpPr>
              <a:spLocks noChangeArrowheads="1"/>
            </p:cNvSpPr>
            <p:nvPr/>
          </p:nvSpPr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2379822" name="Picture 4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586538"/>
              <a:ext cx="9144000" cy="271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79825" name="Picture 4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40" y="5548313"/>
              <a:ext cx="820738" cy="1000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Grafik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7695" y="874212"/>
              <a:ext cx="8408558" cy="150678"/>
            </a:xfrm>
            <a:prstGeom prst="rect">
              <a:avLst/>
            </a:prstGeom>
          </p:spPr>
        </p:pic>
        <p:pic>
          <p:nvPicPr>
            <p:cNvPr id="2" name="Grafik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7695" y="128130"/>
              <a:ext cx="1772529" cy="808892"/>
            </a:xfrm>
            <a:prstGeom prst="rect">
              <a:avLst/>
            </a:prstGeom>
          </p:spPr>
        </p:pic>
        <p:pic>
          <p:nvPicPr>
            <p:cNvPr id="4" name="Grafik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929972" y="391526"/>
              <a:ext cx="1716258" cy="400929"/>
            </a:xfrm>
            <a:prstGeom prst="rect">
              <a:avLst/>
            </a:prstGeom>
          </p:spPr>
        </p:pic>
      </p:grpSp>
      <p:pic>
        <p:nvPicPr>
          <p:cNvPr id="7" name="Grafik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87655" y="4978498"/>
            <a:ext cx="2286041" cy="954339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33980" y="1788134"/>
            <a:ext cx="1810606" cy="1407853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325769" y="4286987"/>
            <a:ext cx="2532185" cy="2057400"/>
          </a:xfrm>
          <a:prstGeom prst="rect">
            <a:avLst/>
          </a:prstGeom>
        </p:spPr>
      </p:pic>
      <p:sp>
        <p:nvSpPr>
          <p:cNvPr id="14" name="Textfeld 13"/>
          <p:cNvSpPr txBox="1"/>
          <p:nvPr/>
        </p:nvSpPr>
        <p:spPr>
          <a:xfrm>
            <a:off x="3101926" y="173922"/>
            <a:ext cx="29578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PALLAS - </a:t>
            </a:r>
            <a:r>
              <a:rPr lang="en-US" sz="3200" dirty="0" err="1" smtClean="0"/>
              <a:t>modi</a:t>
            </a:r>
            <a:endParaRPr lang="en-US" sz="3200" dirty="0"/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58760" y="1350986"/>
            <a:ext cx="679174" cy="374161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382091" y="1917558"/>
            <a:ext cx="1666382" cy="127803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015130" y="1550007"/>
            <a:ext cx="1530232" cy="1243661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5400000">
            <a:off x="401093" y="1385672"/>
            <a:ext cx="748244" cy="857487"/>
          </a:xfrm>
          <a:prstGeom prst="rect">
            <a:avLst/>
          </a:prstGeom>
        </p:spPr>
      </p:pic>
      <p:pic>
        <p:nvPicPr>
          <p:cNvPr id="19" name="Grafik 1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098385" y="2871235"/>
            <a:ext cx="3052689" cy="1913206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46471" y="3426157"/>
            <a:ext cx="1331531" cy="809291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94806" y="3881701"/>
            <a:ext cx="679174" cy="374161"/>
          </a:xfrm>
          <a:prstGeom prst="rect">
            <a:avLst/>
          </a:prstGeom>
        </p:spPr>
      </p:pic>
      <p:sp>
        <p:nvSpPr>
          <p:cNvPr id="16" name="Textfeld 15"/>
          <p:cNvSpPr txBox="1"/>
          <p:nvPr/>
        </p:nvSpPr>
        <p:spPr>
          <a:xfrm>
            <a:off x="2430087" y="3830802"/>
            <a:ext cx="42174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PALLAS – synchrotron mode:</a:t>
            </a:r>
            <a:endParaRPr lang="en-US" dirty="0"/>
          </a:p>
        </p:txBody>
      </p:sp>
      <p:sp>
        <p:nvSpPr>
          <p:cNvPr id="23" name="Textfeld 22"/>
          <p:cNvSpPr txBox="1"/>
          <p:nvPr/>
        </p:nvSpPr>
        <p:spPr>
          <a:xfrm>
            <a:off x="2480113" y="1290627"/>
            <a:ext cx="40988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PALLAS – continuous mode:</a:t>
            </a:r>
            <a:endParaRPr lang="en-US" dirty="0"/>
          </a:p>
        </p:txBody>
      </p:sp>
      <p:pic>
        <p:nvPicPr>
          <p:cNvPr id="24" name="Grafik 2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208261" y="2296185"/>
            <a:ext cx="679174" cy="374161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208261" y="5059142"/>
            <a:ext cx="679174" cy="374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14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Schätz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2916"/>
            <a:ext cx="9144000" cy="540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altLang="de-DE" sz="36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5943600"/>
            <a:ext cx="9144000" cy="9144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2400" dirty="0" smtClean="0">
                <a:solidFill>
                  <a:srgbClr val="FFFFFF"/>
                </a:solidFill>
                <a:latin typeface="Arial" panose="020B0604020202020204" pitchFamily="34" charset="0"/>
              </a:rPr>
              <a:t>Extreme Storage Rings 2022 </a:t>
            </a:r>
            <a:r>
              <a:rPr lang="en-US" altLang="de-DE" sz="2400" dirty="0">
                <a:solidFill>
                  <a:srgbClr val="FFFFFF"/>
                </a:solidFill>
                <a:latin typeface="Arial" panose="020B0604020202020204" pitchFamily="34" charset="0"/>
              </a:rPr>
              <a:t>– Tobias </a:t>
            </a:r>
            <a:r>
              <a:rPr lang="en-US" altLang="de-DE" sz="2400" dirty="0" err="1" smtClean="0">
                <a:solidFill>
                  <a:srgbClr val="FFFFFF"/>
                </a:solidFill>
                <a:latin typeface="Arial" panose="020B0604020202020204" pitchFamily="34" charset="0"/>
              </a:rPr>
              <a:t>Schaetz</a:t>
            </a:r>
            <a:r>
              <a:rPr lang="en-US" altLang="de-DE" sz="24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en-US" altLang="de-DE" sz="2400" dirty="0" smtClean="0">
                <a:solidFill>
                  <a:srgbClr val="FFFFFF"/>
                </a:solidFill>
                <a:latin typeface="Arial" panose="020B0604020202020204" pitchFamily="34" charset="0"/>
              </a:rPr>
              <a:t>    LMU...Freiburg </a:t>
            </a:r>
            <a:endParaRPr lang="en-US" altLang="de-DE" sz="24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465513" y="604838"/>
            <a:ext cx="18473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0000"/>
                    </a:gs>
                    <a:gs pos="100000">
                      <a:srgbClr val="760000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de-DE" sz="48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5127" name="Text Box 9"/>
          <p:cNvSpPr txBox="1">
            <a:spLocks noChangeArrowheads="1"/>
          </p:cNvSpPr>
          <p:nvPr/>
        </p:nvSpPr>
        <p:spPr bwMode="auto">
          <a:xfrm>
            <a:off x="2210043" y="55425"/>
            <a:ext cx="4617547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0000"/>
                    </a:gs>
                    <a:gs pos="100000">
                      <a:srgbClr val="760000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de-DE" dirty="0" smtClean="0">
                <a:solidFill>
                  <a:srgbClr val="FFFFFF"/>
                </a:solidFill>
                <a:latin typeface="Arial" panose="020B0604020202020204" pitchFamily="34" charset="0"/>
              </a:rPr>
              <a:t>CRYSTALLINE BEAMS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de-DE" dirty="0" smtClean="0">
                <a:solidFill>
                  <a:srgbClr val="FFFFFF"/>
                </a:solidFill>
                <a:latin typeface="Arial" panose="020B0604020202020204" pitchFamily="34" charset="0"/>
              </a:rPr>
              <a:t>PALLAS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218159" y="1106556"/>
            <a:ext cx="8778365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Outline:</a:t>
            </a:r>
            <a:endParaRPr lang="en-US" dirty="0">
              <a:solidFill>
                <a:schemeClr val="bg1"/>
              </a:solidFill>
            </a:endParaRPr>
          </a:p>
          <a:p>
            <a:pPr marL="342900" indent="-34290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storage ring [</a:t>
            </a:r>
            <a:r>
              <a:rPr lang="en-US" dirty="0" err="1" smtClean="0">
                <a:solidFill>
                  <a:schemeClr val="bg1"/>
                </a:solidFill>
              </a:rPr>
              <a:t>rf</a:t>
            </a:r>
            <a:r>
              <a:rPr lang="en-US" dirty="0" smtClean="0">
                <a:solidFill>
                  <a:schemeClr val="bg1"/>
                </a:solidFill>
              </a:rPr>
              <a:t> versus magnetic lattice]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	- classify PALLAS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	- crystallization “challenges” </a:t>
            </a:r>
          </a:p>
          <a:p>
            <a:pPr marL="342900" indent="-342900">
              <a:buFontTx/>
              <a:buChar char="-"/>
            </a:pPr>
            <a:endParaRPr lang="en-US" dirty="0" smtClean="0">
              <a:solidFill>
                <a:schemeClr val="bg1"/>
              </a:solidFill>
            </a:endParaRPr>
          </a:p>
          <a:p>
            <a:pPr marL="342900" indent="-34290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PALLAS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	- setup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	- operation </a:t>
            </a:r>
            <a:r>
              <a:rPr lang="en-US" dirty="0" err="1" smtClean="0">
                <a:solidFill>
                  <a:schemeClr val="bg1"/>
                </a:solidFill>
              </a:rPr>
              <a:t>modi</a:t>
            </a:r>
            <a:endParaRPr lang="en-US" dirty="0" smtClean="0">
              <a:solidFill>
                <a:schemeClr val="bg1"/>
              </a:solidFill>
            </a:endParaRPr>
          </a:p>
          <a:p>
            <a:pPr marL="342900" indent="-342900">
              <a:buFontTx/>
              <a:buChar char="-"/>
            </a:pPr>
            <a:endParaRPr lang="en-US" dirty="0" smtClean="0">
              <a:solidFill>
                <a:schemeClr val="bg1"/>
              </a:solidFill>
            </a:endParaRPr>
          </a:p>
          <a:p>
            <a:pPr marL="342900" indent="-34290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Crystalline beams [!eV!]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	- continuous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	- bunched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		</a:t>
            </a:r>
            <a:r>
              <a:rPr lang="en-US" dirty="0">
                <a:solidFill>
                  <a:schemeClr val="bg1"/>
                </a:solidFill>
              </a:rPr>
              <a:t>	</a:t>
            </a:r>
            <a:r>
              <a:rPr lang="en-US" dirty="0" smtClean="0">
                <a:solidFill>
                  <a:schemeClr val="bg1"/>
                </a:solidFill>
              </a:rPr>
              <a:t>towards                        “lessons on stability”</a:t>
            </a:r>
          </a:p>
          <a:p>
            <a:pPr marL="342900" indent="-342900">
              <a:buFontTx/>
              <a:buChar char="-"/>
            </a:pP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6616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2379821" name="Rectangle 45"/>
            <p:cNvSpPr>
              <a:spLocks noChangeArrowheads="1"/>
            </p:cNvSpPr>
            <p:nvPr/>
          </p:nvSpPr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2379822" name="Picture 4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586538"/>
              <a:ext cx="9144000" cy="271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79825" name="Picture 4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40" y="5548313"/>
              <a:ext cx="820738" cy="1000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Grafik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7695" y="874212"/>
              <a:ext cx="8408558" cy="150678"/>
            </a:xfrm>
            <a:prstGeom prst="rect">
              <a:avLst/>
            </a:prstGeom>
          </p:spPr>
        </p:pic>
        <p:pic>
          <p:nvPicPr>
            <p:cNvPr id="2" name="Grafik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7695" y="128130"/>
              <a:ext cx="1772529" cy="808892"/>
            </a:xfrm>
            <a:prstGeom prst="rect">
              <a:avLst/>
            </a:prstGeom>
          </p:spPr>
        </p:pic>
        <p:pic>
          <p:nvPicPr>
            <p:cNvPr id="4" name="Grafik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929972" y="391526"/>
              <a:ext cx="1716258" cy="400929"/>
            </a:xfrm>
            <a:prstGeom prst="rect">
              <a:avLst/>
            </a:prstGeom>
          </p:spPr>
        </p:pic>
      </p:grpSp>
      <p:pic>
        <p:nvPicPr>
          <p:cNvPr id="7" name="Grafik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2678" y="1148501"/>
            <a:ext cx="7557002" cy="4613948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6778487" y="5695520"/>
            <a:ext cx="1315278" cy="830997"/>
          </a:xfrm>
          <a:prstGeom prst="rect">
            <a:avLst/>
          </a:prstGeom>
          <a:solidFill>
            <a:srgbClr val="0FABA0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T</a:t>
            </a:r>
            <a:r>
              <a:rPr lang="en-US" sz="1000" dirty="0" smtClean="0"/>
              <a:t>||</a:t>
            </a:r>
            <a:r>
              <a:rPr lang="en-US" sz="1600" dirty="0" smtClean="0"/>
              <a:t> &lt; 3mK</a:t>
            </a:r>
          </a:p>
          <a:p>
            <a:r>
              <a:rPr lang="en-US" sz="1600" dirty="0" smtClean="0">
                <a:latin typeface="Symbol" panose="05050102010706020507" pitchFamily="18" charset="2"/>
              </a:rPr>
              <a:t>G</a:t>
            </a:r>
            <a:r>
              <a:rPr lang="en-US" sz="1100" dirty="0" smtClean="0"/>
              <a:t>||</a:t>
            </a:r>
            <a:r>
              <a:rPr lang="en-US" sz="1600" dirty="0" smtClean="0"/>
              <a:t> &gt; 180</a:t>
            </a:r>
          </a:p>
          <a:p>
            <a:r>
              <a:rPr lang="en-US" sz="1600" dirty="0" smtClean="0"/>
              <a:t>v = 2800 m/s</a:t>
            </a:r>
            <a:endParaRPr lang="en-US" sz="1600" dirty="0"/>
          </a:p>
        </p:txBody>
      </p:sp>
      <p:sp>
        <p:nvSpPr>
          <p:cNvPr id="12" name="Textfeld 11"/>
          <p:cNvSpPr txBox="1"/>
          <p:nvPr/>
        </p:nvSpPr>
        <p:spPr>
          <a:xfrm>
            <a:off x="2968027" y="208784"/>
            <a:ext cx="25074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c</a:t>
            </a:r>
            <a:r>
              <a:rPr lang="en-US" sz="3200" dirty="0" smtClean="0"/>
              <a:t>rystal beam</a:t>
            </a:r>
            <a:endParaRPr lang="en-US" sz="3200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19553" y="6435896"/>
            <a:ext cx="1941342" cy="112542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19553" y="5930480"/>
            <a:ext cx="1615440" cy="505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533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2379821" name="Rectangle 45"/>
            <p:cNvSpPr>
              <a:spLocks noChangeArrowheads="1"/>
            </p:cNvSpPr>
            <p:nvPr/>
          </p:nvSpPr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2379822" name="Picture 4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586538"/>
              <a:ext cx="9144000" cy="271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Grafik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7695" y="874212"/>
              <a:ext cx="8408558" cy="150678"/>
            </a:xfrm>
            <a:prstGeom prst="rect">
              <a:avLst/>
            </a:prstGeom>
          </p:spPr>
        </p:pic>
        <p:pic>
          <p:nvPicPr>
            <p:cNvPr id="2" name="Grafik 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7695" y="128130"/>
              <a:ext cx="1772529" cy="808892"/>
            </a:xfrm>
            <a:prstGeom prst="rect">
              <a:avLst/>
            </a:prstGeom>
          </p:spPr>
        </p:pic>
        <p:pic>
          <p:nvPicPr>
            <p:cNvPr id="4" name="Grafik 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929972" y="391526"/>
              <a:ext cx="1716258" cy="400929"/>
            </a:xfrm>
            <a:prstGeom prst="rect">
              <a:avLst/>
            </a:prstGeom>
          </p:spPr>
        </p:pic>
        <p:sp>
          <p:nvSpPr>
            <p:cNvPr id="5" name="Textfeld 4"/>
            <p:cNvSpPr txBox="1"/>
            <p:nvPr/>
          </p:nvSpPr>
          <p:spPr>
            <a:xfrm>
              <a:off x="2968027" y="208784"/>
              <a:ext cx="328166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2d beam crystals</a:t>
              </a:r>
              <a:endParaRPr lang="en-US" sz="3200" dirty="0"/>
            </a:p>
          </p:txBody>
        </p:sp>
        <p:pic>
          <p:nvPicPr>
            <p:cNvPr id="2379825" name="Picture 49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40" y="5548313"/>
              <a:ext cx="820738" cy="1000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7" name="Grafik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7880" y="1422381"/>
            <a:ext cx="8078373" cy="459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72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2379821" name="Rectangle 45"/>
            <p:cNvSpPr>
              <a:spLocks noChangeArrowheads="1"/>
            </p:cNvSpPr>
            <p:nvPr/>
          </p:nvSpPr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2379822" name="Picture 4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586538"/>
              <a:ext cx="9144000" cy="271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Grafik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7695" y="874212"/>
              <a:ext cx="8408558" cy="150678"/>
            </a:xfrm>
            <a:prstGeom prst="rect">
              <a:avLst/>
            </a:prstGeom>
          </p:spPr>
        </p:pic>
        <p:pic>
          <p:nvPicPr>
            <p:cNvPr id="2" name="Grafik 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7695" y="128130"/>
              <a:ext cx="1772529" cy="808892"/>
            </a:xfrm>
            <a:prstGeom prst="rect">
              <a:avLst/>
            </a:prstGeom>
          </p:spPr>
        </p:pic>
        <p:pic>
          <p:nvPicPr>
            <p:cNvPr id="4" name="Grafik 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929972" y="391526"/>
              <a:ext cx="1716258" cy="400929"/>
            </a:xfrm>
            <a:prstGeom prst="rect">
              <a:avLst/>
            </a:prstGeom>
          </p:spPr>
        </p:pic>
        <p:pic>
          <p:nvPicPr>
            <p:cNvPr id="2379825" name="Picture 49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40" y="5548313"/>
              <a:ext cx="820738" cy="1000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7" name="Grafik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0345" y="1307635"/>
            <a:ext cx="8153742" cy="4723115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2968027" y="197561"/>
            <a:ext cx="32816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3</a:t>
            </a:r>
            <a:r>
              <a:rPr lang="en-US" sz="3200" dirty="0" smtClean="0"/>
              <a:t>d beam crystals</a:t>
            </a:r>
            <a:endParaRPr lang="en-US" sz="3200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64966" y="3427241"/>
            <a:ext cx="14068" cy="3517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7366" y="3579641"/>
            <a:ext cx="14068" cy="3517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843037" y="5971173"/>
            <a:ext cx="2065198" cy="577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82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Schätz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2916"/>
            <a:ext cx="9144000" cy="540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altLang="de-DE" sz="36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5943600"/>
            <a:ext cx="9144000" cy="9144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2400" dirty="0" smtClean="0">
                <a:solidFill>
                  <a:srgbClr val="FFFFFF"/>
                </a:solidFill>
                <a:latin typeface="Arial" panose="020B0604020202020204" pitchFamily="34" charset="0"/>
              </a:rPr>
              <a:t>Extreme Storage Rings 2022 </a:t>
            </a:r>
            <a:r>
              <a:rPr lang="en-US" altLang="de-DE" sz="2400" dirty="0">
                <a:solidFill>
                  <a:srgbClr val="FFFFFF"/>
                </a:solidFill>
                <a:latin typeface="Arial" panose="020B0604020202020204" pitchFamily="34" charset="0"/>
              </a:rPr>
              <a:t>– Tobias </a:t>
            </a:r>
            <a:r>
              <a:rPr lang="en-US" altLang="de-DE" sz="2400" dirty="0" err="1" smtClean="0">
                <a:solidFill>
                  <a:srgbClr val="FFFFFF"/>
                </a:solidFill>
                <a:latin typeface="Arial" panose="020B0604020202020204" pitchFamily="34" charset="0"/>
              </a:rPr>
              <a:t>Schaetz</a:t>
            </a:r>
            <a:r>
              <a:rPr lang="en-US" altLang="de-DE" sz="24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en-US" altLang="de-DE" sz="2400" dirty="0" smtClean="0">
                <a:solidFill>
                  <a:srgbClr val="FFFFFF"/>
                </a:solidFill>
                <a:latin typeface="Arial" panose="020B0604020202020204" pitchFamily="34" charset="0"/>
              </a:rPr>
              <a:t>    LMU...Freiburg </a:t>
            </a:r>
            <a:endParaRPr lang="en-US" altLang="de-DE" sz="24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465513" y="604838"/>
            <a:ext cx="18473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0000"/>
                    </a:gs>
                    <a:gs pos="100000">
                      <a:srgbClr val="760000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de-DE" sz="48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5127" name="Text Box 9"/>
          <p:cNvSpPr txBox="1">
            <a:spLocks noChangeArrowheads="1"/>
          </p:cNvSpPr>
          <p:nvPr/>
        </p:nvSpPr>
        <p:spPr bwMode="auto">
          <a:xfrm>
            <a:off x="2210043" y="55425"/>
            <a:ext cx="4617547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0000"/>
                    </a:gs>
                    <a:gs pos="100000">
                      <a:srgbClr val="760000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de-DE" dirty="0" smtClean="0">
                <a:solidFill>
                  <a:srgbClr val="FFFFFF"/>
                </a:solidFill>
                <a:latin typeface="Arial" panose="020B0604020202020204" pitchFamily="34" charset="0"/>
              </a:rPr>
              <a:t>CRYSTALLINE BEAMS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de-DE" dirty="0" smtClean="0">
                <a:solidFill>
                  <a:srgbClr val="FFFFFF"/>
                </a:solidFill>
                <a:latin typeface="Arial" panose="020B0604020202020204" pitchFamily="34" charset="0"/>
              </a:rPr>
              <a:t>PALLAS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218159" y="1106556"/>
            <a:ext cx="8778365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Outline:</a:t>
            </a:r>
            <a:endParaRPr lang="en-US" dirty="0">
              <a:solidFill>
                <a:schemeClr val="bg1"/>
              </a:solidFill>
            </a:endParaRPr>
          </a:p>
          <a:p>
            <a:pPr marL="342900" indent="-34290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storage ring [</a:t>
            </a:r>
            <a:r>
              <a:rPr lang="en-US" dirty="0" err="1" smtClean="0">
                <a:solidFill>
                  <a:schemeClr val="bg1"/>
                </a:solidFill>
              </a:rPr>
              <a:t>rf</a:t>
            </a:r>
            <a:r>
              <a:rPr lang="en-US" dirty="0" smtClean="0">
                <a:solidFill>
                  <a:schemeClr val="bg1"/>
                </a:solidFill>
              </a:rPr>
              <a:t> versus magnetic lattice]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	- classify PALLAS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	- crystallization “challenges” </a:t>
            </a:r>
          </a:p>
          <a:p>
            <a:pPr marL="342900" indent="-342900">
              <a:buFontTx/>
              <a:buChar char="-"/>
            </a:pPr>
            <a:endParaRPr lang="en-US" dirty="0" smtClean="0">
              <a:solidFill>
                <a:schemeClr val="bg1"/>
              </a:solidFill>
            </a:endParaRPr>
          </a:p>
          <a:p>
            <a:pPr marL="342900" indent="-34290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PALLAS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	- setup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	- operation </a:t>
            </a:r>
            <a:r>
              <a:rPr lang="en-US" dirty="0" err="1" smtClean="0">
                <a:solidFill>
                  <a:schemeClr val="bg1"/>
                </a:solidFill>
              </a:rPr>
              <a:t>modi</a:t>
            </a:r>
            <a:endParaRPr lang="en-US" dirty="0" smtClean="0">
              <a:solidFill>
                <a:schemeClr val="bg1"/>
              </a:solidFill>
            </a:endParaRPr>
          </a:p>
          <a:p>
            <a:pPr marL="342900" indent="-342900">
              <a:buFontTx/>
              <a:buChar char="-"/>
            </a:pPr>
            <a:endParaRPr lang="en-US" dirty="0" smtClean="0">
              <a:solidFill>
                <a:schemeClr val="bg1"/>
              </a:solidFill>
            </a:endParaRPr>
          </a:p>
          <a:p>
            <a:pPr marL="342900" indent="-34290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Crystalline beams [!eV!]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	- continuous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	- bunched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		</a:t>
            </a:r>
            <a:r>
              <a:rPr lang="en-US" dirty="0">
                <a:solidFill>
                  <a:schemeClr val="bg1"/>
                </a:solidFill>
              </a:rPr>
              <a:t>	</a:t>
            </a:r>
            <a:r>
              <a:rPr lang="en-US" dirty="0" smtClean="0">
                <a:solidFill>
                  <a:schemeClr val="bg1"/>
                </a:solidFill>
              </a:rPr>
              <a:t>towards                        “lessons on stability”</a:t>
            </a:r>
          </a:p>
          <a:p>
            <a:pPr marL="342900" indent="-342900">
              <a:buFontTx/>
              <a:buChar char="-"/>
            </a:pP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244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650" y="1890670"/>
            <a:ext cx="8461379" cy="4608000"/>
          </a:xfrm>
          <a:prstGeom prst="rect">
            <a:avLst/>
          </a:prstGeom>
        </p:spPr>
      </p:pic>
      <p:grpSp>
        <p:nvGrpSpPr>
          <p:cNvPr id="6" name="Gruppieren 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2379821" name="Rectangle 45"/>
            <p:cNvSpPr>
              <a:spLocks noChangeArrowheads="1"/>
            </p:cNvSpPr>
            <p:nvPr/>
          </p:nvSpPr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2379822" name="Picture 4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586538"/>
              <a:ext cx="9144000" cy="271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79825" name="Picture 4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40" y="5548313"/>
              <a:ext cx="820738" cy="1000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Grafik 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7695" y="874212"/>
              <a:ext cx="8408558" cy="150678"/>
            </a:xfrm>
            <a:prstGeom prst="rect">
              <a:avLst/>
            </a:prstGeom>
          </p:spPr>
        </p:pic>
        <p:pic>
          <p:nvPicPr>
            <p:cNvPr id="2" name="Grafik 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17695" y="128130"/>
              <a:ext cx="1772529" cy="808892"/>
            </a:xfrm>
            <a:prstGeom prst="rect">
              <a:avLst/>
            </a:prstGeom>
          </p:spPr>
        </p:pic>
        <p:pic>
          <p:nvPicPr>
            <p:cNvPr id="4" name="Grafik 3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929972" y="391526"/>
              <a:ext cx="1716258" cy="400929"/>
            </a:xfrm>
            <a:prstGeom prst="rect">
              <a:avLst/>
            </a:prstGeom>
          </p:spPr>
        </p:pic>
        <p:sp>
          <p:nvSpPr>
            <p:cNvPr id="5" name="Textfeld 4"/>
            <p:cNvSpPr txBox="1"/>
            <p:nvPr/>
          </p:nvSpPr>
          <p:spPr>
            <a:xfrm>
              <a:off x="3657140" y="207680"/>
              <a:ext cx="170591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PALLAS</a:t>
              </a:r>
              <a:endParaRPr lang="en-US" sz="3200" dirty="0"/>
            </a:p>
          </p:txBody>
        </p:sp>
      </p:grpSp>
      <p:pic>
        <p:nvPicPr>
          <p:cNvPr id="12" name="Grafik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6897" y="1062990"/>
            <a:ext cx="1331531" cy="809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81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619" y="1089811"/>
            <a:ext cx="1331531" cy="809291"/>
          </a:xfrm>
          <a:prstGeom prst="rect">
            <a:avLst/>
          </a:prstGeom>
        </p:spPr>
      </p:pic>
      <p:grpSp>
        <p:nvGrpSpPr>
          <p:cNvPr id="6" name="Gruppieren 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2379821" name="Rectangle 45"/>
            <p:cNvSpPr>
              <a:spLocks noChangeArrowheads="1"/>
            </p:cNvSpPr>
            <p:nvPr/>
          </p:nvSpPr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2379822" name="Picture 4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586538"/>
              <a:ext cx="9144000" cy="271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79825" name="Picture 4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40" y="5548313"/>
              <a:ext cx="820738" cy="1000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Grafik 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7695" y="874212"/>
              <a:ext cx="8408558" cy="150678"/>
            </a:xfrm>
            <a:prstGeom prst="rect">
              <a:avLst/>
            </a:prstGeom>
          </p:spPr>
        </p:pic>
        <p:pic>
          <p:nvPicPr>
            <p:cNvPr id="2" name="Grafik 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17695" y="128130"/>
              <a:ext cx="1772529" cy="808892"/>
            </a:xfrm>
            <a:prstGeom prst="rect">
              <a:avLst/>
            </a:prstGeom>
          </p:spPr>
        </p:pic>
        <p:pic>
          <p:nvPicPr>
            <p:cNvPr id="4" name="Grafik 3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929972" y="391526"/>
              <a:ext cx="1716258" cy="400929"/>
            </a:xfrm>
            <a:prstGeom prst="rect">
              <a:avLst/>
            </a:prstGeom>
          </p:spPr>
        </p:pic>
        <p:sp>
          <p:nvSpPr>
            <p:cNvPr id="5" name="Textfeld 4"/>
            <p:cNvSpPr txBox="1"/>
            <p:nvPr/>
          </p:nvSpPr>
          <p:spPr>
            <a:xfrm>
              <a:off x="2540644" y="166998"/>
              <a:ext cx="420980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PALLAS - synchrotron</a:t>
              </a:r>
              <a:endParaRPr lang="en-US" sz="3200" dirty="0"/>
            </a:p>
          </p:txBody>
        </p:sp>
      </p:grpSp>
      <p:pic>
        <p:nvPicPr>
          <p:cNvPr id="7" name="Grafik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845551" y="1475986"/>
            <a:ext cx="7033846" cy="4171071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86979" y="1249477"/>
            <a:ext cx="6233900" cy="4624087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956786" y="5942668"/>
            <a:ext cx="3998371" cy="574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733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Schätz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2916"/>
            <a:ext cx="9144000" cy="540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altLang="de-DE" sz="36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5943600"/>
            <a:ext cx="9144000" cy="9144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2400" dirty="0" smtClean="0">
                <a:solidFill>
                  <a:srgbClr val="FFFFFF"/>
                </a:solidFill>
                <a:latin typeface="Arial" panose="020B0604020202020204" pitchFamily="34" charset="0"/>
              </a:rPr>
              <a:t>Extreme Storage Rings 2022 </a:t>
            </a:r>
            <a:r>
              <a:rPr lang="en-US" altLang="de-DE" sz="2400" dirty="0">
                <a:solidFill>
                  <a:srgbClr val="FFFFFF"/>
                </a:solidFill>
                <a:latin typeface="Arial" panose="020B0604020202020204" pitchFamily="34" charset="0"/>
              </a:rPr>
              <a:t>– Tobias </a:t>
            </a:r>
            <a:r>
              <a:rPr lang="en-US" altLang="de-DE" sz="2400" dirty="0" err="1" smtClean="0">
                <a:solidFill>
                  <a:srgbClr val="FFFFFF"/>
                </a:solidFill>
                <a:latin typeface="Arial" panose="020B0604020202020204" pitchFamily="34" charset="0"/>
              </a:rPr>
              <a:t>Schaetz</a:t>
            </a:r>
            <a:r>
              <a:rPr lang="en-US" altLang="de-DE" sz="24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en-US" altLang="de-DE" sz="2400" dirty="0" smtClean="0">
                <a:solidFill>
                  <a:srgbClr val="FFFFFF"/>
                </a:solidFill>
                <a:latin typeface="Arial" panose="020B0604020202020204" pitchFamily="34" charset="0"/>
              </a:rPr>
              <a:t>    LMU...Freiburg </a:t>
            </a:r>
            <a:endParaRPr lang="en-US" altLang="de-DE" sz="24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465513" y="604838"/>
            <a:ext cx="18473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0000"/>
                    </a:gs>
                    <a:gs pos="100000">
                      <a:srgbClr val="760000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de-DE" sz="48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5127" name="Text Box 9"/>
          <p:cNvSpPr txBox="1">
            <a:spLocks noChangeArrowheads="1"/>
          </p:cNvSpPr>
          <p:nvPr/>
        </p:nvSpPr>
        <p:spPr bwMode="auto">
          <a:xfrm>
            <a:off x="2210043" y="55425"/>
            <a:ext cx="4617547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0000"/>
                    </a:gs>
                    <a:gs pos="100000">
                      <a:srgbClr val="760000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de-DE" dirty="0" smtClean="0">
                <a:solidFill>
                  <a:srgbClr val="FFFFFF"/>
                </a:solidFill>
                <a:latin typeface="Arial" panose="020B0604020202020204" pitchFamily="34" charset="0"/>
              </a:rPr>
              <a:t>CRYSTALLINE BEAMS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de-DE" dirty="0" smtClean="0">
                <a:solidFill>
                  <a:srgbClr val="FFFFFF"/>
                </a:solidFill>
                <a:latin typeface="Arial" panose="020B0604020202020204" pitchFamily="34" charset="0"/>
              </a:rPr>
              <a:t>PALLAS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218159" y="1106556"/>
            <a:ext cx="8778365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Outline:</a:t>
            </a:r>
            <a:endParaRPr lang="en-US" dirty="0">
              <a:solidFill>
                <a:schemeClr val="bg1"/>
              </a:solidFill>
            </a:endParaRPr>
          </a:p>
          <a:p>
            <a:pPr marL="342900" indent="-34290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storage ring [</a:t>
            </a:r>
            <a:r>
              <a:rPr lang="en-US" dirty="0" err="1" smtClean="0">
                <a:solidFill>
                  <a:schemeClr val="bg1"/>
                </a:solidFill>
              </a:rPr>
              <a:t>rf</a:t>
            </a:r>
            <a:r>
              <a:rPr lang="en-US" dirty="0" smtClean="0">
                <a:solidFill>
                  <a:schemeClr val="bg1"/>
                </a:solidFill>
              </a:rPr>
              <a:t> versus magnetic lattice]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	- classify PALLAS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	- crystallization “challenges” </a:t>
            </a:r>
          </a:p>
          <a:p>
            <a:pPr marL="342900" indent="-342900">
              <a:buFontTx/>
              <a:buChar char="-"/>
            </a:pPr>
            <a:endParaRPr lang="en-US" dirty="0" smtClean="0">
              <a:solidFill>
                <a:schemeClr val="bg1"/>
              </a:solidFill>
            </a:endParaRPr>
          </a:p>
          <a:p>
            <a:pPr marL="342900" indent="-34290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PALLAS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	- setup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	- operation </a:t>
            </a:r>
            <a:r>
              <a:rPr lang="en-US" dirty="0" err="1" smtClean="0">
                <a:solidFill>
                  <a:schemeClr val="bg1"/>
                </a:solidFill>
              </a:rPr>
              <a:t>modi</a:t>
            </a:r>
            <a:endParaRPr lang="en-US" dirty="0" smtClean="0">
              <a:solidFill>
                <a:schemeClr val="bg1"/>
              </a:solidFill>
            </a:endParaRPr>
          </a:p>
          <a:p>
            <a:pPr marL="342900" indent="-342900">
              <a:buFontTx/>
              <a:buChar char="-"/>
            </a:pPr>
            <a:endParaRPr lang="en-US" dirty="0" smtClean="0">
              <a:solidFill>
                <a:schemeClr val="bg1"/>
              </a:solidFill>
            </a:endParaRPr>
          </a:p>
          <a:p>
            <a:pPr marL="342900" indent="-34290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Crystalline beams [!eV!]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	- continuous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	- bunched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		</a:t>
            </a:r>
            <a:r>
              <a:rPr lang="en-US" dirty="0">
                <a:solidFill>
                  <a:schemeClr val="bg1"/>
                </a:solidFill>
              </a:rPr>
              <a:t>	</a:t>
            </a:r>
            <a:r>
              <a:rPr lang="en-US" dirty="0" smtClean="0">
                <a:solidFill>
                  <a:schemeClr val="bg1"/>
                </a:solidFill>
              </a:rPr>
              <a:t>towards                        “lessons on stability”</a:t>
            </a:r>
          </a:p>
          <a:p>
            <a:pPr marL="342900" indent="-342900">
              <a:buFontTx/>
              <a:buChar char="-"/>
            </a:pP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7834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2379821" name="Rectangle 45"/>
            <p:cNvSpPr>
              <a:spLocks noChangeArrowheads="1"/>
            </p:cNvSpPr>
            <p:nvPr/>
          </p:nvSpPr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2379822" name="Picture 4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586538"/>
              <a:ext cx="9144000" cy="271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79825" name="Picture 4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40" y="5548313"/>
              <a:ext cx="820738" cy="1000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Grafik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7695" y="874212"/>
              <a:ext cx="8408558" cy="150678"/>
            </a:xfrm>
            <a:prstGeom prst="rect">
              <a:avLst/>
            </a:prstGeom>
          </p:spPr>
        </p:pic>
        <p:pic>
          <p:nvPicPr>
            <p:cNvPr id="2" name="Grafik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7695" y="128130"/>
              <a:ext cx="1772529" cy="808892"/>
            </a:xfrm>
            <a:prstGeom prst="rect">
              <a:avLst/>
            </a:prstGeom>
          </p:spPr>
        </p:pic>
        <p:pic>
          <p:nvPicPr>
            <p:cNvPr id="4" name="Grafik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929972" y="391526"/>
              <a:ext cx="1716258" cy="400929"/>
            </a:xfrm>
            <a:prstGeom prst="rect">
              <a:avLst/>
            </a:prstGeom>
          </p:spPr>
        </p:pic>
        <p:sp>
          <p:nvSpPr>
            <p:cNvPr id="5" name="Textfeld 4"/>
            <p:cNvSpPr txBox="1"/>
            <p:nvPr/>
          </p:nvSpPr>
          <p:spPr>
            <a:xfrm>
              <a:off x="2300051" y="204998"/>
              <a:ext cx="444384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/>
                <a:t>c</a:t>
              </a:r>
              <a:r>
                <a:rPr lang="en-US" sz="3200" dirty="0" smtClean="0"/>
                <a:t>rystal beams - stability</a:t>
              </a:r>
              <a:endParaRPr lang="en-US" sz="3200" dirty="0"/>
            </a:p>
          </p:txBody>
        </p:sp>
      </p:grpSp>
      <p:pic>
        <p:nvPicPr>
          <p:cNvPr id="7" name="Grafik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6520" y="1286461"/>
            <a:ext cx="8342142" cy="4761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269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2379821" name="Rectangle 45"/>
            <p:cNvSpPr>
              <a:spLocks noChangeArrowheads="1"/>
            </p:cNvSpPr>
            <p:nvPr/>
          </p:nvSpPr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2379822" name="Picture 4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586538"/>
              <a:ext cx="9144000" cy="271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79825" name="Picture 4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40" y="5548313"/>
              <a:ext cx="820738" cy="1000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Grafik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7695" y="874212"/>
              <a:ext cx="8408558" cy="150678"/>
            </a:xfrm>
            <a:prstGeom prst="rect">
              <a:avLst/>
            </a:prstGeom>
          </p:spPr>
        </p:pic>
        <p:pic>
          <p:nvPicPr>
            <p:cNvPr id="2" name="Grafik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7695" y="128130"/>
              <a:ext cx="1772529" cy="808892"/>
            </a:xfrm>
            <a:prstGeom prst="rect">
              <a:avLst/>
            </a:prstGeom>
          </p:spPr>
        </p:pic>
        <p:pic>
          <p:nvPicPr>
            <p:cNvPr id="4" name="Grafik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929972" y="391526"/>
              <a:ext cx="1716258" cy="400929"/>
            </a:xfrm>
            <a:prstGeom prst="rect">
              <a:avLst/>
            </a:prstGeom>
          </p:spPr>
        </p:pic>
        <p:sp>
          <p:nvSpPr>
            <p:cNvPr id="5" name="Textfeld 4"/>
            <p:cNvSpPr txBox="1"/>
            <p:nvPr/>
          </p:nvSpPr>
          <p:spPr>
            <a:xfrm>
              <a:off x="3657140" y="207680"/>
              <a:ext cx="170591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PALLAS</a:t>
              </a:r>
              <a:endParaRPr lang="en-US" sz="3200" dirty="0"/>
            </a:p>
          </p:txBody>
        </p:sp>
      </p:grpSp>
      <p:grpSp>
        <p:nvGrpSpPr>
          <p:cNvPr id="18" name="Gruppieren 17"/>
          <p:cNvGrpSpPr/>
          <p:nvPr/>
        </p:nvGrpSpPr>
        <p:grpSpPr>
          <a:xfrm>
            <a:off x="2313024" y="4149622"/>
            <a:ext cx="4262511" cy="2187140"/>
            <a:chOff x="2313024" y="4149622"/>
            <a:chExt cx="4262511" cy="2187140"/>
          </a:xfrm>
        </p:grpSpPr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313024" y="4149622"/>
              <a:ext cx="4262511" cy="260252"/>
            </a:xfrm>
            <a:prstGeom prst="rect">
              <a:avLst/>
            </a:prstGeom>
          </p:spPr>
        </p:pic>
        <p:pic>
          <p:nvPicPr>
            <p:cNvPr id="9" name="Grafik 8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038830" y="4438028"/>
              <a:ext cx="942535" cy="1192237"/>
            </a:xfrm>
            <a:prstGeom prst="rect">
              <a:avLst/>
            </a:prstGeom>
          </p:spPr>
        </p:pic>
        <p:pic>
          <p:nvPicPr>
            <p:cNvPr id="10" name="Grafik 9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090891" y="5759987"/>
              <a:ext cx="2785403" cy="576775"/>
            </a:xfrm>
            <a:prstGeom prst="rect">
              <a:avLst/>
            </a:prstGeom>
          </p:spPr>
        </p:pic>
      </p:grpSp>
      <p:pic>
        <p:nvPicPr>
          <p:cNvPr id="11" name="Grafik 1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00029" y="2551359"/>
            <a:ext cx="2176642" cy="870059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081663" y="1746472"/>
            <a:ext cx="2630658" cy="1860452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703090" y="1102837"/>
            <a:ext cx="1482380" cy="710639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199840" y="2201350"/>
            <a:ext cx="1957677" cy="1404052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61171" y="3480607"/>
            <a:ext cx="1575582" cy="140677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336753" y="3499636"/>
            <a:ext cx="211015" cy="130126"/>
          </a:xfrm>
          <a:prstGeom prst="rect">
            <a:avLst/>
          </a:prstGeom>
        </p:spPr>
      </p:pic>
      <p:sp>
        <p:nvSpPr>
          <p:cNvPr id="81" name="Textfeld 80"/>
          <p:cNvSpPr txBox="1"/>
          <p:nvPr/>
        </p:nvSpPr>
        <p:spPr>
          <a:xfrm rot="19498775">
            <a:off x="6745889" y="2832248"/>
            <a:ext cx="1624163" cy="1015663"/>
          </a:xfrm>
          <a:prstGeom prst="rect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Brilliant! 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… but …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s</a:t>
            </a:r>
            <a:r>
              <a:rPr lang="en-US" sz="2000" dirty="0" smtClean="0">
                <a:solidFill>
                  <a:schemeClr val="bg1"/>
                </a:solidFill>
              </a:rPr>
              <a:t>tatic &amp; local</a:t>
            </a:r>
          </a:p>
        </p:txBody>
      </p:sp>
      <p:grpSp>
        <p:nvGrpSpPr>
          <p:cNvPr id="19" name="Gruppieren 18"/>
          <p:cNvGrpSpPr/>
          <p:nvPr/>
        </p:nvGrpSpPr>
        <p:grpSpPr>
          <a:xfrm>
            <a:off x="1852998" y="4270377"/>
            <a:ext cx="5209684" cy="1735402"/>
            <a:chOff x="1852998" y="4270377"/>
            <a:chExt cx="5209684" cy="1735402"/>
          </a:xfrm>
        </p:grpSpPr>
        <p:pic>
          <p:nvPicPr>
            <p:cNvPr id="83" name="Picture 5" descr="dehmelt&amp;electron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5867715" y="4404780"/>
              <a:ext cx="1194967" cy="1541250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</p:pic>
        <p:pic>
          <p:nvPicPr>
            <p:cNvPr id="84" name="Picture 7" descr="paul"/>
            <p:cNvPicPr>
              <a:picLocks noChangeAspect="1" noChangeArrowheads="1"/>
            </p:cNvPicPr>
            <p:nvPr/>
          </p:nvPicPr>
          <p:blipFill rotWithShape="1">
            <a:blip r:embed="rId18" cstate="print"/>
            <a:srcRect t="-10846" b="10846"/>
            <a:stretch/>
          </p:blipFill>
          <p:spPr bwMode="auto">
            <a:xfrm>
              <a:off x="1852998" y="4270377"/>
              <a:ext cx="1123673" cy="1735402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</p:pic>
      </p:grpSp>
    </p:spTree>
    <p:extLst>
      <p:ext uri="{BB962C8B-B14F-4D97-AF65-F5344CB8AC3E}">
        <p14:creationId xmlns:p14="http://schemas.microsoft.com/office/powerpoint/2010/main" val="916323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2379821" name="Rectangle 45"/>
            <p:cNvSpPr>
              <a:spLocks noChangeArrowheads="1"/>
            </p:cNvSpPr>
            <p:nvPr/>
          </p:nvSpPr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2379822" name="Picture 4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586538"/>
              <a:ext cx="9144000" cy="271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79825" name="Picture 4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40" y="5548313"/>
              <a:ext cx="820738" cy="1000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Grafik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7695" y="874212"/>
              <a:ext cx="8408558" cy="150678"/>
            </a:xfrm>
            <a:prstGeom prst="rect">
              <a:avLst/>
            </a:prstGeom>
          </p:spPr>
        </p:pic>
        <p:pic>
          <p:nvPicPr>
            <p:cNvPr id="2" name="Grafik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7695" y="128130"/>
              <a:ext cx="1772529" cy="808892"/>
            </a:xfrm>
            <a:prstGeom prst="rect">
              <a:avLst/>
            </a:prstGeom>
          </p:spPr>
        </p:pic>
        <p:pic>
          <p:nvPicPr>
            <p:cNvPr id="4" name="Grafik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929972" y="391526"/>
              <a:ext cx="1716258" cy="400929"/>
            </a:xfrm>
            <a:prstGeom prst="rect">
              <a:avLst/>
            </a:prstGeom>
          </p:spPr>
        </p:pic>
        <p:sp>
          <p:nvSpPr>
            <p:cNvPr id="5" name="Textfeld 4"/>
            <p:cNvSpPr txBox="1"/>
            <p:nvPr/>
          </p:nvSpPr>
          <p:spPr>
            <a:xfrm>
              <a:off x="3657140" y="207680"/>
              <a:ext cx="170591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PALLAS</a:t>
              </a:r>
              <a:endParaRPr lang="en-US" sz="3200" dirty="0"/>
            </a:p>
          </p:txBody>
        </p:sp>
      </p:grpSp>
      <p:pic>
        <p:nvPicPr>
          <p:cNvPr id="7" name="Grafik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2109" y="1479018"/>
            <a:ext cx="8092381" cy="464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14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2379821" name="Rectangle 45"/>
            <p:cNvSpPr>
              <a:spLocks noChangeArrowheads="1"/>
            </p:cNvSpPr>
            <p:nvPr/>
          </p:nvSpPr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2379822" name="Picture 4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586538"/>
              <a:ext cx="9144000" cy="271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79825" name="Picture 4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40" y="5548313"/>
              <a:ext cx="820738" cy="1000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Grafik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7695" y="874212"/>
              <a:ext cx="8408558" cy="150678"/>
            </a:xfrm>
            <a:prstGeom prst="rect">
              <a:avLst/>
            </a:prstGeom>
          </p:spPr>
        </p:pic>
        <p:pic>
          <p:nvPicPr>
            <p:cNvPr id="2" name="Grafik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7695" y="128130"/>
              <a:ext cx="1772529" cy="808892"/>
            </a:xfrm>
            <a:prstGeom prst="rect">
              <a:avLst/>
            </a:prstGeom>
          </p:spPr>
        </p:pic>
        <p:pic>
          <p:nvPicPr>
            <p:cNvPr id="4" name="Grafik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929972" y="391526"/>
              <a:ext cx="1716258" cy="400929"/>
            </a:xfrm>
            <a:prstGeom prst="rect">
              <a:avLst/>
            </a:prstGeom>
          </p:spPr>
        </p:pic>
        <p:sp>
          <p:nvSpPr>
            <p:cNvPr id="5" name="Textfeld 4"/>
            <p:cNvSpPr txBox="1"/>
            <p:nvPr/>
          </p:nvSpPr>
          <p:spPr>
            <a:xfrm>
              <a:off x="2832192" y="240188"/>
              <a:ext cx="383310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PALLAS – “lessons”</a:t>
              </a:r>
              <a:endParaRPr lang="en-US" sz="3200" dirty="0"/>
            </a:p>
          </p:txBody>
        </p:sp>
      </p:grpSp>
      <p:pic>
        <p:nvPicPr>
          <p:cNvPr id="10" name="Grafik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2309" y="3429000"/>
            <a:ext cx="1128729" cy="1833388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2124463" y="1106647"/>
            <a:ext cx="558358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1800" dirty="0"/>
              <a:t>s</a:t>
            </a:r>
            <a:r>
              <a:rPr lang="en-US" sz="1800" dirty="0" smtClean="0"/>
              <a:t>tart crystalline in bucket </a:t>
            </a:r>
            <a:br>
              <a:rPr lang="en-US" sz="1800" dirty="0" smtClean="0"/>
            </a:br>
            <a:r>
              <a:rPr lang="en-US" sz="1800" dirty="0" smtClean="0"/>
              <a:t>				- post accelerate</a:t>
            </a:r>
          </a:p>
          <a:p>
            <a:r>
              <a:rPr lang="en-US" sz="1800" dirty="0" smtClean="0"/>
              <a:t>     (separate control: timing &amp; confinement)</a:t>
            </a:r>
          </a:p>
          <a:p>
            <a:pPr marL="342900" indent="-342900">
              <a:buFontTx/>
              <a:buChar char="-"/>
            </a:pPr>
            <a:r>
              <a:rPr lang="en-US" sz="1800" dirty="0"/>
              <a:t>r</a:t>
            </a:r>
            <a:r>
              <a:rPr lang="en-US" sz="1800" dirty="0" smtClean="0"/>
              <a:t>educe heating </a:t>
            </a:r>
          </a:p>
          <a:p>
            <a:r>
              <a:rPr lang="en-US" sz="1800" dirty="0" smtClean="0"/>
              <a:t>     (lifetime without cooling </a:t>
            </a:r>
            <a:r>
              <a:rPr lang="en-US" sz="1800" dirty="0" smtClean="0"/>
              <a:t>&gt; - </a:t>
            </a:r>
            <a:r>
              <a:rPr lang="en-US" sz="1800" dirty="0" err="1" smtClean="0"/>
              <a:t>Schottky</a:t>
            </a:r>
            <a:r>
              <a:rPr lang="en-US" sz="1800" dirty="0" smtClean="0"/>
              <a:t> diagnosis)</a:t>
            </a:r>
            <a:endParaRPr lang="en-US" sz="1800" dirty="0" smtClean="0"/>
          </a:p>
          <a:p>
            <a:pPr marL="342900" indent="-342900">
              <a:buFontTx/>
              <a:buChar char="-"/>
            </a:pPr>
            <a:r>
              <a:rPr lang="en-US" sz="1800" dirty="0" smtClean="0"/>
              <a:t>2d vertical </a:t>
            </a:r>
            <a:br>
              <a:rPr lang="en-US" sz="1800" dirty="0" smtClean="0"/>
            </a:br>
            <a:r>
              <a:rPr lang="en-US" sz="1800" dirty="0" smtClean="0"/>
              <a:t>(“no” shear) </a:t>
            </a:r>
            <a:endParaRPr lang="en-US" sz="1800" dirty="0"/>
          </a:p>
        </p:txBody>
      </p:sp>
      <p:sp>
        <p:nvSpPr>
          <p:cNvPr id="12" name="Textfeld 11"/>
          <p:cNvSpPr txBox="1"/>
          <p:nvPr/>
        </p:nvSpPr>
        <p:spPr>
          <a:xfrm>
            <a:off x="2124463" y="3636475"/>
            <a:ext cx="616066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1800" dirty="0" smtClean="0"/>
              <a:t>3d cooling</a:t>
            </a:r>
            <a:br>
              <a:rPr lang="en-US" sz="1800" dirty="0" smtClean="0"/>
            </a:br>
            <a:r>
              <a:rPr lang="en-US" sz="1800" dirty="0" smtClean="0"/>
              <a:t>	- coupling: Q&gt;</a:t>
            </a:r>
            <a:br>
              <a:rPr lang="en-US" sz="1800" dirty="0" smtClean="0"/>
            </a:br>
            <a:r>
              <a:rPr lang="en-US" sz="1800" dirty="0" smtClean="0"/>
              <a:t>	- transverse/dispersive cooling (TSR)</a:t>
            </a:r>
          </a:p>
          <a:p>
            <a:pPr lvl="2"/>
            <a:r>
              <a:rPr lang="en-US" sz="1800" dirty="0"/>
              <a:t>+ </a:t>
            </a:r>
            <a:r>
              <a:rPr lang="en-US" sz="1800" dirty="0" smtClean="0"/>
              <a:t>straight </a:t>
            </a:r>
            <a:r>
              <a:rPr lang="en-US" sz="1800" dirty="0"/>
              <a:t>sections </a:t>
            </a:r>
            <a:r>
              <a:rPr lang="en-US" sz="1800" dirty="0" smtClean="0"/>
              <a:t>(P?)</a:t>
            </a:r>
            <a:endParaRPr lang="en-US" sz="1800" dirty="0"/>
          </a:p>
          <a:p>
            <a:pPr lvl="2"/>
            <a:r>
              <a:rPr lang="en-US" sz="1800" dirty="0" smtClean="0"/>
              <a:t>- wiggler (helical trajectory - ?com. with 3d helix?)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4217283" y="5591957"/>
            <a:ext cx="44592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1800" dirty="0"/>
              <a:t>l</a:t>
            </a:r>
            <a:r>
              <a:rPr lang="en-US" sz="1800" dirty="0" smtClean="0"/>
              <a:t>ow energy options (see also SNL </a:t>
            </a:r>
            <a:r>
              <a:rPr lang="en-US" sz="1800" dirty="0"/>
              <a:t>talk)</a:t>
            </a:r>
            <a:br>
              <a:rPr lang="en-US" sz="1800" dirty="0"/>
            </a:br>
            <a:r>
              <a:rPr lang="en-US" sz="1800" dirty="0"/>
              <a:t>- periodic boundary </a:t>
            </a:r>
            <a:r>
              <a:rPr lang="en-US" sz="1800" dirty="0" smtClean="0"/>
              <a:t>conditions</a:t>
            </a:r>
            <a:br>
              <a:rPr lang="en-US" sz="1800" dirty="0" smtClean="0"/>
            </a:br>
            <a:r>
              <a:rPr lang="en-US" sz="1800" dirty="0" smtClean="0"/>
              <a:t>- read and write head on qubit disk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00235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7058" name="Picture 2" descr="untitl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36724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2379821" name="Rectangle 45"/>
            <p:cNvSpPr>
              <a:spLocks noChangeArrowheads="1"/>
            </p:cNvSpPr>
            <p:nvPr/>
          </p:nvSpPr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2379822" name="Picture 4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586538"/>
              <a:ext cx="9144000" cy="271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79825" name="Picture 4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40" y="5548313"/>
              <a:ext cx="820738" cy="1000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Grafik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7695" y="874212"/>
              <a:ext cx="8408558" cy="150678"/>
            </a:xfrm>
            <a:prstGeom prst="rect">
              <a:avLst/>
            </a:prstGeom>
          </p:spPr>
        </p:pic>
        <p:pic>
          <p:nvPicPr>
            <p:cNvPr id="2" name="Grafik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7695" y="128130"/>
              <a:ext cx="1772529" cy="808892"/>
            </a:xfrm>
            <a:prstGeom prst="rect">
              <a:avLst/>
            </a:prstGeom>
          </p:spPr>
        </p:pic>
        <p:pic>
          <p:nvPicPr>
            <p:cNvPr id="4" name="Grafik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929972" y="391526"/>
              <a:ext cx="1716258" cy="400929"/>
            </a:xfrm>
            <a:prstGeom prst="rect">
              <a:avLst/>
            </a:prstGeom>
          </p:spPr>
        </p:pic>
        <p:sp>
          <p:nvSpPr>
            <p:cNvPr id="5" name="Textfeld 4"/>
            <p:cNvSpPr txBox="1"/>
            <p:nvPr/>
          </p:nvSpPr>
          <p:spPr>
            <a:xfrm>
              <a:off x="3657140" y="207680"/>
              <a:ext cx="170591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PALLAS</a:t>
              </a:r>
              <a:endParaRPr lang="en-US" sz="3200" dirty="0"/>
            </a:p>
          </p:txBody>
        </p:sp>
      </p:grpSp>
      <p:pic>
        <p:nvPicPr>
          <p:cNvPr id="7" name="Grafik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5011" y="1548673"/>
            <a:ext cx="8224066" cy="391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58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2379821" name="Rectangle 45"/>
            <p:cNvSpPr>
              <a:spLocks noChangeArrowheads="1"/>
            </p:cNvSpPr>
            <p:nvPr/>
          </p:nvSpPr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2379822" name="Picture 4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586538"/>
              <a:ext cx="9144000" cy="271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79825" name="Picture 4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40" y="5548313"/>
              <a:ext cx="820738" cy="1000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Grafik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7695" y="874212"/>
              <a:ext cx="8408558" cy="150678"/>
            </a:xfrm>
            <a:prstGeom prst="rect">
              <a:avLst/>
            </a:prstGeom>
          </p:spPr>
        </p:pic>
        <p:pic>
          <p:nvPicPr>
            <p:cNvPr id="2" name="Grafik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7695" y="128130"/>
              <a:ext cx="1772529" cy="808892"/>
            </a:xfrm>
            <a:prstGeom prst="rect">
              <a:avLst/>
            </a:prstGeom>
          </p:spPr>
        </p:pic>
        <p:pic>
          <p:nvPicPr>
            <p:cNvPr id="4" name="Grafik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929972" y="391526"/>
              <a:ext cx="1716258" cy="400929"/>
            </a:xfrm>
            <a:prstGeom prst="rect">
              <a:avLst/>
            </a:prstGeom>
          </p:spPr>
        </p:pic>
        <p:sp>
          <p:nvSpPr>
            <p:cNvPr id="5" name="Textfeld 4"/>
            <p:cNvSpPr txBox="1"/>
            <p:nvPr/>
          </p:nvSpPr>
          <p:spPr>
            <a:xfrm>
              <a:off x="3657140" y="207680"/>
              <a:ext cx="170591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PALLAS</a:t>
              </a:r>
              <a:endParaRPr lang="en-US" sz="3200" dirty="0"/>
            </a:p>
          </p:txBody>
        </p:sp>
      </p:grpSp>
      <p:pic>
        <p:nvPicPr>
          <p:cNvPr id="7" name="Grafik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4061" y="1812974"/>
            <a:ext cx="7455877" cy="3232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66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2379821" name="Rectangle 45"/>
            <p:cNvSpPr>
              <a:spLocks noChangeArrowheads="1"/>
            </p:cNvSpPr>
            <p:nvPr/>
          </p:nvSpPr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2379822" name="Picture 4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586538"/>
              <a:ext cx="9144000" cy="271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79825" name="Picture 4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40" y="5548313"/>
              <a:ext cx="820738" cy="1000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Grafik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7695" y="874212"/>
              <a:ext cx="8408558" cy="150678"/>
            </a:xfrm>
            <a:prstGeom prst="rect">
              <a:avLst/>
            </a:prstGeom>
          </p:spPr>
        </p:pic>
        <p:pic>
          <p:nvPicPr>
            <p:cNvPr id="2" name="Grafik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7695" y="128130"/>
              <a:ext cx="1772529" cy="808892"/>
            </a:xfrm>
            <a:prstGeom prst="rect">
              <a:avLst/>
            </a:prstGeom>
          </p:spPr>
        </p:pic>
        <p:pic>
          <p:nvPicPr>
            <p:cNvPr id="4" name="Grafik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929972" y="391526"/>
              <a:ext cx="1716258" cy="400929"/>
            </a:xfrm>
            <a:prstGeom prst="rect">
              <a:avLst/>
            </a:prstGeom>
          </p:spPr>
        </p:pic>
        <p:sp>
          <p:nvSpPr>
            <p:cNvPr id="5" name="Textfeld 4"/>
            <p:cNvSpPr txBox="1"/>
            <p:nvPr/>
          </p:nvSpPr>
          <p:spPr>
            <a:xfrm>
              <a:off x="3657140" y="207680"/>
              <a:ext cx="170591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PALLAS</a:t>
              </a:r>
              <a:endParaRPr lang="en-US" sz="3200" dirty="0"/>
            </a:p>
          </p:txBody>
        </p:sp>
      </p:grpSp>
    </p:spTree>
    <p:extLst>
      <p:ext uri="{BB962C8B-B14F-4D97-AF65-F5344CB8AC3E}">
        <p14:creationId xmlns:p14="http://schemas.microsoft.com/office/powerpoint/2010/main" val="63423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2379821" name="Rectangle 45"/>
            <p:cNvSpPr>
              <a:spLocks noChangeArrowheads="1"/>
            </p:cNvSpPr>
            <p:nvPr/>
          </p:nvSpPr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2379822" name="Picture 4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586538"/>
              <a:ext cx="9144000" cy="271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79825" name="Picture 4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40" y="5548313"/>
              <a:ext cx="820738" cy="1000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Grafik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7695" y="874212"/>
              <a:ext cx="8408558" cy="150678"/>
            </a:xfrm>
            <a:prstGeom prst="rect">
              <a:avLst/>
            </a:prstGeom>
          </p:spPr>
        </p:pic>
        <p:pic>
          <p:nvPicPr>
            <p:cNvPr id="2" name="Grafik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7695" y="128130"/>
              <a:ext cx="1772529" cy="808892"/>
            </a:xfrm>
            <a:prstGeom prst="rect">
              <a:avLst/>
            </a:prstGeom>
          </p:spPr>
        </p:pic>
        <p:pic>
          <p:nvPicPr>
            <p:cNvPr id="4" name="Grafik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929972" y="391526"/>
              <a:ext cx="1716258" cy="400929"/>
            </a:xfrm>
            <a:prstGeom prst="rect">
              <a:avLst/>
            </a:prstGeom>
          </p:spPr>
        </p:pic>
        <p:sp>
          <p:nvSpPr>
            <p:cNvPr id="5" name="Textfeld 4"/>
            <p:cNvSpPr txBox="1"/>
            <p:nvPr/>
          </p:nvSpPr>
          <p:spPr>
            <a:xfrm>
              <a:off x="3657140" y="207680"/>
              <a:ext cx="170591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PALLAS</a:t>
              </a:r>
              <a:endParaRPr lang="en-US" sz="3200" dirty="0"/>
            </a:p>
          </p:txBody>
        </p:sp>
      </p:grpSp>
      <p:pic>
        <p:nvPicPr>
          <p:cNvPr id="7" name="Grafik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3046" y="1262575"/>
            <a:ext cx="7877908" cy="4332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84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2379821" name="Rectangle 45"/>
            <p:cNvSpPr>
              <a:spLocks noChangeArrowheads="1"/>
            </p:cNvSpPr>
            <p:nvPr/>
          </p:nvSpPr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2379822" name="Picture 4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586538"/>
              <a:ext cx="9144000" cy="271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79825" name="Picture 4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40" y="5548313"/>
              <a:ext cx="820738" cy="1000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Grafik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7695" y="874212"/>
              <a:ext cx="8408558" cy="150678"/>
            </a:xfrm>
            <a:prstGeom prst="rect">
              <a:avLst/>
            </a:prstGeom>
          </p:spPr>
        </p:pic>
        <p:pic>
          <p:nvPicPr>
            <p:cNvPr id="2" name="Grafik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7695" y="128130"/>
              <a:ext cx="1772529" cy="808892"/>
            </a:xfrm>
            <a:prstGeom prst="rect">
              <a:avLst/>
            </a:prstGeom>
          </p:spPr>
        </p:pic>
        <p:pic>
          <p:nvPicPr>
            <p:cNvPr id="4" name="Grafik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929972" y="391526"/>
              <a:ext cx="1716258" cy="400929"/>
            </a:xfrm>
            <a:prstGeom prst="rect">
              <a:avLst/>
            </a:prstGeom>
          </p:spPr>
        </p:pic>
        <p:sp>
          <p:nvSpPr>
            <p:cNvPr id="5" name="Textfeld 4"/>
            <p:cNvSpPr txBox="1"/>
            <p:nvPr/>
          </p:nvSpPr>
          <p:spPr>
            <a:xfrm>
              <a:off x="3657140" y="207680"/>
              <a:ext cx="170591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PALLAS</a:t>
              </a:r>
              <a:endParaRPr lang="en-US" sz="3200" dirty="0"/>
            </a:p>
          </p:txBody>
        </p:sp>
      </p:grpSp>
      <p:pic>
        <p:nvPicPr>
          <p:cNvPr id="7" name="Grafik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2956" y="1683104"/>
            <a:ext cx="4375052" cy="3390314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12382" y="1770972"/>
            <a:ext cx="3713871" cy="3330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791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2379821" name="Rectangle 45"/>
            <p:cNvSpPr>
              <a:spLocks noChangeArrowheads="1"/>
            </p:cNvSpPr>
            <p:nvPr/>
          </p:nvSpPr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2379822" name="Picture 4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586538"/>
              <a:ext cx="9144000" cy="271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79825" name="Picture 4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40" y="5548313"/>
              <a:ext cx="820738" cy="1000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Grafik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7695" y="874212"/>
              <a:ext cx="8408558" cy="150678"/>
            </a:xfrm>
            <a:prstGeom prst="rect">
              <a:avLst/>
            </a:prstGeom>
          </p:spPr>
        </p:pic>
        <p:pic>
          <p:nvPicPr>
            <p:cNvPr id="2" name="Grafik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7695" y="128130"/>
              <a:ext cx="1772529" cy="808892"/>
            </a:xfrm>
            <a:prstGeom prst="rect">
              <a:avLst/>
            </a:prstGeom>
          </p:spPr>
        </p:pic>
        <p:pic>
          <p:nvPicPr>
            <p:cNvPr id="4" name="Grafik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929972" y="391526"/>
              <a:ext cx="1716258" cy="400929"/>
            </a:xfrm>
            <a:prstGeom prst="rect">
              <a:avLst/>
            </a:prstGeom>
          </p:spPr>
        </p:pic>
        <p:sp>
          <p:nvSpPr>
            <p:cNvPr id="5" name="Textfeld 4"/>
            <p:cNvSpPr txBox="1"/>
            <p:nvPr/>
          </p:nvSpPr>
          <p:spPr>
            <a:xfrm>
              <a:off x="3657140" y="207680"/>
              <a:ext cx="170591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PALLAS</a:t>
              </a:r>
              <a:endParaRPr lang="en-US" sz="3200" dirty="0"/>
            </a:p>
          </p:txBody>
        </p:sp>
      </p:grpSp>
      <p:pic>
        <p:nvPicPr>
          <p:cNvPr id="7" name="Grafik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27009" y="1406769"/>
            <a:ext cx="2489982" cy="4044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381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2379821" name="Rectangle 45"/>
            <p:cNvSpPr>
              <a:spLocks noChangeArrowheads="1"/>
            </p:cNvSpPr>
            <p:nvPr/>
          </p:nvSpPr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2379822" name="Picture 4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586538"/>
              <a:ext cx="9144000" cy="271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79825" name="Picture 4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40" y="5548313"/>
              <a:ext cx="820738" cy="1000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Grafik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7695" y="874212"/>
              <a:ext cx="8408558" cy="150678"/>
            </a:xfrm>
            <a:prstGeom prst="rect">
              <a:avLst/>
            </a:prstGeom>
          </p:spPr>
        </p:pic>
        <p:pic>
          <p:nvPicPr>
            <p:cNvPr id="2" name="Grafik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7695" y="128130"/>
              <a:ext cx="1772529" cy="808892"/>
            </a:xfrm>
            <a:prstGeom prst="rect">
              <a:avLst/>
            </a:prstGeom>
          </p:spPr>
        </p:pic>
        <p:pic>
          <p:nvPicPr>
            <p:cNvPr id="4" name="Grafik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929972" y="391526"/>
              <a:ext cx="1716258" cy="400929"/>
            </a:xfrm>
            <a:prstGeom prst="rect">
              <a:avLst/>
            </a:prstGeom>
          </p:spPr>
        </p:pic>
        <p:sp>
          <p:nvSpPr>
            <p:cNvPr id="5" name="Textfeld 4"/>
            <p:cNvSpPr txBox="1"/>
            <p:nvPr/>
          </p:nvSpPr>
          <p:spPr>
            <a:xfrm>
              <a:off x="3657140" y="207680"/>
              <a:ext cx="170591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PALLAS</a:t>
              </a:r>
              <a:endParaRPr lang="en-US" sz="3200" dirty="0"/>
            </a:p>
          </p:txBody>
        </p:sp>
      </p:grpSp>
      <p:pic>
        <p:nvPicPr>
          <p:cNvPr id="8" name="Grafik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20240" y="4228294"/>
            <a:ext cx="5303520" cy="1878037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5100" y="1243927"/>
            <a:ext cx="3604848" cy="2329351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49479" y="1347384"/>
            <a:ext cx="3896751" cy="2458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28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Schätz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2916"/>
            <a:ext cx="9144000" cy="540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altLang="de-DE" sz="36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5943600"/>
            <a:ext cx="9144000" cy="9144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2400" dirty="0" smtClean="0">
                <a:solidFill>
                  <a:srgbClr val="FFFFFF"/>
                </a:solidFill>
                <a:latin typeface="Arial" panose="020B0604020202020204" pitchFamily="34" charset="0"/>
              </a:rPr>
              <a:t>Extreme Storage Rings 2022 </a:t>
            </a:r>
            <a:r>
              <a:rPr lang="en-US" altLang="de-DE" sz="2400" dirty="0">
                <a:solidFill>
                  <a:srgbClr val="FFFFFF"/>
                </a:solidFill>
                <a:latin typeface="Arial" panose="020B0604020202020204" pitchFamily="34" charset="0"/>
              </a:rPr>
              <a:t>– Tobias </a:t>
            </a:r>
            <a:r>
              <a:rPr lang="en-US" altLang="de-DE" sz="2400" dirty="0" err="1" smtClean="0">
                <a:solidFill>
                  <a:srgbClr val="FFFFFF"/>
                </a:solidFill>
                <a:latin typeface="Arial" panose="020B0604020202020204" pitchFamily="34" charset="0"/>
              </a:rPr>
              <a:t>Schaetz</a:t>
            </a:r>
            <a:r>
              <a:rPr lang="en-US" altLang="de-DE" sz="24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en-US" altLang="de-DE" sz="2400" dirty="0" smtClean="0">
                <a:solidFill>
                  <a:srgbClr val="FFFFFF"/>
                </a:solidFill>
                <a:latin typeface="Arial" panose="020B0604020202020204" pitchFamily="34" charset="0"/>
              </a:rPr>
              <a:t>    LMU...Freiburg </a:t>
            </a:r>
            <a:endParaRPr lang="en-US" altLang="de-DE" sz="24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465513" y="604838"/>
            <a:ext cx="18473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0000"/>
                    </a:gs>
                    <a:gs pos="100000">
                      <a:srgbClr val="760000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de-DE" sz="48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5127" name="Text Box 9"/>
          <p:cNvSpPr txBox="1">
            <a:spLocks noChangeArrowheads="1"/>
          </p:cNvSpPr>
          <p:nvPr/>
        </p:nvSpPr>
        <p:spPr bwMode="auto">
          <a:xfrm>
            <a:off x="2210043" y="55425"/>
            <a:ext cx="4617547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0000"/>
                    </a:gs>
                    <a:gs pos="100000">
                      <a:srgbClr val="760000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de-DE" dirty="0" smtClean="0">
                <a:solidFill>
                  <a:srgbClr val="FFFFFF"/>
                </a:solidFill>
                <a:latin typeface="Arial" panose="020B0604020202020204" pitchFamily="34" charset="0"/>
              </a:rPr>
              <a:t>CRYSTALLINE BEAMS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de-DE" dirty="0" smtClean="0">
                <a:solidFill>
                  <a:srgbClr val="FFFFFF"/>
                </a:solidFill>
                <a:latin typeface="Arial" panose="020B0604020202020204" pitchFamily="34" charset="0"/>
              </a:rPr>
              <a:t>PALLAS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218159" y="1106556"/>
            <a:ext cx="8778365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Outline:</a:t>
            </a:r>
            <a:endParaRPr lang="en-US" dirty="0">
              <a:solidFill>
                <a:schemeClr val="bg1"/>
              </a:solidFill>
            </a:endParaRPr>
          </a:p>
          <a:p>
            <a:pPr marL="342900" indent="-34290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storage ring [</a:t>
            </a:r>
            <a:r>
              <a:rPr lang="en-US" dirty="0" err="1" smtClean="0">
                <a:solidFill>
                  <a:schemeClr val="bg1"/>
                </a:solidFill>
              </a:rPr>
              <a:t>rf</a:t>
            </a:r>
            <a:r>
              <a:rPr lang="en-US" dirty="0" smtClean="0">
                <a:solidFill>
                  <a:schemeClr val="bg1"/>
                </a:solidFill>
              </a:rPr>
              <a:t> versus magnetic lattice]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	- classify PALLAS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	- crystallization “challenges” </a:t>
            </a:r>
          </a:p>
          <a:p>
            <a:pPr marL="342900" indent="-342900">
              <a:buFontTx/>
              <a:buChar char="-"/>
            </a:pPr>
            <a:endParaRPr lang="en-US" dirty="0" smtClean="0">
              <a:solidFill>
                <a:schemeClr val="bg1"/>
              </a:solidFill>
            </a:endParaRPr>
          </a:p>
          <a:p>
            <a:pPr marL="342900" indent="-34290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PALLAS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	- setup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	- operation </a:t>
            </a:r>
            <a:r>
              <a:rPr lang="en-US" dirty="0" err="1" smtClean="0">
                <a:solidFill>
                  <a:schemeClr val="bg1"/>
                </a:solidFill>
              </a:rPr>
              <a:t>modi</a:t>
            </a:r>
            <a:endParaRPr lang="en-US" dirty="0" smtClean="0">
              <a:solidFill>
                <a:schemeClr val="bg1"/>
              </a:solidFill>
            </a:endParaRPr>
          </a:p>
          <a:p>
            <a:pPr marL="342900" indent="-342900">
              <a:buFontTx/>
              <a:buChar char="-"/>
            </a:pPr>
            <a:endParaRPr lang="en-US" dirty="0" smtClean="0">
              <a:solidFill>
                <a:schemeClr val="bg1"/>
              </a:solidFill>
            </a:endParaRPr>
          </a:p>
          <a:p>
            <a:pPr marL="342900" indent="-34290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Crystalline beams [!eV!]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	- continuous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	- bunched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		</a:t>
            </a:r>
            <a:r>
              <a:rPr lang="en-US" dirty="0">
                <a:solidFill>
                  <a:schemeClr val="bg1"/>
                </a:solidFill>
              </a:rPr>
              <a:t>	</a:t>
            </a:r>
            <a:r>
              <a:rPr lang="en-US" dirty="0" smtClean="0">
                <a:solidFill>
                  <a:schemeClr val="bg1"/>
                </a:solidFill>
              </a:rPr>
              <a:t>towards                        “lessons on stability”</a:t>
            </a:r>
          </a:p>
          <a:p>
            <a:pPr marL="342900" indent="-342900">
              <a:buFontTx/>
              <a:buChar char="-"/>
            </a:pP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4265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2379821" name="Rectangle 45"/>
            <p:cNvSpPr>
              <a:spLocks noChangeArrowheads="1"/>
            </p:cNvSpPr>
            <p:nvPr/>
          </p:nvSpPr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2379822" name="Picture 4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586538"/>
              <a:ext cx="9144000" cy="271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79825" name="Picture 4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40" y="5548313"/>
              <a:ext cx="820738" cy="1000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Grafik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7695" y="874212"/>
              <a:ext cx="8408558" cy="150678"/>
            </a:xfrm>
            <a:prstGeom prst="rect">
              <a:avLst/>
            </a:prstGeom>
          </p:spPr>
        </p:pic>
        <p:pic>
          <p:nvPicPr>
            <p:cNvPr id="2" name="Grafik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7695" y="128130"/>
              <a:ext cx="1772529" cy="808892"/>
            </a:xfrm>
            <a:prstGeom prst="rect">
              <a:avLst/>
            </a:prstGeom>
          </p:spPr>
        </p:pic>
        <p:pic>
          <p:nvPicPr>
            <p:cNvPr id="4" name="Grafik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929972" y="391526"/>
              <a:ext cx="1716258" cy="400929"/>
            </a:xfrm>
            <a:prstGeom prst="rect">
              <a:avLst/>
            </a:prstGeom>
          </p:spPr>
        </p:pic>
        <p:sp>
          <p:nvSpPr>
            <p:cNvPr id="5" name="Textfeld 4"/>
            <p:cNvSpPr txBox="1"/>
            <p:nvPr/>
          </p:nvSpPr>
          <p:spPr>
            <a:xfrm>
              <a:off x="3657140" y="207680"/>
              <a:ext cx="170591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PALLAS</a:t>
              </a:r>
              <a:endParaRPr lang="en-US" sz="3200" dirty="0"/>
            </a:p>
          </p:txBody>
        </p:sp>
      </p:grpSp>
      <p:pic>
        <p:nvPicPr>
          <p:cNvPr id="7" name="Grafik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3046" y="1213338"/>
            <a:ext cx="7877908" cy="4431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39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2379821" name="Rectangle 45"/>
            <p:cNvSpPr>
              <a:spLocks noChangeArrowheads="1"/>
            </p:cNvSpPr>
            <p:nvPr/>
          </p:nvSpPr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2379822" name="Picture 4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586538"/>
              <a:ext cx="9144000" cy="271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79825" name="Picture 4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40" y="5548313"/>
              <a:ext cx="820738" cy="1000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Grafik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7695" y="874212"/>
              <a:ext cx="8408558" cy="150678"/>
            </a:xfrm>
            <a:prstGeom prst="rect">
              <a:avLst/>
            </a:prstGeom>
          </p:spPr>
        </p:pic>
        <p:pic>
          <p:nvPicPr>
            <p:cNvPr id="2" name="Grafik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7695" y="128130"/>
              <a:ext cx="1772529" cy="808892"/>
            </a:xfrm>
            <a:prstGeom prst="rect">
              <a:avLst/>
            </a:prstGeom>
          </p:spPr>
        </p:pic>
        <p:pic>
          <p:nvPicPr>
            <p:cNvPr id="4" name="Grafik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929972" y="391526"/>
              <a:ext cx="1716258" cy="400929"/>
            </a:xfrm>
            <a:prstGeom prst="rect">
              <a:avLst/>
            </a:prstGeom>
          </p:spPr>
        </p:pic>
        <p:sp>
          <p:nvSpPr>
            <p:cNvPr id="5" name="Textfeld 4"/>
            <p:cNvSpPr txBox="1"/>
            <p:nvPr/>
          </p:nvSpPr>
          <p:spPr>
            <a:xfrm>
              <a:off x="3657140" y="207680"/>
              <a:ext cx="170591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PALLAS</a:t>
              </a:r>
              <a:endParaRPr lang="en-US" sz="3200" dirty="0"/>
            </a:p>
          </p:txBody>
        </p:sp>
      </p:grpSp>
      <p:pic>
        <p:nvPicPr>
          <p:cNvPr id="7" name="Grafik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9569" y="1767254"/>
            <a:ext cx="7244862" cy="3323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446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2379821" name="Rectangle 45"/>
            <p:cNvSpPr>
              <a:spLocks noChangeArrowheads="1"/>
            </p:cNvSpPr>
            <p:nvPr/>
          </p:nvSpPr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2379822" name="Picture 4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586538"/>
              <a:ext cx="9144000" cy="271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79825" name="Picture 4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40" y="5548313"/>
              <a:ext cx="820738" cy="1000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Grafik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7695" y="874212"/>
              <a:ext cx="8408558" cy="150678"/>
            </a:xfrm>
            <a:prstGeom prst="rect">
              <a:avLst/>
            </a:prstGeom>
          </p:spPr>
        </p:pic>
        <p:pic>
          <p:nvPicPr>
            <p:cNvPr id="2" name="Grafik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7695" y="128130"/>
              <a:ext cx="1772529" cy="808892"/>
            </a:xfrm>
            <a:prstGeom prst="rect">
              <a:avLst/>
            </a:prstGeom>
          </p:spPr>
        </p:pic>
        <p:pic>
          <p:nvPicPr>
            <p:cNvPr id="4" name="Grafik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929972" y="391526"/>
              <a:ext cx="1716258" cy="400929"/>
            </a:xfrm>
            <a:prstGeom prst="rect">
              <a:avLst/>
            </a:prstGeom>
          </p:spPr>
        </p:pic>
        <p:sp>
          <p:nvSpPr>
            <p:cNvPr id="5" name="Textfeld 4"/>
            <p:cNvSpPr txBox="1"/>
            <p:nvPr/>
          </p:nvSpPr>
          <p:spPr>
            <a:xfrm>
              <a:off x="3657140" y="207680"/>
              <a:ext cx="170591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PALLAS</a:t>
              </a:r>
              <a:endParaRPr lang="en-US" sz="3200" dirty="0"/>
            </a:p>
          </p:txBody>
        </p:sp>
      </p:grpSp>
      <p:pic>
        <p:nvPicPr>
          <p:cNvPr id="7" name="Grafik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4824" y="1401494"/>
            <a:ext cx="7554351" cy="4055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51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Schätz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2916"/>
            <a:ext cx="9144000" cy="540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altLang="de-DE" sz="36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5943600"/>
            <a:ext cx="9144000" cy="9144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2400" dirty="0" smtClean="0">
                <a:solidFill>
                  <a:srgbClr val="FFFFFF"/>
                </a:solidFill>
                <a:latin typeface="Arial" panose="020B0604020202020204" pitchFamily="34" charset="0"/>
              </a:rPr>
              <a:t>QUSTEC 2020 </a:t>
            </a:r>
            <a:r>
              <a:rPr lang="en-US" altLang="de-DE" sz="2400" dirty="0">
                <a:solidFill>
                  <a:srgbClr val="FFFFFF"/>
                </a:solidFill>
                <a:latin typeface="Arial" panose="020B0604020202020204" pitchFamily="34" charset="0"/>
              </a:rPr>
              <a:t>– Tobias </a:t>
            </a:r>
            <a:r>
              <a:rPr lang="en-US" altLang="de-DE" sz="2400" dirty="0" err="1">
                <a:solidFill>
                  <a:srgbClr val="FFFFFF"/>
                </a:solidFill>
                <a:latin typeface="Arial" panose="020B0604020202020204" pitchFamily="34" charset="0"/>
              </a:rPr>
              <a:t>Schaetz</a:t>
            </a:r>
            <a:r>
              <a:rPr lang="en-US" altLang="de-DE" sz="2400" dirty="0">
                <a:solidFill>
                  <a:srgbClr val="FFFFFF"/>
                </a:solidFill>
                <a:latin typeface="Arial" panose="020B0604020202020204" pitchFamily="34" charset="0"/>
              </a:rPr>
              <a:t>/Freiburg 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465513" y="604838"/>
            <a:ext cx="18473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0000"/>
                    </a:gs>
                    <a:gs pos="100000">
                      <a:srgbClr val="760000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de-DE" sz="48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8032750" y="5391150"/>
            <a:ext cx="954088" cy="457200"/>
            <a:chOff x="3680" y="3469"/>
            <a:chExt cx="601" cy="288"/>
          </a:xfrm>
        </p:grpSpPr>
        <p:sp>
          <p:nvSpPr>
            <p:cNvPr id="5130" name="Line 7"/>
            <p:cNvSpPr>
              <a:spLocks noChangeShapeType="1"/>
            </p:cNvSpPr>
            <p:nvPr/>
          </p:nvSpPr>
          <p:spPr bwMode="auto">
            <a:xfrm>
              <a:off x="3696" y="3474"/>
              <a:ext cx="570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131" name="Text Box 8"/>
            <p:cNvSpPr txBox="1">
              <a:spLocks noChangeArrowheads="1"/>
            </p:cNvSpPr>
            <p:nvPr/>
          </p:nvSpPr>
          <p:spPr bwMode="auto">
            <a:xfrm>
              <a:off x="3680" y="3469"/>
              <a:ext cx="60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FF0000"/>
                      </a:gs>
                      <a:gs pos="100000">
                        <a:srgbClr val="760000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de-DE" sz="2400">
                  <a:solidFill>
                    <a:srgbClr val="FFFFFF"/>
                  </a:solidFill>
                  <a:latin typeface="Arial" panose="020B0604020202020204" pitchFamily="34" charset="0"/>
                </a:rPr>
                <a:t>10µm</a:t>
              </a:r>
            </a:p>
          </p:txBody>
        </p:sp>
      </p:grpSp>
      <p:sp>
        <p:nvSpPr>
          <p:cNvPr id="5127" name="Text Box 9"/>
          <p:cNvSpPr txBox="1">
            <a:spLocks noChangeArrowheads="1"/>
          </p:cNvSpPr>
          <p:nvPr/>
        </p:nvSpPr>
        <p:spPr bwMode="auto">
          <a:xfrm>
            <a:off x="532786" y="55425"/>
            <a:ext cx="7972054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0000"/>
                    </a:gs>
                    <a:gs pos="100000">
                      <a:srgbClr val="760000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de-DE" sz="4000" dirty="0">
                <a:solidFill>
                  <a:srgbClr val="FFFFFF"/>
                </a:solidFill>
                <a:latin typeface="Arial" panose="020B0604020202020204" pitchFamily="34" charset="0"/>
              </a:rPr>
              <a:t>e</a:t>
            </a:r>
            <a:r>
              <a:rPr lang="en-US" altLang="de-DE" sz="4000" dirty="0" smtClean="0">
                <a:solidFill>
                  <a:srgbClr val="FFFFFF"/>
                </a:solidFill>
                <a:latin typeface="Arial" panose="020B0604020202020204" pitchFamily="34" charset="0"/>
              </a:rPr>
              <a:t>xperimental quantum simulations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de-DE" sz="4000" dirty="0" smtClean="0">
                <a:solidFill>
                  <a:srgbClr val="FFFFFF"/>
                </a:solidFill>
                <a:latin typeface="Arial" panose="020B0604020202020204" pitchFamily="34" charset="0"/>
              </a:rPr>
              <a:t>- (each) Quantum Matter(s) -</a:t>
            </a:r>
            <a:endParaRPr lang="en-US" altLang="de-DE" sz="40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grpSp>
        <p:nvGrpSpPr>
          <p:cNvPr id="13" name="Gruppieren 12"/>
          <p:cNvGrpSpPr/>
          <p:nvPr/>
        </p:nvGrpSpPr>
        <p:grpSpPr>
          <a:xfrm>
            <a:off x="1022350" y="2763213"/>
            <a:ext cx="7744013" cy="1571248"/>
            <a:chOff x="1022350" y="2763213"/>
            <a:chExt cx="7744013" cy="1571248"/>
          </a:xfrm>
        </p:grpSpPr>
        <p:sp>
          <p:nvSpPr>
            <p:cNvPr id="14" name="Text Box 10"/>
            <p:cNvSpPr txBox="1">
              <a:spLocks noChangeArrowheads="1"/>
            </p:cNvSpPr>
            <p:nvPr/>
          </p:nvSpPr>
          <p:spPr bwMode="auto">
            <a:xfrm>
              <a:off x="1022350" y="2764801"/>
              <a:ext cx="3449983" cy="15696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FF0000"/>
                      </a:gs>
                      <a:gs pos="100000">
                        <a:srgbClr val="760000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+ discrete [lattice sites]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+ isolated</a:t>
              </a:r>
              <a:endParaRPr kumimoji="0" lang="en-US" alt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+ phonons</a:t>
              </a:r>
              <a:endParaRPr kumimoji="0" lang="en-US" alt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+ long </a:t>
              </a:r>
              <a:r>
                <a:rPr kumimoji="0" lang="en-US" altLang="de-DE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range interaction</a:t>
              </a:r>
            </a:p>
          </p:txBody>
        </p:sp>
        <p:sp>
          <p:nvSpPr>
            <p:cNvPr id="15" name="Text Box 11"/>
            <p:cNvSpPr txBox="1">
              <a:spLocks noChangeArrowheads="1"/>
            </p:cNvSpPr>
            <p:nvPr/>
          </p:nvSpPr>
          <p:spPr bwMode="auto">
            <a:xfrm>
              <a:off x="4840288" y="2763213"/>
              <a:ext cx="3926075" cy="15696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FF0000"/>
                      </a:gs>
                      <a:gs pos="100000">
                        <a:srgbClr val="760000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+ magnified </a:t>
              </a:r>
              <a:r>
                <a:rPr kumimoji="0" lang="en-US" altLang="de-DE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lattice (dilute)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-</a:t>
              </a:r>
              <a:r>
                <a:rPr kumimoji="0" lang="en-US" altLang="de-DE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 [controlled] </a:t>
              </a:r>
              <a:r>
                <a:rPr kumimoji="0" lang="en-US" altLang="de-DE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interaction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+ unique fidelities (gates)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+ identical quanta (clocks)</a:t>
              </a:r>
              <a:endParaRPr kumimoji="0" lang="en-US" alt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135602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1" name="Line 3"/>
          <p:cNvSpPr>
            <a:spLocks noChangeShapeType="1"/>
          </p:cNvSpPr>
          <p:nvPr/>
        </p:nvSpPr>
        <p:spPr bwMode="auto">
          <a:xfrm>
            <a:off x="1524000" y="6263802"/>
            <a:ext cx="609600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01412" name="Line 4"/>
          <p:cNvSpPr>
            <a:spLocks noChangeShapeType="1"/>
          </p:cNvSpPr>
          <p:nvPr/>
        </p:nvSpPr>
        <p:spPr bwMode="auto">
          <a:xfrm>
            <a:off x="1143000" y="3200400"/>
            <a:ext cx="5334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01413" name="Text Box 5"/>
          <p:cNvSpPr txBox="1">
            <a:spLocks noChangeArrowheads="1"/>
          </p:cNvSpPr>
          <p:nvPr/>
        </p:nvSpPr>
        <p:spPr bwMode="auto">
          <a:xfrm>
            <a:off x="1014413" y="5997102"/>
            <a:ext cx="5603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</a:t>
            </a:r>
            <a:r>
              <a:rPr lang="en-US" altLang="en-US" sz="1800" b="1">
                <a:solidFill>
                  <a:schemeClr val="accent2"/>
                </a:solidFill>
                <a:sym typeface="Symbol" panose="05050102010706020507" pitchFamily="18" charset="2"/>
              </a:rPr>
              <a:t></a:t>
            </a:r>
            <a:r>
              <a:rPr lang="en-US" altLang="en-US" b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</a:t>
            </a:r>
            <a:r>
              <a:rPr lang="en-US" altLang="en-US" b="1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401414" name="Text Box 6"/>
          <p:cNvSpPr txBox="1">
            <a:spLocks noChangeArrowheads="1"/>
          </p:cNvSpPr>
          <p:nvPr/>
        </p:nvSpPr>
        <p:spPr bwMode="auto">
          <a:xfrm>
            <a:off x="1687513" y="4181002"/>
            <a:ext cx="4841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olidFill>
                  <a:srgbClr val="FC230C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</a:t>
            </a:r>
            <a:r>
              <a:rPr lang="en-US" altLang="en-US" sz="1800" b="1">
                <a:solidFill>
                  <a:srgbClr val="FC230C"/>
                </a:solidFill>
                <a:sym typeface="Symbol" panose="05050102010706020507" pitchFamily="18" charset="2"/>
              </a:rPr>
              <a:t></a:t>
            </a:r>
            <a:r>
              <a:rPr lang="en-US" altLang="en-US" b="1">
                <a:solidFill>
                  <a:srgbClr val="FC230C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</a:t>
            </a:r>
          </a:p>
        </p:txBody>
      </p:sp>
      <p:sp>
        <p:nvSpPr>
          <p:cNvPr id="401416" name="Line 8"/>
          <p:cNvSpPr>
            <a:spLocks noChangeShapeType="1"/>
          </p:cNvSpPr>
          <p:nvPr/>
        </p:nvSpPr>
        <p:spPr bwMode="auto">
          <a:xfrm>
            <a:off x="2209800" y="6111402"/>
            <a:ext cx="609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01417" name="Line 9"/>
          <p:cNvSpPr>
            <a:spLocks noChangeShapeType="1"/>
          </p:cNvSpPr>
          <p:nvPr/>
        </p:nvSpPr>
        <p:spPr bwMode="auto">
          <a:xfrm>
            <a:off x="2895600" y="5959002"/>
            <a:ext cx="609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01418" name="Line 10"/>
          <p:cNvSpPr>
            <a:spLocks noChangeShapeType="1"/>
          </p:cNvSpPr>
          <p:nvPr/>
        </p:nvSpPr>
        <p:spPr bwMode="auto">
          <a:xfrm>
            <a:off x="3581400" y="5806602"/>
            <a:ext cx="609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01419" name="Line 11"/>
          <p:cNvSpPr>
            <a:spLocks noChangeShapeType="1"/>
          </p:cNvSpPr>
          <p:nvPr/>
        </p:nvSpPr>
        <p:spPr bwMode="auto">
          <a:xfrm>
            <a:off x="4313334" y="5654202"/>
            <a:ext cx="609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01420" name="Line 12"/>
          <p:cNvSpPr>
            <a:spLocks noChangeShapeType="1"/>
          </p:cNvSpPr>
          <p:nvPr/>
        </p:nvSpPr>
        <p:spPr bwMode="auto">
          <a:xfrm>
            <a:off x="5029200" y="5501802"/>
            <a:ext cx="609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01421" name="Line 13"/>
          <p:cNvSpPr>
            <a:spLocks noChangeShapeType="1"/>
          </p:cNvSpPr>
          <p:nvPr/>
        </p:nvSpPr>
        <p:spPr bwMode="auto">
          <a:xfrm>
            <a:off x="5715000" y="5349402"/>
            <a:ext cx="609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401422" name="Group 14"/>
          <p:cNvGrpSpPr>
            <a:grpSpLocks/>
          </p:cNvGrpSpPr>
          <p:nvPr/>
        </p:nvGrpSpPr>
        <p:grpSpPr bwMode="auto">
          <a:xfrm flipV="1">
            <a:off x="2209800" y="4435002"/>
            <a:ext cx="3429000" cy="609600"/>
            <a:chOff x="1296" y="1968"/>
            <a:chExt cx="2160" cy="384"/>
          </a:xfrm>
        </p:grpSpPr>
        <p:sp>
          <p:nvSpPr>
            <p:cNvPr id="401423" name="Line 15"/>
            <p:cNvSpPr>
              <a:spLocks noChangeShapeType="1"/>
            </p:cNvSpPr>
            <p:nvPr/>
          </p:nvSpPr>
          <p:spPr bwMode="auto">
            <a:xfrm flipV="1">
              <a:off x="1296" y="2352"/>
              <a:ext cx="384" cy="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01424" name="Line 16"/>
            <p:cNvSpPr>
              <a:spLocks noChangeShapeType="1"/>
            </p:cNvSpPr>
            <p:nvPr/>
          </p:nvSpPr>
          <p:spPr bwMode="auto">
            <a:xfrm flipV="1">
              <a:off x="1728" y="2256"/>
              <a:ext cx="3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01425" name="Line 17"/>
            <p:cNvSpPr>
              <a:spLocks noChangeShapeType="1"/>
            </p:cNvSpPr>
            <p:nvPr/>
          </p:nvSpPr>
          <p:spPr bwMode="auto">
            <a:xfrm flipV="1">
              <a:off x="2160" y="2160"/>
              <a:ext cx="3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01426" name="Line 18"/>
            <p:cNvSpPr>
              <a:spLocks noChangeShapeType="1"/>
            </p:cNvSpPr>
            <p:nvPr/>
          </p:nvSpPr>
          <p:spPr bwMode="auto">
            <a:xfrm>
              <a:off x="2634" y="2064"/>
              <a:ext cx="371" cy="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01427" name="Line 19"/>
            <p:cNvSpPr>
              <a:spLocks noChangeShapeType="1"/>
            </p:cNvSpPr>
            <p:nvPr/>
          </p:nvSpPr>
          <p:spPr bwMode="auto">
            <a:xfrm flipV="1">
              <a:off x="3072" y="1968"/>
              <a:ext cx="3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401428" name="Text Box 20"/>
          <p:cNvSpPr txBox="1">
            <a:spLocks noChangeArrowheads="1"/>
          </p:cNvSpPr>
          <p:nvPr/>
        </p:nvSpPr>
        <p:spPr bwMode="auto">
          <a:xfrm>
            <a:off x="4287484" y="4528214"/>
            <a:ext cx="6905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dirty="0"/>
              <a:t>m</a:t>
            </a:r>
            <a:r>
              <a:rPr lang="en-US" altLang="en-US" sz="2000" b="1" baseline="-25000" dirty="0"/>
              <a:t>f</a:t>
            </a:r>
            <a:r>
              <a:rPr lang="en-US" altLang="en-US" sz="1800" dirty="0"/>
              <a:t>=1</a:t>
            </a:r>
          </a:p>
        </p:txBody>
      </p:sp>
      <p:sp>
        <p:nvSpPr>
          <p:cNvPr id="401429" name="Text Box 21"/>
          <p:cNvSpPr txBox="1">
            <a:spLocks noChangeArrowheads="1"/>
          </p:cNvSpPr>
          <p:nvPr/>
        </p:nvSpPr>
        <p:spPr bwMode="auto">
          <a:xfrm>
            <a:off x="2108200" y="4054002"/>
            <a:ext cx="7667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>
                <a:solidFill>
                  <a:srgbClr val="FC230C"/>
                </a:solidFill>
              </a:rPr>
              <a:t>m</a:t>
            </a:r>
            <a:r>
              <a:rPr lang="en-US" altLang="en-US" sz="2000" b="1" baseline="-25000">
                <a:solidFill>
                  <a:srgbClr val="FC230C"/>
                </a:solidFill>
              </a:rPr>
              <a:t>f</a:t>
            </a:r>
            <a:r>
              <a:rPr lang="en-US" altLang="en-US" sz="1800">
                <a:solidFill>
                  <a:srgbClr val="FC230C"/>
                </a:solidFill>
              </a:rPr>
              <a:t>=-2</a:t>
            </a:r>
          </a:p>
        </p:txBody>
      </p:sp>
      <p:sp>
        <p:nvSpPr>
          <p:cNvPr id="401430" name="Text Box 22"/>
          <p:cNvSpPr txBox="1">
            <a:spLocks noChangeArrowheads="1"/>
          </p:cNvSpPr>
          <p:nvPr/>
        </p:nvSpPr>
        <p:spPr bwMode="auto">
          <a:xfrm>
            <a:off x="6096000" y="4358802"/>
            <a:ext cx="717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F=2</a:t>
            </a:r>
          </a:p>
        </p:txBody>
      </p:sp>
      <p:sp>
        <p:nvSpPr>
          <p:cNvPr id="401431" name="Text Box 23"/>
          <p:cNvSpPr txBox="1">
            <a:spLocks noChangeArrowheads="1"/>
          </p:cNvSpPr>
          <p:nvPr/>
        </p:nvSpPr>
        <p:spPr bwMode="auto">
          <a:xfrm>
            <a:off x="6096000" y="5730402"/>
            <a:ext cx="717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F=3</a:t>
            </a:r>
          </a:p>
        </p:txBody>
      </p:sp>
      <p:sp>
        <p:nvSpPr>
          <p:cNvPr id="401432" name="Rectangle 24"/>
          <p:cNvSpPr>
            <a:spLocks noChangeArrowheads="1"/>
          </p:cNvSpPr>
          <p:nvPr/>
        </p:nvSpPr>
        <p:spPr bwMode="auto">
          <a:xfrm>
            <a:off x="6664325" y="5120802"/>
            <a:ext cx="2403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anose="05050102010706020507" pitchFamily="18" charset="2"/>
              </a:rPr>
              <a:t>S</a:t>
            </a:r>
            <a:r>
              <a:rPr lang="en-US" altLang="en-US" b="1" baseline="-25000">
                <a:sym typeface="Symbol" panose="05050102010706020507" pitchFamily="18" charset="2"/>
              </a:rPr>
              <a:t>1/2 </a:t>
            </a:r>
            <a:r>
              <a:rPr lang="en-US" altLang="en-US" b="1">
                <a:sym typeface="Symbol" panose="05050102010706020507" pitchFamily="18" charset="2"/>
              </a:rPr>
              <a:t>(s=1/2, L=0)</a:t>
            </a:r>
          </a:p>
        </p:txBody>
      </p:sp>
      <p:sp>
        <p:nvSpPr>
          <p:cNvPr id="401433" name="Rectangle 25"/>
          <p:cNvSpPr>
            <a:spLocks noChangeArrowheads="1"/>
          </p:cNvSpPr>
          <p:nvPr/>
        </p:nvSpPr>
        <p:spPr bwMode="auto">
          <a:xfrm>
            <a:off x="6630988" y="3048000"/>
            <a:ext cx="24368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anose="05050102010706020507" pitchFamily="18" charset="2"/>
              </a:rPr>
              <a:t>P</a:t>
            </a:r>
            <a:r>
              <a:rPr lang="en-US" altLang="en-US" b="1" baseline="-25000">
                <a:sym typeface="Symbol" panose="05050102010706020507" pitchFamily="18" charset="2"/>
              </a:rPr>
              <a:t>1/2 </a:t>
            </a:r>
            <a:r>
              <a:rPr lang="en-US" altLang="en-US" b="1">
                <a:sym typeface="Symbol" panose="05050102010706020507" pitchFamily="18" charset="2"/>
              </a:rPr>
              <a:t>(S=1/2, L=0)</a:t>
            </a:r>
          </a:p>
        </p:txBody>
      </p:sp>
      <p:sp>
        <p:nvSpPr>
          <p:cNvPr id="401434" name="Rectangle 26"/>
          <p:cNvSpPr>
            <a:spLocks noChangeArrowheads="1"/>
          </p:cNvSpPr>
          <p:nvPr/>
        </p:nvSpPr>
        <p:spPr bwMode="auto">
          <a:xfrm>
            <a:off x="6629400" y="1905000"/>
            <a:ext cx="24368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anose="05050102010706020507" pitchFamily="18" charset="2"/>
              </a:rPr>
              <a:t>P</a:t>
            </a:r>
            <a:r>
              <a:rPr lang="en-US" altLang="en-US" b="1" baseline="-25000">
                <a:sym typeface="Symbol" panose="05050102010706020507" pitchFamily="18" charset="2"/>
              </a:rPr>
              <a:t>3/2 </a:t>
            </a:r>
            <a:r>
              <a:rPr lang="en-US" altLang="en-US" b="1">
                <a:sym typeface="Symbol" panose="05050102010706020507" pitchFamily="18" charset="2"/>
              </a:rPr>
              <a:t>(S=1/2, L=1)</a:t>
            </a:r>
          </a:p>
        </p:txBody>
      </p:sp>
      <p:sp>
        <p:nvSpPr>
          <p:cNvPr id="401435" name="Text Box 27"/>
          <p:cNvSpPr txBox="1">
            <a:spLocks noChangeArrowheads="1"/>
          </p:cNvSpPr>
          <p:nvPr/>
        </p:nvSpPr>
        <p:spPr bwMode="auto">
          <a:xfrm>
            <a:off x="7086600" y="1219200"/>
            <a:ext cx="1687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Mg</a:t>
            </a:r>
            <a:r>
              <a:rPr lang="en-US" altLang="en-US" baseline="30000"/>
              <a:t>25</a:t>
            </a:r>
            <a:r>
              <a:rPr lang="en-US" altLang="en-US"/>
              <a:t>: </a:t>
            </a:r>
            <a:r>
              <a:rPr lang="en-US" altLang="en-US" b="1"/>
              <a:t>I=5/2</a:t>
            </a:r>
          </a:p>
        </p:txBody>
      </p:sp>
      <p:sp>
        <p:nvSpPr>
          <p:cNvPr id="401436" name="Text Box 28"/>
          <p:cNvSpPr txBox="1">
            <a:spLocks noChangeArrowheads="1"/>
          </p:cNvSpPr>
          <p:nvPr/>
        </p:nvSpPr>
        <p:spPr bwMode="auto">
          <a:xfrm>
            <a:off x="7546975" y="3352800"/>
            <a:ext cx="1139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[F=3,2]</a:t>
            </a:r>
          </a:p>
        </p:txBody>
      </p:sp>
      <p:sp>
        <p:nvSpPr>
          <p:cNvPr id="401437" name="Text Box 29"/>
          <p:cNvSpPr txBox="1">
            <a:spLocks noChangeArrowheads="1"/>
          </p:cNvSpPr>
          <p:nvPr/>
        </p:nvSpPr>
        <p:spPr bwMode="auto">
          <a:xfrm>
            <a:off x="7543800" y="2209800"/>
            <a:ext cx="1393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[F=4,3,2]</a:t>
            </a:r>
          </a:p>
        </p:txBody>
      </p:sp>
      <p:sp>
        <p:nvSpPr>
          <p:cNvPr id="401438" name="Line 30"/>
          <p:cNvSpPr>
            <a:spLocks noChangeShapeType="1"/>
          </p:cNvSpPr>
          <p:nvPr/>
        </p:nvSpPr>
        <p:spPr bwMode="auto">
          <a:xfrm>
            <a:off x="1295400" y="2209800"/>
            <a:ext cx="5334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01439" name="Line 31"/>
          <p:cNvSpPr>
            <a:spLocks noChangeShapeType="1"/>
          </p:cNvSpPr>
          <p:nvPr/>
        </p:nvSpPr>
        <p:spPr bwMode="auto">
          <a:xfrm>
            <a:off x="457200" y="2209800"/>
            <a:ext cx="609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01440" name="Line 32"/>
          <p:cNvSpPr>
            <a:spLocks noChangeShapeType="1"/>
          </p:cNvSpPr>
          <p:nvPr/>
        </p:nvSpPr>
        <p:spPr bwMode="auto">
          <a:xfrm>
            <a:off x="1143000" y="3276600"/>
            <a:ext cx="5334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01441" name="Line 33"/>
          <p:cNvSpPr>
            <a:spLocks noChangeShapeType="1"/>
          </p:cNvSpPr>
          <p:nvPr/>
        </p:nvSpPr>
        <p:spPr bwMode="auto">
          <a:xfrm>
            <a:off x="1066800" y="2133600"/>
            <a:ext cx="5334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01442" name="Line 34"/>
          <p:cNvSpPr>
            <a:spLocks noChangeShapeType="1"/>
          </p:cNvSpPr>
          <p:nvPr/>
        </p:nvSpPr>
        <p:spPr bwMode="auto">
          <a:xfrm>
            <a:off x="1219200" y="2057400"/>
            <a:ext cx="5029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01443" name="Text Box 35"/>
          <p:cNvSpPr txBox="1">
            <a:spLocks noChangeArrowheads="1"/>
          </p:cNvSpPr>
          <p:nvPr/>
        </p:nvSpPr>
        <p:spPr bwMode="auto">
          <a:xfrm>
            <a:off x="5664200" y="5285902"/>
            <a:ext cx="6905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/>
              <a:t>m</a:t>
            </a:r>
            <a:r>
              <a:rPr lang="en-US" altLang="en-US" sz="2000" b="1" baseline="-25000"/>
              <a:t>f</a:t>
            </a:r>
            <a:r>
              <a:rPr lang="en-US" altLang="en-US" sz="1800"/>
              <a:t>=3</a:t>
            </a:r>
          </a:p>
        </p:txBody>
      </p:sp>
      <p:sp>
        <p:nvSpPr>
          <p:cNvPr id="401444" name="Text Box 36"/>
          <p:cNvSpPr txBox="1">
            <a:spLocks noChangeArrowheads="1"/>
          </p:cNvSpPr>
          <p:nvPr/>
        </p:nvSpPr>
        <p:spPr bwMode="auto">
          <a:xfrm>
            <a:off x="4991100" y="5438302"/>
            <a:ext cx="6905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/>
              <a:t>m</a:t>
            </a:r>
            <a:r>
              <a:rPr lang="en-US" altLang="en-US" sz="2000" b="1" baseline="-25000"/>
              <a:t>f</a:t>
            </a:r>
            <a:r>
              <a:rPr lang="en-US" altLang="en-US" sz="1800"/>
              <a:t>=2</a:t>
            </a:r>
          </a:p>
        </p:txBody>
      </p:sp>
      <p:sp>
        <p:nvSpPr>
          <p:cNvPr id="401445" name="Text Box 37"/>
          <p:cNvSpPr txBox="1">
            <a:spLocks noChangeArrowheads="1"/>
          </p:cNvSpPr>
          <p:nvPr/>
        </p:nvSpPr>
        <p:spPr bwMode="auto">
          <a:xfrm>
            <a:off x="4249834" y="5590702"/>
            <a:ext cx="6905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/>
              <a:t>m</a:t>
            </a:r>
            <a:r>
              <a:rPr lang="en-US" altLang="en-US" sz="2000" b="1" baseline="-25000"/>
              <a:t>f</a:t>
            </a:r>
            <a:r>
              <a:rPr lang="en-US" altLang="en-US" sz="1800"/>
              <a:t>=1</a:t>
            </a:r>
          </a:p>
        </p:txBody>
      </p:sp>
      <p:sp>
        <p:nvSpPr>
          <p:cNvPr id="401446" name="Text Box 38"/>
          <p:cNvSpPr txBox="1">
            <a:spLocks noChangeArrowheads="1"/>
          </p:cNvSpPr>
          <p:nvPr/>
        </p:nvSpPr>
        <p:spPr bwMode="auto">
          <a:xfrm>
            <a:off x="3538752" y="5743102"/>
            <a:ext cx="6905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dirty="0"/>
              <a:t>m</a:t>
            </a:r>
            <a:r>
              <a:rPr lang="en-US" altLang="en-US" sz="2000" b="1" baseline="-25000" dirty="0"/>
              <a:t>f</a:t>
            </a:r>
            <a:r>
              <a:rPr lang="en-US" altLang="en-US" sz="1800" dirty="0"/>
              <a:t>=0</a:t>
            </a:r>
          </a:p>
        </p:txBody>
      </p:sp>
      <p:sp>
        <p:nvSpPr>
          <p:cNvPr id="401447" name="Text Box 39"/>
          <p:cNvSpPr txBox="1">
            <a:spLocks noChangeArrowheads="1"/>
          </p:cNvSpPr>
          <p:nvPr/>
        </p:nvSpPr>
        <p:spPr bwMode="auto">
          <a:xfrm>
            <a:off x="2832100" y="5908202"/>
            <a:ext cx="7667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/>
              <a:t>m</a:t>
            </a:r>
            <a:r>
              <a:rPr lang="en-US" altLang="en-US" sz="2000" b="1" baseline="-25000"/>
              <a:t>f</a:t>
            </a:r>
            <a:r>
              <a:rPr lang="en-US" altLang="en-US" sz="1800"/>
              <a:t>=-1</a:t>
            </a:r>
          </a:p>
        </p:txBody>
      </p:sp>
      <p:sp>
        <p:nvSpPr>
          <p:cNvPr id="401448" name="Text Box 40"/>
          <p:cNvSpPr txBox="1">
            <a:spLocks noChangeArrowheads="1"/>
          </p:cNvSpPr>
          <p:nvPr/>
        </p:nvSpPr>
        <p:spPr bwMode="auto">
          <a:xfrm>
            <a:off x="2120900" y="6060602"/>
            <a:ext cx="7667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/>
              <a:t>m</a:t>
            </a:r>
            <a:r>
              <a:rPr lang="en-US" altLang="en-US" sz="2000" b="1" baseline="-25000"/>
              <a:t>f</a:t>
            </a:r>
            <a:r>
              <a:rPr lang="en-US" altLang="en-US" sz="1800"/>
              <a:t>=-2</a:t>
            </a:r>
          </a:p>
        </p:txBody>
      </p:sp>
      <p:sp>
        <p:nvSpPr>
          <p:cNvPr id="401449" name="Text Box 41"/>
          <p:cNvSpPr txBox="1">
            <a:spLocks noChangeArrowheads="1"/>
          </p:cNvSpPr>
          <p:nvPr/>
        </p:nvSpPr>
        <p:spPr bwMode="auto">
          <a:xfrm>
            <a:off x="1435100" y="6216177"/>
            <a:ext cx="7667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>
                <a:solidFill>
                  <a:schemeClr val="accent2"/>
                </a:solidFill>
              </a:rPr>
              <a:t>m</a:t>
            </a:r>
            <a:r>
              <a:rPr lang="en-US" altLang="en-US" sz="2000" b="1" baseline="-25000">
                <a:solidFill>
                  <a:schemeClr val="accent2"/>
                </a:solidFill>
              </a:rPr>
              <a:t>f</a:t>
            </a:r>
            <a:r>
              <a:rPr lang="en-US" altLang="en-US" sz="1800">
                <a:solidFill>
                  <a:schemeClr val="accent2"/>
                </a:solidFill>
              </a:rPr>
              <a:t>=-3</a:t>
            </a:r>
          </a:p>
        </p:txBody>
      </p:sp>
      <p:sp>
        <p:nvSpPr>
          <p:cNvPr id="401450" name="Text Box 42"/>
          <p:cNvSpPr txBox="1">
            <a:spLocks noChangeArrowheads="1"/>
          </p:cNvSpPr>
          <p:nvPr/>
        </p:nvSpPr>
        <p:spPr bwMode="auto">
          <a:xfrm>
            <a:off x="2819400" y="4231802"/>
            <a:ext cx="7667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/>
              <a:t>m</a:t>
            </a:r>
            <a:r>
              <a:rPr lang="en-US" altLang="en-US" sz="2000" b="1" baseline="-25000"/>
              <a:t>f</a:t>
            </a:r>
            <a:r>
              <a:rPr lang="en-US" altLang="en-US" sz="1800"/>
              <a:t>=-1</a:t>
            </a:r>
          </a:p>
        </p:txBody>
      </p:sp>
      <p:sp>
        <p:nvSpPr>
          <p:cNvPr id="401451" name="Text Box 43"/>
          <p:cNvSpPr txBox="1">
            <a:spLocks noChangeArrowheads="1"/>
          </p:cNvSpPr>
          <p:nvPr/>
        </p:nvSpPr>
        <p:spPr bwMode="auto">
          <a:xfrm>
            <a:off x="3530600" y="4384202"/>
            <a:ext cx="6905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/>
              <a:t>m</a:t>
            </a:r>
            <a:r>
              <a:rPr lang="en-US" altLang="en-US" sz="2000" b="1" baseline="-25000"/>
              <a:t>f</a:t>
            </a:r>
            <a:r>
              <a:rPr lang="en-US" altLang="en-US" sz="1800"/>
              <a:t>=0</a:t>
            </a:r>
          </a:p>
        </p:txBody>
      </p:sp>
      <p:sp>
        <p:nvSpPr>
          <p:cNvPr id="401452" name="Text Box 44"/>
          <p:cNvSpPr txBox="1">
            <a:spLocks noChangeArrowheads="1"/>
          </p:cNvSpPr>
          <p:nvPr/>
        </p:nvSpPr>
        <p:spPr bwMode="auto">
          <a:xfrm>
            <a:off x="4986338" y="4689002"/>
            <a:ext cx="6905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dirty="0"/>
              <a:t>m</a:t>
            </a:r>
            <a:r>
              <a:rPr lang="en-US" altLang="en-US" sz="2000" b="1" baseline="-25000" dirty="0"/>
              <a:t>f</a:t>
            </a:r>
            <a:r>
              <a:rPr lang="en-US" altLang="en-US" sz="1800" dirty="0"/>
              <a:t>=2</a:t>
            </a:r>
          </a:p>
        </p:txBody>
      </p:sp>
      <p:sp>
        <p:nvSpPr>
          <p:cNvPr id="401453" name="Text Box 45"/>
          <p:cNvSpPr txBox="1">
            <a:spLocks noChangeArrowheads="1"/>
          </p:cNvSpPr>
          <p:nvPr/>
        </p:nvSpPr>
        <p:spPr bwMode="auto">
          <a:xfrm>
            <a:off x="376238" y="1843088"/>
            <a:ext cx="7667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/>
              <a:t>m</a:t>
            </a:r>
            <a:r>
              <a:rPr lang="en-US" altLang="en-US" sz="2000" b="1" baseline="-25000"/>
              <a:t>f</a:t>
            </a:r>
            <a:r>
              <a:rPr lang="en-US" altLang="en-US" sz="1800"/>
              <a:t>=-4</a:t>
            </a:r>
          </a:p>
        </p:txBody>
      </p:sp>
      <p:sp>
        <p:nvSpPr>
          <p:cNvPr id="401454" name="Text Box 46"/>
          <p:cNvSpPr txBox="1">
            <a:spLocks noChangeArrowheads="1"/>
          </p:cNvSpPr>
          <p:nvPr/>
        </p:nvSpPr>
        <p:spPr bwMode="auto">
          <a:xfrm>
            <a:off x="3049588" y="1676400"/>
            <a:ext cx="15986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/>
              <a:t>(m</a:t>
            </a:r>
            <a:r>
              <a:rPr lang="en-US" altLang="en-US" sz="2000" b="1" baseline="-25000"/>
              <a:t>f</a:t>
            </a:r>
            <a:r>
              <a:rPr lang="en-US" altLang="en-US" sz="1800"/>
              <a:t>=-4,….,+4)</a:t>
            </a:r>
          </a:p>
        </p:txBody>
      </p:sp>
      <p:sp>
        <p:nvSpPr>
          <p:cNvPr id="401455" name="Text Box 47"/>
          <p:cNvSpPr txBox="1">
            <a:spLocks noChangeArrowheads="1"/>
          </p:cNvSpPr>
          <p:nvPr/>
        </p:nvSpPr>
        <p:spPr bwMode="auto">
          <a:xfrm>
            <a:off x="3048000" y="2743200"/>
            <a:ext cx="15986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/>
              <a:t>(m</a:t>
            </a:r>
            <a:r>
              <a:rPr lang="en-US" altLang="en-US" sz="2000" b="1" baseline="-25000"/>
              <a:t>f</a:t>
            </a:r>
            <a:r>
              <a:rPr lang="en-US" altLang="en-US" sz="1800"/>
              <a:t>=-3,….,+3)</a:t>
            </a:r>
          </a:p>
        </p:txBody>
      </p:sp>
      <p:sp>
        <p:nvSpPr>
          <p:cNvPr id="401456" name="Line 48"/>
          <p:cNvSpPr>
            <a:spLocks noChangeShapeType="1"/>
          </p:cNvSpPr>
          <p:nvPr/>
        </p:nvSpPr>
        <p:spPr bwMode="auto">
          <a:xfrm flipV="1">
            <a:off x="1752600" y="4473102"/>
            <a:ext cx="762000" cy="1752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" name="Ellipse 1"/>
          <p:cNvSpPr/>
          <p:nvPr/>
        </p:nvSpPr>
        <p:spPr bwMode="auto">
          <a:xfrm>
            <a:off x="3494968" y="4198704"/>
            <a:ext cx="775740" cy="2176871"/>
          </a:xfrm>
          <a:prstGeom prst="ellips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2" name="Picture 7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86538"/>
            <a:ext cx="9144000" cy="271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" name="Picture 7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0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48313"/>
            <a:ext cx="820738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14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61518"/>
            <a:ext cx="7772400" cy="1143000"/>
          </a:xfrm>
        </p:spPr>
        <p:txBody>
          <a:bodyPr/>
          <a:lstStyle/>
          <a:p>
            <a:pPr algn="l"/>
            <a:r>
              <a:rPr lang="en-US" altLang="en-US" sz="2800" dirty="0" smtClean="0">
                <a:solidFill>
                  <a:schemeClr val="bg1"/>
                </a:solidFill>
                <a:latin typeface="Arial" panose="020B0604020202020204" pitchFamily="34" charset="0"/>
              </a:rPr>
              <a:t>            the </a:t>
            </a:r>
            <a:r>
              <a:rPr lang="en-US" altLang="en-US" sz="2800" dirty="0">
                <a:solidFill>
                  <a:schemeClr val="bg1"/>
                </a:solidFill>
                <a:latin typeface="Arial" panose="020B0604020202020204" pitchFamily="34" charset="0"/>
              </a:rPr>
              <a:t>piano of states </a:t>
            </a:r>
            <a:r>
              <a:rPr lang="en-US" altLang="en-US" sz="2800" dirty="0" smtClean="0">
                <a:solidFill>
                  <a:schemeClr val="bg1"/>
                </a:solidFill>
                <a:latin typeface="Arial" panose="020B0604020202020204" pitchFamily="34" charset="0"/>
              </a:rPr>
              <a:t>   	(</a:t>
            </a:r>
            <a:r>
              <a:rPr lang="en-US" altLang="en-US" sz="2800" dirty="0">
                <a:solidFill>
                  <a:schemeClr val="bg1"/>
                </a:solidFill>
                <a:latin typeface="Arial" panose="020B0604020202020204" pitchFamily="34" charset="0"/>
              </a:rPr>
              <a:t>12) </a:t>
            </a:r>
            <a:endParaRPr lang="en-US" altLang="en-US" sz="2800" baseline="300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401458" name="Rectangle 50"/>
          <p:cNvSpPr>
            <a:spLocks noChangeArrowheads="1"/>
          </p:cNvSpPr>
          <p:nvPr/>
        </p:nvSpPr>
        <p:spPr bwMode="auto">
          <a:xfrm>
            <a:off x="368414" y="-32859"/>
            <a:ext cx="8458200" cy="538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pPr algn="l"/>
            <a:r>
              <a:rPr lang="en-US" altLang="en-US" sz="2800" dirty="0" smtClean="0">
                <a:solidFill>
                  <a:schemeClr val="bg1"/>
                </a:solidFill>
                <a:latin typeface="Arial" panose="020B0604020202020204" pitchFamily="34" charset="0"/>
              </a:rPr>
              <a:t>                  our </a:t>
            </a:r>
            <a:r>
              <a:rPr lang="en-US" altLang="en-US" sz="2800" dirty="0">
                <a:solidFill>
                  <a:schemeClr val="bg1"/>
                </a:solidFill>
                <a:latin typeface="Arial" panose="020B0604020202020204" pitchFamily="34" charset="0"/>
              </a:rPr>
              <a:t>ion - </a:t>
            </a:r>
            <a:r>
              <a:rPr lang="en-US" altLang="en-US" sz="2800" baseline="30000" dirty="0">
                <a:solidFill>
                  <a:schemeClr val="bg1"/>
                </a:solidFill>
                <a:latin typeface="Arial" panose="020B0604020202020204" pitchFamily="34" charset="0"/>
              </a:rPr>
              <a:t>25</a:t>
            </a:r>
            <a:r>
              <a:rPr lang="en-US" altLang="en-US" sz="2800" dirty="0">
                <a:solidFill>
                  <a:schemeClr val="bg1"/>
                </a:solidFill>
                <a:latin typeface="Arial" panose="020B0604020202020204" pitchFamily="34" charset="0"/>
              </a:rPr>
              <a:t>Mg</a:t>
            </a:r>
            <a:r>
              <a:rPr lang="en-US" altLang="en-US" sz="2800" baseline="30000" dirty="0">
                <a:solidFill>
                  <a:schemeClr val="bg1"/>
                </a:solidFill>
                <a:latin typeface="Arial" panose="020B0604020202020204" pitchFamily="34" charset="0"/>
              </a:rPr>
              <a:t>+</a:t>
            </a:r>
            <a:r>
              <a:rPr lang="en-US" altLang="en-US" sz="2800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en-US" altLang="en-US" sz="2800" dirty="0" smtClean="0">
                <a:solidFill>
                  <a:schemeClr val="bg1"/>
                </a:solidFill>
                <a:latin typeface="Arial" panose="020B0604020202020204" pitchFamily="34" charset="0"/>
              </a:rPr>
              <a:t> 	   (</a:t>
            </a:r>
            <a:r>
              <a:rPr lang="en-US" altLang="en-US" sz="2800" dirty="0">
                <a:solidFill>
                  <a:schemeClr val="bg1"/>
                </a:solidFill>
                <a:latin typeface="Arial" panose="020B0604020202020204" pitchFamily="34" charset="0"/>
              </a:rPr>
              <a:t>I=5/2)</a:t>
            </a:r>
          </a:p>
        </p:txBody>
      </p:sp>
      <p:sp>
        <p:nvSpPr>
          <p:cNvPr id="401459" name="Line 51"/>
          <p:cNvSpPr>
            <a:spLocks noChangeShapeType="1"/>
          </p:cNvSpPr>
          <p:nvPr/>
        </p:nvSpPr>
        <p:spPr bwMode="auto">
          <a:xfrm flipH="1">
            <a:off x="3272432" y="531695"/>
            <a:ext cx="118145" cy="254473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55" name="Group 51"/>
          <p:cNvGrpSpPr>
            <a:grpSpLocks/>
          </p:cNvGrpSpPr>
          <p:nvPr/>
        </p:nvGrpSpPr>
        <p:grpSpPr bwMode="auto">
          <a:xfrm>
            <a:off x="8382000" y="161925"/>
            <a:ext cx="638175" cy="611188"/>
            <a:chOff x="2200" y="391"/>
            <a:chExt cx="1920" cy="1927"/>
          </a:xfrm>
        </p:grpSpPr>
        <p:pic>
          <p:nvPicPr>
            <p:cNvPr id="56" name="Picture 52" descr="example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0" y="391"/>
              <a:ext cx="1920" cy="19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7" name="Group 53"/>
            <p:cNvGrpSpPr>
              <a:grpSpLocks/>
            </p:cNvGrpSpPr>
            <p:nvPr/>
          </p:nvGrpSpPr>
          <p:grpSpPr bwMode="auto">
            <a:xfrm>
              <a:off x="3016" y="981"/>
              <a:ext cx="272" cy="272"/>
              <a:chOff x="748" y="1661"/>
              <a:chExt cx="1406" cy="1361"/>
            </a:xfrm>
          </p:grpSpPr>
          <p:sp>
            <p:nvSpPr>
              <p:cNvPr id="66" name="Oval 54"/>
              <p:cNvSpPr>
                <a:spLocks noChangeArrowheads="1"/>
              </p:cNvSpPr>
              <p:nvPr/>
            </p:nvSpPr>
            <p:spPr bwMode="auto">
              <a:xfrm>
                <a:off x="748" y="1661"/>
                <a:ext cx="1406" cy="1361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7" name="Oval 55"/>
              <p:cNvSpPr>
                <a:spLocks noChangeArrowheads="1"/>
              </p:cNvSpPr>
              <p:nvPr/>
            </p:nvSpPr>
            <p:spPr bwMode="auto">
              <a:xfrm>
                <a:off x="1054" y="1978"/>
                <a:ext cx="787" cy="75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8" name="Oval 56"/>
              <p:cNvSpPr>
                <a:spLocks noChangeArrowheads="1"/>
              </p:cNvSpPr>
              <p:nvPr/>
            </p:nvSpPr>
            <p:spPr bwMode="auto">
              <a:xfrm>
                <a:off x="1220" y="2132"/>
                <a:ext cx="450" cy="43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58" name="Group 57"/>
            <p:cNvGrpSpPr>
              <a:grpSpLocks/>
            </p:cNvGrpSpPr>
            <p:nvPr/>
          </p:nvGrpSpPr>
          <p:grpSpPr bwMode="auto">
            <a:xfrm>
              <a:off x="3198" y="1278"/>
              <a:ext cx="272" cy="272"/>
              <a:chOff x="748" y="1661"/>
              <a:chExt cx="1406" cy="1361"/>
            </a:xfrm>
          </p:grpSpPr>
          <p:sp>
            <p:nvSpPr>
              <p:cNvPr id="63" name="Oval 58"/>
              <p:cNvSpPr>
                <a:spLocks noChangeArrowheads="1"/>
              </p:cNvSpPr>
              <p:nvPr/>
            </p:nvSpPr>
            <p:spPr bwMode="auto">
              <a:xfrm>
                <a:off x="748" y="1661"/>
                <a:ext cx="1406" cy="1361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4" name="Oval 59"/>
              <p:cNvSpPr>
                <a:spLocks noChangeArrowheads="1"/>
              </p:cNvSpPr>
              <p:nvPr/>
            </p:nvSpPr>
            <p:spPr bwMode="auto">
              <a:xfrm>
                <a:off x="1054" y="1978"/>
                <a:ext cx="787" cy="75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5" name="Oval 60"/>
              <p:cNvSpPr>
                <a:spLocks noChangeArrowheads="1"/>
              </p:cNvSpPr>
              <p:nvPr/>
            </p:nvSpPr>
            <p:spPr bwMode="auto">
              <a:xfrm>
                <a:off x="1220" y="2132"/>
                <a:ext cx="450" cy="43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59" name="Group 61"/>
            <p:cNvGrpSpPr>
              <a:grpSpLocks/>
            </p:cNvGrpSpPr>
            <p:nvPr/>
          </p:nvGrpSpPr>
          <p:grpSpPr bwMode="auto">
            <a:xfrm>
              <a:off x="2835" y="1263"/>
              <a:ext cx="272" cy="272"/>
              <a:chOff x="748" y="1661"/>
              <a:chExt cx="1406" cy="1361"/>
            </a:xfrm>
          </p:grpSpPr>
          <p:sp>
            <p:nvSpPr>
              <p:cNvPr id="60" name="Oval 62"/>
              <p:cNvSpPr>
                <a:spLocks noChangeArrowheads="1"/>
              </p:cNvSpPr>
              <p:nvPr/>
            </p:nvSpPr>
            <p:spPr bwMode="auto">
              <a:xfrm>
                <a:off x="748" y="1661"/>
                <a:ext cx="1406" cy="1361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1" name="Oval 63"/>
              <p:cNvSpPr>
                <a:spLocks noChangeArrowheads="1"/>
              </p:cNvSpPr>
              <p:nvPr/>
            </p:nvSpPr>
            <p:spPr bwMode="auto">
              <a:xfrm>
                <a:off x="1054" y="1978"/>
                <a:ext cx="787" cy="75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2" name="Oval 64"/>
              <p:cNvSpPr>
                <a:spLocks noChangeArrowheads="1"/>
              </p:cNvSpPr>
              <p:nvPr/>
            </p:nvSpPr>
            <p:spPr bwMode="auto">
              <a:xfrm>
                <a:off x="1220" y="2132"/>
                <a:ext cx="450" cy="43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748415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4178" name="Rectangle 2"/>
          <p:cNvSpPr>
            <a:spLocks noGrp="1" noChangeArrowheads="1"/>
          </p:cNvSpPr>
          <p:nvPr>
            <p:ph type="title"/>
          </p:nvPr>
        </p:nvSpPr>
        <p:spPr>
          <a:xfrm>
            <a:off x="5419725" y="1163638"/>
            <a:ext cx="3390900" cy="538162"/>
          </a:xfrm>
        </p:spPr>
        <p:txBody>
          <a:bodyPr/>
          <a:lstStyle/>
          <a:p>
            <a:r>
              <a:rPr lang="en-US" altLang="en-US" sz="2000" b="1" baseline="30000">
                <a:latin typeface="Arial" panose="020B0604020202020204" pitchFamily="34" charset="0"/>
              </a:rPr>
              <a:t>25</a:t>
            </a:r>
            <a:r>
              <a:rPr lang="en-US" altLang="en-US" sz="2000" b="1">
                <a:latin typeface="Arial" panose="020B0604020202020204" pitchFamily="34" charset="0"/>
              </a:rPr>
              <a:t>Mg</a:t>
            </a:r>
            <a:r>
              <a:rPr lang="en-US" altLang="en-US" sz="2000" b="1" baseline="30000">
                <a:latin typeface="Arial" panose="020B0604020202020204" pitchFamily="34" charset="0"/>
              </a:rPr>
              <a:t>+</a:t>
            </a:r>
            <a:r>
              <a:rPr lang="en-US" altLang="en-US" sz="2000" b="1">
                <a:latin typeface="Arial" panose="020B0604020202020204" pitchFamily="34" charset="0"/>
              </a:rPr>
              <a:t> (I=5/2)- transitions</a:t>
            </a:r>
          </a:p>
        </p:txBody>
      </p:sp>
      <p:sp>
        <p:nvSpPr>
          <p:cNvPr id="1714179" name="Line 3"/>
          <p:cNvSpPr>
            <a:spLocks noChangeShapeType="1"/>
          </p:cNvSpPr>
          <p:nvPr/>
        </p:nvSpPr>
        <p:spPr bwMode="auto">
          <a:xfrm>
            <a:off x="2895600" y="6070600"/>
            <a:ext cx="10858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14180" name="Line 4"/>
          <p:cNvSpPr>
            <a:spLocks noChangeShapeType="1"/>
          </p:cNvSpPr>
          <p:nvPr/>
        </p:nvSpPr>
        <p:spPr bwMode="auto">
          <a:xfrm>
            <a:off x="2895600" y="6324600"/>
            <a:ext cx="10858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14181" name="Line 5"/>
          <p:cNvSpPr>
            <a:spLocks noChangeShapeType="1"/>
          </p:cNvSpPr>
          <p:nvPr/>
        </p:nvSpPr>
        <p:spPr bwMode="auto">
          <a:xfrm>
            <a:off x="2905125" y="5553075"/>
            <a:ext cx="10858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14182" name="Line 6"/>
          <p:cNvSpPr>
            <a:spLocks noChangeShapeType="1"/>
          </p:cNvSpPr>
          <p:nvPr/>
        </p:nvSpPr>
        <p:spPr bwMode="auto">
          <a:xfrm>
            <a:off x="2905125" y="5807075"/>
            <a:ext cx="10858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14183" name="Line 7"/>
          <p:cNvSpPr>
            <a:spLocks noChangeShapeType="1"/>
          </p:cNvSpPr>
          <p:nvPr/>
        </p:nvSpPr>
        <p:spPr bwMode="auto">
          <a:xfrm>
            <a:off x="5257800" y="5003800"/>
            <a:ext cx="10858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14184" name="Line 8"/>
          <p:cNvSpPr>
            <a:spLocks noChangeShapeType="1"/>
          </p:cNvSpPr>
          <p:nvPr/>
        </p:nvSpPr>
        <p:spPr bwMode="auto">
          <a:xfrm>
            <a:off x="5257800" y="5257800"/>
            <a:ext cx="10858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14185" name="Line 9"/>
          <p:cNvSpPr>
            <a:spLocks noChangeShapeType="1"/>
          </p:cNvSpPr>
          <p:nvPr/>
        </p:nvSpPr>
        <p:spPr bwMode="auto">
          <a:xfrm>
            <a:off x="5248275" y="4489450"/>
            <a:ext cx="10858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14186" name="Line 10"/>
          <p:cNvSpPr>
            <a:spLocks noChangeShapeType="1"/>
          </p:cNvSpPr>
          <p:nvPr/>
        </p:nvSpPr>
        <p:spPr bwMode="auto">
          <a:xfrm>
            <a:off x="5248275" y="4743450"/>
            <a:ext cx="10858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14187" name="Line 11"/>
          <p:cNvSpPr>
            <a:spLocks noChangeShapeType="1"/>
          </p:cNvSpPr>
          <p:nvPr/>
        </p:nvSpPr>
        <p:spPr bwMode="auto">
          <a:xfrm flipV="1">
            <a:off x="2190750" y="2590800"/>
            <a:ext cx="1466850" cy="158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14188" name="Text Box 12"/>
          <p:cNvSpPr txBox="1">
            <a:spLocks noChangeArrowheads="1"/>
          </p:cNvSpPr>
          <p:nvPr/>
        </p:nvSpPr>
        <p:spPr bwMode="auto">
          <a:xfrm>
            <a:off x="1447800" y="2376488"/>
            <a:ext cx="631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800" baseline="30000">
                <a:cs typeface="Arial" panose="020B0604020202020204" pitchFamily="34" charset="0"/>
              </a:rPr>
              <a:t>2</a:t>
            </a:r>
            <a:r>
              <a:rPr lang="en-US" altLang="en-US" sz="1800">
                <a:cs typeface="Arial" panose="020B0604020202020204" pitchFamily="34" charset="0"/>
              </a:rPr>
              <a:t>P</a:t>
            </a:r>
            <a:r>
              <a:rPr lang="en-US" altLang="en-US" sz="1800" baseline="-25000">
                <a:cs typeface="Arial" panose="020B0604020202020204" pitchFamily="34" charset="0"/>
              </a:rPr>
              <a:t>1/2</a:t>
            </a:r>
          </a:p>
        </p:txBody>
      </p:sp>
      <p:sp>
        <p:nvSpPr>
          <p:cNvPr id="1714189" name="Text Box 13"/>
          <p:cNvSpPr txBox="1">
            <a:spLocks noChangeArrowheads="1"/>
          </p:cNvSpPr>
          <p:nvPr/>
        </p:nvSpPr>
        <p:spPr bwMode="auto">
          <a:xfrm>
            <a:off x="1476375" y="1358900"/>
            <a:ext cx="6572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en-US" sz="1800" baseline="30000">
                <a:cs typeface="Arial" panose="020B0604020202020204" pitchFamily="34" charset="0"/>
              </a:rPr>
              <a:t>2</a:t>
            </a:r>
            <a:r>
              <a:rPr lang="en-US" altLang="en-US" sz="1800">
                <a:cs typeface="Arial" panose="020B0604020202020204" pitchFamily="34" charset="0"/>
              </a:rPr>
              <a:t>P</a:t>
            </a:r>
            <a:r>
              <a:rPr lang="en-US" altLang="en-US" sz="1800" baseline="-25000">
                <a:cs typeface="Arial" panose="020B0604020202020204" pitchFamily="34" charset="0"/>
              </a:rPr>
              <a:t>3/2</a:t>
            </a:r>
          </a:p>
        </p:txBody>
      </p:sp>
      <p:sp>
        <p:nvSpPr>
          <p:cNvPr id="1714190" name="Text Box 14"/>
          <p:cNvSpPr txBox="1">
            <a:spLocks noChangeArrowheads="1"/>
          </p:cNvSpPr>
          <p:nvPr/>
        </p:nvSpPr>
        <p:spPr bwMode="auto">
          <a:xfrm>
            <a:off x="8324850" y="5391150"/>
            <a:ext cx="7826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aseline="30000">
                <a:cs typeface="Arial" panose="020B0604020202020204" pitchFamily="34" charset="0"/>
              </a:rPr>
              <a:t>2</a:t>
            </a:r>
            <a:r>
              <a:rPr lang="en-US" altLang="en-US">
                <a:cs typeface="Arial" panose="020B0604020202020204" pitchFamily="34" charset="0"/>
              </a:rPr>
              <a:t>S</a:t>
            </a:r>
            <a:r>
              <a:rPr lang="en-US" altLang="en-US" baseline="-25000">
                <a:cs typeface="Arial" panose="020B0604020202020204" pitchFamily="34" charset="0"/>
              </a:rPr>
              <a:t>1/2</a:t>
            </a:r>
            <a:endParaRPr lang="en-US" altLang="en-US" baseline="30000">
              <a:cs typeface="Arial" panose="020B0604020202020204" pitchFamily="34" charset="0"/>
            </a:endParaRPr>
          </a:p>
        </p:txBody>
      </p:sp>
      <p:sp>
        <p:nvSpPr>
          <p:cNvPr id="1714191" name="Text Box 15"/>
          <p:cNvSpPr txBox="1">
            <a:spLocks noChangeArrowheads="1"/>
          </p:cNvSpPr>
          <p:nvPr/>
        </p:nvSpPr>
        <p:spPr bwMode="auto">
          <a:xfrm>
            <a:off x="2159000" y="5759450"/>
            <a:ext cx="5000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</a:t>
            </a:r>
            <a:r>
              <a:rPr lang="en-US" altLang="en-US" sz="1800">
                <a:latin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714192" name="AutoShape 16"/>
          <p:cNvSpPr>
            <a:spLocks/>
          </p:cNvSpPr>
          <p:nvPr/>
        </p:nvSpPr>
        <p:spPr bwMode="auto">
          <a:xfrm>
            <a:off x="2540000" y="5530850"/>
            <a:ext cx="228600" cy="838200"/>
          </a:xfrm>
          <a:prstGeom prst="leftBrace">
            <a:avLst>
              <a:gd name="adj1" fmla="val 30556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14193" name="AutoShape 17"/>
          <p:cNvSpPr>
            <a:spLocks/>
          </p:cNvSpPr>
          <p:nvPr/>
        </p:nvSpPr>
        <p:spPr bwMode="auto">
          <a:xfrm>
            <a:off x="4981575" y="4456113"/>
            <a:ext cx="228600" cy="838200"/>
          </a:xfrm>
          <a:prstGeom prst="leftBrace">
            <a:avLst>
              <a:gd name="adj1" fmla="val 30556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14194" name="Line 18"/>
          <p:cNvSpPr>
            <a:spLocks noChangeShapeType="1"/>
          </p:cNvSpPr>
          <p:nvPr/>
        </p:nvSpPr>
        <p:spPr bwMode="auto">
          <a:xfrm>
            <a:off x="5638800" y="5943600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714195" name="Line 19"/>
          <p:cNvSpPr>
            <a:spLocks noChangeShapeType="1"/>
          </p:cNvSpPr>
          <p:nvPr/>
        </p:nvSpPr>
        <p:spPr bwMode="auto">
          <a:xfrm>
            <a:off x="5638800" y="52578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714196" name="Line 20"/>
          <p:cNvSpPr>
            <a:spLocks noChangeShapeType="1"/>
          </p:cNvSpPr>
          <p:nvPr/>
        </p:nvSpPr>
        <p:spPr bwMode="auto">
          <a:xfrm>
            <a:off x="5181600" y="6324600"/>
            <a:ext cx="12192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714197" name="Text Box 21"/>
          <p:cNvSpPr txBox="1">
            <a:spLocks noChangeArrowheads="1"/>
          </p:cNvSpPr>
          <p:nvPr/>
        </p:nvSpPr>
        <p:spPr bwMode="auto">
          <a:xfrm>
            <a:off x="5099050" y="5562600"/>
            <a:ext cx="1149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1800">
                <a:cs typeface="Arial" panose="020B0604020202020204" pitchFamily="34" charset="0"/>
              </a:rPr>
              <a:t>1.79 GHz</a:t>
            </a:r>
          </a:p>
        </p:txBody>
      </p:sp>
      <p:sp>
        <p:nvSpPr>
          <p:cNvPr id="1714198" name="Line 22"/>
          <p:cNvSpPr>
            <a:spLocks noChangeShapeType="1"/>
          </p:cNvSpPr>
          <p:nvPr/>
        </p:nvSpPr>
        <p:spPr bwMode="auto">
          <a:xfrm>
            <a:off x="2209800" y="1371600"/>
            <a:ext cx="1450975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14199" name="Line 23"/>
          <p:cNvSpPr>
            <a:spLocks noChangeShapeType="1"/>
          </p:cNvSpPr>
          <p:nvPr/>
        </p:nvSpPr>
        <p:spPr bwMode="auto">
          <a:xfrm flipH="1">
            <a:off x="3886200" y="10033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14200" name="Line 24"/>
          <p:cNvSpPr>
            <a:spLocks noChangeShapeType="1"/>
          </p:cNvSpPr>
          <p:nvPr/>
        </p:nvSpPr>
        <p:spPr bwMode="auto">
          <a:xfrm flipH="1" flipV="1">
            <a:off x="3886200" y="15367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14201" name="Text Box 25"/>
          <p:cNvSpPr txBox="1">
            <a:spLocks noChangeArrowheads="1"/>
          </p:cNvSpPr>
          <p:nvPr/>
        </p:nvSpPr>
        <p:spPr bwMode="auto">
          <a:xfrm>
            <a:off x="3733800" y="1231900"/>
            <a:ext cx="12827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800">
                <a:cs typeface="Arial" panose="020B0604020202020204" pitchFamily="34" charset="0"/>
              </a:rPr>
              <a:t>~ 200 GHz</a:t>
            </a:r>
          </a:p>
        </p:txBody>
      </p:sp>
      <p:sp>
        <p:nvSpPr>
          <p:cNvPr id="1714202" name="Text Box 26"/>
          <p:cNvSpPr txBox="1">
            <a:spLocks noChangeArrowheads="1"/>
          </p:cNvSpPr>
          <p:nvPr/>
        </p:nvSpPr>
        <p:spPr bwMode="auto">
          <a:xfrm>
            <a:off x="6400800" y="1676400"/>
            <a:ext cx="2087563" cy="609600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600">
                <a:solidFill>
                  <a:schemeClr val="tx2"/>
                </a:solidFill>
                <a:cs typeface="Times New Roman" panose="02020603050405020304" pitchFamily="18" charset="0"/>
              </a:rPr>
              <a:t> </a:t>
            </a:r>
            <a:r>
              <a:rPr lang="en-US" altLang="en-US" sz="1600">
                <a:solidFill>
                  <a:schemeClr val="tx2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</a:t>
            </a:r>
            <a:r>
              <a:rPr lang="en-US" altLang="en-US" sz="1600">
                <a:solidFill>
                  <a:schemeClr val="tx2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1600">
                <a:solidFill>
                  <a:schemeClr val="tx2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</a:t>
            </a:r>
            <a:r>
              <a:rPr lang="en-US" altLang="en-US" sz="1600">
                <a:solidFill>
                  <a:schemeClr val="tx2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1600">
                <a:solidFill>
                  <a:schemeClr val="tx2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</a:t>
            </a:r>
            <a:r>
              <a:rPr lang="en-US" altLang="en-US" sz="1600">
                <a:solidFill>
                  <a:schemeClr val="tx2"/>
                </a:solidFill>
                <a:cs typeface="Times New Roman" panose="02020603050405020304" pitchFamily="18" charset="0"/>
              </a:rPr>
              <a:t>F = 3, m</a:t>
            </a:r>
            <a:r>
              <a:rPr lang="en-US" altLang="en-US" sz="1600" baseline="-30000">
                <a:solidFill>
                  <a:schemeClr val="tx2"/>
                </a:solidFill>
                <a:cs typeface="Times New Roman" panose="02020603050405020304" pitchFamily="18" charset="0"/>
              </a:rPr>
              <a:t>F </a:t>
            </a:r>
            <a:r>
              <a:rPr lang="en-US" altLang="en-US" sz="1600">
                <a:solidFill>
                  <a:schemeClr val="tx2"/>
                </a:solidFill>
                <a:cs typeface="Times New Roman" panose="02020603050405020304" pitchFamily="18" charset="0"/>
              </a:rPr>
              <a:t>= -3</a:t>
            </a:r>
            <a:r>
              <a:rPr lang="en-US" altLang="en-US" sz="1600">
                <a:solidFill>
                  <a:schemeClr val="tx2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</a:t>
            </a:r>
            <a:endParaRPr lang="en-US" altLang="en-US" sz="1600">
              <a:solidFill>
                <a:schemeClr val="tx2"/>
              </a:solidFill>
              <a:cs typeface="Times New Roman" panose="02020603050405020304" pitchFamily="18" charset="0"/>
            </a:endParaRPr>
          </a:p>
          <a:p>
            <a:r>
              <a:rPr lang="en-US" altLang="en-US" sz="1600">
                <a:solidFill>
                  <a:schemeClr val="tx2"/>
                </a:solidFill>
                <a:cs typeface="Times New Roman" panose="02020603050405020304" pitchFamily="18" charset="0"/>
              </a:rPr>
              <a:t> </a:t>
            </a:r>
            <a:r>
              <a:rPr lang="en-US" altLang="en-US" sz="1600">
                <a:solidFill>
                  <a:schemeClr val="tx2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</a:t>
            </a:r>
            <a:r>
              <a:rPr lang="en-US" altLang="en-US" sz="1600">
                <a:solidFill>
                  <a:schemeClr val="tx2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1600">
                <a:solidFill>
                  <a:schemeClr val="tx2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</a:t>
            </a:r>
            <a:r>
              <a:rPr lang="en-US" altLang="en-US" sz="1600">
                <a:solidFill>
                  <a:schemeClr val="tx2"/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1600">
                <a:solidFill>
                  <a:schemeClr val="tx2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</a:t>
            </a:r>
            <a:r>
              <a:rPr lang="en-US" altLang="en-US" sz="1600">
                <a:solidFill>
                  <a:schemeClr val="tx2"/>
                </a:solidFill>
                <a:cs typeface="Times New Roman" panose="02020603050405020304" pitchFamily="18" charset="0"/>
              </a:rPr>
              <a:t>F = 2, m</a:t>
            </a:r>
            <a:r>
              <a:rPr lang="en-US" altLang="en-US" sz="1600" baseline="-30000">
                <a:solidFill>
                  <a:schemeClr val="tx2"/>
                </a:solidFill>
                <a:cs typeface="Times New Roman" panose="02020603050405020304" pitchFamily="18" charset="0"/>
              </a:rPr>
              <a:t>F</a:t>
            </a:r>
            <a:r>
              <a:rPr lang="en-US" altLang="en-US" sz="1600">
                <a:solidFill>
                  <a:schemeClr val="tx2"/>
                </a:solidFill>
                <a:cs typeface="Times New Roman" panose="02020603050405020304" pitchFamily="18" charset="0"/>
              </a:rPr>
              <a:t> = -2</a:t>
            </a:r>
            <a:r>
              <a:rPr lang="en-US" altLang="en-US" sz="1600">
                <a:solidFill>
                  <a:schemeClr val="tx2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</a:t>
            </a:r>
            <a:endParaRPr lang="en-US" altLang="en-US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  <p:sp>
        <p:nvSpPr>
          <p:cNvPr id="1714203" name="Text Box 27"/>
          <p:cNvSpPr txBox="1">
            <a:spLocks noChangeArrowheads="1"/>
          </p:cNvSpPr>
          <p:nvPr/>
        </p:nvSpPr>
        <p:spPr bwMode="auto">
          <a:xfrm>
            <a:off x="4572000" y="4648200"/>
            <a:ext cx="4429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</a:t>
            </a:r>
            <a:endParaRPr lang="en-US" altLang="en-US" sz="1800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714204" name="Line 28"/>
          <p:cNvSpPr>
            <a:spLocks noChangeShapeType="1"/>
          </p:cNvSpPr>
          <p:nvPr/>
        </p:nvSpPr>
        <p:spPr bwMode="auto">
          <a:xfrm flipH="1" flipV="1">
            <a:off x="2286000" y="1600200"/>
            <a:ext cx="914400" cy="4724400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14205" name="AutoShape 29"/>
          <p:cNvSpPr>
            <a:spLocks/>
          </p:cNvSpPr>
          <p:nvPr/>
        </p:nvSpPr>
        <p:spPr bwMode="auto">
          <a:xfrm>
            <a:off x="8086725" y="4429125"/>
            <a:ext cx="457200" cy="1828800"/>
          </a:xfrm>
          <a:prstGeom prst="rightBrace">
            <a:avLst>
              <a:gd name="adj1" fmla="val 33333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14206" name="Line 30"/>
          <p:cNvSpPr>
            <a:spLocks noChangeShapeType="1"/>
          </p:cNvSpPr>
          <p:nvPr/>
        </p:nvSpPr>
        <p:spPr bwMode="auto">
          <a:xfrm flipH="1" flipV="1">
            <a:off x="3429000" y="1371600"/>
            <a:ext cx="0" cy="47244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14207" name="Line 31"/>
          <p:cNvSpPr>
            <a:spLocks noChangeShapeType="1"/>
          </p:cNvSpPr>
          <p:nvPr/>
        </p:nvSpPr>
        <p:spPr bwMode="auto">
          <a:xfrm>
            <a:off x="3429000" y="1371600"/>
            <a:ext cx="2209800" cy="38862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14208" name="Line 32"/>
          <p:cNvSpPr>
            <a:spLocks noChangeShapeType="1"/>
          </p:cNvSpPr>
          <p:nvPr/>
        </p:nvSpPr>
        <p:spPr bwMode="auto">
          <a:xfrm>
            <a:off x="2209800" y="1524000"/>
            <a:ext cx="1447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14209" name="Text Box 33"/>
          <p:cNvSpPr txBox="1">
            <a:spLocks noChangeArrowheads="1"/>
          </p:cNvSpPr>
          <p:nvPr/>
        </p:nvSpPr>
        <p:spPr bwMode="auto">
          <a:xfrm>
            <a:off x="763588" y="3252788"/>
            <a:ext cx="174466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2000">
                <a:solidFill>
                  <a:schemeClr val="accent2"/>
                </a:solidFill>
                <a:cs typeface="Arial" panose="020B0604020202020204" pitchFamily="34" charset="0"/>
              </a:rPr>
              <a:t>cooling +</a:t>
            </a:r>
          </a:p>
          <a:p>
            <a:pPr algn="ctr"/>
            <a:r>
              <a:rPr lang="en-US" altLang="en-US" sz="2000">
                <a:solidFill>
                  <a:schemeClr val="accent2"/>
                </a:solidFill>
                <a:cs typeface="Arial" panose="020B0604020202020204" pitchFamily="34" charset="0"/>
              </a:rPr>
              <a:t>Detection</a:t>
            </a:r>
            <a:r>
              <a:rPr lang="en-US" altLang="en-US">
                <a:solidFill>
                  <a:schemeClr val="hlink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2000">
                <a:solidFill>
                  <a:schemeClr val="accent2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US" altLang="en-US" sz="2000">
                <a:solidFill>
                  <a:schemeClr val="accent2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s</a:t>
            </a:r>
            <a:r>
              <a:rPr lang="en-US" altLang="en-US" sz="2000" baseline="30000">
                <a:solidFill>
                  <a:schemeClr val="accent2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-</a:t>
            </a:r>
            <a:r>
              <a:rPr lang="en-US" altLang="en-US" sz="2000">
                <a:solidFill>
                  <a:schemeClr val="accent2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714210" name="Text Box 34"/>
          <p:cNvSpPr txBox="1">
            <a:spLocks noChangeArrowheads="1"/>
          </p:cNvSpPr>
          <p:nvPr/>
        </p:nvSpPr>
        <p:spPr bwMode="auto">
          <a:xfrm>
            <a:off x="3416300" y="3946525"/>
            <a:ext cx="1003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2000">
                <a:solidFill>
                  <a:schemeClr val="folHlink"/>
                </a:solidFill>
                <a:cs typeface="Arial" panose="020B0604020202020204" pitchFamily="34" charset="0"/>
              </a:rPr>
              <a:t>Raman</a:t>
            </a:r>
          </a:p>
        </p:txBody>
      </p:sp>
      <p:sp>
        <p:nvSpPr>
          <p:cNvPr id="1714211" name="Text Box 35"/>
          <p:cNvSpPr txBox="1">
            <a:spLocks noChangeArrowheads="1"/>
          </p:cNvSpPr>
          <p:nvPr/>
        </p:nvSpPr>
        <p:spPr bwMode="auto">
          <a:xfrm>
            <a:off x="6448425" y="2776538"/>
            <a:ext cx="2819400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800">
                <a:cs typeface="Arial" panose="020B0604020202020204" pitchFamily="34" charset="0"/>
              </a:rPr>
              <a:t>quantum state </a:t>
            </a:r>
          </a:p>
          <a:p>
            <a:r>
              <a:rPr lang="en-US" altLang="en-US" sz="1800">
                <a:cs typeface="Arial" panose="020B0604020202020204" pitchFamily="34" charset="0"/>
              </a:rPr>
              <a:t>of motion</a:t>
            </a:r>
          </a:p>
          <a:p>
            <a:r>
              <a:rPr lang="en-US" altLang="en-US" sz="1800">
                <a:cs typeface="Arial" panose="020B0604020202020204" pitchFamily="34" charset="0"/>
              </a:rPr>
              <a:t>(harmonic oscillator)</a:t>
            </a:r>
          </a:p>
        </p:txBody>
      </p:sp>
      <p:sp>
        <p:nvSpPr>
          <p:cNvPr id="1714212" name="Line 36"/>
          <p:cNvSpPr>
            <a:spLocks noChangeShapeType="1"/>
          </p:cNvSpPr>
          <p:nvPr/>
        </p:nvSpPr>
        <p:spPr bwMode="auto">
          <a:xfrm flipH="1">
            <a:off x="6781800" y="3733800"/>
            <a:ext cx="2286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14213" name="Line 37"/>
          <p:cNvSpPr>
            <a:spLocks noChangeShapeType="1"/>
          </p:cNvSpPr>
          <p:nvPr/>
        </p:nvSpPr>
        <p:spPr bwMode="auto">
          <a:xfrm>
            <a:off x="457200" y="2057400"/>
            <a:ext cx="0" cy="1752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14214" name="Line 38"/>
          <p:cNvSpPr>
            <a:spLocks noChangeShapeType="1"/>
          </p:cNvSpPr>
          <p:nvPr/>
        </p:nvSpPr>
        <p:spPr bwMode="auto">
          <a:xfrm>
            <a:off x="457200" y="4495800"/>
            <a:ext cx="0" cy="1447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14215" name="Text Box 39"/>
          <p:cNvSpPr txBox="1">
            <a:spLocks noChangeArrowheads="1"/>
          </p:cNvSpPr>
          <p:nvPr/>
        </p:nvSpPr>
        <p:spPr bwMode="auto">
          <a:xfrm>
            <a:off x="152400" y="3962400"/>
            <a:ext cx="946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>
                <a:cs typeface="Arial" panose="020B0604020202020204" pitchFamily="34" charset="0"/>
              </a:rPr>
              <a:t>280 nm</a:t>
            </a:r>
          </a:p>
        </p:txBody>
      </p:sp>
      <p:sp>
        <p:nvSpPr>
          <p:cNvPr id="1714216" name="Text Box 40"/>
          <p:cNvSpPr txBox="1">
            <a:spLocks noChangeArrowheads="1"/>
          </p:cNvSpPr>
          <p:nvPr/>
        </p:nvSpPr>
        <p:spPr bwMode="auto">
          <a:xfrm>
            <a:off x="4038600" y="5867400"/>
            <a:ext cx="6778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>
                <a:latin typeface="Symbol" panose="05050102010706020507" pitchFamily="18" charset="2"/>
                <a:cs typeface="Arial" panose="020B0604020202020204" pitchFamily="34" charset="0"/>
              </a:rPr>
              <a:t>|¯ñ|1ñ</a:t>
            </a:r>
          </a:p>
          <a:p>
            <a:r>
              <a:rPr lang="en-US" altLang="en-US" sz="1800">
                <a:latin typeface="Symbol" panose="05050102010706020507" pitchFamily="18" charset="2"/>
                <a:cs typeface="Arial" panose="020B0604020202020204" pitchFamily="34" charset="0"/>
              </a:rPr>
              <a:t>|¯ñ|0ñ</a:t>
            </a:r>
          </a:p>
        </p:txBody>
      </p:sp>
      <p:sp>
        <p:nvSpPr>
          <p:cNvPr id="1714217" name="Text Box 41"/>
          <p:cNvSpPr txBox="1">
            <a:spLocks noChangeArrowheads="1"/>
          </p:cNvSpPr>
          <p:nvPr/>
        </p:nvSpPr>
        <p:spPr bwMode="auto">
          <a:xfrm>
            <a:off x="6324600" y="4800600"/>
            <a:ext cx="6778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>
                <a:latin typeface="Symbol" panose="05050102010706020507" pitchFamily="18" charset="2"/>
                <a:cs typeface="Arial" panose="020B0604020202020204" pitchFamily="34" charset="0"/>
              </a:rPr>
              <a:t>|­ñ|1ñ</a:t>
            </a:r>
          </a:p>
          <a:p>
            <a:r>
              <a:rPr lang="en-US" altLang="en-US" sz="1800">
                <a:latin typeface="Symbol" panose="05050102010706020507" pitchFamily="18" charset="2"/>
                <a:cs typeface="Arial" panose="020B0604020202020204" pitchFamily="34" charset="0"/>
              </a:rPr>
              <a:t>|­ñ|0ñ</a:t>
            </a:r>
          </a:p>
        </p:txBody>
      </p:sp>
      <p:sp>
        <p:nvSpPr>
          <p:cNvPr id="1714218" name="Rectangle 4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14219" name="Line 43"/>
          <p:cNvSpPr>
            <a:spLocks noChangeShapeType="1"/>
          </p:cNvSpPr>
          <p:nvPr/>
        </p:nvSpPr>
        <p:spPr bwMode="auto">
          <a:xfrm>
            <a:off x="1000125" y="1508125"/>
            <a:ext cx="0" cy="1114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14220" name="Text Box 44"/>
          <p:cNvSpPr txBox="1">
            <a:spLocks noChangeArrowheads="1"/>
          </p:cNvSpPr>
          <p:nvPr/>
        </p:nvSpPr>
        <p:spPr bwMode="auto">
          <a:xfrm>
            <a:off x="962025" y="1871663"/>
            <a:ext cx="14097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800">
                <a:cs typeface="Arial" panose="020B0604020202020204" pitchFamily="34" charset="0"/>
              </a:rPr>
              <a:t>~ 2750 GHz</a:t>
            </a:r>
          </a:p>
        </p:txBody>
      </p:sp>
      <p:sp>
        <p:nvSpPr>
          <p:cNvPr id="1714221" name="Line 45"/>
          <p:cNvSpPr>
            <a:spLocks noChangeShapeType="1"/>
          </p:cNvSpPr>
          <p:nvPr/>
        </p:nvSpPr>
        <p:spPr bwMode="auto">
          <a:xfrm>
            <a:off x="3581400" y="2590800"/>
            <a:ext cx="1752600" cy="2667000"/>
          </a:xfrm>
          <a:prstGeom prst="line">
            <a:avLst/>
          </a:prstGeom>
          <a:noFill/>
          <a:ln w="38100">
            <a:solidFill>
              <a:srgbClr val="FF505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14222" name="Freeform 46"/>
          <p:cNvSpPr>
            <a:spLocks/>
          </p:cNvSpPr>
          <p:nvPr/>
        </p:nvSpPr>
        <p:spPr bwMode="auto">
          <a:xfrm rot="5400000">
            <a:off x="3274219" y="3126581"/>
            <a:ext cx="784225" cy="169863"/>
          </a:xfrm>
          <a:custGeom>
            <a:avLst/>
            <a:gdLst>
              <a:gd name="T0" fmla="*/ 0 w 684"/>
              <a:gd name="T1" fmla="*/ 163 h 286"/>
              <a:gd name="T2" fmla="*/ 102 w 684"/>
              <a:gd name="T3" fmla="*/ 25 h 286"/>
              <a:gd name="T4" fmla="*/ 216 w 684"/>
              <a:gd name="T5" fmla="*/ 277 h 286"/>
              <a:gd name="T6" fmla="*/ 342 w 684"/>
              <a:gd name="T7" fmla="*/ 1 h 286"/>
              <a:gd name="T8" fmla="*/ 462 w 684"/>
              <a:gd name="T9" fmla="*/ 283 h 286"/>
              <a:gd name="T10" fmla="*/ 576 w 684"/>
              <a:gd name="T11" fmla="*/ 19 h 286"/>
              <a:gd name="T12" fmla="*/ 684 w 684"/>
              <a:gd name="T13" fmla="*/ 187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4" h="286">
                <a:moveTo>
                  <a:pt x="0" y="163"/>
                </a:moveTo>
                <a:cubicBezTo>
                  <a:pt x="17" y="140"/>
                  <a:pt x="66" y="6"/>
                  <a:pt x="102" y="25"/>
                </a:cubicBezTo>
                <a:cubicBezTo>
                  <a:pt x="138" y="44"/>
                  <a:pt x="176" y="281"/>
                  <a:pt x="216" y="277"/>
                </a:cubicBezTo>
                <a:cubicBezTo>
                  <a:pt x="256" y="273"/>
                  <a:pt x="301" y="0"/>
                  <a:pt x="342" y="1"/>
                </a:cubicBezTo>
                <a:cubicBezTo>
                  <a:pt x="383" y="2"/>
                  <a:pt x="423" y="280"/>
                  <a:pt x="462" y="283"/>
                </a:cubicBezTo>
                <a:cubicBezTo>
                  <a:pt x="501" y="286"/>
                  <a:pt x="539" y="35"/>
                  <a:pt x="576" y="19"/>
                </a:cubicBezTo>
                <a:cubicBezTo>
                  <a:pt x="613" y="3"/>
                  <a:pt x="662" y="152"/>
                  <a:pt x="684" y="187"/>
                </a:cubicBezTo>
              </a:path>
            </a:pathLst>
          </a:custGeom>
          <a:noFill/>
          <a:ln w="50800">
            <a:solidFill>
              <a:srgbClr val="FF5050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14223" name="Text Box 47"/>
          <p:cNvSpPr txBox="1">
            <a:spLocks noChangeArrowheads="1"/>
          </p:cNvSpPr>
          <p:nvPr/>
        </p:nvSpPr>
        <p:spPr bwMode="auto">
          <a:xfrm>
            <a:off x="3810000" y="4343400"/>
            <a:ext cx="1044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>
                <a:solidFill>
                  <a:srgbClr val="FF0000"/>
                </a:solidFill>
                <a:cs typeface="Times New Roman" panose="02020603050405020304" pitchFamily="18" charset="0"/>
              </a:rPr>
              <a:t>repump</a:t>
            </a:r>
            <a:endParaRPr lang="en-US" altLang="en-US" sz="2000">
              <a:solidFill>
                <a:srgbClr val="FF0000"/>
              </a:solidFill>
            </a:endParaRPr>
          </a:p>
        </p:txBody>
      </p:sp>
      <p:sp>
        <p:nvSpPr>
          <p:cNvPr id="1714224" name="Freeform 48"/>
          <p:cNvSpPr>
            <a:spLocks/>
          </p:cNvSpPr>
          <p:nvPr/>
        </p:nvSpPr>
        <p:spPr bwMode="auto">
          <a:xfrm rot="4094191">
            <a:off x="2169319" y="1907381"/>
            <a:ext cx="784225" cy="169863"/>
          </a:xfrm>
          <a:custGeom>
            <a:avLst/>
            <a:gdLst>
              <a:gd name="T0" fmla="*/ 0 w 684"/>
              <a:gd name="T1" fmla="*/ 163 h 286"/>
              <a:gd name="T2" fmla="*/ 102 w 684"/>
              <a:gd name="T3" fmla="*/ 25 h 286"/>
              <a:gd name="T4" fmla="*/ 216 w 684"/>
              <a:gd name="T5" fmla="*/ 277 h 286"/>
              <a:gd name="T6" fmla="*/ 342 w 684"/>
              <a:gd name="T7" fmla="*/ 1 h 286"/>
              <a:gd name="T8" fmla="*/ 462 w 684"/>
              <a:gd name="T9" fmla="*/ 283 h 286"/>
              <a:gd name="T10" fmla="*/ 576 w 684"/>
              <a:gd name="T11" fmla="*/ 19 h 286"/>
              <a:gd name="T12" fmla="*/ 684 w 684"/>
              <a:gd name="T13" fmla="*/ 187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4" h="286">
                <a:moveTo>
                  <a:pt x="0" y="163"/>
                </a:moveTo>
                <a:cubicBezTo>
                  <a:pt x="17" y="140"/>
                  <a:pt x="66" y="6"/>
                  <a:pt x="102" y="25"/>
                </a:cubicBezTo>
                <a:cubicBezTo>
                  <a:pt x="138" y="44"/>
                  <a:pt x="176" y="281"/>
                  <a:pt x="216" y="277"/>
                </a:cubicBezTo>
                <a:cubicBezTo>
                  <a:pt x="256" y="273"/>
                  <a:pt x="301" y="0"/>
                  <a:pt x="342" y="1"/>
                </a:cubicBezTo>
                <a:cubicBezTo>
                  <a:pt x="383" y="2"/>
                  <a:pt x="423" y="280"/>
                  <a:pt x="462" y="283"/>
                </a:cubicBezTo>
                <a:cubicBezTo>
                  <a:pt x="501" y="286"/>
                  <a:pt x="539" y="35"/>
                  <a:pt x="576" y="19"/>
                </a:cubicBezTo>
                <a:cubicBezTo>
                  <a:pt x="613" y="3"/>
                  <a:pt x="662" y="152"/>
                  <a:pt x="684" y="187"/>
                </a:cubicBezTo>
              </a:path>
            </a:pathLst>
          </a:custGeom>
          <a:noFill/>
          <a:ln w="50800">
            <a:solidFill>
              <a:srgbClr val="3366FF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1714225" name="Group 49"/>
          <p:cNvGrpSpPr>
            <a:grpSpLocks/>
          </p:cNvGrpSpPr>
          <p:nvPr/>
        </p:nvGrpSpPr>
        <p:grpSpPr bwMode="auto">
          <a:xfrm>
            <a:off x="1517650" y="5381625"/>
            <a:ext cx="228600" cy="1066800"/>
            <a:chOff x="3816" y="2544"/>
            <a:chExt cx="144" cy="672"/>
          </a:xfrm>
        </p:grpSpPr>
        <p:sp>
          <p:nvSpPr>
            <p:cNvPr id="1714226" name="Line 50"/>
            <p:cNvSpPr>
              <a:spLocks noChangeShapeType="1"/>
            </p:cNvSpPr>
            <p:nvPr/>
          </p:nvSpPr>
          <p:spPr bwMode="auto">
            <a:xfrm flipH="1">
              <a:off x="3888" y="2544"/>
              <a:ext cx="0" cy="672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14227" name="Rectangle 51"/>
            <p:cNvSpPr>
              <a:spLocks noChangeArrowheads="1"/>
            </p:cNvSpPr>
            <p:nvPr/>
          </p:nvSpPr>
          <p:spPr bwMode="auto">
            <a:xfrm>
              <a:off x="3840" y="2544"/>
              <a:ext cx="96" cy="3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14228" name="Oval 52"/>
            <p:cNvSpPr>
              <a:spLocks noChangeArrowheads="1"/>
            </p:cNvSpPr>
            <p:nvPr/>
          </p:nvSpPr>
          <p:spPr bwMode="auto">
            <a:xfrm flipV="1">
              <a:off x="3816" y="2832"/>
              <a:ext cx="144" cy="144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714229" name="Group 53"/>
          <p:cNvGrpSpPr>
            <a:grpSpLocks/>
          </p:cNvGrpSpPr>
          <p:nvPr/>
        </p:nvGrpSpPr>
        <p:grpSpPr bwMode="auto">
          <a:xfrm>
            <a:off x="1060450" y="5394325"/>
            <a:ext cx="1120775" cy="1054100"/>
            <a:chOff x="1112" y="1288"/>
            <a:chExt cx="1090" cy="1064"/>
          </a:xfrm>
        </p:grpSpPr>
        <p:sp>
          <p:nvSpPr>
            <p:cNvPr id="1714230" name="Oval 54"/>
            <p:cNvSpPr>
              <a:spLocks noChangeArrowheads="1"/>
            </p:cNvSpPr>
            <p:nvPr/>
          </p:nvSpPr>
          <p:spPr bwMode="auto">
            <a:xfrm>
              <a:off x="1112" y="1288"/>
              <a:ext cx="1088" cy="1064"/>
            </a:xfrm>
            <a:prstGeom prst="ellips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14231" name="Freeform 55"/>
            <p:cNvSpPr>
              <a:spLocks/>
            </p:cNvSpPr>
            <p:nvPr/>
          </p:nvSpPr>
          <p:spPr bwMode="auto">
            <a:xfrm>
              <a:off x="1549" y="1293"/>
              <a:ext cx="101" cy="1053"/>
            </a:xfrm>
            <a:custGeom>
              <a:avLst/>
              <a:gdLst>
                <a:gd name="T0" fmla="*/ 95 w 101"/>
                <a:gd name="T1" fmla="*/ 0 h 1053"/>
                <a:gd name="T2" fmla="*/ 77 w 101"/>
                <a:gd name="T3" fmla="*/ 12 h 1053"/>
                <a:gd name="T4" fmla="*/ 62 w 101"/>
                <a:gd name="T5" fmla="*/ 51 h 1053"/>
                <a:gd name="T6" fmla="*/ 47 w 101"/>
                <a:gd name="T7" fmla="*/ 102 h 1053"/>
                <a:gd name="T8" fmla="*/ 26 w 101"/>
                <a:gd name="T9" fmla="*/ 183 h 1053"/>
                <a:gd name="T10" fmla="*/ 11 w 101"/>
                <a:gd name="T11" fmla="*/ 312 h 1053"/>
                <a:gd name="T12" fmla="*/ 2 w 101"/>
                <a:gd name="T13" fmla="*/ 423 h 1053"/>
                <a:gd name="T14" fmla="*/ 2 w 101"/>
                <a:gd name="T15" fmla="*/ 576 h 1053"/>
                <a:gd name="T16" fmla="*/ 14 w 101"/>
                <a:gd name="T17" fmla="*/ 801 h 1053"/>
                <a:gd name="T18" fmla="*/ 47 w 101"/>
                <a:gd name="T19" fmla="*/ 969 h 1053"/>
                <a:gd name="T20" fmla="*/ 77 w 101"/>
                <a:gd name="T21" fmla="*/ 1032 h 1053"/>
                <a:gd name="T22" fmla="*/ 101 w 101"/>
                <a:gd name="T23" fmla="*/ 1053 h 1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053">
                  <a:moveTo>
                    <a:pt x="95" y="0"/>
                  </a:moveTo>
                  <a:cubicBezTo>
                    <a:pt x="89" y="1"/>
                    <a:pt x="83" y="3"/>
                    <a:pt x="77" y="12"/>
                  </a:cubicBezTo>
                  <a:cubicBezTo>
                    <a:pt x="71" y="21"/>
                    <a:pt x="67" y="36"/>
                    <a:pt x="62" y="51"/>
                  </a:cubicBezTo>
                  <a:cubicBezTo>
                    <a:pt x="57" y="66"/>
                    <a:pt x="53" y="80"/>
                    <a:pt x="47" y="102"/>
                  </a:cubicBezTo>
                  <a:cubicBezTo>
                    <a:pt x="41" y="124"/>
                    <a:pt x="32" y="148"/>
                    <a:pt x="26" y="183"/>
                  </a:cubicBezTo>
                  <a:cubicBezTo>
                    <a:pt x="20" y="218"/>
                    <a:pt x="15" y="272"/>
                    <a:pt x="11" y="312"/>
                  </a:cubicBezTo>
                  <a:cubicBezTo>
                    <a:pt x="7" y="352"/>
                    <a:pt x="3" y="379"/>
                    <a:pt x="2" y="423"/>
                  </a:cubicBezTo>
                  <a:cubicBezTo>
                    <a:pt x="1" y="467"/>
                    <a:pt x="0" y="513"/>
                    <a:pt x="2" y="576"/>
                  </a:cubicBezTo>
                  <a:cubicBezTo>
                    <a:pt x="4" y="639"/>
                    <a:pt x="7" y="736"/>
                    <a:pt x="14" y="801"/>
                  </a:cubicBezTo>
                  <a:cubicBezTo>
                    <a:pt x="21" y="866"/>
                    <a:pt x="37" y="931"/>
                    <a:pt x="47" y="969"/>
                  </a:cubicBezTo>
                  <a:cubicBezTo>
                    <a:pt x="57" y="1007"/>
                    <a:pt x="68" y="1018"/>
                    <a:pt x="77" y="1032"/>
                  </a:cubicBezTo>
                  <a:cubicBezTo>
                    <a:pt x="86" y="1046"/>
                    <a:pt x="97" y="1047"/>
                    <a:pt x="101" y="1053"/>
                  </a:cubicBezTo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14232" name="Freeform 56"/>
            <p:cNvSpPr>
              <a:spLocks/>
            </p:cNvSpPr>
            <p:nvPr/>
          </p:nvSpPr>
          <p:spPr bwMode="auto">
            <a:xfrm rot="5400000">
              <a:off x="1604" y="1250"/>
              <a:ext cx="93" cy="1037"/>
            </a:xfrm>
            <a:custGeom>
              <a:avLst/>
              <a:gdLst>
                <a:gd name="T0" fmla="*/ 95 w 101"/>
                <a:gd name="T1" fmla="*/ 0 h 1053"/>
                <a:gd name="T2" fmla="*/ 77 w 101"/>
                <a:gd name="T3" fmla="*/ 12 h 1053"/>
                <a:gd name="T4" fmla="*/ 62 w 101"/>
                <a:gd name="T5" fmla="*/ 51 h 1053"/>
                <a:gd name="T6" fmla="*/ 47 w 101"/>
                <a:gd name="T7" fmla="*/ 102 h 1053"/>
                <a:gd name="T8" fmla="*/ 26 w 101"/>
                <a:gd name="T9" fmla="*/ 183 h 1053"/>
                <a:gd name="T10" fmla="*/ 11 w 101"/>
                <a:gd name="T11" fmla="*/ 312 h 1053"/>
                <a:gd name="T12" fmla="*/ 2 w 101"/>
                <a:gd name="T13" fmla="*/ 423 h 1053"/>
                <a:gd name="T14" fmla="*/ 2 w 101"/>
                <a:gd name="T15" fmla="*/ 576 h 1053"/>
                <a:gd name="T16" fmla="*/ 14 w 101"/>
                <a:gd name="T17" fmla="*/ 801 h 1053"/>
                <a:gd name="T18" fmla="*/ 47 w 101"/>
                <a:gd name="T19" fmla="*/ 969 h 1053"/>
                <a:gd name="T20" fmla="*/ 77 w 101"/>
                <a:gd name="T21" fmla="*/ 1032 h 1053"/>
                <a:gd name="T22" fmla="*/ 101 w 101"/>
                <a:gd name="T23" fmla="*/ 1053 h 1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053">
                  <a:moveTo>
                    <a:pt x="95" y="0"/>
                  </a:moveTo>
                  <a:cubicBezTo>
                    <a:pt x="89" y="1"/>
                    <a:pt x="83" y="3"/>
                    <a:pt x="77" y="12"/>
                  </a:cubicBezTo>
                  <a:cubicBezTo>
                    <a:pt x="71" y="21"/>
                    <a:pt x="67" y="36"/>
                    <a:pt x="62" y="51"/>
                  </a:cubicBezTo>
                  <a:cubicBezTo>
                    <a:pt x="57" y="66"/>
                    <a:pt x="53" y="80"/>
                    <a:pt x="47" y="102"/>
                  </a:cubicBezTo>
                  <a:cubicBezTo>
                    <a:pt x="41" y="124"/>
                    <a:pt x="32" y="148"/>
                    <a:pt x="26" y="183"/>
                  </a:cubicBezTo>
                  <a:cubicBezTo>
                    <a:pt x="20" y="218"/>
                    <a:pt x="15" y="272"/>
                    <a:pt x="11" y="312"/>
                  </a:cubicBezTo>
                  <a:cubicBezTo>
                    <a:pt x="7" y="352"/>
                    <a:pt x="3" y="379"/>
                    <a:pt x="2" y="423"/>
                  </a:cubicBezTo>
                  <a:cubicBezTo>
                    <a:pt x="1" y="467"/>
                    <a:pt x="0" y="513"/>
                    <a:pt x="2" y="576"/>
                  </a:cubicBezTo>
                  <a:cubicBezTo>
                    <a:pt x="4" y="639"/>
                    <a:pt x="7" y="736"/>
                    <a:pt x="14" y="801"/>
                  </a:cubicBezTo>
                  <a:cubicBezTo>
                    <a:pt x="21" y="866"/>
                    <a:pt x="37" y="931"/>
                    <a:pt x="47" y="969"/>
                  </a:cubicBezTo>
                  <a:cubicBezTo>
                    <a:pt x="57" y="1007"/>
                    <a:pt x="68" y="1018"/>
                    <a:pt x="77" y="1032"/>
                  </a:cubicBezTo>
                  <a:cubicBezTo>
                    <a:pt x="86" y="1046"/>
                    <a:pt x="97" y="1047"/>
                    <a:pt x="101" y="1053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14233" name="Freeform 57"/>
            <p:cNvSpPr>
              <a:spLocks/>
            </p:cNvSpPr>
            <p:nvPr/>
          </p:nvSpPr>
          <p:spPr bwMode="auto">
            <a:xfrm>
              <a:off x="1677" y="1305"/>
              <a:ext cx="103" cy="1047"/>
            </a:xfrm>
            <a:custGeom>
              <a:avLst/>
              <a:gdLst>
                <a:gd name="T0" fmla="*/ 0 w 103"/>
                <a:gd name="T1" fmla="*/ 0 h 1047"/>
                <a:gd name="T2" fmla="*/ 24 w 103"/>
                <a:gd name="T3" fmla="*/ 15 h 1047"/>
                <a:gd name="T4" fmla="*/ 39 w 103"/>
                <a:gd name="T5" fmla="*/ 42 h 1047"/>
                <a:gd name="T6" fmla="*/ 63 w 103"/>
                <a:gd name="T7" fmla="*/ 99 h 1047"/>
                <a:gd name="T8" fmla="*/ 84 w 103"/>
                <a:gd name="T9" fmla="*/ 213 h 1047"/>
                <a:gd name="T10" fmla="*/ 96 w 103"/>
                <a:gd name="T11" fmla="*/ 318 h 1047"/>
                <a:gd name="T12" fmla="*/ 102 w 103"/>
                <a:gd name="T13" fmla="*/ 444 h 1047"/>
                <a:gd name="T14" fmla="*/ 102 w 103"/>
                <a:gd name="T15" fmla="*/ 609 h 1047"/>
                <a:gd name="T16" fmla="*/ 93 w 103"/>
                <a:gd name="T17" fmla="*/ 753 h 1047"/>
                <a:gd name="T18" fmla="*/ 75 w 103"/>
                <a:gd name="T19" fmla="*/ 885 h 1047"/>
                <a:gd name="T20" fmla="*/ 60 w 103"/>
                <a:gd name="T21" fmla="*/ 957 h 1047"/>
                <a:gd name="T22" fmla="*/ 42 w 103"/>
                <a:gd name="T23" fmla="*/ 1011 h 1047"/>
                <a:gd name="T24" fmla="*/ 21 w 103"/>
                <a:gd name="T25" fmla="*/ 1029 h 1047"/>
                <a:gd name="T26" fmla="*/ 6 w 103"/>
                <a:gd name="T27" fmla="*/ 1047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3" h="1047">
                  <a:moveTo>
                    <a:pt x="0" y="0"/>
                  </a:moveTo>
                  <a:cubicBezTo>
                    <a:pt x="9" y="4"/>
                    <a:pt x="18" y="8"/>
                    <a:pt x="24" y="15"/>
                  </a:cubicBezTo>
                  <a:cubicBezTo>
                    <a:pt x="30" y="22"/>
                    <a:pt x="33" y="28"/>
                    <a:pt x="39" y="42"/>
                  </a:cubicBezTo>
                  <a:cubicBezTo>
                    <a:pt x="45" y="56"/>
                    <a:pt x="56" y="71"/>
                    <a:pt x="63" y="99"/>
                  </a:cubicBezTo>
                  <a:cubicBezTo>
                    <a:pt x="70" y="127"/>
                    <a:pt x="79" y="177"/>
                    <a:pt x="84" y="213"/>
                  </a:cubicBezTo>
                  <a:cubicBezTo>
                    <a:pt x="89" y="249"/>
                    <a:pt x="93" y="280"/>
                    <a:pt x="96" y="318"/>
                  </a:cubicBezTo>
                  <a:cubicBezTo>
                    <a:pt x="99" y="356"/>
                    <a:pt x="101" y="396"/>
                    <a:pt x="102" y="444"/>
                  </a:cubicBezTo>
                  <a:cubicBezTo>
                    <a:pt x="103" y="492"/>
                    <a:pt x="103" y="558"/>
                    <a:pt x="102" y="609"/>
                  </a:cubicBezTo>
                  <a:cubicBezTo>
                    <a:pt x="101" y="660"/>
                    <a:pt x="97" y="707"/>
                    <a:pt x="93" y="753"/>
                  </a:cubicBezTo>
                  <a:cubicBezTo>
                    <a:pt x="89" y="799"/>
                    <a:pt x="81" y="851"/>
                    <a:pt x="75" y="885"/>
                  </a:cubicBezTo>
                  <a:cubicBezTo>
                    <a:pt x="69" y="919"/>
                    <a:pt x="65" y="936"/>
                    <a:pt x="60" y="957"/>
                  </a:cubicBezTo>
                  <a:cubicBezTo>
                    <a:pt x="55" y="978"/>
                    <a:pt x="48" y="999"/>
                    <a:pt x="42" y="1011"/>
                  </a:cubicBezTo>
                  <a:cubicBezTo>
                    <a:pt x="36" y="1023"/>
                    <a:pt x="27" y="1023"/>
                    <a:pt x="21" y="1029"/>
                  </a:cubicBezTo>
                  <a:cubicBezTo>
                    <a:pt x="15" y="1035"/>
                    <a:pt x="8" y="1044"/>
                    <a:pt x="6" y="1047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14234" name="Freeform 58"/>
            <p:cNvSpPr>
              <a:spLocks/>
            </p:cNvSpPr>
            <p:nvPr/>
          </p:nvSpPr>
          <p:spPr bwMode="auto">
            <a:xfrm rot="16200000" flipV="1">
              <a:off x="1613" y="1347"/>
              <a:ext cx="101" cy="1077"/>
            </a:xfrm>
            <a:custGeom>
              <a:avLst/>
              <a:gdLst>
                <a:gd name="T0" fmla="*/ 95 w 101"/>
                <a:gd name="T1" fmla="*/ 0 h 1053"/>
                <a:gd name="T2" fmla="*/ 77 w 101"/>
                <a:gd name="T3" fmla="*/ 12 h 1053"/>
                <a:gd name="T4" fmla="*/ 62 w 101"/>
                <a:gd name="T5" fmla="*/ 51 h 1053"/>
                <a:gd name="T6" fmla="*/ 47 w 101"/>
                <a:gd name="T7" fmla="*/ 102 h 1053"/>
                <a:gd name="T8" fmla="*/ 26 w 101"/>
                <a:gd name="T9" fmla="*/ 183 h 1053"/>
                <a:gd name="T10" fmla="*/ 11 w 101"/>
                <a:gd name="T11" fmla="*/ 312 h 1053"/>
                <a:gd name="T12" fmla="*/ 2 w 101"/>
                <a:gd name="T13" fmla="*/ 423 h 1053"/>
                <a:gd name="T14" fmla="*/ 2 w 101"/>
                <a:gd name="T15" fmla="*/ 576 h 1053"/>
                <a:gd name="T16" fmla="*/ 14 w 101"/>
                <a:gd name="T17" fmla="*/ 801 h 1053"/>
                <a:gd name="T18" fmla="*/ 47 w 101"/>
                <a:gd name="T19" fmla="*/ 969 h 1053"/>
                <a:gd name="T20" fmla="*/ 77 w 101"/>
                <a:gd name="T21" fmla="*/ 1032 h 1053"/>
                <a:gd name="T22" fmla="*/ 101 w 101"/>
                <a:gd name="T23" fmla="*/ 1053 h 1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053">
                  <a:moveTo>
                    <a:pt x="95" y="0"/>
                  </a:moveTo>
                  <a:cubicBezTo>
                    <a:pt x="89" y="1"/>
                    <a:pt x="83" y="3"/>
                    <a:pt x="77" y="12"/>
                  </a:cubicBezTo>
                  <a:cubicBezTo>
                    <a:pt x="71" y="21"/>
                    <a:pt x="67" y="36"/>
                    <a:pt x="62" y="51"/>
                  </a:cubicBezTo>
                  <a:cubicBezTo>
                    <a:pt x="57" y="66"/>
                    <a:pt x="53" y="80"/>
                    <a:pt x="47" y="102"/>
                  </a:cubicBezTo>
                  <a:cubicBezTo>
                    <a:pt x="41" y="124"/>
                    <a:pt x="32" y="148"/>
                    <a:pt x="26" y="183"/>
                  </a:cubicBezTo>
                  <a:cubicBezTo>
                    <a:pt x="20" y="218"/>
                    <a:pt x="15" y="272"/>
                    <a:pt x="11" y="312"/>
                  </a:cubicBezTo>
                  <a:cubicBezTo>
                    <a:pt x="7" y="352"/>
                    <a:pt x="3" y="379"/>
                    <a:pt x="2" y="423"/>
                  </a:cubicBezTo>
                  <a:cubicBezTo>
                    <a:pt x="1" y="467"/>
                    <a:pt x="0" y="513"/>
                    <a:pt x="2" y="576"/>
                  </a:cubicBezTo>
                  <a:cubicBezTo>
                    <a:pt x="4" y="639"/>
                    <a:pt x="7" y="736"/>
                    <a:pt x="14" y="801"/>
                  </a:cubicBezTo>
                  <a:cubicBezTo>
                    <a:pt x="21" y="866"/>
                    <a:pt x="37" y="931"/>
                    <a:pt x="47" y="969"/>
                  </a:cubicBezTo>
                  <a:cubicBezTo>
                    <a:pt x="57" y="1007"/>
                    <a:pt x="68" y="1018"/>
                    <a:pt x="77" y="1032"/>
                  </a:cubicBezTo>
                  <a:cubicBezTo>
                    <a:pt x="86" y="1046"/>
                    <a:pt x="97" y="1047"/>
                    <a:pt x="101" y="1053"/>
                  </a:cubicBezTo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714235" name="Group 59"/>
          <p:cNvGrpSpPr>
            <a:grpSpLocks/>
          </p:cNvGrpSpPr>
          <p:nvPr/>
        </p:nvGrpSpPr>
        <p:grpSpPr bwMode="auto">
          <a:xfrm rot="10800000">
            <a:off x="7373938" y="4284663"/>
            <a:ext cx="228600" cy="1066800"/>
            <a:chOff x="3816" y="2544"/>
            <a:chExt cx="144" cy="672"/>
          </a:xfrm>
        </p:grpSpPr>
        <p:sp>
          <p:nvSpPr>
            <p:cNvPr id="1714236" name="Line 60"/>
            <p:cNvSpPr>
              <a:spLocks noChangeShapeType="1"/>
            </p:cNvSpPr>
            <p:nvPr/>
          </p:nvSpPr>
          <p:spPr bwMode="auto">
            <a:xfrm flipH="1">
              <a:off x="3888" y="2544"/>
              <a:ext cx="0" cy="672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14237" name="Rectangle 61"/>
            <p:cNvSpPr>
              <a:spLocks noChangeArrowheads="1"/>
            </p:cNvSpPr>
            <p:nvPr/>
          </p:nvSpPr>
          <p:spPr bwMode="auto">
            <a:xfrm>
              <a:off x="3840" y="2544"/>
              <a:ext cx="96" cy="3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14238" name="Oval 62"/>
            <p:cNvSpPr>
              <a:spLocks noChangeArrowheads="1"/>
            </p:cNvSpPr>
            <p:nvPr/>
          </p:nvSpPr>
          <p:spPr bwMode="auto">
            <a:xfrm flipV="1">
              <a:off x="3816" y="2832"/>
              <a:ext cx="144" cy="144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714239" name="Group 63"/>
          <p:cNvGrpSpPr>
            <a:grpSpLocks/>
          </p:cNvGrpSpPr>
          <p:nvPr/>
        </p:nvGrpSpPr>
        <p:grpSpPr bwMode="auto">
          <a:xfrm rot="10800000">
            <a:off x="6916738" y="4297363"/>
            <a:ext cx="1120775" cy="1054100"/>
            <a:chOff x="1112" y="1288"/>
            <a:chExt cx="1090" cy="1064"/>
          </a:xfrm>
        </p:grpSpPr>
        <p:sp>
          <p:nvSpPr>
            <p:cNvPr id="1714240" name="Oval 64"/>
            <p:cNvSpPr>
              <a:spLocks noChangeArrowheads="1"/>
            </p:cNvSpPr>
            <p:nvPr/>
          </p:nvSpPr>
          <p:spPr bwMode="auto">
            <a:xfrm>
              <a:off x="1112" y="1288"/>
              <a:ext cx="1088" cy="1064"/>
            </a:xfrm>
            <a:prstGeom prst="ellips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14241" name="Freeform 65"/>
            <p:cNvSpPr>
              <a:spLocks/>
            </p:cNvSpPr>
            <p:nvPr/>
          </p:nvSpPr>
          <p:spPr bwMode="auto">
            <a:xfrm>
              <a:off x="1549" y="1293"/>
              <a:ext cx="101" cy="1053"/>
            </a:xfrm>
            <a:custGeom>
              <a:avLst/>
              <a:gdLst>
                <a:gd name="T0" fmla="*/ 95 w 101"/>
                <a:gd name="T1" fmla="*/ 0 h 1053"/>
                <a:gd name="T2" fmla="*/ 77 w 101"/>
                <a:gd name="T3" fmla="*/ 12 h 1053"/>
                <a:gd name="T4" fmla="*/ 62 w 101"/>
                <a:gd name="T5" fmla="*/ 51 h 1053"/>
                <a:gd name="T6" fmla="*/ 47 w 101"/>
                <a:gd name="T7" fmla="*/ 102 h 1053"/>
                <a:gd name="T8" fmla="*/ 26 w 101"/>
                <a:gd name="T9" fmla="*/ 183 h 1053"/>
                <a:gd name="T10" fmla="*/ 11 w 101"/>
                <a:gd name="T11" fmla="*/ 312 h 1053"/>
                <a:gd name="T12" fmla="*/ 2 w 101"/>
                <a:gd name="T13" fmla="*/ 423 h 1053"/>
                <a:gd name="T14" fmla="*/ 2 w 101"/>
                <a:gd name="T15" fmla="*/ 576 h 1053"/>
                <a:gd name="T16" fmla="*/ 14 w 101"/>
                <a:gd name="T17" fmla="*/ 801 h 1053"/>
                <a:gd name="T18" fmla="*/ 47 w 101"/>
                <a:gd name="T19" fmla="*/ 969 h 1053"/>
                <a:gd name="T20" fmla="*/ 77 w 101"/>
                <a:gd name="T21" fmla="*/ 1032 h 1053"/>
                <a:gd name="T22" fmla="*/ 101 w 101"/>
                <a:gd name="T23" fmla="*/ 1053 h 1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053">
                  <a:moveTo>
                    <a:pt x="95" y="0"/>
                  </a:moveTo>
                  <a:cubicBezTo>
                    <a:pt x="89" y="1"/>
                    <a:pt x="83" y="3"/>
                    <a:pt x="77" y="12"/>
                  </a:cubicBezTo>
                  <a:cubicBezTo>
                    <a:pt x="71" y="21"/>
                    <a:pt x="67" y="36"/>
                    <a:pt x="62" y="51"/>
                  </a:cubicBezTo>
                  <a:cubicBezTo>
                    <a:pt x="57" y="66"/>
                    <a:pt x="53" y="80"/>
                    <a:pt x="47" y="102"/>
                  </a:cubicBezTo>
                  <a:cubicBezTo>
                    <a:pt x="41" y="124"/>
                    <a:pt x="32" y="148"/>
                    <a:pt x="26" y="183"/>
                  </a:cubicBezTo>
                  <a:cubicBezTo>
                    <a:pt x="20" y="218"/>
                    <a:pt x="15" y="272"/>
                    <a:pt x="11" y="312"/>
                  </a:cubicBezTo>
                  <a:cubicBezTo>
                    <a:pt x="7" y="352"/>
                    <a:pt x="3" y="379"/>
                    <a:pt x="2" y="423"/>
                  </a:cubicBezTo>
                  <a:cubicBezTo>
                    <a:pt x="1" y="467"/>
                    <a:pt x="0" y="513"/>
                    <a:pt x="2" y="576"/>
                  </a:cubicBezTo>
                  <a:cubicBezTo>
                    <a:pt x="4" y="639"/>
                    <a:pt x="7" y="736"/>
                    <a:pt x="14" y="801"/>
                  </a:cubicBezTo>
                  <a:cubicBezTo>
                    <a:pt x="21" y="866"/>
                    <a:pt x="37" y="931"/>
                    <a:pt x="47" y="969"/>
                  </a:cubicBezTo>
                  <a:cubicBezTo>
                    <a:pt x="57" y="1007"/>
                    <a:pt x="68" y="1018"/>
                    <a:pt x="77" y="1032"/>
                  </a:cubicBezTo>
                  <a:cubicBezTo>
                    <a:pt x="86" y="1046"/>
                    <a:pt x="97" y="1047"/>
                    <a:pt x="101" y="1053"/>
                  </a:cubicBezTo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14242" name="Freeform 66"/>
            <p:cNvSpPr>
              <a:spLocks/>
            </p:cNvSpPr>
            <p:nvPr/>
          </p:nvSpPr>
          <p:spPr bwMode="auto">
            <a:xfrm rot="5400000">
              <a:off x="1604" y="1250"/>
              <a:ext cx="93" cy="1037"/>
            </a:xfrm>
            <a:custGeom>
              <a:avLst/>
              <a:gdLst>
                <a:gd name="T0" fmla="*/ 95 w 101"/>
                <a:gd name="T1" fmla="*/ 0 h 1053"/>
                <a:gd name="T2" fmla="*/ 77 w 101"/>
                <a:gd name="T3" fmla="*/ 12 h 1053"/>
                <a:gd name="T4" fmla="*/ 62 w 101"/>
                <a:gd name="T5" fmla="*/ 51 h 1053"/>
                <a:gd name="T6" fmla="*/ 47 w 101"/>
                <a:gd name="T7" fmla="*/ 102 h 1053"/>
                <a:gd name="T8" fmla="*/ 26 w 101"/>
                <a:gd name="T9" fmla="*/ 183 h 1053"/>
                <a:gd name="T10" fmla="*/ 11 w 101"/>
                <a:gd name="T11" fmla="*/ 312 h 1053"/>
                <a:gd name="T12" fmla="*/ 2 w 101"/>
                <a:gd name="T13" fmla="*/ 423 h 1053"/>
                <a:gd name="T14" fmla="*/ 2 w 101"/>
                <a:gd name="T15" fmla="*/ 576 h 1053"/>
                <a:gd name="T16" fmla="*/ 14 w 101"/>
                <a:gd name="T17" fmla="*/ 801 h 1053"/>
                <a:gd name="T18" fmla="*/ 47 w 101"/>
                <a:gd name="T19" fmla="*/ 969 h 1053"/>
                <a:gd name="T20" fmla="*/ 77 w 101"/>
                <a:gd name="T21" fmla="*/ 1032 h 1053"/>
                <a:gd name="T22" fmla="*/ 101 w 101"/>
                <a:gd name="T23" fmla="*/ 1053 h 1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053">
                  <a:moveTo>
                    <a:pt x="95" y="0"/>
                  </a:moveTo>
                  <a:cubicBezTo>
                    <a:pt x="89" y="1"/>
                    <a:pt x="83" y="3"/>
                    <a:pt x="77" y="12"/>
                  </a:cubicBezTo>
                  <a:cubicBezTo>
                    <a:pt x="71" y="21"/>
                    <a:pt x="67" y="36"/>
                    <a:pt x="62" y="51"/>
                  </a:cubicBezTo>
                  <a:cubicBezTo>
                    <a:pt x="57" y="66"/>
                    <a:pt x="53" y="80"/>
                    <a:pt x="47" y="102"/>
                  </a:cubicBezTo>
                  <a:cubicBezTo>
                    <a:pt x="41" y="124"/>
                    <a:pt x="32" y="148"/>
                    <a:pt x="26" y="183"/>
                  </a:cubicBezTo>
                  <a:cubicBezTo>
                    <a:pt x="20" y="218"/>
                    <a:pt x="15" y="272"/>
                    <a:pt x="11" y="312"/>
                  </a:cubicBezTo>
                  <a:cubicBezTo>
                    <a:pt x="7" y="352"/>
                    <a:pt x="3" y="379"/>
                    <a:pt x="2" y="423"/>
                  </a:cubicBezTo>
                  <a:cubicBezTo>
                    <a:pt x="1" y="467"/>
                    <a:pt x="0" y="513"/>
                    <a:pt x="2" y="576"/>
                  </a:cubicBezTo>
                  <a:cubicBezTo>
                    <a:pt x="4" y="639"/>
                    <a:pt x="7" y="736"/>
                    <a:pt x="14" y="801"/>
                  </a:cubicBezTo>
                  <a:cubicBezTo>
                    <a:pt x="21" y="866"/>
                    <a:pt x="37" y="931"/>
                    <a:pt x="47" y="969"/>
                  </a:cubicBezTo>
                  <a:cubicBezTo>
                    <a:pt x="57" y="1007"/>
                    <a:pt x="68" y="1018"/>
                    <a:pt x="77" y="1032"/>
                  </a:cubicBezTo>
                  <a:cubicBezTo>
                    <a:pt x="86" y="1046"/>
                    <a:pt x="97" y="1047"/>
                    <a:pt x="101" y="1053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14243" name="Freeform 67"/>
            <p:cNvSpPr>
              <a:spLocks/>
            </p:cNvSpPr>
            <p:nvPr/>
          </p:nvSpPr>
          <p:spPr bwMode="auto">
            <a:xfrm>
              <a:off x="1677" y="1305"/>
              <a:ext cx="103" cy="1047"/>
            </a:xfrm>
            <a:custGeom>
              <a:avLst/>
              <a:gdLst>
                <a:gd name="T0" fmla="*/ 0 w 103"/>
                <a:gd name="T1" fmla="*/ 0 h 1047"/>
                <a:gd name="T2" fmla="*/ 24 w 103"/>
                <a:gd name="T3" fmla="*/ 15 h 1047"/>
                <a:gd name="T4" fmla="*/ 39 w 103"/>
                <a:gd name="T5" fmla="*/ 42 h 1047"/>
                <a:gd name="T6" fmla="*/ 63 w 103"/>
                <a:gd name="T7" fmla="*/ 99 h 1047"/>
                <a:gd name="T8" fmla="*/ 84 w 103"/>
                <a:gd name="T9" fmla="*/ 213 h 1047"/>
                <a:gd name="T10" fmla="*/ 96 w 103"/>
                <a:gd name="T11" fmla="*/ 318 h 1047"/>
                <a:gd name="T12" fmla="*/ 102 w 103"/>
                <a:gd name="T13" fmla="*/ 444 h 1047"/>
                <a:gd name="T14" fmla="*/ 102 w 103"/>
                <a:gd name="T15" fmla="*/ 609 h 1047"/>
                <a:gd name="T16" fmla="*/ 93 w 103"/>
                <a:gd name="T17" fmla="*/ 753 h 1047"/>
                <a:gd name="T18" fmla="*/ 75 w 103"/>
                <a:gd name="T19" fmla="*/ 885 h 1047"/>
                <a:gd name="T20" fmla="*/ 60 w 103"/>
                <a:gd name="T21" fmla="*/ 957 h 1047"/>
                <a:gd name="T22" fmla="*/ 42 w 103"/>
                <a:gd name="T23" fmla="*/ 1011 h 1047"/>
                <a:gd name="T24" fmla="*/ 21 w 103"/>
                <a:gd name="T25" fmla="*/ 1029 h 1047"/>
                <a:gd name="T26" fmla="*/ 6 w 103"/>
                <a:gd name="T27" fmla="*/ 1047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3" h="1047">
                  <a:moveTo>
                    <a:pt x="0" y="0"/>
                  </a:moveTo>
                  <a:cubicBezTo>
                    <a:pt x="9" y="4"/>
                    <a:pt x="18" y="8"/>
                    <a:pt x="24" y="15"/>
                  </a:cubicBezTo>
                  <a:cubicBezTo>
                    <a:pt x="30" y="22"/>
                    <a:pt x="33" y="28"/>
                    <a:pt x="39" y="42"/>
                  </a:cubicBezTo>
                  <a:cubicBezTo>
                    <a:pt x="45" y="56"/>
                    <a:pt x="56" y="71"/>
                    <a:pt x="63" y="99"/>
                  </a:cubicBezTo>
                  <a:cubicBezTo>
                    <a:pt x="70" y="127"/>
                    <a:pt x="79" y="177"/>
                    <a:pt x="84" y="213"/>
                  </a:cubicBezTo>
                  <a:cubicBezTo>
                    <a:pt x="89" y="249"/>
                    <a:pt x="93" y="280"/>
                    <a:pt x="96" y="318"/>
                  </a:cubicBezTo>
                  <a:cubicBezTo>
                    <a:pt x="99" y="356"/>
                    <a:pt x="101" y="396"/>
                    <a:pt x="102" y="444"/>
                  </a:cubicBezTo>
                  <a:cubicBezTo>
                    <a:pt x="103" y="492"/>
                    <a:pt x="103" y="558"/>
                    <a:pt x="102" y="609"/>
                  </a:cubicBezTo>
                  <a:cubicBezTo>
                    <a:pt x="101" y="660"/>
                    <a:pt x="97" y="707"/>
                    <a:pt x="93" y="753"/>
                  </a:cubicBezTo>
                  <a:cubicBezTo>
                    <a:pt x="89" y="799"/>
                    <a:pt x="81" y="851"/>
                    <a:pt x="75" y="885"/>
                  </a:cubicBezTo>
                  <a:cubicBezTo>
                    <a:pt x="69" y="919"/>
                    <a:pt x="65" y="936"/>
                    <a:pt x="60" y="957"/>
                  </a:cubicBezTo>
                  <a:cubicBezTo>
                    <a:pt x="55" y="978"/>
                    <a:pt x="48" y="999"/>
                    <a:pt x="42" y="1011"/>
                  </a:cubicBezTo>
                  <a:cubicBezTo>
                    <a:pt x="36" y="1023"/>
                    <a:pt x="27" y="1023"/>
                    <a:pt x="21" y="1029"/>
                  </a:cubicBezTo>
                  <a:cubicBezTo>
                    <a:pt x="15" y="1035"/>
                    <a:pt x="8" y="1044"/>
                    <a:pt x="6" y="1047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14244" name="Freeform 68"/>
            <p:cNvSpPr>
              <a:spLocks/>
            </p:cNvSpPr>
            <p:nvPr/>
          </p:nvSpPr>
          <p:spPr bwMode="auto">
            <a:xfrm rot="16200000" flipV="1">
              <a:off x="1613" y="1347"/>
              <a:ext cx="101" cy="1077"/>
            </a:xfrm>
            <a:custGeom>
              <a:avLst/>
              <a:gdLst>
                <a:gd name="T0" fmla="*/ 95 w 101"/>
                <a:gd name="T1" fmla="*/ 0 h 1053"/>
                <a:gd name="T2" fmla="*/ 77 w 101"/>
                <a:gd name="T3" fmla="*/ 12 h 1053"/>
                <a:gd name="T4" fmla="*/ 62 w 101"/>
                <a:gd name="T5" fmla="*/ 51 h 1053"/>
                <a:gd name="T6" fmla="*/ 47 w 101"/>
                <a:gd name="T7" fmla="*/ 102 h 1053"/>
                <a:gd name="T8" fmla="*/ 26 w 101"/>
                <a:gd name="T9" fmla="*/ 183 h 1053"/>
                <a:gd name="T10" fmla="*/ 11 w 101"/>
                <a:gd name="T11" fmla="*/ 312 h 1053"/>
                <a:gd name="T12" fmla="*/ 2 w 101"/>
                <a:gd name="T13" fmla="*/ 423 h 1053"/>
                <a:gd name="T14" fmla="*/ 2 w 101"/>
                <a:gd name="T15" fmla="*/ 576 h 1053"/>
                <a:gd name="T16" fmla="*/ 14 w 101"/>
                <a:gd name="T17" fmla="*/ 801 h 1053"/>
                <a:gd name="T18" fmla="*/ 47 w 101"/>
                <a:gd name="T19" fmla="*/ 969 h 1053"/>
                <a:gd name="T20" fmla="*/ 77 w 101"/>
                <a:gd name="T21" fmla="*/ 1032 h 1053"/>
                <a:gd name="T22" fmla="*/ 101 w 101"/>
                <a:gd name="T23" fmla="*/ 1053 h 1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053">
                  <a:moveTo>
                    <a:pt x="95" y="0"/>
                  </a:moveTo>
                  <a:cubicBezTo>
                    <a:pt x="89" y="1"/>
                    <a:pt x="83" y="3"/>
                    <a:pt x="77" y="12"/>
                  </a:cubicBezTo>
                  <a:cubicBezTo>
                    <a:pt x="71" y="21"/>
                    <a:pt x="67" y="36"/>
                    <a:pt x="62" y="51"/>
                  </a:cubicBezTo>
                  <a:cubicBezTo>
                    <a:pt x="57" y="66"/>
                    <a:pt x="53" y="80"/>
                    <a:pt x="47" y="102"/>
                  </a:cubicBezTo>
                  <a:cubicBezTo>
                    <a:pt x="41" y="124"/>
                    <a:pt x="32" y="148"/>
                    <a:pt x="26" y="183"/>
                  </a:cubicBezTo>
                  <a:cubicBezTo>
                    <a:pt x="20" y="218"/>
                    <a:pt x="15" y="272"/>
                    <a:pt x="11" y="312"/>
                  </a:cubicBezTo>
                  <a:cubicBezTo>
                    <a:pt x="7" y="352"/>
                    <a:pt x="3" y="379"/>
                    <a:pt x="2" y="423"/>
                  </a:cubicBezTo>
                  <a:cubicBezTo>
                    <a:pt x="1" y="467"/>
                    <a:pt x="0" y="513"/>
                    <a:pt x="2" y="576"/>
                  </a:cubicBezTo>
                  <a:cubicBezTo>
                    <a:pt x="4" y="639"/>
                    <a:pt x="7" y="736"/>
                    <a:pt x="14" y="801"/>
                  </a:cubicBezTo>
                  <a:cubicBezTo>
                    <a:pt x="21" y="866"/>
                    <a:pt x="37" y="931"/>
                    <a:pt x="47" y="969"/>
                  </a:cubicBezTo>
                  <a:cubicBezTo>
                    <a:pt x="57" y="1007"/>
                    <a:pt x="68" y="1018"/>
                    <a:pt x="77" y="1032"/>
                  </a:cubicBezTo>
                  <a:cubicBezTo>
                    <a:pt x="86" y="1046"/>
                    <a:pt x="97" y="1047"/>
                    <a:pt x="101" y="1053"/>
                  </a:cubicBezTo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pic>
        <p:nvPicPr>
          <p:cNvPr id="1714246" name="Picture 7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86538"/>
            <a:ext cx="9144000" cy="271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14247" name="Picture 7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0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14248" name="Picture 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48313"/>
            <a:ext cx="820738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14249" name="Text Box 73"/>
          <p:cNvSpPr txBox="1">
            <a:spLocks noChangeArrowheads="1"/>
          </p:cNvSpPr>
          <p:nvPr/>
        </p:nvSpPr>
        <p:spPr bwMode="auto">
          <a:xfrm>
            <a:off x="128588" y="57150"/>
            <a:ext cx="894397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3200">
                <a:solidFill>
                  <a:schemeClr val="bg1"/>
                </a:solidFill>
                <a:latin typeface="Arial" panose="020B0604020202020204" pitchFamily="34" charset="0"/>
              </a:rPr>
              <a:t>tools: our ion species of choice</a:t>
            </a:r>
            <a:r>
              <a:rPr lang="en-US" altLang="en-US" sz="3600">
                <a:solidFill>
                  <a:srgbClr val="0066FF"/>
                </a:solidFill>
                <a:latin typeface="Arial" panose="020B0604020202020204" pitchFamily="34" charset="0"/>
              </a:rPr>
              <a:t> </a:t>
            </a:r>
            <a:r>
              <a:rPr lang="en-US" altLang="en-US" sz="3600">
                <a:solidFill>
                  <a:schemeClr val="bg1"/>
                </a:solidFill>
                <a:latin typeface="Arial" panose="020B0604020202020204" pitchFamily="34" charset="0"/>
              </a:rPr>
              <a:t>– </a:t>
            </a:r>
            <a:r>
              <a:rPr lang="en-US" altLang="en-US" sz="3600" baseline="30000">
                <a:solidFill>
                  <a:schemeClr val="bg1"/>
                </a:solidFill>
                <a:latin typeface="Arial" panose="020B0604020202020204" pitchFamily="34" charset="0"/>
              </a:rPr>
              <a:t>24,25,26</a:t>
            </a:r>
            <a:r>
              <a:rPr lang="en-US" altLang="en-US" sz="3600">
                <a:solidFill>
                  <a:schemeClr val="bg1"/>
                </a:solidFill>
                <a:latin typeface="Arial" panose="020B0604020202020204" pitchFamily="34" charset="0"/>
              </a:rPr>
              <a:t>Mg</a:t>
            </a:r>
            <a:r>
              <a:rPr lang="en-US" altLang="en-US" sz="3600" baseline="30000">
                <a:solidFill>
                  <a:schemeClr val="bg1"/>
                </a:solidFill>
                <a:latin typeface="Arial" panose="020B0604020202020204" pitchFamily="34" charset="0"/>
              </a:rPr>
              <a:t>+</a:t>
            </a:r>
          </a:p>
        </p:txBody>
      </p:sp>
      <p:pic>
        <p:nvPicPr>
          <p:cNvPr id="1714251" name="Picture 75" descr="Bild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1027" y="2643188"/>
            <a:ext cx="2089150" cy="1570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36277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4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4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14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4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14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4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14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4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14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4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14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14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4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4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4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14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4209" grpId="0"/>
      <p:bldP spid="1714210" grpId="0"/>
      <p:bldP spid="171422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2379821" name="Rectangle 45"/>
            <p:cNvSpPr>
              <a:spLocks noChangeArrowheads="1"/>
            </p:cNvSpPr>
            <p:nvPr/>
          </p:nvSpPr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2379822" name="Picture 4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586538"/>
              <a:ext cx="9144000" cy="271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79825" name="Picture 4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40" y="5548313"/>
              <a:ext cx="820738" cy="1000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Grafik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7695" y="874212"/>
              <a:ext cx="8408558" cy="150678"/>
            </a:xfrm>
            <a:prstGeom prst="rect">
              <a:avLst/>
            </a:prstGeom>
          </p:spPr>
        </p:pic>
        <p:pic>
          <p:nvPicPr>
            <p:cNvPr id="2" name="Grafik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7695" y="128130"/>
              <a:ext cx="1772529" cy="808892"/>
            </a:xfrm>
            <a:prstGeom prst="rect">
              <a:avLst/>
            </a:prstGeom>
          </p:spPr>
        </p:pic>
        <p:pic>
          <p:nvPicPr>
            <p:cNvPr id="4" name="Grafik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929972" y="391526"/>
              <a:ext cx="1716258" cy="400929"/>
            </a:xfrm>
            <a:prstGeom prst="rect">
              <a:avLst/>
            </a:prstGeom>
          </p:spPr>
        </p:pic>
        <p:sp>
          <p:nvSpPr>
            <p:cNvPr id="5" name="Textfeld 4"/>
            <p:cNvSpPr txBox="1"/>
            <p:nvPr/>
          </p:nvSpPr>
          <p:spPr>
            <a:xfrm>
              <a:off x="3657140" y="207680"/>
              <a:ext cx="170591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PALLAS</a:t>
              </a:r>
              <a:endParaRPr lang="en-US" sz="3200" dirty="0"/>
            </a:p>
          </p:txBody>
        </p:sp>
      </p:grpSp>
      <p:pic>
        <p:nvPicPr>
          <p:cNvPr id="7" name="Grafik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14807" y="1181494"/>
            <a:ext cx="3982042" cy="5248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02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bureaufalle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1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48963" name="Group 3"/>
          <p:cNvGrpSpPr>
            <a:grpSpLocks/>
          </p:cNvGrpSpPr>
          <p:nvPr/>
        </p:nvGrpSpPr>
        <p:grpSpPr bwMode="auto">
          <a:xfrm>
            <a:off x="3929063" y="3105150"/>
            <a:ext cx="1662112" cy="857250"/>
            <a:chOff x="2475" y="1956"/>
            <a:chExt cx="1047" cy="540"/>
          </a:xfrm>
        </p:grpSpPr>
        <p:grpSp>
          <p:nvGrpSpPr>
            <p:cNvPr id="14347" name="Group 3"/>
            <p:cNvGrpSpPr>
              <a:grpSpLocks/>
            </p:cNvGrpSpPr>
            <p:nvPr/>
          </p:nvGrpSpPr>
          <p:grpSpPr bwMode="auto">
            <a:xfrm flipH="1">
              <a:off x="2475" y="1968"/>
              <a:ext cx="1000" cy="528"/>
              <a:chOff x="1938" y="1824"/>
              <a:chExt cx="1566" cy="912"/>
            </a:xfrm>
          </p:grpSpPr>
          <p:sp>
            <p:nvSpPr>
              <p:cNvPr id="14352" name="Oval 4"/>
              <p:cNvSpPr>
                <a:spLocks noChangeArrowheads="1"/>
              </p:cNvSpPr>
              <p:nvPr/>
            </p:nvSpPr>
            <p:spPr bwMode="auto">
              <a:xfrm>
                <a:off x="1938" y="1866"/>
                <a:ext cx="48" cy="2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24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4353" name="Oval 5"/>
              <p:cNvSpPr>
                <a:spLocks noChangeArrowheads="1"/>
              </p:cNvSpPr>
              <p:nvPr/>
            </p:nvSpPr>
            <p:spPr bwMode="auto">
              <a:xfrm>
                <a:off x="2208" y="1824"/>
                <a:ext cx="48" cy="19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24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4354" name="Oval 6"/>
              <p:cNvSpPr>
                <a:spLocks noChangeArrowheads="1"/>
              </p:cNvSpPr>
              <p:nvPr/>
            </p:nvSpPr>
            <p:spPr bwMode="auto">
              <a:xfrm>
                <a:off x="2496" y="1968"/>
                <a:ext cx="48" cy="19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24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4355" name="Oval 7"/>
              <p:cNvSpPr>
                <a:spLocks noChangeArrowheads="1"/>
              </p:cNvSpPr>
              <p:nvPr/>
            </p:nvSpPr>
            <p:spPr bwMode="auto">
              <a:xfrm>
                <a:off x="3072" y="2304"/>
                <a:ext cx="48" cy="2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24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4356" name="Oval 8"/>
              <p:cNvSpPr>
                <a:spLocks noChangeArrowheads="1"/>
              </p:cNvSpPr>
              <p:nvPr/>
            </p:nvSpPr>
            <p:spPr bwMode="auto">
              <a:xfrm>
                <a:off x="2784" y="2064"/>
                <a:ext cx="48" cy="19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24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4357" name="Oval 9"/>
              <p:cNvSpPr>
                <a:spLocks noChangeArrowheads="1"/>
              </p:cNvSpPr>
              <p:nvPr/>
            </p:nvSpPr>
            <p:spPr bwMode="auto">
              <a:xfrm>
                <a:off x="3456" y="2448"/>
                <a:ext cx="48" cy="2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24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4348" name="Group 10"/>
            <p:cNvGrpSpPr>
              <a:grpSpLocks/>
            </p:cNvGrpSpPr>
            <p:nvPr/>
          </p:nvGrpSpPr>
          <p:grpSpPr bwMode="auto">
            <a:xfrm flipV="1">
              <a:off x="3432" y="1956"/>
              <a:ext cx="90" cy="246"/>
              <a:chOff x="2400" y="3066"/>
              <a:chExt cx="78" cy="198"/>
            </a:xfrm>
          </p:grpSpPr>
          <p:sp>
            <p:nvSpPr>
              <p:cNvPr id="14349" name="Oval 11"/>
              <p:cNvSpPr>
                <a:spLocks noChangeArrowheads="1"/>
              </p:cNvSpPr>
              <p:nvPr/>
            </p:nvSpPr>
            <p:spPr bwMode="auto">
              <a:xfrm>
                <a:off x="2400" y="3072"/>
                <a:ext cx="48" cy="192"/>
              </a:xfrm>
              <a:prstGeom prst="ellipse">
                <a:avLst/>
              </a:prstGeom>
              <a:noFill/>
              <a:ln w="254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00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24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4350" name="Rectangle 12"/>
              <p:cNvSpPr>
                <a:spLocks noChangeArrowheads="1"/>
              </p:cNvSpPr>
              <p:nvPr/>
            </p:nvSpPr>
            <p:spPr bwMode="auto">
              <a:xfrm>
                <a:off x="2430" y="3066"/>
                <a:ext cx="48" cy="96"/>
              </a:xfrm>
              <a:prstGeom prst="rect">
                <a:avLst/>
              </a:prstGeom>
              <a:solidFill>
                <a:schemeClr val="tx1">
                  <a:alpha val="69019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altLang="de-DE" sz="24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4351" name="Line 13"/>
              <p:cNvSpPr>
                <a:spLocks noChangeShapeType="1"/>
              </p:cNvSpPr>
              <p:nvPr/>
            </p:nvSpPr>
            <p:spPr bwMode="auto">
              <a:xfrm flipV="1">
                <a:off x="2448" y="3120"/>
                <a:ext cx="0" cy="96"/>
              </a:xfrm>
              <a:prstGeom prst="line">
                <a:avLst/>
              </a:prstGeom>
              <a:noFill/>
              <a:ln w="25400">
                <a:solidFill>
                  <a:schemeClr val="bg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0" i="0" u="none" strike="noStrike" kern="120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343504" name="Group 16"/>
          <p:cNvGrpSpPr>
            <a:grpSpLocks/>
          </p:cNvGrpSpPr>
          <p:nvPr/>
        </p:nvGrpSpPr>
        <p:grpSpPr bwMode="auto">
          <a:xfrm>
            <a:off x="5276850" y="4210050"/>
            <a:ext cx="3733800" cy="2324100"/>
            <a:chOff x="0" y="2290"/>
            <a:chExt cx="2880" cy="2030"/>
          </a:xfrm>
        </p:grpSpPr>
        <p:pic>
          <p:nvPicPr>
            <p:cNvPr id="14345" name="Picture 1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304"/>
              <a:ext cx="2880" cy="1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FF0000"/>
                      </a:gs>
                      <a:gs pos="100000">
                        <a:srgbClr val="760000"/>
                      </a:gs>
                    </a:gsLst>
                    <a:path path="rect">
                      <a:fillToRect r="100000" b="100000"/>
                    </a:path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346" name="Rectangle 18"/>
            <p:cNvSpPr>
              <a:spLocks noChangeArrowheads="1"/>
            </p:cNvSpPr>
            <p:nvPr/>
          </p:nvSpPr>
          <p:spPr bwMode="auto">
            <a:xfrm>
              <a:off x="0" y="2290"/>
              <a:ext cx="2880" cy="2030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pic>
        <p:nvPicPr>
          <p:cNvPr id="14341" name="Picture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43688"/>
            <a:ext cx="9144000" cy="271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2" name="Picture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050"/>
            <a:ext cx="9144000" cy="709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43" name="Text Box 20"/>
          <p:cNvSpPr txBox="1">
            <a:spLocks noChangeArrowheads="1"/>
          </p:cNvSpPr>
          <p:nvPr/>
        </p:nvSpPr>
        <p:spPr bwMode="auto">
          <a:xfrm>
            <a:off x="333063" y="40267"/>
            <a:ext cx="728931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0000"/>
                    </a:gs>
                    <a:gs pos="100000">
                      <a:srgbClr val="760000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must have: a Paul trap - flight simulator </a:t>
            </a:r>
          </a:p>
        </p:txBody>
      </p:sp>
      <p:pic>
        <p:nvPicPr>
          <p:cNvPr id="14344" name="Picture 21" descr="Kopie (4_blue) von Laseraufbau_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0050" y="47625"/>
            <a:ext cx="855663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uppieren 4"/>
          <p:cNvGrpSpPr/>
          <p:nvPr/>
        </p:nvGrpSpPr>
        <p:grpSpPr>
          <a:xfrm>
            <a:off x="70454" y="754043"/>
            <a:ext cx="2761320" cy="2262982"/>
            <a:chOff x="130088" y="861218"/>
            <a:chExt cx="2761320" cy="2262982"/>
          </a:xfrm>
        </p:grpSpPr>
        <p:sp>
          <p:nvSpPr>
            <p:cNvPr id="2" name="Rechteck 1"/>
            <p:cNvSpPr/>
            <p:nvPr/>
          </p:nvSpPr>
          <p:spPr bwMode="auto">
            <a:xfrm>
              <a:off x="130088" y="861218"/>
              <a:ext cx="2761320" cy="2262982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3" name="Gruppieren 2"/>
            <p:cNvGrpSpPr/>
            <p:nvPr/>
          </p:nvGrpSpPr>
          <p:grpSpPr>
            <a:xfrm>
              <a:off x="215348" y="1040105"/>
              <a:ext cx="2590800" cy="1866900"/>
              <a:chOff x="381000" y="1638300"/>
              <a:chExt cx="2590800" cy="1866900"/>
            </a:xfrm>
          </p:grpSpPr>
          <p:grpSp>
            <p:nvGrpSpPr>
              <p:cNvPr id="23" name="Group 12"/>
              <p:cNvGrpSpPr>
                <a:grpSpLocks/>
              </p:cNvGrpSpPr>
              <p:nvPr/>
            </p:nvGrpSpPr>
            <p:grpSpPr bwMode="auto">
              <a:xfrm>
                <a:off x="381000" y="1752600"/>
                <a:ext cx="2590800" cy="1143000"/>
                <a:chOff x="1536" y="1392"/>
                <a:chExt cx="1632" cy="720"/>
              </a:xfrm>
            </p:grpSpPr>
            <p:pic>
              <p:nvPicPr>
                <p:cNvPr id="42" name="Picture 13" descr="trap cross section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536" y="1392"/>
                  <a:ext cx="1632" cy="709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43" name="Rectangle 14"/>
                <p:cNvSpPr>
                  <a:spLocks noChangeArrowheads="1"/>
                </p:cNvSpPr>
                <p:nvPr/>
              </p:nvSpPr>
              <p:spPr bwMode="auto">
                <a:xfrm>
                  <a:off x="1536" y="1392"/>
                  <a:ext cx="672" cy="72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4" name="Rectangle 15"/>
                <p:cNvSpPr>
                  <a:spLocks noChangeArrowheads="1"/>
                </p:cNvSpPr>
                <p:nvPr/>
              </p:nvSpPr>
              <p:spPr bwMode="auto">
                <a:xfrm>
                  <a:off x="2496" y="1392"/>
                  <a:ext cx="672" cy="72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24" name="Oval 16"/>
              <p:cNvSpPr>
                <a:spLocks noChangeArrowheads="1"/>
              </p:cNvSpPr>
              <p:nvPr/>
            </p:nvSpPr>
            <p:spPr bwMode="auto">
              <a:xfrm>
                <a:off x="850900" y="1638300"/>
                <a:ext cx="533400" cy="533400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5" name="Oval 17"/>
              <p:cNvSpPr>
                <a:spLocks noChangeArrowheads="1"/>
              </p:cNvSpPr>
              <p:nvPr/>
            </p:nvSpPr>
            <p:spPr bwMode="auto">
              <a:xfrm>
                <a:off x="1993900" y="2501900"/>
                <a:ext cx="533400" cy="533400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6" name="Oval 18"/>
              <p:cNvSpPr>
                <a:spLocks noChangeArrowheads="1"/>
              </p:cNvSpPr>
              <p:nvPr/>
            </p:nvSpPr>
            <p:spPr bwMode="auto">
              <a:xfrm>
                <a:off x="863600" y="2476500"/>
                <a:ext cx="533400" cy="5334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7" name="Oval 19"/>
              <p:cNvSpPr>
                <a:spLocks noChangeArrowheads="1"/>
              </p:cNvSpPr>
              <p:nvPr/>
            </p:nvSpPr>
            <p:spPr bwMode="auto">
              <a:xfrm>
                <a:off x="1993900" y="1638300"/>
                <a:ext cx="533400" cy="5334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8" name="Line 20"/>
              <p:cNvSpPr>
                <a:spLocks noChangeShapeType="1"/>
              </p:cNvSpPr>
              <p:nvPr/>
            </p:nvSpPr>
            <p:spPr bwMode="auto">
              <a:xfrm flipH="1">
                <a:off x="381000" y="1905000"/>
                <a:ext cx="4572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9" name="Line 21"/>
              <p:cNvSpPr>
                <a:spLocks noChangeShapeType="1"/>
              </p:cNvSpPr>
              <p:nvPr/>
            </p:nvSpPr>
            <p:spPr bwMode="auto">
              <a:xfrm flipV="1">
                <a:off x="381000" y="1905000"/>
                <a:ext cx="0" cy="12192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0" name="Line 22"/>
              <p:cNvSpPr>
                <a:spLocks noChangeShapeType="1"/>
              </p:cNvSpPr>
              <p:nvPr/>
            </p:nvSpPr>
            <p:spPr bwMode="auto">
              <a:xfrm>
                <a:off x="381000" y="3124200"/>
                <a:ext cx="19050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" name="Line 23"/>
              <p:cNvSpPr>
                <a:spLocks noChangeShapeType="1"/>
              </p:cNvSpPr>
              <p:nvPr/>
            </p:nvSpPr>
            <p:spPr bwMode="auto">
              <a:xfrm flipV="1">
                <a:off x="2286000" y="3048000"/>
                <a:ext cx="0" cy="762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2" name="Line 24"/>
              <p:cNvSpPr>
                <a:spLocks noChangeShapeType="1"/>
              </p:cNvSpPr>
              <p:nvPr/>
            </p:nvSpPr>
            <p:spPr bwMode="auto">
              <a:xfrm>
                <a:off x="2514600" y="1905000"/>
                <a:ext cx="2286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3" name="Line 25"/>
              <p:cNvSpPr>
                <a:spLocks noChangeShapeType="1"/>
              </p:cNvSpPr>
              <p:nvPr/>
            </p:nvSpPr>
            <p:spPr bwMode="auto">
              <a:xfrm>
                <a:off x="2743200" y="1905000"/>
                <a:ext cx="0" cy="16002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4" name="Line 26"/>
              <p:cNvSpPr>
                <a:spLocks noChangeShapeType="1"/>
              </p:cNvSpPr>
              <p:nvPr/>
            </p:nvSpPr>
            <p:spPr bwMode="auto">
              <a:xfrm flipH="1">
                <a:off x="1143000" y="3505200"/>
                <a:ext cx="16002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35" name="Line 27"/>
              <p:cNvSpPr>
                <a:spLocks noChangeShapeType="1"/>
              </p:cNvSpPr>
              <p:nvPr/>
            </p:nvSpPr>
            <p:spPr bwMode="auto">
              <a:xfrm flipV="1">
                <a:off x="1143000" y="3200400"/>
                <a:ext cx="0" cy="3048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6" name="Line 28"/>
              <p:cNvSpPr>
                <a:spLocks noChangeShapeType="1"/>
              </p:cNvSpPr>
              <p:nvPr/>
            </p:nvSpPr>
            <p:spPr bwMode="auto">
              <a:xfrm flipV="1">
                <a:off x="1143000" y="2971800"/>
                <a:ext cx="0" cy="762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" name="Freeform 29"/>
              <p:cNvSpPr>
                <a:spLocks/>
              </p:cNvSpPr>
              <p:nvPr/>
            </p:nvSpPr>
            <p:spPr bwMode="auto">
              <a:xfrm>
                <a:off x="1066800" y="3048000"/>
                <a:ext cx="76200" cy="152400"/>
              </a:xfrm>
              <a:custGeom>
                <a:avLst/>
                <a:gdLst>
                  <a:gd name="T0" fmla="*/ 48 w 48"/>
                  <a:gd name="T1" fmla="*/ 96 h 96"/>
                  <a:gd name="T2" fmla="*/ 0 w 48"/>
                  <a:gd name="T3" fmla="*/ 48 h 96"/>
                  <a:gd name="T4" fmla="*/ 48 w 48"/>
                  <a:gd name="T5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96">
                    <a:moveTo>
                      <a:pt x="48" y="96"/>
                    </a:moveTo>
                    <a:cubicBezTo>
                      <a:pt x="24" y="80"/>
                      <a:pt x="0" y="64"/>
                      <a:pt x="0" y="48"/>
                    </a:cubicBezTo>
                    <a:cubicBezTo>
                      <a:pt x="0" y="32"/>
                      <a:pt x="24" y="16"/>
                      <a:pt x="48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8" name="Line 30"/>
              <p:cNvSpPr>
                <a:spLocks noChangeShapeType="1"/>
              </p:cNvSpPr>
              <p:nvPr/>
            </p:nvSpPr>
            <p:spPr bwMode="auto">
              <a:xfrm>
                <a:off x="1752600" y="3124200"/>
                <a:ext cx="0" cy="1524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9" name="Line 31"/>
              <p:cNvSpPr>
                <a:spLocks noChangeShapeType="1"/>
              </p:cNvSpPr>
              <p:nvPr/>
            </p:nvSpPr>
            <p:spPr bwMode="auto">
              <a:xfrm>
                <a:off x="1752600" y="3352800"/>
                <a:ext cx="0" cy="1524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0" name="Oval 32"/>
              <p:cNvSpPr>
                <a:spLocks noChangeArrowheads="1"/>
              </p:cNvSpPr>
              <p:nvPr/>
            </p:nvSpPr>
            <p:spPr bwMode="auto">
              <a:xfrm>
                <a:off x="1727200" y="3340100"/>
                <a:ext cx="76200" cy="76200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1" name="Oval 33"/>
              <p:cNvSpPr>
                <a:spLocks noChangeArrowheads="1"/>
              </p:cNvSpPr>
              <p:nvPr/>
            </p:nvSpPr>
            <p:spPr bwMode="auto">
              <a:xfrm>
                <a:off x="1727200" y="3213100"/>
                <a:ext cx="76200" cy="76200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4" name="Textfeld 3"/>
            <p:cNvSpPr txBox="1"/>
            <p:nvPr/>
          </p:nvSpPr>
          <p:spPr>
            <a:xfrm>
              <a:off x="1616141" y="2528148"/>
              <a:ext cx="5245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/>
                <a:t>~ </a:t>
              </a:r>
              <a:r>
                <a:rPr lang="en-US" sz="1800" dirty="0" err="1" smtClean="0"/>
                <a:t>rf</a:t>
              </a:r>
              <a:endParaRPr lang="en-US" sz="1800" dirty="0"/>
            </a:p>
          </p:txBody>
        </p:sp>
        <p:sp>
          <p:nvSpPr>
            <p:cNvPr id="48" name="Textfeld 47"/>
            <p:cNvSpPr txBox="1"/>
            <p:nvPr/>
          </p:nvSpPr>
          <p:spPr>
            <a:xfrm>
              <a:off x="1352325" y="1568759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+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860421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8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3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9821" name="Rectangle 4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2379822" name="Picture 4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86538"/>
            <a:ext cx="9144000" cy="271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695" y="874212"/>
            <a:ext cx="8408558" cy="150678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7695" y="128130"/>
            <a:ext cx="1772529" cy="808892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29972" y="391526"/>
            <a:ext cx="1716258" cy="400929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2335949" y="86512"/>
            <a:ext cx="42562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Lattice</a:t>
            </a:r>
          </a:p>
          <a:p>
            <a:pPr algn="ctr"/>
            <a:r>
              <a:rPr lang="en-US" dirty="0"/>
              <a:t>m</a:t>
            </a:r>
            <a:r>
              <a:rPr lang="en-US" dirty="0" smtClean="0"/>
              <a:t>agnetic “vs” </a:t>
            </a:r>
            <a:r>
              <a:rPr lang="en-US" dirty="0" err="1" smtClean="0"/>
              <a:t>rf</a:t>
            </a:r>
            <a:r>
              <a:rPr lang="en-US" dirty="0" smtClean="0"/>
              <a:t> - confinement</a:t>
            </a:r>
            <a:endParaRPr lang="en-US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9855" y="1410436"/>
            <a:ext cx="8604290" cy="5004536"/>
          </a:xfrm>
          <a:prstGeom prst="rect">
            <a:avLst/>
          </a:prstGeom>
        </p:spPr>
      </p:pic>
      <p:pic>
        <p:nvPicPr>
          <p:cNvPr id="2379825" name="Picture 4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40" y="5548313"/>
            <a:ext cx="820738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317695" y="3912704"/>
            <a:ext cx="9957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Manfred </a:t>
            </a:r>
          </a:p>
          <a:p>
            <a:pPr algn="ctr"/>
            <a:r>
              <a:rPr lang="en-US" sz="1600" dirty="0" err="1" smtClean="0"/>
              <a:t>Grieser</a:t>
            </a:r>
            <a:endParaRPr lang="en-US" sz="1600" dirty="0"/>
          </a:p>
        </p:txBody>
      </p:sp>
      <p:sp>
        <p:nvSpPr>
          <p:cNvPr id="10" name="Rechteck 9"/>
          <p:cNvSpPr/>
          <p:nvPr/>
        </p:nvSpPr>
        <p:spPr bwMode="auto">
          <a:xfrm>
            <a:off x="5546035" y="4171122"/>
            <a:ext cx="3180218" cy="80506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hteck 15"/>
          <p:cNvSpPr/>
          <p:nvPr/>
        </p:nvSpPr>
        <p:spPr bwMode="auto">
          <a:xfrm>
            <a:off x="4287078" y="5073456"/>
            <a:ext cx="3988373" cy="48451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33719" y="1530990"/>
            <a:ext cx="1114812" cy="557406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60644" y="1604640"/>
            <a:ext cx="679174" cy="374161"/>
          </a:xfrm>
          <a:prstGeom prst="rect">
            <a:avLst/>
          </a:prstGeom>
        </p:spPr>
      </p:pic>
      <p:pic>
        <p:nvPicPr>
          <p:cNvPr id="19" name="Grafik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941677" y="1604640"/>
            <a:ext cx="679174" cy="374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575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2379821" name="Rectangle 45"/>
            <p:cNvSpPr>
              <a:spLocks noChangeArrowheads="1"/>
            </p:cNvSpPr>
            <p:nvPr/>
          </p:nvSpPr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2379822" name="Picture 4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586538"/>
              <a:ext cx="9144000" cy="271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79825" name="Picture 4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40" y="5548313"/>
              <a:ext cx="820738" cy="1000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Grafik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7695" y="874212"/>
              <a:ext cx="8408558" cy="150678"/>
            </a:xfrm>
            <a:prstGeom prst="rect">
              <a:avLst/>
            </a:prstGeom>
          </p:spPr>
        </p:pic>
        <p:pic>
          <p:nvPicPr>
            <p:cNvPr id="2" name="Grafik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7695" y="128130"/>
              <a:ext cx="1772529" cy="808892"/>
            </a:xfrm>
            <a:prstGeom prst="rect">
              <a:avLst/>
            </a:prstGeom>
          </p:spPr>
        </p:pic>
        <p:pic>
          <p:nvPicPr>
            <p:cNvPr id="4" name="Grafik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929972" y="391526"/>
              <a:ext cx="1716258" cy="400929"/>
            </a:xfrm>
            <a:prstGeom prst="rect">
              <a:avLst/>
            </a:prstGeom>
          </p:spPr>
        </p:pic>
        <p:sp>
          <p:nvSpPr>
            <p:cNvPr id="5" name="Textfeld 4"/>
            <p:cNvSpPr txBox="1"/>
            <p:nvPr/>
          </p:nvSpPr>
          <p:spPr>
            <a:xfrm>
              <a:off x="2939649" y="177878"/>
              <a:ext cx="316464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/>
                <a:t>c</a:t>
              </a:r>
              <a:r>
                <a:rPr lang="en-US" sz="3200" dirty="0" smtClean="0"/>
                <a:t>lassify PALLAS</a:t>
              </a:r>
              <a:endParaRPr lang="en-US" sz="3200" dirty="0"/>
            </a:p>
          </p:txBody>
        </p:sp>
      </p:grpSp>
      <p:pic>
        <p:nvPicPr>
          <p:cNvPr id="7" name="Grafik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96362" y="1122240"/>
            <a:ext cx="6043502" cy="2337232"/>
          </a:xfrm>
          <a:prstGeom prst="rect">
            <a:avLst/>
          </a:prstGeom>
        </p:spPr>
      </p:pic>
      <p:sp>
        <p:nvSpPr>
          <p:cNvPr id="8" name="Geschweifte Klammer rechts 7"/>
          <p:cNvSpPr/>
          <p:nvPr/>
        </p:nvSpPr>
        <p:spPr bwMode="auto">
          <a:xfrm rot="5400000">
            <a:off x="5447478" y="2023068"/>
            <a:ext cx="284922" cy="3960728"/>
          </a:xfrm>
          <a:prstGeom prst="rightBrac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6024405" y="4005996"/>
            <a:ext cx="10262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tunable</a:t>
            </a:r>
            <a:endParaRPr lang="en-US" sz="2000" dirty="0"/>
          </a:p>
        </p:txBody>
      </p:sp>
      <p:grpSp>
        <p:nvGrpSpPr>
          <p:cNvPr id="30" name="Gruppieren 29"/>
          <p:cNvGrpSpPr/>
          <p:nvPr/>
        </p:nvGrpSpPr>
        <p:grpSpPr>
          <a:xfrm>
            <a:off x="3827125" y="4217772"/>
            <a:ext cx="3658374" cy="2329424"/>
            <a:chOff x="3827125" y="4217772"/>
            <a:chExt cx="3658374" cy="2329424"/>
          </a:xfrm>
        </p:grpSpPr>
        <p:grpSp>
          <p:nvGrpSpPr>
            <p:cNvPr id="11" name="Gruppieren 10"/>
            <p:cNvGrpSpPr/>
            <p:nvPr/>
          </p:nvGrpSpPr>
          <p:grpSpPr>
            <a:xfrm>
              <a:off x="4054196" y="5182589"/>
              <a:ext cx="3348111" cy="1364607"/>
              <a:chOff x="1828062" y="5188476"/>
              <a:chExt cx="3348111" cy="1364607"/>
            </a:xfrm>
          </p:grpSpPr>
          <p:pic>
            <p:nvPicPr>
              <p:cNvPr id="12" name="Grafik 11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828062" y="5691437"/>
                <a:ext cx="3348111" cy="861646"/>
              </a:xfrm>
              <a:prstGeom prst="rect">
                <a:avLst/>
              </a:prstGeom>
            </p:spPr>
          </p:pic>
          <p:pic>
            <p:nvPicPr>
              <p:cNvPr id="13" name="Grafik 12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119066" y="5188476"/>
                <a:ext cx="538074" cy="680624"/>
              </a:xfrm>
              <a:prstGeom prst="rect">
                <a:avLst/>
              </a:prstGeom>
            </p:spPr>
          </p:pic>
        </p:grpSp>
        <p:sp>
          <p:nvSpPr>
            <p:cNvPr id="16" name="Textfeld 15"/>
            <p:cNvSpPr txBox="1"/>
            <p:nvPr/>
          </p:nvSpPr>
          <p:spPr>
            <a:xfrm>
              <a:off x="3827125" y="4522653"/>
              <a:ext cx="365837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            identify/study</a:t>
              </a:r>
            </a:p>
            <a:p>
              <a:r>
                <a:rPr lang="en-US" sz="2000" dirty="0" smtClean="0"/>
                <a:t>crystal (1d-3d) stability criteria </a:t>
              </a:r>
              <a:endParaRPr lang="en-US" sz="2000" dirty="0"/>
            </a:p>
          </p:txBody>
        </p:sp>
        <p:pic>
          <p:nvPicPr>
            <p:cNvPr id="17" name="Grafik 16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 rot="5400000">
              <a:off x="5401605" y="4219026"/>
              <a:ext cx="376669" cy="374161"/>
            </a:xfrm>
            <a:prstGeom prst="rect">
              <a:avLst/>
            </a:prstGeom>
          </p:spPr>
        </p:pic>
      </p:grpSp>
      <p:pic>
        <p:nvPicPr>
          <p:cNvPr id="18" name="Grafik 1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31636" y="3817420"/>
            <a:ext cx="914400" cy="453683"/>
          </a:xfrm>
          <a:prstGeom prst="rect">
            <a:avLst/>
          </a:prstGeom>
        </p:spPr>
      </p:pic>
      <p:pic>
        <p:nvPicPr>
          <p:cNvPr id="19" name="Grafik 1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6863" y="4249525"/>
            <a:ext cx="1842868" cy="626012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50683" y="4819444"/>
            <a:ext cx="2082018" cy="457200"/>
          </a:xfrm>
          <a:prstGeom prst="rect">
            <a:avLst/>
          </a:prstGeom>
        </p:spPr>
      </p:pic>
      <p:sp>
        <p:nvSpPr>
          <p:cNvPr id="24" name="Textfeld 23"/>
          <p:cNvSpPr txBox="1"/>
          <p:nvPr/>
        </p:nvSpPr>
        <p:spPr>
          <a:xfrm rot="16200000">
            <a:off x="-375926" y="2585687"/>
            <a:ext cx="18934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plasma/crystal </a:t>
            </a:r>
          </a:p>
          <a:p>
            <a:r>
              <a:rPr lang="en-US" sz="2000" dirty="0" smtClean="0"/>
              <a:t>legend: </a:t>
            </a:r>
            <a:endParaRPr lang="en-US" sz="2000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247868" y="3496246"/>
            <a:ext cx="960766" cy="423090"/>
          </a:xfrm>
          <a:prstGeom prst="rect">
            <a:avLst/>
          </a:prstGeom>
        </p:spPr>
      </p:pic>
      <p:grpSp>
        <p:nvGrpSpPr>
          <p:cNvPr id="28" name="Gruppieren 27"/>
          <p:cNvGrpSpPr/>
          <p:nvPr/>
        </p:nvGrpSpPr>
        <p:grpSpPr>
          <a:xfrm>
            <a:off x="3739460" y="3524712"/>
            <a:ext cx="722550" cy="408721"/>
            <a:chOff x="3632980" y="3415476"/>
            <a:chExt cx="1224126" cy="650631"/>
          </a:xfrm>
        </p:grpSpPr>
        <p:pic>
          <p:nvPicPr>
            <p:cNvPr id="15" name="Grafik 14"/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3632980" y="3522134"/>
              <a:ext cx="506437" cy="372794"/>
            </a:xfrm>
            <a:prstGeom prst="rect">
              <a:avLst/>
            </a:prstGeom>
          </p:spPr>
        </p:pic>
        <p:pic>
          <p:nvPicPr>
            <p:cNvPr id="26" name="Grafik 25"/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3914571" y="3415476"/>
              <a:ext cx="942535" cy="650631"/>
            </a:xfrm>
            <a:prstGeom prst="rect">
              <a:avLst/>
            </a:prstGeom>
          </p:spPr>
        </p:pic>
      </p:grpSp>
      <p:grpSp>
        <p:nvGrpSpPr>
          <p:cNvPr id="29" name="Gruppieren 28"/>
          <p:cNvGrpSpPr/>
          <p:nvPr/>
        </p:nvGrpSpPr>
        <p:grpSpPr>
          <a:xfrm>
            <a:off x="2566521" y="4746182"/>
            <a:ext cx="1315765" cy="635714"/>
            <a:chOff x="2566521" y="4746182"/>
            <a:chExt cx="1315765" cy="635714"/>
          </a:xfrm>
        </p:grpSpPr>
        <p:pic>
          <p:nvPicPr>
            <p:cNvPr id="21" name="Grafik 20"/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2758237" y="5168112"/>
              <a:ext cx="984738" cy="172329"/>
            </a:xfrm>
            <a:prstGeom prst="rect">
              <a:avLst/>
            </a:prstGeom>
          </p:spPr>
        </p:pic>
        <p:pic>
          <p:nvPicPr>
            <p:cNvPr id="22" name="Grafik 21"/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2765221" y="4775904"/>
              <a:ext cx="562708" cy="168812"/>
            </a:xfrm>
            <a:prstGeom prst="rect">
              <a:avLst/>
            </a:prstGeom>
          </p:spPr>
        </p:pic>
        <p:pic>
          <p:nvPicPr>
            <p:cNvPr id="23" name="Grafik 22"/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2745261" y="4967044"/>
              <a:ext cx="1069145" cy="158262"/>
            </a:xfrm>
            <a:prstGeom prst="rect">
              <a:avLst/>
            </a:prstGeom>
          </p:spPr>
        </p:pic>
        <p:sp>
          <p:nvSpPr>
            <p:cNvPr id="32" name="Geschweifte Klammer rechts 31"/>
            <p:cNvSpPr/>
            <p:nvPr/>
          </p:nvSpPr>
          <p:spPr bwMode="auto">
            <a:xfrm rot="10800000">
              <a:off x="2566521" y="4746183"/>
              <a:ext cx="155590" cy="635713"/>
            </a:xfrm>
            <a:prstGeom prst="rightBrac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" name="Geschweifte Klammer rechts 32"/>
            <p:cNvSpPr/>
            <p:nvPr/>
          </p:nvSpPr>
          <p:spPr bwMode="auto">
            <a:xfrm rot="10800000" flipH="1">
              <a:off x="3748467" y="4746182"/>
              <a:ext cx="133819" cy="635713"/>
            </a:xfrm>
            <a:prstGeom prst="rightBrac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8830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uppieren 15"/>
          <p:cNvGrpSpPr/>
          <p:nvPr/>
        </p:nvGrpSpPr>
        <p:grpSpPr>
          <a:xfrm>
            <a:off x="568056" y="4502223"/>
            <a:ext cx="2081758" cy="1535583"/>
            <a:chOff x="507352" y="4058303"/>
            <a:chExt cx="2081758" cy="1535583"/>
          </a:xfrm>
        </p:grpSpPr>
        <p:pic>
          <p:nvPicPr>
            <p:cNvPr id="13" name="Grafik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7352" y="4058303"/>
              <a:ext cx="2081758" cy="1535583"/>
            </a:xfrm>
            <a:prstGeom prst="rect">
              <a:avLst/>
            </a:prstGeom>
          </p:spPr>
        </p:pic>
        <p:pic>
          <p:nvPicPr>
            <p:cNvPr id="17" name="Grafik 1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83318" y="4306948"/>
              <a:ext cx="984738" cy="172329"/>
            </a:xfrm>
            <a:prstGeom prst="rect">
              <a:avLst/>
            </a:prstGeom>
          </p:spPr>
        </p:pic>
        <p:pic>
          <p:nvPicPr>
            <p:cNvPr id="18" name="Grafik 1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93032" y="4910248"/>
              <a:ext cx="562708" cy="168812"/>
            </a:xfrm>
            <a:prstGeom prst="rect">
              <a:avLst/>
            </a:prstGeom>
          </p:spPr>
        </p:pic>
        <p:pic>
          <p:nvPicPr>
            <p:cNvPr id="19" name="Grafik 1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77937" y="4609005"/>
              <a:ext cx="1069145" cy="158262"/>
            </a:xfrm>
            <a:prstGeom prst="rect">
              <a:avLst/>
            </a:prstGeom>
          </p:spPr>
        </p:pic>
      </p:grpSp>
      <p:pic>
        <p:nvPicPr>
          <p:cNvPr id="20" name="Grafik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94957" y="3897487"/>
            <a:ext cx="3291840" cy="439615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90385" y="1452929"/>
            <a:ext cx="1294228" cy="541606"/>
          </a:xfrm>
          <a:prstGeom prst="rect">
            <a:avLst/>
          </a:prstGeom>
        </p:spPr>
      </p:pic>
      <p:grpSp>
        <p:nvGrpSpPr>
          <p:cNvPr id="6" name="Gruppieren 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2379821" name="Rectangle 45"/>
            <p:cNvSpPr>
              <a:spLocks noChangeArrowheads="1"/>
            </p:cNvSpPr>
            <p:nvPr/>
          </p:nvSpPr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2379822" name="Picture 46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586538"/>
              <a:ext cx="9144000" cy="271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Grafik 2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17695" y="874212"/>
              <a:ext cx="8408558" cy="150678"/>
            </a:xfrm>
            <a:prstGeom prst="rect">
              <a:avLst/>
            </a:prstGeom>
          </p:spPr>
        </p:pic>
        <p:pic>
          <p:nvPicPr>
            <p:cNvPr id="2" name="Grafik 1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17695" y="128130"/>
              <a:ext cx="1772529" cy="808892"/>
            </a:xfrm>
            <a:prstGeom prst="rect">
              <a:avLst/>
            </a:prstGeom>
          </p:spPr>
        </p:pic>
        <p:pic>
          <p:nvPicPr>
            <p:cNvPr id="4" name="Grafik 3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929972" y="391526"/>
              <a:ext cx="1716258" cy="400929"/>
            </a:xfrm>
            <a:prstGeom prst="rect">
              <a:avLst/>
            </a:prstGeom>
          </p:spPr>
        </p:pic>
        <p:sp>
          <p:nvSpPr>
            <p:cNvPr id="5" name="Textfeld 4"/>
            <p:cNvSpPr txBox="1"/>
            <p:nvPr/>
          </p:nvSpPr>
          <p:spPr>
            <a:xfrm>
              <a:off x="2152393" y="218949"/>
              <a:ext cx="486222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/>
                <a:t>c</a:t>
              </a:r>
              <a:r>
                <a:rPr lang="en-US" sz="3200" dirty="0" smtClean="0"/>
                <a:t>rystal beam “challenges”</a:t>
              </a:r>
              <a:endParaRPr lang="en-US" sz="3200" dirty="0"/>
            </a:p>
          </p:txBody>
        </p:sp>
        <p:pic>
          <p:nvPicPr>
            <p:cNvPr id="2379825" name="Picture 49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40" y="5548313"/>
              <a:ext cx="820738" cy="1000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7" name="Grafik 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47046" y="1677316"/>
            <a:ext cx="2152357" cy="2324686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747470" y="5800330"/>
            <a:ext cx="1688123" cy="555674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2833343" y="1362331"/>
            <a:ext cx="4297971" cy="4770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Challenges:</a:t>
            </a:r>
          </a:p>
          <a:p>
            <a:pPr marL="457200" indent="-457200">
              <a:buAutoNum type="arabicParenBoth"/>
            </a:pPr>
            <a:r>
              <a:rPr lang="en-US" sz="1600" dirty="0" smtClean="0"/>
              <a:t>IBS</a:t>
            </a:r>
          </a:p>
          <a:p>
            <a:pPr marL="457200" indent="-457200">
              <a:buAutoNum type="arabicParenBoth"/>
            </a:pPr>
            <a:endParaRPr lang="en-US" sz="1600" dirty="0"/>
          </a:p>
          <a:p>
            <a:r>
              <a:rPr lang="en-US" sz="1600" dirty="0"/>
              <a:t> </a:t>
            </a:r>
            <a:r>
              <a:rPr lang="en-US" sz="1600" dirty="0" smtClean="0"/>
              <a:t>       - strong 3d cooling (coupling)</a:t>
            </a:r>
            <a:br>
              <a:rPr lang="en-US" sz="1600" dirty="0" smtClean="0"/>
            </a:br>
            <a:r>
              <a:rPr lang="en-US" sz="1600" dirty="0" smtClean="0"/>
              <a:t>        - P&gt;: </a:t>
            </a:r>
            <a:r>
              <a:rPr lang="en-US" sz="1600" dirty="0" smtClean="0"/>
              <a:t>...</a:t>
            </a:r>
            <a:r>
              <a:rPr lang="en-US" sz="1600" dirty="0" smtClean="0"/>
              <a:t> </a:t>
            </a:r>
            <a:r>
              <a:rPr lang="en-US" sz="1600" dirty="0" smtClean="0"/>
              <a:t>laser overlap…</a:t>
            </a:r>
          </a:p>
          <a:p>
            <a:pPr marL="457200" indent="-457200">
              <a:buAutoNum type="arabicParenBoth"/>
            </a:pPr>
            <a:endParaRPr lang="en-US" sz="1600" dirty="0"/>
          </a:p>
          <a:p>
            <a:pPr marL="457200" indent="-457200">
              <a:buAutoNum type="arabicParenBoth"/>
            </a:pP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(2)    </a:t>
            </a:r>
            <a:r>
              <a:rPr lang="en-US" sz="1600" dirty="0" err="1"/>
              <a:t>e</a:t>
            </a:r>
            <a:r>
              <a:rPr lang="en-US" sz="1600" dirty="0" err="1" smtClean="0"/>
              <a:t>igenmodes</a:t>
            </a:r>
            <a:r>
              <a:rPr lang="en-US" sz="1600" dirty="0" smtClean="0"/>
              <a:t> (and sidebands at </a:t>
            </a:r>
            <a:r>
              <a:rPr lang="en-US" sz="1600" dirty="0" smtClean="0">
                <a:latin typeface="Symbol" panose="05050102010706020507" pitchFamily="18" charset="2"/>
              </a:rPr>
              <a:t>W</a:t>
            </a:r>
            <a:r>
              <a:rPr lang="en-US" sz="1600" dirty="0" smtClean="0"/>
              <a:t>)</a:t>
            </a:r>
            <a:br>
              <a:rPr lang="en-US" sz="1600" dirty="0" smtClean="0"/>
            </a:br>
            <a:r>
              <a:rPr lang="en-US" sz="1600" dirty="0" smtClean="0"/>
              <a:t>        crystal “in </a:t>
            </a:r>
            <a:r>
              <a:rPr lang="en-US" sz="1600" dirty="0" err="1" smtClean="0"/>
              <a:t>statu</a:t>
            </a:r>
            <a:r>
              <a:rPr lang="en-US" sz="1600" dirty="0" smtClean="0"/>
              <a:t> </a:t>
            </a:r>
            <a:r>
              <a:rPr lang="en-US" sz="1600" dirty="0" err="1" smtClean="0"/>
              <a:t>nascendi</a:t>
            </a:r>
            <a:r>
              <a:rPr lang="en-US" sz="1600" dirty="0" smtClean="0"/>
              <a:t>”</a:t>
            </a:r>
            <a:endParaRPr lang="en-US" sz="1600" dirty="0"/>
          </a:p>
          <a:p>
            <a:pPr marL="457200" indent="-457200">
              <a:buAutoNum type="arabicParenBoth"/>
            </a:pPr>
            <a:endParaRPr lang="en-US" sz="1600" dirty="0" smtClean="0"/>
          </a:p>
          <a:p>
            <a:pPr marL="457200" indent="-457200">
              <a:buAutoNum type="arabicParenBoth"/>
            </a:pPr>
            <a:endParaRPr lang="en-US" sz="1600" dirty="0"/>
          </a:p>
          <a:p>
            <a:pPr marL="457200" indent="-457200">
              <a:buAutoNum type="arabicParenBoth"/>
            </a:pPr>
            <a:endParaRPr lang="en-US" sz="1600" dirty="0" smtClean="0"/>
          </a:p>
          <a:p>
            <a:r>
              <a:rPr lang="en-US" sz="1600" dirty="0" smtClean="0"/>
              <a:t>(3)    stop </a:t>
            </a:r>
            <a:r>
              <a:rPr lang="en-US" sz="1600" dirty="0"/>
              <a:t>bands	[Q no integer]</a:t>
            </a:r>
            <a:br>
              <a:rPr lang="en-US" sz="1600" dirty="0"/>
            </a:br>
            <a:r>
              <a:rPr lang="en-US" sz="1600" dirty="0" smtClean="0"/>
              <a:t>        during </a:t>
            </a:r>
            <a:r>
              <a:rPr lang="en-US" sz="1600" dirty="0"/>
              <a:t>crystallization (scanning Q to 0)</a:t>
            </a:r>
            <a:br>
              <a:rPr lang="en-US" sz="1600" dirty="0"/>
            </a:br>
            <a:r>
              <a:rPr lang="en-US" sz="1600" dirty="0" smtClean="0"/>
              <a:t>         - fast </a:t>
            </a:r>
            <a:r>
              <a:rPr lang="en-US" sz="1600" dirty="0"/>
              <a:t>crossing </a:t>
            </a:r>
            <a:r>
              <a:rPr lang="en-US" sz="1600" dirty="0" smtClean="0"/>
              <a:t> 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>         - P</a:t>
            </a:r>
            <a:r>
              <a:rPr lang="en-US" sz="1600" dirty="0"/>
              <a:t>&gt; (min. disturbances</a:t>
            </a:r>
            <a:r>
              <a:rPr lang="en-US" sz="1600" dirty="0" smtClean="0"/>
              <a:t>)</a:t>
            </a:r>
            <a:br>
              <a:rPr lang="en-US" sz="1600" dirty="0" smtClean="0"/>
            </a:br>
            <a:endParaRPr lang="en-US" sz="1600" dirty="0" smtClean="0"/>
          </a:p>
          <a:p>
            <a:r>
              <a:rPr lang="en-US" sz="1600" dirty="0" smtClean="0"/>
              <a:t>(4)    shear forces (&gt;1d)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266024" y="1167332"/>
            <a:ext cx="914400" cy="453683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073349" y="5337151"/>
            <a:ext cx="914400" cy="256735"/>
          </a:xfrm>
          <a:prstGeom prst="rect">
            <a:avLst/>
          </a:prstGeom>
        </p:spPr>
      </p:pic>
      <p:grpSp>
        <p:nvGrpSpPr>
          <p:cNvPr id="30" name="Gruppieren 29"/>
          <p:cNvGrpSpPr/>
          <p:nvPr/>
        </p:nvGrpSpPr>
        <p:grpSpPr>
          <a:xfrm>
            <a:off x="5533088" y="5692823"/>
            <a:ext cx="1140347" cy="425548"/>
            <a:chOff x="7692663" y="4876367"/>
            <a:chExt cx="1140347" cy="425548"/>
          </a:xfrm>
        </p:grpSpPr>
        <p:pic>
          <p:nvPicPr>
            <p:cNvPr id="23" name="Grafik 22"/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7692663" y="4960516"/>
              <a:ext cx="422031" cy="235634"/>
            </a:xfrm>
            <a:prstGeom prst="rect">
              <a:avLst/>
            </a:prstGeom>
          </p:spPr>
        </p:pic>
        <p:pic>
          <p:nvPicPr>
            <p:cNvPr id="24" name="Grafik 23"/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8115558" y="4876367"/>
              <a:ext cx="717452" cy="425548"/>
            </a:xfrm>
            <a:prstGeom prst="rect">
              <a:avLst/>
            </a:prstGeom>
          </p:spPr>
        </p:pic>
      </p:grpSp>
      <p:grpSp>
        <p:nvGrpSpPr>
          <p:cNvPr id="27" name="Gruppieren 26"/>
          <p:cNvGrpSpPr/>
          <p:nvPr/>
        </p:nvGrpSpPr>
        <p:grpSpPr>
          <a:xfrm>
            <a:off x="5903270" y="937022"/>
            <a:ext cx="3140678" cy="3322411"/>
            <a:chOff x="5903270" y="937022"/>
            <a:chExt cx="3140678" cy="3322411"/>
          </a:xfrm>
        </p:grpSpPr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6711514" y="1994535"/>
              <a:ext cx="2096086" cy="2264898"/>
            </a:xfrm>
            <a:prstGeom prst="rect">
              <a:avLst/>
            </a:prstGeom>
          </p:spPr>
        </p:pic>
        <p:pic>
          <p:nvPicPr>
            <p:cNvPr id="10" name="Grafik 9"/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5903270" y="1327456"/>
              <a:ext cx="2944554" cy="571243"/>
            </a:xfrm>
            <a:prstGeom prst="rect">
              <a:avLst/>
            </a:prstGeom>
          </p:spPr>
        </p:pic>
        <p:pic>
          <p:nvPicPr>
            <p:cNvPr id="11" name="Grafik 10"/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6247280" y="2850175"/>
              <a:ext cx="464234" cy="411480"/>
            </a:xfrm>
            <a:prstGeom prst="rect">
              <a:avLst/>
            </a:prstGeom>
          </p:spPr>
        </p:pic>
        <p:pic>
          <p:nvPicPr>
            <p:cNvPr id="25" name="Grafik 24"/>
            <p:cNvPicPr>
              <a:picLocks noChangeAspect="1"/>
            </p:cNvPicPr>
            <p:nvPr/>
          </p:nvPicPr>
          <p:blipFill>
            <a:blip r:embed="rId23"/>
            <a:stretch>
              <a:fillRect/>
            </a:stretch>
          </p:blipFill>
          <p:spPr>
            <a:xfrm rot="5400000">
              <a:off x="7707520" y="2122940"/>
              <a:ext cx="2522345" cy="150510"/>
            </a:xfrm>
            <a:prstGeom prst="rect">
              <a:avLst/>
            </a:prstGeom>
          </p:spPr>
        </p:pic>
      </p:grpSp>
      <p:pic>
        <p:nvPicPr>
          <p:cNvPr id="26" name="Grafik 25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 rot="16200000">
            <a:off x="-1099598" y="2439023"/>
            <a:ext cx="2644726" cy="168812"/>
          </a:xfrm>
          <a:prstGeom prst="rect">
            <a:avLst/>
          </a:prstGeom>
        </p:spPr>
      </p:pic>
      <p:grpSp>
        <p:nvGrpSpPr>
          <p:cNvPr id="31" name="Gruppieren 30"/>
          <p:cNvGrpSpPr/>
          <p:nvPr/>
        </p:nvGrpSpPr>
        <p:grpSpPr>
          <a:xfrm>
            <a:off x="862678" y="6405597"/>
            <a:ext cx="5261454" cy="150090"/>
            <a:chOff x="811355" y="6345206"/>
            <a:chExt cx="5505039" cy="186397"/>
          </a:xfrm>
        </p:grpSpPr>
        <p:pic>
          <p:nvPicPr>
            <p:cNvPr id="28" name="Grafik 27"/>
            <p:cNvPicPr>
              <a:picLocks noChangeAspect="1"/>
            </p:cNvPicPr>
            <p:nvPr/>
          </p:nvPicPr>
          <p:blipFill>
            <a:blip r:embed="rId25"/>
            <a:stretch>
              <a:fillRect/>
            </a:stretch>
          </p:blipFill>
          <p:spPr>
            <a:xfrm>
              <a:off x="811355" y="6348723"/>
              <a:ext cx="1997612" cy="182880"/>
            </a:xfrm>
            <a:prstGeom prst="rect">
              <a:avLst/>
            </a:prstGeom>
          </p:spPr>
        </p:pic>
        <p:pic>
          <p:nvPicPr>
            <p:cNvPr id="29" name="Grafik 28"/>
            <p:cNvPicPr>
              <a:picLocks noChangeAspect="1"/>
            </p:cNvPicPr>
            <p:nvPr/>
          </p:nvPicPr>
          <p:blipFill>
            <a:blip r:embed="rId26"/>
            <a:stretch>
              <a:fillRect/>
            </a:stretch>
          </p:blipFill>
          <p:spPr>
            <a:xfrm>
              <a:off x="2827606" y="6345206"/>
              <a:ext cx="3488788" cy="186397"/>
            </a:xfrm>
            <a:prstGeom prst="rect">
              <a:avLst/>
            </a:prstGeom>
          </p:spPr>
        </p:pic>
      </p:grpSp>
      <p:sp>
        <p:nvSpPr>
          <p:cNvPr id="2379808" name="Textfeld 2379807"/>
          <p:cNvSpPr txBox="1"/>
          <p:nvPr/>
        </p:nvSpPr>
        <p:spPr>
          <a:xfrm>
            <a:off x="-36894" y="1024890"/>
            <a:ext cx="304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36" name="Textfeld 35"/>
          <p:cNvSpPr txBox="1"/>
          <p:nvPr/>
        </p:nvSpPr>
        <p:spPr>
          <a:xfrm>
            <a:off x="6008580" y="6209263"/>
            <a:ext cx="304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6507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Schätz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2916"/>
            <a:ext cx="9144000" cy="540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altLang="de-DE" sz="36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5943600"/>
            <a:ext cx="9144000" cy="9144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2400" dirty="0" smtClean="0">
                <a:solidFill>
                  <a:srgbClr val="FFFFFF"/>
                </a:solidFill>
                <a:latin typeface="Arial" panose="020B0604020202020204" pitchFamily="34" charset="0"/>
              </a:rPr>
              <a:t>Extreme Storage Rings 2022 </a:t>
            </a:r>
            <a:r>
              <a:rPr lang="en-US" altLang="de-DE" sz="2400" dirty="0">
                <a:solidFill>
                  <a:srgbClr val="FFFFFF"/>
                </a:solidFill>
                <a:latin typeface="Arial" panose="020B0604020202020204" pitchFamily="34" charset="0"/>
              </a:rPr>
              <a:t>– Tobias </a:t>
            </a:r>
            <a:r>
              <a:rPr lang="en-US" altLang="de-DE" sz="2400" dirty="0" err="1" smtClean="0">
                <a:solidFill>
                  <a:srgbClr val="FFFFFF"/>
                </a:solidFill>
                <a:latin typeface="Arial" panose="020B0604020202020204" pitchFamily="34" charset="0"/>
              </a:rPr>
              <a:t>Schaetz</a:t>
            </a:r>
            <a:r>
              <a:rPr lang="en-US" altLang="de-DE" sz="24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en-US" altLang="de-DE" sz="2400" dirty="0" smtClean="0">
                <a:solidFill>
                  <a:srgbClr val="FFFFFF"/>
                </a:solidFill>
                <a:latin typeface="Arial" panose="020B0604020202020204" pitchFamily="34" charset="0"/>
              </a:rPr>
              <a:t>    LMU...Freiburg </a:t>
            </a:r>
            <a:endParaRPr lang="en-US" altLang="de-DE" sz="24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465513" y="604838"/>
            <a:ext cx="18473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0000"/>
                    </a:gs>
                    <a:gs pos="100000">
                      <a:srgbClr val="760000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de-DE" sz="48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5127" name="Text Box 9"/>
          <p:cNvSpPr txBox="1">
            <a:spLocks noChangeArrowheads="1"/>
          </p:cNvSpPr>
          <p:nvPr/>
        </p:nvSpPr>
        <p:spPr bwMode="auto">
          <a:xfrm>
            <a:off x="2210043" y="55425"/>
            <a:ext cx="4617547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0000"/>
                    </a:gs>
                    <a:gs pos="100000">
                      <a:srgbClr val="760000"/>
                    </a:gs>
                  </a:gsLst>
                  <a:path path="rect">
                    <a:fillToRect r="100000" b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de-DE" dirty="0" smtClean="0">
                <a:solidFill>
                  <a:srgbClr val="FFFFFF"/>
                </a:solidFill>
                <a:latin typeface="Arial" panose="020B0604020202020204" pitchFamily="34" charset="0"/>
              </a:rPr>
              <a:t>CRYSTALLINE BEAMS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de-DE" dirty="0" smtClean="0">
                <a:solidFill>
                  <a:srgbClr val="FFFFFF"/>
                </a:solidFill>
                <a:latin typeface="Arial" panose="020B0604020202020204" pitchFamily="34" charset="0"/>
              </a:rPr>
              <a:t>PALLAS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218159" y="1106556"/>
            <a:ext cx="8778365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Outline:</a:t>
            </a:r>
            <a:endParaRPr lang="en-US" dirty="0">
              <a:solidFill>
                <a:schemeClr val="bg1"/>
              </a:solidFill>
            </a:endParaRPr>
          </a:p>
          <a:p>
            <a:pPr marL="342900" indent="-34290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storage ring [</a:t>
            </a:r>
            <a:r>
              <a:rPr lang="en-US" dirty="0" err="1" smtClean="0">
                <a:solidFill>
                  <a:schemeClr val="bg1"/>
                </a:solidFill>
              </a:rPr>
              <a:t>rf</a:t>
            </a:r>
            <a:r>
              <a:rPr lang="en-US" dirty="0" smtClean="0">
                <a:solidFill>
                  <a:schemeClr val="bg1"/>
                </a:solidFill>
              </a:rPr>
              <a:t> versus magnetic lattice]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	- classify PALLAS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	- crystallization “challenges” </a:t>
            </a:r>
          </a:p>
          <a:p>
            <a:pPr marL="342900" indent="-342900">
              <a:buFontTx/>
              <a:buChar char="-"/>
            </a:pPr>
            <a:endParaRPr lang="en-US" dirty="0" smtClean="0">
              <a:solidFill>
                <a:schemeClr val="bg1"/>
              </a:solidFill>
            </a:endParaRPr>
          </a:p>
          <a:p>
            <a:pPr marL="342900" indent="-34290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PALLAS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	- setup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	- operation </a:t>
            </a:r>
            <a:r>
              <a:rPr lang="en-US" dirty="0" err="1" smtClean="0">
                <a:solidFill>
                  <a:schemeClr val="bg1"/>
                </a:solidFill>
              </a:rPr>
              <a:t>modi</a:t>
            </a:r>
            <a:endParaRPr lang="en-US" dirty="0" smtClean="0">
              <a:solidFill>
                <a:schemeClr val="bg1"/>
              </a:solidFill>
            </a:endParaRPr>
          </a:p>
          <a:p>
            <a:pPr marL="342900" indent="-342900">
              <a:buFontTx/>
              <a:buChar char="-"/>
            </a:pPr>
            <a:endParaRPr lang="en-US" dirty="0" smtClean="0">
              <a:solidFill>
                <a:schemeClr val="bg1"/>
              </a:solidFill>
            </a:endParaRPr>
          </a:p>
          <a:p>
            <a:pPr marL="342900" indent="-342900"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Crystalline beams [!eV!]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	- continuous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	- bunched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		</a:t>
            </a:r>
            <a:r>
              <a:rPr lang="en-US" dirty="0">
                <a:solidFill>
                  <a:schemeClr val="bg1"/>
                </a:solidFill>
              </a:rPr>
              <a:t>	</a:t>
            </a:r>
            <a:r>
              <a:rPr lang="en-US" dirty="0" smtClean="0">
                <a:solidFill>
                  <a:schemeClr val="bg1"/>
                </a:solidFill>
              </a:rPr>
              <a:t>towards                        “lessons on stability”</a:t>
            </a:r>
          </a:p>
          <a:p>
            <a:pPr marL="342900" indent="-342900">
              <a:buFontTx/>
              <a:buChar char="-"/>
            </a:pP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5691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2379821" name="Rectangle 45"/>
            <p:cNvSpPr>
              <a:spLocks noChangeArrowheads="1"/>
            </p:cNvSpPr>
            <p:nvPr/>
          </p:nvSpPr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2379822" name="Picture 4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586538"/>
              <a:ext cx="9144000" cy="271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79825" name="Picture 4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40" y="5548313"/>
              <a:ext cx="820738" cy="1000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Grafik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7695" y="874212"/>
              <a:ext cx="8408558" cy="150678"/>
            </a:xfrm>
            <a:prstGeom prst="rect">
              <a:avLst/>
            </a:prstGeom>
          </p:spPr>
        </p:pic>
        <p:pic>
          <p:nvPicPr>
            <p:cNvPr id="2" name="Grafik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7695" y="128130"/>
              <a:ext cx="1772529" cy="808892"/>
            </a:xfrm>
            <a:prstGeom prst="rect">
              <a:avLst/>
            </a:prstGeom>
          </p:spPr>
        </p:pic>
        <p:pic>
          <p:nvPicPr>
            <p:cNvPr id="4" name="Grafik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929972" y="391526"/>
              <a:ext cx="1716258" cy="400929"/>
            </a:xfrm>
            <a:prstGeom prst="rect">
              <a:avLst/>
            </a:prstGeom>
          </p:spPr>
        </p:pic>
        <p:sp>
          <p:nvSpPr>
            <p:cNvPr id="5" name="Textfeld 4"/>
            <p:cNvSpPr txBox="1"/>
            <p:nvPr/>
          </p:nvSpPr>
          <p:spPr>
            <a:xfrm>
              <a:off x="3279453" y="185597"/>
              <a:ext cx="307167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PALLAS - setup</a:t>
              </a:r>
              <a:endParaRPr lang="en-US" sz="3200" dirty="0"/>
            </a:p>
          </p:txBody>
        </p:sp>
      </p:grpSp>
      <p:pic>
        <p:nvPicPr>
          <p:cNvPr id="7" name="Grafik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630" y="1144702"/>
            <a:ext cx="5889749" cy="3941502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47580" y="3176330"/>
            <a:ext cx="1503655" cy="1819154"/>
          </a:xfrm>
          <a:prstGeom prst="rect">
            <a:avLst/>
          </a:prstGeom>
        </p:spPr>
      </p:pic>
      <p:cxnSp>
        <p:nvCxnSpPr>
          <p:cNvPr id="18" name="Gerade Verbindung mit Pfeil 17"/>
          <p:cNvCxnSpPr/>
          <p:nvPr/>
        </p:nvCxnSpPr>
        <p:spPr bwMode="auto">
          <a:xfrm>
            <a:off x="6973066" y="2292789"/>
            <a:ext cx="481749" cy="2793415"/>
          </a:xfrm>
          <a:prstGeom prst="straightConnector1">
            <a:avLst/>
          </a:prstGeom>
          <a:gradFill rotWithShape="0">
            <a:gsLst>
              <a:gs pos="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57150" cap="flat" cmpd="sng" algn="ctr">
            <a:solidFill>
              <a:srgbClr val="FFFF00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0" name="Gruppieren 19"/>
          <p:cNvGrpSpPr/>
          <p:nvPr/>
        </p:nvGrpSpPr>
        <p:grpSpPr>
          <a:xfrm>
            <a:off x="4085916" y="1062990"/>
            <a:ext cx="4965319" cy="5455631"/>
            <a:chOff x="4085916" y="1062990"/>
            <a:chExt cx="4965319" cy="5455631"/>
          </a:xfrm>
        </p:grpSpPr>
        <p:pic>
          <p:nvPicPr>
            <p:cNvPr id="11" name="Grafik 10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085916" y="5002021"/>
              <a:ext cx="4282832" cy="1516600"/>
            </a:xfrm>
            <a:prstGeom prst="rect">
              <a:avLst/>
            </a:prstGeom>
          </p:spPr>
        </p:pic>
        <p:pic>
          <p:nvPicPr>
            <p:cNvPr id="12" name="Grafik 11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885787" y="1062990"/>
              <a:ext cx="3165448" cy="2045423"/>
            </a:xfrm>
            <a:prstGeom prst="rect">
              <a:avLst/>
            </a:prstGeom>
          </p:spPr>
        </p:pic>
        <p:cxnSp>
          <p:nvCxnSpPr>
            <p:cNvPr id="22" name="Gerade Verbindung mit Pfeil 21"/>
            <p:cNvCxnSpPr/>
            <p:nvPr/>
          </p:nvCxnSpPr>
          <p:spPr bwMode="auto">
            <a:xfrm>
              <a:off x="6988935" y="2366337"/>
              <a:ext cx="444415" cy="2664595"/>
            </a:xfrm>
            <a:prstGeom prst="straightConnector1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rect">
                <a:fillToRect r="100000" b="100000"/>
              </a:path>
            </a:gradFill>
            <a:ln w="15875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7707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FF0000"/>
            </a:gs>
            <a:gs pos="100000">
              <a:srgbClr val="FF0000">
                <a:gamma/>
                <a:shade val="46275"/>
                <a:invGamma/>
              </a:srgbClr>
            </a:gs>
          </a:gsLst>
          <a:path path="rect">
            <a:fillToRect r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FF0000"/>
            </a:gs>
            <a:gs pos="100000">
              <a:srgbClr val="FF0000">
                <a:gamma/>
                <a:shade val="46275"/>
                <a:invGamma/>
              </a:srgbClr>
            </a:gs>
          </a:gsLst>
          <a:path path="rect">
            <a:fillToRect r="100000" b="100000"/>
          </a:path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Uni_Praesentation_E1_RGB">
  <a:themeElements>
    <a:clrScheme name="Uni_Praesentation_E1_RGB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CC"/>
      </a:accent1>
      <a:accent2>
        <a:srgbClr val="004A99"/>
      </a:accent2>
      <a:accent3>
        <a:srgbClr val="FFFFFF"/>
      </a:accent3>
      <a:accent4>
        <a:srgbClr val="000000"/>
      </a:accent4>
      <a:accent5>
        <a:srgbClr val="E2E2E2"/>
      </a:accent5>
      <a:accent6>
        <a:srgbClr val="00428A"/>
      </a:accent6>
      <a:hlink>
        <a:srgbClr val="5781BD"/>
      </a:hlink>
      <a:folHlink>
        <a:srgbClr val="C1002A"/>
      </a:folHlink>
    </a:clrScheme>
    <a:fontScheme name="Uni_Praesentation_E1_RGB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Uni_Praesentation_E1_RGB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i_Praesentation_E1_RGB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i_Praesentation_E1_RGB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i_Praesentation_E1_RGB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i_Praesentation_E1_RGB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i_Praesentation_E1_RGB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i_Praesentation_E1_RGB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i_Praesentation_E1_RGB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i_Praesentation_E1_RGB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i_Praesentation_E1_RGB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i_Praesentation_E1_RGB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i_Praesentation_E1_RGB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i_Praesentation_E1_RGB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CC"/>
        </a:accent1>
        <a:accent2>
          <a:srgbClr val="004A99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428A"/>
        </a:accent6>
        <a:hlink>
          <a:srgbClr val="5781BD"/>
        </a:hlink>
        <a:folHlink>
          <a:srgbClr val="C1002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902</Words>
  <Application>Microsoft Office PowerPoint</Application>
  <PresentationFormat>Bildschirmpräsentation (4:3)</PresentationFormat>
  <Paragraphs>211</Paragraphs>
  <Slides>36</Slides>
  <Notes>25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36</vt:i4>
      </vt:variant>
    </vt:vector>
  </HeadingPairs>
  <TitlesOfParts>
    <vt:vector size="43" baseType="lpstr">
      <vt:lpstr>Arial</vt:lpstr>
      <vt:lpstr>Geneva</vt:lpstr>
      <vt:lpstr>Symbol</vt:lpstr>
      <vt:lpstr>Times New Roman</vt:lpstr>
      <vt:lpstr>Wingdings</vt:lpstr>
      <vt:lpstr>Default Design</vt:lpstr>
      <vt:lpstr>Uni_Praesentation_E1_RGB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            the piano of states     (12) </vt:lpstr>
      <vt:lpstr>25Mg+ (I=5/2)- transitions</vt:lpstr>
      <vt:lpstr>PowerPoint-Präsentation</vt:lpstr>
    </vt:vector>
  </TitlesOfParts>
  <Company>NIST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Wayne Itano</dc:creator>
  <cp:lastModifiedBy>tobias.schaetz@physik.uni-freiburg.de</cp:lastModifiedBy>
  <cp:revision>1173</cp:revision>
  <dcterms:created xsi:type="dcterms:W3CDTF">2001-09-08T19:57:47Z</dcterms:created>
  <dcterms:modified xsi:type="dcterms:W3CDTF">2022-02-07T09:41:37Z</dcterms:modified>
</cp:coreProperties>
</file>