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7" r:id="rId2"/>
    <p:sldId id="422" r:id="rId3"/>
    <p:sldId id="423" r:id="rId4"/>
    <p:sldId id="424" r:id="rId5"/>
    <p:sldId id="416" r:id="rId6"/>
    <p:sldId id="425" r:id="rId7"/>
    <p:sldId id="426" r:id="rId8"/>
    <p:sldId id="427" r:id="rId9"/>
    <p:sldId id="41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6807" autoAdjust="0"/>
  </p:normalViewPr>
  <p:slideViewPr>
    <p:cSldViewPr snapToGrid="0">
      <p:cViewPr varScale="1">
        <p:scale>
          <a:sx n="130" d="100"/>
          <a:sy n="130" d="100"/>
        </p:scale>
        <p:origin x="936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77925" y="1235075"/>
            <a:ext cx="4441825" cy="3330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4EF424-F1F4-4777-86A2-DA5989A8E72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350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311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8A14A89E-E408-45A9-982C-DB7387787E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364" y="5325920"/>
            <a:ext cx="1594420" cy="1445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0E600346-63C4-4AC1-BE0B-41ABA70E46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4893" y="5462918"/>
            <a:ext cx="1632830" cy="129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fr-FR"/>
              <a:t>B. Raë 16.11.2021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EA YETS 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60001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1" y="6356369"/>
            <a:ext cx="2481123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fr-FR"/>
              <a:t>B. Raë 16.11.2021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EA YETS 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1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1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4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92"/>
            <a:ext cx="4073702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92"/>
            <a:ext cx="4071135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B. Raë 16.11.2021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EA YETS Planning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B. Raë 16.11.2021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EA YETS Planning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B. Raë 16.11.2021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EA YETS Planning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34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3205D8B7-2AE5-4970-9E3F-0C33AA53DA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319" y="2290499"/>
            <a:ext cx="1074861" cy="974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1EFD54A7-63CF-45DE-8FBA-10C98345D9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7458" y="2411252"/>
            <a:ext cx="1074861" cy="85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69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11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11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23418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fr-FR"/>
              <a:t>B. Raë 16.11.2021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EA YETS Planning</a:t>
            </a:r>
            <a:endParaRPr lang="en-US" dirty="0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A7C27FE4-686A-4D9C-B5D6-B65FBFA304F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14" y="6321238"/>
            <a:ext cx="558288" cy="506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27656C0-12CE-4254-BBBF-B32C6B8C176D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26" y="6352598"/>
            <a:ext cx="558288" cy="44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oss-coordination.web.cern.ch/gantt/latest?facilities=East%20Area%2CNorth%20Area%2CAD%2FELENA%2Cn_TOF%2CHiRadMat&amp;scale=week&amp;worktypeproject=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383542" y="1982049"/>
            <a:ext cx="8376916" cy="1827213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fr-CH" sz="4400" dirty="0"/>
              <a:t>EA YETS Planning</a:t>
            </a:r>
            <a:br>
              <a:rPr lang="en-GB" sz="4400" dirty="0"/>
            </a:br>
            <a:r>
              <a:rPr lang="en-GB" sz="3200" b="0" dirty="0"/>
              <a:t>135th</a:t>
            </a:r>
            <a:r>
              <a:rPr lang="en-GB" sz="4400" dirty="0"/>
              <a:t> </a:t>
            </a:r>
            <a:r>
              <a:rPr lang="en-GB" sz="3200" b="0" dirty="0"/>
              <a:t>EATM 16th of November 2021</a:t>
            </a:r>
            <a:br>
              <a:rPr lang="en-GB" sz="4400" dirty="0"/>
            </a:br>
            <a:endParaRPr lang="en-GB" altLang="en-US" sz="4400" dirty="0">
              <a:ln>
                <a:noFill/>
              </a:ln>
              <a:ea typeface="MS PGothic" panose="020B0600070205080204" pitchFamily="34" charset="-128"/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E7E7A03-6704-4FAB-8564-67E66F145A0E}"/>
              </a:ext>
            </a:extLst>
          </p:cNvPr>
          <p:cNvSpPr txBox="1">
            <a:spLocks/>
          </p:cNvSpPr>
          <p:nvPr/>
        </p:nvSpPr>
        <p:spPr bwMode="auto">
          <a:xfrm>
            <a:off x="383542" y="3212747"/>
            <a:ext cx="4843211" cy="10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100" b="0" i="0" kern="1200">
                <a:solidFill>
                  <a:schemeClr val="accent4"/>
                </a:solidFill>
                <a:effectLst/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dirty="0"/>
              <a:t>Bastien Rae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1236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8C1FA-BD9C-4DE2-B51C-2D725B48B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Planning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BE2DF18-B875-4C92-8A73-2C64DBD9F11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70423" y="1186666"/>
            <a:ext cx="4519271" cy="5027612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0E64A6-B3BF-4DC7-85CB-600B2C11E42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2000F-DED0-4761-9748-7D3B68EBC01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B. Raë 16.11.2021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C89CF0-0407-4B06-B224-54A0B86152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EA YETS Planning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35D9AE-C7DC-4994-9E29-1A9712991812}"/>
              </a:ext>
            </a:extLst>
          </p:cNvPr>
          <p:cNvSpPr txBox="1"/>
          <p:nvPr/>
        </p:nvSpPr>
        <p:spPr>
          <a:xfrm>
            <a:off x="54306" y="1253613"/>
            <a:ext cx="4519271" cy="4204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Draft of Linear planning on the indico.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To be review by super intendants.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Don’t hesitate to make comments </a:t>
            </a:r>
          </a:p>
          <a:p>
            <a:pPr>
              <a:lnSpc>
                <a:spcPct val="150000"/>
              </a:lnSpc>
            </a:pPr>
            <a:r>
              <a:rPr lang="en-GB" dirty="0">
                <a:sym typeface="Wingdings" panose="05000000000000000000" pitchFamily="2" charset="2"/>
              </a:rPr>
              <a:t>AD  Really dense planning</a:t>
            </a:r>
          </a:p>
          <a:p>
            <a:pPr>
              <a:lnSpc>
                <a:spcPct val="150000"/>
              </a:lnSpc>
            </a:pPr>
            <a:r>
              <a:rPr lang="en-GB" dirty="0"/>
              <a:t>East Area </a:t>
            </a:r>
            <a:r>
              <a:rPr lang="en-GB" dirty="0">
                <a:sym typeface="Wingdings" panose="05000000000000000000" pitchFamily="2" charset="2"/>
              </a:rPr>
              <a:t> No critical point foreseen</a:t>
            </a:r>
          </a:p>
          <a:p>
            <a:pPr>
              <a:lnSpc>
                <a:spcPct val="150000"/>
              </a:lnSpc>
            </a:pPr>
            <a:r>
              <a:rPr lang="en-GB" dirty="0">
                <a:sym typeface="Wingdings" panose="05000000000000000000" pitchFamily="2" charset="2"/>
              </a:rPr>
              <a:t>North Area  Perturbation foreseen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AUG Tests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Access Rack Relocation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Gas Consolidation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EHN1 De-cabling (see M. Jeckel talk)</a:t>
            </a:r>
          </a:p>
        </p:txBody>
      </p:sp>
    </p:spTree>
    <p:extLst>
      <p:ext uri="{BB962C8B-B14F-4D97-AF65-F5344CB8AC3E}">
        <p14:creationId xmlns:p14="http://schemas.microsoft.com/office/powerpoint/2010/main" val="2997398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87C41-872C-4E84-9330-2307E9D5B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11" y="233363"/>
            <a:ext cx="8226425" cy="811212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North Area AUG 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12B9E8-E3A3-4750-919E-FBEF1CA15A5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7956550" y="6356369"/>
            <a:ext cx="73025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B9FC9755-3F17-4A88-BC36-1FB3879279FF}" type="slidenum">
              <a:rPr lang="en-US" altLang="en-US" smtClean="0"/>
              <a:pPr>
                <a:spcAft>
                  <a:spcPts val="600"/>
                </a:spcAft>
              </a:pPr>
              <a:t>3</a:t>
            </a:fld>
            <a:endParaRPr lang="en-US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909841-B1CA-4869-B735-20921FACAE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fr-FR"/>
              <a:t>B. Raë 16.11.2021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4DE1A8-A8F8-4936-9891-60E9C5CC66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EATM : EA YETS Planning</a:t>
            </a:r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A2F237B-6448-46A2-AA53-2AD1E3D3D75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11" y="1171787"/>
            <a:ext cx="4889079" cy="509530"/>
          </a:xfrm>
        </p:spPr>
        <p:txBody>
          <a:bodyPr/>
          <a:lstStyle/>
          <a:p>
            <a:pPr marL="0" indent="0">
              <a:buNone/>
            </a:pPr>
            <a:r>
              <a:rPr lang="en-GB" sz="3200" b="1" dirty="0">
                <a:solidFill>
                  <a:schemeClr val="accent5"/>
                </a:solidFill>
              </a:rPr>
              <a:t>BA80  18.01.22 (No access)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94426F-5B08-4CDB-BA58-2BEE289310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591" y="1681317"/>
            <a:ext cx="6758140" cy="442906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78D5A0A-3F02-4CBD-B5EE-268CCE0691AF}"/>
              </a:ext>
            </a:extLst>
          </p:cNvPr>
          <p:cNvSpPr txBox="1">
            <a:spLocks/>
          </p:cNvSpPr>
          <p:nvPr/>
        </p:nvSpPr>
        <p:spPr bwMode="auto">
          <a:xfrm>
            <a:off x="6818683" y="6100436"/>
            <a:ext cx="224420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1800" kern="1200" baseline="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 panose="020B0604020202020204" pitchFamily="34" charset="0"/>
              <a:buNone/>
            </a:pPr>
            <a:r>
              <a:rPr lang="en-GB" sz="1400" dirty="0">
                <a:solidFill>
                  <a:schemeClr val="tx1"/>
                </a:solidFill>
              </a:rPr>
              <a:t>Courtesy : B. Saint Sulpice</a:t>
            </a:r>
            <a:endParaRPr lang="en-GB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574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87C41-872C-4E84-9330-2307E9D5B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11" y="233363"/>
            <a:ext cx="8226425" cy="811212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North Area AUG 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12B9E8-E3A3-4750-919E-FBEF1CA15A5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7956550" y="6356369"/>
            <a:ext cx="73025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B9FC9755-3F17-4A88-BC36-1FB3879279FF}" type="slidenum">
              <a:rPr lang="en-US" altLang="en-US" smtClean="0"/>
              <a:pPr>
                <a:spcAft>
                  <a:spcPts val="600"/>
                </a:spcAft>
              </a:pPr>
              <a:t>4</a:t>
            </a:fld>
            <a:endParaRPr lang="en-US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909841-B1CA-4869-B735-20921FACAE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fr-FR"/>
              <a:t>B. Raë 16.11.2021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4DE1A8-A8F8-4936-9891-60E9C5CC66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EATM : EA YETS Planning</a:t>
            </a:r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A2F237B-6448-46A2-AA53-2AD1E3D3D75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11" y="1171787"/>
            <a:ext cx="4925950" cy="509530"/>
          </a:xfrm>
        </p:spPr>
        <p:txBody>
          <a:bodyPr/>
          <a:lstStyle/>
          <a:p>
            <a:pPr marL="0" indent="0">
              <a:buNone/>
            </a:pPr>
            <a:r>
              <a:rPr lang="en-GB" sz="3200" b="1" dirty="0">
                <a:solidFill>
                  <a:schemeClr val="accent5"/>
                </a:solidFill>
              </a:rPr>
              <a:t>BA81  19.01.22 (No Access)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39749A-C4C3-46CE-BD63-1C934D3F23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808529"/>
            <a:ext cx="6975987" cy="4241714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65DBA01-8FA8-4DFD-9C7B-AF3F242E49AE}"/>
              </a:ext>
            </a:extLst>
          </p:cNvPr>
          <p:cNvSpPr txBox="1">
            <a:spLocks/>
          </p:cNvSpPr>
          <p:nvPr/>
        </p:nvSpPr>
        <p:spPr bwMode="auto">
          <a:xfrm>
            <a:off x="6818683" y="6100436"/>
            <a:ext cx="224420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1800" kern="1200" baseline="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 panose="020B0604020202020204" pitchFamily="34" charset="0"/>
              <a:buNone/>
            </a:pPr>
            <a:r>
              <a:rPr lang="en-GB" sz="1400" dirty="0">
                <a:solidFill>
                  <a:schemeClr val="tx1"/>
                </a:solidFill>
              </a:rPr>
              <a:t>Courtesy : B. Saint Sulpice</a:t>
            </a:r>
            <a:endParaRPr lang="en-GB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049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87C41-872C-4E84-9330-2307E9D5B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11" y="233363"/>
            <a:ext cx="8226425" cy="811212"/>
          </a:xfrm>
        </p:spPr>
        <p:txBody>
          <a:bodyPr wrap="square" anchor="ctr">
            <a:normAutofit/>
          </a:bodyPr>
          <a:lstStyle/>
          <a:p>
            <a:r>
              <a:rPr lang="en-GB" dirty="0"/>
              <a:t>North Area AUG 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12B9E8-E3A3-4750-919E-FBEF1CA15A5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7956550" y="6356369"/>
            <a:ext cx="73025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B9FC9755-3F17-4A88-BC36-1FB3879279FF}" type="slidenum">
              <a:rPr lang="en-US" altLang="en-US" smtClean="0"/>
              <a:pPr>
                <a:spcAft>
                  <a:spcPts val="600"/>
                </a:spcAft>
              </a:pPr>
              <a:t>5</a:t>
            </a:fld>
            <a:endParaRPr lang="en-US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909841-B1CA-4869-B735-20921FACAE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fr-FR"/>
              <a:t>B. Raë 16.11.2021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4DE1A8-A8F8-4936-9891-60E9C5CC66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EATM : EA YETS Planning</a:t>
            </a:r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A2F237B-6448-46A2-AA53-2AD1E3D3D75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11" y="1171787"/>
            <a:ext cx="4918576" cy="509530"/>
          </a:xfrm>
        </p:spPr>
        <p:txBody>
          <a:bodyPr/>
          <a:lstStyle/>
          <a:p>
            <a:pPr marL="0" indent="0">
              <a:buNone/>
            </a:pPr>
            <a:r>
              <a:rPr lang="en-GB" sz="3200" b="1" dirty="0">
                <a:solidFill>
                  <a:schemeClr val="accent5"/>
                </a:solidFill>
              </a:rPr>
              <a:t>BA82  20.01.22 (No Access)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4241F99-9BF3-4BA9-8BA0-2F4CE1A51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188" y="1681317"/>
            <a:ext cx="7344470" cy="4499696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1BC39113-4AD9-4FFC-B53A-DCDA301D7A53}"/>
              </a:ext>
            </a:extLst>
          </p:cNvPr>
          <p:cNvSpPr txBox="1">
            <a:spLocks/>
          </p:cNvSpPr>
          <p:nvPr/>
        </p:nvSpPr>
        <p:spPr bwMode="auto">
          <a:xfrm>
            <a:off x="6818683" y="6100436"/>
            <a:ext cx="224420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1800" kern="1200" baseline="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 panose="020B0604020202020204" pitchFamily="34" charset="0"/>
              <a:buNone/>
            </a:pPr>
            <a:r>
              <a:rPr lang="en-GB" sz="1400" dirty="0">
                <a:solidFill>
                  <a:schemeClr val="tx1"/>
                </a:solidFill>
              </a:rPr>
              <a:t>Courtesy : B. Saint Sulpice</a:t>
            </a:r>
            <a:endParaRPr lang="en-GB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502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FAB95-028B-455E-A96C-05A27CC18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North Area Important Dates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257164-DAC2-4049-8EB2-B1BCAB74BA3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49E1B9-F50A-4BBB-BF6B-5A102EAED1C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B. Raë 16.11.2021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45582F-F2C1-45EB-B2F0-F598D4BE45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EA YETS Planning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05C56EDC-30F7-4F76-93E3-A7E7B72FB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039057"/>
              </p:ext>
            </p:extLst>
          </p:nvPr>
        </p:nvGraphicFramePr>
        <p:xfrm>
          <a:off x="578581" y="1894947"/>
          <a:ext cx="8226425" cy="18709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4396">
                  <a:extLst>
                    <a:ext uri="{9D8B030D-6E8A-4147-A177-3AD203B41FA5}">
                      <a16:colId xmlns:a16="http://schemas.microsoft.com/office/drawing/2014/main" val="681447608"/>
                    </a:ext>
                  </a:extLst>
                </a:gridCol>
                <a:gridCol w="3037633">
                  <a:extLst>
                    <a:ext uri="{9D8B030D-6E8A-4147-A177-3AD203B41FA5}">
                      <a16:colId xmlns:a16="http://schemas.microsoft.com/office/drawing/2014/main" val="3117622953"/>
                    </a:ext>
                  </a:extLst>
                </a:gridCol>
                <a:gridCol w="2594396">
                  <a:extLst>
                    <a:ext uri="{9D8B030D-6E8A-4147-A177-3AD203B41FA5}">
                      <a16:colId xmlns:a16="http://schemas.microsoft.com/office/drawing/2014/main" val="4201741594"/>
                    </a:ext>
                  </a:extLst>
                </a:gridCol>
              </a:tblGrid>
              <a:tr h="387637">
                <a:tc>
                  <a:txBody>
                    <a:bodyPr/>
                    <a:lstStyle/>
                    <a:p>
                      <a:r>
                        <a:rPr lang="en-GB" sz="1400" dirty="0"/>
                        <a:t>Access Point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Zone Concerned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5462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BA80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TCC2-TDC2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14.01.22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390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BA81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TT81-TT82-TT83-TT84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23.02.22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56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TCC8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TCC8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24.02.22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0924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ECN3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ECN3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25.02.22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1894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2D8F5A0-32B2-4A29-9330-C527DAA6608C}"/>
              </a:ext>
            </a:extLst>
          </p:cNvPr>
          <p:cNvSpPr txBox="1"/>
          <p:nvPr/>
        </p:nvSpPr>
        <p:spPr>
          <a:xfrm>
            <a:off x="405581" y="135515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u="sng" dirty="0"/>
              <a:t>Access Relocation Test (No access)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D06816-0F3A-43FF-B9FC-454059C3986B}"/>
              </a:ext>
            </a:extLst>
          </p:cNvPr>
          <p:cNvSpPr txBox="1"/>
          <p:nvPr/>
        </p:nvSpPr>
        <p:spPr>
          <a:xfrm>
            <a:off x="405581" y="4231377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u="sng" dirty="0"/>
              <a:t>Gas consolidation work (No Gas):</a:t>
            </a:r>
          </a:p>
          <a:p>
            <a:endParaRPr lang="en-GB" b="1" u="sng" dirty="0"/>
          </a:p>
        </p:txBody>
      </p:sp>
      <p:graphicFrame>
        <p:nvGraphicFramePr>
          <p:cNvPr id="12" name="Table 7">
            <a:extLst>
              <a:ext uri="{FF2B5EF4-FFF2-40B4-BE49-F238E27FC236}">
                <a16:creationId xmlns:a16="http://schemas.microsoft.com/office/drawing/2014/main" id="{B5794DBB-F24F-4D58-BB46-337CB9C79E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29822"/>
              </p:ext>
            </p:extLst>
          </p:nvPr>
        </p:nvGraphicFramePr>
        <p:xfrm>
          <a:off x="511994" y="4673518"/>
          <a:ext cx="8226425" cy="758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4396">
                  <a:extLst>
                    <a:ext uri="{9D8B030D-6E8A-4147-A177-3AD203B41FA5}">
                      <a16:colId xmlns:a16="http://schemas.microsoft.com/office/drawing/2014/main" val="681447608"/>
                    </a:ext>
                  </a:extLst>
                </a:gridCol>
                <a:gridCol w="3037633">
                  <a:extLst>
                    <a:ext uri="{9D8B030D-6E8A-4147-A177-3AD203B41FA5}">
                      <a16:colId xmlns:a16="http://schemas.microsoft.com/office/drawing/2014/main" val="3117622953"/>
                    </a:ext>
                  </a:extLst>
                </a:gridCol>
                <a:gridCol w="2594396">
                  <a:extLst>
                    <a:ext uri="{9D8B030D-6E8A-4147-A177-3AD203B41FA5}">
                      <a16:colId xmlns:a16="http://schemas.microsoft.com/office/drawing/2014/main" val="4201741594"/>
                    </a:ext>
                  </a:extLst>
                </a:gridCol>
              </a:tblGrid>
              <a:tr h="387637">
                <a:tc>
                  <a:txBody>
                    <a:bodyPr/>
                    <a:lstStyle/>
                    <a:p>
                      <a:r>
                        <a:rPr lang="en-GB" sz="1400" dirty="0"/>
                        <a:t>Building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Zone Concerned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5462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909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EHN1 Jura Side, NA61, &amp; GIF++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05.01.22 </a:t>
                      </a:r>
                      <a:r>
                        <a:rPr lang="en-GB" sz="1800" b="1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 11.03.22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3901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4633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978CF-FE73-49DD-9883-E4514B49E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Coordination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39071-AB8A-4A0F-A025-0A4A78C38D1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Experimental Area Planning Officers 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S. Schuh  &amp; </a:t>
            </a:r>
            <a:r>
              <a:rPr lang="en-GB" dirty="0" err="1"/>
              <a:t>B.Raë</a:t>
            </a:r>
            <a:endParaRPr lang="en-GB" dirty="0"/>
          </a:p>
          <a:p>
            <a:pPr lvl="1"/>
            <a:r>
              <a:rPr lang="en-GB" dirty="0"/>
              <a:t>Please put us in copy of any email concerning email</a:t>
            </a:r>
          </a:p>
          <a:p>
            <a:r>
              <a:rPr lang="en-GB" dirty="0"/>
              <a:t>Area Coordinators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Accelerator Planning Contact (EN-ACE)</a:t>
            </a:r>
          </a:p>
          <a:p>
            <a:pPr lvl="1"/>
            <a:r>
              <a:rPr lang="en-GB" dirty="0"/>
              <a:t>SPS </a:t>
            </a:r>
            <a:r>
              <a:rPr lang="en-GB" dirty="0">
                <a:sym typeface="Wingdings" panose="05000000000000000000" pitchFamily="2" charset="2"/>
              </a:rPr>
              <a:t> D. Mcfarlane.</a:t>
            </a:r>
          </a:p>
          <a:p>
            <a:pPr lvl="1"/>
            <a:r>
              <a:rPr lang="en-GB" dirty="0"/>
              <a:t>PS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pt-BR" dirty="0">
                <a:sym typeface="Wingdings" panose="05000000000000000000" pitchFamily="2" charset="2"/>
              </a:rPr>
              <a:t>F. Baltasar Dos Santos Pedrosa (collaboration for B.352 zone)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D51347-A3AE-4794-8F4C-CE1B2C042AF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7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659AE1-A64D-4EBD-8346-162C026A6B1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B. Raë 16.11.2021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E2F673-9068-4AB0-AEB5-8BE8414851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EA YETS Planning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2310B3FF-8ADB-4775-A6C5-4A47F2AB95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402788"/>
              </p:ext>
            </p:extLst>
          </p:nvPr>
        </p:nvGraphicFramePr>
        <p:xfrm>
          <a:off x="457210" y="2570131"/>
          <a:ext cx="8226425" cy="18709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2950">
                  <a:extLst>
                    <a:ext uri="{9D8B030D-6E8A-4147-A177-3AD203B41FA5}">
                      <a16:colId xmlns:a16="http://schemas.microsoft.com/office/drawing/2014/main" val="681447608"/>
                    </a:ext>
                  </a:extLst>
                </a:gridCol>
                <a:gridCol w="4443475">
                  <a:extLst>
                    <a:ext uri="{9D8B030D-6E8A-4147-A177-3AD203B41FA5}">
                      <a16:colId xmlns:a16="http://schemas.microsoft.com/office/drawing/2014/main" val="3117622953"/>
                    </a:ext>
                  </a:extLst>
                </a:gridCol>
              </a:tblGrid>
              <a:tr h="387637">
                <a:tc>
                  <a:txBody>
                    <a:bodyPr/>
                    <a:lstStyle/>
                    <a:p>
                      <a:r>
                        <a:rPr lang="en-GB" dirty="0"/>
                        <a:t>Areas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Contact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5462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East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A. Ebn. Rahmoun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390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North Area (starting at BA80)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S. Girod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56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F. Butin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0924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HiRadMat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A. Ebn. Rahmoun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189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0477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8B854-C1C3-43F7-8D1E-81CCB5784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Experiments Coordination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CD89A-1C85-4BC1-AC3F-263E332F38B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/>
              <a:t>We can help for coordinate work organize by fixed experiment.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Add some Important work to the linear planning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/>
              <a:t>Improve communication between EA and Experiment 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Update on planning from both side.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Better visions of the work of each and avoiding co-activity problem in advance.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Better vision of experiment milestone (Could help when discuss with services availability)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>
                <a:solidFill>
                  <a:srgbClr val="FF0000"/>
                </a:solidFill>
              </a:rPr>
              <a:t>Open to all suggestions to improve the process.</a:t>
            </a:r>
          </a:p>
          <a:p>
            <a:pPr lvl="1">
              <a:lnSpc>
                <a:spcPct val="150000"/>
              </a:lnSpc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39BFE9-5624-468A-86F7-8D96DF52395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4FC2A0-9AE6-4D1E-8126-25C5D21D745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B. Raë 16.11.2021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94F73-BD03-4373-AF8F-07218C3899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EA YETS 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88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5D6A43-3582-4A4E-A926-F9F5D96EAE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6206" y="4052601"/>
            <a:ext cx="7911588" cy="1609725"/>
          </a:xfrm>
        </p:spPr>
        <p:txBody>
          <a:bodyPr/>
          <a:lstStyle/>
          <a:p>
            <a:r>
              <a:rPr lang="en-GB" dirty="0"/>
              <a:t>Experimental Areas Planning </a:t>
            </a:r>
            <a:r>
              <a:rPr lang="en-GB" dirty="0">
                <a:hlinkClick r:id="rId2"/>
              </a:rPr>
              <a:t>Gantt view</a:t>
            </a:r>
            <a:endParaRPr lang="en-GB" dirty="0"/>
          </a:p>
          <a:p>
            <a:r>
              <a:rPr lang="en-GB" b="1" dirty="0">
                <a:solidFill>
                  <a:srgbClr val="FF0000"/>
                </a:solidFill>
              </a:rPr>
              <a:t>In case of missing or wrong information please contact us ASAP</a:t>
            </a:r>
          </a:p>
        </p:txBody>
      </p:sp>
    </p:spTree>
    <p:extLst>
      <p:ext uri="{BB962C8B-B14F-4D97-AF65-F5344CB8AC3E}">
        <p14:creationId xmlns:p14="http://schemas.microsoft.com/office/powerpoint/2010/main" val="286489238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407</Words>
  <Application>Microsoft Office PowerPoint</Application>
  <PresentationFormat>On-screen Show (4:3)</PresentationFormat>
  <Paragraphs>100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Corbel</vt:lpstr>
      <vt:lpstr>Wingdings</vt:lpstr>
      <vt:lpstr>CERN_ENdept_Presentation_ArialFont copy</vt:lpstr>
      <vt:lpstr>EA YETS Planning 135th EATM 16th of November 2021 </vt:lpstr>
      <vt:lpstr>Planning</vt:lpstr>
      <vt:lpstr>North Area AUG Test</vt:lpstr>
      <vt:lpstr>North Area AUG Test</vt:lpstr>
      <vt:lpstr>North Area AUG Test</vt:lpstr>
      <vt:lpstr>North Area Important Dates</vt:lpstr>
      <vt:lpstr>Coordination</vt:lpstr>
      <vt:lpstr>Experiments Coordination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Areas Planning EATM 26 January 2021</dc:title>
  <dc:creator>Bastien Rae</dc:creator>
  <cp:lastModifiedBy>Bastien Rae</cp:lastModifiedBy>
  <cp:revision>82</cp:revision>
  <dcterms:created xsi:type="dcterms:W3CDTF">2021-01-26T09:56:08Z</dcterms:created>
  <dcterms:modified xsi:type="dcterms:W3CDTF">2021-11-16T11:56:40Z</dcterms:modified>
</cp:coreProperties>
</file>