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307" r:id="rId2"/>
    <p:sldId id="344" r:id="rId3"/>
    <p:sldId id="347" r:id="rId4"/>
    <p:sldId id="315" r:id="rId5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9FD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1" autoAdjust="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299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7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EE419-066C-4CFB-B75E-36E1E3BE08C3}" type="datetimeFigureOut">
              <a:rPr lang="en-US" smtClean="0"/>
              <a:t>11/16/21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D3D50-F3A3-420E-ACCC-F9260AF94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71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23A63D-748C-45F7-A5CD-866E4AD9F2FF}" type="datetimeFigureOut">
              <a:rPr lang="en-US"/>
              <a:pPr>
                <a:defRPr/>
              </a:pPr>
              <a:t>11/16/21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60" y="4751803"/>
            <a:ext cx="5439355" cy="3888116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92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82B532-0D5C-4D4F-8520-4996C9E16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14346" indent="-27474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098995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538592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1978190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417788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857386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296984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736581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D8754C-75AC-4BE9-BA7F-E8F3F1769142}" type="slidenum">
              <a:rPr lang="en-US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27"/>
          <a:stretch/>
        </p:blipFill>
        <p:spPr bwMode="auto">
          <a:xfrm>
            <a:off x="215900" y="5472113"/>
            <a:ext cx="137062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57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1738858" y="6356350"/>
            <a:ext cx="2731001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26-10-2021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518498" y="6356350"/>
            <a:ext cx="3438052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E3FA1-8EC4-44A7-87C8-F435A82D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26-10-2021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FEC4-9662-4ACF-930C-04DDD89C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2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26-10-2021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FD6C-9807-4103-9E7F-A2187BD7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26-10-2021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15DC-34C0-41BB-AA49-01931318B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1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26-10-2021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0C176-A121-4B4D-9B59-EB0F61C8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7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26-10-2021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7D0E-7515-4D1B-B6AD-09C9A1D0B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1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43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2354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9" r="57671"/>
          <a:stretch/>
        </p:blipFill>
        <p:spPr bwMode="auto">
          <a:xfrm>
            <a:off x="395289" y="6356349"/>
            <a:ext cx="4878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26-10-2021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EATM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3486D582-F224-4FCF-AA19-0437A3C4B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/>
              <a:t>Slide text first level</a:t>
            </a:r>
          </a:p>
          <a:p>
            <a:pPr lvl="1"/>
            <a:r>
              <a:rPr lang="fr-CH" altLang="fr-FR"/>
              <a:t>Slide text second level</a:t>
            </a:r>
          </a:p>
          <a:p>
            <a:pPr lvl="2"/>
            <a:r>
              <a:rPr lang="fr-CH" altLang="fr-FR"/>
              <a:t>Slide text third level</a:t>
            </a:r>
          </a:p>
          <a:p>
            <a:pPr lvl="3"/>
            <a:r>
              <a:rPr lang="fr-CH" altLang="fr-FR"/>
              <a:t>Slide text fourth level</a:t>
            </a:r>
          </a:p>
          <a:p>
            <a:pPr lvl="4"/>
            <a:r>
              <a:rPr lang="fr-CH" altLang="fr-FR"/>
              <a:t>Slide text fifth level</a:t>
            </a:r>
            <a:endParaRPr lang="en-US" altLang="fr-FR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17" r:id="rId7"/>
    <p:sldLayoutId id="2147484424" r:id="rId8"/>
    <p:sldLayoutId id="2147484425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61834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3161" y="1806315"/>
            <a:ext cx="8266113" cy="70382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>
                <a:ln>
                  <a:noFill/>
                </a:ln>
                <a:ea typeface="MS PGothic" panose="020B0600070205080204" pitchFamily="34" charset="-128"/>
              </a:rPr>
              <a:t>ECR for Approval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>
          <a:xfrm>
            <a:off x="383162" y="2875250"/>
            <a:ext cx="8266113" cy="5699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5197CC"/>
                </a:solidFill>
              </a:rPr>
              <a:t>Silvia Schuh and Giulia Romagnoli for BE-EA, 2021-11-16</a:t>
            </a: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9639325"/>
              </p:ext>
            </p:extLst>
          </p:nvPr>
        </p:nvGraphicFramePr>
        <p:xfrm>
          <a:off x="185503" y="1372689"/>
          <a:ext cx="8769818" cy="125494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308468">
                  <a:extLst>
                    <a:ext uri="{9D8B030D-6E8A-4147-A177-3AD203B41FA5}">
                      <a16:colId xmlns:a16="http://schemas.microsoft.com/office/drawing/2014/main" val="4245827978"/>
                    </a:ext>
                  </a:extLst>
                </a:gridCol>
                <a:gridCol w="1049153">
                  <a:extLst>
                    <a:ext uri="{9D8B030D-6E8A-4147-A177-3AD203B41FA5}">
                      <a16:colId xmlns:a16="http://schemas.microsoft.com/office/drawing/2014/main" val="3209685998"/>
                    </a:ext>
                  </a:extLst>
                </a:gridCol>
                <a:gridCol w="1087655">
                  <a:extLst>
                    <a:ext uri="{9D8B030D-6E8A-4147-A177-3AD203B41FA5}">
                      <a16:colId xmlns:a16="http://schemas.microsoft.com/office/drawing/2014/main" val="4010085513"/>
                    </a:ext>
                  </a:extLst>
                </a:gridCol>
                <a:gridCol w="1838425">
                  <a:extLst>
                    <a:ext uri="{9D8B030D-6E8A-4147-A177-3AD203B41FA5}">
                      <a16:colId xmlns:a16="http://schemas.microsoft.com/office/drawing/2014/main" val="3686751645"/>
                    </a:ext>
                  </a:extLst>
                </a:gridCol>
                <a:gridCol w="1486117">
                  <a:extLst>
                    <a:ext uri="{9D8B030D-6E8A-4147-A177-3AD203B41FA5}">
                      <a16:colId xmlns:a16="http://schemas.microsoft.com/office/drawing/2014/main" val="1160716110"/>
                    </a:ext>
                  </a:extLst>
                </a:gridCol>
              </a:tblGrid>
              <a:tr h="6047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For APPROVAL by EATM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0"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kumimoji="0"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en-US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EDMS Status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41605765"/>
                  </a:ext>
                </a:extLst>
              </a:tr>
              <a:tr h="59168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of the Water Cerenkov Test Experiment in the T09 beamline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sng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2618347</a:t>
                      </a:r>
                      <a:r>
                        <a:rPr lang="en-US" b="0" dirty="0">
                          <a:solidFill>
                            <a:srgbClr val="333333"/>
                          </a:solidFill>
                          <a:effectLst/>
                          <a:latin typeface="sourcesans-regular"/>
                        </a:rPr>
                        <a:t> 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en-US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PSZ-J-EC-0001 v.0.2</a:t>
                      </a:r>
                      <a:endParaRPr lang="en-US" b="0" dirty="0">
                        <a:solidFill>
                          <a:srgbClr val="333333"/>
                        </a:solidFill>
                        <a:effectLst/>
                        <a:latin typeface="sourcesans-regular"/>
                      </a:endParaRP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Dipanwita Banerjee</a:t>
                      </a:r>
                    </a:p>
                  </a:txBody>
                  <a:tcPr marL="50800" marR="50800" marT="50800" marB="508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Under approval #1</a:t>
                      </a:r>
                    </a:p>
                  </a:txBody>
                  <a:tcPr marL="50800" marR="50800" marT="50800" marB="50800" anchor="ctr"/>
                </a:tc>
                <a:extLst>
                  <a:ext uri="{0D108BD9-81ED-4DB2-BD59-A6C34878D82A}">
                    <a16:rowId xmlns:a16="http://schemas.microsoft.com/office/drawing/2014/main" val="269237090"/>
                  </a:ext>
                </a:extLst>
              </a:tr>
            </a:tbl>
          </a:graphicData>
        </a:graphic>
      </p:graphicFrame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46B419FD-9693-EE47-9525-BC0C42A8BE9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518498" y="6356350"/>
            <a:ext cx="3438052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EATM Meeting, 2021-11-16</a:t>
            </a:r>
          </a:p>
        </p:txBody>
      </p:sp>
    </p:spTree>
    <p:extLst>
      <p:ext uri="{BB962C8B-B14F-4D97-AF65-F5344CB8AC3E}">
        <p14:creationId xmlns:p14="http://schemas.microsoft.com/office/powerpoint/2010/main" val="652673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>
                <a:solidFill>
                  <a:schemeClr val="tx1"/>
                </a:solidFill>
              </a:rPr>
              <a:t>Water Cerenkov Test Experiment in the T09 beamline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F90C176-A121-4B4D-9B59-EB0F61C8BE35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Corbel" panose="020B0503020204020204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Corbel" panose="020B0503020204020204"/>
              <a:ea typeface="+mn-e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0316" y="122924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2618347 v.0.2 | PSZ-J-EC-0001 v.0.2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88037" y="1669136"/>
            <a:ext cx="89611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The Water Cherenkov Test Experiment (WCTE) is a proposed </a:t>
            </a:r>
            <a:r>
              <a:rPr kumimoji="0" lang="en-GB" sz="16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50-ton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 water </a:t>
            </a:r>
            <a:r>
              <a:rPr kumimoji="0" lang="en-GB" sz="1600" b="0" i="1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cherenkov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 experiment to be operated in the T09 beamline in the East Area at CERN, starting from </a:t>
            </a:r>
            <a:r>
              <a:rPr kumimoji="0" lang="en-GB" sz="16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2023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. The experiment requires some infrastructure changes in the T09 beamline to install the </a:t>
            </a:r>
            <a:r>
              <a:rPr kumimoji="0" lang="en-GB" sz="16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4 m diameter and 4 m high 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tank which will need to be </a:t>
            </a:r>
            <a:r>
              <a:rPr kumimoji="0" lang="en-GB" sz="1600" b="1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moved by about 3 m 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between their secondary and tertiary beam configurations.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"/>
                <a:ea typeface="+mn-ea"/>
                <a:cs typeface="+mn-cs"/>
              </a:rPr>
              <a:t> 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</p:txBody>
      </p:sp>
      <p:pic>
        <p:nvPicPr>
          <p:cNvPr id="10" name="Picture 9" descr="A picture containing kitchenware, cup, pot, pan&#10;&#10;Description automatically generated"/>
          <p:cNvPicPr/>
          <p:nvPr/>
        </p:nvPicPr>
        <p:blipFill rotWithShape="1">
          <a:blip r:embed="rId2"/>
          <a:srcRect l="6018" t="2648" r="922" b="5533"/>
          <a:stretch/>
        </p:blipFill>
        <p:spPr bwMode="auto">
          <a:xfrm>
            <a:off x="0" y="3792235"/>
            <a:ext cx="3303921" cy="23010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531" y="2980918"/>
            <a:ext cx="3190512" cy="164287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7125" y="4502405"/>
            <a:ext cx="3381461" cy="17412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9AD86EF-64E4-D74B-A6E7-5642AD717A6B}"/>
              </a:ext>
            </a:extLst>
          </p:cNvPr>
          <p:cNvSpPr/>
          <p:nvPr/>
        </p:nvSpPr>
        <p:spPr>
          <a:xfrm>
            <a:off x="7192327" y="5720385"/>
            <a:ext cx="19516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Seekin</a:t>
            </a:r>
            <a:r>
              <a:rPr lang="en-US" sz="1400" b="1" dirty="0">
                <a:solidFill>
                  <a:srgbClr val="FF0000"/>
                </a:solidFill>
              </a:rPr>
              <a:t>g Approval from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EATM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549515-41AF-934C-8C08-723FE58F757F}"/>
              </a:ext>
            </a:extLst>
          </p:cNvPr>
          <p:cNvSpPr/>
          <p:nvPr/>
        </p:nvSpPr>
        <p:spPr>
          <a:xfrm>
            <a:off x="120316" y="2790281"/>
            <a:ext cx="35854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WCTE will use 2 beam configurations 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1) Secondary mode using the secondary beam of T09;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2) Tertiary mode where the secondary beam of T09 will be incident on a secondary target to produce low momentum hadrons in the 0.2 (ideally 0.1) to 1.2 GeV/c range.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5811154-28A0-F84D-A5A2-739D9C054091}"/>
              </a:ext>
            </a:extLst>
          </p:cNvPr>
          <p:cNvSpPr/>
          <p:nvPr/>
        </p:nvSpPr>
        <p:spPr>
          <a:xfrm>
            <a:off x="7442627" y="849895"/>
            <a:ext cx="160653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DIPANWITA BANERJEE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20127E0-5F37-E64D-9F69-74E0559D772A}"/>
              </a:ext>
            </a:extLst>
          </p:cNvPr>
          <p:cNvSpPr/>
          <p:nvPr/>
        </p:nvSpPr>
        <p:spPr>
          <a:xfrm>
            <a:off x="2141722" y="3397059"/>
            <a:ext cx="358543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The 50-ton water tank will need to be </a:t>
            </a:r>
            <a:r>
              <a:rPr kumimoji="0" lang="en-GB" sz="8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moved between these two configurations 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via a low impact pulling mechanism to avoid any damage to the detectors in the tank due to vibrations and movement of the water inside. This requires installation of a rail system in the experimental zone, in addition to some changes required in the user area to accommodate and install the tank.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Estimated cost:</a:t>
            </a: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	220kCHF</a:t>
            </a: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Corbel" panose="020B0503020204020204" pitchFamily="34" charset="0"/>
                <a:ea typeface="+mn-ea"/>
                <a:cs typeface="+mn-cs"/>
              </a:rPr>
              <a:t>Born by experiment:	 90kCHF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Corbel" panose="020B0503020204020204" pitchFamily="34" charset="0"/>
              <a:ea typeface="+mn-ea"/>
              <a:cs typeface="+mn-cs"/>
            </a:endParaRP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413616AD-B5AD-5146-BFD4-333D8104D41E}"/>
              </a:ext>
            </a:extLst>
          </p:cNvPr>
          <p:cNvSpPr txBox="1">
            <a:spLocks/>
          </p:cNvSpPr>
          <p:nvPr/>
        </p:nvSpPr>
        <p:spPr>
          <a:xfrm>
            <a:off x="4807840" y="6469095"/>
            <a:ext cx="343805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900" dirty="0">
                <a:solidFill>
                  <a:srgbClr val="729FD0"/>
                </a:solidFill>
              </a:rPr>
              <a:t>EATM Meeting, 2021-11-16</a:t>
            </a:r>
          </a:p>
        </p:txBody>
      </p:sp>
    </p:spTree>
    <p:extLst>
      <p:ext uri="{BB962C8B-B14F-4D97-AF65-F5344CB8AC3E}">
        <p14:creationId xmlns:p14="http://schemas.microsoft.com/office/powerpoint/2010/main" val="1377978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F7D0E-7515-4D1B-B6AD-09C9A1D0BED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95081" y="2005788"/>
            <a:ext cx="7886700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US" dirty="0">
                <a:latin typeface="+mn-lt"/>
              </a:rPr>
              <a:t>Thank you!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159" y="2863822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74D39F76-642B-EB45-882E-EEDAF19DC1BB}"/>
              </a:ext>
            </a:extLst>
          </p:cNvPr>
          <p:cNvSpPr txBox="1">
            <a:spLocks/>
          </p:cNvSpPr>
          <p:nvPr/>
        </p:nvSpPr>
        <p:spPr>
          <a:xfrm>
            <a:off x="4949801" y="6492875"/>
            <a:ext cx="3438052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900" dirty="0">
                <a:solidFill>
                  <a:srgbClr val="729FD0"/>
                </a:solidFill>
              </a:rPr>
              <a:t>EATM Meeting, 2021-11-16</a:t>
            </a:r>
          </a:p>
        </p:txBody>
      </p:sp>
    </p:spTree>
    <p:extLst>
      <p:ext uri="{BB962C8B-B14F-4D97-AF65-F5344CB8AC3E}">
        <p14:creationId xmlns:p14="http://schemas.microsoft.com/office/powerpoint/2010/main" val="1604213044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24397</TotalTime>
  <Words>295</Words>
  <Application>Microsoft Macintosh PowerPoint</Application>
  <PresentationFormat>On-screen Show (4:3)</PresentationFormat>
  <Paragraphs>31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4" baseType="lpstr">
      <vt:lpstr>MS PGothic</vt:lpstr>
      <vt:lpstr>Arial</vt:lpstr>
      <vt:lpstr>Arial</vt:lpstr>
      <vt:lpstr>Calibri</vt:lpstr>
      <vt:lpstr>Corbel</vt:lpstr>
      <vt:lpstr>Helvetica Neue</vt:lpstr>
      <vt:lpstr>sourcesans-regular</vt:lpstr>
      <vt:lpstr>Ubuntu</vt:lpstr>
      <vt:lpstr>Ubuntu Light</vt:lpstr>
      <vt:lpstr>CERN_ENdept_Presentation_ArialFont copy</vt:lpstr>
      <vt:lpstr>ECR for Approval</vt:lpstr>
      <vt:lpstr>LIST OF DOCUMENTS</vt:lpstr>
      <vt:lpstr>Water Cerenkov Test Experiment in the T09 beamline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Silvia</cp:lastModifiedBy>
  <cp:revision>564</cp:revision>
  <cp:lastPrinted>2021-09-07T15:36:10Z</cp:lastPrinted>
  <dcterms:created xsi:type="dcterms:W3CDTF">2016-04-11T07:30:05Z</dcterms:created>
  <dcterms:modified xsi:type="dcterms:W3CDTF">2021-11-16T12:07:19Z</dcterms:modified>
</cp:coreProperties>
</file>