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4"/>
  </p:notesMasterIdLst>
  <p:sldIdLst>
    <p:sldId id="256" r:id="rId2"/>
    <p:sldId id="262" r:id="rId3"/>
    <p:sldId id="263" r:id="rId4"/>
    <p:sldId id="264" r:id="rId5"/>
    <p:sldId id="265" r:id="rId6"/>
    <p:sldId id="266" r:id="rId7"/>
    <p:sldId id="269" r:id="rId8"/>
    <p:sldId id="257" r:id="rId9"/>
    <p:sldId id="259" r:id="rId10"/>
    <p:sldId id="258" r:id="rId11"/>
    <p:sldId id="260" r:id="rId12"/>
    <p:sldId id="261"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6327"/>
  </p:normalViewPr>
  <p:slideViewPr>
    <p:cSldViewPr snapToGrid="0" snapToObjects="1">
      <p:cViewPr varScale="1">
        <p:scale>
          <a:sx n="128" d="100"/>
          <a:sy n="128" d="100"/>
        </p:scale>
        <p:origin x="48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4CAF3C-D39B-244D-A879-EF7FED94E912}" type="datetimeFigureOut">
              <a:rPr lang="en-US" smtClean="0"/>
              <a:t>11/15/21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4CFC79-25C4-444A-927A-4D3C4B77F705}" type="slidenum">
              <a:rPr lang="en-US" smtClean="0"/>
              <a:t>‹#›</a:t>
            </a:fld>
            <a:endParaRPr lang="en-US"/>
          </a:p>
        </p:txBody>
      </p:sp>
    </p:spTree>
    <p:extLst>
      <p:ext uri="{BB962C8B-B14F-4D97-AF65-F5344CB8AC3E}">
        <p14:creationId xmlns:p14="http://schemas.microsoft.com/office/powerpoint/2010/main" val="10641374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16/Nov/2021</a:t>
            </a:r>
            <a:endParaRPr lang="en-US" dirty="0"/>
          </a:p>
        </p:txBody>
      </p:sp>
      <p:sp>
        <p:nvSpPr>
          <p:cNvPr id="5" name="Footer Placeholder 4"/>
          <p:cNvSpPr>
            <a:spLocks noGrp="1"/>
          </p:cNvSpPr>
          <p:nvPr>
            <p:ph type="ftr" sz="quarter" idx="11"/>
          </p:nvPr>
        </p:nvSpPr>
        <p:spPr/>
        <p:txBody>
          <a:bodyPr/>
          <a:lstStyle/>
          <a:p>
            <a:r>
              <a:rPr lang="en-US"/>
              <a:t>Test of GE1/1 Chamber in Magnet Fields (Goliath)                                            ETAM Meeting</a:t>
            </a:r>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16/Nov/2021</a:t>
            </a:r>
            <a:endParaRPr lang="en-US" dirty="0"/>
          </a:p>
        </p:txBody>
      </p:sp>
      <p:sp>
        <p:nvSpPr>
          <p:cNvPr id="5" name="Footer Placeholder 4"/>
          <p:cNvSpPr>
            <a:spLocks noGrp="1"/>
          </p:cNvSpPr>
          <p:nvPr>
            <p:ph type="ftr" sz="quarter" idx="11"/>
          </p:nvPr>
        </p:nvSpPr>
        <p:spPr/>
        <p:txBody>
          <a:bodyPr/>
          <a:lstStyle/>
          <a:p>
            <a:r>
              <a:rPr lang="en-US"/>
              <a:t>Test of GE1/1 Chamber in Magnet Fields (Goliath)                                            ETAM Meeting</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16/Nov/2021</a:t>
            </a:r>
            <a:endParaRPr lang="en-US" dirty="0"/>
          </a:p>
        </p:txBody>
      </p:sp>
      <p:sp>
        <p:nvSpPr>
          <p:cNvPr id="5" name="Footer Placeholder 4"/>
          <p:cNvSpPr>
            <a:spLocks noGrp="1"/>
          </p:cNvSpPr>
          <p:nvPr>
            <p:ph type="ftr" sz="quarter" idx="11"/>
          </p:nvPr>
        </p:nvSpPr>
        <p:spPr/>
        <p:txBody>
          <a:bodyPr/>
          <a:lstStyle/>
          <a:p>
            <a:r>
              <a:rPr lang="en-US"/>
              <a:t>Test of GE1/1 Chamber in Magnet Fields (Goliath)                                            ETAM Meeting</a:t>
            </a:r>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r>
              <a:rPr lang="en-US"/>
              <a:t>16/Nov/2021</a:t>
            </a:r>
            <a:endParaRPr lang="en-US" dirty="0"/>
          </a:p>
        </p:txBody>
      </p:sp>
      <p:sp>
        <p:nvSpPr>
          <p:cNvPr id="6" name="Footer Placeholder 5"/>
          <p:cNvSpPr>
            <a:spLocks noGrp="1"/>
          </p:cNvSpPr>
          <p:nvPr>
            <p:ph type="ftr" sz="quarter" idx="11"/>
          </p:nvPr>
        </p:nvSpPr>
        <p:spPr/>
        <p:txBody>
          <a:bodyPr/>
          <a:lstStyle/>
          <a:p>
            <a:r>
              <a:rPr lang="en-US"/>
              <a:t>Test of GE1/1 Chamber in Magnet Fields (Goliath)                                            ETAM Meeting</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r>
              <a:rPr lang="en-US"/>
              <a:t>16/Nov/2021</a:t>
            </a:r>
            <a:endParaRPr lang="en-US" dirty="0"/>
          </a:p>
        </p:txBody>
      </p:sp>
      <p:sp>
        <p:nvSpPr>
          <p:cNvPr id="6" name="Footer Placeholder 5"/>
          <p:cNvSpPr>
            <a:spLocks noGrp="1"/>
          </p:cNvSpPr>
          <p:nvPr>
            <p:ph type="ftr" sz="quarter" idx="11"/>
          </p:nvPr>
        </p:nvSpPr>
        <p:spPr/>
        <p:txBody>
          <a:bodyPr/>
          <a:lstStyle/>
          <a:p>
            <a:r>
              <a:rPr lang="en-US"/>
              <a:t>Test of GE1/1 Chamber in Magnet Fields (Goliath)                                            ETAM Meeting</a:t>
            </a:r>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r>
              <a:rPr lang="en-US"/>
              <a:t>16/Nov/2021</a:t>
            </a:r>
            <a:endParaRPr lang="en-US" dirty="0"/>
          </a:p>
        </p:txBody>
      </p:sp>
      <p:sp>
        <p:nvSpPr>
          <p:cNvPr id="6" name="Footer Placeholder 5"/>
          <p:cNvSpPr>
            <a:spLocks noGrp="1"/>
          </p:cNvSpPr>
          <p:nvPr>
            <p:ph type="ftr" sz="quarter" idx="11"/>
          </p:nvPr>
        </p:nvSpPr>
        <p:spPr/>
        <p:txBody>
          <a:bodyPr/>
          <a:lstStyle/>
          <a:p>
            <a:r>
              <a:rPr lang="en-US"/>
              <a:t>Test of GE1/1 Chamber in Magnet Fields (Goliath)                                            ETAM Meeting</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16/Nov/2021</a:t>
            </a:r>
            <a:endParaRPr lang="en-US" dirty="0"/>
          </a:p>
        </p:txBody>
      </p:sp>
      <p:sp>
        <p:nvSpPr>
          <p:cNvPr id="5" name="Footer Placeholder 4"/>
          <p:cNvSpPr>
            <a:spLocks noGrp="1"/>
          </p:cNvSpPr>
          <p:nvPr>
            <p:ph type="ftr" sz="quarter" idx="11"/>
          </p:nvPr>
        </p:nvSpPr>
        <p:spPr/>
        <p:txBody>
          <a:bodyPr/>
          <a:lstStyle/>
          <a:p>
            <a:r>
              <a:rPr lang="en-US"/>
              <a:t>Test of GE1/1 Chamber in Magnet Fields (Goliath)                                            ETAM Meeting</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16/Nov/2021</a:t>
            </a:r>
            <a:endParaRPr lang="en-US" dirty="0"/>
          </a:p>
        </p:txBody>
      </p:sp>
      <p:sp>
        <p:nvSpPr>
          <p:cNvPr id="5" name="Footer Placeholder 4"/>
          <p:cNvSpPr>
            <a:spLocks noGrp="1"/>
          </p:cNvSpPr>
          <p:nvPr>
            <p:ph type="ftr" sz="quarter" idx="11"/>
          </p:nvPr>
        </p:nvSpPr>
        <p:spPr/>
        <p:txBody>
          <a:bodyPr/>
          <a:lstStyle/>
          <a:p>
            <a:r>
              <a:rPr lang="en-US"/>
              <a:t>Test of GE1/1 Chamber in Magnet Fields (Goliath)                                            ETAM Meeting</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16/Nov/2021</a:t>
            </a:r>
            <a:endParaRPr lang="en-US" dirty="0"/>
          </a:p>
        </p:txBody>
      </p:sp>
      <p:sp>
        <p:nvSpPr>
          <p:cNvPr id="5" name="Footer Placeholder 4"/>
          <p:cNvSpPr>
            <a:spLocks noGrp="1"/>
          </p:cNvSpPr>
          <p:nvPr>
            <p:ph type="ftr" sz="quarter" idx="11"/>
          </p:nvPr>
        </p:nvSpPr>
        <p:spPr/>
        <p:txBody>
          <a:bodyPr/>
          <a:lstStyle/>
          <a:p>
            <a:r>
              <a:rPr lang="en-US"/>
              <a:t>Test of GE1/1 Chamber in Magnet Fields (Goliath)                                            ETAM Meeting</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16/Nov/2021</a:t>
            </a:r>
            <a:endParaRPr lang="en-US" dirty="0"/>
          </a:p>
        </p:txBody>
      </p:sp>
      <p:sp>
        <p:nvSpPr>
          <p:cNvPr id="5" name="Footer Placeholder 4"/>
          <p:cNvSpPr>
            <a:spLocks noGrp="1"/>
          </p:cNvSpPr>
          <p:nvPr>
            <p:ph type="ftr" sz="quarter" idx="11"/>
          </p:nvPr>
        </p:nvSpPr>
        <p:spPr/>
        <p:txBody>
          <a:bodyPr/>
          <a:lstStyle/>
          <a:p>
            <a:r>
              <a:rPr lang="en-US"/>
              <a:t>Test of GE1/1 Chamber in Magnet Fields (Goliath)                                            ETAM Meeting</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16/Nov/2021</a:t>
            </a:r>
            <a:endParaRPr lang="en-US" dirty="0"/>
          </a:p>
        </p:txBody>
      </p:sp>
      <p:sp>
        <p:nvSpPr>
          <p:cNvPr id="6" name="Footer Placeholder 5"/>
          <p:cNvSpPr>
            <a:spLocks noGrp="1"/>
          </p:cNvSpPr>
          <p:nvPr>
            <p:ph type="ftr" sz="quarter" idx="11"/>
          </p:nvPr>
        </p:nvSpPr>
        <p:spPr/>
        <p:txBody>
          <a:bodyPr/>
          <a:lstStyle/>
          <a:p>
            <a:r>
              <a:rPr lang="en-US"/>
              <a:t>Test of GE1/1 Chamber in Magnet Fields (Goliath)                                            ETAM Meeting</a:t>
            </a:r>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16/Nov/2021</a:t>
            </a:r>
            <a:endParaRPr lang="en-US" dirty="0"/>
          </a:p>
        </p:txBody>
      </p:sp>
      <p:sp>
        <p:nvSpPr>
          <p:cNvPr id="8" name="Footer Placeholder 7"/>
          <p:cNvSpPr>
            <a:spLocks noGrp="1"/>
          </p:cNvSpPr>
          <p:nvPr>
            <p:ph type="ftr" sz="quarter" idx="11"/>
          </p:nvPr>
        </p:nvSpPr>
        <p:spPr/>
        <p:txBody>
          <a:bodyPr/>
          <a:lstStyle/>
          <a:p>
            <a:r>
              <a:rPr lang="en-US"/>
              <a:t>Test of GE1/1 Chamber in Magnet Fields (Goliath)                                            ETAM Meeting</a:t>
            </a:r>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16/Nov/2021</a:t>
            </a:r>
            <a:endParaRPr lang="en-US" dirty="0"/>
          </a:p>
        </p:txBody>
      </p:sp>
      <p:sp>
        <p:nvSpPr>
          <p:cNvPr id="4" name="Footer Placeholder 3"/>
          <p:cNvSpPr>
            <a:spLocks noGrp="1"/>
          </p:cNvSpPr>
          <p:nvPr>
            <p:ph type="ftr" sz="quarter" idx="11"/>
          </p:nvPr>
        </p:nvSpPr>
        <p:spPr/>
        <p:txBody>
          <a:bodyPr/>
          <a:lstStyle/>
          <a:p>
            <a:r>
              <a:rPr lang="en-US"/>
              <a:t>Test of GE1/1 Chamber in Magnet Fields (Goliath)                                            ETAM Meeting</a:t>
            </a:r>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16/Nov/2021</a:t>
            </a:r>
            <a:endParaRPr lang="en-US" dirty="0"/>
          </a:p>
        </p:txBody>
      </p:sp>
      <p:sp>
        <p:nvSpPr>
          <p:cNvPr id="3" name="Footer Placeholder 2"/>
          <p:cNvSpPr>
            <a:spLocks noGrp="1"/>
          </p:cNvSpPr>
          <p:nvPr>
            <p:ph type="ftr" sz="quarter" idx="11"/>
          </p:nvPr>
        </p:nvSpPr>
        <p:spPr/>
        <p:txBody>
          <a:bodyPr/>
          <a:lstStyle/>
          <a:p>
            <a:r>
              <a:rPr lang="en-US"/>
              <a:t>Test of GE1/1 Chamber in Magnet Fields (Goliath)                                            ETAM Meeting</a:t>
            </a:r>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16/Nov/2021</a:t>
            </a:r>
            <a:endParaRPr lang="en-US" dirty="0"/>
          </a:p>
        </p:txBody>
      </p:sp>
      <p:sp>
        <p:nvSpPr>
          <p:cNvPr id="6" name="Footer Placeholder 5"/>
          <p:cNvSpPr>
            <a:spLocks noGrp="1"/>
          </p:cNvSpPr>
          <p:nvPr>
            <p:ph type="ftr" sz="quarter" idx="11"/>
          </p:nvPr>
        </p:nvSpPr>
        <p:spPr/>
        <p:txBody>
          <a:bodyPr/>
          <a:lstStyle/>
          <a:p>
            <a:r>
              <a:rPr lang="en-US"/>
              <a:t>Test of GE1/1 Chamber in Magnet Fields (Goliath)                                            ETAM Meeting</a:t>
            </a:r>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16/Nov/2021</a:t>
            </a:r>
            <a:endParaRPr lang="en-US" dirty="0"/>
          </a:p>
        </p:txBody>
      </p:sp>
      <p:sp>
        <p:nvSpPr>
          <p:cNvPr id="6" name="Footer Placeholder 5"/>
          <p:cNvSpPr>
            <a:spLocks noGrp="1"/>
          </p:cNvSpPr>
          <p:nvPr>
            <p:ph type="ftr" sz="quarter" idx="11"/>
          </p:nvPr>
        </p:nvSpPr>
        <p:spPr/>
        <p:txBody>
          <a:bodyPr/>
          <a:lstStyle/>
          <a:p>
            <a:r>
              <a:rPr lang="en-US"/>
              <a:t>Test of GE1/1 Chamber in Magnet Fields (Goliath)                                            ETAM Meeting</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a:t>16/Nov/2021</a:t>
            </a:r>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Test of GE1/1 Chamber in Magnet Fields (Goliath)                                            ETAM Meeting</a:t>
            </a:r>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hf hdr="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46F5C4-A400-BC4D-BD00-A7B0EAD1B4FF}"/>
              </a:ext>
            </a:extLst>
          </p:cNvPr>
          <p:cNvSpPr>
            <a:spLocks noGrp="1"/>
          </p:cNvSpPr>
          <p:nvPr>
            <p:ph type="ctrTitle"/>
          </p:nvPr>
        </p:nvSpPr>
        <p:spPr/>
        <p:txBody>
          <a:bodyPr>
            <a:normAutofit/>
          </a:bodyPr>
          <a:lstStyle/>
          <a:p>
            <a:r>
              <a:rPr lang="en-US" sz="4400" dirty="0"/>
              <a:t>Request for Goliath Magnet</a:t>
            </a:r>
            <a:br>
              <a:rPr lang="en-US" sz="4400" dirty="0"/>
            </a:br>
            <a:r>
              <a:rPr lang="en-US" sz="4400" dirty="0"/>
              <a:t>CMS-GEM</a:t>
            </a:r>
          </a:p>
        </p:txBody>
      </p:sp>
      <p:sp>
        <p:nvSpPr>
          <p:cNvPr id="3" name="Subtitle 2">
            <a:extLst>
              <a:ext uri="{FF2B5EF4-FFF2-40B4-BE49-F238E27FC236}">
                <a16:creationId xmlns:a16="http://schemas.microsoft.com/office/drawing/2014/main" id="{579E33E1-E19D-F94B-865C-CA60289479C7}"/>
              </a:ext>
            </a:extLst>
          </p:cNvPr>
          <p:cNvSpPr>
            <a:spLocks noGrp="1"/>
          </p:cNvSpPr>
          <p:nvPr>
            <p:ph type="subTitle" idx="1"/>
          </p:nvPr>
        </p:nvSpPr>
        <p:spPr/>
        <p:txBody>
          <a:bodyPr/>
          <a:lstStyle/>
          <a:p>
            <a:r>
              <a:rPr lang="en-US" dirty="0"/>
              <a:t>M. Bianco, GEM-TC</a:t>
            </a:r>
          </a:p>
        </p:txBody>
      </p:sp>
      <p:sp>
        <p:nvSpPr>
          <p:cNvPr id="4" name="Date Placeholder 3">
            <a:extLst>
              <a:ext uri="{FF2B5EF4-FFF2-40B4-BE49-F238E27FC236}">
                <a16:creationId xmlns:a16="http://schemas.microsoft.com/office/drawing/2014/main" id="{C876CBAF-9197-AF48-888E-31CE6E9FE355}"/>
              </a:ext>
            </a:extLst>
          </p:cNvPr>
          <p:cNvSpPr>
            <a:spLocks noGrp="1"/>
          </p:cNvSpPr>
          <p:nvPr>
            <p:ph type="dt" sz="half" idx="10"/>
          </p:nvPr>
        </p:nvSpPr>
        <p:spPr/>
        <p:txBody>
          <a:bodyPr/>
          <a:lstStyle/>
          <a:p>
            <a:r>
              <a:rPr lang="en-US"/>
              <a:t>16/Nov/2021</a:t>
            </a:r>
            <a:endParaRPr lang="en-US" dirty="0"/>
          </a:p>
        </p:txBody>
      </p:sp>
      <p:sp>
        <p:nvSpPr>
          <p:cNvPr id="5" name="Footer Placeholder 4">
            <a:extLst>
              <a:ext uri="{FF2B5EF4-FFF2-40B4-BE49-F238E27FC236}">
                <a16:creationId xmlns:a16="http://schemas.microsoft.com/office/drawing/2014/main" id="{4A8B613F-8A26-BB4B-90CE-1B58B48AB854}"/>
              </a:ext>
            </a:extLst>
          </p:cNvPr>
          <p:cNvSpPr>
            <a:spLocks noGrp="1"/>
          </p:cNvSpPr>
          <p:nvPr>
            <p:ph type="ftr" sz="quarter" idx="11"/>
          </p:nvPr>
        </p:nvSpPr>
        <p:spPr/>
        <p:txBody>
          <a:bodyPr/>
          <a:lstStyle/>
          <a:p>
            <a:r>
              <a:rPr lang="en-US"/>
              <a:t>Test of GE1/1 Chamber in Magnet Fields (Goliath)                                            ETAM Meeting</a:t>
            </a:r>
            <a:endParaRPr lang="en-US" dirty="0"/>
          </a:p>
        </p:txBody>
      </p:sp>
      <p:sp>
        <p:nvSpPr>
          <p:cNvPr id="6" name="Slide Number Placeholder 5">
            <a:extLst>
              <a:ext uri="{FF2B5EF4-FFF2-40B4-BE49-F238E27FC236}">
                <a16:creationId xmlns:a16="http://schemas.microsoft.com/office/drawing/2014/main" id="{D2DB84F5-09DA-7F48-995D-4EE40E61C56D}"/>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36532698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5D9983-3D30-AD49-9F99-8C5F0C0D90B5}"/>
              </a:ext>
            </a:extLst>
          </p:cNvPr>
          <p:cNvSpPr>
            <a:spLocks noGrp="1"/>
          </p:cNvSpPr>
          <p:nvPr>
            <p:ph type="title"/>
          </p:nvPr>
        </p:nvSpPr>
        <p:spPr/>
        <p:txBody>
          <a:bodyPr/>
          <a:lstStyle/>
          <a:p>
            <a:r>
              <a:rPr lang="en-US" dirty="0"/>
              <a:t>Feedback from GEM wide community</a:t>
            </a:r>
            <a:br>
              <a:rPr lang="en-US" dirty="0"/>
            </a:br>
            <a:r>
              <a:rPr lang="en-US" dirty="0"/>
              <a:t>(R&amp;D51)</a:t>
            </a:r>
          </a:p>
        </p:txBody>
      </p:sp>
      <p:sp>
        <p:nvSpPr>
          <p:cNvPr id="3" name="Content Placeholder 2">
            <a:extLst>
              <a:ext uri="{FF2B5EF4-FFF2-40B4-BE49-F238E27FC236}">
                <a16:creationId xmlns:a16="http://schemas.microsoft.com/office/drawing/2014/main" id="{E458941B-5D09-5448-91EB-D3F2A4D03B32}"/>
              </a:ext>
            </a:extLst>
          </p:cNvPr>
          <p:cNvSpPr>
            <a:spLocks noGrp="1"/>
          </p:cNvSpPr>
          <p:nvPr>
            <p:ph idx="1"/>
          </p:nvPr>
        </p:nvSpPr>
        <p:spPr/>
        <p:txBody>
          <a:bodyPr>
            <a:normAutofit/>
          </a:bodyPr>
          <a:lstStyle/>
          <a:p>
            <a:r>
              <a:rPr lang="en-US" dirty="0"/>
              <a:t>Contact person </a:t>
            </a:r>
            <a:r>
              <a:rPr lang="en-US" dirty="0" err="1"/>
              <a:t>Eraldo</a:t>
            </a:r>
            <a:r>
              <a:rPr lang="en-US" dirty="0"/>
              <a:t> </a:t>
            </a:r>
            <a:r>
              <a:rPr lang="en-US" dirty="0" err="1"/>
              <a:t>Oliveri</a:t>
            </a:r>
            <a:r>
              <a:rPr lang="en-US" dirty="0"/>
              <a:t> (R&amp;D51):</a:t>
            </a:r>
          </a:p>
          <a:p>
            <a:r>
              <a:rPr lang="en-US" dirty="0"/>
              <a:t>TOTEM</a:t>
            </a:r>
          </a:p>
          <a:p>
            <a:r>
              <a:rPr lang="en-US" dirty="0"/>
              <a:t>Quite large movements of the support structure during the CMS Magnet Ramp</a:t>
            </a:r>
          </a:p>
          <a:p>
            <a:pPr lvl="1"/>
            <a:r>
              <a:rPr lang="en-US" dirty="0"/>
              <a:t>Mechanical deformation?</a:t>
            </a:r>
          </a:p>
          <a:p>
            <a:r>
              <a:rPr lang="en-US" dirty="0"/>
              <a:t>Problems during the first 6 months of operation, 4 shorts on 40x3x4 (480)sectors, (we have 144x3x40  (17280) sectors) at the time the 4 shorts were assumed as weak points in the QA/QC.</a:t>
            </a:r>
          </a:p>
          <a:p>
            <a:r>
              <a:rPr lang="en-US" dirty="0"/>
              <a:t>Support for use of Goliath Magnet for dedicated tests in Magnet field</a:t>
            </a:r>
          </a:p>
          <a:p>
            <a:endParaRPr lang="en-US" dirty="0"/>
          </a:p>
        </p:txBody>
      </p:sp>
      <p:sp>
        <p:nvSpPr>
          <p:cNvPr id="4" name="Date Placeholder 3">
            <a:extLst>
              <a:ext uri="{FF2B5EF4-FFF2-40B4-BE49-F238E27FC236}">
                <a16:creationId xmlns:a16="http://schemas.microsoft.com/office/drawing/2014/main" id="{C641B5BB-1452-0643-A8BF-4E8176F88E56}"/>
              </a:ext>
            </a:extLst>
          </p:cNvPr>
          <p:cNvSpPr>
            <a:spLocks noGrp="1"/>
          </p:cNvSpPr>
          <p:nvPr>
            <p:ph type="dt" sz="half" idx="10"/>
          </p:nvPr>
        </p:nvSpPr>
        <p:spPr/>
        <p:txBody>
          <a:bodyPr/>
          <a:lstStyle/>
          <a:p>
            <a:r>
              <a:rPr lang="en-US"/>
              <a:t>16/Nov/2021</a:t>
            </a:r>
            <a:endParaRPr lang="en-US" dirty="0"/>
          </a:p>
        </p:txBody>
      </p:sp>
      <p:sp>
        <p:nvSpPr>
          <p:cNvPr id="5" name="Footer Placeholder 4">
            <a:extLst>
              <a:ext uri="{FF2B5EF4-FFF2-40B4-BE49-F238E27FC236}">
                <a16:creationId xmlns:a16="http://schemas.microsoft.com/office/drawing/2014/main" id="{2D087A00-D832-1C4E-A535-75AA6A2CE50D}"/>
              </a:ext>
            </a:extLst>
          </p:cNvPr>
          <p:cNvSpPr>
            <a:spLocks noGrp="1"/>
          </p:cNvSpPr>
          <p:nvPr>
            <p:ph type="ftr" sz="quarter" idx="11"/>
          </p:nvPr>
        </p:nvSpPr>
        <p:spPr/>
        <p:txBody>
          <a:bodyPr/>
          <a:lstStyle/>
          <a:p>
            <a:r>
              <a:rPr lang="en-US"/>
              <a:t>Test of GE1/1 Chamber in Magnet Fields (Goliath)                                            ETAM Meeting</a:t>
            </a:r>
            <a:endParaRPr lang="en-US" dirty="0"/>
          </a:p>
        </p:txBody>
      </p:sp>
      <p:sp>
        <p:nvSpPr>
          <p:cNvPr id="6" name="Slide Number Placeholder 5">
            <a:extLst>
              <a:ext uri="{FF2B5EF4-FFF2-40B4-BE49-F238E27FC236}">
                <a16:creationId xmlns:a16="http://schemas.microsoft.com/office/drawing/2014/main" id="{342C6A8C-EAC1-7B4C-9682-106ADC22E4A7}"/>
              </a:ext>
            </a:extLst>
          </p:cNvPr>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22019363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9DBDE-1CC3-2648-AB90-A53E878A8502}"/>
              </a:ext>
            </a:extLst>
          </p:cNvPr>
          <p:cNvSpPr>
            <a:spLocks noGrp="1"/>
          </p:cNvSpPr>
          <p:nvPr>
            <p:ph type="title"/>
          </p:nvPr>
        </p:nvSpPr>
        <p:spPr/>
        <p:txBody>
          <a:bodyPr/>
          <a:lstStyle/>
          <a:p>
            <a:r>
              <a:rPr lang="en-US" dirty="0"/>
              <a:t>Intervention on Gas System</a:t>
            </a:r>
          </a:p>
        </p:txBody>
      </p:sp>
      <p:sp>
        <p:nvSpPr>
          <p:cNvPr id="3" name="Content Placeholder 2">
            <a:extLst>
              <a:ext uri="{FF2B5EF4-FFF2-40B4-BE49-F238E27FC236}">
                <a16:creationId xmlns:a16="http://schemas.microsoft.com/office/drawing/2014/main" id="{9D9D1650-D115-7740-84C2-D93F948C4049}"/>
              </a:ext>
            </a:extLst>
          </p:cNvPr>
          <p:cNvSpPr>
            <a:spLocks noGrp="1"/>
          </p:cNvSpPr>
          <p:nvPr>
            <p:ph idx="1"/>
          </p:nvPr>
        </p:nvSpPr>
        <p:spPr>
          <a:xfrm>
            <a:off x="2589212" y="1905000"/>
            <a:ext cx="8915400" cy="2259496"/>
          </a:xfrm>
        </p:spPr>
        <p:txBody>
          <a:bodyPr>
            <a:normAutofit/>
          </a:bodyPr>
          <a:lstStyle/>
          <a:p>
            <a:r>
              <a:rPr lang="en-US" dirty="0"/>
              <a:t>As the gas contamination is our primary suspected, to reduce the probability of contamination from the gas mixture additional gas filters (filtering 1 um dust) have been required to the CMS Gas System group to be added as close as possible to the GEM Chamber (Tuesday 9</a:t>
            </a:r>
            <a:r>
              <a:rPr lang="en-US" baseline="30000" dirty="0"/>
              <a:t>th</a:t>
            </a:r>
            <a:r>
              <a:rPr lang="en-US" dirty="0"/>
              <a:t> Nov)</a:t>
            </a:r>
          </a:p>
          <a:p>
            <a:r>
              <a:rPr lang="en-US" dirty="0"/>
              <a:t>Prompt reaction of the CMS Gas group, material prepared on Wednesday 10</a:t>
            </a:r>
            <a:r>
              <a:rPr lang="en-US" baseline="30000" dirty="0"/>
              <a:t>th</a:t>
            </a:r>
            <a:r>
              <a:rPr lang="en-US" dirty="0"/>
              <a:t> (actual filters cartridge 5 um, other ordered), installed on Thursday 11</a:t>
            </a:r>
            <a:r>
              <a:rPr lang="en-US" baseline="30000" dirty="0"/>
              <a:t>th</a:t>
            </a:r>
            <a:r>
              <a:rPr lang="en-US" dirty="0"/>
              <a:t> </a:t>
            </a:r>
          </a:p>
          <a:p>
            <a:pPr marL="0" indent="0">
              <a:buNone/>
            </a:pPr>
            <a:endParaRPr lang="en-US" dirty="0"/>
          </a:p>
        </p:txBody>
      </p:sp>
      <p:pic>
        <p:nvPicPr>
          <p:cNvPr id="5" name="Picture 4" descr="Graphical user interface&#10;&#10;Description automatically generated with medium confidence">
            <a:extLst>
              <a:ext uri="{FF2B5EF4-FFF2-40B4-BE49-F238E27FC236}">
                <a16:creationId xmlns:a16="http://schemas.microsoft.com/office/drawing/2014/main" id="{D2A6CDEF-A467-9A46-B7FA-29DD2D763661}"/>
              </a:ext>
            </a:extLst>
          </p:cNvPr>
          <p:cNvPicPr>
            <a:picLocks noChangeAspect="1"/>
          </p:cNvPicPr>
          <p:nvPr/>
        </p:nvPicPr>
        <p:blipFill>
          <a:blip r:embed="rId2"/>
          <a:stretch>
            <a:fillRect/>
          </a:stretch>
        </p:blipFill>
        <p:spPr>
          <a:xfrm>
            <a:off x="3100861" y="4022411"/>
            <a:ext cx="4234184" cy="2654324"/>
          </a:xfrm>
          <a:prstGeom prst="rect">
            <a:avLst/>
          </a:prstGeom>
        </p:spPr>
      </p:pic>
      <p:pic>
        <p:nvPicPr>
          <p:cNvPr id="7" name="Picture 6" descr="A picture containing green, colorful&#10;&#10;Description automatically generated">
            <a:extLst>
              <a:ext uri="{FF2B5EF4-FFF2-40B4-BE49-F238E27FC236}">
                <a16:creationId xmlns:a16="http://schemas.microsoft.com/office/drawing/2014/main" id="{174A94CB-6656-D445-B59C-FD8BE98B0541}"/>
              </a:ext>
            </a:extLst>
          </p:cNvPr>
          <p:cNvPicPr>
            <a:picLocks noChangeAspect="1"/>
          </p:cNvPicPr>
          <p:nvPr/>
        </p:nvPicPr>
        <p:blipFill>
          <a:blip r:embed="rId3"/>
          <a:stretch>
            <a:fillRect/>
          </a:stretch>
        </p:blipFill>
        <p:spPr>
          <a:xfrm>
            <a:off x="7846694" y="4021560"/>
            <a:ext cx="3504982" cy="2655175"/>
          </a:xfrm>
          <a:prstGeom prst="rect">
            <a:avLst/>
          </a:prstGeom>
        </p:spPr>
      </p:pic>
      <p:sp>
        <p:nvSpPr>
          <p:cNvPr id="8" name="Date Placeholder 7">
            <a:extLst>
              <a:ext uri="{FF2B5EF4-FFF2-40B4-BE49-F238E27FC236}">
                <a16:creationId xmlns:a16="http://schemas.microsoft.com/office/drawing/2014/main" id="{0CA6C9C3-954D-8548-99ED-84E543252157}"/>
              </a:ext>
            </a:extLst>
          </p:cNvPr>
          <p:cNvSpPr>
            <a:spLocks noGrp="1"/>
          </p:cNvSpPr>
          <p:nvPr>
            <p:ph type="dt" sz="half" idx="10"/>
          </p:nvPr>
        </p:nvSpPr>
        <p:spPr/>
        <p:txBody>
          <a:bodyPr/>
          <a:lstStyle/>
          <a:p>
            <a:r>
              <a:rPr lang="en-US"/>
              <a:t>16/Nov/2021</a:t>
            </a:r>
            <a:endParaRPr lang="en-US" dirty="0"/>
          </a:p>
        </p:txBody>
      </p:sp>
      <p:sp>
        <p:nvSpPr>
          <p:cNvPr id="9" name="Footer Placeholder 8">
            <a:extLst>
              <a:ext uri="{FF2B5EF4-FFF2-40B4-BE49-F238E27FC236}">
                <a16:creationId xmlns:a16="http://schemas.microsoft.com/office/drawing/2014/main" id="{591DFF82-4B87-DA46-89A1-210FCB9FC8E9}"/>
              </a:ext>
            </a:extLst>
          </p:cNvPr>
          <p:cNvSpPr>
            <a:spLocks noGrp="1"/>
          </p:cNvSpPr>
          <p:nvPr>
            <p:ph type="ftr" sz="quarter" idx="11"/>
          </p:nvPr>
        </p:nvSpPr>
        <p:spPr/>
        <p:txBody>
          <a:bodyPr/>
          <a:lstStyle/>
          <a:p>
            <a:r>
              <a:rPr lang="en-US"/>
              <a:t>Test of GE1/1 Chamber in Magnet Fields (Goliath)                                            ETAM Meeting</a:t>
            </a:r>
            <a:endParaRPr lang="en-US" dirty="0"/>
          </a:p>
        </p:txBody>
      </p:sp>
      <p:sp>
        <p:nvSpPr>
          <p:cNvPr id="10" name="Slide Number Placeholder 9">
            <a:extLst>
              <a:ext uri="{FF2B5EF4-FFF2-40B4-BE49-F238E27FC236}">
                <a16:creationId xmlns:a16="http://schemas.microsoft.com/office/drawing/2014/main" id="{0EBDB1C8-CCE3-8F40-A1C8-283549A36C39}"/>
              </a:ext>
            </a:extLst>
          </p:cNvPr>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21407227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0E7775-C666-CE49-9856-28D9BE5CC292}"/>
              </a:ext>
            </a:extLst>
          </p:cNvPr>
          <p:cNvSpPr>
            <a:spLocks noGrp="1"/>
          </p:cNvSpPr>
          <p:nvPr>
            <p:ph type="title"/>
          </p:nvPr>
        </p:nvSpPr>
        <p:spPr/>
        <p:txBody>
          <a:bodyPr/>
          <a:lstStyle/>
          <a:p>
            <a:r>
              <a:rPr lang="en-US" dirty="0"/>
              <a:t>Intervention on Gas System</a:t>
            </a:r>
          </a:p>
        </p:txBody>
      </p:sp>
      <p:sp>
        <p:nvSpPr>
          <p:cNvPr id="3" name="Content Placeholder 2">
            <a:extLst>
              <a:ext uri="{FF2B5EF4-FFF2-40B4-BE49-F238E27FC236}">
                <a16:creationId xmlns:a16="http://schemas.microsoft.com/office/drawing/2014/main" id="{7CF6E2DB-2BB5-0749-BC8E-4A298713A819}"/>
              </a:ext>
            </a:extLst>
          </p:cNvPr>
          <p:cNvSpPr>
            <a:spLocks noGrp="1"/>
          </p:cNvSpPr>
          <p:nvPr>
            <p:ph idx="1"/>
          </p:nvPr>
        </p:nvSpPr>
        <p:spPr/>
        <p:txBody>
          <a:bodyPr/>
          <a:lstStyle/>
          <a:p>
            <a:r>
              <a:rPr lang="en-US" dirty="0"/>
              <a:t>Filters installed at the entrance of the GE1/1 GAS Distribution Racks in UXC</a:t>
            </a:r>
          </a:p>
          <a:p>
            <a:r>
              <a:rPr lang="en-US" dirty="0"/>
              <a:t>Scope of these filter is to trap contaminations inside the gas system as residual of the assembly process</a:t>
            </a:r>
          </a:p>
          <a:p>
            <a:pPr lvl="1"/>
            <a:r>
              <a:rPr lang="en-US" dirty="0"/>
              <a:t>Gas filtered on surface at the entrance of the mixer</a:t>
            </a:r>
          </a:p>
          <a:p>
            <a:pPr lvl="1"/>
            <a:r>
              <a:rPr lang="en-US" dirty="0"/>
              <a:t>Gas system components cleaned in the surface treatment lab at CERN (bd. 107) before the installation</a:t>
            </a:r>
          </a:p>
          <a:p>
            <a:r>
              <a:rPr lang="en-US" dirty="0"/>
              <a:t>Plan for inspection of the filters before the end of the year, replacement of the cartridge with 1 um filter filtering power </a:t>
            </a:r>
          </a:p>
          <a:p>
            <a:r>
              <a:rPr lang="en-US" dirty="0"/>
              <a:t>Analysis of the current 5 um cartridge through the metallurgy analysis lab at CERN to identify the nature or the components (Silicon, Metal, ..)</a:t>
            </a:r>
          </a:p>
          <a:p>
            <a:endParaRPr lang="en-US" dirty="0"/>
          </a:p>
        </p:txBody>
      </p:sp>
      <p:sp>
        <p:nvSpPr>
          <p:cNvPr id="4" name="Date Placeholder 3">
            <a:extLst>
              <a:ext uri="{FF2B5EF4-FFF2-40B4-BE49-F238E27FC236}">
                <a16:creationId xmlns:a16="http://schemas.microsoft.com/office/drawing/2014/main" id="{130CC564-4805-0E4E-8D18-8E657C4D6C7F}"/>
              </a:ext>
            </a:extLst>
          </p:cNvPr>
          <p:cNvSpPr>
            <a:spLocks noGrp="1"/>
          </p:cNvSpPr>
          <p:nvPr>
            <p:ph type="dt" sz="half" idx="10"/>
          </p:nvPr>
        </p:nvSpPr>
        <p:spPr/>
        <p:txBody>
          <a:bodyPr/>
          <a:lstStyle/>
          <a:p>
            <a:r>
              <a:rPr lang="en-US"/>
              <a:t>16/Nov/2021</a:t>
            </a:r>
            <a:endParaRPr lang="en-US" dirty="0"/>
          </a:p>
        </p:txBody>
      </p:sp>
      <p:sp>
        <p:nvSpPr>
          <p:cNvPr id="5" name="Footer Placeholder 4">
            <a:extLst>
              <a:ext uri="{FF2B5EF4-FFF2-40B4-BE49-F238E27FC236}">
                <a16:creationId xmlns:a16="http://schemas.microsoft.com/office/drawing/2014/main" id="{0DCE6279-7C90-A24A-B8B6-6765442645E5}"/>
              </a:ext>
            </a:extLst>
          </p:cNvPr>
          <p:cNvSpPr>
            <a:spLocks noGrp="1"/>
          </p:cNvSpPr>
          <p:nvPr>
            <p:ph type="ftr" sz="quarter" idx="11"/>
          </p:nvPr>
        </p:nvSpPr>
        <p:spPr/>
        <p:txBody>
          <a:bodyPr/>
          <a:lstStyle/>
          <a:p>
            <a:r>
              <a:rPr lang="en-US"/>
              <a:t>Test of GE1/1 Chamber in Magnet Fields (Goliath)                                            ETAM Meeting</a:t>
            </a:r>
            <a:endParaRPr lang="en-US" dirty="0"/>
          </a:p>
        </p:txBody>
      </p:sp>
      <p:sp>
        <p:nvSpPr>
          <p:cNvPr id="6" name="Slide Number Placeholder 5">
            <a:extLst>
              <a:ext uri="{FF2B5EF4-FFF2-40B4-BE49-F238E27FC236}">
                <a16:creationId xmlns:a16="http://schemas.microsoft.com/office/drawing/2014/main" id="{449EE06A-AE99-1F47-9808-9F71A1355D94}"/>
              </a:ext>
            </a:extLst>
          </p:cNvPr>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421452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21EFE-BF57-DD4F-AC96-73BD8FF832AD}"/>
              </a:ext>
            </a:extLst>
          </p:cNvPr>
          <p:cNvSpPr>
            <a:spLocks noGrp="1"/>
          </p:cNvSpPr>
          <p:nvPr>
            <p:ph type="title"/>
          </p:nvPr>
        </p:nvSpPr>
        <p:spPr/>
        <p:txBody>
          <a:bodyPr/>
          <a:lstStyle/>
          <a:p>
            <a:r>
              <a:rPr lang="en-US" dirty="0"/>
              <a:t>Test of GE1/1 chamber in Magnet field</a:t>
            </a:r>
          </a:p>
        </p:txBody>
      </p:sp>
      <p:sp>
        <p:nvSpPr>
          <p:cNvPr id="3" name="Content Placeholder 2">
            <a:extLst>
              <a:ext uri="{FF2B5EF4-FFF2-40B4-BE49-F238E27FC236}">
                <a16:creationId xmlns:a16="http://schemas.microsoft.com/office/drawing/2014/main" id="{8BBD7F1E-0674-564E-9812-87E1BF3D2DF5}"/>
              </a:ext>
            </a:extLst>
          </p:cNvPr>
          <p:cNvSpPr>
            <a:spLocks noGrp="1"/>
          </p:cNvSpPr>
          <p:nvPr>
            <p:ph idx="1"/>
          </p:nvPr>
        </p:nvSpPr>
        <p:spPr/>
        <p:txBody>
          <a:bodyPr/>
          <a:lstStyle/>
          <a:p>
            <a:r>
              <a:rPr lang="en-US" sz="2400" dirty="0"/>
              <a:t>Three main scope for tests in magnet field:</a:t>
            </a:r>
          </a:p>
          <a:p>
            <a:pPr lvl="1"/>
            <a:r>
              <a:rPr lang="en-US" sz="2200" dirty="0"/>
              <a:t>Reproduce the effects observed in CMS (trips/discharges in GEM chamber during magnet ramp)</a:t>
            </a:r>
          </a:p>
          <a:p>
            <a:pPr lvl="1"/>
            <a:r>
              <a:rPr lang="en-US" sz="2200" dirty="0"/>
              <a:t>Define HV settings such that we can keep in safe status the GE1/1 in CMS during Magnet ramp</a:t>
            </a:r>
          </a:p>
          <a:p>
            <a:pPr lvl="1"/>
            <a:r>
              <a:rPr lang="en-US" sz="2200" dirty="0"/>
              <a:t>Define a procedure to burn shorts in GEM</a:t>
            </a:r>
          </a:p>
          <a:p>
            <a:endParaRPr lang="en-US" dirty="0"/>
          </a:p>
        </p:txBody>
      </p:sp>
      <p:sp>
        <p:nvSpPr>
          <p:cNvPr id="4" name="Date Placeholder 3">
            <a:extLst>
              <a:ext uri="{FF2B5EF4-FFF2-40B4-BE49-F238E27FC236}">
                <a16:creationId xmlns:a16="http://schemas.microsoft.com/office/drawing/2014/main" id="{6015645A-3BAE-4C44-8637-B6A01A547C3B}"/>
              </a:ext>
            </a:extLst>
          </p:cNvPr>
          <p:cNvSpPr>
            <a:spLocks noGrp="1"/>
          </p:cNvSpPr>
          <p:nvPr>
            <p:ph type="dt" sz="half" idx="10"/>
          </p:nvPr>
        </p:nvSpPr>
        <p:spPr/>
        <p:txBody>
          <a:bodyPr/>
          <a:lstStyle/>
          <a:p>
            <a:r>
              <a:rPr lang="en-US"/>
              <a:t>16/Nov/2021</a:t>
            </a:r>
            <a:endParaRPr lang="en-US" dirty="0"/>
          </a:p>
        </p:txBody>
      </p:sp>
      <p:sp>
        <p:nvSpPr>
          <p:cNvPr id="5" name="Footer Placeholder 4">
            <a:extLst>
              <a:ext uri="{FF2B5EF4-FFF2-40B4-BE49-F238E27FC236}">
                <a16:creationId xmlns:a16="http://schemas.microsoft.com/office/drawing/2014/main" id="{0EF59D3A-D702-8A48-8411-8F7D1C1638C9}"/>
              </a:ext>
            </a:extLst>
          </p:cNvPr>
          <p:cNvSpPr>
            <a:spLocks noGrp="1"/>
          </p:cNvSpPr>
          <p:nvPr>
            <p:ph type="ftr" sz="quarter" idx="11"/>
          </p:nvPr>
        </p:nvSpPr>
        <p:spPr/>
        <p:txBody>
          <a:bodyPr/>
          <a:lstStyle/>
          <a:p>
            <a:r>
              <a:rPr lang="en-US"/>
              <a:t>Test of GE1/1 Chamber in Magnet Fields (Goliath)                                            ETAM Meeting</a:t>
            </a:r>
            <a:endParaRPr lang="en-US" dirty="0"/>
          </a:p>
        </p:txBody>
      </p:sp>
      <p:sp>
        <p:nvSpPr>
          <p:cNvPr id="6" name="Slide Number Placeholder 5">
            <a:extLst>
              <a:ext uri="{FF2B5EF4-FFF2-40B4-BE49-F238E27FC236}">
                <a16:creationId xmlns:a16="http://schemas.microsoft.com/office/drawing/2014/main" id="{EC8AE9C4-AFA3-614E-9524-A3C611676C66}"/>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2075329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2E83C-CB34-ED47-9198-E8C9738AE97B}"/>
              </a:ext>
            </a:extLst>
          </p:cNvPr>
          <p:cNvSpPr>
            <a:spLocks noGrp="1"/>
          </p:cNvSpPr>
          <p:nvPr>
            <p:ph type="title"/>
          </p:nvPr>
        </p:nvSpPr>
        <p:spPr/>
        <p:txBody>
          <a:bodyPr/>
          <a:lstStyle/>
          <a:p>
            <a:r>
              <a:rPr lang="en-US" dirty="0"/>
              <a:t>Magnet available at CERN</a:t>
            </a:r>
          </a:p>
        </p:txBody>
      </p:sp>
      <p:sp>
        <p:nvSpPr>
          <p:cNvPr id="3" name="Content Placeholder 2">
            <a:extLst>
              <a:ext uri="{FF2B5EF4-FFF2-40B4-BE49-F238E27FC236}">
                <a16:creationId xmlns:a16="http://schemas.microsoft.com/office/drawing/2014/main" id="{388DF908-DE1F-2D45-8206-231FFA02A99A}"/>
              </a:ext>
            </a:extLst>
          </p:cNvPr>
          <p:cNvSpPr>
            <a:spLocks noGrp="1"/>
          </p:cNvSpPr>
          <p:nvPr>
            <p:ph idx="1"/>
          </p:nvPr>
        </p:nvSpPr>
        <p:spPr/>
        <p:txBody>
          <a:bodyPr>
            <a:normAutofit/>
          </a:bodyPr>
          <a:lstStyle/>
          <a:p>
            <a:r>
              <a:rPr lang="en-US" dirty="0"/>
              <a:t>M1: in H2 Beam Line (North Area), up to 4T, superconductive magnet actually at room temperature, not available for tests before spring 2022</a:t>
            </a:r>
          </a:p>
          <a:p>
            <a:r>
              <a:rPr lang="en-US" dirty="0"/>
              <a:t>Goliath: in H4 Beam Line (North Area), up to 1.2 T, quite big volume</a:t>
            </a:r>
          </a:p>
          <a:p>
            <a:pPr lvl="1"/>
            <a:r>
              <a:rPr lang="en-US" dirty="0"/>
              <a:t>Same beam area where we are running the R&amp;D51 TB</a:t>
            </a:r>
          </a:p>
          <a:p>
            <a:pPr lvl="1"/>
            <a:r>
              <a:rPr lang="en-US" dirty="0"/>
              <a:t>Gas mixture available (gas line to be extended of few meter)</a:t>
            </a:r>
          </a:p>
          <a:p>
            <a:pPr lvl="1"/>
            <a:r>
              <a:rPr lang="en-US" dirty="0"/>
              <a:t>HV Mainframe and cables available (actually in place for TB, we can keep in the beam area)</a:t>
            </a:r>
          </a:p>
          <a:p>
            <a:pPr lvl="1"/>
            <a:r>
              <a:rPr lang="en-US" dirty="0"/>
              <a:t>Up to three weeks of test, possibly starting from Monday 22</a:t>
            </a:r>
            <a:r>
              <a:rPr lang="en-US" baseline="30000" dirty="0"/>
              <a:t>nd</a:t>
            </a:r>
            <a:r>
              <a:rPr lang="en-US" dirty="0"/>
              <a:t> Nov</a:t>
            </a:r>
          </a:p>
        </p:txBody>
      </p:sp>
      <p:sp>
        <p:nvSpPr>
          <p:cNvPr id="4" name="Date Placeholder 3">
            <a:extLst>
              <a:ext uri="{FF2B5EF4-FFF2-40B4-BE49-F238E27FC236}">
                <a16:creationId xmlns:a16="http://schemas.microsoft.com/office/drawing/2014/main" id="{431BC0D0-4B96-7847-AAF4-057718254BB7}"/>
              </a:ext>
            </a:extLst>
          </p:cNvPr>
          <p:cNvSpPr>
            <a:spLocks noGrp="1"/>
          </p:cNvSpPr>
          <p:nvPr>
            <p:ph type="dt" sz="half" idx="10"/>
          </p:nvPr>
        </p:nvSpPr>
        <p:spPr/>
        <p:txBody>
          <a:bodyPr/>
          <a:lstStyle/>
          <a:p>
            <a:r>
              <a:rPr lang="en-US"/>
              <a:t>16/Nov/2021</a:t>
            </a:r>
            <a:endParaRPr lang="en-US" dirty="0"/>
          </a:p>
        </p:txBody>
      </p:sp>
      <p:sp>
        <p:nvSpPr>
          <p:cNvPr id="5" name="Footer Placeholder 4">
            <a:extLst>
              <a:ext uri="{FF2B5EF4-FFF2-40B4-BE49-F238E27FC236}">
                <a16:creationId xmlns:a16="http://schemas.microsoft.com/office/drawing/2014/main" id="{58DD8A6E-5270-924F-9644-CE0E16C08C0D}"/>
              </a:ext>
            </a:extLst>
          </p:cNvPr>
          <p:cNvSpPr>
            <a:spLocks noGrp="1"/>
          </p:cNvSpPr>
          <p:nvPr>
            <p:ph type="ftr" sz="quarter" idx="11"/>
          </p:nvPr>
        </p:nvSpPr>
        <p:spPr/>
        <p:txBody>
          <a:bodyPr/>
          <a:lstStyle/>
          <a:p>
            <a:r>
              <a:rPr lang="en-US"/>
              <a:t>Test of GE1/1 Chamber in Magnet Fields (Goliath)                                            ETAM Meeting</a:t>
            </a:r>
            <a:endParaRPr lang="en-US" dirty="0"/>
          </a:p>
        </p:txBody>
      </p:sp>
      <p:sp>
        <p:nvSpPr>
          <p:cNvPr id="6" name="Slide Number Placeholder 5">
            <a:extLst>
              <a:ext uri="{FF2B5EF4-FFF2-40B4-BE49-F238E27FC236}">
                <a16:creationId xmlns:a16="http://schemas.microsoft.com/office/drawing/2014/main" id="{98F2198D-D9E4-694E-BE20-B848A86976D1}"/>
              </a:ext>
            </a:extLst>
          </p:cNvPr>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12612958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B5632-4427-6B4A-BA5F-D86291470D45}"/>
              </a:ext>
            </a:extLst>
          </p:cNvPr>
          <p:cNvSpPr>
            <a:spLocks noGrp="1"/>
          </p:cNvSpPr>
          <p:nvPr>
            <p:ph type="title"/>
          </p:nvPr>
        </p:nvSpPr>
        <p:spPr/>
        <p:txBody>
          <a:bodyPr/>
          <a:lstStyle/>
          <a:p>
            <a:r>
              <a:rPr lang="en-US" dirty="0"/>
              <a:t>The Goliath Magnet</a:t>
            </a:r>
          </a:p>
        </p:txBody>
      </p:sp>
      <p:sp>
        <p:nvSpPr>
          <p:cNvPr id="3" name="Content Placeholder 2">
            <a:extLst>
              <a:ext uri="{FF2B5EF4-FFF2-40B4-BE49-F238E27FC236}">
                <a16:creationId xmlns:a16="http://schemas.microsoft.com/office/drawing/2014/main" id="{40D1F8A5-CCF5-B640-99B8-D9EEB47A2F17}"/>
              </a:ext>
            </a:extLst>
          </p:cNvPr>
          <p:cNvSpPr>
            <a:spLocks noGrp="1"/>
          </p:cNvSpPr>
          <p:nvPr>
            <p:ph idx="1"/>
          </p:nvPr>
        </p:nvSpPr>
        <p:spPr>
          <a:xfrm>
            <a:off x="2460003" y="5833012"/>
            <a:ext cx="8915400" cy="400878"/>
          </a:xfrm>
        </p:spPr>
        <p:txBody>
          <a:bodyPr/>
          <a:lstStyle/>
          <a:p>
            <a:r>
              <a:rPr lang="en-US" dirty="0"/>
              <a:t>https://</a:t>
            </a:r>
            <a:r>
              <a:rPr lang="en-US" dirty="0" err="1"/>
              <a:t>cds.cern.ch</a:t>
            </a:r>
            <a:r>
              <a:rPr lang="en-US" dirty="0"/>
              <a:t>/record/2310483/files/CERN-ACC-NOTE-2018-0028.pdf</a:t>
            </a:r>
          </a:p>
        </p:txBody>
      </p:sp>
      <p:pic>
        <p:nvPicPr>
          <p:cNvPr id="9" name="Picture 8" descr="A picture containing text, green, outdoor object&#10;&#10;Description automatically generated">
            <a:extLst>
              <a:ext uri="{FF2B5EF4-FFF2-40B4-BE49-F238E27FC236}">
                <a16:creationId xmlns:a16="http://schemas.microsoft.com/office/drawing/2014/main" id="{DEE851A9-2C36-1246-8A7A-B074B90C5422}"/>
              </a:ext>
            </a:extLst>
          </p:cNvPr>
          <p:cNvPicPr>
            <a:picLocks noChangeAspect="1"/>
          </p:cNvPicPr>
          <p:nvPr/>
        </p:nvPicPr>
        <p:blipFill>
          <a:blip r:embed="rId2"/>
          <a:stretch>
            <a:fillRect/>
          </a:stretch>
        </p:blipFill>
        <p:spPr>
          <a:xfrm>
            <a:off x="2592925" y="1264555"/>
            <a:ext cx="3845851" cy="2876423"/>
          </a:xfrm>
          <a:prstGeom prst="rect">
            <a:avLst/>
          </a:prstGeom>
          <a:ln w="28575">
            <a:solidFill>
              <a:srgbClr val="0070C0"/>
            </a:solidFill>
          </a:ln>
        </p:spPr>
      </p:pic>
      <p:pic>
        <p:nvPicPr>
          <p:cNvPr id="11" name="Picture 10" descr="A picture containing text, green, sale, miller&#10;&#10;Description automatically generated">
            <a:extLst>
              <a:ext uri="{FF2B5EF4-FFF2-40B4-BE49-F238E27FC236}">
                <a16:creationId xmlns:a16="http://schemas.microsoft.com/office/drawing/2014/main" id="{7E24A47A-6A73-6E49-B2EB-465FD083C0D6}"/>
              </a:ext>
            </a:extLst>
          </p:cNvPr>
          <p:cNvPicPr>
            <a:picLocks noChangeAspect="1"/>
          </p:cNvPicPr>
          <p:nvPr/>
        </p:nvPicPr>
        <p:blipFill>
          <a:blip r:embed="rId3"/>
          <a:stretch>
            <a:fillRect/>
          </a:stretch>
        </p:blipFill>
        <p:spPr>
          <a:xfrm>
            <a:off x="7314808" y="1264554"/>
            <a:ext cx="3861064" cy="2876424"/>
          </a:xfrm>
          <a:prstGeom prst="rect">
            <a:avLst/>
          </a:prstGeom>
          <a:ln w="28575">
            <a:solidFill>
              <a:srgbClr val="0070C0"/>
            </a:solidFill>
          </a:ln>
        </p:spPr>
      </p:pic>
      <p:pic>
        <p:nvPicPr>
          <p:cNvPr id="13" name="Picture 12" descr="A picture containing text, indoor, measuring stick&#10;&#10;Description automatically generated">
            <a:extLst>
              <a:ext uri="{FF2B5EF4-FFF2-40B4-BE49-F238E27FC236}">
                <a16:creationId xmlns:a16="http://schemas.microsoft.com/office/drawing/2014/main" id="{66661060-7EDE-3145-A625-689251439C7F}"/>
              </a:ext>
            </a:extLst>
          </p:cNvPr>
          <p:cNvPicPr>
            <a:picLocks noChangeAspect="1"/>
          </p:cNvPicPr>
          <p:nvPr/>
        </p:nvPicPr>
        <p:blipFill>
          <a:blip r:embed="rId4"/>
          <a:stretch>
            <a:fillRect/>
          </a:stretch>
        </p:blipFill>
        <p:spPr>
          <a:xfrm>
            <a:off x="5239839" y="4021444"/>
            <a:ext cx="1357963" cy="1811568"/>
          </a:xfrm>
          <a:prstGeom prst="rect">
            <a:avLst/>
          </a:prstGeom>
          <a:ln w="28575">
            <a:solidFill>
              <a:srgbClr val="0070C0"/>
            </a:solidFill>
          </a:ln>
        </p:spPr>
      </p:pic>
      <p:cxnSp>
        <p:nvCxnSpPr>
          <p:cNvPr id="15" name="Straight Connector 14">
            <a:extLst>
              <a:ext uri="{FF2B5EF4-FFF2-40B4-BE49-F238E27FC236}">
                <a16:creationId xmlns:a16="http://schemas.microsoft.com/office/drawing/2014/main" id="{D6489BFB-8B58-1F4F-836D-2A526D6A9A33}"/>
              </a:ext>
            </a:extLst>
          </p:cNvPr>
          <p:cNvCxnSpPr>
            <a:cxnSpLocks/>
          </p:cNvCxnSpPr>
          <p:nvPr/>
        </p:nvCxnSpPr>
        <p:spPr>
          <a:xfrm>
            <a:off x="4104861" y="3716568"/>
            <a:ext cx="1134978" cy="2131751"/>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E187E190-6379-0F45-9596-804BD1F28A1A}"/>
              </a:ext>
            </a:extLst>
          </p:cNvPr>
          <p:cNvCxnSpPr>
            <a:cxnSpLocks/>
          </p:cNvCxnSpPr>
          <p:nvPr/>
        </p:nvCxnSpPr>
        <p:spPr>
          <a:xfrm>
            <a:off x="4314277" y="3575499"/>
            <a:ext cx="925562" cy="445945"/>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04C3907C-B04E-3944-B7F5-8B9CF3733CB4}"/>
              </a:ext>
            </a:extLst>
          </p:cNvPr>
          <p:cNvSpPr txBox="1"/>
          <p:nvPr/>
        </p:nvSpPr>
        <p:spPr>
          <a:xfrm>
            <a:off x="2733261" y="4621696"/>
            <a:ext cx="1768433" cy="369332"/>
          </a:xfrm>
          <a:prstGeom prst="rect">
            <a:avLst/>
          </a:prstGeom>
          <a:noFill/>
        </p:spPr>
        <p:txBody>
          <a:bodyPr wrap="none" rtlCol="0">
            <a:spAutoFit/>
          </a:bodyPr>
          <a:lstStyle/>
          <a:p>
            <a:r>
              <a:rPr lang="en-US" dirty="0"/>
              <a:t>H max 106 cm</a:t>
            </a:r>
          </a:p>
        </p:txBody>
      </p:sp>
      <p:sp>
        <p:nvSpPr>
          <p:cNvPr id="20" name="TextBox 19">
            <a:extLst>
              <a:ext uri="{FF2B5EF4-FFF2-40B4-BE49-F238E27FC236}">
                <a16:creationId xmlns:a16="http://schemas.microsoft.com/office/drawing/2014/main" id="{B85B21C5-C70E-3B46-9564-4D483DD36DF2}"/>
              </a:ext>
            </a:extLst>
          </p:cNvPr>
          <p:cNvSpPr txBox="1"/>
          <p:nvPr/>
        </p:nvSpPr>
        <p:spPr>
          <a:xfrm>
            <a:off x="7984435" y="4625202"/>
            <a:ext cx="3861064" cy="923330"/>
          </a:xfrm>
          <a:prstGeom prst="rect">
            <a:avLst/>
          </a:prstGeom>
          <a:noFill/>
        </p:spPr>
        <p:txBody>
          <a:bodyPr wrap="square" rtlCol="0">
            <a:spAutoFit/>
          </a:bodyPr>
          <a:lstStyle/>
          <a:p>
            <a:r>
              <a:rPr lang="en-US" dirty="0"/>
              <a:t>GEM trolley, we can hot up to 4 GE1/1 chambers (wheel to be removed)</a:t>
            </a:r>
          </a:p>
        </p:txBody>
      </p:sp>
      <p:sp>
        <p:nvSpPr>
          <p:cNvPr id="23" name="Right Arrow 22">
            <a:extLst>
              <a:ext uri="{FF2B5EF4-FFF2-40B4-BE49-F238E27FC236}">
                <a16:creationId xmlns:a16="http://schemas.microsoft.com/office/drawing/2014/main" id="{19543861-68DF-EF40-8902-0423CA79F013}"/>
              </a:ext>
            </a:extLst>
          </p:cNvPr>
          <p:cNvSpPr/>
          <p:nvPr/>
        </p:nvSpPr>
        <p:spPr>
          <a:xfrm rot="15048219">
            <a:off x="8376120" y="3772421"/>
            <a:ext cx="1550505" cy="212361"/>
          </a:xfrm>
          <a:prstGeom prst="right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Date Placeholder 23">
            <a:extLst>
              <a:ext uri="{FF2B5EF4-FFF2-40B4-BE49-F238E27FC236}">
                <a16:creationId xmlns:a16="http://schemas.microsoft.com/office/drawing/2014/main" id="{DB4CAD3A-27E3-BD4D-964F-68D14F261F67}"/>
              </a:ext>
            </a:extLst>
          </p:cNvPr>
          <p:cNvSpPr>
            <a:spLocks noGrp="1"/>
          </p:cNvSpPr>
          <p:nvPr>
            <p:ph type="dt" sz="half" idx="10"/>
          </p:nvPr>
        </p:nvSpPr>
        <p:spPr/>
        <p:txBody>
          <a:bodyPr/>
          <a:lstStyle/>
          <a:p>
            <a:r>
              <a:rPr lang="en-US"/>
              <a:t>16/Nov/2021</a:t>
            </a:r>
            <a:endParaRPr lang="en-US" dirty="0"/>
          </a:p>
        </p:txBody>
      </p:sp>
      <p:sp>
        <p:nvSpPr>
          <p:cNvPr id="25" name="Footer Placeholder 24">
            <a:extLst>
              <a:ext uri="{FF2B5EF4-FFF2-40B4-BE49-F238E27FC236}">
                <a16:creationId xmlns:a16="http://schemas.microsoft.com/office/drawing/2014/main" id="{65B14826-751B-A54A-975A-5E48BB3B50EE}"/>
              </a:ext>
            </a:extLst>
          </p:cNvPr>
          <p:cNvSpPr>
            <a:spLocks noGrp="1"/>
          </p:cNvSpPr>
          <p:nvPr>
            <p:ph type="ftr" sz="quarter" idx="11"/>
          </p:nvPr>
        </p:nvSpPr>
        <p:spPr/>
        <p:txBody>
          <a:bodyPr/>
          <a:lstStyle/>
          <a:p>
            <a:r>
              <a:rPr lang="en-US"/>
              <a:t>Test of GE1/1 Chamber in Magnet Fields (Goliath)                                            ETAM Meeting</a:t>
            </a:r>
            <a:endParaRPr lang="en-US" dirty="0"/>
          </a:p>
        </p:txBody>
      </p:sp>
      <p:sp>
        <p:nvSpPr>
          <p:cNvPr id="26" name="Slide Number Placeholder 25">
            <a:extLst>
              <a:ext uri="{FF2B5EF4-FFF2-40B4-BE49-F238E27FC236}">
                <a16:creationId xmlns:a16="http://schemas.microsoft.com/office/drawing/2014/main" id="{C9EBDFC7-887D-064B-B347-6CBBAB96998B}"/>
              </a:ext>
            </a:extLst>
          </p:cNvPr>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15316620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1AA1B-2A62-C842-A5FF-0CB826ADE36C}"/>
              </a:ext>
            </a:extLst>
          </p:cNvPr>
          <p:cNvSpPr>
            <a:spLocks noGrp="1"/>
          </p:cNvSpPr>
          <p:nvPr>
            <p:ph type="title"/>
          </p:nvPr>
        </p:nvSpPr>
        <p:spPr/>
        <p:txBody>
          <a:bodyPr/>
          <a:lstStyle/>
          <a:p>
            <a:r>
              <a:rPr lang="en-US" dirty="0"/>
              <a:t>Simplified plan</a:t>
            </a:r>
          </a:p>
        </p:txBody>
      </p:sp>
      <p:sp>
        <p:nvSpPr>
          <p:cNvPr id="3" name="Content Placeholder 2">
            <a:extLst>
              <a:ext uri="{FF2B5EF4-FFF2-40B4-BE49-F238E27FC236}">
                <a16:creationId xmlns:a16="http://schemas.microsoft.com/office/drawing/2014/main" id="{B07FD77B-0B9D-B048-BD97-C9A18813F16C}"/>
              </a:ext>
            </a:extLst>
          </p:cNvPr>
          <p:cNvSpPr>
            <a:spLocks noGrp="1"/>
          </p:cNvSpPr>
          <p:nvPr>
            <p:ph idx="1"/>
          </p:nvPr>
        </p:nvSpPr>
        <p:spPr>
          <a:xfrm>
            <a:off x="2589211" y="1659835"/>
            <a:ext cx="9009753" cy="4251387"/>
          </a:xfrm>
        </p:spPr>
        <p:txBody>
          <a:bodyPr>
            <a:normAutofit fontScale="77500" lnSpcReduction="20000"/>
          </a:bodyPr>
          <a:lstStyle/>
          <a:p>
            <a:r>
              <a:rPr lang="en-US" dirty="0"/>
              <a:t>Accelerated GEM foils training like what we are running in P5, GEM1 and GEM3 trained in parallel, then GEM1/GEM3 with Drift/Induction gap and finally the GEM2 with the transfer gap, at least one day of HV ON without magnet</a:t>
            </a:r>
          </a:p>
          <a:p>
            <a:endParaRPr lang="en-US" dirty="0"/>
          </a:p>
          <a:p>
            <a:r>
              <a:rPr lang="en-US" dirty="0"/>
              <a:t>Tests with magnet</a:t>
            </a:r>
          </a:p>
          <a:p>
            <a:pPr marL="800100" lvl="1" indent="-342900">
              <a:buFont typeface="+mj-lt"/>
              <a:buAutoNum type="alphaLcParenR"/>
            </a:pPr>
            <a:r>
              <a:rPr lang="en-US" dirty="0"/>
              <a:t>Ramping up (or down) with HV (standard settings), to reproduce what observed in P5 (trips?)</a:t>
            </a:r>
          </a:p>
          <a:p>
            <a:pPr marL="800100" lvl="1" indent="-342900">
              <a:buFont typeface="+mj-lt"/>
              <a:buAutoNum type="alphaLcParenR"/>
            </a:pPr>
            <a:r>
              <a:rPr lang="en-US" dirty="0"/>
              <a:t>Ramping up (or down) without HV, to reproduce the effect observed in P5 (shorts?)</a:t>
            </a:r>
            <a:endParaRPr lang="en-US" dirty="0">
              <a:solidFill>
                <a:srgbClr val="FF0000"/>
              </a:solidFill>
            </a:endParaRPr>
          </a:p>
          <a:p>
            <a:pPr marL="800100" lvl="1" indent="-342900">
              <a:buFont typeface="+mj-lt"/>
              <a:buAutoNum type="alphaLcParenR"/>
            </a:pPr>
            <a:r>
              <a:rPr lang="en-US" dirty="0"/>
              <a:t>Ramping up (or down) with modified settings like ALICE</a:t>
            </a:r>
          </a:p>
          <a:p>
            <a:pPr marL="800100" lvl="1" indent="-342900">
              <a:buFont typeface="+mj-lt"/>
              <a:buAutoNum type="alphaLcParenR"/>
            </a:pPr>
            <a:r>
              <a:rPr lang="en-US" dirty="0"/>
              <a:t>Ramping up (or down) with only GEM1 and GEM3 ON at very high HV value (430 / 440 V)</a:t>
            </a:r>
          </a:p>
          <a:p>
            <a:pPr marL="800100" lvl="1" indent="-342900">
              <a:buFont typeface="+mj-lt"/>
              <a:buAutoNum type="alphaLcParenR"/>
            </a:pPr>
            <a:r>
              <a:rPr lang="en-US" dirty="0"/>
              <a:t>Burning ”shorts” procedure with Megger in </a:t>
            </a:r>
            <a:r>
              <a:rPr lang="en-US" dirty="0" err="1"/>
              <a:t>Ar</a:t>
            </a:r>
            <a:r>
              <a:rPr lang="en-US" dirty="0"/>
              <a:t>/CO2</a:t>
            </a:r>
          </a:p>
          <a:p>
            <a:pPr marL="800100" lvl="1" indent="-342900">
              <a:buFont typeface="+mj-lt"/>
              <a:buAutoNum type="alphaLcParenR"/>
            </a:pPr>
            <a:endParaRPr lang="en-US" dirty="0"/>
          </a:p>
          <a:p>
            <a:r>
              <a:rPr lang="en-US" dirty="0"/>
              <a:t>Aim to run the test with the magnet only during regular working time (8:30 a.m. / 5:30 p.m. , Monday to Friday) and keep the GEM detector ON during the rest of the time, detector monitored remotely</a:t>
            </a:r>
          </a:p>
          <a:p>
            <a:r>
              <a:rPr lang="en-US" dirty="0"/>
              <a:t>Effective test time will depend on the possibility to replicate the effects observed in </a:t>
            </a:r>
            <a:r>
              <a:rPr lang="en-US"/>
              <a:t>CMS experiment </a:t>
            </a:r>
            <a:br>
              <a:rPr lang="en-US" dirty="0"/>
            </a:br>
            <a:endParaRPr lang="en-US" dirty="0"/>
          </a:p>
        </p:txBody>
      </p:sp>
      <p:sp>
        <p:nvSpPr>
          <p:cNvPr id="4" name="Date Placeholder 3">
            <a:extLst>
              <a:ext uri="{FF2B5EF4-FFF2-40B4-BE49-F238E27FC236}">
                <a16:creationId xmlns:a16="http://schemas.microsoft.com/office/drawing/2014/main" id="{85ACAA95-8539-2944-B645-D585239F969D}"/>
              </a:ext>
            </a:extLst>
          </p:cNvPr>
          <p:cNvSpPr>
            <a:spLocks noGrp="1"/>
          </p:cNvSpPr>
          <p:nvPr>
            <p:ph type="dt" sz="half" idx="10"/>
          </p:nvPr>
        </p:nvSpPr>
        <p:spPr/>
        <p:txBody>
          <a:bodyPr/>
          <a:lstStyle/>
          <a:p>
            <a:r>
              <a:rPr lang="en-US"/>
              <a:t>16/Nov/2021</a:t>
            </a:r>
            <a:endParaRPr lang="en-US" dirty="0"/>
          </a:p>
        </p:txBody>
      </p:sp>
      <p:sp>
        <p:nvSpPr>
          <p:cNvPr id="5" name="Footer Placeholder 4">
            <a:extLst>
              <a:ext uri="{FF2B5EF4-FFF2-40B4-BE49-F238E27FC236}">
                <a16:creationId xmlns:a16="http://schemas.microsoft.com/office/drawing/2014/main" id="{F24076EB-3504-8E46-974F-AAA27A442461}"/>
              </a:ext>
            </a:extLst>
          </p:cNvPr>
          <p:cNvSpPr>
            <a:spLocks noGrp="1"/>
          </p:cNvSpPr>
          <p:nvPr>
            <p:ph type="ftr" sz="quarter" idx="11"/>
          </p:nvPr>
        </p:nvSpPr>
        <p:spPr/>
        <p:txBody>
          <a:bodyPr/>
          <a:lstStyle/>
          <a:p>
            <a:r>
              <a:rPr lang="en-US"/>
              <a:t>Test of GE1/1 Chamber in Magnet Fields (Goliath)                                            ETAM Meeting</a:t>
            </a:r>
            <a:endParaRPr lang="en-US" dirty="0"/>
          </a:p>
        </p:txBody>
      </p:sp>
      <p:sp>
        <p:nvSpPr>
          <p:cNvPr id="6" name="Slide Number Placeholder 5">
            <a:extLst>
              <a:ext uri="{FF2B5EF4-FFF2-40B4-BE49-F238E27FC236}">
                <a16:creationId xmlns:a16="http://schemas.microsoft.com/office/drawing/2014/main" id="{F74EA011-3279-7B4E-AF2B-ECD47D1D3A95}"/>
              </a:ext>
            </a:extLst>
          </p:cNvPr>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2840589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F345D-3096-0B43-94B2-B2BC2A28875B}"/>
              </a:ext>
            </a:extLst>
          </p:cNvPr>
          <p:cNvSpPr>
            <a:spLocks noGrp="1"/>
          </p:cNvSpPr>
          <p:nvPr>
            <p:ph type="title"/>
          </p:nvPr>
        </p:nvSpPr>
        <p:spPr/>
        <p:txBody>
          <a:bodyPr/>
          <a:lstStyle/>
          <a:p>
            <a:r>
              <a:rPr lang="en-US" dirty="0"/>
              <a:t>Request of support</a:t>
            </a:r>
          </a:p>
        </p:txBody>
      </p:sp>
      <p:sp>
        <p:nvSpPr>
          <p:cNvPr id="3" name="Content Placeholder 2">
            <a:extLst>
              <a:ext uri="{FF2B5EF4-FFF2-40B4-BE49-F238E27FC236}">
                <a16:creationId xmlns:a16="http://schemas.microsoft.com/office/drawing/2014/main" id="{C8F2D6EB-00C8-3340-BBCB-7A8C0D5A0F81}"/>
              </a:ext>
            </a:extLst>
          </p:cNvPr>
          <p:cNvSpPr>
            <a:spLocks noGrp="1"/>
          </p:cNvSpPr>
          <p:nvPr>
            <p:ph idx="1"/>
          </p:nvPr>
        </p:nvSpPr>
        <p:spPr>
          <a:xfrm>
            <a:off x="2589212" y="1574953"/>
            <a:ext cx="8915400" cy="1444487"/>
          </a:xfrm>
        </p:spPr>
        <p:txBody>
          <a:bodyPr>
            <a:normAutofit/>
          </a:bodyPr>
          <a:lstStyle/>
          <a:p>
            <a:r>
              <a:rPr lang="en-US" dirty="0"/>
              <a:t>Access to the Goliath for three weeks</a:t>
            </a:r>
          </a:p>
          <a:p>
            <a:r>
              <a:rPr lang="en-US" dirty="0"/>
              <a:t>Training for Magnet operation</a:t>
            </a:r>
          </a:p>
          <a:p>
            <a:r>
              <a:rPr lang="en-US" dirty="0"/>
              <a:t>Contact person/team in case of issue with Magnet or with the access to the area</a:t>
            </a:r>
          </a:p>
          <a:p>
            <a:endParaRPr lang="en-US" dirty="0"/>
          </a:p>
          <a:p>
            <a:endParaRPr lang="en-US" dirty="0"/>
          </a:p>
        </p:txBody>
      </p:sp>
      <p:sp>
        <p:nvSpPr>
          <p:cNvPr id="4" name="Date Placeholder 3">
            <a:extLst>
              <a:ext uri="{FF2B5EF4-FFF2-40B4-BE49-F238E27FC236}">
                <a16:creationId xmlns:a16="http://schemas.microsoft.com/office/drawing/2014/main" id="{A288FA7E-11FF-7D43-AEE2-F6B15209AAF9}"/>
              </a:ext>
            </a:extLst>
          </p:cNvPr>
          <p:cNvSpPr>
            <a:spLocks noGrp="1"/>
          </p:cNvSpPr>
          <p:nvPr>
            <p:ph type="dt" sz="half" idx="10"/>
          </p:nvPr>
        </p:nvSpPr>
        <p:spPr/>
        <p:txBody>
          <a:bodyPr/>
          <a:lstStyle/>
          <a:p>
            <a:r>
              <a:rPr lang="en-US"/>
              <a:t>16/Nov/2021</a:t>
            </a:r>
            <a:endParaRPr lang="en-US" dirty="0"/>
          </a:p>
        </p:txBody>
      </p:sp>
      <p:sp>
        <p:nvSpPr>
          <p:cNvPr id="5" name="Footer Placeholder 4">
            <a:extLst>
              <a:ext uri="{FF2B5EF4-FFF2-40B4-BE49-F238E27FC236}">
                <a16:creationId xmlns:a16="http://schemas.microsoft.com/office/drawing/2014/main" id="{01F25E7A-AD74-0642-98E6-B32BB515578B}"/>
              </a:ext>
            </a:extLst>
          </p:cNvPr>
          <p:cNvSpPr>
            <a:spLocks noGrp="1"/>
          </p:cNvSpPr>
          <p:nvPr>
            <p:ph type="ftr" sz="quarter" idx="11"/>
          </p:nvPr>
        </p:nvSpPr>
        <p:spPr/>
        <p:txBody>
          <a:bodyPr/>
          <a:lstStyle/>
          <a:p>
            <a:r>
              <a:rPr lang="en-US"/>
              <a:t>Test of GE1/1 Chamber in Magnet Fields (Goliath)                                            ETAM Meeting</a:t>
            </a:r>
            <a:endParaRPr lang="en-US" dirty="0"/>
          </a:p>
        </p:txBody>
      </p:sp>
      <p:sp>
        <p:nvSpPr>
          <p:cNvPr id="6" name="Slide Number Placeholder 5">
            <a:extLst>
              <a:ext uri="{FF2B5EF4-FFF2-40B4-BE49-F238E27FC236}">
                <a16:creationId xmlns:a16="http://schemas.microsoft.com/office/drawing/2014/main" id="{3015013B-30BC-9C46-A5AE-4A83F28E0D75}"/>
              </a:ext>
            </a:extLst>
          </p:cNvPr>
          <p:cNvSpPr>
            <a:spLocks noGrp="1"/>
          </p:cNvSpPr>
          <p:nvPr>
            <p:ph type="sldNum" sz="quarter" idx="12"/>
          </p:nvPr>
        </p:nvSpPr>
        <p:spPr/>
        <p:txBody>
          <a:bodyPr/>
          <a:lstStyle/>
          <a:p>
            <a:fld id="{D57F1E4F-1CFF-5643-939E-217C01CDF565}" type="slidenum">
              <a:rPr lang="en-US" smtClean="0"/>
              <a:pPr/>
              <a:t>6</a:t>
            </a:fld>
            <a:endParaRPr lang="en-US" dirty="0"/>
          </a:p>
        </p:txBody>
      </p:sp>
      <p:sp>
        <p:nvSpPr>
          <p:cNvPr id="7" name="Title 1">
            <a:extLst>
              <a:ext uri="{FF2B5EF4-FFF2-40B4-BE49-F238E27FC236}">
                <a16:creationId xmlns:a16="http://schemas.microsoft.com/office/drawing/2014/main" id="{386CAEF9-7C93-2E47-8B72-DAF1B9612B0D}"/>
              </a:ext>
            </a:extLst>
          </p:cNvPr>
          <p:cNvSpPr txBox="1">
            <a:spLocks/>
          </p:cNvSpPr>
          <p:nvPr/>
        </p:nvSpPr>
        <p:spPr>
          <a:xfrm>
            <a:off x="2592925" y="3595910"/>
            <a:ext cx="8911687" cy="638160"/>
          </a:xfrm>
          <a:prstGeom prst="rect">
            <a:avLst/>
          </a:prstGeom>
        </p:spPr>
        <p:txBody>
          <a:bodyPr vert="horz" lIns="91440" tIns="45720" rIns="91440" bIns="45720" rtlCol="0" anchor="t">
            <a:normAutofit lnSpcReduction="1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GEM Contact persons</a:t>
            </a:r>
          </a:p>
        </p:txBody>
      </p:sp>
      <p:sp>
        <p:nvSpPr>
          <p:cNvPr id="8" name="Content Placeholder 2">
            <a:extLst>
              <a:ext uri="{FF2B5EF4-FFF2-40B4-BE49-F238E27FC236}">
                <a16:creationId xmlns:a16="http://schemas.microsoft.com/office/drawing/2014/main" id="{BE7B5A41-EFFF-5C43-8CFD-47AB5BACECC0}"/>
              </a:ext>
            </a:extLst>
          </p:cNvPr>
          <p:cNvSpPr txBox="1">
            <a:spLocks/>
          </p:cNvSpPr>
          <p:nvPr/>
        </p:nvSpPr>
        <p:spPr>
          <a:xfrm>
            <a:off x="2589212" y="4169116"/>
            <a:ext cx="8915400" cy="1444487"/>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dirty="0"/>
              <a:t>F. Fallavollita</a:t>
            </a:r>
          </a:p>
          <a:p>
            <a:r>
              <a:rPr lang="en-US" dirty="0"/>
              <a:t>D. Fiorina</a:t>
            </a:r>
          </a:p>
          <a:p>
            <a:r>
              <a:rPr lang="en-US" dirty="0"/>
              <a:t>M. Bianco</a:t>
            </a:r>
          </a:p>
          <a:p>
            <a:endParaRPr lang="en-US" dirty="0"/>
          </a:p>
          <a:p>
            <a:endParaRPr lang="en-US" dirty="0"/>
          </a:p>
        </p:txBody>
      </p:sp>
    </p:spTree>
    <p:extLst>
      <p:ext uri="{BB962C8B-B14F-4D97-AF65-F5344CB8AC3E}">
        <p14:creationId xmlns:p14="http://schemas.microsoft.com/office/powerpoint/2010/main" val="13015395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B397CE-3079-024F-A9D2-39776E5831DC}"/>
              </a:ext>
            </a:extLst>
          </p:cNvPr>
          <p:cNvSpPr>
            <a:spLocks noGrp="1"/>
          </p:cNvSpPr>
          <p:nvPr>
            <p:ph type="title"/>
          </p:nvPr>
        </p:nvSpPr>
        <p:spPr/>
        <p:txBody>
          <a:bodyPr/>
          <a:lstStyle/>
          <a:p>
            <a:pPr algn="ctr"/>
            <a:r>
              <a:rPr lang="en-US" dirty="0"/>
              <a:t>Backup</a:t>
            </a:r>
          </a:p>
        </p:txBody>
      </p:sp>
      <p:sp>
        <p:nvSpPr>
          <p:cNvPr id="3" name="Content Placeholder 2">
            <a:extLst>
              <a:ext uri="{FF2B5EF4-FFF2-40B4-BE49-F238E27FC236}">
                <a16:creationId xmlns:a16="http://schemas.microsoft.com/office/drawing/2014/main" id="{6720F3A5-CFA1-BD43-B25E-BAB8F9E93CEE}"/>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23D50507-2AF4-1045-B09A-E3D61F29B455}"/>
              </a:ext>
            </a:extLst>
          </p:cNvPr>
          <p:cNvSpPr>
            <a:spLocks noGrp="1"/>
          </p:cNvSpPr>
          <p:nvPr>
            <p:ph type="dt" sz="half" idx="10"/>
          </p:nvPr>
        </p:nvSpPr>
        <p:spPr/>
        <p:txBody>
          <a:bodyPr/>
          <a:lstStyle/>
          <a:p>
            <a:r>
              <a:rPr lang="en-US"/>
              <a:t>16/Nov/2021</a:t>
            </a:r>
            <a:endParaRPr lang="en-US" dirty="0"/>
          </a:p>
        </p:txBody>
      </p:sp>
      <p:sp>
        <p:nvSpPr>
          <p:cNvPr id="5" name="Footer Placeholder 4">
            <a:extLst>
              <a:ext uri="{FF2B5EF4-FFF2-40B4-BE49-F238E27FC236}">
                <a16:creationId xmlns:a16="http://schemas.microsoft.com/office/drawing/2014/main" id="{A1819AEB-1435-F84A-A3B6-F100E782727A}"/>
              </a:ext>
            </a:extLst>
          </p:cNvPr>
          <p:cNvSpPr>
            <a:spLocks noGrp="1"/>
          </p:cNvSpPr>
          <p:nvPr>
            <p:ph type="ftr" sz="quarter" idx="11"/>
          </p:nvPr>
        </p:nvSpPr>
        <p:spPr/>
        <p:txBody>
          <a:bodyPr/>
          <a:lstStyle/>
          <a:p>
            <a:r>
              <a:rPr lang="en-US"/>
              <a:t>Test of GE1/1 Chamber in Magnet Fields (Goliath)                                            ETAM Meeting</a:t>
            </a:r>
            <a:endParaRPr lang="en-US" dirty="0"/>
          </a:p>
        </p:txBody>
      </p:sp>
      <p:sp>
        <p:nvSpPr>
          <p:cNvPr id="6" name="Slide Number Placeholder 5">
            <a:extLst>
              <a:ext uri="{FF2B5EF4-FFF2-40B4-BE49-F238E27FC236}">
                <a16:creationId xmlns:a16="http://schemas.microsoft.com/office/drawing/2014/main" id="{17802E45-F517-D84E-A2EF-7B4869F803C5}"/>
              </a:ext>
            </a:extLst>
          </p:cNvPr>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1185126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20474-6EFA-524D-954D-1F8E7E1C5340}"/>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C70132DE-9320-E74C-B003-F18581A95D3E}"/>
              </a:ext>
            </a:extLst>
          </p:cNvPr>
          <p:cNvSpPr>
            <a:spLocks noGrp="1"/>
          </p:cNvSpPr>
          <p:nvPr>
            <p:ph idx="1"/>
          </p:nvPr>
        </p:nvSpPr>
        <p:spPr/>
        <p:txBody>
          <a:bodyPr>
            <a:normAutofit/>
          </a:bodyPr>
          <a:lstStyle/>
          <a:p>
            <a:r>
              <a:rPr lang="en-US" sz="2800" dirty="0"/>
              <a:t>Feedback from GEM wide community</a:t>
            </a:r>
          </a:p>
          <a:p>
            <a:pPr lvl="1"/>
            <a:r>
              <a:rPr lang="en-US" sz="1900" dirty="0"/>
              <a:t>As a consequence of the Discharges events and shorts in GE1/1 chamber in P5 we look for feedback from colleagues operating GEM detectors in other experiments, mainly ALICE and R&amp;D51 </a:t>
            </a:r>
            <a:endParaRPr lang="en-US" sz="2800" dirty="0"/>
          </a:p>
          <a:p>
            <a:r>
              <a:rPr lang="en-US" sz="2800" dirty="0"/>
              <a:t>Interventions on GAS System</a:t>
            </a:r>
          </a:p>
          <a:p>
            <a:r>
              <a:rPr lang="en-US" sz="2800" dirty="0"/>
              <a:t>Tests with Magnet Field</a:t>
            </a:r>
          </a:p>
        </p:txBody>
      </p:sp>
      <p:sp>
        <p:nvSpPr>
          <p:cNvPr id="4" name="Date Placeholder 3">
            <a:extLst>
              <a:ext uri="{FF2B5EF4-FFF2-40B4-BE49-F238E27FC236}">
                <a16:creationId xmlns:a16="http://schemas.microsoft.com/office/drawing/2014/main" id="{C4D1DA1C-B020-8E47-B7F1-982CE8677A61}"/>
              </a:ext>
            </a:extLst>
          </p:cNvPr>
          <p:cNvSpPr>
            <a:spLocks noGrp="1"/>
          </p:cNvSpPr>
          <p:nvPr>
            <p:ph type="dt" sz="half" idx="10"/>
          </p:nvPr>
        </p:nvSpPr>
        <p:spPr/>
        <p:txBody>
          <a:bodyPr/>
          <a:lstStyle/>
          <a:p>
            <a:r>
              <a:rPr lang="en-US"/>
              <a:t>16/Nov/2021</a:t>
            </a:r>
            <a:endParaRPr lang="en-US" dirty="0"/>
          </a:p>
        </p:txBody>
      </p:sp>
      <p:sp>
        <p:nvSpPr>
          <p:cNvPr id="5" name="Footer Placeholder 4">
            <a:extLst>
              <a:ext uri="{FF2B5EF4-FFF2-40B4-BE49-F238E27FC236}">
                <a16:creationId xmlns:a16="http://schemas.microsoft.com/office/drawing/2014/main" id="{0D076DF7-CF88-8745-827C-4DE41F9A1AE3}"/>
              </a:ext>
            </a:extLst>
          </p:cNvPr>
          <p:cNvSpPr>
            <a:spLocks noGrp="1"/>
          </p:cNvSpPr>
          <p:nvPr>
            <p:ph type="ftr" sz="quarter" idx="11"/>
          </p:nvPr>
        </p:nvSpPr>
        <p:spPr/>
        <p:txBody>
          <a:bodyPr/>
          <a:lstStyle/>
          <a:p>
            <a:r>
              <a:rPr lang="en-US"/>
              <a:t>Test of GE1/1 Chamber in Magnet Fields (Goliath)                                            ETAM Meeting</a:t>
            </a:r>
            <a:endParaRPr lang="en-US" dirty="0"/>
          </a:p>
        </p:txBody>
      </p:sp>
      <p:sp>
        <p:nvSpPr>
          <p:cNvPr id="6" name="Slide Number Placeholder 5">
            <a:extLst>
              <a:ext uri="{FF2B5EF4-FFF2-40B4-BE49-F238E27FC236}">
                <a16:creationId xmlns:a16="http://schemas.microsoft.com/office/drawing/2014/main" id="{2FE70B30-80A0-AF40-BDEB-73FDDF590097}"/>
              </a:ext>
            </a:extLst>
          </p:cNvPr>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3341873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5D9983-3D30-AD49-9F99-8C5F0C0D90B5}"/>
              </a:ext>
            </a:extLst>
          </p:cNvPr>
          <p:cNvSpPr>
            <a:spLocks noGrp="1"/>
          </p:cNvSpPr>
          <p:nvPr>
            <p:ph type="title"/>
          </p:nvPr>
        </p:nvSpPr>
        <p:spPr/>
        <p:txBody>
          <a:bodyPr/>
          <a:lstStyle/>
          <a:p>
            <a:r>
              <a:rPr lang="en-US" dirty="0"/>
              <a:t>Feedback from GEM wide community (ALICE)</a:t>
            </a:r>
          </a:p>
        </p:txBody>
      </p:sp>
      <p:sp>
        <p:nvSpPr>
          <p:cNvPr id="3" name="Content Placeholder 2">
            <a:extLst>
              <a:ext uri="{FF2B5EF4-FFF2-40B4-BE49-F238E27FC236}">
                <a16:creationId xmlns:a16="http://schemas.microsoft.com/office/drawing/2014/main" id="{E458941B-5D09-5448-91EB-D3F2A4D03B32}"/>
              </a:ext>
            </a:extLst>
          </p:cNvPr>
          <p:cNvSpPr>
            <a:spLocks noGrp="1"/>
          </p:cNvSpPr>
          <p:nvPr>
            <p:ph idx="1"/>
          </p:nvPr>
        </p:nvSpPr>
        <p:spPr/>
        <p:txBody>
          <a:bodyPr>
            <a:normAutofit fontScale="92500" lnSpcReduction="10000"/>
          </a:bodyPr>
          <a:lstStyle/>
          <a:p>
            <a:r>
              <a:rPr lang="en-US" dirty="0"/>
              <a:t>Contact person, </a:t>
            </a:r>
            <a:r>
              <a:rPr lang="en-US" dirty="0" err="1"/>
              <a:t>Chilo</a:t>
            </a:r>
            <a:r>
              <a:rPr lang="en-US" dirty="0"/>
              <a:t> </a:t>
            </a:r>
            <a:r>
              <a:rPr lang="en-US" dirty="0" err="1"/>
              <a:t>Garabatos</a:t>
            </a:r>
            <a:r>
              <a:rPr lang="en-US" dirty="0"/>
              <a:t> (ALICE):</a:t>
            </a:r>
          </a:p>
          <a:p>
            <a:pPr lvl="1"/>
            <a:r>
              <a:rPr lang="en-US" dirty="0"/>
              <a:t>Similar observations with ALICE TPC chambers, multiple trips during the magnet ramps</a:t>
            </a:r>
          </a:p>
          <a:p>
            <a:pPr lvl="1"/>
            <a:r>
              <a:rPr lang="en-US" dirty="0"/>
              <a:t>Frequency of discharge/trips seems reducing with the time</a:t>
            </a:r>
          </a:p>
          <a:p>
            <a:pPr lvl="1"/>
            <a:r>
              <a:rPr lang="en-US" dirty="0"/>
              <a:t>HV across the kept ON during magnet ramp, gap field OFF during planned ramp (New status in the DCS linked to the Magnet to trigger the Magnet Ramp Status and the modification of the voltages)</a:t>
            </a:r>
          </a:p>
          <a:p>
            <a:pPr lvl="1"/>
            <a:r>
              <a:rPr lang="en-US" dirty="0"/>
              <a:t>Unexpected Magnet Trip occurred once -&gt; No activation of Magnet Ramp Status -&gt; Trips on foils reverted in one Short</a:t>
            </a:r>
          </a:p>
          <a:p>
            <a:pPr lvl="1"/>
            <a:r>
              <a:rPr lang="en-US" dirty="0"/>
              <a:t>Inspection of the TPC reveled not negligible amount of dust in the TPC volume,  trips events associated to the movement of the dust</a:t>
            </a:r>
          </a:p>
          <a:p>
            <a:pPr lvl="1"/>
            <a:r>
              <a:rPr lang="en-US" dirty="0"/>
              <a:t>No metallurgy analysis on the dust performed so far</a:t>
            </a:r>
          </a:p>
          <a:p>
            <a:pPr lvl="1"/>
            <a:r>
              <a:rPr lang="en-US" dirty="0"/>
              <a:t>Developing fast HV switch, trying to implement procedure for cleaning of foils “on short”</a:t>
            </a:r>
          </a:p>
        </p:txBody>
      </p:sp>
      <p:sp>
        <p:nvSpPr>
          <p:cNvPr id="4" name="Date Placeholder 3">
            <a:extLst>
              <a:ext uri="{FF2B5EF4-FFF2-40B4-BE49-F238E27FC236}">
                <a16:creationId xmlns:a16="http://schemas.microsoft.com/office/drawing/2014/main" id="{20CFDDD4-47D4-BA45-9040-241402175463}"/>
              </a:ext>
            </a:extLst>
          </p:cNvPr>
          <p:cNvSpPr>
            <a:spLocks noGrp="1"/>
          </p:cNvSpPr>
          <p:nvPr>
            <p:ph type="dt" sz="half" idx="10"/>
          </p:nvPr>
        </p:nvSpPr>
        <p:spPr/>
        <p:txBody>
          <a:bodyPr/>
          <a:lstStyle/>
          <a:p>
            <a:r>
              <a:rPr lang="en-US"/>
              <a:t>16/Nov/2021</a:t>
            </a:r>
            <a:endParaRPr lang="en-US" dirty="0"/>
          </a:p>
        </p:txBody>
      </p:sp>
      <p:sp>
        <p:nvSpPr>
          <p:cNvPr id="5" name="Footer Placeholder 4">
            <a:extLst>
              <a:ext uri="{FF2B5EF4-FFF2-40B4-BE49-F238E27FC236}">
                <a16:creationId xmlns:a16="http://schemas.microsoft.com/office/drawing/2014/main" id="{A7FF8F4B-C6EB-E940-AF01-98242B13C006}"/>
              </a:ext>
            </a:extLst>
          </p:cNvPr>
          <p:cNvSpPr>
            <a:spLocks noGrp="1"/>
          </p:cNvSpPr>
          <p:nvPr>
            <p:ph type="ftr" sz="quarter" idx="11"/>
          </p:nvPr>
        </p:nvSpPr>
        <p:spPr/>
        <p:txBody>
          <a:bodyPr/>
          <a:lstStyle/>
          <a:p>
            <a:r>
              <a:rPr lang="en-US"/>
              <a:t>Test of GE1/1 Chamber in Magnet Fields (Goliath)                                            ETAM Meeting</a:t>
            </a:r>
            <a:endParaRPr lang="en-US" dirty="0"/>
          </a:p>
        </p:txBody>
      </p:sp>
      <p:sp>
        <p:nvSpPr>
          <p:cNvPr id="6" name="Slide Number Placeholder 5">
            <a:extLst>
              <a:ext uri="{FF2B5EF4-FFF2-40B4-BE49-F238E27FC236}">
                <a16:creationId xmlns:a16="http://schemas.microsoft.com/office/drawing/2014/main" id="{1389FED5-B146-2C45-9DDC-5ADE00528BA3}"/>
              </a:ext>
            </a:extLst>
          </p:cNvPr>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4103088101"/>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1739</TotalTime>
  <Words>1162</Words>
  <Application>Microsoft Macintosh PowerPoint</Application>
  <PresentationFormat>Widescreen</PresentationFormat>
  <Paragraphs>106</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Century Gothic</vt:lpstr>
      <vt:lpstr>Wingdings 3</vt:lpstr>
      <vt:lpstr>Wisp</vt:lpstr>
      <vt:lpstr>Request for Goliath Magnet CMS-GEM</vt:lpstr>
      <vt:lpstr>Test of GE1/1 chamber in Magnet field</vt:lpstr>
      <vt:lpstr>Magnet available at CERN</vt:lpstr>
      <vt:lpstr>The Goliath Magnet</vt:lpstr>
      <vt:lpstr>Simplified plan</vt:lpstr>
      <vt:lpstr>Request of support</vt:lpstr>
      <vt:lpstr>Backup</vt:lpstr>
      <vt:lpstr>Outline</vt:lpstr>
      <vt:lpstr>Feedback from GEM wide community (ALICE)</vt:lpstr>
      <vt:lpstr>Feedback from GEM wide community (R&amp;D51)</vt:lpstr>
      <vt:lpstr>Intervention on Gas System</vt:lpstr>
      <vt:lpstr>Intervention on Gas System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Actions for understanding and mitigation of discharges/shorts  in GE1/1 in P5</dc:title>
  <dc:creator>biancomiki biancomiki</dc:creator>
  <cp:lastModifiedBy>biancomiki biancomiki</cp:lastModifiedBy>
  <cp:revision>7</cp:revision>
  <dcterms:created xsi:type="dcterms:W3CDTF">2021-11-11T18:19:00Z</dcterms:created>
  <dcterms:modified xsi:type="dcterms:W3CDTF">2021-11-15T18:47:23Z</dcterms:modified>
</cp:coreProperties>
</file>