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6" r:id="rId2"/>
    <p:sldId id="297" r:id="rId3"/>
    <p:sldId id="765" r:id="rId4"/>
    <p:sldId id="763" r:id="rId5"/>
    <p:sldId id="764" r:id="rId6"/>
    <p:sldId id="769" r:id="rId7"/>
    <p:sldId id="755" r:id="rId8"/>
    <p:sldId id="767" r:id="rId9"/>
    <p:sldId id="301" r:id="rId10"/>
    <p:sldId id="299" r:id="rId11"/>
    <p:sldId id="766" r:id="rId1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6FF"/>
    <a:srgbClr val="FF6600"/>
    <a:srgbClr val="0000FF"/>
    <a:srgbClr val="800000"/>
    <a:srgbClr val="303030"/>
    <a:srgbClr val="2F2F2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86"/>
  </p:normalViewPr>
  <p:slideViewPr>
    <p:cSldViewPr snapToGrid="0" snapToObjects="1">
      <p:cViewPr varScale="1">
        <p:scale>
          <a:sx n="121" d="100"/>
          <a:sy n="121" d="100"/>
        </p:scale>
        <p:origin x="108" y="22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9" d="100"/>
          <a:sy n="89" d="100"/>
        </p:scale>
        <p:origin x="373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19-Nov-21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19-Nov-21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C. Wiesner | Proposal for intensity ramp-up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51857/contributions/3259402/attachments/1961900/3261039/Machine_Protection_Systems___Evian_2019.pdf" TargetMode="External"/><Relationship Id="rId2" Type="http://schemas.openxmlformats.org/officeDocument/2006/relationships/hyperlink" Target="https://edms.cern.ch/ui/#!master/navigator/project?P:1973071110:1020030514:subDocs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project?P:1973071110:1020030514:subDocs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dms.cern.ch/ui/#!master/navigator/project?P:1973071110:1020030514:subDocs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event/751857/contributions/3259402/attachments/1961900/3261039/Machine_Protection_Systems___Evian_2019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project?P:1973071110:1020030514:subDocs" TargetMode="External"/><Relationship Id="rId2" Type="http://schemas.openxmlformats.org/officeDocument/2006/relationships/hyperlink" Target="https://indico.cern.ch/event/751857/contributions/3259402/attachments/1961900/3261039/Machine_Protection_Systems___Evian_2019.pdf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project?P:1973071110:1020030514:subDocs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914400"/>
          </a:xfrm>
        </p:spPr>
        <p:txBody>
          <a:bodyPr/>
          <a:lstStyle/>
          <a:p>
            <a:r>
              <a:rPr lang="en-US" dirty="0"/>
              <a:t>Proposal for Intensity Ramp-Up 2022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C. Wiesner, M. Solfaroli Camillocci, J. Uythoven, J. Wenninger, D. Wollmann</a:t>
            </a:r>
          </a:p>
          <a:p>
            <a:pPr algn="l"/>
            <a:r>
              <a:rPr lang="en-US" sz="1800" dirty="0"/>
              <a:t>217</a:t>
            </a:r>
            <a:r>
              <a:rPr lang="en-US" sz="1800" baseline="30000" dirty="0"/>
              <a:t>th</a:t>
            </a:r>
            <a:r>
              <a:rPr lang="en-US" sz="1800" dirty="0"/>
              <a:t> MPP, November 19</a:t>
            </a:r>
            <a:r>
              <a:rPr lang="en-US" sz="1800" baseline="30000" dirty="0"/>
              <a:t>th</a:t>
            </a:r>
            <a:r>
              <a:rPr lang="en-US" sz="1800" dirty="0"/>
              <a:t>, 2021</a:t>
            </a:r>
          </a:p>
        </p:txBody>
      </p:sp>
    </p:spTree>
    <p:extLst>
      <p:ext uri="{BB962C8B-B14F-4D97-AF65-F5344CB8AC3E}">
        <p14:creationId xmlns:p14="http://schemas.microsoft.com/office/powerpoint/2010/main" val="3858504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58F408-0414-4BC2-BE5A-7F64978FA2F7}"/>
              </a:ext>
            </a:extLst>
          </p:cNvPr>
          <p:cNvSpPr txBox="1"/>
          <p:nvPr/>
        </p:nvSpPr>
        <p:spPr>
          <a:xfrm>
            <a:off x="3314530" y="1320942"/>
            <a:ext cx="542295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Thank you very much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223723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4863D1-E1B4-45AB-977A-AE6D1D784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276" y="969579"/>
            <a:ext cx="11376024" cy="5207547"/>
          </a:xfrm>
        </p:spPr>
        <p:txBody>
          <a:bodyPr numCol="2"/>
          <a:lstStyle/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Post Mortem / XPOC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E7672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missing data, data mis-aligned, missing files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&amp;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9AD7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synchronization, issues PM event builder stuck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BIS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E7672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timing mis-alignment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E7672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Unbalanced rupture of the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QPS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E7672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internal quench loop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Setup Beam Flag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E7672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– glitches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0033A0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Loss Monitors –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E7672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communication issues BLM-SIS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9AD7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un-physical readings in post-mortem data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 BLMs (IP6) –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E7672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connected to LBDS of wrong beam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Collimators &amp; Roman Pots –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LVDT position drifts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9AD7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LVDT/resolver faults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Orbit Feedback –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E7672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orbit jumps at optics changes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9AD7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zeroing of reference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offsets due to BPM calibrations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Dump Line –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screen remaining in dump line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9AD7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BTVDD images missing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MKD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9AD7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MKB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9AD7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9AD7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erratics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9AD7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MKI –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9AD7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flashovers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MKI kicking last bunch of circulating beam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Abort Gap Cleaning –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in-sufficient cleaning, not functioning due to software issues / wrong parameters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Radio Frequency –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wrong low-level settings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QPS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9AD7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_OK flickering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current change monitor –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false dumps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BIS –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too much attenuation of signal in fibre (3 dumps)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9AD7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Earth fault in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circuits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9AD7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(RB, RCS)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QPS –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single event upsets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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dumps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7C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 &amp; communication issues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7C0000"/>
              </a:solidFill>
              <a:effectLst/>
              <a:uLnTx/>
              <a:uFillTx/>
              <a:latin typeface="Arial"/>
              <a:ea typeface="+mn-ea"/>
              <a:cs typeface="+mn-cs"/>
              <a:sym typeface="Wingdings"/>
            </a:endParaRP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UFO – 16L2 events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causing beam dumps &amp; quenches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Collimators –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7C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un-physical temperature readings</a:t>
            </a:r>
          </a:p>
          <a:p>
            <a:pPr marL="401638" indent="-173038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C446A">
                  <a:lumMod val="50000"/>
                </a:srgbClr>
              </a:buClr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Injection –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losses and satellites leading to beam dumps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1C446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TDI –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7C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vacuum issues and heating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 (2016)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7C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Insufficient cooling of a collimator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Decrease of bunch length &lt; 1ns in cycle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Instab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7C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ilities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5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51E009-533D-465E-8E78-E2D30658C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9635"/>
          </a:xfrm>
        </p:spPr>
        <p:txBody>
          <a:bodyPr/>
          <a:lstStyle/>
          <a:p>
            <a:r>
              <a:rPr lang="en-GB" sz="3600" dirty="0"/>
              <a:t>Issues discovered during intensity ramp-ups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3D7EF-2120-445B-B874-8E4775D55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DB54A-9B35-480D-B155-60616C894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4D39-941B-40E9-851C-F98B06527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0D1ABF-4C50-494A-9945-E3FDE5E8801A}"/>
              </a:ext>
            </a:extLst>
          </p:cNvPr>
          <p:cNvSpPr txBox="1"/>
          <p:nvPr/>
        </p:nvSpPr>
        <p:spPr>
          <a:xfrm>
            <a:off x="10073620" y="5053316"/>
            <a:ext cx="1941727" cy="9387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E76725"/>
                </a:solidFill>
              </a:rPr>
              <a:t>Establish cycle/beam commissioning</a:t>
            </a:r>
          </a:p>
          <a:p>
            <a:pPr algn="ctr"/>
            <a:r>
              <a:rPr lang="en-US" sz="1100" dirty="0">
                <a:solidFill>
                  <a:srgbClr val="56A3FF"/>
                </a:solidFill>
              </a:rPr>
              <a:t>MP dominated</a:t>
            </a:r>
          </a:p>
          <a:p>
            <a:pPr algn="ctr"/>
            <a:r>
              <a:rPr lang="en-US" sz="1100" dirty="0">
                <a:solidFill>
                  <a:srgbClr val="800000"/>
                </a:solidFill>
              </a:rPr>
              <a:t>Intensity dominated</a:t>
            </a:r>
          </a:p>
          <a:p>
            <a:pPr algn="ctr"/>
            <a:r>
              <a:rPr lang="en-US" sz="1100" dirty="0">
                <a:solidFill>
                  <a:srgbClr val="9AD74A"/>
                </a:solidFill>
              </a:rPr>
              <a:t>Random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5C5353-C444-483D-80A9-D08478796CCA}"/>
              </a:ext>
            </a:extLst>
          </p:cNvPr>
          <p:cNvSpPr txBox="1"/>
          <p:nvPr/>
        </p:nvSpPr>
        <p:spPr>
          <a:xfrm>
            <a:off x="228599" y="6023567"/>
            <a:ext cx="335341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See </a:t>
            </a:r>
            <a:r>
              <a:rPr lang="en-US" sz="14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checklists</a:t>
            </a:r>
            <a:r>
              <a:rPr lang="en-US" sz="1400" dirty="0">
                <a:solidFill>
                  <a:srgbClr val="000000"/>
                </a:solidFill>
              </a:rPr>
              <a:t> and D. Wollmann, </a:t>
            </a:r>
            <a:r>
              <a:rPr lang="en-US" sz="1400" dirty="0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Evian’19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884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Motivation and general strategy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Intensity ramp-ups in Run 2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Re-cap of ramp-up 2018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Duration of ramp-ups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Issues discovered during ramp-ups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Proposal for intensity ramp-up 2022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Reminder: ramp-up scenarios after stops of nominal operation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Conclusions and outlook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/>
              <a:t>19 November 2021</a:t>
            </a:r>
            <a:endParaRPr lang="en-US" sz="1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73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0AAFEBB-7323-4A5F-B5A5-6B3C35715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40524"/>
            <a:ext cx="11376025" cy="5160251"/>
          </a:xfrm>
        </p:spPr>
        <p:txBody>
          <a:bodyPr/>
          <a:lstStyle/>
          <a:p>
            <a:pPr lvl="0"/>
            <a:r>
              <a:rPr lang="en-GB" noProof="0" dirty="0"/>
              <a:t>Step-wise increase of injected and stored beam energy after YETS and long shutdowns to…</a:t>
            </a:r>
          </a:p>
          <a:p>
            <a:pPr lvl="2"/>
            <a:r>
              <a:rPr lang="en-GB" noProof="0" dirty="0">
                <a:solidFill>
                  <a:srgbClr val="0000FF"/>
                </a:solidFill>
              </a:rPr>
              <a:t>establish operational cycle</a:t>
            </a:r>
            <a:endParaRPr lang="en-GB" noProof="0" dirty="0">
              <a:solidFill>
                <a:srgbClr val="000000"/>
              </a:solidFill>
            </a:endParaRPr>
          </a:p>
          <a:p>
            <a:pPr lvl="2"/>
            <a:r>
              <a:rPr lang="en-GB" noProof="0" dirty="0">
                <a:solidFill>
                  <a:srgbClr val="0000FF"/>
                </a:solidFill>
              </a:rPr>
              <a:t>identify and mitigate issues in machine-protection-relevant systems</a:t>
            </a:r>
            <a:r>
              <a:rPr lang="en-GB" noProof="0" dirty="0"/>
              <a:t> that are remaining after individual system tests and hardware commissioning</a:t>
            </a:r>
          </a:p>
          <a:p>
            <a:pPr lvl="2"/>
            <a:r>
              <a:rPr lang="en-GB" noProof="0" dirty="0">
                <a:solidFill>
                  <a:srgbClr val="0000FF"/>
                </a:solidFill>
              </a:rPr>
              <a:t>identify issues related to stored beam intensity</a:t>
            </a:r>
            <a:r>
              <a:rPr lang="en-GB" noProof="0" dirty="0"/>
              <a:t> and other beam related parameters and establish mitigation measures</a:t>
            </a:r>
          </a:p>
          <a:p>
            <a:pPr lvl="0"/>
            <a:r>
              <a:rPr lang="en-US" noProof="0" dirty="0"/>
              <a:t>Per intensity step: </a:t>
            </a:r>
            <a:r>
              <a:rPr lang="en-US" noProof="0" dirty="0">
                <a:solidFill>
                  <a:srgbClr val="0000FF"/>
                </a:solidFill>
              </a:rPr>
              <a:t>3 fills, &gt;20h stable beams</a:t>
            </a:r>
          </a:p>
          <a:p>
            <a:pPr lvl="0"/>
            <a:r>
              <a:rPr lang="en-US" noProof="0" dirty="0"/>
              <a:t>Verify correct functioning of MP systems via </a:t>
            </a:r>
            <a:r>
              <a:rPr lang="en-US" noProof="0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checklists</a:t>
            </a:r>
            <a:r>
              <a:rPr lang="en-US" noProof="0" dirty="0">
                <a:solidFill>
                  <a:srgbClr val="0000FF"/>
                </a:solidFill>
              </a:rPr>
              <a:t> </a:t>
            </a:r>
          </a:p>
          <a:p>
            <a:pPr lvl="1"/>
            <a:r>
              <a:rPr lang="en-US" noProof="0" dirty="0"/>
              <a:t>To be filled by system experts and checked by </a:t>
            </a:r>
            <a:r>
              <a:rPr lang="en-US" noProof="0" dirty="0" err="1"/>
              <a:t>rMPP</a:t>
            </a:r>
            <a:r>
              <a:rPr lang="en-US" noProof="0" dirty="0"/>
              <a:t> before advancing to the next intensity step</a:t>
            </a:r>
          </a:p>
          <a:p>
            <a:pPr lvl="1"/>
            <a:r>
              <a:rPr lang="en-US" noProof="0" dirty="0"/>
              <a:t>Systems covered: magnet powering, interlocks, RF, beam instrumentation, operation, orbit, feedbacks, injection, beam dumping system, heating of equipment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AD5422-1388-45BC-9186-A91678083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Intensity ramp-up: motivation and strategy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3871D-17A7-4231-8C18-E61D17C759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EEDD3-1374-4C0F-8266-E7FE8F86D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D2A39-859B-4F38-9470-B56E1F007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804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FCC063-CC31-4B95-9E5D-3D097C53F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166592"/>
            <a:ext cx="8926607" cy="4608512"/>
          </a:xfrm>
        </p:spPr>
        <p:txBody>
          <a:bodyPr/>
          <a:lstStyle/>
          <a:p>
            <a:r>
              <a:rPr lang="en-US" dirty="0"/>
              <a:t>Intensity steps (~number of bunches):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GB" dirty="0">
                <a:solidFill>
                  <a:srgbClr val="2F2F2F"/>
                </a:solidFill>
              </a:rPr>
              <a:t>All high-energy beam dumps carefully checked and documented in 8 checklists on </a:t>
            </a:r>
            <a:r>
              <a:rPr lang="en-GB" dirty="0">
                <a:solidFill>
                  <a:srgbClr val="2F2F2F"/>
                </a:solidFill>
                <a:hlinkClick r:id="rId2"/>
              </a:rPr>
              <a:t>EDMS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D95E74-8F1D-4334-B194-AB52A7988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53458"/>
          </a:xfrm>
        </p:spPr>
        <p:txBody>
          <a:bodyPr/>
          <a:lstStyle/>
          <a:p>
            <a:r>
              <a:rPr lang="en-GB" sz="3600" dirty="0"/>
              <a:t>Re-cap of intensity ramp-up 2018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A578E-6433-429F-8DE6-C9C9607C6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E004B-FD7C-4293-8825-44B3F636A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F33C3-A769-4EB8-A222-B8DBD45C6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F0EF45-77BF-4445-8522-5464AC55F66F}"/>
              </a:ext>
            </a:extLst>
          </p:cNvPr>
          <p:cNvSpPr txBox="1">
            <a:spLocks/>
          </p:cNvSpPr>
          <p:nvPr/>
        </p:nvSpPr>
        <p:spPr>
          <a:xfrm>
            <a:off x="1419348" y="1518214"/>
            <a:ext cx="8791744" cy="58850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lnSpc>
                <a:spcPct val="120000"/>
              </a:lnSpc>
              <a:buNone/>
            </a:pPr>
            <a:r>
              <a:rPr lang="en-US" sz="2300" dirty="0">
                <a:solidFill>
                  <a:srgbClr val="E76725"/>
                </a:solidFill>
              </a:rPr>
              <a:t>3/12 - </a:t>
            </a:r>
            <a:r>
              <a:rPr lang="en-US" sz="2300" dirty="0">
                <a:solidFill>
                  <a:srgbClr val="0066FF"/>
                </a:solidFill>
              </a:rPr>
              <a:t>75 </a:t>
            </a:r>
            <a:r>
              <a:rPr lang="en-US" sz="23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- 300 - 600 - 900 - 1200</a:t>
            </a:r>
            <a:r>
              <a:rPr lang="en-US" sz="2300" dirty="0"/>
              <a:t> - </a:t>
            </a:r>
            <a:r>
              <a:rPr lang="en-US" sz="2300" dirty="0">
                <a:solidFill>
                  <a:srgbClr val="800000"/>
                </a:solidFill>
              </a:rPr>
              <a:t>1800 -  2400 – 2550 </a:t>
            </a:r>
            <a:endParaRPr lang="en-US" sz="23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51FA5D-4802-4922-987F-52545E04B064}"/>
              </a:ext>
            </a:extLst>
          </p:cNvPr>
          <p:cNvSpPr txBox="1"/>
          <p:nvPr/>
        </p:nvSpPr>
        <p:spPr>
          <a:xfrm>
            <a:off x="9204060" y="1082896"/>
            <a:ext cx="1428976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E76725"/>
                </a:solidFill>
              </a:rPr>
              <a:t>Establish cycle</a:t>
            </a:r>
          </a:p>
          <a:p>
            <a:pPr algn="ctr"/>
            <a:r>
              <a:rPr lang="en-US" sz="1400" dirty="0">
                <a:solidFill>
                  <a:srgbClr val="56A3FF"/>
                </a:solidFill>
              </a:rPr>
              <a:t>MP dominated</a:t>
            </a:r>
          </a:p>
          <a:p>
            <a:pPr algn="ctr"/>
            <a:r>
              <a:rPr lang="en-US" sz="1400" dirty="0">
                <a:solidFill>
                  <a:srgbClr val="800000"/>
                </a:solidFill>
              </a:rPr>
              <a:t>Intensity dominated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E90902A-DD87-4339-A3C4-44482EF2E8B7}"/>
              </a:ext>
            </a:extLst>
          </p:cNvPr>
          <p:cNvGrpSpPr/>
          <p:nvPr/>
        </p:nvGrpSpPr>
        <p:grpSpPr>
          <a:xfrm>
            <a:off x="786857" y="2207850"/>
            <a:ext cx="9003166" cy="916670"/>
            <a:chOff x="1797" y="1455564"/>
            <a:chExt cx="9003166" cy="91667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7A187FD-FF46-4784-85AB-9537D6EF02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90" t="14555"/>
            <a:stretch/>
          </p:blipFill>
          <p:spPr>
            <a:xfrm>
              <a:off x="1797" y="1486490"/>
              <a:ext cx="9003166" cy="88574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FCD97EA-74FE-49E6-B399-AC756BF9CF92}"/>
                </a:ext>
              </a:extLst>
            </p:cNvPr>
            <p:cNvSpPr txBox="1"/>
            <p:nvPr/>
          </p:nvSpPr>
          <p:spPr>
            <a:xfrm>
              <a:off x="3180189" y="1463732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19.04.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355E216-FEF9-4B17-AA52-967C6FC2B81E}"/>
                </a:ext>
              </a:extLst>
            </p:cNvPr>
            <p:cNvCxnSpPr>
              <a:cxnSpLocks/>
            </p:cNvCxnSpPr>
            <p:nvPr/>
          </p:nvCxnSpPr>
          <p:spPr>
            <a:xfrm>
              <a:off x="3806704" y="1508792"/>
              <a:ext cx="0" cy="788356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8568748-9F33-4149-BB13-631DBC1281A9}"/>
                </a:ext>
              </a:extLst>
            </p:cNvPr>
            <p:cNvSpPr txBox="1"/>
            <p:nvPr/>
          </p:nvSpPr>
          <p:spPr>
            <a:xfrm>
              <a:off x="493373" y="1455564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17.04.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6E7F274-93AC-4B58-ADDF-CC22E8BD2DA0}"/>
                </a:ext>
              </a:extLst>
            </p:cNvPr>
            <p:cNvCxnSpPr>
              <a:cxnSpLocks/>
            </p:cNvCxnSpPr>
            <p:nvPr/>
          </p:nvCxnSpPr>
          <p:spPr>
            <a:xfrm>
              <a:off x="6300860" y="1524033"/>
              <a:ext cx="0" cy="788356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EA9D7C9-4F8D-4845-A026-40CA83FEDB59}"/>
                </a:ext>
              </a:extLst>
            </p:cNvPr>
            <p:cNvSpPr txBox="1"/>
            <p:nvPr/>
          </p:nvSpPr>
          <p:spPr>
            <a:xfrm>
              <a:off x="5663335" y="1486490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21.04.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7DA86F8-2DBA-4D81-9A2C-1ABB34059CF1}"/>
                </a:ext>
              </a:extLst>
            </p:cNvPr>
            <p:cNvSpPr txBox="1"/>
            <p:nvPr/>
          </p:nvSpPr>
          <p:spPr>
            <a:xfrm>
              <a:off x="2385977" y="1640378"/>
              <a:ext cx="7252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3/12 b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DD2328E-42A8-4E85-A0FD-0FA80F0B7500}"/>
                </a:ext>
              </a:extLst>
            </p:cNvPr>
            <p:cNvSpPr txBox="1"/>
            <p:nvPr/>
          </p:nvSpPr>
          <p:spPr>
            <a:xfrm>
              <a:off x="4860539" y="1575901"/>
              <a:ext cx="5964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66FF"/>
                  </a:solidFill>
                </a:rPr>
                <a:t>75 b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694C65D-2A8B-4029-B011-CA7E57CB3F93}"/>
                </a:ext>
              </a:extLst>
            </p:cNvPr>
            <p:cNvSpPr txBox="1"/>
            <p:nvPr/>
          </p:nvSpPr>
          <p:spPr>
            <a:xfrm>
              <a:off x="7167408" y="1591710"/>
              <a:ext cx="13330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315 b / 339 b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BCE60A8-5BFD-448C-A2FF-48F1999EBBE4}"/>
              </a:ext>
            </a:extLst>
          </p:cNvPr>
          <p:cNvGrpSpPr/>
          <p:nvPr/>
        </p:nvGrpSpPr>
        <p:grpSpPr>
          <a:xfrm>
            <a:off x="751487" y="3048597"/>
            <a:ext cx="9073907" cy="1109084"/>
            <a:chOff x="0" y="2454489"/>
            <a:chExt cx="9073907" cy="110908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99534FA-7298-4920-B807-7042AA1EE9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42" t="16660"/>
            <a:stretch/>
          </p:blipFill>
          <p:spPr>
            <a:xfrm>
              <a:off x="0" y="2654348"/>
              <a:ext cx="9034943" cy="909225"/>
            </a:xfrm>
            <a:prstGeom prst="rect">
              <a:avLst/>
            </a:prstGeom>
          </p:spPr>
        </p:pic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B83B7F0-8783-4638-9E3F-E68B51891E96}"/>
                </a:ext>
              </a:extLst>
            </p:cNvPr>
            <p:cNvCxnSpPr>
              <a:cxnSpLocks/>
            </p:cNvCxnSpPr>
            <p:nvPr/>
          </p:nvCxnSpPr>
          <p:spPr>
            <a:xfrm>
              <a:off x="1650801" y="2703631"/>
              <a:ext cx="0" cy="788356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8FA5402-96B8-441A-BA47-54E3166D0D15}"/>
                </a:ext>
              </a:extLst>
            </p:cNvPr>
            <p:cNvSpPr txBox="1"/>
            <p:nvPr/>
          </p:nvSpPr>
          <p:spPr>
            <a:xfrm>
              <a:off x="955333" y="2790032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25.04.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A1ACBAA-A657-436F-A2C0-DA6A7847E25A}"/>
                </a:ext>
              </a:extLst>
            </p:cNvPr>
            <p:cNvSpPr txBox="1"/>
            <p:nvPr/>
          </p:nvSpPr>
          <p:spPr>
            <a:xfrm>
              <a:off x="36888" y="2505227"/>
              <a:ext cx="13330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scrubbing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9E0BDAE-AC3C-40CA-8632-D642A7B94FFC}"/>
                </a:ext>
              </a:extLst>
            </p:cNvPr>
            <p:cNvSpPr txBox="1"/>
            <p:nvPr/>
          </p:nvSpPr>
          <p:spPr>
            <a:xfrm>
              <a:off x="1730906" y="2802332"/>
              <a:ext cx="7308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603 b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5F45FFF-4454-4210-86CB-55514A5FCC8C}"/>
                </a:ext>
              </a:extLst>
            </p:cNvPr>
            <p:cNvSpPr txBox="1"/>
            <p:nvPr/>
          </p:nvSpPr>
          <p:spPr>
            <a:xfrm>
              <a:off x="2904768" y="2681896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27.04.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9DE6F3D-4E46-421F-BCF3-B6A83FEA586A}"/>
                </a:ext>
              </a:extLst>
            </p:cNvPr>
            <p:cNvCxnSpPr>
              <a:cxnSpLocks/>
            </p:cNvCxnSpPr>
            <p:nvPr/>
          </p:nvCxnSpPr>
          <p:spPr>
            <a:xfrm>
              <a:off x="2915919" y="2692480"/>
              <a:ext cx="0" cy="788356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9E1F1BB-5B20-4A96-B377-A5DD63197666}"/>
                </a:ext>
              </a:extLst>
            </p:cNvPr>
            <p:cNvSpPr txBox="1"/>
            <p:nvPr/>
          </p:nvSpPr>
          <p:spPr>
            <a:xfrm>
              <a:off x="3180189" y="2875366"/>
              <a:ext cx="7308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987 b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540D017-0C8D-49D3-9A9A-503193AF6EA9}"/>
                </a:ext>
              </a:extLst>
            </p:cNvPr>
            <p:cNvCxnSpPr>
              <a:cxnSpLocks/>
            </p:cNvCxnSpPr>
            <p:nvPr/>
          </p:nvCxnSpPr>
          <p:spPr>
            <a:xfrm>
              <a:off x="3980380" y="2692480"/>
              <a:ext cx="0" cy="788356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B77C342-B80B-42D5-B40F-EA831C68E496}"/>
                </a:ext>
              </a:extLst>
            </p:cNvPr>
            <p:cNvSpPr txBox="1"/>
            <p:nvPr/>
          </p:nvSpPr>
          <p:spPr>
            <a:xfrm>
              <a:off x="3650384" y="2668396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28.04.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B8FAADF-0953-4D42-ACEE-5A47DC6A69BF}"/>
                </a:ext>
              </a:extLst>
            </p:cNvPr>
            <p:cNvSpPr txBox="1"/>
            <p:nvPr/>
          </p:nvSpPr>
          <p:spPr>
            <a:xfrm>
              <a:off x="4423780" y="2721477"/>
              <a:ext cx="7308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1227 b</a:t>
              </a: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814BBFE-EF08-4500-B1E5-FB7A1BB93ECC}"/>
                </a:ext>
              </a:extLst>
            </p:cNvPr>
            <p:cNvCxnSpPr>
              <a:cxnSpLocks/>
            </p:cNvCxnSpPr>
            <p:nvPr/>
          </p:nvCxnSpPr>
          <p:spPr>
            <a:xfrm>
              <a:off x="5625560" y="2693047"/>
              <a:ext cx="0" cy="788356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28DC9B-7056-4C02-BF63-9AE6EDF9F177}"/>
                </a:ext>
              </a:extLst>
            </p:cNvPr>
            <p:cNvSpPr txBox="1"/>
            <p:nvPr/>
          </p:nvSpPr>
          <p:spPr>
            <a:xfrm>
              <a:off x="5062578" y="2706528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30.04.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8A16E84-B069-4B7B-9E75-508624DC421D}"/>
                </a:ext>
              </a:extLst>
            </p:cNvPr>
            <p:cNvSpPr txBox="1"/>
            <p:nvPr/>
          </p:nvSpPr>
          <p:spPr>
            <a:xfrm>
              <a:off x="5890149" y="2634494"/>
              <a:ext cx="7308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800000"/>
                  </a:solidFill>
                </a:rPr>
                <a:t>1887 b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C340D86-ADD6-4985-84D2-954D77BFA9FB}"/>
                </a:ext>
              </a:extLst>
            </p:cNvPr>
            <p:cNvCxnSpPr>
              <a:cxnSpLocks/>
            </p:cNvCxnSpPr>
            <p:nvPr/>
          </p:nvCxnSpPr>
          <p:spPr>
            <a:xfrm>
              <a:off x="7180187" y="2703631"/>
              <a:ext cx="0" cy="788356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1065FFA-C7EF-4016-94D7-A39A67AEC6BA}"/>
                </a:ext>
              </a:extLst>
            </p:cNvPr>
            <p:cNvSpPr txBox="1"/>
            <p:nvPr/>
          </p:nvSpPr>
          <p:spPr>
            <a:xfrm>
              <a:off x="6576430" y="2617069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02.05.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242E08F-2700-4701-B108-5053EF251143}"/>
                </a:ext>
              </a:extLst>
            </p:cNvPr>
            <p:cNvSpPr txBox="1"/>
            <p:nvPr/>
          </p:nvSpPr>
          <p:spPr>
            <a:xfrm>
              <a:off x="7131710" y="2454489"/>
              <a:ext cx="19421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800000"/>
                  </a:solidFill>
                </a:rPr>
                <a:t>2175 / 2319 / 2460 b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E93148C-401F-47BD-89EB-010583A25EDC}"/>
                </a:ext>
              </a:extLst>
            </p:cNvPr>
            <p:cNvSpPr txBox="1"/>
            <p:nvPr/>
          </p:nvSpPr>
          <p:spPr>
            <a:xfrm>
              <a:off x="8055849" y="2668395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04.05.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E78DC6F-9229-4982-B75C-1F86E6B1F7EF}"/>
                </a:ext>
              </a:extLst>
            </p:cNvPr>
            <p:cNvCxnSpPr>
              <a:cxnSpLocks/>
            </p:cNvCxnSpPr>
            <p:nvPr/>
          </p:nvCxnSpPr>
          <p:spPr>
            <a:xfrm>
              <a:off x="8669606" y="2714782"/>
              <a:ext cx="0" cy="788356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70918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F21F7B-F18D-47E3-8132-CE8F1A2A3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187808"/>
            <a:ext cx="5428348" cy="421976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2015: commissioning year</a:t>
            </a:r>
          </a:p>
          <a:p>
            <a:pPr lvl="2"/>
            <a:r>
              <a:rPr lang="en-GB" dirty="0"/>
              <a:t>Two ramp-ups (50 ns &amp; 25 ns operation); intensity increase until end of proton run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2016/17/18: 7 steps to reach 2000+ bunches</a:t>
            </a:r>
          </a:p>
          <a:p>
            <a:pPr lvl="2"/>
            <a:r>
              <a:rPr lang="en-GB" dirty="0"/>
              <a:t>2016 </a:t>
            </a:r>
            <a:r>
              <a:rPr lang="en-GB" dirty="0">
                <a:sym typeface="Wingdings" pitchFamily="2" charset="2"/>
              </a:rPr>
              <a:t> 2018: r</a:t>
            </a:r>
            <a:r>
              <a:rPr lang="en-GB" dirty="0"/>
              <a:t>eduction of ramp-up duration by 35%</a:t>
            </a:r>
          </a:p>
          <a:p>
            <a:pPr lvl="2"/>
            <a:r>
              <a:rPr lang="en-US" dirty="0"/>
              <a:t>The 14.5 days achieved in 2018 are close to the theoretical minimum</a:t>
            </a:r>
          </a:p>
          <a:p>
            <a:r>
              <a:rPr lang="en-US" b="1" dirty="0"/>
              <a:t>44 intensity-ramp-up and scrubbing checklists issued during Run 2</a:t>
            </a:r>
            <a:endParaRPr lang="en-GB" b="1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E78C69-3820-4350-BB7D-FCF19A77F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4596"/>
          </a:xfrm>
        </p:spPr>
        <p:txBody>
          <a:bodyPr/>
          <a:lstStyle/>
          <a:p>
            <a:r>
              <a:rPr lang="en-GB" dirty="0"/>
              <a:t>Durations of intensity ramp-ups in Run 2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642D9-2F71-4601-A7CA-467D5F122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536BE5-A72C-4090-97B3-D665F7096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CA8422-A0F6-450C-98A7-F99199AD0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5F678E-EF5D-4101-9A24-544D07EBEC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394" y="3691827"/>
            <a:ext cx="3773607" cy="25100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71A297-D246-4016-8F0F-FF832F65CC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394" y="1064119"/>
            <a:ext cx="3528120" cy="23415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948885-4C8E-4DD4-B4CF-50C2D048BA3C}"/>
              </a:ext>
            </a:extLst>
          </p:cNvPr>
          <p:cNvSpPr txBox="1"/>
          <p:nvPr/>
        </p:nvSpPr>
        <p:spPr>
          <a:xfrm>
            <a:off x="7772779" y="3371579"/>
            <a:ext cx="27047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*2015: up to 1825 b (25 ns)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634D9A-6642-4E77-AA3B-564C8A8F02E6}"/>
              </a:ext>
            </a:extLst>
          </p:cNvPr>
          <p:cNvSpPr txBox="1"/>
          <p:nvPr/>
        </p:nvSpPr>
        <p:spPr>
          <a:xfrm>
            <a:off x="244365" y="5991650"/>
            <a:ext cx="217841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See D. Wollmann, </a:t>
            </a:r>
            <a:r>
              <a:rPr lang="en-US" sz="1400" dirty="0">
                <a:solidFill>
                  <a:srgbClr val="00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Evian’19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88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4863D1-E1B4-45AB-977A-AE6D1D784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276" y="1034835"/>
            <a:ext cx="11376024" cy="4118212"/>
          </a:xfrm>
        </p:spPr>
        <p:txBody>
          <a:bodyPr numCol="2"/>
          <a:lstStyle/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E76725"/>
                </a:solidFill>
              </a:rPr>
              <a:t>Establish cycle/beam commissioning:</a:t>
            </a:r>
          </a:p>
          <a:p>
            <a:pPr marL="687388" lvl="1" indent="-173038"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PM/XPOC: data missing or misaligned</a:t>
            </a:r>
          </a:p>
          <a:p>
            <a:pPr marL="687388" lvl="1" indent="-173038"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defRPr/>
            </a:pPr>
            <a:r>
              <a:rPr lang="en-US" dirty="0">
                <a:solidFill>
                  <a:srgbClr val="000000"/>
                </a:solidFill>
              </a:rPr>
              <a:t>BIS timing mis-aligned</a:t>
            </a:r>
          </a:p>
          <a:p>
            <a:pPr marL="687388" lvl="1" indent="-173038"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defRPr/>
            </a:pPr>
            <a:r>
              <a:rPr lang="en-GB" dirty="0">
                <a:solidFill>
                  <a:srgbClr val="000000"/>
                </a:solidFill>
              </a:rPr>
              <a:t>Direct dump BLMs (IR6) – connected to LBDS of wrong beam</a:t>
            </a:r>
            <a:endParaRPr lang="en-US" dirty="0">
              <a:solidFill>
                <a:srgbClr val="000000"/>
              </a:solidFill>
            </a:endParaRPr>
          </a:p>
          <a:p>
            <a:pPr marL="401638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US" sz="1800" dirty="0">
                <a:solidFill>
                  <a:srgbClr val="56A3FF"/>
                </a:solidFill>
              </a:rPr>
              <a:t>MP dominated: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Orbit feedback: offsets due to BPM calibrations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UFO – 16L2 events causing beam dumps &amp; quenches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Abort Gap cleaning not properly functioning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Screen unintentionally left in 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dumpline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01638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US" sz="1800" dirty="0">
                <a:solidFill>
                  <a:srgbClr val="800000"/>
                </a:solidFill>
              </a:rPr>
              <a:t>Intensity dominated: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GB" dirty="0">
                <a:solidFill>
                  <a:srgbClr val="000000"/>
                </a:solidFill>
              </a:rPr>
              <a:t>TDI – vacuum issues and heating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GB" dirty="0">
                <a:solidFill>
                  <a:srgbClr val="000000"/>
                </a:solidFill>
              </a:rPr>
              <a:t>Insufficient cooling of a collimator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Instabilities</a:t>
            </a:r>
          </a:p>
          <a:p>
            <a:pPr marL="401638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US" sz="1800" dirty="0">
                <a:solidFill>
                  <a:srgbClr val="9AD74A"/>
                </a:solidFill>
              </a:rPr>
              <a:t>Random occurrence: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US" dirty="0">
                <a:solidFill>
                  <a:srgbClr val="000000"/>
                </a:solidFill>
              </a:rPr>
              <a:t>QPS_OK flickering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US" dirty="0">
                <a:solidFill>
                  <a:srgbClr val="000000"/>
                </a:solidFill>
              </a:rPr>
              <a:t>MKD and MKB </a:t>
            </a:r>
            <a:r>
              <a:rPr lang="en-US" dirty="0" err="1">
                <a:solidFill>
                  <a:srgbClr val="000000"/>
                </a:solidFill>
              </a:rPr>
              <a:t>erratics</a:t>
            </a:r>
            <a:endParaRPr lang="en-US" dirty="0">
              <a:solidFill>
                <a:srgbClr val="000000"/>
              </a:solidFill>
            </a:endParaRP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GB" dirty="0">
                <a:solidFill>
                  <a:srgbClr val="000000"/>
                </a:solidFill>
              </a:rPr>
              <a:t>Un-physical BLM readings in PM</a:t>
            </a:r>
            <a:endParaRPr lang="en-US" dirty="0">
              <a:solidFill>
                <a:srgbClr val="000000"/>
              </a:solidFill>
            </a:endParaRP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51E009-533D-465E-8E78-E2D30658C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9635"/>
          </a:xfrm>
        </p:spPr>
        <p:txBody>
          <a:bodyPr/>
          <a:lstStyle/>
          <a:p>
            <a:r>
              <a:rPr lang="en-GB" sz="3600" dirty="0"/>
              <a:t>Issues discovered during intensity ramp-ups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3D7EF-2120-445B-B874-8E4775D55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DB54A-9B35-480D-B155-60616C894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4D39-941B-40E9-851C-F98B06527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5C5353-C444-483D-80A9-D08478796CCA}"/>
              </a:ext>
            </a:extLst>
          </p:cNvPr>
          <p:cNvSpPr txBox="1"/>
          <p:nvPr/>
        </p:nvSpPr>
        <p:spPr>
          <a:xfrm>
            <a:off x="3919303" y="5535896"/>
            <a:ext cx="3626069" cy="49244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rgbClr val="000000"/>
                </a:solidFill>
              </a:rPr>
              <a:t>For full list: see D. Wollmann, </a:t>
            </a:r>
            <a:r>
              <a:rPr lang="en-US" sz="1600" i="1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Evian’19</a:t>
            </a:r>
            <a:r>
              <a:rPr lang="en-US" sz="1600" i="1" dirty="0">
                <a:solidFill>
                  <a:srgbClr val="000000"/>
                </a:solidFill>
              </a:rPr>
              <a:t> and </a:t>
            </a:r>
            <a:r>
              <a:rPr lang="en-US" sz="1600" i="1" dirty="0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checklists</a:t>
            </a:r>
            <a:r>
              <a:rPr lang="en-US" sz="1600" i="1" dirty="0">
                <a:solidFill>
                  <a:srgbClr val="000000"/>
                </a:solidFill>
              </a:rPr>
              <a:t> for intensity ramp-up</a:t>
            </a:r>
          </a:p>
        </p:txBody>
      </p:sp>
    </p:spTree>
    <p:extLst>
      <p:ext uri="{BB962C8B-B14F-4D97-AF65-F5344CB8AC3E}">
        <p14:creationId xmlns:p14="http://schemas.microsoft.com/office/powerpoint/2010/main" val="3410747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4C358D-F53B-42E5-895E-A48199B73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893" y="1022264"/>
            <a:ext cx="11376024" cy="5055340"/>
          </a:xfrm>
        </p:spPr>
        <p:txBody>
          <a:bodyPr/>
          <a:lstStyle/>
          <a:p>
            <a:pPr marL="401638" indent="-366713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Continue successful strategy applied during Run 2 </a:t>
            </a:r>
          </a:p>
          <a:p>
            <a:pPr marL="401638" indent="-366713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FF"/>
                </a:solidFill>
              </a:rPr>
              <a:t>Stepwise increase of stored energy and number of injected bunches</a:t>
            </a:r>
            <a:r>
              <a:rPr lang="en-US" sz="1800" b="0" dirty="0"/>
              <a:t>:</a:t>
            </a:r>
            <a:br>
              <a:rPr lang="en-US" sz="1800" b="0" dirty="0"/>
            </a:br>
            <a:r>
              <a:rPr lang="en-US" sz="1800" b="0" dirty="0"/>
              <a:t>Use </a:t>
            </a:r>
            <a:r>
              <a:rPr lang="en-US" sz="1800" b="0" dirty="0">
                <a:solidFill>
                  <a:srgbClr val="E76725"/>
                </a:solidFill>
              </a:rPr>
              <a:t>3/12 </a:t>
            </a:r>
            <a:r>
              <a:rPr lang="en-US" sz="1800" b="0" dirty="0">
                <a:solidFill>
                  <a:srgbClr val="FF6600"/>
                </a:solidFill>
              </a:rPr>
              <a:t>- </a:t>
            </a:r>
            <a:r>
              <a:rPr lang="en-US" sz="1800" b="0" dirty="0">
                <a:solidFill>
                  <a:srgbClr val="0066FF"/>
                </a:solidFill>
              </a:rPr>
              <a:t>75 </a:t>
            </a:r>
            <a:r>
              <a:rPr lang="en-US" sz="18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- 300 - 600 - 900 - 1200</a:t>
            </a:r>
            <a:r>
              <a:rPr lang="en-US" sz="1800" b="0" dirty="0"/>
              <a:t> - </a:t>
            </a:r>
            <a:r>
              <a:rPr lang="en-US" sz="1800" b="0" dirty="0">
                <a:solidFill>
                  <a:srgbClr val="800000"/>
                </a:solidFill>
              </a:rPr>
              <a:t>1800 -  2400 – 2700</a:t>
            </a:r>
            <a:r>
              <a:rPr lang="en-US" sz="1800" b="0" dirty="0">
                <a:solidFill>
                  <a:srgbClr val="000000"/>
                </a:solidFill>
              </a:rPr>
              <a:t> bunches*</a:t>
            </a:r>
          </a:p>
          <a:p>
            <a:pPr marL="401638" indent="-366713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For each intensity step: monitor behavior during </a:t>
            </a:r>
            <a:r>
              <a:rPr lang="en-US" sz="1800" b="0" dirty="0">
                <a:solidFill>
                  <a:srgbClr val="0000FF"/>
                </a:solidFill>
              </a:rPr>
              <a:t>at least 3 fills and 20h stable beams</a:t>
            </a:r>
            <a:r>
              <a:rPr lang="en-US" sz="1800" b="0" dirty="0"/>
              <a:t>, and validate via </a:t>
            </a:r>
            <a:r>
              <a:rPr lang="en-US" sz="1800" b="0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checklist</a:t>
            </a:r>
            <a:endParaRPr lang="en-US" sz="1800" b="0" dirty="0">
              <a:solidFill>
                <a:srgbClr val="0000FF"/>
              </a:solidFill>
            </a:endParaRPr>
          </a:p>
          <a:p>
            <a:pPr marL="401638" indent="-366713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800" b="0" dirty="0"/>
              <a:t>Insertion of </a:t>
            </a:r>
            <a:r>
              <a:rPr lang="en-GB" sz="1800" b="0" dirty="0">
                <a:solidFill>
                  <a:srgbClr val="0000FF"/>
                </a:solidFill>
              </a:rPr>
              <a:t>TOTEM/CT-PPS, AFP, ALFA roman pots </a:t>
            </a:r>
            <a:r>
              <a:rPr lang="en-GB" sz="1800" b="0" dirty="0"/>
              <a:t>to agreed settings after &gt;2h in second fill and full third fill at each intensity step</a:t>
            </a:r>
          </a:p>
          <a:p>
            <a:pPr marL="401638" indent="-366713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Keep </a:t>
            </a:r>
            <a:r>
              <a:rPr lang="en-US" sz="1800" b="0" dirty="0">
                <a:solidFill>
                  <a:srgbClr val="0000FF"/>
                </a:solidFill>
              </a:rPr>
              <a:t>bunch intensity to ~1.15e11 ppb </a:t>
            </a:r>
            <a:r>
              <a:rPr lang="en-US" sz="1800" b="0" dirty="0">
                <a:solidFill>
                  <a:srgbClr val="000000"/>
                </a:solidFill>
              </a:rPr>
              <a:t>during </a:t>
            </a:r>
            <a:r>
              <a:rPr lang="en-US" sz="1800" b="0" dirty="0"/>
              <a:t>intensity ramp-up. Then, gently increase bunch intensity (e.g., in steps of 0.05e11) up to 1.4e11 ppb, depending on machine </a:t>
            </a:r>
            <a:r>
              <a:rPr lang="en-GB" sz="1800" b="0" dirty="0"/>
              <a:t>behaviour</a:t>
            </a:r>
            <a:r>
              <a:rPr lang="en-US" sz="1800" b="0" dirty="0"/>
              <a:t> and available bunch intensity</a:t>
            </a:r>
          </a:p>
          <a:p>
            <a:pPr marL="401638" indent="-366713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Use of </a:t>
            </a:r>
            <a:r>
              <a:rPr lang="en-US" sz="1800" b="0" dirty="0">
                <a:solidFill>
                  <a:srgbClr val="0000FF"/>
                </a:solidFill>
              </a:rPr>
              <a:t>beta* levelling</a:t>
            </a:r>
            <a:r>
              <a:rPr lang="en-US" sz="1800" b="0" dirty="0"/>
              <a:t> already during the intensity ramp-up</a:t>
            </a:r>
          </a:p>
          <a:p>
            <a:pPr marL="401638" indent="-366713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000FF"/>
                </a:solidFill>
              </a:rPr>
              <a:t>Scrubbing</a:t>
            </a:r>
            <a:r>
              <a:rPr lang="en-US" sz="1800" b="0" dirty="0"/>
              <a:t>: Verify heating of critical elements before going to next intensity step. Intermediate scrubbing checklist after ~300 bunches (RF power, heating, </a:t>
            </a:r>
            <a:r>
              <a:rPr lang="mr-IN" sz="1800" b="0" dirty="0"/>
              <a:t>…</a:t>
            </a:r>
            <a:r>
              <a:rPr lang="en-US" sz="1800" b="0" dirty="0"/>
              <a:t> ), final checklist at the end of scrubbing</a:t>
            </a:r>
          </a:p>
          <a:p>
            <a:pPr marL="401638" indent="-366713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b="0" dirty="0"/>
              <a:t>During the Run: issue </a:t>
            </a:r>
            <a:r>
              <a:rPr lang="en-US" sz="1800" b="0" dirty="0">
                <a:solidFill>
                  <a:srgbClr val="0000FF"/>
                </a:solidFill>
              </a:rPr>
              <a:t>Cruise Checklist every ~8 weeks </a:t>
            </a:r>
            <a:r>
              <a:rPr lang="en-US" sz="1800" b="0" dirty="0"/>
              <a:t>(e.g., between TS) to check </a:t>
            </a:r>
            <a:r>
              <a:rPr lang="en-US" sz="1800" b="0" dirty="0" err="1"/>
              <a:t>behaviour</a:t>
            </a:r>
            <a:r>
              <a:rPr lang="en-US" sz="1800" b="0" dirty="0"/>
              <a:t> of MP systems</a:t>
            </a:r>
          </a:p>
          <a:p>
            <a:pPr marL="34925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400" b="0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1CA1EC-858E-410F-8261-EB18BD1D8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9635"/>
          </a:xfrm>
        </p:spPr>
        <p:txBody>
          <a:bodyPr/>
          <a:lstStyle/>
          <a:p>
            <a:r>
              <a:rPr lang="en-US" dirty="0"/>
              <a:t>Proposal for intensity ramp-up 2022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5B30E7-402C-4C1C-A346-533A31D3D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31D12-FD93-44F4-B461-0A69AB865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A2F979-E284-47C6-96D8-00873DEED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833D51-493C-4A2D-8D08-75081B8CF096}"/>
              </a:ext>
            </a:extLst>
          </p:cNvPr>
          <p:cNvSpPr txBox="1"/>
          <p:nvPr/>
        </p:nvSpPr>
        <p:spPr>
          <a:xfrm>
            <a:off x="8155641" y="1407701"/>
            <a:ext cx="1428976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E76725"/>
                </a:solidFill>
              </a:rPr>
              <a:t>Establish cycle</a:t>
            </a:r>
          </a:p>
          <a:p>
            <a:pPr algn="ctr"/>
            <a:r>
              <a:rPr lang="en-US" sz="1100" dirty="0">
                <a:solidFill>
                  <a:srgbClr val="56A3FF"/>
                </a:solidFill>
              </a:rPr>
              <a:t>MP dominated</a:t>
            </a:r>
          </a:p>
          <a:p>
            <a:pPr algn="ctr"/>
            <a:r>
              <a:rPr lang="en-US" sz="1100" dirty="0">
                <a:solidFill>
                  <a:srgbClr val="800000"/>
                </a:solidFill>
              </a:rPr>
              <a:t>Intensity dominated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1E5984-4712-44BD-98B3-D22C9F56D79E}"/>
              </a:ext>
            </a:extLst>
          </p:cNvPr>
          <p:cNvSpPr txBox="1"/>
          <p:nvPr/>
        </p:nvSpPr>
        <p:spPr>
          <a:xfrm>
            <a:off x="697089" y="6027308"/>
            <a:ext cx="65722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dirty="0">
                <a:solidFill>
                  <a:srgbClr val="000000"/>
                </a:solidFill>
              </a:rPr>
              <a:t>*exact number of bunches will depend on agreed filling schemes and beams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121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1912E2-BB19-43C8-B310-1719964BF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Ramp-up scenarios after stops of nominal operation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FF1FC-BEF8-48A5-8813-9F61E3818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C05B6-63E6-49A6-9AE9-BAE1A7B2A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C4EE5-B0D7-4730-B40C-272BEDE1A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58AD84-9423-403E-9A6D-77C02FD96EFB}"/>
              </a:ext>
            </a:extLst>
          </p:cNvPr>
          <p:cNvSpPr txBox="1"/>
          <p:nvPr/>
        </p:nvSpPr>
        <p:spPr>
          <a:xfrm>
            <a:off x="131226" y="5848675"/>
            <a:ext cx="634148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b="1" i="1" dirty="0">
                <a:solidFill>
                  <a:srgbClr val="FF6600"/>
                </a:solidFill>
              </a:rPr>
              <a:t>As approved in the LMC, 2018-03-28. No modifications proposed.</a:t>
            </a: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34C0676F-7876-4F75-A195-0D55B99D89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678912"/>
              </p:ext>
            </p:extLst>
          </p:nvPr>
        </p:nvGraphicFramePr>
        <p:xfrm>
          <a:off x="203994" y="1247343"/>
          <a:ext cx="11784012" cy="362829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{8EC20E35-A176-4012-BC5E-935CFFF8708E}</a:tableStyleId>
              </a:tblPr>
              <a:tblGrid>
                <a:gridCol w="5030158">
                  <a:extLst>
                    <a:ext uri="{9D8B030D-6E8A-4147-A177-3AD203B41FA5}">
                      <a16:colId xmlns:a16="http://schemas.microsoft.com/office/drawing/2014/main" val="4214644716"/>
                    </a:ext>
                  </a:extLst>
                </a:gridCol>
                <a:gridCol w="3887157">
                  <a:extLst>
                    <a:ext uri="{9D8B030D-6E8A-4147-A177-3AD203B41FA5}">
                      <a16:colId xmlns:a16="http://schemas.microsoft.com/office/drawing/2014/main" val="3027231114"/>
                    </a:ext>
                  </a:extLst>
                </a:gridCol>
                <a:gridCol w="2866697">
                  <a:extLst>
                    <a:ext uri="{9D8B030D-6E8A-4147-A177-3AD203B41FA5}">
                      <a16:colId xmlns:a16="http://schemas.microsoft.com/office/drawing/2014/main" val="323544767"/>
                    </a:ext>
                  </a:extLst>
                </a:gridCol>
              </a:tblGrid>
              <a:tr h="5893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Stop &gt;48 h with massive HW + SW interventions</a:t>
                      </a:r>
                    </a:p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Stop &gt;48 h without massive HW + SW interventions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Triplet events with non-reversible position changes**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7845391"/>
                  </a:ext>
                </a:extLst>
              </a:tr>
              <a:tr h="6816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One fill with either pilot bunches or max. 2-3 nominal bunches into SB (cycle revalidation, etc.)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One fill with 2-3 nominal bunches into SB (cycle revalidation, etc.)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One fill with 2-3 nominal bunches into SB (re-adjust orbit in IP)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8295009"/>
                  </a:ext>
                </a:extLst>
              </a:tr>
              <a:tr h="4811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One fill with ~50 bunches and about 1-2 hours of stable beams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082721"/>
                  </a:ext>
                </a:extLst>
              </a:tr>
              <a:tr h="6028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One fill with 600 bunches and min. 2 hours of stable beams*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One fill with 600 bunches and min. 2 hours of stable beams*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3987794"/>
                  </a:ext>
                </a:extLst>
              </a:tr>
              <a:tr h="5857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If &gt; 2000 bunches have been reached, one fill with about half max. number of bunches and about 5 hours of stable beams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7464703"/>
                  </a:ext>
                </a:extLst>
              </a:tr>
              <a:tr h="3252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Back to pre-stop intensities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Back to pre-stop intensities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Back to pre-stop intensity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5562598"/>
                  </a:ext>
                </a:extLst>
              </a:tr>
              <a:tr h="3252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In total, 3-4 fills for ramp-up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In total, 2 fills for ramp-up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00FF"/>
                          </a:solidFill>
                        </a:rPr>
                        <a:t>In total, 1 fill for ramp-up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776584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859464BA-76DB-4DE8-A291-DDF7770F625A}"/>
              </a:ext>
            </a:extLst>
          </p:cNvPr>
          <p:cNvSpPr txBox="1"/>
          <p:nvPr/>
        </p:nvSpPr>
        <p:spPr>
          <a:xfrm>
            <a:off x="6717065" y="4958310"/>
            <a:ext cx="53435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dirty="0">
                <a:solidFill>
                  <a:srgbClr val="000000"/>
                </a:solidFill>
              </a:rPr>
              <a:t>**E.g. triplet quench, warm up of triplet region, </a:t>
            </a:r>
            <a:r>
              <a:rPr lang="en-GB" sz="1200" b="0" dirty="0" err="1">
                <a:solidFill>
                  <a:srgbClr val="000000"/>
                </a:solidFill>
              </a:rPr>
              <a:t>cryo</a:t>
            </a:r>
            <a:r>
              <a:rPr lang="en-GB" sz="1200" b="0" dirty="0">
                <a:solidFill>
                  <a:srgbClr val="000000"/>
                </a:solidFill>
              </a:rPr>
              <a:t> stop in triplet region, … Note: Fixed displays are available for WPS, pressure and thermal shield T covering ~1 week history, which should be used as indicators.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05213B-D775-4771-AB52-49AD553056FF}"/>
              </a:ext>
            </a:extLst>
          </p:cNvPr>
          <p:cNvSpPr txBox="1"/>
          <p:nvPr/>
        </p:nvSpPr>
        <p:spPr>
          <a:xfrm>
            <a:off x="240698" y="5002483"/>
            <a:ext cx="521059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0" dirty="0">
                <a:solidFill>
                  <a:srgbClr val="000000"/>
                </a:solidFill>
              </a:rPr>
              <a:t>*known intensity step to disentangle wrong settings, de-conditioning, etc. from intensity dominated effects at full intensity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300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7630" y="1040469"/>
            <a:ext cx="10958949" cy="5186909"/>
          </a:xfrm>
        </p:spPr>
        <p:txBody>
          <a:bodyPr/>
          <a:lstStyle/>
          <a:p>
            <a:r>
              <a:rPr lang="en-GB" dirty="0"/>
              <a:t>Intensity ramp-ups have been essential to identify and mitigate issues before physics production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Ramp-up duration </a:t>
            </a:r>
            <a:r>
              <a:rPr lang="en-GB" dirty="0"/>
              <a:t>reduced by 35% from 2016 to 2018, indicating reduced number of issues</a:t>
            </a:r>
          </a:p>
          <a:p>
            <a:pPr lvl="1"/>
            <a:r>
              <a:rPr lang="en-US" dirty="0">
                <a:solidFill>
                  <a:srgbClr val="0000FF"/>
                </a:solidFill>
                <a:sym typeface="Wingdings"/>
              </a:rPr>
              <a:t>Checklists </a:t>
            </a:r>
            <a:r>
              <a:rPr lang="en-US" dirty="0">
                <a:sym typeface="Wingdings"/>
              </a:rPr>
              <a:t>during intensity ramp-up and scrubbing have proven to be an important and useful tool to analyze and document the correct functionality and performance of the machine protection systems</a:t>
            </a:r>
            <a:endParaRPr lang="en-GB" dirty="0">
              <a:sym typeface="Wingdings" pitchFamily="2" charset="2"/>
            </a:endParaRPr>
          </a:p>
          <a:p>
            <a:r>
              <a:rPr lang="en-US" dirty="0"/>
              <a:t>Proposal for 2022 intensity ramp-up</a:t>
            </a:r>
          </a:p>
          <a:p>
            <a:pPr lvl="1"/>
            <a:r>
              <a:rPr lang="en-US" dirty="0"/>
              <a:t>Based on successful strategy applied in Run 2</a:t>
            </a:r>
          </a:p>
          <a:p>
            <a:pPr lvl="1"/>
            <a:r>
              <a:rPr lang="en-US" dirty="0"/>
              <a:t>For each of the </a:t>
            </a:r>
            <a:r>
              <a:rPr lang="en-US" dirty="0">
                <a:solidFill>
                  <a:srgbClr val="0000FF"/>
                </a:solidFill>
              </a:rPr>
              <a:t>8 intensity steps</a:t>
            </a:r>
            <a:r>
              <a:rPr lang="en-US" dirty="0"/>
              <a:t>: </a:t>
            </a:r>
            <a:r>
              <a:rPr lang="en-US" dirty="0">
                <a:solidFill>
                  <a:srgbClr val="0000FF"/>
                </a:solidFill>
              </a:rPr>
              <a:t>3 fills, &gt;20h in stable beams, to be concluded by checklist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Keep bunch intensity at ~1.15e11 during ramp-up</a:t>
            </a:r>
            <a:r>
              <a:rPr lang="en-US" dirty="0"/>
              <a:t>. Then, gradual increase of bunch intensity (e.g. steps of ~0.05e11) to 1.4e11</a:t>
            </a:r>
          </a:p>
          <a:p>
            <a:r>
              <a:rPr lang="en-US" dirty="0"/>
              <a:t>Checklist tasks to be reviewed for Run 3 (before FEB 2022)</a:t>
            </a:r>
          </a:p>
          <a:p>
            <a:pPr lvl="1"/>
            <a:r>
              <a:rPr lang="en-US" dirty="0"/>
              <a:t>System experts will be contacted for their input</a:t>
            </a:r>
          </a:p>
          <a:p>
            <a:pPr lvl="1"/>
            <a:r>
              <a:rPr lang="en-US" dirty="0"/>
              <a:t>New web tool under preparation to replace the currently used shared spreadsheets</a:t>
            </a:r>
            <a:endParaRPr lang="en-US" dirty="0">
              <a:sym typeface="Wingdings"/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US" dirty="0"/>
              <a:t>Conclusions and outlook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/>
              <a:t>19 November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/>
              <a:t>C. Wiesner | Proposal for intensity ramp-up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72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Wiesner_IntensityRampUpProposal_Vers0_1</Template>
  <TotalTime>6298</TotalTime>
  <Words>1500</Words>
  <Application>Microsoft Office PowerPoint</Application>
  <PresentationFormat>Widescreen</PresentationFormat>
  <Paragraphs>182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Proposal for Intensity Ramp-Up 2022</vt:lpstr>
      <vt:lpstr>Outline</vt:lpstr>
      <vt:lpstr>Intensity ramp-up: motivation and strategy</vt:lpstr>
      <vt:lpstr>Re-cap of intensity ramp-up 2018</vt:lpstr>
      <vt:lpstr>Durations of intensity ramp-ups in Run 2 </vt:lpstr>
      <vt:lpstr>Issues discovered during intensity ramp-ups</vt:lpstr>
      <vt:lpstr>Proposal for intensity ramp-up 2022</vt:lpstr>
      <vt:lpstr>Ramp-up scenarios after stops of nominal operation</vt:lpstr>
      <vt:lpstr>Conclusions and outlook</vt:lpstr>
      <vt:lpstr>PowerPoint Presentation</vt:lpstr>
      <vt:lpstr>Issues discovered during intensity ramp-ups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Intensity Ramp-Up</dc:title>
  <dc:creator>Christoph Wiesner</dc:creator>
  <cp:lastModifiedBy>Christoph Wiesner</cp:lastModifiedBy>
  <cp:revision>116</cp:revision>
  <cp:lastPrinted>2021-11-18T17:19:29Z</cp:lastPrinted>
  <dcterms:created xsi:type="dcterms:W3CDTF">2021-10-27T14:55:52Z</dcterms:created>
  <dcterms:modified xsi:type="dcterms:W3CDTF">2021-11-19T07:49:48Z</dcterms:modified>
</cp:coreProperties>
</file>