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2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7" r:id="rId3"/>
    <p:sldId id="258" r:id="rId4"/>
    <p:sldId id="260" r:id="rId5"/>
    <p:sldId id="261" r:id="rId6"/>
    <p:sldId id="259" r:id="rId7"/>
    <p:sldId id="263" r:id="rId8"/>
    <p:sldId id="262" r:id="rId9"/>
    <p:sldId id="268" r:id="rId10"/>
    <p:sldId id="269" r:id="rId11"/>
    <p:sldId id="271" r:id="rId12"/>
    <p:sldId id="882" r:id="rId13"/>
    <p:sldId id="272" r:id="rId14"/>
    <p:sldId id="270" r:id="rId15"/>
    <p:sldId id="875" r:id="rId16"/>
    <p:sldId id="264" r:id="rId17"/>
    <p:sldId id="265" r:id="rId18"/>
    <p:sldId id="266" r:id="rId19"/>
    <p:sldId id="878" r:id="rId20"/>
    <p:sldId id="876" r:id="rId21"/>
    <p:sldId id="877" r:id="rId22"/>
    <p:sldId id="881" r:id="rId23"/>
    <p:sldId id="879" r:id="rId24"/>
    <p:sldId id="880" r:id="rId25"/>
    <p:sldId id="809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1AC0"/>
    <a:srgbClr val="C000C0"/>
    <a:srgbClr val="A1ACFF"/>
    <a:srgbClr val="51C5FF"/>
    <a:srgbClr val="970000"/>
    <a:srgbClr val="DB3600"/>
    <a:srgbClr val="A20000"/>
    <a:srgbClr val="000051"/>
    <a:srgbClr val="00BC00"/>
    <a:srgbClr val="C122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57" autoAdjust="0"/>
    <p:restoredTop sz="50000" autoAdjust="0"/>
  </p:normalViewPr>
  <p:slideViewPr>
    <p:cSldViewPr snapToGrid="0" snapToObjects="1">
      <p:cViewPr>
        <p:scale>
          <a:sx n="111" d="100"/>
          <a:sy n="111" d="100"/>
        </p:scale>
        <p:origin x="208" y="65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54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/Users/nicolo/work/GruppoV_UFSD/Excel/RSD/RSD_Analysis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/Users/nicolo/work/GruppoV_UFSD/Excel/RSD/RSD_Analysis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/Users/nicolo/work/GruppoV_UFSD/Excel/RSD/RSD_Analysi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 Position resolution vs pitch (0.45 &amp; 1.3 mm),  gain = 10</a:t>
            </a:r>
          </a:p>
        </c:rich>
      </c:tx>
      <c:layout>
        <c:manualLayout>
          <c:xMode val="edge"/>
          <c:yMode val="edge"/>
          <c:x val="0.14215497494631354"/>
          <c:y val="1.055066533713853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IT"/>
        </a:p>
      </c:txPr>
    </c:title>
    <c:autoTitleDeleted val="0"/>
    <c:plotArea>
      <c:layout>
        <c:manualLayout>
          <c:layoutTarget val="inner"/>
          <c:xMode val="edge"/>
          <c:yMode val="edge"/>
          <c:x val="0.12753296696183866"/>
          <c:y val="0.10477974037029156"/>
          <c:w val="0.83431696658150234"/>
          <c:h val="0.69868395944514927"/>
        </c:manualLayout>
      </c:layout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square"/>
            <c:size val="14"/>
            <c:spPr>
              <a:noFill/>
              <a:ln w="38100">
                <a:solidFill>
                  <a:srgbClr val="7030A0"/>
                </a:solidFill>
              </a:ln>
              <a:effectLst/>
            </c:spPr>
          </c:marker>
          <c:trendline>
            <c:name>1/pitch</c:name>
            <c:spPr>
              <a:ln w="31750" cap="rnd">
                <a:solidFill>
                  <a:schemeClr val="tx1"/>
                </a:solidFill>
                <a:prstDash val="dash"/>
              </a:ln>
              <a:effectLst/>
            </c:spPr>
            <c:trendlineType val="power"/>
            <c:dispRSqr val="0"/>
            <c:dispEq val="0"/>
          </c:trendline>
          <c:errBars>
            <c:errDir val="y"/>
            <c:errBarType val="both"/>
            <c:errValType val="fixedVal"/>
            <c:noEndCap val="0"/>
            <c:val val="5.0000000000000012E-4"/>
            <c:spPr>
              <a:noFill/>
              <a:ln w="34925" cap="flat" cmpd="sng" algn="ctr">
                <a:solidFill>
                  <a:srgbClr val="7030A0"/>
                </a:solidFill>
                <a:prstDash val="solid"/>
                <a:round/>
              </a:ln>
              <a:effectLst/>
            </c:spPr>
          </c:errBars>
          <c:xVal>
            <c:numRef>
              <c:f>'RSD2'!$B$29:$B$30</c:f>
              <c:numCache>
                <c:formatCode>General</c:formatCode>
                <c:ptCount val="2"/>
                <c:pt idx="0">
                  <c:v>2.2222222222222223</c:v>
                </c:pt>
                <c:pt idx="1">
                  <c:v>0.76923076923076916</c:v>
                </c:pt>
              </c:numCache>
            </c:numRef>
          </c:xVal>
          <c:yVal>
            <c:numRef>
              <c:f>'RSD2'!$C$29:$C$30</c:f>
              <c:numCache>
                <c:formatCode>General</c:formatCode>
                <c:ptCount val="2"/>
                <c:pt idx="0">
                  <c:v>13</c:v>
                </c:pt>
                <c:pt idx="1">
                  <c:v>36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557-AD4E-930D-15B5B03762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20302992"/>
        <c:axId val="914838592"/>
      </c:scatterChart>
      <c:valAx>
        <c:axId val="9203029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1/pitch [mm</a:t>
                </a:r>
                <a:r>
                  <a:rPr lang="en-GB" baseline="30000" dirty="0"/>
                  <a:t>-1</a:t>
                </a:r>
                <a:r>
                  <a:rPr lang="en-GB" dirty="0"/>
                  <a:t>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IT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381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IT"/>
          </a:p>
        </c:txPr>
        <c:crossAx val="914838592"/>
        <c:crosses val="autoZero"/>
        <c:crossBetween val="midCat"/>
      </c:valAx>
      <c:valAx>
        <c:axId val="914838592"/>
        <c:scaling>
          <c:orientation val="minMax"/>
          <c:max val="6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Resolution [micron]</a:t>
                </a:r>
              </a:p>
            </c:rich>
          </c:tx>
          <c:layout>
            <c:manualLayout>
              <c:xMode val="edge"/>
              <c:yMode val="edge"/>
              <c:x val="1.7967707797314485E-2"/>
              <c:y val="0.2122801980538458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IT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381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IT"/>
          </a:p>
        </c:txPr>
        <c:crossAx val="9203029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0.76136345740873301"/>
          <c:y val="0.20649881373998555"/>
          <c:w val="0.17865359955013263"/>
          <c:h val="7.642368393907093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IT"/>
        </a:p>
      </c:txPr>
    </c:legend>
    <c:plotVisOnly val="1"/>
    <c:dispBlanksAs val="gap"/>
    <c:showDLblsOverMax val="0"/>
    <c:extLst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400" b="1">
          <a:solidFill>
            <a:schemeClr val="tx1"/>
          </a:solidFill>
        </a:defRPr>
      </a:pPr>
      <a:endParaRPr lang="en-IT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Pitch 1.3 mm: position resolution vs gain</a:t>
            </a:r>
          </a:p>
        </c:rich>
      </c:tx>
      <c:layout>
        <c:manualLayout>
          <c:xMode val="edge"/>
          <c:yMode val="edge"/>
          <c:x val="0.18306406982727652"/>
          <c:y val="1.055066533713853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IT"/>
        </a:p>
      </c:txPr>
    </c:title>
    <c:autoTitleDeleted val="0"/>
    <c:plotArea>
      <c:layout>
        <c:manualLayout>
          <c:layoutTarget val="inner"/>
          <c:xMode val="edge"/>
          <c:yMode val="edge"/>
          <c:x val="0.12753296696183866"/>
          <c:y val="0.10477974037029156"/>
          <c:w val="0.83431696658150234"/>
          <c:h val="0.69868395944514927"/>
        </c:manualLayout>
      </c:layout>
      <c:scatterChart>
        <c:scatterStyle val="lineMarker"/>
        <c:varyColors val="0"/>
        <c:ser>
          <c:idx val="0"/>
          <c:order val="0"/>
          <c:tx>
            <c:strRef>
              <c:f>'RSD2'!$C$7</c:f>
              <c:strCache>
                <c:ptCount val="1"/>
                <c:pt idx="0">
                  <c:v>Position 1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square"/>
            <c:size val="14"/>
            <c:spPr>
              <a:noFill/>
              <a:ln w="38100">
                <a:solidFill>
                  <a:srgbClr val="7030A0"/>
                </a:solidFill>
              </a:ln>
              <a:effectLst/>
            </c:spPr>
          </c:marker>
          <c:errBars>
            <c:errDir val="y"/>
            <c:errBarType val="both"/>
            <c:errValType val="fixedVal"/>
            <c:noEndCap val="0"/>
            <c:val val="5.0000000000000012E-4"/>
            <c:spPr>
              <a:noFill/>
              <a:ln w="34925" cap="flat" cmpd="sng" algn="ctr">
                <a:solidFill>
                  <a:srgbClr val="7030A0"/>
                </a:solidFill>
                <a:prstDash val="solid"/>
                <a:round/>
              </a:ln>
              <a:effectLst/>
            </c:spPr>
          </c:errBars>
          <c:xVal>
            <c:numRef>
              <c:f>'RSD2'!$B$12:$B$14</c:f>
              <c:numCache>
                <c:formatCode>General</c:formatCode>
                <c:ptCount val="3"/>
                <c:pt idx="0">
                  <c:v>7.6</c:v>
                </c:pt>
                <c:pt idx="1">
                  <c:v>9.9830508474576263</c:v>
                </c:pt>
                <c:pt idx="2">
                  <c:v>14.169491525423728</c:v>
                </c:pt>
              </c:numCache>
            </c:numRef>
          </c:xVal>
          <c:yVal>
            <c:numRef>
              <c:f>'RSD2'!$C$8:$C$10</c:f>
              <c:numCache>
                <c:formatCode>General</c:formatCode>
                <c:ptCount val="3"/>
                <c:pt idx="0">
                  <c:v>44</c:v>
                </c:pt>
                <c:pt idx="1">
                  <c:v>35</c:v>
                </c:pt>
                <c:pt idx="2">
                  <c:v>19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5BF-3D4A-B6DC-715BC4964373}"/>
            </c:ext>
          </c:extLst>
        </c:ser>
        <c:ser>
          <c:idx val="1"/>
          <c:order val="1"/>
          <c:tx>
            <c:strRef>
              <c:f>'RSD2'!$B$11</c:f>
              <c:strCache>
                <c:ptCount val="1"/>
                <c:pt idx="0">
                  <c:v>1/Gain</c:v>
                </c:pt>
              </c:strCache>
            </c:strRef>
          </c:tx>
          <c:spPr>
            <a:ln w="25400" cap="rnd">
              <a:solidFill>
                <a:sysClr val="windowText" lastClr="00000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'RSD2'!$C$16:$C$21</c:f>
              <c:numCache>
                <c:formatCode>General</c:formatCode>
                <c:ptCount val="6"/>
                <c:pt idx="0">
                  <c:v>6</c:v>
                </c:pt>
                <c:pt idx="1">
                  <c:v>8</c:v>
                </c:pt>
                <c:pt idx="2">
                  <c:v>10</c:v>
                </c:pt>
                <c:pt idx="3">
                  <c:v>12</c:v>
                </c:pt>
                <c:pt idx="4">
                  <c:v>14</c:v>
                </c:pt>
                <c:pt idx="5">
                  <c:v>16</c:v>
                </c:pt>
              </c:numCache>
            </c:numRef>
          </c:xVal>
          <c:yVal>
            <c:numRef>
              <c:f>'RSD2'!$D$16:$D$21</c:f>
              <c:numCache>
                <c:formatCode>General</c:formatCode>
                <c:ptCount val="6"/>
                <c:pt idx="0">
                  <c:v>50</c:v>
                </c:pt>
                <c:pt idx="1">
                  <c:v>37.5</c:v>
                </c:pt>
                <c:pt idx="2">
                  <c:v>30</c:v>
                </c:pt>
                <c:pt idx="3">
                  <c:v>25</c:v>
                </c:pt>
                <c:pt idx="4">
                  <c:v>21.428571428571427</c:v>
                </c:pt>
                <c:pt idx="5">
                  <c:v>18.75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5BF-3D4A-B6DC-715BC49643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20302992"/>
        <c:axId val="914838592"/>
      </c:scatterChart>
      <c:valAx>
        <c:axId val="920302992"/>
        <c:scaling>
          <c:orientation val="minMax"/>
          <c:max val="18"/>
          <c:min val="4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Gain 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IT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381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IT"/>
          </a:p>
        </c:txPr>
        <c:crossAx val="914838592"/>
        <c:crosses val="autoZero"/>
        <c:crossBetween val="midCat"/>
      </c:valAx>
      <c:valAx>
        <c:axId val="914838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Resolution [micron]</a:t>
                </a:r>
              </a:p>
            </c:rich>
          </c:tx>
          <c:layout>
            <c:manualLayout>
              <c:xMode val="edge"/>
              <c:yMode val="edge"/>
              <c:x val="1.7967707797314485E-2"/>
              <c:y val="0.2122801980538458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IT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381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IT"/>
          </a:p>
        </c:txPr>
        <c:crossAx val="9203029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0.73780033685850799"/>
          <c:y val="0.1147592096362554"/>
          <c:w val="0.23601046913030596"/>
          <c:h val="0.1528473678781418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IT"/>
        </a:p>
      </c:txPr>
    </c:legend>
    <c:plotVisOnly val="1"/>
    <c:dispBlanksAs val="gap"/>
    <c:showDLblsOverMax val="0"/>
    <c:extLst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400" b="1">
          <a:solidFill>
            <a:schemeClr val="tx1"/>
          </a:solidFill>
        </a:defRPr>
      </a:pPr>
      <a:endParaRPr lang="en-IT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Pitch 1.3 mm: temporal jitter vs gain</a:t>
            </a:r>
          </a:p>
        </c:rich>
      </c:tx>
      <c:layout>
        <c:manualLayout>
          <c:xMode val="edge"/>
          <c:yMode val="edge"/>
          <c:x val="0.18306406982727652"/>
          <c:y val="1.055066533713853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IT"/>
        </a:p>
      </c:txPr>
    </c:title>
    <c:autoTitleDeleted val="0"/>
    <c:plotArea>
      <c:layout>
        <c:manualLayout>
          <c:layoutTarget val="inner"/>
          <c:xMode val="edge"/>
          <c:yMode val="edge"/>
          <c:x val="0.12753296696183866"/>
          <c:y val="0.10477974037029156"/>
          <c:w val="0.83431696658150234"/>
          <c:h val="0.69868395944514927"/>
        </c:manualLayout>
      </c:layout>
      <c:scatterChart>
        <c:scatterStyle val="lineMarker"/>
        <c:varyColors val="0"/>
        <c:ser>
          <c:idx val="0"/>
          <c:order val="0"/>
          <c:tx>
            <c:strRef>
              <c:f>'RSD2'!$C$7</c:f>
              <c:strCache>
                <c:ptCount val="1"/>
                <c:pt idx="0">
                  <c:v>Position 1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14"/>
            <c:spPr>
              <a:noFill/>
              <a:ln w="38100">
                <a:solidFill>
                  <a:srgbClr val="FF0000"/>
                </a:solidFill>
              </a:ln>
              <a:effectLst/>
            </c:spPr>
          </c:marker>
          <c:xVal>
            <c:numRef>
              <c:f>'RSD2'!$B$12:$B$14</c:f>
              <c:numCache>
                <c:formatCode>General</c:formatCode>
                <c:ptCount val="3"/>
                <c:pt idx="0">
                  <c:v>7.6</c:v>
                </c:pt>
                <c:pt idx="1">
                  <c:v>9.9830508474576263</c:v>
                </c:pt>
                <c:pt idx="2">
                  <c:v>14.169491525423728</c:v>
                </c:pt>
              </c:numCache>
            </c:numRef>
          </c:xVal>
          <c:yVal>
            <c:numRef>
              <c:f>'RSD2'!$E$8:$E$10</c:f>
              <c:numCache>
                <c:formatCode>General</c:formatCode>
                <c:ptCount val="3"/>
                <c:pt idx="0">
                  <c:v>41</c:v>
                </c:pt>
                <c:pt idx="1">
                  <c:v>29</c:v>
                </c:pt>
                <c:pt idx="2">
                  <c:v>21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AE6-7746-BDDA-E0AB999DA9AA}"/>
            </c:ext>
          </c:extLst>
        </c:ser>
        <c:ser>
          <c:idx val="1"/>
          <c:order val="1"/>
          <c:tx>
            <c:strRef>
              <c:f>'RSD2'!$B$11</c:f>
              <c:strCache>
                <c:ptCount val="1"/>
                <c:pt idx="0">
                  <c:v>1/Gain</c:v>
                </c:pt>
              </c:strCache>
            </c:strRef>
          </c:tx>
          <c:spPr>
            <a:ln w="25400" cap="rnd">
              <a:solidFill>
                <a:sysClr val="windowText" lastClr="00000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'RSD2'!$C$16:$C$21</c:f>
              <c:numCache>
                <c:formatCode>General</c:formatCode>
                <c:ptCount val="6"/>
                <c:pt idx="0">
                  <c:v>6</c:v>
                </c:pt>
                <c:pt idx="1">
                  <c:v>8</c:v>
                </c:pt>
                <c:pt idx="2">
                  <c:v>10</c:v>
                </c:pt>
                <c:pt idx="3">
                  <c:v>12</c:v>
                </c:pt>
                <c:pt idx="4">
                  <c:v>14</c:v>
                </c:pt>
                <c:pt idx="5">
                  <c:v>16</c:v>
                </c:pt>
              </c:numCache>
            </c:numRef>
          </c:xVal>
          <c:yVal>
            <c:numRef>
              <c:f>'RSD2'!$D$16:$D$21</c:f>
              <c:numCache>
                <c:formatCode>General</c:formatCode>
                <c:ptCount val="6"/>
                <c:pt idx="0">
                  <c:v>50</c:v>
                </c:pt>
                <c:pt idx="1">
                  <c:v>37.5</c:v>
                </c:pt>
                <c:pt idx="2">
                  <c:v>30</c:v>
                </c:pt>
                <c:pt idx="3">
                  <c:v>25</c:v>
                </c:pt>
                <c:pt idx="4">
                  <c:v>21.428571428571427</c:v>
                </c:pt>
                <c:pt idx="5">
                  <c:v>18.75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AE6-7746-BDDA-E0AB999DA9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20302992"/>
        <c:axId val="914838592"/>
      </c:scatterChart>
      <c:valAx>
        <c:axId val="920302992"/>
        <c:scaling>
          <c:orientation val="minMax"/>
          <c:max val="20"/>
          <c:min val="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Gain 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IT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381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IT"/>
          </a:p>
        </c:txPr>
        <c:crossAx val="914838592"/>
        <c:crosses val="autoZero"/>
        <c:crossBetween val="midCat"/>
      </c:valAx>
      <c:valAx>
        <c:axId val="914838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Jitter [ps]</a:t>
                </a:r>
              </a:p>
            </c:rich>
          </c:tx>
          <c:layout>
            <c:manualLayout>
              <c:xMode val="edge"/>
              <c:yMode val="edge"/>
              <c:x val="1.7967707797314485E-2"/>
              <c:y val="0.2122801980538458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IT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381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IT"/>
          </a:p>
        </c:txPr>
        <c:crossAx val="9203029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0.69898567493436548"/>
          <c:y val="0.11887670459206019"/>
          <c:w val="0.16797809644941114"/>
          <c:h val="0.1528473678781418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IT"/>
        </a:p>
      </c:txPr>
    </c:legend>
    <c:plotVisOnly val="1"/>
    <c:dispBlanksAs val="gap"/>
    <c:showDLblsOverMax val="0"/>
    <c:extLst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400" b="1">
          <a:solidFill>
            <a:schemeClr val="tx1"/>
          </a:solidFill>
        </a:defRPr>
      </a:pPr>
      <a:endParaRPr lang="en-IT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E88DC4-9F1A-4D40-BD3E-5D42405AE465}" type="datetime1">
              <a:rPr lang="en-US" smtClean="0"/>
              <a:pPr/>
              <a:t>2/28/22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D2CDFC-C9C8-4F49-BC57-6716D5963F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0011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D97C1A-A65D-3448-B4DE-9EA30E2A25BF}" type="datetime1">
              <a:rPr lang="en-US" smtClean="0"/>
              <a:pPr/>
              <a:t>2/28/22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AB49D7-FFFE-CB40-96E0-8C697DD2A9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0000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76866" y="6541558"/>
            <a:ext cx="744201" cy="3164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z="1600" smtClean="0">
                <a:solidFill>
                  <a:schemeClr val="accent1"/>
                </a:solidFill>
              </a:defRPr>
            </a:lvl1pPr>
          </a:lstStyle>
          <a:p>
            <a:pPr algn="l"/>
            <a:fld id="{D42BACD5-DBBC-4041-9454-70A8D25A0F7B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10" name="Rectangle 9"/>
          <p:cNvSpPr>
            <a:spLocks/>
          </p:cNvSpPr>
          <p:nvPr userDrawn="1"/>
        </p:nvSpPr>
        <p:spPr>
          <a:xfrm>
            <a:off x="387359" y="448234"/>
            <a:ext cx="49983" cy="63343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>
          <a:xfrm rot="16200000">
            <a:off x="-3193835" y="3322582"/>
            <a:ext cx="6699052" cy="343819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N. Cartiglia,  INFN Torino, TREDI  03/2022, Online</a:t>
            </a:r>
            <a:endParaRPr lang="en-US" dirty="0"/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2749286" y="641762"/>
            <a:ext cx="715543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377578" y="-14942"/>
            <a:ext cx="11814423" cy="66787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>
              <a:defRPr sz="3200"/>
            </a:lvl1pPr>
          </a:lstStyle>
          <a:p>
            <a:r>
              <a:rPr lang="en-GB"/>
              <a:t>Click to edit Master title style</a:t>
            </a:r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ila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76866" y="6541558"/>
            <a:ext cx="744201" cy="3164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z="1600" smtClean="0">
                <a:solidFill>
                  <a:schemeClr val="accent1"/>
                </a:solidFill>
              </a:defRPr>
            </a:lvl1pPr>
          </a:lstStyle>
          <a:p>
            <a:pPr algn="l"/>
            <a:fld id="{D42BACD5-DBBC-4041-9454-70A8D25A0F7B}" type="slidenum">
              <a:rPr lang="en-US" smtClean="0"/>
              <a:pPr algn="l"/>
              <a:t>‹#›</a:t>
            </a:fld>
            <a:endParaRPr lang="en-US"/>
          </a:p>
        </p:txBody>
      </p:sp>
      <p:sp>
        <p:nvSpPr>
          <p:cNvPr id="10" name="Rectangle 9"/>
          <p:cNvSpPr>
            <a:spLocks/>
          </p:cNvSpPr>
          <p:nvPr userDrawn="1"/>
        </p:nvSpPr>
        <p:spPr>
          <a:xfrm>
            <a:off x="327596" y="866899"/>
            <a:ext cx="49982" cy="59156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>
          <a:xfrm rot="16200000">
            <a:off x="-3101221" y="3415202"/>
            <a:ext cx="6513817" cy="34381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N. Cartiglia,  INFN Torino, TREDI  03/2022, Online</a:t>
            </a:r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2749286" y="641762"/>
            <a:ext cx="715543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377578" y="76200"/>
            <a:ext cx="11814423" cy="641762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3200">
                <a:solidFill>
                  <a:srgbClr val="800000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72C9FEBA-D122-9147-B80F-CE6D211A11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50" y="50522"/>
            <a:ext cx="1136112" cy="691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376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00000"/>
        <a:buFont typeface="Wingdings 2" pitchFamily="18" charset="2"/>
        <a:buChar char="¡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54D40B5-3F88-3743-8363-A360B8E5E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59A94D-A112-AA44-B512-243BFE45FEA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N. Cartiglia,  INFN Torino, TREDI  03/2022, Online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590B3EB-9D13-4C4E-941A-8B6FB7246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sz="2800" dirty="0"/>
              <a:t>Spatial and temporal resolution of FBK RSD2 sensors</a:t>
            </a: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D423F3B6-4E65-854B-96CF-8E0C8916D78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8505" y="939248"/>
            <a:ext cx="4977626" cy="346342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A36E972-8357-394B-AE42-8F3C118131E1}"/>
              </a:ext>
            </a:extLst>
          </p:cNvPr>
          <p:cNvSpPr txBox="1"/>
          <p:nvPr/>
        </p:nvSpPr>
        <p:spPr>
          <a:xfrm>
            <a:off x="5548850" y="4666834"/>
            <a:ext cx="1471878" cy="7736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IT" dirty="0"/>
              <a:t>N. Cartiglia</a:t>
            </a:r>
          </a:p>
          <a:p>
            <a:pPr algn="ctr">
              <a:lnSpc>
                <a:spcPct val="130000"/>
              </a:lnSpc>
            </a:pPr>
            <a:r>
              <a:rPr lang="en-IT" dirty="0"/>
              <a:t>UFSD group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3D69F95-61E3-E941-B0C7-7E1879E51A05}"/>
              </a:ext>
            </a:extLst>
          </p:cNvPr>
          <p:cNvSpPr txBox="1"/>
          <p:nvPr/>
        </p:nvSpPr>
        <p:spPr>
          <a:xfrm>
            <a:off x="514072" y="6541558"/>
            <a:ext cx="2236510" cy="2886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GB" sz="1100" dirty="0"/>
              <a:t>I</a:t>
            </a:r>
            <a:r>
              <a:rPr lang="en-IT" sz="1100" dirty="0"/>
              <a:t>mage courtesy of M. Tornago</a:t>
            </a:r>
          </a:p>
        </p:txBody>
      </p:sp>
    </p:spTree>
    <p:extLst>
      <p:ext uri="{BB962C8B-B14F-4D97-AF65-F5344CB8AC3E}">
        <p14:creationId xmlns:p14="http://schemas.microsoft.com/office/powerpoint/2010/main" val="17939647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AC79773-30FF-6B48-BA7C-ADC0F87EB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9E662D-C8CB-3F4A-85AD-47DA9E5A23B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Torino, TREDI  03/2022, Online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7314D91-75C5-3945-AA7C-314A2CDDD0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Signal shape and propagation – 1300  </a:t>
            </a:r>
            <a:r>
              <a:rPr lang="en-IT" dirty="0">
                <a:latin typeface="Symbol" pitchFamily="2" charset="2"/>
              </a:rPr>
              <a:t>m</a:t>
            </a:r>
            <a:r>
              <a:rPr lang="en-IT" dirty="0"/>
              <a:t>m pitch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90052FD-57B2-284B-9490-A1FA536118E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16"/>
          <a:stretch/>
        </p:blipFill>
        <p:spPr>
          <a:xfrm>
            <a:off x="6365806" y="717778"/>
            <a:ext cx="3609143" cy="286410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BB4ADFA-D162-094A-A081-CA174895E7E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11" r="10072"/>
          <a:stretch/>
        </p:blipFill>
        <p:spPr>
          <a:xfrm>
            <a:off x="5056021" y="3581883"/>
            <a:ext cx="6958502" cy="301780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9CADFDC-74D6-864F-8ADE-1615DE17F54C}"/>
              </a:ext>
            </a:extLst>
          </p:cNvPr>
          <p:cNvSpPr txBox="1"/>
          <p:nvPr/>
        </p:nvSpPr>
        <p:spPr>
          <a:xfrm>
            <a:off x="522008" y="1145807"/>
            <a:ext cx="4956376" cy="2214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dirty="0"/>
              <a:t>The overshoot is smaller in the 1300 </a:t>
            </a:r>
            <a:r>
              <a:rPr lang="en-IT" dirty="0">
                <a:latin typeface="Symbol" pitchFamily="2" charset="2"/>
              </a:rPr>
              <a:t>m</a:t>
            </a:r>
            <a:r>
              <a:rPr lang="en-IT" dirty="0"/>
              <a:t>m pitch, as the RC is longer (the capacitance is larger)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dirty="0"/>
              <a:t>When the hit is at the opposite corner of the square, the signal is barely visible ==&gt; distortion in the reconstruction	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D3D9C30-7B38-FE4F-8386-359CE8A1240A}"/>
              </a:ext>
            </a:extLst>
          </p:cNvPr>
          <p:cNvSpPr/>
          <p:nvPr/>
        </p:nvSpPr>
        <p:spPr>
          <a:xfrm>
            <a:off x="8769668" y="2834627"/>
            <a:ext cx="239486" cy="217714"/>
          </a:xfrm>
          <a:prstGeom prst="ellipse">
            <a:avLst/>
          </a:prstGeom>
          <a:noFill/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tx1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19E5DC79-F630-FD47-AB99-F9C21234CE8E}"/>
              </a:ext>
            </a:extLst>
          </p:cNvPr>
          <p:cNvSpPr/>
          <p:nvPr/>
        </p:nvSpPr>
        <p:spPr>
          <a:xfrm>
            <a:off x="8405544" y="2509420"/>
            <a:ext cx="239486" cy="217714"/>
          </a:xfrm>
          <a:prstGeom prst="ellipse">
            <a:avLst/>
          </a:prstGeom>
          <a:noFill/>
          <a:ln w="25400">
            <a:solidFill>
              <a:srgbClr val="221A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tx1"/>
              </a:solidFill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D3184E61-F915-2B42-AD1F-20588923EA02}"/>
              </a:ext>
            </a:extLst>
          </p:cNvPr>
          <p:cNvSpPr/>
          <p:nvPr/>
        </p:nvSpPr>
        <p:spPr>
          <a:xfrm>
            <a:off x="8051210" y="2215176"/>
            <a:ext cx="239486" cy="217714"/>
          </a:xfrm>
          <a:prstGeom prst="ellipse">
            <a:avLst/>
          </a:prstGeom>
          <a:noFill/>
          <a:ln w="25400">
            <a:solidFill>
              <a:srgbClr val="C00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tx1"/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3A41DC8-151A-6D43-AE51-7D2174AC8159}"/>
              </a:ext>
            </a:extLst>
          </p:cNvPr>
          <p:cNvSpPr/>
          <p:nvPr/>
        </p:nvSpPr>
        <p:spPr>
          <a:xfrm>
            <a:off x="7467957" y="1748763"/>
            <a:ext cx="239486" cy="217714"/>
          </a:xfrm>
          <a:prstGeom prst="ellipse">
            <a:avLst/>
          </a:prstGeom>
          <a:noFill/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tx1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D83D3C1-8CFA-0C4E-95B8-A1392AAAE804}"/>
              </a:ext>
            </a:extLst>
          </p:cNvPr>
          <p:cNvSpPr/>
          <p:nvPr/>
        </p:nvSpPr>
        <p:spPr>
          <a:xfrm>
            <a:off x="7110607" y="1439405"/>
            <a:ext cx="239486" cy="217714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B53CDA2-D2EA-5147-A8C5-A0DA12AA35F2}"/>
              </a:ext>
            </a:extLst>
          </p:cNvPr>
          <p:cNvSpPr/>
          <p:nvPr/>
        </p:nvSpPr>
        <p:spPr>
          <a:xfrm>
            <a:off x="593119" y="4489289"/>
            <a:ext cx="4814153" cy="1493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IT" b="1" dirty="0"/>
              <a:t>The signals measured in sensors with  pitch either 450 </a:t>
            </a:r>
            <a:r>
              <a:rPr lang="en-IT" b="1" dirty="0">
                <a:latin typeface="Symbol" pitchFamily="2" charset="2"/>
              </a:rPr>
              <a:t>m</a:t>
            </a:r>
            <a:r>
              <a:rPr lang="en-IT" b="1" dirty="0"/>
              <a:t>m or 1300 </a:t>
            </a:r>
            <a:r>
              <a:rPr lang="en-IT" b="1" dirty="0">
                <a:latin typeface="Symbol" pitchFamily="2" charset="2"/>
              </a:rPr>
              <a:t>m</a:t>
            </a:r>
            <a:r>
              <a:rPr lang="en-IT" b="1" dirty="0"/>
              <a:t>m are very similar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b="1" dirty="0"/>
              <a:t>The major difference is in the overshoot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EB51CF1-A919-6443-AFD7-936895AF169B}"/>
              </a:ext>
            </a:extLst>
          </p:cNvPr>
          <p:cNvSpPr/>
          <p:nvPr/>
        </p:nvSpPr>
        <p:spPr>
          <a:xfrm>
            <a:off x="9509889" y="2357802"/>
            <a:ext cx="17748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T" dirty="0"/>
              <a:t>Read-out pad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7189C21-C900-574D-83B4-D2233EFBE06F}"/>
              </a:ext>
            </a:extLst>
          </p:cNvPr>
          <p:cNvCxnSpPr>
            <a:cxnSpLocks/>
            <a:stCxn id="9" idx="2"/>
          </p:cNvCxnSpPr>
          <p:nvPr/>
        </p:nvCxnSpPr>
        <p:spPr>
          <a:xfrm flipH="1">
            <a:off x="9097701" y="2727134"/>
            <a:ext cx="1299611" cy="2151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3220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41585A9-D588-7D48-914D-1D51F9854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4BE897-E522-CE47-93D7-B557D14B4F2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Torino, TREDI  03/2022, Online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2823BC3-14FA-A945-8BCC-B4C0D8AC5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sz="2800" dirty="0"/>
              <a:t>Signal attenuation in 1300 </a:t>
            </a:r>
            <a:r>
              <a:rPr lang="en-IT" sz="2800" dirty="0">
                <a:latin typeface="Symbol" pitchFamily="2" charset="2"/>
              </a:rPr>
              <a:t>m</a:t>
            </a:r>
            <a:r>
              <a:rPr lang="en-IT" sz="2800" dirty="0"/>
              <a:t>m pitch: 2 different sheet resistances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EBD0F42-B6F4-DB4A-8C24-B798B6C76F2D}"/>
              </a:ext>
            </a:extLst>
          </p:cNvPr>
          <p:cNvGrpSpPr/>
          <p:nvPr/>
        </p:nvGrpSpPr>
        <p:grpSpPr>
          <a:xfrm>
            <a:off x="909302" y="2270673"/>
            <a:ext cx="4936067" cy="4323743"/>
            <a:chOff x="909302" y="1784529"/>
            <a:chExt cx="4936067" cy="4323743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6FB374D-2D54-4A43-B5B4-726D49F8CF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1810989" y="1018292"/>
              <a:ext cx="3268144" cy="4800617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83F3A1F-884C-A14A-9421-742C6586B281}"/>
                </a:ext>
              </a:extLst>
            </p:cNvPr>
            <p:cNvSpPr txBox="1"/>
            <p:nvPr/>
          </p:nvSpPr>
          <p:spPr>
            <a:xfrm>
              <a:off x="2853595" y="2270585"/>
              <a:ext cx="2169818" cy="10261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IT" sz="1200" b="1" dirty="0">
                  <a:solidFill>
                    <a:srgbClr val="FF0000"/>
                  </a:solidFill>
                </a:rPr>
                <a:t>Red = Nomina sheet resistance</a:t>
              </a:r>
            </a:p>
            <a:p>
              <a:pPr>
                <a:lnSpc>
                  <a:spcPct val="130000"/>
                </a:lnSpc>
              </a:pPr>
              <a:r>
                <a:rPr lang="en-IT" sz="1200" b="1" dirty="0">
                  <a:solidFill>
                    <a:srgbClr val="221AC0"/>
                  </a:solidFill>
                </a:rPr>
                <a:t>Blue = 25% of nominal sheet resistance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0A6E26F-303C-F54E-B9F5-FE8D10DF42E3}"/>
                </a:ext>
              </a:extLst>
            </p:cNvPr>
            <p:cNvSpPr/>
            <p:nvPr/>
          </p:nvSpPr>
          <p:spPr>
            <a:xfrm>
              <a:off x="909302" y="5205909"/>
              <a:ext cx="4800616" cy="9023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IT" sz="1400" dirty="0"/>
                <a:t>No  significant difference in signal attenuation. </a:t>
              </a:r>
            </a:p>
            <a:p>
              <a:pPr algn="ctr">
                <a:lnSpc>
                  <a:spcPct val="130000"/>
                </a:lnSpc>
              </a:pPr>
              <a:r>
                <a:rPr lang="en-IT" sz="1400" dirty="0"/>
                <a:t>As expected, the sheet resistance does not influence signal sharing </a:t>
              </a:r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C867714A-04A1-4044-B796-4C87D474B317}"/>
              </a:ext>
            </a:extLst>
          </p:cNvPr>
          <p:cNvSpPr/>
          <p:nvPr/>
        </p:nvSpPr>
        <p:spPr>
          <a:xfrm>
            <a:off x="1587401" y="793138"/>
            <a:ext cx="9223353" cy="448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IT" sz="2000" b="1" dirty="0">
                <a:solidFill>
                  <a:schemeClr val="accent1"/>
                </a:solidFill>
              </a:rPr>
              <a:t>How does the sheet resistance influence signal attenuation &amp; sharing?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4C0AA3A-B738-EC4F-AABB-4E0E8C6920CE}"/>
              </a:ext>
            </a:extLst>
          </p:cNvPr>
          <p:cNvGrpSpPr/>
          <p:nvPr/>
        </p:nvGrpSpPr>
        <p:grpSpPr>
          <a:xfrm>
            <a:off x="6748349" y="1375145"/>
            <a:ext cx="4800617" cy="5159109"/>
            <a:chOff x="6748349" y="832308"/>
            <a:chExt cx="4800617" cy="5159109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8E36C6D1-C933-044E-9853-BFE12A6B5B2F}"/>
                </a:ext>
              </a:extLst>
            </p:cNvPr>
            <p:cNvGrpSpPr/>
            <p:nvPr/>
          </p:nvGrpSpPr>
          <p:grpSpPr>
            <a:xfrm>
              <a:off x="6748349" y="1687230"/>
              <a:ext cx="4800617" cy="4304187"/>
              <a:chOff x="6748349" y="840256"/>
              <a:chExt cx="4800617" cy="4304187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810204DB-5269-784F-814F-4031870D4BF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5400000">
                <a:off x="7514585" y="74020"/>
                <a:ext cx="3268145" cy="4800617"/>
              </a:xfrm>
              <a:prstGeom prst="rect">
                <a:avLst/>
              </a:prstGeom>
            </p:spPr>
          </p:pic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DE35E73-4752-8742-ACED-12AB6D4FFB60}"/>
                  </a:ext>
                </a:extLst>
              </p:cNvPr>
              <p:cNvSpPr txBox="1"/>
              <p:nvPr/>
            </p:nvSpPr>
            <p:spPr>
              <a:xfrm>
                <a:off x="8527120" y="1367295"/>
                <a:ext cx="2169818" cy="9482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IT" sz="1100" b="1" dirty="0">
                    <a:solidFill>
                      <a:srgbClr val="FF0000"/>
                    </a:solidFill>
                  </a:rPr>
                  <a:t>Red = Nomina sheet resistance</a:t>
                </a:r>
              </a:p>
              <a:p>
                <a:pPr>
                  <a:lnSpc>
                    <a:spcPct val="130000"/>
                  </a:lnSpc>
                </a:pPr>
                <a:r>
                  <a:rPr lang="en-IT" sz="1100" b="1" dirty="0">
                    <a:solidFill>
                      <a:srgbClr val="221AC0"/>
                    </a:solidFill>
                  </a:rPr>
                  <a:t>Blue = 25% of nominal sheet resistance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0AB24745-251E-1944-967C-F2B1D6DDEC8B}"/>
                  </a:ext>
                </a:extLst>
              </p:cNvPr>
              <p:cNvSpPr/>
              <p:nvPr/>
            </p:nvSpPr>
            <p:spPr>
              <a:xfrm>
                <a:off x="6840638" y="4242080"/>
                <a:ext cx="4442060" cy="9023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en-IT" sz="1400" dirty="0"/>
                  <a:t>On the more resistive sheet, the signal becomes smaller and wider with distance, so the amplitude decreases more rapidly.</a:t>
                </a:r>
              </a:p>
            </p:txBody>
          </p:sp>
        </p:grp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839B876-818B-BB4B-915E-244D9E6E9251}"/>
                </a:ext>
              </a:extLst>
            </p:cNvPr>
            <p:cNvSpPr/>
            <p:nvPr/>
          </p:nvSpPr>
          <p:spPr>
            <a:xfrm>
              <a:off x="6748349" y="832308"/>
              <a:ext cx="4282324" cy="6972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IT" sz="1600" b="1" dirty="0"/>
                <a:t>Signal amplitude vs distance for two RSDs with different sheet resistance:</a:t>
              </a: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5D60E3A7-5ED3-974F-8774-DAB399868ACE}"/>
              </a:ext>
            </a:extLst>
          </p:cNvPr>
          <p:cNvSpPr/>
          <p:nvPr/>
        </p:nvSpPr>
        <p:spPr>
          <a:xfrm>
            <a:off x="1115029" y="1377633"/>
            <a:ext cx="4282324" cy="697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IT" sz="1600" b="1" dirty="0"/>
              <a:t>Signal area vs distance for two RSDs with different sheet resistance:</a:t>
            </a:r>
          </a:p>
        </p:txBody>
      </p:sp>
    </p:spTree>
    <p:extLst>
      <p:ext uri="{BB962C8B-B14F-4D97-AF65-F5344CB8AC3E}">
        <p14:creationId xmlns:p14="http://schemas.microsoft.com/office/powerpoint/2010/main" val="1034588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12D5BB-DD7E-034A-8280-BB2FDEFC1AE3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Torino, TREDI  03/2022, Online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AB1EA61-95F1-A341-B94E-8DD7FB04C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sz="2800" dirty="0"/>
              <a:t>Signal amplitude vs distance for 450 </a:t>
            </a:r>
            <a:r>
              <a:rPr lang="en-IT" sz="2800" dirty="0">
                <a:latin typeface="Symbol" pitchFamily="2" charset="2"/>
              </a:rPr>
              <a:t>m</a:t>
            </a:r>
            <a:r>
              <a:rPr lang="en-IT" sz="2800" dirty="0"/>
              <a:t>m and 1300 </a:t>
            </a:r>
            <a:r>
              <a:rPr lang="en-IT" sz="2800" dirty="0">
                <a:latin typeface="Symbol" pitchFamily="2" charset="2"/>
              </a:rPr>
              <a:t>m</a:t>
            </a:r>
            <a:r>
              <a:rPr lang="en-IT" sz="2800" dirty="0"/>
              <a:t>m pitch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677FC3A-43C9-9A4F-9747-EF35E7B22755}"/>
              </a:ext>
            </a:extLst>
          </p:cNvPr>
          <p:cNvSpPr/>
          <p:nvPr/>
        </p:nvSpPr>
        <p:spPr>
          <a:xfrm>
            <a:off x="1051388" y="852912"/>
            <a:ext cx="10089223" cy="412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IT" b="1" dirty="0"/>
              <a:t>How signal sharing is affected by the size of the pixel? </a:t>
            </a:r>
          </a:p>
        </p:txBody>
      </p:sp>
      <p:pic>
        <p:nvPicPr>
          <p:cNvPr id="17" name="Picture 16" descr="Diagram, schematic&#10;&#10;Description automatically generated">
            <a:extLst>
              <a:ext uri="{FF2B5EF4-FFF2-40B4-BE49-F238E27FC236}">
                <a16:creationId xmlns:a16="http://schemas.microsoft.com/office/drawing/2014/main" id="{1D3F6DA5-1344-394B-BFE1-9341DDE1057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24" r="10765"/>
          <a:stretch/>
        </p:blipFill>
        <p:spPr>
          <a:xfrm>
            <a:off x="6307935" y="2164018"/>
            <a:ext cx="5534412" cy="4680000"/>
          </a:xfrm>
          <a:prstGeom prst="rect">
            <a:avLst/>
          </a:prstGeom>
        </p:spPr>
      </p:pic>
      <p:pic>
        <p:nvPicPr>
          <p:cNvPr id="18" name="Picture 17" descr="Diagram, schematic&#10;&#10;Description automatically generated">
            <a:extLst>
              <a:ext uri="{FF2B5EF4-FFF2-40B4-BE49-F238E27FC236}">
                <a16:creationId xmlns:a16="http://schemas.microsoft.com/office/drawing/2014/main" id="{BFD61C30-1220-B948-9814-2F201D844DA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24" r="10765"/>
          <a:stretch/>
        </p:blipFill>
        <p:spPr>
          <a:xfrm>
            <a:off x="2380428" y="4759602"/>
            <a:ext cx="1915758" cy="1620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C7F5685-313F-4044-A8BA-5971585414E7}"/>
              </a:ext>
            </a:extLst>
          </p:cNvPr>
          <p:cNvSpPr/>
          <p:nvPr/>
        </p:nvSpPr>
        <p:spPr>
          <a:xfrm>
            <a:off x="2872674" y="4319352"/>
            <a:ext cx="1047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T" b="1" dirty="0"/>
              <a:t>450 </a:t>
            </a:r>
            <a:r>
              <a:rPr lang="en-IT" b="1" dirty="0">
                <a:latin typeface="Symbol" pitchFamily="2" charset="2"/>
              </a:rPr>
              <a:t>m</a:t>
            </a:r>
            <a:r>
              <a:rPr lang="en-IT" b="1" dirty="0"/>
              <a:t>m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276F1D4-8925-B242-8604-3032C0E1C154}"/>
              </a:ext>
            </a:extLst>
          </p:cNvPr>
          <p:cNvSpPr/>
          <p:nvPr/>
        </p:nvSpPr>
        <p:spPr>
          <a:xfrm>
            <a:off x="8696634" y="1979352"/>
            <a:ext cx="11817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T" b="1" dirty="0"/>
              <a:t>1300 </a:t>
            </a:r>
            <a:r>
              <a:rPr lang="en-IT" b="1" dirty="0">
                <a:latin typeface="Symbol" pitchFamily="2" charset="2"/>
              </a:rPr>
              <a:t>m</a:t>
            </a:r>
            <a:r>
              <a:rPr lang="en-IT" b="1" dirty="0"/>
              <a:t>m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F601933-6E7D-7843-BE91-59AF987EE998}"/>
              </a:ext>
            </a:extLst>
          </p:cNvPr>
          <p:cNvSpPr/>
          <p:nvPr/>
        </p:nvSpPr>
        <p:spPr>
          <a:xfrm>
            <a:off x="1051387" y="1658731"/>
            <a:ext cx="4689655" cy="1493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IT" dirty="0"/>
              <a:t>For the two geometries, compare the signal attenuation seen while shooting along the diagonal. </a:t>
            </a:r>
          </a:p>
          <a:p>
            <a:pPr>
              <a:lnSpc>
                <a:spcPct val="130000"/>
              </a:lnSpc>
            </a:pPr>
            <a:endParaRPr lang="en-IT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08B3322-0AC3-A742-BD0D-217806904594}"/>
              </a:ext>
            </a:extLst>
          </p:cNvPr>
          <p:cNvSpPr/>
          <p:nvPr/>
        </p:nvSpPr>
        <p:spPr>
          <a:xfrm>
            <a:off x="7423704" y="1450320"/>
            <a:ext cx="1774845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IT" dirty="0"/>
              <a:t>Read-out pad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6A0E44A-C5A6-3746-86FB-2DBBC663783F}"/>
              </a:ext>
            </a:extLst>
          </p:cNvPr>
          <p:cNvCxnSpPr>
            <a:cxnSpLocks/>
            <a:stCxn id="22" idx="2"/>
          </p:cNvCxnSpPr>
          <p:nvPr/>
        </p:nvCxnSpPr>
        <p:spPr>
          <a:xfrm flipH="1">
            <a:off x="7569843" y="1819652"/>
            <a:ext cx="741284" cy="6804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ECA1CE20-73CE-A845-88E1-D138D57B3302}"/>
              </a:ext>
            </a:extLst>
          </p:cNvPr>
          <p:cNvSpPr/>
          <p:nvPr/>
        </p:nvSpPr>
        <p:spPr>
          <a:xfrm>
            <a:off x="779824" y="4134686"/>
            <a:ext cx="1774845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IT" dirty="0"/>
              <a:t>Read-out pad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DFBF46AC-EB38-D548-9472-38FD0E19DB12}"/>
              </a:ext>
            </a:extLst>
          </p:cNvPr>
          <p:cNvCxnSpPr>
            <a:cxnSpLocks/>
            <a:stCxn id="31" idx="2"/>
          </p:cNvCxnSpPr>
          <p:nvPr/>
        </p:nvCxnSpPr>
        <p:spPr>
          <a:xfrm>
            <a:off x="1667247" y="4504018"/>
            <a:ext cx="672103" cy="25558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556DEF4B-0CE7-ED4F-9552-257AFAC3F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12</a:t>
            </a:fld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551414B-C480-9B47-82A8-25DDA3818A4B}"/>
              </a:ext>
            </a:extLst>
          </p:cNvPr>
          <p:cNvSpPr/>
          <p:nvPr/>
        </p:nvSpPr>
        <p:spPr>
          <a:xfrm>
            <a:off x="3824046" y="6379602"/>
            <a:ext cx="4120039" cy="4135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IT" b="1" dirty="0"/>
              <a:t>The two pixel sketches are to scale.</a:t>
            </a:r>
          </a:p>
        </p:txBody>
      </p:sp>
    </p:spTree>
    <p:extLst>
      <p:ext uri="{BB962C8B-B14F-4D97-AF65-F5344CB8AC3E}">
        <p14:creationId xmlns:p14="http://schemas.microsoft.com/office/powerpoint/2010/main" val="21784377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11328874-C574-C641-8425-50E68F407B95}"/>
              </a:ext>
            </a:extLst>
          </p:cNvPr>
          <p:cNvGrpSpPr/>
          <p:nvPr/>
        </p:nvGrpSpPr>
        <p:grpSpPr>
          <a:xfrm>
            <a:off x="1530848" y="1798044"/>
            <a:ext cx="4249933" cy="4113862"/>
            <a:chOff x="1219244" y="2229787"/>
            <a:chExt cx="5142052" cy="474442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04F3F4D-2FB5-BE49-9947-3DA60D32B9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2039977" y="1409054"/>
              <a:ext cx="3500586" cy="5142052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D6A01CC-5D2A-3A4D-B51A-278940AECA32}"/>
                </a:ext>
              </a:extLst>
            </p:cNvPr>
            <p:cNvSpPr txBox="1"/>
            <p:nvPr/>
          </p:nvSpPr>
          <p:spPr>
            <a:xfrm>
              <a:off x="1316396" y="5800133"/>
              <a:ext cx="4617110" cy="11740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IT" sz="1600" b="1" dirty="0"/>
                <a:t>Example:  </a:t>
              </a:r>
              <a:r>
                <a:rPr lang="en-IT" sz="1600" dirty="0"/>
                <a:t>a pad sees 10% of the signal when the hit is about 1 pitch away along the diagonal</a:t>
              </a: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7E68E4C-A0B5-A141-8F20-655548735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54075" y="5850868"/>
            <a:ext cx="744201" cy="316442"/>
          </a:xfrm>
        </p:spPr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12D5BB-DD7E-034A-8280-BB2FDEFC1AE3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Torino, TREDI  03/2022, Online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AB1EA61-95F1-A341-B94E-8DD7FB04C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sz="2800" dirty="0"/>
              <a:t>Signal attenuation vs distance for 450 </a:t>
            </a:r>
            <a:r>
              <a:rPr lang="en-IT" sz="2800" dirty="0">
                <a:latin typeface="Symbol" pitchFamily="2" charset="2"/>
              </a:rPr>
              <a:t>m</a:t>
            </a:r>
            <a:r>
              <a:rPr lang="en-IT" sz="2800" dirty="0"/>
              <a:t>m and 1300 </a:t>
            </a:r>
            <a:r>
              <a:rPr lang="en-IT" sz="2800" dirty="0">
                <a:latin typeface="Symbol" pitchFamily="2" charset="2"/>
              </a:rPr>
              <a:t>m</a:t>
            </a:r>
            <a:r>
              <a:rPr lang="en-IT" sz="2800" dirty="0"/>
              <a:t>m pitch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8157287-D44D-5543-892E-73C000582C63}"/>
              </a:ext>
            </a:extLst>
          </p:cNvPr>
          <p:cNvCxnSpPr>
            <a:cxnSpLocks/>
          </p:cNvCxnSpPr>
          <p:nvPr/>
        </p:nvCxnSpPr>
        <p:spPr>
          <a:xfrm>
            <a:off x="1913414" y="4253720"/>
            <a:ext cx="2673752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B78EED3-3E35-1944-B746-66D2A9FC5371}"/>
              </a:ext>
            </a:extLst>
          </p:cNvPr>
          <p:cNvCxnSpPr>
            <a:cxnSpLocks/>
          </p:cNvCxnSpPr>
          <p:nvPr/>
        </p:nvCxnSpPr>
        <p:spPr>
          <a:xfrm>
            <a:off x="2650594" y="4245987"/>
            <a:ext cx="0" cy="32409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DD49A6A-59D7-854E-BF31-8DD780BE5D92}"/>
              </a:ext>
            </a:extLst>
          </p:cNvPr>
          <p:cNvCxnSpPr>
            <a:cxnSpLocks/>
          </p:cNvCxnSpPr>
          <p:nvPr/>
        </p:nvCxnSpPr>
        <p:spPr>
          <a:xfrm>
            <a:off x="3834515" y="4245987"/>
            <a:ext cx="0" cy="3332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A246006B-427A-604E-85BF-9C9C6C61A5E6}"/>
              </a:ext>
            </a:extLst>
          </p:cNvPr>
          <p:cNvSpPr txBox="1"/>
          <p:nvPr/>
        </p:nvSpPr>
        <p:spPr>
          <a:xfrm>
            <a:off x="2968617" y="2183153"/>
            <a:ext cx="1986441" cy="5465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sz="1200" b="1" dirty="0">
                <a:solidFill>
                  <a:srgbClr val="FF0000"/>
                </a:solidFill>
              </a:rPr>
              <a:t>Red = 1300 micron pitch</a:t>
            </a:r>
          </a:p>
          <a:p>
            <a:pPr>
              <a:lnSpc>
                <a:spcPct val="130000"/>
              </a:lnSpc>
            </a:pPr>
            <a:r>
              <a:rPr lang="en-IT" sz="1200" b="1" dirty="0">
                <a:solidFill>
                  <a:srgbClr val="221AC0"/>
                </a:solidFill>
              </a:rPr>
              <a:t>Blue = 450 micron pitch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E1E8FB8-E9FB-CB4B-AB61-36A3594D1AD5}"/>
              </a:ext>
            </a:extLst>
          </p:cNvPr>
          <p:cNvGrpSpPr/>
          <p:nvPr/>
        </p:nvGrpSpPr>
        <p:grpSpPr>
          <a:xfrm>
            <a:off x="7064325" y="1700718"/>
            <a:ext cx="4790414" cy="4171137"/>
            <a:chOff x="6820555" y="2374129"/>
            <a:chExt cx="4790414" cy="4171137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35966FA4-99B2-884F-94DF-177FCA7958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3068"/>
            <a:stretch/>
          </p:blipFill>
          <p:spPr>
            <a:xfrm rot="5400000">
              <a:off x="7489115" y="1943578"/>
              <a:ext cx="3109225" cy="3970327"/>
            </a:xfrm>
            <a:prstGeom prst="rect">
              <a:avLst/>
            </a:prstGeom>
          </p:spPr>
        </p:pic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84B26384-7A54-9547-86BC-52364D980A0E}"/>
                </a:ext>
              </a:extLst>
            </p:cNvPr>
            <p:cNvSpPr/>
            <p:nvPr/>
          </p:nvSpPr>
          <p:spPr>
            <a:xfrm>
              <a:off x="6820555" y="5527230"/>
              <a:ext cx="4790414" cy="10180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IT" sz="1600" b="1" dirty="0"/>
                <a:t>The curves “amplitude vs distance” for the two pitches are almost identical if the distance is expressed  in unit of pitch</a:t>
              </a:r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2677FC3A-43C9-9A4F-9747-EF35E7B22755}"/>
              </a:ext>
            </a:extLst>
          </p:cNvPr>
          <p:cNvSpPr/>
          <p:nvPr/>
        </p:nvSpPr>
        <p:spPr>
          <a:xfrm>
            <a:off x="1219243" y="755710"/>
            <a:ext cx="9545209" cy="77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b="1" dirty="0"/>
              <a:t>For equal electrode design, sharing is identical, regardless of the pitch size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dirty="0"/>
              <a:t>The absolute distance (450 </a:t>
            </a:r>
            <a:r>
              <a:rPr lang="en-IT" dirty="0">
                <a:latin typeface="Symbol" pitchFamily="2" charset="2"/>
              </a:rPr>
              <a:t>m</a:t>
            </a:r>
            <a:r>
              <a:rPr lang="en-IT" dirty="0"/>
              <a:t>m vs 1300 </a:t>
            </a:r>
            <a:r>
              <a:rPr lang="en-IT" dirty="0">
                <a:latin typeface="Symbol" pitchFamily="2" charset="2"/>
              </a:rPr>
              <a:t>m</a:t>
            </a:r>
            <a:r>
              <a:rPr lang="en-IT" dirty="0"/>
              <a:t>m) does not matter in the attenuation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2AF46EB-BE96-D44A-B155-852F891B0187}"/>
              </a:ext>
            </a:extLst>
          </p:cNvPr>
          <p:cNvSpPr/>
          <p:nvPr/>
        </p:nvSpPr>
        <p:spPr>
          <a:xfrm>
            <a:off x="931314" y="6043446"/>
            <a:ext cx="9856287" cy="773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IT" b="1" dirty="0">
                <a:solidFill>
                  <a:schemeClr val="accent1"/>
                </a:solidFill>
              </a:rPr>
              <a:t>Note: the signal is almost contained within a pixel, even if they have very different sizes ==&gt; the cross geometry behaves as envisioned.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645CC22-70A5-2E4A-BEB6-73BB56802190}"/>
              </a:ext>
            </a:extLst>
          </p:cNvPr>
          <p:cNvSpPr txBox="1"/>
          <p:nvPr/>
        </p:nvSpPr>
        <p:spPr>
          <a:xfrm>
            <a:off x="9084471" y="2280193"/>
            <a:ext cx="1986441" cy="5465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sz="1200" b="1" dirty="0">
                <a:solidFill>
                  <a:srgbClr val="FF0000"/>
                </a:solidFill>
              </a:rPr>
              <a:t>Red = 1300 micron pitch</a:t>
            </a:r>
          </a:p>
          <a:p>
            <a:pPr>
              <a:lnSpc>
                <a:spcPct val="130000"/>
              </a:lnSpc>
            </a:pPr>
            <a:r>
              <a:rPr lang="en-IT" sz="1200" b="1" dirty="0">
                <a:solidFill>
                  <a:srgbClr val="221AC0"/>
                </a:solidFill>
              </a:rPr>
              <a:t>Blue = 450 micron pitch</a:t>
            </a:r>
          </a:p>
        </p:txBody>
      </p:sp>
    </p:spTree>
    <p:extLst>
      <p:ext uri="{BB962C8B-B14F-4D97-AF65-F5344CB8AC3E}">
        <p14:creationId xmlns:p14="http://schemas.microsoft.com/office/powerpoint/2010/main" val="1828914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928DED1-1701-6E43-A66F-314A0D298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B27FE9-D492-E048-82AE-47D8300EACA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Torino, TREDI  03/2022, Online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F59EFD5-7FA5-924C-9FFA-A933E479E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Signal sharing among the 4 pads vs run #</a:t>
            </a:r>
          </a:p>
        </p:txBody>
      </p:sp>
      <p:pic>
        <p:nvPicPr>
          <p:cNvPr id="6" name="Picture 5" descr="Graphical user interface, shape&#10;&#10;Description automatically generated">
            <a:extLst>
              <a:ext uri="{FF2B5EF4-FFF2-40B4-BE49-F238E27FC236}">
                <a16:creationId xmlns:a16="http://schemas.microsoft.com/office/drawing/2014/main" id="{2B47EAD5-90A0-014A-B5A9-93CF55A47DE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5" r="3503" b="-1"/>
          <a:stretch/>
        </p:blipFill>
        <p:spPr>
          <a:xfrm>
            <a:off x="6302828" y="1295401"/>
            <a:ext cx="5882465" cy="4716298"/>
          </a:xfrm>
          <a:prstGeom prst="rect">
            <a:avLst/>
          </a:prstGeom>
        </p:spPr>
      </p:pic>
      <p:pic>
        <p:nvPicPr>
          <p:cNvPr id="8" name="Picture 7" descr="Graphical user interface, shape&#10;&#10;Description automatically generated">
            <a:extLst>
              <a:ext uri="{FF2B5EF4-FFF2-40B4-BE49-F238E27FC236}">
                <a16:creationId xmlns:a16="http://schemas.microsoft.com/office/drawing/2014/main" id="{263CE20E-EC48-C147-86DF-AA24626731E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00" r="4155"/>
          <a:stretch/>
        </p:blipFill>
        <p:spPr>
          <a:xfrm>
            <a:off x="403885" y="1349827"/>
            <a:ext cx="5831682" cy="466187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0A42275-DDAE-2C48-B115-3BC06025A2E0}"/>
              </a:ext>
            </a:extLst>
          </p:cNvPr>
          <p:cNvSpPr txBox="1"/>
          <p:nvPr/>
        </p:nvSpPr>
        <p:spPr>
          <a:xfrm>
            <a:off x="2536372" y="805893"/>
            <a:ext cx="1614545" cy="4126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b="1" dirty="0"/>
              <a:t>450 </a:t>
            </a:r>
            <a:r>
              <a:rPr lang="en-IT" b="1" dirty="0">
                <a:latin typeface="Symbol" pitchFamily="2" charset="2"/>
              </a:rPr>
              <a:t>m</a:t>
            </a:r>
            <a:r>
              <a:rPr lang="en-IT" b="1" dirty="0"/>
              <a:t>m pitch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05180E-603E-D14C-A286-412DF204F99F}"/>
              </a:ext>
            </a:extLst>
          </p:cNvPr>
          <p:cNvSpPr txBox="1"/>
          <p:nvPr/>
        </p:nvSpPr>
        <p:spPr>
          <a:xfrm>
            <a:off x="7968343" y="805893"/>
            <a:ext cx="1744388" cy="4126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b="1" dirty="0"/>
              <a:t>1300 </a:t>
            </a:r>
            <a:r>
              <a:rPr lang="en-IT" b="1" dirty="0">
                <a:latin typeface="Symbol" pitchFamily="2" charset="2"/>
              </a:rPr>
              <a:t>m</a:t>
            </a:r>
            <a:r>
              <a:rPr lang="en-IT" b="1" dirty="0"/>
              <a:t>m pitch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7DEC38-40A5-B54A-8488-0EAA54D69B61}"/>
              </a:ext>
            </a:extLst>
          </p:cNvPr>
          <p:cNvSpPr txBox="1"/>
          <p:nvPr/>
        </p:nvSpPr>
        <p:spPr>
          <a:xfrm>
            <a:off x="2475002" y="1551336"/>
            <a:ext cx="314510" cy="4126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/>
              <a:t>1</a:t>
            </a:r>
            <a:endParaRPr lang="en-IT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7A420F-5DAD-9340-BE54-67428CDA9961}"/>
              </a:ext>
            </a:extLst>
          </p:cNvPr>
          <p:cNvSpPr txBox="1"/>
          <p:nvPr/>
        </p:nvSpPr>
        <p:spPr>
          <a:xfrm>
            <a:off x="931291" y="2140896"/>
            <a:ext cx="314510" cy="4126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/>
              <a:t>2</a:t>
            </a:r>
            <a:endParaRPr lang="en-IT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2A21F88-E8F0-A742-A3F2-9A8E95D21A77}"/>
              </a:ext>
            </a:extLst>
          </p:cNvPr>
          <p:cNvSpPr txBox="1"/>
          <p:nvPr/>
        </p:nvSpPr>
        <p:spPr>
          <a:xfrm>
            <a:off x="909693" y="1555772"/>
            <a:ext cx="314510" cy="4127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/>
              <a:t>0</a:t>
            </a:r>
            <a:endParaRPr lang="en-IT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AC6B14-18C7-034E-96AA-AB346D1A6069}"/>
              </a:ext>
            </a:extLst>
          </p:cNvPr>
          <p:cNvSpPr txBox="1"/>
          <p:nvPr/>
        </p:nvSpPr>
        <p:spPr>
          <a:xfrm>
            <a:off x="2475002" y="2017000"/>
            <a:ext cx="312906" cy="4135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/>
              <a:t>3</a:t>
            </a:r>
            <a:endParaRPr lang="en-IT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65331B5-64B8-5B44-BF65-51874A955123}"/>
              </a:ext>
            </a:extLst>
          </p:cNvPr>
          <p:cNvSpPr txBox="1"/>
          <p:nvPr/>
        </p:nvSpPr>
        <p:spPr>
          <a:xfrm>
            <a:off x="3862869" y="2955695"/>
            <a:ext cx="314510" cy="4126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/>
              <a:t>1</a:t>
            </a:r>
            <a:endParaRPr lang="en-IT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3DA4DBE-2D24-C447-AAB5-A53CA53A0E89}"/>
              </a:ext>
            </a:extLst>
          </p:cNvPr>
          <p:cNvSpPr txBox="1"/>
          <p:nvPr/>
        </p:nvSpPr>
        <p:spPr>
          <a:xfrm>
            <a:off x="751636" y="4562916"/>
            <a:ext cx="314510" cy="4126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/>
              <a:t>2</a:t>
            </a:r>
            <a:endParaRPr lang="en-IT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9FD4756-A071-3042-BA04-EBD46634742E}"/>
              </a:ext>
            </a:extLst>
          </p:cNvPr>
          <p:cNvSpPr txBox="1"/>
          <p:nvPr/>
        </p:nvSpPr>
        <p:spPr>
          <a:xfrm>
            <a:off x="751636" y="2955630"/>
            <a:ext cx="314510" cy="4127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/>
              <a:t>0</a:t>
            </a:r>
            <a:endParaRPr lang="en-IT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8C2BF72-3275-3C41-9AC4-4E8D22123B00}"/>
              </a:ext>
            </a:extLst>
          </p:cNvPr>
          <p:cNvSpPr txBox="1"/>
          <p:nvPr/>
        </p:nvSpPr>
        <p:spPr>
          <a:xfrm>
            <a:off x="3901658" y="4531388"/>
            <a:ext cx="312906" cy="4135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/>
              <a:t>3</a:t>
            </a:r>
            <a:endParaRPr lang="en-IT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5AB98C3-E08F-854D-AF4D-D8ECD3A1F5E0}"/>
              </a:ext>
            </a:extLst>
          </p:cNvPr>
          <p:cNvSpPr txBox="1"/>
          <p:nvPr/>
        </p:nvSpPr>
        <p:spPr>
          <a:xfrm>
            <a:off x="6682958" y="4540135"/>
            <a:ext cx="314510" cy="4126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/>
              <a:t>2</a:t>
            </a:r>
            <a:endParaRPr lang="en-IT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0980539-C33E-F24D-ADD4-F12BC624EAF4}"/>
              </a:ext>
            </a:extLst>
          </p:cNvPr>
          <p:cNvSpPr txBox="1"/>
          <p:nvPr/>
        </p:nvSpPr>
        <p:spPr>
          <a:xfrm>
            <a:off x="9827826" y="2955630"/>
            <a:ext cx="314510" cy="4127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/>
              <a:t>1</a:t>
            </a:r>
            <a:endParaRPr lang="en-IT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C7D33D0-B127-2A44-BB87-426DDE0FBA85}"/>
              </a:ext>
            </a:extLst>
          </p:cNvPr>
          <p:cNvSpPr txBox="1"/>
          <p:nvPr/>
        </p:nvSpPr>
        <p:spPr>
          <a:xfrm>
            <a:off x="6635615" y="2955630"/>
            <a:ext cx="314510" cy="4127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/>
              <a:t>0</a:t>
            </a:r>
            <a:endParaRPr lang="en-IT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95921A8-14B0-684D-BE17-A66B50AFDDB8}"/>
              </a:ext>
            </a:extLst>
          </p:cNvPr>
          <p:cNvSpPr txBox="1"/>
          <p:nvPr/>
        </p:nvSpPr>
        <p:spPr>
          <a:xfrm>
            <a:off x="9745876" y="4505163"/>
            <a:ext cx="314510" cy="4127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/>
              <a:t>3</a:t>
            </a:r>
            <a:endParaRPr lang="en-IT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41AAA2E-68B6-6E40-9BF8-351EE95516AE}"/>
              </a:ext>
            </a:extLst>
          </p:cNvPr>
          <p:cNvSpPr txBox="1"/>
          <p:nvPr/>
        </p:nvSpPr>
        <p:spPr>
          <a:xfrm>
            <a:off x="8286795" y="1573516"/>
            <a:ext cx="314510" cy="4126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/>
              <a:t>1</a:t>
            </a:r>
            <a:endParaRPr lang="en-IT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44FDB9A-BB44-4141-AB48-2857F27EA5F0}"/>
              </a:ext>
            </a:extLst>
          </p:cNvPr>
          <p:cNvSpPr txBox="1"/>
          <p:nvPr/>
        </p:nvSpPr>
        <p:spPr>
          <a:xfrm>
            <a:off x="6841940" y="2163076"/>
            <a:ext cx="314510" cy="4126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/>
              <a:t>2</a:t>
            </a:r>
            <a:endParaRPr lang="en-IT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40EB72B-0885-4B47-9754-003ACABCB8AE}"/>
              </a:ext>
            </a:extLst>
          </p:cNvPr>
          <p:cNvSpPr txBox="1"/>
          <p:nvPr/>
        </p:nvSpPr>
        <p:spPr>
          <a:xfrm>
            <a:off x="6820342" y="1577952"/>
            <a:ext cx="314510" cy="4127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/>
              <a:t>0</a:t>
            </a:r>
            <a:endParaRPr lang="en-IT" b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C8E2672-BE8D-BD4F-977C-D4B30CDF258E}"/>
              </a:ext>
            </a:extLst>
          </p:cNvPr>
          <p:cNvSpPr txBox="1"/>
          <p:nvPr/>
        </p:nvSpPr>
        <p:spPr>
          <a:xfrm>
            <a:off x="8278557" y="2088608"/>
            <a:ext cx="312906" cy="4135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/>
              <a:t>3</a:t>
            </a:r>
            <a:endParaRPr lang="en-IT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5B7E882-D818-F04C-9FF3-A52685376263}"/>
              </a:ext>
            </a:extLst>
          </p:cNvPr>
          <p:cNvSpPr txBox="1"/>
          <p:nvPr/>
        </p:nvSpPr>
        <p:spPr>
          <a:xfrm>
            <a:off x="2631455" y="6241429"/>
            <a:ext cx="7672293" cy="4127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b="1" dirty="0">
                <a:solidFill>
                  <a:schemeClr val="accent1"/>
                </a:solidFill>
              </a:rPr>
              <a:t>This is the complete signal splits for signals shot along the diagonals </a:t>
            </a:r>
          </a:p>
        </p:txBody>
      </p:sp>
    </p:spTree>
    <p:extLst>
      <p:ext uri="{BB962C8B-B14F-4D97-AF65-F5344CB8AC3E}">
        <p14:creationId xmlns:p14="http://schemas.microsoft.com/office/powerpoint/2010/main" val="2368741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518F7A-D027-524F-BE41-020E55F93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E4DE12-0518-BE4A-BC25-67B06F02601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z="1200"/>
              <a:t>N. Cartiglia,  INFN Torino, TREDI  03/2022, Online</a:t>
            </a:r>
            <a:endParaRPr lang="en-US" sz="12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19D01D-B8B7-6C4C-B8CC-E01CB322D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Position resolution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21DE781-FA2C-D949-BDA8-86BC37964FAD}"/>
                  </a:ext>
                </a:extLst>
              </p:cNvPr>
              <p:cNvSpPr txBox="1"/>
              <p:nvPr/>
            </p:nvSpPr>
            <p:spPr>
              <a:xfrm>
                <a:off x="5114548" y="897533"/>
                <a:ext cx="2561357" cy="9199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T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T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𝒋𝒊𝒕𝒕𝒆𝒓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𝒆𝒍</m:t>
                              </m:r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_</m:t>
                              </m:r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𝒏𝒐𝒊𝒔𝒆</m:t>
                              </m:r>
                            </m:sub>
                          </m:sSub>
                        </m:num>
                        <m:den>
                          <m:f>
                            <m:fPr>
                              <m:ctrlP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𝒅𝑽</m:t>
                              </m:r>
                            </m:num>
                            <m:den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𝒅𝒙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en-IT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21DE781-FA2C-D949-BDA8-86BC37964F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4548" y="897533"/>
                <a:ext cx="2561357" cy="919932"/>
              </a:xfrm>
              <a:prstGeom prst="rect">
                <a:avLst/>
              </a:prstGeom>
              <a:blipFill>
                <a:blip r:embed="rId2"/>
                <a:stretch>
                  <a:fillRect b="-8108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Box 35">
            <a:extLst>
              <a:ext uri="{FF2B5EF4-FFF2-40B4-BE49-F238E27FC236}">
                <a16:creationId xmlns:a16="http://schemas.microsoft.com/office/drawing/2014/main" id="{F50F3E60-E8AE-9940-A8D9-D95053D583D4}"/>
              </a:ext>
            </a:extLst>
          </p:cNvPr>
          <p:cNvSpPr txBox="1"/>
          <p:nvPr/>
        </p:nvSpPr>
        <p:spPr>
          <a:xfrm>
            <a:off x="564148" y="780001"/>
            <a:ext cx="5559434" cy="7736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dirty="0"/>
              <a:t>The main component of the position resolution </a:t>
            </a:r>
          </a:p>
          <a:p>
            <a:pPr>
              <a:lnSpc>
                <a:spcPct val="130000"/>
              </a:lnSpc>
            </a:pPr>
            <a:r>
              <a:rPr lang="en-IT" dirty="0"/>
              <a:t>is the position jitter, defined as: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2327542C-4610-F94A-AE5E-49830E095E1F}"/>
              </a:ext>
            </a:extLst>
          </p:cNvPr>
          <p:cNvGrpSpPr/>
          <p:nvPr/>
        </p:nvGrpSpPr>
        <p:grpSpPr>
          <a:xfrm>
            <a:off x="580076" y="1703871"/>
            <a:ext cx="10221004" cy="1950275"/>
            <a:chOff x="580076" y="1865917"/>
            <a:chExt cx="10221004" cy="1950275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CA5CF75F-1A47-2741-A4A6-08EDC68F6381}"/>
                </a:ext>
              </a:extLst>
            </p:cNvPr>
            <p:cNvGrpSpPr/>
            <p:nvPr/>
          </p:nvGrpSpPr>
          <p:grpSpPr>
            <a:xfrm>
              <a:off x="8069862" y="1865917"/>
              <a:ext cx="2731218" cy="1950275"/>
              <a:chOff x="8172009" y="1344202"/>
              <a:chExt cx="3663922" cy="2642522"/>
            </a:xfrm>
          </p:grpSpPr>
          <p:pic>
            <p:nvPicPr>
              <p:cNvPr id="37" name="Picture 36" descr="Diagram&#10;&#10;Description automatically generated">
                <a:extLst>
                  <a:ext uri="{FF2B5EF4-FFF2-40B4-BE49-F238E27FC236}">
                    <a16:creationId xmlns:a16="http://schemas.microsoft.com/office/drawing/2014/main" id="{A227485C-2030-3B47-BBB5-1EEC1446BA1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172009" y="1766042"/>
                <a:ext cx="2301597" cy="2220682"/>
              </a:xfrm>
              <a:prstGeom prst="rect">
                <a:avLst/>
              </a:prstGeom>
            </p:spPr>
          </p:pic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058B3298-47F5-4245-8975-15BC23AD2A54}"/>
                  </a:ext>
                </a:extLst>
              </p:cNvPr>
              <p:cNvSpPr/>
              <p:nvPr/>
            </p:nvSpPr>
            <p:spPr>
              <a:xfrm>
                <a:off x="9126586" y="2442301"/>
                <a:ext cx="1307889" cy="45872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IT" sz="1600" dirty="0"/>
                  <a:t>100 mV </a:t>
                </a:r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CC7808BE-525A-5448-97A3-6D00CA828C42}"/>
                  </a:ext>
                </a:extLst>
              </p:cNvPr>
              <p:cNvSpPr/>
              <p:nvPr/>
            </p:nvSpPr>
            <p:spPr>
              <a:xfrm>
                <a:off x="9693678" y="2927288"/>
                <a:ext cx="1002528" cy="45872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IT" sz="1600" dirty="0"/>
                  <a:t>0 mV </a:t>
                </a:r>
              </a:p>
            </p:txBody>
          </p:sp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50DA4777-ECB1-D048-BD90-F85585F0B32B}"/>
                  </a:ext>
                </a:extLst>
              </p:cNvPr>
              <p:cNvCxnSpPr/>
              <p:nvPr/>
            </p:nvCxnSpPr>
            <p:spPr>
              <a:xfrm flipH="1">
                <a:off x="9013485" y="1568569"/>
                <a:ext cx="680193" cy="84848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9EAB9964-A15D-9649-B9BF-6AAFA7CB3D6F}"/>
                  </a:ext>
                </a:extLst>
              </p:cNvPr>
              <p:cNvSpPr/>
              <p:nvPr/>
            </p:nvSpPr>
            <p:spPr>
              <a:xfrm>
                <a:off x="9693678" y="1344202"/>
                <a:ext cx="2142253" cy="45872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1600" dirty="0"/>
                  <a:t>R</a:t>
                </a:r>
                <a:r>
                  <a:rPr lang="en-IT" sz="1600" dirty="0"/>
                  <a:t>ead-out pad</a:t>
                </a:r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B1690FA1-2F31-EB4A-ACE6-FA129E2E5FC3}"/>
                  </a:ext>
                </a:extLst>
              </p:cNvPr>
              <p:cNvSpPr/>
              <p:nvPr/>
            </p:nvSpPr>
            <p:spPr>
              <a:xfrm>
                <a:off x="9028173" y="2535330"/>
                <a:ext cx="108000" cy="108000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 sz="1600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AEFF8B92-22C3-0742-B52F-06C57A1AF326}"/>
                  </a:ext>
                </a:extLst>
              </p:cNvPr>
              <p:cNvSpPr/>
              <p:nvPr/>
            </p:nvSpPr>
            <p:spPr>
              <a:xfrm>
                <a:off x="9574115" y="3127571"/>
                <a:ext cx="108000" cy="108000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 sz="16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749350B1-8A10-154F-9898-A9B8E9AC02BF}"/>
                </a:ext>
              </a:extLst>
            </p:cNvPr>
            <p:cNvSpPr/>
            <p:nvPr/>
          </p:nvSpPr>
          <p:spPr>
            <a:xfrm>
              <a:off x="580076" y="1899413"/>
              <a:ext cx="6096000" cy="185396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IT" dirty="0"/>
                <a:t>Imagine a system with a single read-out pad where a hit generates:</a:t>
              </a:r>
            </a:p>
            <a:p>
              <a:pPr marL="285750" indent="-285750">
                <a:lnSpc>
                  <a:spcPct val="130000"/>
                </a:lnSpc>
                <a:buFontTx/>
                <a:buChar char="-"/>
              </a:pPr>
              <a:r>
                <a:rPr lang="en-GB" dirty="0"/>
                <a:t>A</a:t>
              </a:r>
              <a:r>
                <a:rPr lang="en-IT" dirty="0"/>
                <a:t> signal of 100 mV when shot near a pad</a:t>
              </a:r>
            </a:p>
            <a:p>
              <a:pPr marL="285750" indent="-285750">
                <a:lnSpc>
                  <a:spcPct val="130000"/>
                </a:lnSpc>
                <a:buFontTx/>
                <a:buChar char="-"/>
              </a:pPr>
              <a:r>
                <a:rPr lang="en-IT" dirty="0"/>
                <a:t>A signal of 0 mV when shot at the opposite corner</a:t>
              </a:r>
            </a:p>
            <a:p>
              <a:pPr marL="285750" indent="-285750">
                <a:lnSpc>
                  <a:spcPct val="130000"/>
                </a:lnSpc>
                <a:buFontTx/>
                <a:buChar char="-"/>
              </a:pPr>
              <a:r>
                <a:rPr lang="en-IT" dirty="0"/>
                <a:t>Noise – 2 mV (as in our lab)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A872750-AD57-704E-A0B0-4C850E77E8A6}"/>
              </a:ext>
            </a:extLst>
          </p:cNvPr>
          <p:cNvGrpSpPr/>
          <p:nvPr/>
        </p:nvGrpSpPr>
        <p:grpSpPr>
          <a:xfrm>
            <a:off x="580076" y="3797725"/>
            <a:ext cx="11408129" cy="2624260"/>
            <a:chOff x="580076" y="4075519"/>
            <a:chExt cx="11408129" cy="2624260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ECD2870E-214E-B44D-84C2-5DFC0DA897AF}"/>
                </a:ext>
              </a:extLst>
            </p:cNvPr>
            <p:cNvGrpSpPr/>
            <p:nvPr/>
          </p:nvGrpSpPr>
          <p:grpSpPr>
            <a:xfrm>
              <a:off x="6081730" y="4169758"/>
              <a:ext cx="5906475" cy="2530021"/>
              <a:chOff x="1864299" y="1449428"/>
              <a:chExt cx="7973072" cy="3477974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372AE340-10F4-9947-851A-8B6F4C363C3E}"/>
                  </a:ext>
                </a:extLst>
              </p:cNvPr>
              <p:cNvGrpSpPr/>
              <p:nvPr/>
            </p:nvGrpSpPr>
            <p:grpSpPr>
              <a:xfrm>
                <a:off x="1864299" y="1449428"/>
                <a:ext cx="7876695" cy="3477974"/>
                <a:chOff x="1864299" y="1449428"/>
                <a:chExt cx="7876695" cy="3477974"/>
              </a:xfrm>
            </p:grpSpPr>
            <p:cxnSp>
              <p:nvCxnSpPr>
                <p:cNvPr id="14" name="Straight Arrow Connector 13">
                  <a:extLst>
                    <a:ext uri="{FF2B5EF4-FFF2-40B4-BE49-F238E27FC236}">
                      <a16:creationId xmlns:a16="http://schemas.microsoft.com/office/drawing/2014/main" id="{243C5B81-0A22-AD48-A6E1-AE990A3A113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861972" y="1545022"/>
                  <a:ext cx="0" cy="2522483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Arrow Connector 14">
                  <a:extLst>
                    <a:ext uri="{FF2B5EF4-FFF2-40B4-BE49-F238E27FC236}">
                      <a16:creationId xmlns:a16="http://schemas.microsoft.com/office/drawing/2014/main" id="{C2D34524-B0D7-EC4A-B0EF-592AE50A014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861972" y="4067504"/>
                  <a:ext cx="6879022" cy="1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>
                  <a:extLst>
                    <a:ext uri="{FF2B5EF4-FFF2-40B4-BE49-F238E27FC236}">
                      <a16:creationId xmlns:a16="http://schemas.microsoft.com/office/drawing/2014/main" id="{F261CC73-1A15-C14A-B948-DC653332567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61972" y="1954925"/>
                  <a:ext cx="1870842" cy="2112579"/>
                </a:xfrm>
                <a:prstGeom prst="line">
                  <a:avLst/>
                </a:prstGeom>
                <a:ln>
                  <a:solidFill>
                    <a:srgbClr val="7030A0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52E2CAE6-348C-F34B-857B-13DC2555751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61971" y="1954924"/>
                  <a:ext cx="5604646" cy="211258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DB624E74-71C2-F54A-8780-F722BA50D65C}"/>
                    </a:ext>
                  </a:extLst>
                </p:cNvPr>
                <p:cNvSpPr txBox="1"/>
                <p:nvPr/>
              </p:nvSpPr>
              <p:spPr>
                <a:xfrm>
                  <a:off x="4050900" y="4067503"/>
                  <a:ext cx="4633283" cy="46954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400" b="1" dirty="0"/>
                    <a:t>500                      1000                     1500</a:t>
                  </a:r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0D8F7D4F-FFA3-9741-9F26-80C4A1FE802C}"/>
                    </a:ext>
                  </a:extLst>
                </p:cNvPr>
                <p:cNvSpPr txBox="1"/>
                <p:nvPr/>
              </p:nvSpPr>
              <p:spPr>
                <a:xfrm>
                  <a:off x="7609651" y="4458031"/>
                  <a:ext cx="1854871" cy="46937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400" b="1" dirty="0"/>
                    <a:t>distance [</a:t>
                  </a:r>
                  <a:r>
                    <a:rPr lang="en-US" sz="1400" b="1" dirty="0">
                      <a:latin typeface="Symbol" pitchFamily="2" charset="2"/>
                    </a:rPr>
                    <a:t>m</a:t>
                  </a:r>
                  <a:r>
                    <a:rPr lang="en-US" sz="1400" b="1" dirty="0"/>
                    <a:t>m]</a:t>
                  </a:r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3BF53903-BDFD-F943-818D-F6198EB98073}"/>
                    </a:ext>
                  </a:extLst>
                </p:cNvPr>
                <p:cNvSpPr txBox="1"/>
                <p:nvPr/>
              </p:nvSpPr>
              <p:spPr>
                <a:xfrm rot="16200000">
                  <a:off x="1032473" y="2281254"/>
                  <a:ext cx="2124730" cy="4610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400" b="1" dirty="0"/>
                    <a:t>Amplitude [mV]</a:t>
                  </a:r>
                </a:p>
              </p:txBody>
            </p: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462B4CFA-B6AA-4B43-916C-14D032B9696A}"/>
                    </a:ext>
                  </a:extLst>
                </p:cNvPr>
                <p:cNvSpPr txBox="1"/>
                <p:nvPr/>
              </p:nvSpPr>
              <p:spPr>
                <a:xfrm rot="1302619">
                  <a:off x="4542574" y="3070362"/>
                  <a:ext cx="2456428" cy="46937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400" b="1" dirty="0">
                      <a:solidFill>
                        <a:srgbClr val="FF0000"/>
                      </a:solidFill>
                    </a:rPr>
                    <a:t>inter-pad: 1300 </a:t>
                  </a:r>
                  <a:r>
                    <a:rPr lang="en-US" sz="1400" b="1" dirty="0">
                      <a:solidFill>
                        <a:srgbClr val="FF0000"/>
                      </a:solidFill>
                      <a:latin typeface="Symbol" pitchFamily="2" charset="2"/>
                    </a:rPr>
                    <a:t>m</a:t>
                  </a:r>
                  <a:r>
                    <a:rPr lang="en-US" sz="1400" b="1" dirty="0">
                      <a:solidFill>
                        <a:srgbClr val="FF0000"/>
                      </a:solidFill>
                    </a:rPr>
                    <a:t>m</a:t>
                  </a:r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75C4C4C9-8819-BD4B-9BFD-5CE2E4A3F150}"/>
                    </a:ext>
                  </a:extLst>
                </p:cNvPr>
                <p:cNvSpPr txBox="1"/>
                <p:nvPr/>
              </p:nvSpPr>
              <p:spPr>
                <a:xfrm rot="2940000">
                  <a:off x="2897063" y="3024184"/>
                  <a:ext cx="1853684" cy="46090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400" b="1" dirty="0">
                      <a:solidFill>
                        <a:srgbClr val="7030A0"/>
                      </a:solidFill>
                    </a:rPr>
                    <a:t>pitch: 450 </a:t>
                  </a:r>
                  <a:r>
                    <a:rPr lang="en-US" sz="1400" b="1" dirty="0">
                      <a:solidFill>
                        <a:srgbClr val="7030A0"/>
                      </a:solidFill>
                      <a:latin typeface="Symbol" pitchFamily="2" charset="2"/>
                    </a:rPr>
                    <a:t>m</a:t>
                  </a:r>
                  <a:r>
                    <a:rPr lang="en-US" sz="1400" b="1" dirty="0">
                      <a:solidFill>
                        <a:srgbClr val="7030A0"/>
                      </a:solidFill>
                    </a:rPr>
                    <a:t>m</a:t>
                  </a:r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7BE1D277-9F5A-3744-8D90-9EA884EC5212}"/>
                    </a:ext>
                  </a:extLst>
                </p:cNvPr>
                <p:cNvSpPr txBox="1"/>
                <p:nvPr/>
              </p:nvSpPr>
              <p:spPr>
                <a:xfrm>
                  <a:off x="2287775" y="1666365"/>
                  <a:ext cx="658251" cy="46954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400" b="1" dirty="0"/>
                    <a:t>100</a:t>
                  </a:r>
                </a:p>
              </p:txBody>
            </p: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9E5957D9-21D2-9449-A66B-A020EFE0D8AA}"/>
                    </a:ext>
                  </a:extLst>
                </p:cNvPr>
                <p:cNvSpPr txBox="1"/>
                <p:nvPr/>
              </p:nvSpPr>
              <p:spPr>
                <a:xfrm>
                  <a:off x="2287773" y="2711107"/>
                  <a:ext cx="521926" cy="46954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400" b="1" dirty="0"/>
                    <a:t>50</a:t>
                  </a:r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4611B86C-63EF-334C-9E54-19D1672362D7}"/>
                    </a:ext>
                  </a:extLst>
                </p:cNvPr>
                <p:cNvSpPr txBox="1"/>
                <p:nvPr/>
              </p:nvSpPr>
              <p:spPr>
                <a:xfrm>
                  <a:off x="2430029" y="3755849"/>
                  <a:ext cx="385603" cy="46954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400" b="1" dirty="0"/>
                    <a:t>0</a:t>
                  </a:r>
                </a:p>
              </p:txBody>
            </p: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BE3AB290-B7D4-CB41-A3B1-34B3916F44A5}"/>
                    </a:ext>
                  </a:extLst>
                </p:cNvPr>
                <p:cNvSpPr txBox="1"/>
                <p:nvPr/>
              </p:nvSpPr>
              <p:spPr>
                <a:xfrm>
                  <a:off x="2772619" y="4045289"/>
                  <a:ext cx="385603" cy="46954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400" b="1" dirty="0"/>
                    <a:t>0</a:t>
                  </a:r>
                </a:p>
              </p:txBody>
            </p: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453AFACE-B6CC-564C-BB56-C667987F614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878888" y="1884054"/>
                  <a:ext cx="805123" cy="328415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Arrow Connector 27">
                  <a:extLst>
                    <a:ext uri="{FF2B5EF4-FFF2-40B4-BE49-F238E27FC236}">
                      <a16:creationId xmlns:a16="http://schemas.microsoft.com/office/drawing/2014/main" id="{E8782BA3-EF6D-F646-8539-80899D70BFF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837745" y="1922302"/>
                  <a:ext cx="0" cy="387309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Arrow Connector 28">
                  <a:extLst>
                    <a:ext uri="{FF2B5EF4-FFF2-40B4-BE49-F238E27FC236}">
                      <a16:creationId xmlns:a16="http://schemas.microsoft.com/office/drawing/2014/main" id="{A063650D-D0DA-8C42-992F-1D1A6A3C84A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878888" y="2309611"/>
                  <a:ext cx="774750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3B747E-4D49-2F41-AA91-0FACFDF51DF2}"/>
                    </a:ext>
                  </a:extLst>
                </p:cNvPr>
                <p:cNvSpPr/>
                <p:nvPr/>
              </p:nvSpPr>
              <p:spPr>
                <a:xfrm rot="1198122">
                  <a:off x="5856406" y="3054078"/>
                  <a:ext cx="445077" cy="235313"/>
                </a:xfrm>
                <a:prstGeom prst="ellipse">
                  <a:avLst/>
                </a:prstGeom>
                <a:noFill/>
                <a:ln w="25400">
                  <a:solidFill>
                    <a:schemeClr val="tx1">
                      <a:lumMod val="75000"/>
                      <a:lumOff val="25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A2FA695E-678D-A843-97C6-B84E706150D4}"/>
                    </a:ext>
                  </a:extLst>
                </p:cNvPr>
                <p:cNvCxnSpPr>
                  <a:cxnSpLocks/>
                  <a:stCxn id="21" idx="0"/>
                  <a:endCxn id="34" idx="1"/>
                </p:cNvCxnSpPr>
                <p:nvPr/>
              </p:nvCxnSpPr>
              <p:spPr>
                <a:xfrm flipV="1">
                  <a:off x="5856037" y="2091086"/>
                  <a:ext cx="92127" cy="99592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E3B245AF-AB9E-B94C-A301-18F2ED7039BC}"/>
                    </a:ext>
                  </a:extLst>
                </p:cNvPr>
                <p:cNvCxnSpPr>
                  <a:cxnSpLocks/>
                  <a:endCxn id="33" idx="5"/>
                </p:cNvCxnSpPr>
                <p:nvPr/>
              </p:nvCxnSpPr>
              <p:spPr>
                <a:xfrm flipV="1">
                  <a:off x="6348358" y="3017092"/>
                  <a:ext cx="1032188" cy="39311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Oval 32">
                  <a:extLst>
                    <a:ext uri="{FF2B5EF4-FFF2-40B4-BE49-F238E27FC236}">
                      <a16:creationId xmlns:a16="http://schemas.microsoft.com/office/drawing/2014/main" id="{8A3240C7-C701-7A45-8C8A-91346F9A734F}"/>
                    </a:ext>
                  </a:extLst>
                </p:cNvPr>
                <p:cNvSpPr/>
                <p:nvPr/>
              </p:nvSpPr>
              <p:spPr>
                <a:xfrm rot="1198122">
                  <a:off x="5883945" y="1508187"/>
                  <a:ext cx="2018674" cy="1520090"/>
                </a:xfrm>
                <a:prstGeom prst="ellipse">
                  <a:avLst/>
                </a:prstGeom>
                <a:noFill/>
                <a:ln w="25400">
                  <a:solidFill>
                    <a:schemeClr val="tx1">
                      <a:lumMod val="75000"/>
                      <a:lumOff val="25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>
                    <a:solidFill>
                      <a:schemeClr val="tx1"/>
                    </a:solidFill>
                  </a:endParaRPr>
                </a:p>
              </p:txBody>
            </p:sp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34" name="TextBox 33">
                      <a:extLst>
                        <a:ext uri="{FF2B5EF4-FFF2-40B4-BE49-F238E27FC236}">
                          <a16:creationId xmlns:a16="http://schemas.microsoft.com/office/drawing/2014/main" id="{FF9AFE61-86D5-5D4B-89F7-23CE79AD8E6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948164" y="1898577"/>
                      <a:ext cx="925358" cy="385017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>
                        <a:lnSpc>
                          <a:spcPct val="130000"/>
                        </a:lnSpc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𝝈</m:t>
                                </m:r>
                              </m:e>
                              <m:sub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𝒆𝒍</m:t>
                                </m:r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_</m:t>
                                </m:r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𝒏𝒐𝒊𝒔𝒆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p:txBody>
                </p:sp>
              </mc:Choice>
              <mc:Fallback>
                <p:sp>
                  <p:nvSpPr>
                    <p:cNvPr id="34" name="TextBox 33">
                      <a:extLst>
                        <a:ext uri="{FF2B5EF4-FFF2-40B4-BE49-F238E27FC236}">
                          <a16:creationId xmlns:a16="http://schemas.microsoft.com/office/drawing/2014/main" id="{FF9AFE61-86D5-5D4B-89F7-23CE79AD8E6C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948164" y="1898577"/>
                      <a:ext cx="925358" cy="385017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 l="-3704" r="-1852" b="-17391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IT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35" name="TextBox 34">
                      <a:extLst>
                        <a:ext uri="{FF2B5EF4-FFF2-40B4-BE49-F238E27FC236}">
                          <a16:creationId xmlns:a16="http://schemas.microsoft.com/office/drawing/2014/main" id="{7501082C-785A-FA43-998B-DFF45550FF6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817577" y="2228645"/>
                      <a:ext cx="871261" cy="421421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>
                        <a:lnSpc>
                          <a:spcPct val="130000"/>
                        </a:lnSpc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𝝈</m:t>
                                </m:r>
                              </m:e>
                              <m:sub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𝒋𝒊𝒕𝒕𝒆𝒓</m:t>
                                </m:r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_</m:t>
                                </m:r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p:txBody>
                </p:sp>
              </mc:Choice>
              <mc:Fallback>
                <p:sp>
                  <p:nvSpPr>
                    <p:cNvPr id="35" name="TextBox 34">
                      <a:extLst>
                        <a:ext uri="{FF2B5EF4-FFF2-40B4-BE49-F238E27FC236}">
                          <a16:creationId xmlns:a16="http://schemas.microsoft.com/office/drawing/2014/main" id="{7501082C-785A-FA43-998B-DFF45550FF6C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817577" y="2228645"/>
                      <a:ext cx="871261" cy="421421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 l="-3922" b="-15385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IT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1" name="TextBox 10">
                    <a:extLst>
                      <a:ext uri="{FF2B5EF4-FFF2-40B4-BE49-F238E27FC236}">
                        <a16:creationId xmlns:a16="http://schemas.microsoft.com/office/drawing/2014/main" id="{86EA81C7-F57C-8E44-A804-46ACCBE0D7C2}"/>
                      </a:ext>
                    </a:extLst>
                  </p:cNvPr>
                  <p:cNvSpPr txBox="1"/>
                  <p:nvPr/>
                </p:nvSpPr>
                <p:spPr>
                  <a:xfrm rot="2795247">
                    <a:off x="3326423" y="2871601"/>
                    <a:ext cx="1505073" cy="337218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>
                      <a:lnSpc>
                        <a:spcPct val="130000"/>
                      </a:lnSpc>
                    </a:pPr>
                    <a:r>
                      <a:rPr lang="en-US" sz="1400" b="1" dirty="0">
                        <a:solidFill>
                          <a:srgbClr val="7030A0"/>
                        </a:solidFill>
                      </a:rPr>
                      <a:t>0.15 </a:t>
                    </a:r>
                    <a14:m>
                      <m:oMath xmlns:m="http://schemas.openxmlformats.org/officeDocument/2006/math">
                        <m:r>
                          <a:rPr lang="en-US" sz="14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𝒎𝑽</m:t>
                        </m:r>
                        <m:r>
                          <a:rPr lang="en-US" sz="14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/ </m:t>
                        </m:r>
                        <m:r>
                          <a:rPr lang="en-US" sz="14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  <m:r>
                          <a:rPr lang="en-US" sz="14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oMath>
                    </a14:m>
                    <a:endParaRPr lang="en-US" sz="1400" b="1" dirty="0">
                      <a:solidFill>
                        <a:srgbClr val="7030A0"/>
                      </a:solidFill>
                    </a:endParaRPr>
                  </a:p>
                </p:txBody>
              </p:sp>
            </mc:Choice>
            <mc:Fallback>
              <p:sp>
                <p:nvSpPr>
                  <p:cNvPr id="11" name="TextBox 10">
                    <a:extLst>
                      <a:ext uri="{FF2B5EF4-FFF2-40B4-BE49-F238E27FC236}">
                        <a16:creationId xmlns:a16="http://schemas.microsoft.com/office/drawing/2014/main" id="{86EA81C7-F57C-8E44-A804-46ACCBE0D7C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2795247">
                    <a:off x="3326423" y="2871601"/>
                    <a:ext cx="1505073" cy="337218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16000" t="-10390" b="-9091"/>
                    </a:stretch>
                  </a:blipFill>
                </p:spPr>
                <p:txBody>
                  <a:bodyPr/>
                  <a:lstStyle/>
                  <a:p>
                    <a:r>
                      <a:rPr lang="en-IT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2" name="TextBox 11">
                    <a:extLst>
                      <a:ext uri="{FF2B5EF4-FFF2-40B4-BE49-F238E27FC236}">
                        <a16:creationId xmlns:a16="http://schemas.microsoft.com/office/drawing/2014/main" id="{A4CD42EB-4435-2045-8C63-EE4A89F7B5C8}"/>
                      </a:ext>
                    </a:extLst>
                  </p:cNvPr>
                  <p:cNvSpPr txBox="1"/>
                  <p:nvPr/>
                </p:nvSpPr>
                <p:spPr>
                  <a:xfrm rot="1264634">
                    <a:off x="3607481" y="2118197"/>
                    <a:ext cx="1464942" cy="343412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>
                      <a:lnSpc>
                        <a:spcPct val="130000"/>
                      </a:lnSpc>
                    </a:pPr>
                    <a:r>
                      <a:rPr lang="en-US" sz="1400" b="1" dirty="0">
                        <a:solidFill>
                          <a:srgbClr val="FF0000"/>
                        </a:solidFill>
                      </a:rPr>
                      <a:t>0.05</a:t>
                    </a:r>
                    <a14:m>
                      <m:oMath xmlns:m="http://schemas.openxmlformats.org/officeDocument/2006/math">
                        <m:r>
                          <a:rPr lang="en-US" sz="1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𝒎𝑽</m:t>
                        </m:r>
                        <m:r>
                          <a:rPr lang="en-US" sz="1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/ </m:t>
                        </m:r>
                        <m:r>
                          <a:rPr lang="en-US" sz="1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  <m:r>
                          <a:rPr lang="en-US" sz="1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oMath>
                    </a14:m>
                    <a:endParaRPr lang="en-US" sz="1400" b="1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>
              <p:sp>
                <p:nvSpPr>
                  <p:cNvPr id="12" name="TextBox 11">
                    <a:extLst>
                      <a:ext uri="{FF2B5EF4-FFF2-40B4-BE49-F238E27FC236}">
                        <a16:creationId xmlns:a16="http://schemas.microsoft.com/office/drawing/2014/main" id="{A4CD42EB-4435-2045-8C63-EE4A89F7B5C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264634">
                    <a:off x="3607481" y="2118197"/>
                    <a:ext cx="1464942" cy="34341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12500" t="-9804" r="-2273" b="-9804"/>
                    </a:stretch>
                  </a:blipFill>
                </p:spPr>
                <p:txBody>
                  <a:bodyPr/>
                  <a:lstStyle/>
                  <a:p>
                    <a:r>
                      <a:rPr lang="en-IT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3" name="TextBox 12">
                    <a:extLst>
                      <a:ext uri="{FF2B5EF4-FFF2-40B4-BE49-F238E27FC236}">
                        <a16:creationId xmlns:a16="http://schemas.microsoft.com/office/drawing/2014/main" id="{604CBE72-92E9-D145-BB0D-074CB98D0DE0}"/>
                      </a:ext>
                    </a:extLst>
                  </p:cNvPr>
                  <p:cNvSpPr txBox="1"/>
                  <p:nvPr/>
                </p:nvSpPr>
                <p:spPr>
                  <a:xfrm>
                    <a:off x="7416518" y="2797454"/>
                    <a:ext cx="2420853" cy="835083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>
                      <a:lnSpc>
                        <a:spcPct val="130000"/>
                      </a:lnSpc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600" b="1" i="1">
                                  <a:latin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n-US" sz="1600" b="1" i="1">
                                  <a:latin typeface="Cambria Math" panose="02040503050406030204" pitchFamily="18" charset="0"/>
                                </a:rPr>
                                <m:t>𝒋𝒊𝒕𝒕𝒆𝒓</m:t>
                              </m:r>
                              <m:r>
                                <a:rPr lang="en-US" sz="1600" b="1" i="1">
                                  <a:latin typeface="Cambria Math" panose="02040503050406030204" pitchFamily="18" charset="0"/>
                                </a:rPr>
                                <m:t>_</m:t>
                              </m:r>
                              <m:r>
                                <a:rPr lang="en-US" sz="1600" b="1" i="1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sub>
                          </m:sSub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1600" b="1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6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i="1">
                                      <a:latin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en-US" sz="1600" b="1" i="1">
                                      <a:latin typeface="Cambria Math" panose="02040503050406030204" pitchFamily="18" charset="0"/>
                                    </a:rPr>
                                    <m:t>𝒆𝒍</m:t>
                                  </m:r>
                                  <m:r>
                                    <a:rPr lang="en-US" sz="1600" b="1" i="1">
                                      <a:latin typeface="Cambria Math" panose="02040503050406030204" pitchFamily="18" charset="0"/>
                                    </a:rPr>
                                    <m:t>_</m:t>
                                  </m:r>
                                  <m:r>
                                    <a:rPr lang="en-US" sz="1600" b="1" i="1">
                                      <a:latin typeface="Cambria Math" panose="02040503050406030204" pitchFamily="18" charset="0"/>
                                    </a:rPr>
                                    <m:t>𝒏𝒐𝒊𝒔𝒆</m:t>
                                  </m:r>
                                </m:sub>
                              </m:sSub>
                            </m:num>
                            <m:den>
                              <m:f>
                                <m:fPr>
                                  <m:type m:val="lin"/>
                                  <m:ctrlPr>
                                    <a:rPr lang="en-US" sz="1600" b="1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b="1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1600" b="1" i="1">
                                      <a:latin typeface="Cambria Math" panose="02040503050406030204" pitchFamily="18" charset="0"/>
                                    </a:rPr>
                                    <m:t>𝒅𝑽</m:t>
                                  </m:r>
                                </m:num>
                                <m:den>
                                  <m:r>
                                    <a:rPr lang="en-US" sz="1600" b="1" i="1">
                                      <a:latin typeface="Cambria Math" panose="02040503050406030204" pitchFamily="18" charset="0"/>
                                    </a:rPr>
                                    <m:t>𝒅𝒙</m:t>
                                  </m:r>
                                  <m:r>
                                    <a:rPr lang="en-US" sz="1600" b="1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den>
                              </m:f>
                            </m:den>
                          </m:f>
                        </m:oMath>
                      </m:oMathPara>
                    </a14:m>
                    <a:endParaRPr lang="en-US" sz="1600" b="1" dirty="0">
                      <a:solidFill>
                        <a:srgbClr val="7030A0"/>
                      </a:solidFill>
                    </a:endParaRPr>
                  </a:p>
                </p:txBody>
              </p:sp>
            </mc:Choice>
            <mc:Fallback>
              <p:sp>
                <p:nvSpPr>
                  <p:cNvPr id="13" name="TextBox 12">
                    <a:extLst>
                      <a:ext uri="{FF2B5EF4-FFF2-40B4-BE49-F238E27FC236}">
                        <a16:creationId xmlns:a16="http://schemas.microsoft.com/office/drawing/2014/main" id="{604CBE72-92E9-D145-BB0D-074CB98D0DE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416518" y="2797454"/>
                    <a:ext cx="2420853" cy="835083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l="-3497" t="-10204" r="-2797" b="-106122"/>
                    </a:stretch>
                  </a:blipFill>
                </p:spPr>
                <p:txBody>
                  <a:bodyPr/>
                  <a:lstStyle/>
                  <a:p>
                    <a:r>
                      <a:rPr lang="en-IT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BE60E979-1E36-B648-929E-003402129E56}"/>
                </a:ext>
              </a:extLst>
            </p:cNvPr>
            <p:cNvSpPr/>
            <p:nvPr/>
          </p:nvSpPr>
          <p:spPr>
            <a:xfrm>
              <a:off x="580076" y="4075519"/>
              <a:ext cx="5543505" cy="11335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IT" dirty="0"/>
                <a:t>In this simplified system, the signal decreases by:</a:t>
              </a:r>
            </a:p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en-IT" dirty="0"/>
                <a:t>Pitch 1300 </a:t>
              </a:r>
              <a:r>
                <a:rPr lang="en-IT" dirty="0">
                  <a:latin typeface="Symbol" pitchFamily="2" charset="2"/>
                </a:rPr>
                <a:t>m</a:t>
              </a:r>
              <a:r>
                <a:rPr lang="en-IT" dirty="0"/>
                <a:t>m: 0.05 mV/</a:t>
              </a:r>
              <a:r>
                <a:rPr lang="en-IT" dirty="0">
                  <a:latin typeface="Symbol" pitchFamily="2" charset="2"/>
                </a:rPr>
                <a:t>m</a:t>
              </a:r>
              <a:r>
                <a:rPr lang="en-IT" dirty="0"/>
                <a:t>m</a:t>
              </a:r>
            </a:p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en-IT" dirty="0"/>
                <a:t>Pitch 450 </a:t>
              </a:r>
              <a:r>
                <a:rPr lang="en-IT" dirty="0">
                  <a:latin typeface="Symbol" pitchFamily="2" charset="2"/>
                </a:rPr>
                <a:t>m</a:t>
              </a:r>
              <a:r>
                <a:rPr lang="en-IT" dirty="0"/>
                <a:t>m: 0.15 mV/</a:t>
              </a:r>
              <a:r>
                <a:rPr lang="en-IT" dirty="0">
                  <a:latin typeface="Symbol" pitchFamily="2" charset="2"/>
                </a:rPr>
                <a:t>m</a:t>
              </a:r>
              <a:r>
                <a:rPr lang="en-IT" dirty="0"/>
                <a:t>m</a:t>
              </a:r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BF12186C-928C-D44E-81BC-A3C6504D6940}"/>
              </a:ext>
            </a:extLst>
          </p:cNvPr>
          <p:cNvSpPr/>
          <p:nvPr/>
        </p:nvSpPr>
        <p:spPr>
          <a:xfrm>
            <a:off x="567935" y="5017371"/>
            <a:ext cx="5346335" cy="11328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IT" b="1" dirty="0"/>
              <a:t>So, the jitter is: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b="1" dirty="0"/>
              <a:t>Pitch 1300 </a:t>
            </a:r>
            <a:r>
              <a:rPr lang="en-IT" b="1" dirty="0">
                <a:latin typeface="Symbol" pitchFamily="2" charset="2"/>
              </a:rPr>
              <a:t>m</a:t>
            </a:r>
            <a:r>
              <a:rPr lang="en-IT" b="1" dirty="0"/>
              <a:t>m: 2 mV/(0.05 mV/</a:t>
            </a:r>
            <a:r>
              <a:rPr lang="en-IT" b="1" dirty="0">
                <a:latin typeface="Symbol" pitchFamily="2" charset="2"/>
              </a:rPr>
              <a:t>m</a:t>
            </a:r>
            <a:r>
              <a:rPr lang="en-IT" b="1" dirty="0"/>
              <a:t>m) = </a:t>
            </a:r>
            <a:r>
              <a:rPr lang="en-IT" b="1" dirty="0">
                <a:solidFill>
                  <a:srgbClr val="FF0000"/>
                </a:solidFill>
              </a:rPr>
              <a:t>40 </a:t>
            </a:r>
            <a:r>
              <a:rPr lang="en-IT" b="1" dirty="0">
                <a:solidFill>
                  <a:srgbClr val="FF0000"/>
                </a:solidFill>
                <a:latin typeface="Symbol" pitchFamily="2" charset="2"/>
              </a:rPr>
              <a:t>m</a:t>
            </a:r>
            <a:r>
              <a:rPr lang="en-IT" b="1" dirty="0">
                <a:solidFill>
                  <a:srgbClr val="FF0000"/>
                </a:solidFill>
              </a:rPr>
              <a:t>m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b="1" dirty="0"/>
              <a:t>Pitch 450 </a:t>
            </a:r>
            <a:r>
              <a:rPr lang="en-IT" b="1" dirty="0">
                <a:latin typeface="Symbol" pitchFamily="2" charset="2"/>
              </a:rPr>
              <a:t>m</a:t>
            </a:r>
            <a:r>
              <a:rPr lang="en-IT" b="1" dirty="0"/>
              <a:t>m:  2 mV/(0.15 mV/</a:t>
            </a:r>
            <a:r>
              <a:rPr lang="en-IT" b="1" dirty="0">
                <a:latin typeface="Symbol" pitchFamily="2" charset="2"/>
              </a:rPr>
              <a:t>m</a:t>
            </a:r>
            <a:r>
              <a:rPr lang="en-IT" b="1" dirty="0"/>
              <a:t>m)  = </a:t>
            </a:r>
            <a:r>
              <a:rPr lang="en-IT" b="1" dirty="0">
                <a:solidFill>
                  <a:srgbClr val="FF0000"/>
                </a:solidFill>
              </a:rPr>
              <a:t>14 </a:t>
            </a:r>
            <a:r>
              <a:rPr lang="en-IT" b="1" dirty="0">
                <a:solidFill>
                  <a:srgbClr val="FF0000"/>
                </a:solidFill>
                <a:latin typeface="Symbol" pitchFamily="2" charset="2"/>
              </a:rPr>
              <a:t>m</a:t>
            </a:r>
            <a:r>
              <a:rPr lang="en-IT" b="1" dirty="0">
                <a:solidFill>
                  <a:srgbClr val="FF0000"/>
                </a:solidFill>
              </a:rPr>
              <a:t>m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14D38FD-1D3A-B940-BE77-B58BF66F9439}"/>
              </a:ext>
            </a:extLst>
          </p:cNvPr>
          <p:cNvSpPr/>
          <p:nvPr/>
        </p:nvSpPr>
        <p:spPr>
          <a:xfrm>
            <a:off x="629987" y="6324101"/>
            <a:ext cx="8513869" cy="4127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IT" b="1" dirty="0">
                <a:solidFill>
                  <a:schemeClr val="accent1"/>
                </a:solidFill>
              </a:rPr>
              <a:t>Obviously the real reconstruction is more complex, 4 pads are contributing</a:t>
            </a:r>
          </a:p>
        </p:txBody>
      </p:sp>
    </p:spTree>
    <p:extLst>
      <p:ext uri="{BB962C8B-B14F-4D97-AF65-F5344CB8AC3E}">
        <p14:creationId xmlns:p14="http://schemas.microsoft.com/office/powerpoint/2010/main" val="2128261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54D40B5-3F88-3743-8363-A360B8E5E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16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59A94D-A112-AA44-B512-243BFE45FEA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Torino, TREDI  03/2022, Online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590B3EB-9D13-4C4E-941A-8B6FB7246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Position reconstruction</a:t>
            </a:r>
          </a:p>
        </p:txBody>
      </p:sp>
      <p:pic>
        <p:nvPicPr>
          <p:cNvPr id="6" name="Picture 5" descr="A picture containing picture frame&#10;&#10;Description automatically generated">
            <a:extLst>
              <a:ext uri="{FF2B5EF4-FFF2-40B4-BE49-F238E27FC236}">
                <a16:creationId xmlns:a16="http://schemas.microsoft.com/office/drawing/2014/main" id="{68B42DA3-BE0F-5F44-AFC8-E14C4748E8F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3875" y="760673"/>
            <a:ext cx="4417024" cy="4331181"/>
          </a:xfrm>
          <a:prstGeom prst="rect">
            <a:avLst/>
          </a:prstGeom>
        </p:spPr>
      </p:pic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E8785194-7E6E-8540-A35B-591D5CD9CE25}"/>
              </a:ext>
            </a:extLst>
          </p:cNvPr>
          <p:cNvSpPr/>
          <p:nvPr/>
        </p:nvSpPr>
        <p:spPr>
          <a:xfrm>
            <a:off x="8715780" y="2964881"/>
            <a:ext cx="755374" cy="775252"/>
          </a:xfrm>
          <a:prstGeom prst="roundRect">
            <a:avLst/>
          </a:prstGeom>
          <a:solidFill>
            <a:schemeClr val="bg2">
              <a:alpha val="9289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 dirty="0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C7CEEB-4AD9-AB48-A78D-5686127971B5}"/>
              </a:ext>
            </a:extLst>
          </p:cNvPr>
          <p:cNvSpPr txBox="1"/>
          <p:nvPr/>
        </p:nvSpPr>
        <p:spPr>
          <a:xfrm>
            <a:off x="752355" y="1090981"/>
            <a:ext cx="6366902" cy="12495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sz="2000" dirty="0"/>
              <a:t>4 pads are readout, all others connected to gnd</a:t>
            </a:r>
          </a:p>
          <a:p>
            <a:pPr>
              <a:lnSpc>
                <a:spcPct val="130000"/>
              </a:lnSpc>
            </a:pPr>
            <a:r>
              <a:rPr lang="en-IT" sz="2000" dirty="0"/>
              <a:t>Reconstruction method via charge imbalance (aka charge-weighted position centroid):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FBD3D25-82B0-4649-B788-20B870CEB285}"/>
                  </a:ext>
                </a:extLst>
              </p:cNvPr>
              <p:cNvSpPr txBox="1"/>
              <p:nvPr/>
            </p:nvSpPr>
            <p:spPr>
              <a:xfrm>
                <a:off x="1372874" y="2735661"/>
                <a:ext cx="4314771" cy="5743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𝑐𝑒𝑛𝑡𝑒𝑟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𝑝𝑖𝑡𝑐h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𝑡𝑜𝑡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FBD3D25-82B0-4649-B788-20B870CEB2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2874" y="2735661"/>
                <a:ext cx="4314771" cy="574388"/>
              </a:xfrm>
              <a:prstGeom prst="rect">
                <a:avLst/>
              </a:prstGeom>
              <a:blipFill>
                <a:blip r:embed="rId3"/>
                <a:stretch>
                  <a:fillRect t="-4348" r="-588" b="-1521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93609162-9A4D-8B46-8CE3-F46E413DEB43}"/>
              </a:ext>
            </a:extLst>
          </p:cNvPr>
          <p:cNvSpPr txBox="1"/>
          <p:nvPr/>
        </p:nvSpPr>
        <p:spPr>
          <a:xfrm>
            <a:off x="881232" y="4296890"/>
            <a:ext cx="4806414" cy="12495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000" dirty="0"/>
              <a:t>This is the s</a:t>
            </a:r>
            <a:r>
              <a:rPr lang="x-none" sz="2000"/>
              <a:t>implest </a:t>
            </a:r>
            <a:r>
              <a:rPr lang="x-none" sz="2000" dirty="0"/>
              <a:t>alghoritms for </a:t>
            </a:r>
            <a:r>
              <a:rPr lang="x-none" sz="2000"/>
              <a:t>position reconstruction</a:t>
            </a:r>
            <a:r>
              <a:rPr lang="en-US" sz="2000" dirty="0"/>
              <a:t>.</a:t>
            </a:r>
          </a:p>
          <a:p>
            <a:pPr>
              <a:lnSpc>
                <a:spcPct val="130000"/>
              </a:lnSpc>
            </a:pPr>
            <a:endParaRPr lang="x-none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A64E4AC-8E37-4C41-8EC9-E5405A9B26A4}"/>
                  </a:ext>
                </a:extLst>
              </p:cNvPr>
              <p:cNvSpPr txBox="1"/>
              <p:nvPr/>
            </p:nvSpPr>
            <p:spPr>
              <a:xfrm>
                <a:off x="1372875" y="3492630"/>
                <a:ext cx="4334841" cy="5743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𝑐𝑒𝑛𝑡𝑒𝑟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𝑝𝑖𝑡𝑐h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𝑡𝑜𝑡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A64E4AC-8E37-4C41-8EC9-E5405A9B26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2875" y="3492630"/>
                <a:ext cx="4334841" cy="574388"/>
              </a:xfrm>
              <a:prstGeom prst="rect">
                <a:avLst/>
              </a:prstGeom>
              <a:blipFill>
                <a:blip r:embed="rId4"/>
                <a:stretch>
                  <a:fillRect t="-4348" r="-292" b="-1304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D0EE0674-F769-314A-854A-87AE2F67CA6A}"/>
              </a:ext>
            </a:extLst>
          </p:cNvPr>
          <p:cNvSpPr txBox="1"/>
          <p:nvPr/>
        </p:nvSpPr>
        <p:spPr>
          <a:xfrm>
            <a:off x="9280981" y="2758093"/>
            <a:ext cx="314510" cy="4126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/>
              <a:t>3</a:t>
            </a:r>
            <a:endParaRPr lang="en-IT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3580D37-7185-F241-8DD5-85539D87ABC2}"/>
              </a:ext>
            </a:extLst>
          </p:cNvPr>
          <p:cNvSpPr txBox="1"/>
          <p:nvPr/>
        </p:nvSpPr>
        <p:spPr>
          <a:xfrm>
            <a:off x="9289481" y="3418750"/>
            <a:ext cx="314510" cy="4126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/>
              <a:t>4</a:t>
            </a:r>
            <a:endParaRPr lang="en-IT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DE3716B-F2AA-1B47-9A86-BBB9C92B5438}"/>
              </a:ext>
            </a:extLst>
          </p:cNvPr>
          <p:cNvSpPr txBox="1"/>
          <p:nvPr/>
        </p:nvSpPr>
        <p:spPr>
          <a:xfrm>
            <a:off x="8591443" y="2773044"/>
            <a:ext cx="312906" cy="4135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/>
              <a:t>1</a:t>
            </a:r>
            <a:endParaRPr lang="en-IT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5598EE7-2D0B-BC47-AAF9-3AF51B0AA5BA}"/>
              </a:ext>
            </a:extLst>
          </p:cNvPr>
          <p:cNvSpPr txBox="1"/>
          <p:nvPr/>
        </p:nvSpPr>
        <p:spPr>
          <a:xfrm>
            <a:off x="8582943" y="3459576"/>
            <a:ext cx="312906" cy="4135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/>
              <a:t>2</a:t>
            </a:r>
            <a:endParaRPr lang="en-IT" b="1" dirty="0"/>
          </a:p>
        </p:txBody>
      </p:sp>
    </p:spTree>
    <p:extLst>
      <p:ext uri="{BB962C8B-B14F-4D97-AF65-F5344CB8AC3E}">
        <p14:creationId xmlns:p14="http://schemas.microsoft.com/office/powerpoint/2010/main" val="41387834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4C82FE1-7C71-1F41-9DD0-448D41936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17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7936DD4-8B66-0245-BE99-436B9A282142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Torino, TREDI  03/2022, Online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4456C97-D8D9-5244-A173-3F6AE0D90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Simulation results</a:t>
            </a:r>
          </a:p>
        </p:txBody>
      </p:sp>
      <p:pic>
        <p:nvPicPr>
          <p:cNvPr id="5" name="Picture 4" descr="Chart, scatter chart&#10;&#10;Description automatically generated">
            <a:extLst>
              <a:ext uri="{FF2B5EF4-FFF2-40B4-BE49-F238E27FC236}">
                <a16:creationId xmlns:a16="http://schemas.microsoft.com/office/drawing/2014/main" id="{47D897E4-703E-8644-A914-2AADF7DB8D6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91072" y="1927923"/>
            <a:ext cx="5420928" cy="3370854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6E206612-6D21-3945-A19B-33D0E0BADC53}"/>
              </a:ext>
            </a:extLst>
          </p:cNvPr>
          <p:cNvSpPr/>
          <p:nvPr/>
        </p:nvSpPr>
        <p:spPr>
          <a:xfrm>
            <a:off x="1664199" y="2125285"/>
            <a:ext cx="123993" cy="148011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D7ADE0F-5D30-C948-97FC-F9B8D39BEE2E}"/>
              </a:ext>
            </a:extLst>
          </p:cNvPr>
          <p:cNvSpPr/>
          <p:nvPr/>
        </p:nvSpPr>
        <p:spPr>
          <a:xfrm>
            <a:off x="6176932" y="2120536"/>
            <a:ext cx="123993" cy="148011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92EE0AE-1EF5-3D49-84B0-1071FA84685A}"/>
              </a:ext>
            </a:extLst>
          </p:cNvPr>
          <p:cNvSpPr/>
          <p:nvPr/>
        </p:nvSpPr>
        <p:spPr>
          <a:xfrm>
            <a:off x="6176933" y="4907534"/>
            <a:ext cx="123993" cy="148011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D8A64B4-1324-7D4D-9DCA-27D75F714C32}"/>
              </a:ext>
            </a:extLst>
          </p:cNvPr>
          <p:cNvSpPr/>
          <p:nvPr/>
        </p:nvSpPr>
        <p:spPr>
          <a:xfrm>
            <a:off x="1664198" y="4911969"/>
            <a:ext cx="123993" cy="148011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797CFE3-D0C5-F14D-9A89-EF8BFFD68C86}"/>
              </a:ext>
            </a:extLst>
          </p:cNvPr>
          <p:cNvGrpSpPr/>
          <p:nvPr/>
        </p:nvGrpSpPr>
        <p:grpSpPr>
          <a:xfrm flipV="1">
            <a:off x="6238928" y="5055545"/>
            <a:ext cx="837835" cy="648684"/>
            <a:chOff x="6262553" y="2227004"/>
            <a:chExt cx="837835" cy="738073"/>
          </a:xfrm>
        </p:grpSpPr>
        <p:sp>
          <p:nvSpPr>
            <p:cNvPr id="11" name="Line 55">
              <a:extLst>
                <a:ext uri="{FF2B5EF4-FFF2-40B4-BE49-F238E27FC236}">
                  <a16:creationId xmlns:a16="http://schemas.microsoft.com/office/drawing/2014/main" id="{7B6AAE11-1B06-9245-8895-E707D9BBFAD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62554" y="2444376"/>
              <a:ext cx="83783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2" name="AutoShape 56">
              <a:extLst>
                <a:ext uri="{FF2B5EF4-FFF2-40B4-BE49-F238E27FC236}">
                  <a16:creationId xmlns:a16="http://schemas.microsoft.com/office/drawing/2014/main" id="{0A7D9EE0-7A68-F948-831C-260B5FBC1CE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6459828" y="2224662"/>
              <a:ext cx="410625" cy="41531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" name="Line 55">
              <a:extLst>
                <a:ext uri="{FF2B5EF4-FFF2-40B4-BE49-F238E27FC236}">
                  <a16:creationId xmlns:a16="http://schemas.microsoft.com/office/drawing/2014/main" id="{7FF8FFBB-C343-2A4D-A25B-FD814CD625F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262553" y="2444376"/>
              <a:ext cx="0" cy="52070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ED8E861-056B-0841-BE8E-AF02D16C26D8}"/>
              </a:ext>
            </a:extLst>
          </p:cNvPr>
          <p:cNvGrpSpPr/>
          <p:nvPr/>
        </p:nvGrpSpPr>
        <p:grpSpPr>
          <a:xfrm flipV="1">
            <a:off x="1726194" y="5019236"/>
            <a:ext cx="837835" cy="634396"/>
            <a:chOff x="6262553" y="2243261"/>
            <a:chExt cx="837835" cy="721816"/>
          </a:xfrm>
        </p:grpSpPr>
        <p:sp>
          <p:nvSpPr>
            <p:cNvPr id="15" name="Line 55">
              <a:extLst>
                <a:ext uri="{FF2B5EF4-FFF2-40B4-BE49-F238E27FC236}">
                  <a16:creationId xmlns:a16="http://schemas.microsoft.com/office/drawing/2014/main" id="{CB375AF8-9FD5-AF42-9711-3A9B209B7E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62554" y="2444376"/>
              <a:ext cx="83783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6" name="AutoShape 56">
              <a:extLst>
                <a:ext uri="{FF2B5EF4-FFF2-40B4-BE49-F238E27FC236}">
                  <a16:creationId xmlns:a16="http://schemas.microsoft.com/office/drawing/2014/main" id="{FA0CD04A-A4AB-B148-B754-A2F764F9BD6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6459828" y="2240919"/>
              <a:ext cx="410625" cy="41531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17" name="Line 55">
              <a:extLst>
                <a:ext uri="{FF2B5EF4-FFF2-40B4-BE49-F238E27FC236}">
                  <a16:creationId xmlns:a16="http://schemas.microsoft.com/office/drawing/2014/main" id="{F2B55BE5-EC52-B64A-8BE5-B82D887AB0C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262553" y="2444376"/>
              <a:ext cx="0" cy="52070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1073D7E-E867-704C-AAC4-C2D79390D279}"/>
              </a:ext>
            </a:extLst>
          </p:cNvPr>
          <p:cNvGrpSpPr/>
          <p:nvPr/>
        </p:nvGrpSpPr>
        <p:grpSpPr>
          <a:xfrm>
            <a:off x="1740747" y="1540959"/>
            <a:ext cx="837835" cy="653582"/>
            <a:chOff x="6262553" y="2242794"/>
            <a:chExt cx="837835" cy="722283"/>
          </a:xfrm>
        </p:grpSpPr>
        <p:sp>
          <p:nvSpPr>
            <p:cNvPr id="19" name="Line 55">
              <a:extLst>
                <a:ext uri="{FF2B5EF4-FFF2-40B4-BE49-F238E27FC236}">
                  <a16:creationId xmlns:a16="http://schemas.microsoft.com/office/drawing/2014/main" id="{DCD040B7-D8F5-D844-916B-32055987DB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62554" y="2444376"/>
              <a:ext cx="83783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20" name="AutoShape 56">
              <a:extLst>
                <a:ext uri="{FF2B5EF4-FFF2-40B4-BE49-F238E27FC236}">
                  <a16:creationId xmlns:a16="http://schemas.microsoft.com/office/drawing/2014/main" id="{F74CA54A-F87E-8344-A77E-A2FC6BEB59A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6459828" y="2240452"/>
              <a:ext cx="410625" cy="41531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21" name="Line 55">
              <a:extLst>
                <a:ext uri="{FF2B5EF4-FFF2-40B4-BE49-F238E27FC236}">
                  <a16:creationId xmlns:a16="http://schemas.microsoft.com/office/drawing/2014/main" id="{5412F89A-66E8-4347-A097-2691676FEB0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262553" y="2444376"/>
              <a:ext cx="0" cy="52070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99C2166-82C3-2F4A-B873-6B9F246A017D}"/>
              </a:ext>
            </a:extLst>
          </p:cNvPr>
          <p:cNvGrpSpPr/>
          <p:nvPr/>
        </p:nvGrpSpPr>
        <p:grpSpPr>
          <a:xfrm>
            <a:off x="6238928" y="1516703"/>
            <a:ext cx="837835" cy="653582"/>
            <a:chOff x="6262553" y="2242794"/>
            <a:chExt cx="837835" cy="722283"/>
          </a:xfrm>
        </p:grpSpPr>
        <p:sp>
          <p:nvSpPr>
            <p:cNvPr id="23" name="Line 55">
              <a:extLst>
                <a:ext uri="{FF2B5EF4-FFF2-40B4-BE49-F238E27FC236}">
                  <a16:creationId xmlns:a16="http://schemas.microsoft.com/office/drawing/2014/main" id="{DCB93DF0-A107-2745-B419-B46489E8E9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62554" y="2444376"/>
              <a:ext cx="83783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24" name="AutoShape 56">
              <a:extLst>
                <a:ext uri="{FF2B5EF4-FFF2-40B4-BE49-F238E27FC236}">
                  <a16:creationId xmlns:a16="http://schemas.microsoft.com/office/drawing/2014/main" id="{C6736CDE-BA47-D642-967E-D296E79B4D8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6459828" y="2240452"/>
              <a:ext cx="410625" cy="41531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25" name="Line 55">
              <a:extLst>
                <a:ext uri="{FF2B5EF4-FFF2-40B4-BE49-F238E27FC236}">
                  <a16:creationId xmlns:a16="http://schemas.microsoft.com/office/drawing/2014/main" id="{B48C161D-D4D2-BE48-BC9B-18A9C7BAB95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262553" y="2444376"/>
              <a:ext cx="0" cy="52070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683C1A92-369B-A948-AFAB-1AFCDC1DDBCA}"/>
              </a:ext>
            </a:extLst>
          </p:cNvPr>
          <p:cNvSpPr txBox="1"/>
          <p:nvPr/>
        </p:nvSpPr>
        <p:spPr>
          <a:xfrm>
            <a:off x="7161675" y="1178878"/>
            <a:ext cx="49852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Shoot in a grid of points, and see where the position is reconstructed: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Red: </a:t>
            </a:r>
            <a:r>
              <a:rPr lang="en-US" dirty="0"/>
              <a:t> points where the signals are injected</a:t>
            </a:r>
          </a:p>
          <a:p>
            <a:endParaRPr lang="en-US" dirty="0"/>
          </a:p>
          <a:p>
            <a:r>
              <a:rPr lang="en-US" dirty="0">
                <a:solidFill>
                  <a:srgbClr val="00B050"/>
                </a:solidFill>
              </a:rPr>
              <a:t>Green:</a:t>
            </a:r>
            <a:r>
              <a:rPr lang="en-US" dirty="0"/>
              <a:t> reconstructed points</a:t>
            </a:r>
          </a:p>
          <a:p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CED0FAC-5942-A043-90EE-737434520529}"/>
              </a:ext>
            </a:extLst>
          </p:cNvPr>
          <p:cNvSpPr txBox="1"/>
          <p:nvPr/>
        </p:nvSpPr>
        <p:spPr>
          <a:xfrm>
            <a:off x="7076763" y="3380052"/>
            <a:ext cx="4985285" cy="1133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dirty="0"/>
              <a:t>The reconstructed points (in green) show a distortion effect called “</a:t>
            </a:r>
            <a:r>
              <a:rPr lang="en-US" dirty="0" err="1"/>
              <a:t>pincuschion</a:t>
            </a:r>
            <a:r>
              <a:rPr lang="en-US" dirty="0"/>
              <a:t>”</a:t>
            </a:r>
          </a:p>
          <a:p>
            <a:pPr>
              <a:lnSpc>
                <a:spcPct val="130000"/>
              </a:lnSpc>
            </a:pPr>
            <a:r>
              <a:rPr lang="en-US" dirty="0"/>
              <a:t>(very common in other resistive surfaces)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11229099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3380911-DC0C-2444-BED3-B6673481B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740BAA-E299-A940-9D8C-17AEB58E912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Torino, TREDI  03/2022, Online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E6594E4-407C-6946-A9F1-927E09113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Reconstruction results: 450 </a:t>
            </a:r>
            <a:r>
              <a:rPr lang="en-IT" dirty="0">
                <a:latin typeface="Symbol" pitchFamily="2" charset="2"/>
              </a:rPr>
              <a:t>m</a:t>
            </a:r>
            <a:r>
              <a:rPr lang="en-IT" dirty="0"/>
              <a:t>m pitch</a:t>
            </a:r>
          </a:p>
        </p:txBody>
      </p:sp>
      <p:pic>
        <p:nvPicPr>
          <p:cNvPr id="6" name="Picture 5" descr="Chart, scatter chart&#10;&#10;Description automatically generated">
            <a:extLst>
              <a:ext uri="{FF2B5EF4-FFF2-40B4-BE49-F238E27FC236}">
                <a16:creationId xmlns:a16="http://schemas.microsoft.com/office/drawing/2014/main" id="{2165A4FE-0C22-E446-87BD-530980B63EE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1768" y="1074657"/>
            <a:ext cx="3424659" cy="2760173"/>
          </a:xfrm>
          <a:prstGeom prst="rect">
            <a:avLst/>
          </a:prstGeom>
        </p:spPr>
      </p:pic>
      <p:pic>
        <p:nvPicPr>
          <p:cNvPr id="8" name="Picture 7" descr="Chart, diagram&#10;&#10;Description automatically generated">
            <a:extLst>
              <a:ext uri="{FF2B5EF4-FFF2-40B4-BE49-F238E27FC236}">
                <a16:creationId xmlns:a16="http://schemas.microsoft.com/office/drawing/2014/main" id="{CEBD0534-82AA-6747-8CB8-FA26C26D94E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4491" y="1074657"/>
            <a:ext cx="3424998" cy="2760446"/>
          </a:xfrm>
          <a:prstGeom prst="rect">
            <a:avLst/>
          </a:prstGeom>
        </p:spPr>
      </p:pic>
      <p:pic>
        <p:nvPicPr>
          <p:cNvPr id="10" name="Picture 9" descr="Chart&#10;&#10;Description automatically generated">
            <a:extLst>
              <a:ext uri="{FF2B5EF4-FFF2-40B4-BE49-F238E27FC236}">
                <a16:creationId xmlns:a16="http://schemas.microsoft.com/office/drawing/2014/main" id="{AD67E3F2-BAC4-274F-A27C-DEA8B091072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4772" y="3889094"/>
            <a:ext cx="3666295" cy="2954924"/>
          </a:xfrm>
          <a:prstGeom prst="rect">
            <a:avLst/>
          </a:prstGeom>
        </p:spPr>
      </p:pic>
      <p:pic>
        <p:nvPicPr>
          <p:cNvPr id="12" name="Picture 11" descr="Chart&#10;&#10;Description automatically generated">
            <a:extLst>
              <a:ext uri="{FF2B5EF4-FFF2-40B4-BE49-F238E27FC236}">
                <a16:creationId xmlns:a16="http://schemas.microsoft.com/office/drawing/2014/main" id="{E2B199E2-B49B-A44B-8B87-34875B7C2C9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8192" y="3875112"/>
            <a:ext cx="3666295" cy="295492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EC75FBF-9357-5F4C-A31B-0980112EBCC9}"/>
              </a:ext>
            </a:extLst>
          </p:cNvPr>
          <p:cNvSpPr txBox="1"/>
          <p:nvPr/>
        </p:nvSpPr>
        <p:spPr>
          <a:xfrm>
            <a:off x="585665" y="966417"/>
            <a:ext cx="3937440" cy="1133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dirty="0"/>
              <a:t>In the geometry with crosses the “</a:t>
            </a:r>
            <a:r>
              <a:rPr lang="en-US" dirty="0" err="1"/>
              <a:t>pincuschion</a:t>
            </a:r>
            <a:r>
              <a:rPr lang="en-US" dirty="0"/>
              <a:t>” distortion is present, but not very pronounced</a:t>
            </a:r>
          </a:p>
        </p:txBody>
      </p:sp>
      <p:pic>
        <p:nvPicPr>
          <p:cNvPr id="1026" name="Picture 2" descr="Image Distortion In Photography And How To Fix Them | by Vincent Tabora |  High-Definition Pro | Medium">
            <a:extLst>
              <a:ext uri="{FF2B5EF4-FFF2-40B4-BE49-F238E27FC236}">
                <a16:creationId xmlns:a16="http://schemas.microsoft.com/office/drawing/2014/main" id="{68FE8C03-BA97-284E-82FB-6EFA2213C373}"/>
              </a:ext>
            </a:extLst>
          </p:cNvPr>
          <p:cNvPicPr>
            <a:picLocks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97870" y="2402855"/>
            <a:ext cx="2267423" cy="22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0392F854-EE27-244E-ACA5-22973E98CC70}"/>
              </a:ext>
            </a:extLst>
          </p:cNvPr>
          <p:cNvSpPr/>
          <p:nvPr/>
        </p:nvSpPr>
        <p:spPr>
          <a:xfrm>
            <a:off x="867037" y="2402855"/>
            <a:ext cx="3009417" cy="2136818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tx1"/>
              </a:solidFill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43C5BC2-018B-8B4A-863D-1774794C6EB4}"/>
              </a:ext>
            </a:extLst>
          </p:cNvPr>
          <p:cNvCxnSpPr>
            <a:cxnSpLocks/>
          </p:cNvCxnSpPr>
          <p:nvPr/>
        </p:nvCxnSpPr>
        <p:spPr>
          <a:xfrm flipH="1">
            <a:off x="3563939" y="2402855"/>
            <a:ext cx="312516" cy="2154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35A6502-9B78-2A4E-BCFB-CCDB27E9E508}"/>
              </a:ext>
            </a:extLst>
          </p:cNvPr>
          <p:cNvCxnSpPr>
            <a:cxnSpLocks/>
          </p:cNvCxnSpPr>
          <p:nvPr/>
        </p:nvCxnSpPr>
        <p:spPr>
          <a:xfrm flipH="1" flipV="1">
            <a:off x="3563939" y="4342903"/>
            <a:ext cx="312515" cy="1687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FC2556B-7557-1547-913E-C159A37B9522}"/>
              </a:ext>
            </a:extLst>
          </p:cNvPr>
          <p:cNvCxnSpPr>
            <a:cxnSpLocks/>
          </p:cNvCxnSpPr>
          <p:nvPr/>
        </p:nvCxnSpPr>
        <p:spPr>
          <a:xfrm>
            <a:off x="867036" y="2402855"/>
            <a:ext cx="312516" cy="2154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3CE1CC2-4688-CA40-96F0-D0C144C8AFF3}"/>
              </a:ext>
            </a:extLst>
          </p:cNvPr>
          <p:cNvCxnSpPr>
            <a:cxnSpLocks/>
          </p:cNvCxnSpPr>
          <p:nvPr/>
        </p:nvCxnSpPr>
        <p:spPr>
          <a:xfrm flipV="1">
            <a:off x="867036" y="4342903"/>
            <a:ext cx="312515" cy="1687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98606F8-5DE3-0649-8604-0DA922C3A8ED}"/>
              </a:ext>
            </a:extLst>
          </p:cNvPr>
          <p:cNvCxnSpPr>
            <a:cxnSpLocks/>
          </p:cNvCxnSpPr>
          <p:nvPr/>
        </p:nvCxnSpPr>
        <p:spPr>
          <a:xfrm>
            <a:off x="2463620" y="2395617"/>
            <a:ext cx="0" cy="22265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7D09E9C-DC0A-914D-908B-EEC349FAEEB3}"/>
              </a:ext>
            </a:extLst>
          </p:cNvPr>
          <p:cNvCxnSpPr>
            <a:cxnSpLocks/>
          </p:cNvCxnSpPr>
          <p:nvPr/>
        </p:nvCxnSpPr>
        <p:spPr>
          <a:xfrm>
            <a:off x="9996990" y="1744646"/>
            <a:ext cx="0" cy="22265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E70EF22-9761-6642-B515-6DED6129F31F}"/>
              </a:ext>
            </a:extLst>
          </p:cNvPr>
          <p:cNvCxnSpPr>
            <a:cxnSpLocks/>
          </p:cNvCxnSpPr>
          <p:nvPr/>
        </p:nvCxnSpPr>
        <p:spPr>
          <a:xfrm flipV="1">
            <a:off x="5347372" y="3006343"/>
            <a:ext cx="352728" cy="28041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2729875-394B-4A44-88F2-032940AA89CF}"/>
              </a:ext>
            </a:extLst>
          </p:cNvPr>
          <p:cNvCxnSpPr>
            <a:cxnSpLocks/>
          </p:cNvCxnSpPr>
          <p:nvPr/>
        </p:nvCxnSpPr>
        <p:spPr>
          <a:xfrm>
            <a:off x="5347372" y="1736921"/>
            <a:ext cx="249590" cy="23038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1ED5F5D2-5726-0E4D-8C41-2860783E714A}"/>
              </a:ext>
            </a:extLst>
          </p:cNvPr>
          <p:cNvSpPr txBox="1"/>
          <p:nvPr/>
        </p:nvSpPr>
        <p:spPr>
          <a:xfrm>
            <a:off x="498579" y="4690672"/>
            <a:ext cx="3866004" cy="18539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dirty="0"/>
              <a:t>The points are “compressed” towards the center.</a:t>
            </a:r>
          </a:p>
          <a:p>
            <a:pPr algn="ctr">
              <a:lnSpc>
                <a:spcPct val="130000"/>
              </a:lnSpc>
            </a:pPr>
            <a:r>
              <a:rPr lang="en-US" dirty="0"/>
              <a:t>It is possible to correct this distortion, either with an analytic law or a map.  </a:t>
            </a:r>
            <a:endParaRPr lang="en-IT" dirty="0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56279523-6DC9-8643-A36B-EE9F08372884}"/>
              </a:ext>
            </a:extLst>
          </p:cNvPr>
          <p:cNvCxnSpPr>
            <a:cxnSpLocks/>
          </p:cNvCxnSpPr>
          <p:nvPr/>
        </p:nvCxnSpPr>
        <p:spPr>
          <a:xfrm flipV="1">
            <a:off x="2444360" y="4314933"/>
            <a:ext cx="0" cy="2478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AB88B4D0-F2D5-3D4E-84BF-3B93900756E1}"/>
              </a:ext>
            </a:extLst>
          </p:cNvPr>
          <p:cNvCxnSpPr>
            <a:cxnSpLocks/>
          </p:cNvCxnSpPr>
          <p:nvPr/>
        </p:nvCxnSpPr>
        <p:spPr>
          <a:xfrm flipH="1">
            <a:off x="11034584" y="4670855"/>
            <a:ext cx="142284" cy="14000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26B804B9-07BD-D84A-88B6-027C25D01359}"/>
              </a:ext>
            </a:extLst>
          </p:cNvPr>
          <p:cNvCxnSpPr>
            <a:cxnSpLocks/>
          </p:cNvCxnSpPr>
          <p:nvPr/>
        </p:nvCxnSpPr>
        <p:spPr>
          <a:xfrm flipH="1">
            <a:off x="10843638" y="5304771"/>
            <a:ext cx="37265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3BE081C2-1651-B140-96DD-A2A38E2386AC}"/>
              </a:ext>
            </a:extLst>
          </p:cNvPr>
          <p:cNvSpPr txBox="1"/>
          <p:nvPr/>
        </p:nvSpPr>
        <p:spPr>
          <a:xfrm>
            <a:off x="5251250" y="690871"/>
            <a:ext cx="5527475" cy="4126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dirty="0"/>
              <a:t>Laser position </a:t>
            </a:r>
            <a:r>
              <a:rPr lang="en-IT" b="1" dirty="0">
                <a:solidFill>
                  <a:srgbClr val="FF0000"/>
                </a:solidFill>
              </a:rPr>
              <a:t>red</a:t>
            </a:r>
            <a:r>
              <a:rPr lang="en-IT" dirty="0"/>
              <a:t>, reconstructed position </a:t>
            </a:r>
            <a:r>
              <a:rPr lang="en-IT" b="1" dirty="0">
                <a:solidFill>
                  <a:srgbClr val="00B050"/>
                </a:solidFill>
              </a:rPr>
              <a:t>green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189FB8CB-54E5-9447-A37F-2B86F888F224}"/>
              </a:ext>
            </a:extLst>
          </p:cNvPr>
          <p:cNvCxnSpPr>
            <a:cxnSpLocks/>
          </p:cNvCxnSpPr>
          <p:nvPr/>
        </p:nvCxnSpPr>
        <p:spPr>
          <a:xfrm>
            <a:off x="6969212" y="4570486"/>
            <a:ext cx="0" cy="2403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6CB1FC6C-7AF8-3B49-B81C-6343A2582477}"/>
              </a:ext>
            </a:extLst>
          </p:cNvPr>
          <p:cNvCxnSpPr>
            <a:cxnSpLocks/>
          </p:cNvCxnSpPr>
          <p:nvPr/>
        </p:nvCxnSpPr>
        <p:spPr>
          <a:xfrm flipH="1">
            <a:off x="6845643" y="5264836"/>
            <a:ext cx="22242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99878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8D5B0D0-965D-E84A-9DF5-A1E8B7E57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609C57-0B57-EC41-8751-DAAD62D806A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Torino, TREDI  03/2022, Online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7634136-7CC9-2941-A578-95903F040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Position resolution for 450 </a:t>
            </a:r>
            <a:r>
              <a:rPr lang="en-IT" dirty="0">
                <a:latin typeface="Symbol" pitchFamily="2" charset="2"/>
              </a:rPr>
              <a:t>m</a:t>
            </a:r>
            <a:r>
              <a:rPr lang="en-IT" dirty="0"/>
              <a:t>m pitch, gain = 10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4014957-7943-0F4A-ADFB-08525EF32E9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8525" y="2788643"/>
            <a:ext cx="4680786" cy="356615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429CB10-D9C7-C143-8DD3-B48ED0805FB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33641" y="1539218"/>
            <a:ext cx="6180881" cy="471914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A52FD7D-5893-814F-909D-CF3280A7B25E}"/>
              </a:ext>
            </a:extLst>
          </p:cNvPr>
          <p:cNvSpPr txBox="1"/>
          <p:nvPr/>
        </p:nvSpPr>
        <p:spPr>
          <a:xfrm>
            <a:off x="1066341" y="1152509"/>
            <a:ext cx="4453451" cy="1133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b="1" dirty="0"/>
              <a:t>After correcting for the distortion</a:t>
            </a:r>
            <a:r>
              <a:rPr lang="en-IT" dirty="0"/>
              <a:t>, the position resolution is about </a:t>
            </a:r>
            <a:r>
              <a:rPr lang="en-IT" b="1" dirty="0"/>
              <a:t>13 </a:t>
            </a:r>
            <a:r>
              <a:rPr lang="en-IT" b="1" dirty="0">
                <a:latin typeface="Symbol" pitchFamily="2" charset="2"/>
              </a:rPr>
              <a:t>m</a:t>
            </a:r>
            <a:r>
              <a:rPr lang="en-IT" b="1" dirty="0"/>
              <a:t>m</a:t>
            </a:r>
          </a:p>
          <a:p>
            <a:pPr>
              <a:lnSpc>
                <a:spcPct val="130000"/>
              </a:lnSpc>
            </a:pPr>
            <a:r>
              <a:rPr lang="en-IT" dirty="0"/>
              <a:t>(gain ~10)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392EF03-3B30-AD41-9139-7A3414BABB95}"/>
              </a:ext>
            </a:extLst>
          </p:cNvPr>
          <p:cNvSpPr txBox="1"/>
          <p:nvPr/>
        </p:nvSpPr>
        <p:spPr>
          <a:xfrm>
            <a:off x="568525" y="6218022"/>
            <a:ext cx="5527475" cy="4126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dirty="0"/>
              <a:t>Laser position </a:t>
            </a:r>
            <a:r>
              <a:rPr lang="en-IT" b="1" dirty="0">
                <a:solidFill>
                  <a:srgbClr val="FF0000"/>
                </a:solidFill>
              </a:rPr>
              <a:t>red</a:t>
            </a:r>
            <a:r>
              <a:rPr lang="en-IT" dirty="0"/>
              <a:t>, reconstructed position </a:t>
            </a:r>
            <a:r>
              <a:rPr lang="en-IT" b="1" dirty="0">
                <a:solidFill>
                  <a:srgbClr val="00B050"/>
                </a:solidFill>
              </a:rPr>
              <a:t>green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8375FE0-D340-CE4B-8BE4-7D795B8BD365}"/>
              </a:ext>
            </a:extLst>
          </p:cNvPr>
          <p:cNvSpPr/>
          <p:nvPr/>
        </p:nvSpPr>
        <p:spPr>
          <a:xfrm>
            <a:off x="9220136" y="1742545"/>
            <a:ext cx="14141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T" b="1" dirty="0">
                <a:latin typeface="Symbol" pitchFamily="2" charset="2"/>
              </a:rPr>
              <a:t>s</a:t>
            </a:r>
            <a:r>
              <a:rPr lang="en-IT" b="1" baseline="-25000" dirty="0"/>
              <a:t>x</a:t>
            </a:r>
            <a:r>
              <a:rPr lang="en-IT" b="1" dirty="0"/>
              <a:t> ~ 13 </a:t>
            </a:r>
            <a:r>
              <a:rPr lang="en-IT" b="1" dirty="0">
                <a:latin typeface="Symbol" pitchFamily="2" charset="2"/>
              </a:rPr>
              <a:t>m</a:t>
            </a:r>
            <a:r>
              <a:rPr lang="en-IT" b="1" dirty="0"/>
              <a:t>m </a:t>
            </a:r>
            <a:endParaRPr lang="en-IT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B94BD39-41EB-7E46-A196-294BC86839BF}"/>
              </a:ext>
            </a:extLst>
          </p:cNvPr>
          <p:cNvSpPr/>
          <p:nvPr/>
        </p:nvSpPr>
        <p:spPr>
          <a:xfrm>
            <a:off x="9216930" y="4206625"/>
            <a:ext cx="14173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T" b="1" dirty="0">
                <a:latin typeface="Symbol" pitchFamily="2" charset="2"/>
              </a:rPr>
              <a:t>s</a:t>
            </a:r>
            <a:r>
              <a:rPr lang="en-IT" b="1" baseline="-25000" dirty="0">
                <a:latin typeface="+mj-lt"/>
              </a:rPr>
              <a:t>y</a:t>
            </a:r>
            <a:r>
              <a:rPr lang="en-IT" b="1" dirty="0"/>
              <a:t> ~ 12 </a:t>
            </a:r>
            <a:r>
              <a:rPr lang="en-IT" b="1" dirty="0">
                <a:latin typeface="Symbol" pitchFamily="2" charset="2"/>
              </a:rPr>
              <a:t>m</a:t>
            </a:r>
            <a:r>
              <a:rPr lang="en-IT" b="1" dirty="0"/>
              <a:t>m </a:t>
            </a:r>
            <a:endParaRPr lang="en-IT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71381E-6D8C-1242-910F-10304592176A}"/>
              </a:ext>
            </a:extLst>
          </p:cNvPr>
          <p:cNvSpPr/>
          <p:nvPr/>
        </p:nvSpPr>
        <p:spPr>
          <a:xfrm>
            <a:off x="5712429" y="892887"/>
            <a:ext cx="26117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+mj-lt"/>
              </a:rPr>
              <a:t>R</a:t>
            </a:r>
            <a:r>
              <a:rPr lang="en-IT" dirty="0">
                <a:latin typeface="+mj-lt"/>
              </a:rPr>
              <a:t>esolution at various positions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BFDA74B-5E71-FC4A-9F6F-CD2F36223B25}"/>
              </a:ext>
            </a:extLst>
          </p:cNvPr>
          <p:cNvSpPr/>
          <p:nvPr/>
        </p:nvSpPr>
        <p:spPr>
          <a:xfrm>
            <a:off x="9024717" y="892887"/>
            <a:ext cx="26117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+mj-lt"/>
              </a:rPr>
              <a:t>R</a:t>
            </a:r>
            <a:r>
              <a:rPr lang="en-IT" dirty="0">
                <a:latin typeface="+mj-lt"/>
              </a:rPr>
              <a:t>esolution at all positions</a:t>
            </a:r>
          </a:p>
        </p:txBody>
      </p:sp>
    </p:spTree>
    <p:extLst>
      <p:ext uri="{BB962C8B-B14F-4D97-AF65-F5344CB8AC3E}">
        <p14:creationId xmlns:p14="http://schemas.microsoft.com/office/powerpoint/2010/main" val="1675432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A013C5E-6E96-1645-AF82-8A2252C98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386504-6555-144C-AE3B-15DCB550D9E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Torino, TREDI  03/2022, Online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F646190-C21A-BF49-AF4B-448280EFB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TREDI and resistive silicon detectors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6EEB1BD-8A59-3143-B730-2448899246AE}"/>
              </a:ext>
            </a:extLst>
          </p:cNvPr>
          <p:cNvSpPr txBox="1"/>
          <p:nvPr/>
        </p:nvSpPr>
        <p:spPr>
          <a:xfrm>
            <a:off x="1394262" y="963238"/>
            <a:ext cx="9833181" cy="18539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dirty="0"/>
              <a:t>Resistive silicon detectors (aka AC-LGAD) were presented at </a:t>
            </a:r>
            <a:r>
              <a:rPr lang="en-IT" b="1" dirty="0"/>
              <a:t>TREDI 2015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dirty="0"/>
              <a:t>At </a:t>
            </a:r>
            <a:r>
              <a:rPr lang="en-IT" b="1" dirty="0"/>
              <a:t>TREDI 2020</a:t>
            </a:r>
            <a:r>
              <a:rPr lang="en-IT" dirty="0"/>
              <a:t>, we presented the first results on the properties of silicon sensors with resistive read-out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dirty="0"/>
              <a:t>Now, at </a:t>
            </a:r>
            <a:r>
              <a:rPr lang="en-IT" b="1" dirty="0"/>
              <a:t>TREDI 2022, </a:t>
            </a:r>
            <a:r>
              <a:rPr lang="en-IT" dirty="0"/>
              <a:t>we present the results obtained with the second  FBK RSD production, RSD2.</a:t>
            </a:r>
          </a:p>
        </p:txBody>
      </p:sp>
      <p:grpSp>
        <p:nvGrpSpPr>
          <p:cNvPr id="1033" name="Group 1032">
            <a:extLst>
              <a:ext uri="{FF2B5EF4-FFF2-40B4-BE49-F238E27FC236}">
                <a16:creationId xmlns:a16="http://schemas.microsoft.com/office/drawing/2014/main" id="{2589526E-294E-F845-B638-6B1E31CAD837}"/>
              </a:ext>
            </a:extLst>
          </p:cNvPr>
          <p:cNvGrpSpPr/>
          <p:nvPr/>
        </p:nvGrpSpPr>
        <p:grpSpPr>
          <a:xfrm>
            <a:off x="1712477" y="3128068"/>
            <a:ext cx="8299624" cy="3413490"/>
            <a:chOff x="1712477" y="3034602"/>
            <a:chExt cx="8195451" cy="3196095"/>
          </a:xfrm>
        </p:grpSpPr>
        <p:grpSp>
          <p:nvGrpSpPr>
            <p:cNvPr id="160" name="Group 159">
              <a:extLst>
                <a:ext uri="{FF2B5EF4-FFF2-40B4-BE49-F238E27FC236}">
                  <a16:creationId xmlns:a16="http://schemas.microsoft.com/office/drawing/2014/main" id="{2283B91F-81AE-2043-B2E0-3A447B701352}"/>
                </a:ext>
              </a:extLst>
            </p:cNvPr>
            <p:cNvGrpSpPr/>
            <p:nvPr/>
          </p:nvGrpSpPr>
          <p:grpSpPr>
            <a:xfrm>
              <a:off x="2935902" y="3717828"/>
              <a:ext cx="6972026" cy="2512869"/>
              <a:chOff x="1332827" y="820427"/>
              <a:chExt cx="11432485" cy="3448422"/>
            </a:xfrm>
          </p:grpSpPr>
          <p:sp>
            <p:nvSpPr>
              <p:cNvPr id="161" name="TextBox 160">
                <a:extLst>
                  <a:ext uri="{FF2B5EF4-FFF2-40B4-BE49-F238E27FC236}">
                    <a16:creationId xmlns:a16="http://schemas.microsoft.com/office/drawing/2014/main" id="{C3F4D23E-6441-F547-A66C-B8A73D8A18BC}"/>
                  </a:ext>
                </a:extLst>
              </p:cNvPr>
              <p:cNvSpPr txBox="1"/>
              <p:nvPr/>
            </p:nvSpPr>
            <p:spPr>
              <a:xfrm>
                <a:off x="4025803" y="1168983"/>
                <a:ext cx="1148041" cy="4238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900" b="1" dirty="0">
                    <a:solidFill>
                      <a:schemeClr val="bg1"/>
                    </a:solidFill>
                  </a:rPr>
                  <a:t>Physicist</a:t>
                </a:r>
              </a:p>
            </p:txBody>
          </p:sp>
          <p:cxnSp>
            <p:nvCxnSpPr>
              <p:cNvPr id="162" name="Straight Arrow Connector 161">
                <a:extLst>
                  <a:ext uri="{FF2B5EF4-FFF2-40B4-BE49-F238E27FC236}">
                    <a16:creationId xmlns:a16="http://schemas.microsoft.com/office/drawing/2014/main" id="{DDAD77C3-2335-2A49-81ED-F981F6DC4CD2}"/>
                  </a:ext>
                </a:extLst>
              </p:cNvPr>
              <p:cNvCxnSpPr/>
              <p:nvPr/>
            </p:nvCxnSpPr>
            <p:spPr>
              <a:xfrm flipH="1">
                <a:off x="6792686" y="1592926"/>
                <a:ext cx="583636" cy="284860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Arrow Connector 162">
                <a:extLst>
                  <a:ext uri="{FF2B5EF4-FFF2-40B4-BE49-F238E27FC236}">
                    <a16:creationId xmlns:a16="http://schemas.microsoft.com/office/drawing/2014/main" id="{54694221-9473-964F-B19D-64468C9443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35353" y="1581659"/>
                <a:ext cx="438693" cy="296127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4" name="Rectangle 163">
                <a:extLst>
                  <a:ext uri="{FF2B5EF4-FFF2-40B4-BE49-F238E27FC236}">
                    <a16:creationId xmlns:a16="http://schemas.microsoft.com/office/drawing/2014/main" id="{7C3A8F26-F665-7849-97EB-C80E4D2B0329}"/>
                  </a:ext>
                </a:extLst>
              </p:cNvPr>
              <p:cNvSpPr/>
              <p:nvPr/>
            </p:nvSpPr>
            <p:spPr>
              <a:xfrm>
                <a:off x="2548393" y="2420072"/>
                <a:ext cx="5724549" cy="1462455"/>
              </a:xfrm>
              <a:prstGeom prst="rect">
                <a:avLst/>
              </a:prstGeom>
              <a:noFill/>
              <a:ln>
                <a:solidFill>
                  <a:srgbClr val="8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65" name="Rectangle 164">
                <a:extLst>
                  <a:ext uri="{FF2B5EF4-FFF2-40B4-BE49-F238E27FC236}">
                    <a16:creationId xmlns:a16="http://schemas.microsoft.com/office/drawing/2014/main" id="{29A5C39A-2C92-D647-8003-D4DAC04412C4}"/>
                  </a:ext>
                </a:extLst>
              </p:cNvPr>
              <p:cNvSpPr/>
              <p:nvPr/>
            </p:nvSpPr>
            <p:spPr>
              <a:xfrm>
                <a:off x="2709746" y="2741456"/>
                <a:ext cx="5430645" cy="98180"/>
              </a:xfrm>
              <a:prstGeom prst="rect">
                <a:avLst/>
              </a:prstGeom>
              <a:solidFill>
                <a:srgbClr val="FF6600"/>
              </a:solidFill>
              <a:ln>
                <a:solidFill>
                  <a:srgbClr val="8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66" name="Rectangle 165">
                <a:extLst>
                  <a:ext uri="{FF2B5EF4-FFF2-40B4-BE49-F238E27FC236}">
                    <a16:creationId xmlns:a16="http://schemas.microsoft.com/office/drawing/2014/main" id="{0F9709D3-90A3-9A45-9F51-7BF36F4EC43D}"/>
                  </a:ext>
                </a:extLst>
              </p:cNvPr>
              <p:cNvSpPr/>
              <p:nvPr/>
            </p:nvSpPr>
            <p:spPr>
              <a:xfrm>
                <a:off x="2706214" y="2278967"/>
                <a:ext cx="5434176" cy="196358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67" name="Rectangle 166">
                <a:extLst>
                  <a:ext uri="{FF2B5EF4-FFF2-40B4-BE49-F238E27FC236}">
                    <a16:creationId xmlns:a16="http://schemas.microsoft.com/office/drawing/2014/main" id="{A37CC1AA-E6C5-3240-ACF4-E7779AE07ABB}"/>
                  </a:ext>
                </a:extLst>
              </p:cNvPr>
              <p:cNvSpPr/>
              <p:nvPr/>
            </p:nvSpPr>
            <p:spPr>
              <a:xfrm>
                <a:off x="3189985" y="2233248"/>
                <a:ext cx="707156" cy="4571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68" name="Rectangle 167">
                <a:extLst>
                  <a:ext uri="{FF2B5EF4-FFF2-40B4-BE49-F238E27FC236}">
                    <a16:creationId xmlns:a16="http://schemas.microsoft.com/office/drawing/2014/main" id="{FB1F9EE7-29E0-F640-8685-52A73A82BDF0}"/>
                  </a:ext>
                </a:extLst>
              </p:cNvPr>
              <p:cNvSpPr/>
              <p:nvPr/>
            </p:nvSpPr>
            <p:spPr>
              <a:xfrm>
                <a:off x="5044546" y="2218884"/>
                <a:ext cx="707156" cy="4571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69" name="Rectangle 168">
                <a:extLst>
                  <a:ext uri="{FF2B5EF4-FFF2-40B4-BE49-F238E27FC236}">
                    <a16:creationId xmlns:a16="http://schemas.microsoft.com/office/drawing/2014/main" id="{514BC23C-A1D4-4546-B5A8-DCEBB1F30E9D}"/>
                  </a:ext>
                </a:extLst>
              </p:cNvPr>
              <p:cNvSpPr/>
              <p:nvPr/>
            </p:nvSpPr>
            <p:spPr>
              <a:xfrm>
                <a:off x="7075129" y="2217348"/>
                <a:ext cx="707156" cy="4571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70" name="TextBox 169">
                <a:extLst>
                  <a:ext uri="{FF2B5EF4-FFF2-40B4-BE49-F238E27FC236}">
                    <a16:creationId xmlns:a16="http://schemas.microsoft.com/office/drawing/2014/main" id="{4B9ED9A7-5C72-EB43-A3FD-A728864E2E7E}"/>
                  </a:ext>
                </a:extLst>
              </p:cNvPr>
              <p:cNvSpPr txBox="1"/>
              <p:nvPr/>
            </p:nvSpPr>
            <p:spPr>
              <a:xfrm>
                <a:off x="8953914" y="2603961"/>
                <a:ext cx="1451486" cy="347130"/>
              </a:xfrm>
              <a:prstGeom prst="rect">
                <a:avLst/>
              </a:prstGeom>
              <a:noFill/>
              <a:ln>
                <a:solidFill>
                  <a:srgbClr val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900" dirty="0"/>
                  <a:t>gain implant</a:t>
                </a:r>
              </a:p>
            </p:txBody>
          </p:sp>
          <p:sp>
            <p:nvSpPr>
              <p:cNvPr id="171" name="TextBox 170">
                <a:extLst>
                  <a:ext uri="{FF2B5EF4-FFF2-40B4-BE49-F238E27FC236}">
                    <a16:creationId xmlns:a16="http://schemas.microsoft.com/office/drawing/2014/main" id="{47FB904C-7BF6-5041-928C-E653978B2761}"/>
                  </a:ext>
                </a:extLst>
              </p:cNvPr>
              <p:cNvSpPr txBox="1"/>
              <p:nvPr/>
            </p:nvSpPr>
            <p:spPr>
              <a:xfrm>
                <a:off x="8593321" y="1156041"/>
                <a:ext cx="2363590" cy="347130"/>
              </a:xfrm>
              <a:prstGeom prst="rect">
                <a:avLst/>
              </a:prstGeom>
              <a:noFill/>
              <a:ln>
                <a:solidFill>
                  <a:srgbClr val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900" dirty="0"/>
                  <a:t>AC coupling dielectric</a:t>
                </a:r>
              </a:p>
            </p:txBody>
          </p:sp>
          <p:cxnSp>
            <p:nvCxnSpPr>
              <p:cNvPr id="172" name="Straight Arrow Connector 171">
                <a:extLst>
                  <a:ext uri="{FF2B5EF4-FFF2-40B4-BE49-F238E27FC236}">
                    <a16:creationId xmlns:a16="http://schemas.microsoft.com/office/drawing/2014/main" id="{F9CBB98C-0496-D84C-ADD9-AC6D2AF1BD5D}"/>
                  </a:ext>
                </a:extLst>
              </p:cNvPr>
              <p:cNvCxnSpPr>
                <a:cxnSpLocks/>
                <a:stCxn id="171" idx="1"/>
              </p:cNvCxnSpPr>
              <p:nvPr/>
            </p:nvCxnSpPr>
            <p:spPr>
              <a:xfrm flipH="1">
                <a:off x="7959961" y="1329606"/>
                <a:ext cx="633361" cy="926052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Straight Arrow Connector 172">
                <a:extLst>
                  <a:ext uri="{FF2B5EF4-FFF2-40B4-BE49-F238E27FC236}">
                    <a16:creationId xmlns:a16="http://schemas.microsoft.com/office/drawing/2014/main" id="{DFBA6598-B558-4D43-ACD2-D548199AF428}"/>
                  </a:ext>
                </a:extLst>
              </p:cNvPr>
              <p:cNvCxnSpPr>
                <a:cxnSpLocks/>
                <a:stCxn id="170" idx="1"/>
                <a:endCxn id="165" idx="3"/>
              </p:cNvCxnSpPr>
              <p:nvPr/>
            </p:nvCxnSpPr>
            <p:spPr>
              <a:xfrm flipH="1">
                <a:off x="8140391" y="2777526"/>
                <a:ext cx="813524" cy="13020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4" name="Rectangle 173">
                <a:extLst>
                  <a:ext uri="{FF2B5EF4-FFF2-40B4-BE49-F238E27FC236}">
                    <a16:creationId xmlns:a16="http://schemas.microsoft.com/office/drawing/2014/main" id="{C940AF12-E14D-4B4E-B599-8C0D803DF05E}"/>
                  </a:ext>
                </a:extLst>
              </p:cNvPr>
              <p:cNvSpPr/>
              <p:nvPr/>
            </p:nvSpPr>
            <p:spPr>
              <a:xfrm>
                <a:off x="2706214" y="2433374"/>
                <a:ext cx="5434176" cy="181713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75" name="TextBox 174">
                <a:extLst>
                  <a:ext uri="{FF2B5EF4-FFF2-40B4-BE49-F238E27FC236}">
                    <a16:creationId xmlns:a16="http://schemas.microsoft.com/office/drawing/2014/main" id="{D74CFEE2-908B-624B-93DC-389F8FEE6937}"/>
                  </a:ext>
                </a:extLst>
              </p:cNvPr>
              <p:cNvSpPr txBox="1"/>
              <p:nvPr/>
            </p:nvSpPr>
            <p:spPr>
              <a:xfrm>
                <a:off x="8548884" y="1765600"/>
                <a:ext cx="4216428" cy="324445"/>
              </a:xfrm>
              <a:prstGeom prst="rect">
                <a:avLst/>
              </a:prstGeom>
              <a:noFill/>
              <a:ln>
                <a:solidFill>
                  <a:srgbClr val="0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900" b="1" dirty="0"/>
                  <a:t>Resistive  n++ electrode (sheet resistance)</a:t>
                </a:r>
              </a:p>
            </p:txBody>
          </p:sp>
          <p:cxnSp>
            <p:nvCxnSpPr>
              <p:cNvPr id="176" name="Straight Arrow Connector 175">
                <a:extLst>
                  <a:ext uri="{FF2B5EF4-FFF2-40B4-BE49-F238E27FC236}">
                    <a16:creationId xmlns:a16="http://schemas.microsoft.com/office/drawing/2014/main" id="{65B61968-7E41-5047-8096-238C3BD7241F}"/>
                  </a:ext>
                </a:extLst>
              </p:cNvPr>
              <p:cNvCxnSpPr>
                <a:cxnSpLocks/>
                <a:stCxn id="175" idx="2"/>
                <a:endCxn id="193" idx="8"/>
              </p:cNvCxnSpPr>
              <p:nvPr/>
            </p:nvCxnSpPr>
            <p:spPr>
              <a:xfrm flipH="1">
                <a:off x="8066639" y="2090046"/>
                <a:ext cx="2590459" cy="412682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77" name="Group 864">
                <a:extLst>
                  <a:ext uri="{FF2B5EF4-FFF2-40B4-BE49-F238E27FC236}">
                    <a16:creationId xmlns:a16="http://schemas.microsoft.com/office/drawing/2014/main" id="{BED62A48-7965-0B48-AE56-4093F86A933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74805" y="1327634"/>
                <a:ext cx="4865688" cy="1684340"/>
                <a:chOff x="-646" y="1697"/>
                <a:chExt cx="3065" cy="1061"/>
              </a:xfrm>
            </p:grpSpPr>
            <p:grpSp>
              <p:nvGrpSpPr>
                <p:cNvPr id="210" name="Group 60">
                  <a:extLst>
                    <a:ext uri="{FF2B5EF4-FFF2-40B4-BE49-F238E27FC236}">
                      <a16:creationId xmlns:a16="http://schemas.microsoft.com/office/drawing/2014/main" id="{1D808271-5D35-6444-9D85-209AB5F2A4C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-646" y="1697"/>
                  <a:ext cx="3065" cy="1061"/>
                  <a:chOff x="967" y="3426"/>
                  <a:chExt cx="3065" cy="1061"/>
                </a:xfrm>
              </p:grpSpPr>
              <p:sp>
                <p:nvSpPr>
                  <p:cNvPr id="212" name="Line 55">
                    <a:extLst>
                      <a:ext uri="{FF2B5EF4-FFF2-40B4-BE49-F238E27FC236}">
                        <a16:creationId xmlns:a16="http://schemas.microsoft.com/office/drawing/2014/main" id="{06F10727-B5A0-4847-988C-367031F76A9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268" y="3658"/>
                    <a:ext cx="764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900"/>
                  </a:p>
                </p:txBody>
              </p:sp>
              <p:sp>
                <p:nvSpPr>
                  <p:cNvPr id="213" name="AutoShape 56">
                    <a:extLst>
                      <a:ext uri="{FF2B5EF4-FFF2-40B4-BE49-F238E27FC236}">
                        <a16:creationId xmlns:a16="http://schemas.microsoft.com/office/drawing/2014/main" id="{80A6BF79-1211-4E43-9F83-5CD5C74B8AF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3526" y="3496"/>
                    <a:ext cx="461" cy="322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anchor="ctr"/>
                  <a:lstStyle/>
                  <a:p>
                    <a:pPr>
                      <a:defRPr/>
                    </a:pPr>
                    <a:endParaRPr lang="en-US" sz="900"/>
                  </a:p>
                </p:txBody>
              </p:sp>
              <p:sp>
                <p:nvSpPr>
                  <p:cNvPr id="214" name="Line 55">
                    <a:extLst>
                      <a:ext uri="{FF2B5EF4-FFF2-40B4-BE49-F238E27FC236}">
                        <a16:creationId xmlns:a16="http://schemas.microsoft.com/office/drawing/2014/main" id="{0EA11D89-29C6-2148-86A8-F8024EE3930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268" y="3658"/>
                    <a:ext cx="0" cy="328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900"/>
                  </a:p>
                </p:txBody>
              </p:sp>
              <p:sp>
                <p:nvSpPr>
                  <p:cNvPr id="215" name="Line 55">
                    <a:extLst>
                      <a:ext uri="{FF2B5EF4-FFF2-40B4-BE49-F238E27FC236}">
                        <a16:creationId xmlns:a16="http://schemas.microsoft.com/office/drawing/2014/main" id="{C9DB13DA-6360-B343-B33D-FCDFF1C550D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967" y="4159"/>
                    <a:ext cx="488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900"/>
                  </a:p>
                </p:txBody>
              </p:sp>
              <p:sp>
                <p:nvSpPr>
                  <p:cNvPr id="216" name="Line 55">
                    <a:extLst>
                      <a:ext uri="{FF2B5EF4-FFF2-40B4-BE49-F238E27FC236}">
                        <a16:creationId xmlns:a16="http://schemas.microsoft.com/office/drawing/2014/main" id="{555DCE3C-8B3E-9345-AE65-9728B85B8E6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976" y="4159"/>
                    <a:ext cx="0" cy="328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900"/>
                  </a:p>
                </p:txBody>
              </p:sp>
            </p:grpSp>
            <p:sp>
              <p:nvSpPr>
                <p:cNvPr id="211" name="Freeform 863">
                  <a:extLst>
                    <a:ext uri="{FF2B5EF4-FFF2-40B4-BE49-F238E27FC236}">
                      <a16:creationId xmlns:a16="http://schemas.microsoft.com/office/drawing/2014/main" id="{0AAB4A25-EF06-B940-A883-F988C73C35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43" y="1699"/>
                  <a:ext cx="576" cy="461"/>
                </a:xfrm>
                <a:custGeom>
                  <a:avLst/>
                  <a:gdLst>
                    <a:gd name="T0" fmla="*/ 0 w 576"/>
                    <a:gd name="T1" fmla="*/ 231 h 461"/>
                    <a:gd name="T2" fmla="*/ 115 w 576"/>
                    <a:gd name="T3" fmla="*/ 461 h 461"/>
                    <a:gd name="T4" fmla="*/ 576 w 576"/>
                    <a:gd name="T5" fmla="*/ 231 h 461"/>
                    <a:gd name="T6" fmla="*/ 115 w 576"/>
                    <a:gd name="T7" fmla="*/ 0 h 461"/>
                    <a:gd name="T8" fmla="*/ 0 w 576"/>
                    <a:gd name="T9" fmla="*/ 231 h 4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76" h="461">
                      <a:moveTo>
                        <a:pt x="0" y="231"/>
                      </a:moveTo>
                      <a:lnTo>
                        <a:pt x="115" y="461"/>
                      </a:lnTo>
                      <a:lnTo>
                        <a:pt x="576" y="231"/>
                      </a:lnTo>
                      <a:lnTo>
                        <a:pt x="115" y="0"/>
                      </a:lnTo>
                      <a:lnTo>
                        <a:pt x="0" y="231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900"/>
                </a:p>
              </p:txBody>
            </p:sp>
          </p:grpSp>
          <p:sp>
            <p:nvSpPr>
              <p:cNvPr id="178" name="Freeform 177">
                <a:extLst>
                  <a:ext uri="{FF2B5EF4-FFF2-40B4-BE49-F238E27FC236}">
                    <a16:creationId xmlns:a16="http://schemas.microsoft.com/office/drawing/2014/main" id="{3C3A34FE-930E-3344-AA83-D46ED2B94B64}"/>
                  </a:ext>
                </a:extLst>
              </p:cNvPr>
              <p:cNvSpPr/>
              <p:nvPr/>
            </p:nvSpPr>
            <p:spPr>
              <a:xfrm>
                <a:off x="4337549" y="909421"/>
                <a:ext cx="1156249" cy="584900"/>
              </a:xfrm>
              <a:custGeom>
                <a:avLst/>
                <a:gdLst>
                  <a:gd name="connsiteX0" fmla="*/ 0 w 1496233"/>
                  <a:gd name="connsiteY0" fmla="*/ 568773 h 584900"/>
                  <a:gd name="connsiteX1" fmla="*/ 339481 w 1496233"/>
                  <a:gd name="connsiteY1" fmla="*/ 556199 h 584900"/>
                  <a:gd name="connsiteX2" fmla="*/ 477788 w 1496233"/>
                  <a:gd name="connsiteY2" fmla="*/ 304702 h 584900"/>
                  <a:gd name="connsiteX3" fmla="*/ 603522 w 1496233"/>
                  <a:gd name="connsiteY3" fmla="*/ 28055 h 584900"/>
                  <a:gd name="connsiteX4" fmla="*/ 779550 w 1496233"/>
                  <a:gd name="connsiteY4" fmla="*/ 40630 h 584900"/>
                  <a:gd name="connsiteX5" fmla="*/ 905284 w 1496233"/>
                  <a:gd name="connsiteY5" fmla="*/ 304702 h 584900"/>
                  <a:gd name="connsiteX6" fmla="*/ 1144178 w 1496233"/>
                  <a:gd name="connsiteY6" fmla="*/ 493324 h 584900"/>
                  <a:gd name="connsiteX7" fmla="*/ 1496233 w 1496233"/>
                  <a:gd name="connsiteY7" fmla="*/ 581348 h 584900"/>
                  <a:gd name="connsiteX8" fmla="*/ 1496233 w 1496233"/>
                  <a:gd name="connsiteY8" fmla="*/ 581348 h 584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96233" h="584900">
                    <a:moveTo>
                      <a:pt x="0" y="568773"/>
                    </a:moveTo>
                    <a:cubicBezTo>
                      <a:pt x="129925" y="584492"/>
                      <a:pt x="259850" y="600211"/>
                      <a:pt x="339481" y="556199"/>
                    </a:cubicBezTo>
                    <a:cubicBezTo>
                      <a:pt x="419112" y="512187"/>
                      <a:pt x="433781" y="392726"/>
                      <a:pt x="477788" y="304702"/>
                    </a:cubicBezTo>
                    <a:cubicBezTo>
                      <a:pt x="521795" y="216678"/>
                      <a:pt x="553228" y="72067"/>
                      <a:pt x="603522" y="28055"/>
                    </a:cubicBezTo>
                    <a:cubicBezTo>
                      <a:pt x="653816" y="-15957"/>
                      <a:pt x="729256" y="-5478"/>
                      <a:pt x="779550" y="40630"/>
                    </a:cubicBezTo>
                    <a:cubicBezTo>
                      <a:pt x="829844" y="86738"/>
                      <a:pt x="844513" y="229253"/>
                      <a:pt x="905284" y="304702"/>
                    </a:cubicBezTo>
                    <a:cubicBezTo>
                      <a:pt x="966055" y="380151"/>
                      <a:pt x="1045687" y="447216"/>
                      <a:pt x="1144178" y="493324"/>
                    </a:cubicBezTo>
                    <a:cubicBezTo>
                      <a:pt x="1242669" y="539432"/>
                      <a:pt x="1496233" y="581348"/>
                      <a:pt x="1496233" y="581348"/>
                    </a:cubicBezTo>
                    <a:lnTo>
                      <a:pt x="1496233" y="581348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79" name="Oval 178">
                <a:extLst>
                  <a:ext uri="{FF2B5EF4-FFF2-40B4-BE49-F238E27FC236}">
                    <a16:creationId xmlns:a16="http://schemas.microsoft.com/office/drawing/2014/main" id="{41FA57A0-857C-7A4D-A391-B6DCBC234A43}"/>
                  </a:ext>
                </a:extLst>
              </p:cNvPr>
              <p:cNvSpPr/>
              <p:nvPr/>
            </p:nvSpPr>
            <p:spPr>
              <a:xfrm>
                <a:off x="3833898" y="820427"/>
                <a:ext cx="1826881" cy="1016001"/>
              </a:xfrm>
              <a:prstGeom prst="ellipse">
                <a:avLst/>
              </a:prstGeom>
              <a:noFill/>
              <a:ln>
                <a:solidFill>
                  <a:srgbClr val="8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cxnSp>
            <p:nvCxnSpPr>
              <p:cNvPr id="180" name="Straight Arrow Connector 179">
                <a:extLst>
                  <a:ext uri="{FF2B5EF4-FFF2-40B4-BE49-F238E27FC236}">
                    <a16:creationId xmlns:a16="http://schemas.microsoft.com/office/drawing/2014/main" id="{71BEC72A-E470-624E-944D-D5400A9C5FFB}"/>
                  </a:ext>
                </a:extLst>
              </p:cNvPr>
              <p:cNvCxnSpPr>
                <a:cxnSpLocks/>
                <a:stCxn id="179" idx="4"/>
                <a:endCxn id="168" idx="0"/>
              </p:cNvCxnSpPr>
              <p:nvPr/>
            </p:nvCxnSpPr>
            <p:spPr>
              <a:xfrm>
                <a:off x="4747339" y="1836428"/>
                <a:ext cx="650785" cy="382456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Arrow Connector 180">
                <a:extLst>
                  <a:ext uri="{FF2B5EF4-FFF2-40B4-BE49-F238E27FC236}">
                    <a16:creationId xmlns:a16="http://schemas.microsoft.com/office/drawing/2014/main" id="{A933C4BE-DCE1-D640-84C5-DB92DC2F1B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81558" y="1726055"/>
                <a:ext cx="1592328" cy="2542794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prstDash val="dash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2" name="Rectangle 181">
                <a:extLst>
                  <a:ext uri="{FF2B5EF4-FFF2-40B4-BE49-F238E27FC236}">
                    <a16:creationId xmlns:a16="http://schemas.microsoft.com/office/drawing/2014/main" id="{43A72541-1E43-174F-8AD1-377CEEBCFBDA}"/>
                  </a:ext>
                </a:extLst>
              </p:cNvPr>
              <p:cNvSpPr/>
              <p:nvPr/>
            </p:nvSpPr>
            <p:spPr>
              <a:xfrm>
                <a:off x="2536329" y="3719327"/>
                <a:ext cx="5724549" cy="169850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rgbClr val="8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83" name="TextBox 182">
                <a:extLst>
                  <a:ext uri="{FF2B5EF4-FFF2-40B4-BE49-F238E27FC236}">
                    <a16:creationId xmlns:a16="http://schemas.microsoft.com/office/drawing/2014/main" id="{9CE4E796-0403-AB46-B48C-5858AFAC320C}"/>
                  </a:ext>
                </a:extLst>
              </p:cNvPr>
              <p:cNvSpPr txBox="1"/>
              <p:nvPr/>
            </p:nvSpPr>
            <p:spPr>
              <a:xfrm>
                <a:off x="8862680" y="3344301"/>
                <a:ext cx="1741564" cy="424620"/>
              </a:xfrm>
              <a:prstGeom prst="rect">
                <a:avLst/>
              </a:prstGeom>
              <a:noFill/>
              <a:ln>
                <a:solidFill>
                  <a:srgbClr val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900" dirty="0"/>
                  <a:t>p++ electrode</a:t>
                </a:r>
              </a:p>
            </p:txBody>
          </p:sp>
          <p:cxnSp>
            <p:nvCxnSpPr>
              <p:cNvPr id="184" name="Straight Arrow Connector 183">
                <a:extLst>
                  <a:ext uri="{FF2B5EF4-FFF2-40B4-BE49-F238E27FC236}">
                    <a16:creationId xmlns:a16="http://schemas.microsoft.com/office/drawing/2014/main" id="{B320DDAE-DD94-1F49-B5ED-A0CDED122DF9}"/>
                  </a:ext>
                </a:extLst>
              </p:cNvPr>
              <p:cNvCxnSpPr>
                <a:stCxn id="183" idx="1"/>
                <a:endCxn id="182" idx="3"/>
              </p:cNvCxnSpPr>
              <p:nvPr/>
            </p:nvCxnSpPr>
            <p:spPr>
              <a:xfrm flipH="1">
                <a:off x="8260877" y="3556611"/>
                <a:ext cx="601802" cy="247642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5" name="Group 324">
                <a:extLst>
                  <a:ext uri="{FF2B5EF4-FFF2-40B4-BE49-F238E27FC236}">
                    <a16:creationId xmlns:a16="http://schemas.microsoft.com/office/drawing/2014/main" id="{78AE8135-210C-3946-ADE8-8CADCCAA5E4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60182" y="2761544"/>
                <a:ext cx="490538" cy="457200"/>
                <a:chOff x="2110" y="1699"/>
                <a:chExt cx="309" cy="288"/>
              </a:xfrm>
            </p:grpSpPr>
            <p:grpSp>
              <p:nvGrpSpPr>
                <p:cNvPr id="205" name="Group 126">
                  <a:extLst>
                    <a:ext uri="{FF2B5EF4-FFF2-40B4-BE49-F238E27FC236}">
                      <a16:creationId xmlns:a16="http://schemas.microsoft.com/office/drawing/2014/main" id="{BE34AF57-4A27-1447-BC6F-FEF617C4525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110" y="1872"/>
                  <a:ext cx="288" cy="115"/>
                  <a:chOff x="1152" y="2160"/>
                  <a:chExt cx="288" cy="115"/>
                </a:xfrm>
              </p:grpSpPr>
              <p:sp>
                <p:nvSpPr>
                  <p:cNvPr id="207" name="Line 127">
                    <a:extLst>
                      <a:ext uri="{FF2B5EF4-FFF2-40B4-BE49-F238E27FC236}">
                        <a16:creationId xmlns:a16="http://schemas.microsoft.com/office/drawing/2014/main" id="{7C4C8630-D6C5-5040-A842-E17C72B232C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152" y="2160"/>
                    <a:ext cx="288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900"/>
                  </a:p>
                </p:txBody>
              </p:sp>
              <p:sp>
                <p:nvSpPr>
                  <p:cNvPr id="208" name="Line 128">
                    <a:extLst>
                      <a:ext uri="{FF2B5EF4-FFF2-40B4-BE49-F238E27FC236}">
                        <a16:creationId xmlns:a16="http://schemas.microsoft.com/office/drawing/2014/main" id="{BFDED820-1621-9C48-A2FA-6AB37029AF4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210" y="2218"/>
                    <a:ext cx="172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900"/>
                  </a:p>
                </p:txBody>
              </p:sp>
              <p:sp>
                <p:nvSpPr>
                  <p:cNvPr id="209" name="Line 129">
                    <a:extLst>
                      <a:ext uri="{FF2B5EF4-FFF2-40B4-BE49-F238E27FC236}">
                        <a16:creationId xmlns:a16="http://schemas.microsoft.com/office/drawing/2014/main" id="{162855EB-5D7F-DD4C-9139-427277C3EF6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267" y="2275"/>
                    <a:ext cx="58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900"/>
                  </a:p>
                </p:txBody>
              </p:sp>
            </p:grpSp>
            <p:sp>
              <p:nvSpPr>
                <p:cNvPr id="206" name="Freeform 323">
                  <a:extLst>
                    <a:ext uri="{FF2B5EF4-FFF2-40B4-BE49-F238E27FC236}">
                      <a16:creationId xmlns:a16="http://schemas.microsoft.com/office/drawing/2014/main" id="{69A19028-EA3F-9048-A54F-E3224E6682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31" y="1699"/>
                  <a:ext cx="288" cy="173"/>
                </a:xfrm>
                <a:custGeom>
                  <a:avLst/>
                  <a:gdLst>
                    <a:gd name="T0" fmla="*/ 115 w 288"/>
                    <a:gd name="T1" fmla="*/ 0 h 173"/>
                    <a:gd name="T2" fmla="*/ 0 w 288"/>
                    <a:gd name="T3" fmla="*/ 173 h 173"/>
                    <a:gd name="T4" fmla="*/ 288 w 288"/>
                    <a:gd name="T5" fmla="*/ 173 h 173"/>
                    <a:gd name="T6" fmla="*/ 115 w 288"/>
                    <a:gd name="T7" fmla="*/ 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8" h="173">
                      <a:moveTo>
                        <a:pt x="115" y="0"/>
                      </a:moveTo>
                      <a:lnTo>
                        <a:pt x="0" y="173"/>
                      </a:lnTo>
                      <a:lnTo>
                        <a:pt x="288" y="173"/>
                      </a:lnTo>
                      <a:lnTo>
                        <a:pt x="115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900"/>
                </a:p>
              </p:txBody>
            </p:sp>
          </p:grpSp>
          <p:grpSp>
            <p:nvGrpSpPr>
              <p:cNvPr id="186" name="Group 185">
                <a:extLst>
                  <a:ext uri="{FF2B5EF4-FFF2-40B4-BE49-F238E27FC236}">
                    <a16:creationId xmlns:a16="http://schemas.microsoft.com/office/drawing/2014/main" id="{0444F321-ABD3-304C-8141-59922B6546E1}"/>
                  </a:ext>
                </a:extLst>
              </p:cNvPr>
              <p:cNvGrpSpPr/>
              <p:nvPr/>
            </p:nvGrpSpPr>
            <p:grpSpPr>
              <a:xfrm>
                <a:off x="2549917" y="2461713"/>
                <a:ext cx="5710781" cy="78877"/>
                <a:chOff x="1735494" y="2138844"/>
                <a:chExt cx="5372458" cy="191824"/>
              </a:xfrm>
            </p:grpSpPr>
            <p:grpSp>
              <p:nvGrpSpPr>
                <p:cNvPr id="187" name="Group 367">
                  <a:extLst>
                    <a:ext uri="{FF2B5EF4-FFF2-40B4-BE49-F238E27FC236}">
                      <a16:creationId xmlns:a16="http://schemas.microsoft.com/office/drawing/2014/main" id="{CEAAE82B-D291-914F-806E-CE6FD827556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6200000">
                  <a:off x="2100619" y="1773719"/>
                  <a:ext cx="184150" cy="914400"/>
                  <a:chOff x="691" y="3197"/>
                  <a:chExt cx="116" cy="576"/>
                </a:xfrm>
              </p:grpSpPr>
              <p:sp>
                <p:nvSpPr>
                  <p:cNvPr id="203" name="Freeform 244">
                    <a:extLst>
                      <a:ext uri="{FF2B5EF4-FFF2-40B4-BE49-F238E27FC236}">
                        <a16:creationId xmlns:a16="http://schemas.microsoft.com/office/drawing/2014/main" id="{C85982EE-61D3-FE47-BBF3-48961B5AB8D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6" cy="576"/>
                  </a:xfrm>
                  <a:custGeom>
                    <a:avLst/>
                    <a:gdLst>
                      <a:gd name="T0" fmla="*/ 58 w 116"/>
                      <a:gd name="T1" fmla="*/ 0 h 1152"/>
                      <a:gd name="T2" fmla="*/ 58 w 116"/>
                      <a:gd name="T3" fmla="*/ 230 h 1152"/>
                      <a:gd name="T4" fmla="*/ 116 w 116"/>
                      <a:gd name="T5" fmla="*/ 288 h 1152"/>
                      <a:gd name="T6" fmla="*/ 0 w 116"/>
                      <a:gd name="T7" fmla="*/ 403 h 1152"/>
                      <a:gd name="T8" fmla="*/ 116 w 116"/>
                      <a:gd name="T9" fmla="*/ 518 h 1152"/>
                      <a:gd name="T10" fmla="*/ 0 w 116"/>
                      <a:gd name="T11" fmla="*/ 634 h 1152"/>
                      <a:gd name="T12" fmla="*/ 116 w 116"/>
                      <a:gd name="T13" fmla="*/ 749 h 1152"/>
                      <a:gd name="T14" fmla="*/ 0 w 116"/>
                      <a:gd name="T15" fmla="*/ 864 h 1152"/>
                      <a:gd name="T16" fmla="*/ 58 w 116"/>
                      <a:gd name="T17" fmla="*/ 922 h 1152"/>
                      <a:gd name="T18" fmla="*/ 58 w 116"/>
                      <a:gd name="T19" fmla="*/ 1152 h 1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16" h="1152">
                        <a:moveTo>
                          <a:pt x="58" y="0"/>
                        </a:moveTo>
                        <a:lnTo>
                          <a:pt x="58" y="230"/>
                        </a:lnTo>
                        <a:lnTo>
                          <a:pt x="116" y="288"/>
                        </a:lnTo>
                        <a:lnTo>
                          <a:pt x="0" y="403"/>
                        </a:lnTo>
                        <a:lnTo>
                          <a:pt x="116" y="518"/>
                        </a:lnTo>
                        <a:lnTo>
                          <a:pt x="0" y="634"/>
                        </a:lnTo>
                        <a:lnTo>
                          <a:pt x="116" y="749"/>
                        </a:lnTo>
                        <a:lnTo>
                          <a:pt x="0" y="864"/>
                        </a:lnTo>
                        <a:lnTo>
                          <a:pt x="58" y="922"/>
                        </a:lnTo>
                        <a:lnTo>
                          <a:pt x="58" y="1152"/>
                        </a:lnTo>
                      </a:path>
                    </a:pathLst>
                  </a:custGeom>
                  <a:noFill/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900"/>
                  </a:p>
                </p:txBody>
              </p:sp>
              <p:sp>
                <p:nvSpPr>
                  <p:cNvPr id="204" name="Freeform 366">
                    <a:extLst>
                      <a:ext uri="{FF2B5EF4-FFF2-40B4-BE49-F238E27FC236}">
                        <a16:creationId xmlns:a16="http://schemas.microsoft.com/office/drawing/2014/main" id="{2323952B-DB35-014D-A74E-32208A90B68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5" cy="576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900"/>
                  </a:p>
                </p:txBody>
              </p:sp>
            </p:grpSp>
            <p:grpSp>
              <p:nvGrpSpPr>
                <p:cNvPr id="188" name="Group 367">
                  <a:extLst>
                    <a:ext uri="{FF2B5EF4-FFF2-40B4-BE49-F238E27FC236}">
                      <a16:creationId xmlns:a16="http://schemas.microsoft.com/office/drawing/2014/main" id="{5A0D6F3C-625B-2C4C-B086-F69C818B9C5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6200000">
                  <a:off x="3007197" y="1775306"/>
                  <a:ext cx="184150" cy="914400"/>
                  <a:chOff x="691" y="3197"/>
                  <a:chExt cx="116" cy="576"/>
                </a:xfrm>
              </p:grpSpPr>
              <p:sp>
                <p:nvSpPr>
                  <p:cNvPr id="201" name="Freeform 244">
                    <a:extLst>
                      <a:ext uri="{FF2B5EF4-FFF2-40B4-BE49-F238E27FC236}">
                        <a16:creationId xmlns:a16="http://schemas.microsoft.com/office/drawing/2014/main" id="{48846E32-F091-B44B-9AEB-C3460C46915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6" cy="576"/>
                  </a:xfrm>
                  <a:custGeom>
                    <a:avLst/>
                    <a:gdLst>
                      <a:gd name="T0" fmla="*/ 58 w 116"/>
                      <a:gd name="T1" fmla="*/ 0 h 1152"/>
                      <a:gd name="T2" fmla="*/ 58 w 116"/>
                      <a:gd name="T3" fmla="*/ 230 h 1152"/>
                      <a:gd name="T4" fmla="*/ 116 w 116"/>
                      <a:gd name="T5" fmla="*/ 288 h 1152"/>
                      <a:gd name="T6" fmla="*/ 0 w 116"/>
                      <a:gd name="T7" fmla="*/ 403 h 1152"/>
                      <a:gd name="T8" fmla="*/ 116 w 116"/>
                      <a:gd name="T9" fmla="*/ 518 h 1152"/>
                      <a:gd name="T10" fmla="*/ 0 w 116"/>
                      <a:gd name="T11" fmla="*/ 634 h 1152"/>
                      <a:gd name="T12" fmla="*/ 116 w 116"/>
                      <a:gd name="T13" fmla="*/ 749 h 1152"/>
                      <a:gd name="T14" fmla="*/ 0 w 116"/>
                      <a:gd name="T15" fmla="*/ 864 h 1152"/>
                      <a:gd name="T16" fmla="*/ 58 w 116"/>
                      <a:gd name="T17" fmla="*/ 922 h 1152"/>
                      <a:gd name="T18" fmla="*/ 58 w 116"/>
                      <a:gd name="T19" fmla="*/ 1152 h 1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16" h="1152">
                        <a:moveTo>
                          <a:pt x="58" y="0"/>
                        </a:moveTo>
                        <a:lnTo>
                          <a:pt x="58" y="230"/>
                        </a:lnTo>
                        <a:lnTo>
                          <a:pt x="116" y="288"/>
                        </a:lnTo>
                        <a:lnTo>
                          <a:pt x="0" y="403"/>
                        </a:lnTo>
                        <a:lnTo>
                          <a:pt x="116" y="518"/>
                        </a:lnTo>
                        <a:lnTo>
                          <a:pt x="0" y="634"/>
                        </a:lnTo>
                        <a:lnTo>
                          <a:pt x="116" y="749"/>
                        </a:lnTo>
                        <a:lnTo>
                          <a:pt x="0" y="864"/>
                        </a:lnTo>
                        <a:lnTo>
                          <a:pt x="58" y="922"/>
                        </a:lnTo>
                        <a:lnTo>
                          <a:pt x="58" y="1152"/>
                        </a:lnTo>
                      </a:path>
                    </a:pathLst>
                  </a:custGeom>
                  <a:noFill/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900"/>
                  </a:p>
                </p:txBody>
              </p:sp>
              <p:sp>
                <p:nvSpPr>
                  <p:cNvPr id="202" name="Freeform 366">
                    <a:extLst>
                      <a:ext uri="{FF2B5EF4-FFF2-40B4-BE49-F238E27FC236}">
                        <a16:creationId xmlns:a16="http://schemas.microsoft.com/office/drawing/2014/main" id="{77E11D59-90B5-1448-A9D3-88BA2B68ADA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5" cy="576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900"/>
                  </a:p>
                </p:txBody>
              </p:sp>
            </p:grpSp>
            <p:grpSp>
              <p:nvGrpSpPr>
                <p:cNvPr id="189" name="Group 367">
                  <a:extLst>
                    <a:ext uri="{FF2B5EF4-FFF2-40B4-BE49-F238E27FC236}">
                      <a16:creationId xmlns:a16="http://schemas.microsoft.com/office/drawing/2014/main" id="{FAEE0ED1-990C-1446-A50C-9879F9EE290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6200000">
                  <a:off x="3913775" y="1776893"/>
                  <a:ext cx="184150" cy="914400"/>
                  <a:chOff x="691" y="3197"/>
                  <a:chExt cx="116" cy="576"/>
                </a:xfrm>
              </p:grpSpPr>
              <p:sp>
                <p:nvSpPr>
                  <p:cNvPr id="199" name="Freeform 244">
                    <a:extLst>
                      <a:ext uri="{FF2B5EF4-FFF2-40B4-BE49-F238E27FC236}">
                        <a16:creationId xmlns:a16="http://schemas.microsoft.com/office/drawing/2014/main" id="{7825AB29-0DA3-D348-A970-2F7138C9112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6" cy="576"/>
                  </a:xfrm>
                  <a:custGeom>
                    <a:avLst/>
                    <a:gdLst>
                      <a:gd name="T0" fmla="*/ 58 w 116"/>
                      <a:gd name="T1" fmla="*/ 0 h 1152"/>
                      <a:gd name="T2" fmla="*/ 58 w 116"/>
                      <a:gd name="T3" fmla="*/ 230 h 1152"/>
                      <a:gd name="T4" fmla="*/ 116 w 116"/>
                      <a:gd name="T5" fmla="*/ 288 h 1152"/>
                      <a:gd name="T6" fmla="*/ 0 w 116"/>
                      <a:gd name="T7" fmla="*/ 403 h 1152"/>
                      <a:gd name="T8" fmla="*/ 116 w 116"/>
                      <a:gd name="T9" fmla="*/ 518 h 1152"/>
                      <a:gd name="T10" fmla="*/ 0 w 116"/>
                      <a:gd name="T11" fmla="*/ 634 h 1152"/>
                      <a:gd name="T12" fmla="*/ 116 w 116"/>
                      <a:gd name="T13" fmla="*/ 749 h 1152"/>
                      <a:gd name="T14" fmla="*/ 0 w 116"/>
                      <a:gd name="T15" fmla="*/ 864 h 1152"/>
                      <a:gd name="T16" fmla="*/ 58 w 116"/>
                      <a:gd name="T17" fmla="*/ 922 h 1152"/>
                      <a:gd name="T18" fmla="*/ 58 w 116"/>
                      <a:gd name="T19" fmla="*/ 1152 h 1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16" h="1152">
                        <a:moveTo>
                          <a:pt x="58" y="0"/>
                        </a:moveTo>
                        <a:lnTo>
                          <a:pt x="58" y="230"/>
                        </a:lnTo>
                        <a:lnTo>
                          <a:pt x="116" y="288"/>
                        </a:lnTo>
                        <a:lnTo>
                          <a:pt x="0" y="403"/>
                        </a:lnTo>
                        <a:lnTo>
                          <a:pt x="116" y="518"/>
                        </a:lnTo>
                        <a:lnTo>
                          <a:pt x="0" y="634"/>
                        </a:lnTo>
                        <a:lnTo>
                          <a:pt x="116" y="749"/>
                        </a:lnTo>
                        <a:lnTo>
                          <a:pt x="0" y="864"/>
                        </a:lnTo>
                        <a:lnTo>
                          <a:pt x="58" y="922"/>
                        </a:lnTo>
                        <a:lnTo>
                          <a:pt x="58" y="1152"/>
                        </a:lnTo>
                      </a:path>
                    </a:pathLst>
                  </a:custGeom>
                  <a:noFill/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900"/>
                  </a:p>
                </p:txBody>
              </p:sp>
              <p:sp>
                <p:nvSpPr>
                  <p:cNvPr id="200" name="Freeform 366">
                    <a:extLst>
                      <a:ext uri="{FF2B5EF4-FFF2-40B4-BE49-F238E27FC236}">
                        <a16:creationId xmlns:a16="http://schemas.microsoft.com/office/drawing/2014/main" id="{28901A8C-29DE-7C48-BDB5-725EA7BBA73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5" cy="576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900"/>
                  </a:p>
                </p:txBody>
              </p:sp>
            </p:grpSp>
            <p:grpSp>
              <p:nvGrpSpPr>
                <p:cNvPr id="190" name="Group 367">
                  <a:extLst>
                    <a:ext uri="{FF2B5EF4-FFF2-40B4-BE49-F238E27FC236}">
                      <a16:creationId xmlns:a16="http://schemas.microsoft.com/office/drawing/2014/main" id="{BF61ECE8-D58E-074D-8CA1-647DB2BBCDE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6200000">
                  <a:off x="4795409" y="1778393"/>
                  <a:ext cx="184150" cy="914400"/>
                  <a:chOff x="691" y="3197"/>
                  <a:chExt cx="116" cy="576"/>
                </a:xfrm>
              </p:grpSpPr>
              <p:sp>
                <p:nvSpPr>
                  <p:cNvPr id="197" name="Freeform 244">
                    <a:extLst>
                      <a:ext uri="{FF2B5EF4-FFF2-40B4-BE49-F238E27FC236}">
                        <a16:creationId xmlns:a16="http://schemas.microsoft.com/office/drawing/2014/main" id="{1842A7B3-9CE1-B947-9037-B43D739D498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6" cy="576"/>
                  </a:xfrm>
                  <a:custGeom>
                    <a:avLst/>
                    <a:gdLst>
                      <a:gd name="T0" fmla="*/ 58 w 116"/>
                      <a:gd name="T1" fmla="*/ 0 h 1152"/>
                      <a:gd name="T2" fmla="*/ 58 w 116"/>
                      <a:gd name="T3" fmla="*/ 230 h 1152"/>
                      <a:gd name="T4" fmla="*/ 116 w 116"/>
                      <a:gd name="T5" fmla="*/ 288 h 1152"/>
                      <a:gd name="T6" fmla="*/ 0 w 116"/>
                      <a:gd name="T7" fmla="*/ 403 h 1152"/>
                      <a:gd name="T8" fmla="*/ 116 w 116"/>
                      <a:gd name="T9" fmla="*/ 518 h 1152"/>
                      <a:gd name="T10" fmla="*/ 0 w 116"/>
                      <a:gd name="T11" fmla="*/ 634 h 1152"/>
                      <a:gd name="T12" fmla="*/ 116 w 116"/>
                      <a:gd name="T13" fmla="*/ 749 h 1152"/>
                      <a:gd name="T14" fmla="*/ 0 w 116"/>
                      <a:gd name="T15" fmla="*/ 864 h 1152"/>
                      <a:gd name="T16" fmla="*/ 58 w 116"/>
                      <a:gd name="T17" fmla="*/ 922 h 1152"/>
                      <a:gd name="T18" fmla="*/ 58 w 116"/>
                      <a:gd name="T19" fmla="*/ 1152 h 1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16" h="1152">
                        <a:moveTo>
                          <a:pt x="58" y="0"/>
                        </a:moveTo>
                        <a:lnTo>
                          <a:pt x="58" y="230"/>
                        </a:lnTo>
                        <a:lnTo>
                          <a:pt x="116" y="288"/>
                        </a:lnTo>
                        <a:lnTo>
                          <a:pt x="0" y="403"/>
                        </a:lnTo>
                        <a:lnTo>
                          <a:pt x="116" y="518"/>
                        </a:lnTo>
                        <a:lnTo>
                          <a:pt x="0" y="634"/>
                        </a:lnTo>
                        <a:lnTo>
                          <a:pt x="116" y="749"/>
                        </a:lnTo>
                        <a:lnTo>
                          <a:pt x="0" y="864"/>
                        </a:lnTo>
                        <a:lnTo>
                          <a:pt x="58" y="922"/>
                        </a:lnTo>
                        <a:lnTo>
                          <a:pt x="58" y="1152"/>
                        </a:lnTo>
                      </a:path>
                    </a:pathLst>
                  </a:custGeom>
                  <a:noFill/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900"/>
                  </a:p>
                </p:txBody>
              </p:sp>
              <p:sp>
                <p:nvSpPr>
                  <p:cNvPr id="198" name="Freeform 366">
                    <a:extLst>
                      <a:ext uri="{FF2B5EF4-FFF2-40B4-BE49-F238E27FC236}">
                        <a16:creationId xmlns:a16="http://schemas.microsoft.com/office/drawing/2014/main" id="{9DF5D892-04DB-9240-916D-E00BDCE2D03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5" cy="576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900"/>
                  </a:p>
                </p:txBody>
              </p:sp>
            </p:grpSp>
            <p:grpSp>
              <p:nvGrpSpPr>
                <p:cNvPr id="191" name="Group 367">
                  <a:extLst>
                    <a:ext uri="{FF2B5EF4-FFF2-40B4-BE49-F238E27FC236}">
                      <a16:creationId xmlns:a16="http://schemas.microsoft.com/office/drawing/2014/main" id="{B7DFDF5C-FBE1-CE4A-98AD-BE98372B573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6200000">
                  <a:off x="5677043" y="1779893"/>
                  <a:ext cx="184150" cy="914400"/>
                  <a:chOff x="691" y="3197"/>
                  <a:chExt cx="116" cy="576"/>
                </a:xfrm>
              </p:grpSpPr>
              <p:sp>
                <p:nvSpPr>
                  <p:cNvPr id="195" name="Freeform 244">
                    <a:extLst>
                      <a:ext uri="{FF2B5EF4-FFF2-40B4-BE49-F238E27FC236}">
                        <a16:creationId xmlns:a16="http://schemas.microsoft.com/office/drawing/2014/main" id="{8E19C777-1880-7D44-AF95-08C94015F53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6" cy="576"/>
                  </a:xfrm>
                  <a:custGeom>
                    <a:avLst/>
                    <a:gdLst>
                      <a:gd name="T0" fmla="*/ 58 w 116"/>
                      <a:gd name="T1" fmla="*/ 0 h 1152"/>
                      <a:gd name="T2" fmla="*/ 58 w 116"/>
                      <a:gd name="T3" fmla="*/ 230 h 1152"/>
                      <a:gd name="T4" fmla="*/ 116 w 116"/>
                      <a:gd name="T5" fmla="*/ 288 h 1152"/>
                      <a:gd name="T6" fmla="*/ 0 w 116"/>
                      <a:gd name="T7" fmla="*/ 403 h 1152"/>
                      <a:gd name="T8" fmla="*/ 116 w 116"/>
                      <a:gd name="T9" fmla="*/ 518 h 1152"/>
                      <a:gd name="T10" fmla="*/ 0 w 116"/>
                      <a:gd name="T11" fmla="*/ 634 h 1152"/>
                      <a:gd name="T12" fmla="*/ 116 w 116"/>
                      <a:gd name="T13" fmla="*/ 749 h 1152"/>
                      <a:gd name="T14" fmla="*/ 0 w 116"/>
                      <a:gd name="T15" fmla="*/ 864 h 1152"/>
                      <a:gd name="T16" fmla="*/ 58 w 116"/>
                      <a:gd name="T17" fmla="*/ 922 h 1152"/>
                      <a:gd name="T18" fmla="*/ 58 w 116"/>
                      <a:gd name="T19" fmla="*/ 1152 h 1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16" h="1152">
                        <a:moveTo>
                          <a:pt x="58" y="0"/>
                        </a:moveTo>
                        <a:lnTo>
                          <a:pt x="58" y="230"/>
                        </a:lnTo>
                        <a:lnTo>
                          <a:pt x="116" y="288"/>
                        </a:lnTo>
                        <a:lnTo>
                          <a:pt x="0" y="403"/>
                        </a:lnTo>
                        <a:lnTo>
                          <a:pt x="116" y="518"/>
                        </a:lnTo>
                        <a:lnTo>
                          <a:pt x="0" y="634"/>
                        </a:lnTo>
                        <a:lnTo>
                          <a:pt x="116" y="749"/>
                        </a:lnTo>
                        <a:lnTo>
                          <a:pt x="0" y="864"/>
                        </a:lnTo>
                        <a:lnTo>
                          <a:pt x="58" y="922"/>
                        </a:lnTo>
                        <a:lnTo>
                          <a:pt x="58" y="1152"/>
                        </a:lnTo>
                      </a:path>
                    </a:pathLst>
                  </a:custGeom>
                  <a:noFill/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900"/>
                  </a:p>
                </p:txBody>
              </p:sp>
              <p:sp>
                <p:nvSpPr>
                  <p:cNvPr id="196" name="Freeform 366">
                    <a:extLst>
                      <a:ext uri="{FF2B5EF4-FFF2-40B4-BE49-F238E27FC236}">
                        <a16:creationId xmlns:a16="http://schemas.microsoft.com/office/drawing/2014/main" id="{F9CE5D3F-F75C-1441-96A0-157B36D09BC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5" cy="576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900"/>
                  </a:p>
                </p:txBody>
              </p:sp>
            </p:grpSp>
            <p:grpSp>
              <p:nvGrpSpPr>
                <p:cNvPr id="192" name="Group 367">
                  <a:extLst>
                    <a:ext uri="{FF2B5EF4-FFF2-40B4-BE49-F238E27FC236}">
                      <a16:creationId xmlns:a16="http://schemas.microsoft.com/office/drawing/2014/main" id="{EB5DB17B-9FF0-6E47-84A0-8CF69D177FE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6200000">
                  <a:off x="6558677" y="1781393"/>
                  <a:ext cx="184150" cy="914400"/>
                  <a:chOff x="691" y="3197"/>
                  <a:chExt cx="116" cy="576"/>
                </a:xfrm>
              </p:grpSpPr>
              <p:sp>
                <p:nvSpPr>
                  <p:cNvPr id="193" name="Freeform 244">
                    <a:extLst>
                      <a:ext uri="{FF2B5EF4-FFF2-40B4-BE49-F238E27FC236}">
                        <a16:creationId xmlns:a16="http://schemas.microsoft.com/office/drawing/2014/main" id="{7EF766E8-3F2F-8549-A54C-C0285777353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6" cy="576"/>
                  </a:xfrm>
                  <a:custGeom>
                    <a:avLst/>
                    <a:gdLst>
                      <a:gd name="T0" fmla="*/ 58 w 116"/>
                      <a:gd name="T1" fmla="*/ 0 h 1152"/>
                      <a:gd name="T2" fmla="*/ 58 w 116"/>
                      <a:gd name="T3" fmla="*/ 230 h 1152"/>
                      <a:gd name="T4" fmla="*/ 116 w 116"/>
                      <a:gd name="T5" fmla="*/ 288 h 1152"/>
                      <a:gd name="T6" fmla="*/ 0 w 116"/>
                      <a:gd name="T7" fmla="*/ 403 h 1152"/>
                      <a:gd name="T8" fmla="*/ 116 w 116"/>
                      <a:gd name="T9" fmla="*/ 518 h 1152"/>
                      <a:gd name="T10" fmla="*/ 0 w 116"/>
                      <a:gd name="T11" fmla="*/ 634 h 1152"/>
                      <a:gd name="T12" fmla="*/ 116 w 116"/>
                      <a:gd name="T13" fmla="*/ 749 h 1152"/>
                      <a:gd name="T14" fmla="*/ 0 w 116"/>
                      <a:gd name="T15" fmla="*/ 864 h 1152"/>
                      <a:gd name="T16" fmla="*/ 58 w 116"/>
                      <a:gd name="T17" fmla="*/ 922 h 1152"/>
                      <a:gd name="T18" fmla="*/ 58 w 116"/>
                      <a:gd name="T19" fmla="*/ 1152 h 1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16" h="1152">
                        <a:moveTo>
                          <a:pt x="58" y="0"/>
                        </a:moveTo>
                        <a:lnTo>
                          <a:pt x="58" y="230"/>
                        </a:lnTo>
                        <a:lnTo>
                          <a:pt x="116" y="288"/>
                        </a:lnTo>
                        <a:lnTo>
                          <a:pt x="0" y="403"/>
                        </a:lnTo>
                        <a:lnTo>
                          <a:pt x="116" y="518"/>
                        </a:lnTo>
                        <a:lnTo>
                          <a:pt x="0" y="634"/>
                        </a:lnTo>
                        <a:lnTo>
                          <a:pt x="116" y="749"/>
                        </a:lnTo>
                        <a:lnTo>
                          <a:pt x="0" y="864"/>
                        </a:lnTo>
                        <a:lnTo>
                          <a:pt x="58" y="922"/>
                        </a:lnTo>
                        <a:lnTo>
                          <a:pt x="58" y="1152"/>
                        </a:lnTo>
                      </a:path>
                    </a:pathLst>
                  </a:custGeom>
                  <a:noFill/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sz="900"/>
                  </a:p>
                </p:txBody>
              </p:sp>
              <p:sp>
                <p:nvSpPr>
                  <p:cNvPr id="194" name="Freeform 366">
                    <a:extLst>
                      <a:ext uri="{FF2B5EF4-FFF2-40B4-BE49-F238E27FC236}">
                        <a16:creationId xmlns:a16="http://schemas.microsoft.com/office/drawing/2014/main" id="{705DD49F-9DBA-054C-81ED-89F02414EB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91" y="3197"/>
                    <a:ext cx="115" cy="576"/>
                  </a:xfrm>
                  <a:custGeom>
                    <a:avLst/>
                    <a:gdLst>
                      <a:gd name="T0" fmla="*/ 58 w 115"/>
                      <a:gd name="T1" fmla="*/ 0 h 576"/>
                      <a:gd name="T2" fmla="*/ 0 w 115"/>
                      <a:gd name="T3" fmla="*/ 115 h 576"/>
                      <a:gd name="T4" fmla="*/ 58 w 115"/>
                      <a:gd name="T5" fmla="*/ 576 h 576"/>
                      <a:gd name="T6" fmla="*/ 115 w 115"/>
                      <a:gd name="T7" fmla="*/ 115 h 576"/>
                      <a:gd name="T8" fmla="*/ 58 w 115"/>
                      <a:gd name="T9" fmla="*/ 0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5" h="576">
                        <a:moveTo>
                          <a:pt x="58" y="0"/>
                        </a:moveTo>
                        <a:lnTo>
                          <a:pt x="0" y="115"/>
                        </a:lnTo>
                        <a:lnTo>
                          <a:pt x="58" y="576"/>
                        </a:lnTo>
                        <a:lnTo>
                          <a:pt x="115" y="115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19050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900"/>
                  </a:p>
                </p:txBody>
              </p:sp>
            </p:grpSp>
          </p:grpSp>
          <p:sp>
            <p:nvSpPr>
              <p:cNvPr id="218" name="TextBox 217">
                <a:extLst>
                  <a:ext uri="{FF2B5EF4-FFF2-40B4-BE49-F238E27FC236}">
                    <a16:creationId xmlns:a16="http://schemas.microsoft.com/office/drawing/2014/main" id="{7BB4BE49-602A-9C4E-9228-4E496E5D4619}"/>
                  </a:ext>
                </a:extLst>
              </p:cNvPr>
              <p:cNvSpPr txBox="1"/>
              <p:nvPr/>
            </p:nvSpPr>
            <p:spPr>
              <a:xfrm>
                <a:off x="1332827" y="1318143"/>
                <a:ext cx="1319516" cy="347130"/>
              </a:xfrm>
              <a:prstGeom prst="rect">
                <a:avLst/>
              </a:prstGeom>
              <a:noFill/>
              <a:ln>
                <a:solidFill>
                  <a:srgbClr val="0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sz="900" dirty="0"/>
                  <a:t>Electrodes</a:t>
                </a:r>
              </a:p>
            </p:txBody>
          </p:sp>
          <p:cxnSp>
            <p:nvCxnSpPr>
              <p:cNvPr id="219" name="Straight Arrow Connector 218">
                <a:extLst>
                  <a:ext uri="{FF2B5EF4-FFF2-40B4-BE49-F238E27FC236}">
                    <a16:creationId xmlns:a16="http://schemas.microsoft.com/office/drawing/2014/main" id="{15E1A350-CF2C-4740-9B4F-953F6B36BA65}"/>
                  </a:ext>
                </a:extLst>
              </p:cNvPr>
              <p:cNvCxnSpPr>
                <a:cxnSpLocks/>
                <a:endCxn id="167" idx="0"/>
              </p:cNvCxnSpPr>
              <p:nvPr/>
            </p:nvCxnSpPr>
            <p:spPr>
              <a:xfrm>
                <a:off x="2652295" y="1562108"/>
                <a:ext cx="891268" cy="671139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32" name="Rectangle 1031">
              <a:extLst>
                <a:ext uri="{FF2B5EF4-FFF2-40B4-BE49-F238E27FC236}">
                  <a16:creationId xmlns:a16="http://schemas.microsoft.com/office/drawing/2014/main" id="{B75A2CF7-04DF-094B-B2F2-45082F10E8F9}"/>
                </a:ext>
              </a:extLst>
            </p:cNvPr>
            <p:cNvSpPr/>
            <p:nvPr/>
          </p:nvSpPr>
          <p:spPr>
            <a:xfrm>
              <a:off x="1712477" y="3034602"/>
              <a:ext cx="2844757" cy="3458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IT" b="1" dirty="0"/>
                <a:t>AC-RSD building blocks: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98657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8D5B0D0-965D-E84A-9DF5-A1E8B7E57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609C57-0B57-EC41-8751-DAAD62D806A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Torino, TREDI  03/2022, Online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7634136-7CC9-2941-A578-95903F040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Position resolution for 1300 </a:t>
            </a:r>
            <a:r>
              <a:rPr lang="en-IT" dirty="0">
                <a:latin typeface="Symbol" pitchFamily="2" charset="2"/>
              </a:rPr>
              <a:t>m</a:t>
            </a:r>
            <a:r>
              <a:rPr lang="en-IT" dirty="0"/>
              <a:t>m pitch, gain = 10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4014957-7943-0F4A-ADFB-08525EF32E9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0698" y="2735172"/>
            <a:ext cx="4346458" cy="368918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429CB10-D9C7-C143-8DD3-B48ED0805FB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12429" y="1539218"/>
            <a:ext cx="6340674" cy="471914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A52FD7D-5893-814F-909D-CF3280A7B25E}"/>
              </a:ext>
            </a:extLst>
          </p:cNvPr>
          <p:cNvSpPr txBox="1"/>
          <p:nvPr/>
        </p:nvSpPr>
        <p:spPr>
          <a:xfrm>
            <a:off x="1066341" y="1152509"/>
            <a:ext cx="4453451" cy="1133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b="1" dirty="0"/>
              <a:t>After correcting for the distortion</a:t>
            </a:r>
            <a:r>
              <a:rPr lang="en-IT" dirty="0"/>
              <a:t>, the position resolution is about </a:t>
            </a:r>
            <a:r>
              <a:rPr lang="en-IT" b="1" dirty="0"/>
              <a:t>40 </a:t>
            </a:r>
            <a:r>
              <a:rPr lang="en-IT" b="1" dirty="0">
                <a:latin typeface="Symbol" pitchFamily="2" charset="2"/>
              </a:rPr>
              <a:t>m</a:t>
            </a:r>
            <a:r>
              <a:rPr lang="en-IT" b="1" dirty="0"/>
              <a:t>m</a:t>
            </a:r>
          </a:p>
          <a:p>
            <a:pPr>
              <a:lnSpc>
                <a:spcPct val="130000"/>
              </a:lnSpc>
            </a:pPr>
            <a:r>
              <a:rPr lang="en-IT" dirty="0"/>
              <a:t>(gain ~10)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392EF03-3B30-AD41-9139-7A3414BABB95}"/>
              </a:ext>
            </a:extLst>
          </p:cNvPr>
          <p:cNvSpPr txBox="1"/>
          <p:nvPr/>
        </p:nvSpPr>
        <p:spPr>
          <a:xfrm>
            <a:off x="568525" y="6218022"/>
            <a:ext cx="5527475" cy="4126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dirty="0"/>
              <a:t>Laser position </a:t>
            </a:r>
            <a:r>
              <a:rPr lang="en-IT" b="1" dirty="0">
                <a:solidFill>
                  <a:srgbClr val="FF0000"/>
                </a:solidFill>
              </a:rPr>
              <a:t>red</a:t>
            </a:r>
            <a:r>
              <a:rPr lang="en-IT" dirty="0"/>
              <a:t>, reconstructed position </a:t>
            </a:r>
            <a:r>
              <a:rPr lang="en-IT" b="1" dirty="0">
                <a:solidFill>
                  <a:srgbClr val="00B050"/>
                </a:solidFill>
              </a:rPr>
              <a:t>green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8375FE0-D340-CE4B-8BE4-7D795B8BD365}"/>
              </a:ext>
            </a:extLst>
          </p:cNvPr>
          <p:cNvSpPr/>
          <p:nvPr/>
        </p:nvSpPr>
        <p:spPr>
          <a:xfrm>
            <a:off x="9324308" y="1737038"/>
            <a:ext cx="14141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T" b="1" dirty="0">
                <a:latin typeface="Symbol" pitchFamily="2" charset="2"/>
              </a:rPr>
              <a:t>s</a:t>
            </a:r>
            <a:r>
              <a:rPr lang="en-IT" b="1" baseline="-25000" dirty="0"/>
              <a:t>x</a:t>
            </a:r>
            <a:r>
              <a:rPr lang="en-IT" b="1" dirty="0"/>
              <a:t> ~ 36 </a:t>
            </a:r>
            <a:r>
              <a:rPr lang="en-IT" b="1" dirty="0">
                <a:latin typeface="Symbol" pitchFamily="2" charset="2"/>
              </a:rPr>
              <a:t>m</a:t>
            </a:r>
            <a:r>
              <a:rPr lang="en-IT" b="1" dirty="0"/>
              <a:t>m </a:t>
            </a:r>
            <a:endParaRPr lang="en-IT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B94BD39-41EB-7E46-A196-294BC86839BF}"/>
              </a:ext>
            </a:extLst>
          </p:cNvPr>
          <p:cNvSpPr/>
          <p:nvPr/>
        </p:nvSpPr>
        <p:spPr>
          <a:xfrm>
            <a:off x="9324308" y="4121837"/>
            <a:ext cx="14334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T" b="1" dirty="0">
                <a:latin typeface="Symbol" pitchFamily="2" charset="2"/>
              </a:rPr>
              <a:t>s</a:t>
            </a:r>
            <a:r>
              <a:rPr lang="en-IT" b="1" baseline="-25000" dirty="0">
                <a:latin typeface="+mj-lt"/>
              </a:rPr>
              <a:t>y</a:t>
            </a:r>
            <a:r>
              <a:rPr lang="en-IT" b="1" dirty="0"/>
              <a:t> ~ 37 </a:t>
            </a:r>
            <a:r>
              <a:rPr lang="en-IT" b="1" dirty="0">
                <a:latin typeface="Symbol" pitchFamily="2" charset="2"/>
              </a:rPr>
              <a:t>m</a:t>
            </a:r>
            <a:r>
              <a:rPr lang="en-IT" b="1" dirty="0"/>
              <a:t>m </a:t>
            </a:r>
            <a:endParaRPr lang="en-IT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9E09981-8049-1946-BA61-E51FB07548E7}"/>
              </a:ext>
            </a:extLst>
          </p:cNvPr>
          <p:cNvSpPr/>
          <p:nvPr/>
        </p:nvSpPr>
        <p:spPr>
          <a:xfrm>
            <a:off x="5712429" y="892887"/>
            <a:ext cx="26117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+mj-lt"/>
              </a:rPr>
              <a:t>R</a:t>
            </a:r>
            <a:r>
              <a:rPr lang="en-IT" dirty="0">
                <a:latin typeface="+mj-lt"/>
              </a:rPr>
              <a:t>esolution at various positions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A23067E-B640-AB48-84C8-8785C3B36345}"/>
              </a:ext>
            </a:extLst>
          </p:cNvPr>
          <p:cNvSpPr/>
          <p:nvPr/>
        </p:nvSpPr>
        <p:spPr>
          <a:xfrm>
            <a:off x="9024717" y="892887"/>
            <a:ext cx="26117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+mj-lt"/>
              </a:rPr>
              <a:t>R</a:t>
            </a:r>
            <a:r>
              <a:rPr lang="en-IT" dirty="0">
                <a:latin typeface="+mj-lt"/>
              </a:rPr>
              <a:t>esolution at all positions</a:t>
            </a:r>
          </a:p>
        </p:txBody>
      </p:sp>
    </p:spTree>
    <p:extLst>
      <p:ext uri="{BB962C8B-B14F-4D97-AF65-F5344CB8AC3E}">
        <p14:creationId xmlns:p14="http://schemas.microsoft.com/office/powerpoint/2010/main" val="32392533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8D5B0D0-965D-E84A-9DF5-A1E8B7E57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609C57-0B57-EC41-8751-DAAD62D806A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Torino, TREDI  03/2022, Online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7634136-7CC9-2941-A578-95903F040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Position resolution  vs gain or pitch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B991DA9-D06C-7243-8560-A09D68FE921F}"/>
              </a:ext>
            </a:extLst>
          </p:cNvPr>
          <p:cNvGrpSpPr/>
          <p:nvPr/>
        </p:nvGrpSpPr>
        <p:grpSpPr>
          <a:xfrm>
            <a:off x="625032" y="3698936"/>
            <a:ext cx="11396501" cy="3027819"/>
            <a:chOff x="625032" y="3698936"/>
            <a:chExt cx="11396501" cy="3027819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53EE375-AF10-1F4A-B555-2216964228CE}"/>
                </a:ext>
              </a:extLst>
            </p:cNvPr>
            <p:cNvSpPr txBox="1"/>
            <p:nvPr/>
          </p:nvSpPr>
          <p:spPr>
            <a:xfrm>
              <a:off x="625032" y="3968225"/>
              <a:ext cx="4768770" cy="11329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IT" dirty="0"/>
                <a:t>For equal gain, the position resolution improves as 1/pitch</a:t>
              </a:r>
            </a:p>
            <a:p>
              <a:pPr>
                <a:lnSpc>
                  <a:spcPct val="130000"/>
                </a:lnSpc>
              </a:pPr>
              <a:endParaRPr lang="en-IT" b="1" dirty="0"/>
            </a:p>
          </p:txBody>
        </p:sp>
        <p:graphicFrame>
          <p:nvGraphicFramePr>
            <p:cNvPr id="18" name="Chart 17">
              <a:extLst>
                <a:ext uri="{FF2B5EF4-FFF2-40B4-BE49-F238E27FC236}">
                  <a16:creationId xmlns:a16="http://schemas.microsoft.com/office/drawing/2014/main" id="{8296B615-64E9-A34B-95AC-8951581EC465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276741289"/>
                </p:ext>
              </p:extLst>
            </p:nvPr>
          </p:nvGraphicFramePr>
          <p:xfrm>
            <a:off x="5393802" y="3698936"/>
            <a:ext cx="6627731" cy="302781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55C0516-B4C1-7E4C-A251-04697D0F8B3D}"/>
              </a:ext>
            </a:extLst>
          </p:cNvPr>
          <p:cNvGrpSpPr/>
          <p:nvPr/>
        </p:nvGrpSpPr>
        <p:grpSpPr>
          <a:xfrm>
            <a:off x="625032" y="652930"/>
            <a:ext cx="11396502" cy="3027820"/>
            <a:chOff x="625032" y="652930"/>
            <a:chExt cx="11396502" cy="3027820"/>
          </a:xfrm>
        </p:grpSpPr>
        <p:graphicFrame>
          <p:nvGraphicFramePr>
            <p:cNvPr id="16" name="Chart 15">
              <a:extLst>
                <a:ext uri="{FF2B5EF4-FFF2-40B4-BE49-F238E27FC236}">
                  <a16:creationId xmlns:a16="http://schemas.microsoft.com/office/drawing/2014/main" id="{EED2C332-D4C5-4F4C-94B5-6272ABF72C21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514573753"/>
                </p:ext>
              </p:extLst>
            </p:nvPr>
          </p:nvGraphicFramePr>
          <p:xfrm>
            <a:off x="5301205" y="652930"/>
            <a:ext cx="6720329" cy="302782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250CA6E-0250-C449-BC9C-91D6B545BB26}"/>
                </a:ext>
              </a:extLst>
            </p:cNvPr>
            <p:cNvSpPr/>
            <p:nvPr/>
          </p:nvSpPr>
          <p:spPr>
            <a:xfrm>
              <a:off x="625032" y="1474531"/>
              <a:ext cx="4768769" cy="11335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IT" dirty="0"/>
                <a:t>The position resolution is a strong function of the signal amplitude, reaching about </a:t>
              </a:r>
              <a:r>
                <a:rPr lang="en-IT" b="1" dirty="0">
                  <a:latin typeface="Symbol" pitchFamily="2" charset="2"/>
                </a:rPr>
                <a:t>s</a:t>
              </a:r>
              <a:r>
                <a:rPr lang="en-IT" b="1" baseline="-25000" dirty="0"/>
                <a:t>x</a:t>
              </a:r>
              <a:r>
                <a:rPr lang="en-IT" b="1" dirty="0"/>
                <a:t> ~ 20 </a:t>
              </a:r>
              <a:r>
                <a:rPr lang="en-IT" b="1" dirty="0">
                  <a:latin typeface="Symbol" pitchFamily="2" charset="2"/>
                </a:rPr>
                <a:t>m</a:t>
              </a:r>
              <a:r>
                <a:rPr lang="en-IT" b="1" dirty="0"/>
                <a:t>m  </a:t>
              </a:r>
              <a:r>
                <a:rPr lang="en-IT" dirty="0"/>
                <a:t>for a gain ~14</a:t>
              </a: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4EEBA47E-D94B-4D45-B1BE-4C96A04E630F}"/>
              </a:ext>
            </a:extLst>
          </p:cNvPr>
          <p:cNvSpPr/>
          <p:nvPr/>
        </p:nvSpPr>
        <p:spPr>
          <a:xfrm>
            <a:off x="428260" y="5212845"/>
            <a:ext cx="5162310" cy="1493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IT" b="1" dirty="0"/>
              <a:t>Note:</a:t>
            </a:r>
          </a:p>
          <a:p>
            <a:pPr>
              <a:lnSpc>
                <a:spcPct val="130000"/>
              </a:lnSpc>
            </a:pPr>
            <a:r>
              <a:rPr lang="en-IT" b="1" dirty="0">
                <a:latin typeface="Symbol" pitchFamily="2" charset="2"/>
              </a:rPr>
              <a:t>s</a:t>
            </a:r>
            <a:r>
              <a:rPr lang="en-IT" b="1" baseline="-25000" dirty="0"/>
              <a:t>x  </a:t>
            </a:r>
            <a:r>
              <a:rPr lang="en-IT" b="1" dirty="0"/>
              <a:t>follows quite well the behaviour 1/(dV/dx)  </a:t>
            </a:r>
            <a:r>
              <a:rPr lang="en-IT" dirty="0"/>
              <a:t>(equivalent to 1/gain or 1/pitch) </a:t>
            </a:r>
          </a:p>
          <a:p>
            <a:pPr>
              <a:lnSpc>
                <a:spcPct val="130000"/>
              </a:lnSpc>
            </a:pPr>
            <a:r>
              <a:rPr lang="en-IT" b="1" dirty="0"/>
              <a:t>as predicted by the jitter formula</a:t>
            </a:r>
          </a:p>
        </p:txBody>
      </p:sp>
    </p:spTree>
    <p:extLst>
      <p:ext uri="{BB962C8B-B14F-4D97-AF65-F5344CB8AC3E}">
        <p14:creationId xmlns:p14="http://schemas.microsoft.com/office/powerpoint/2010/main" val="4071908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7C4D105-ED7F-3E46-9A9A-AE7B0176C3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59542A-3E80-6344-8B67-EF3421FF6948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Torino, TREDI  03/2022, Online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17DCFE3-BDD6-204F-AF74-FA2D0D19B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Signal delay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3AA46D-7226-2F4D-AB88-C2D017903EDA}"/>
              </a:ext>
            </a:extLst>
          </p:cNvPr>
          <p:cNvSpPr txBox="1"/>
          <p:nvPr/>
        </p:nvSpPr>
        <p:spPr>
          <a:xfrm>
            <a:off x="679983" y="743701"/>
            <a:ext cx="9965803" cy="772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dirty="0"/>
              <a:t>The signal delay increases with distance, however, given the shape of the electrodes, the determination of ”distance” it is not straightforward: the vertex? </a:t>
            </a:r>
            <a:r>
              <a:rPr lang="en-GB" dirty="0"/>
              <a:t>the closest metal? </a:t>
            </a:r>
            <a:endParaRPr lang="en-IT" dirty="0"/>
          </a:p>
        </p:txBody>
      </p:sp>
      <p:pic>
        <p:nvPicPr>
          <p:cNvPr id="7" name="Picture 6" descr="Chart, scatter chart&#10;&#10;Description automatically generated">
            <a:extLst>
              <a:ext uri="{FF2B5EF4-FFF2-40B4-BE49-F238E27FC236}">
                <a16:creationId xmlns:a16="http://schemas.microsoft.com/office/drawing/2014/main" id="{21AEB321-AAFF-3641-9B63-1AF47A590C4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0978" y="1945618"/>
            <a:ext cx="4377988" cy="354712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E1DD0AC-290E-AC4D-8B41-48EA40516556}"/>
              </a:ext>
            </a:extLst>
          </p:cNvPr>
          <p:cNvSpPr txBox="1"/>
          <p:nvPr/>
        </p:nvSpPr>
        <p:spPr>
          <a:xfrm>
            <a:off x="629912" y="2010853"/>
            <a:ext cx="6238755" cy="17382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b="1" dirty="0"/>
              <a:t>Along the diagonal, the delay for this specific structure is about 0.3 ps/ </a:t>
            </a:r>
            <a:r>
              <a:rPr lang="en-IT" b="1" dirty="0">
                <a:latin typeface="Symbol" pitchFamily="2" charset="2"/>
              </a:rPr>
              <a:t>m</a:t>
            </a:r>
            <a:r>
              <a:rPr lang="en-IT" b="1" dirty="0"/>
              <a:t>m </a:t>
            </a:r>
          </a:p>
          <a:p>
            <a:pPr lvl="1">
              <a:lnSpc>
                <a:spcPct val="130000"/>
              </a:lnSpc>
            </a:pPr>
            <a:r>
              <a:rPr lang="en-IT" sz="1600" dirty="0"/>
              <a:t>==&gt; the delay is the same for 450 </a:t>
            </a:r>
            <a:r>
              <a:rPr lang="en-IT" sz="1600" dirty="0">
                <a:latin typeface="Symbol" pitchFamily="2" charset="2"/>
              </a:rPr>
              <a:t>m</a:t>
            </a:r>
            <a:r>
              <a:rPr lang="en-IT" sz="1600" dirty="0"/>
              <a:t>m and 1300 </a:t>
            </a:r>
            <a:r>
              <a:rPr lang="en-IT" sz="1600" dirty="0">
                <a:latin typeface="Symbol" pitchFamily="2" charset="2"/>
              </a:rPr>
              <a:t>m</a:t>
            </a:r>
            <a:r>
              <a:rPr lang="en-IT" sz="1600" dirty="0"/>
              <a:t>m pitch</a:t>
            </a:r>
          </a:p>
          <a:p>
            <a:pPr lvl="1">
              <a:lnSpc>
                <a:spcPct val="130000"/>
              </a:lnSpc>
            </a:pPr>
            <a:r>
              <a:rPr lang="en-IT" sz="1600" dirty="0"/>
              <a:t>==&gt; the delay increases in wafer with a higher sheet resistance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5FD6E2D-F072-DD47-8E31-F1188FEFDCA0}"/>
              </a:ext>
            </a:extLst>
          </p:cNvPr>
          <p:cNvSpPr txBox="1"/>
          <p:nvPr/>
        </p:nvSpPr>
        <p:spPr>
          <a:xfrm>
            <a:off x="7239151" y="5492747"/>
            <a:ext cx="4663841" cy="1133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dirty="0"/>
              <a:t>Signal delay of the channel with the maximum amplitude for different hit positions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D2019DC-21B0-C04C-A114-977DD81704A9}"/>
              </a:ext>
            </a:extLst>
          </p:cNvPr>
          <p:cNvSpPr/>
          <p:nvPr/>
        </p:nvSpPr>
        <p:spPr>
          <a:xfrm>
            <a:off x="9390738" y="2959126"/>
            <a:ext cx="12811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T" b="1" dirty="0"/>
              <a:t>0.3 ps/</a:t>
            </a:r>
            <a:r>
              <a:rPr lang="en-IT" b="1" dirty="0">
                <a:latin typeface="Symbol" pitchFamily="2" charset="2"/>
              </a:rPr>
              <a:t>m</a:t>
            </a:r>
            <a:r>
              <a:rPr lang="en-IT" b="1" dirty="0"/>
              <a:t>m</a:t>
            </a:r>
            <a:endParaRPr lang="en-IT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890741B-7A1C-3842-9EC1-6F89C84ED0C4}"/>
              </a:ext>
            </a:extLst>
          </p:cNvPr>
          <p:cNvCxnSpPr>
            <a:cxnSpLocks/>
          </p:cNvCxnSpPr>
          <p:nvPr/>
        </p:nvCxnSpPr>
        <p:spPr>
          <a:xfrm flipH="1" flipV="1">
            <a:off x="8484563" y="2832539"/>
            <a:ext cx="1086509" cy="88478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6A17A3F-82CE-B54F-A30E-A690C6742293}"/>
              </a:ext>
            </a:extLst>
          </p:cNvPr>
          <p:cNvSpPr txBox="1"/>
          <p:nvPr/>
        </p:nvSpPr>
        <p:spPr>
          <a:xfrm>
            <a:off x="594105" y="4033554"/>
            <a:ext cx="4309193" cy="4135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dirty="0"/>
              <a:t>The time of each pad </a:t>
            </a:r>
            <a:r>
              <a:rPr lang="en-US" b="1" i="1" dirty="0" err="1"/>
              <a:t>i</a:t>
            </a:r>
            <a:r>
              <a:rPr lang="en-US" dirty="0"/>
              <a:t> is defined as: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EF89D98-3690-704E-8859-5E3F3ED6C8CD}"/>
                  </a:ext>
                </a:extLst>
              </p:cNvPr>
              <p:cNvSpPr txBox="1"/>
              <p:nvPr/>
            </p:nvSpPr>
            <p:spPr>
              <a:xfrm>
                <a:off x="963122" y="4727215"/>
                <a:ext cx="2645404" cy="4290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b="1" i="1" smtClean="0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b="1" i="1" smtClean="0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  <m:sup>
                          <m:r>
                            <a:rPr lang="en-US" sz="2000" b="1" i="1" smtClean="0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</a:rPr>
                            <m:t>𝑻𝒓𝒖𝒆</m:t>
                          </m:r>
                        </m:sup>
                      </m:sSubSup>
                      <m:r>
                        <a:rPr lang="en-US" sz="2000" b="1" i="1" smtClean="0">
                          <a:solidFill>
                            <a:srgbClr val="800000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sSubSup>
                        <m:sSubSupPr>
                          <m:ctrlPr>
                            <a:rPr lang="en-US" sz="2000" b="1" i="1" smtClean="0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b="1" i="1" smtClean="0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  <m:sup>
                          <m:r>
                            <a:rPr lang="en-US" sz="2000" b="1" i="1" smtClean="0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</a:rPr>
                            <m:t>𝑴𝒆𝒂𝒔</m:t>
                          </m:r>
                        </m:sup>
                      </m:sSubSup>
                      <m:r>
                        <a:rPr lang="en-US" sz="2000" b="1" i="1" smtClean="0">
                          <a:solidFill>
                            <a:srgbClr val="8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1" i="1" smtClean="0">
                          <a:solidFill>
                            <a:srgbClr val="8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𝒅𝒆𝒍𝒂𝒚</m:t>
                      </m:r>
                    </m:oMath>
                  </m:oMathPara>
                </a14:m>
                <a:endParaRPr lang="en-US" sz="2000" b="1" dirty="0">
                  <a:solidFill>
                    <a:srgbClr val="800000"/>
                  </a:solidFill>
                </a:endParaRPr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EF89D98-3690-704E-8859-5E3F3ED6C8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3122" y="4727215"/>
                <a:ext cx="2645404" cy="429028"/>
              </a:xfrm>
              <a:prstGeom prst="rect">
                <a:avLst/>
              </a:prstGeom>
              <a:blipFill>
                <a:blip r:embed="rId3"/>
                <a:stretch>
                  <a:fillRect l="-952" r="-2381" b="-1428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9DD0BCFC-2A0E-2349-8C9F-86EE001E0E59}"/>
              </a:ext>
            </a:extLst>
          </p:cNvPr>
          <p:cNvSpPr txBox="1"/>
          <p:nvPr/>
        </p:nvSpPr>
        <p:spPr>
          <a:xfrm>
            <a:off x="725911" y="5407786"/>
            <a:ext cx="4663841" cy="7736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dirty="0"/>
              <a:t>Using  the laser, a delay map has been created</a:t>
            </a:r>
          </a:p>
        </p:txBody>
      </p:sp>
    </p:spTree>
    <p:extLst>
      <p:ext uri="{BB962C8B-B14F-4D97-AF65-F5344CB8AC3E}">
        <p14:creationId xmlns:p14="http://schemas.microsoft.com/office/powerpoint/2010/main" val="1242548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4" grpId="0"/>
      <p:bldP spid="15" grpId="0"/>
      <p:bldP spid="2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7C4D105-ED7F-3E46-9A9A-AE7B0176C3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59542A-3E80-6344-8B67-EF3421FF6948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Torino, TREDI  03/2022, Online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17DCFE3-BDD6-204F-AF74-FA2D0D19B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Hit time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71CDF9B3-1E7A-A048-A841-490682330157}"/>
                  </a:ext>
                </a:extLst>
              </p:cNvPr>
              <p:cNvSpPr/>
              <p:nvPr/>
            </p:nvSpPr>
            <p:spPr>
              <a:xfrm>
                <a:off x="941113" y="2701316"/>
                <a:ext cx="2713563" cy="9630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</a:rPr>
                            <m:t>𝑯𝒊𝒕</m:t>
                          </m:r>
                        </m:e>
                        <m:sub>
                          <m:r>
                            <a:rPr lang="en-US" sz="2000" b="1" i="1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</a:rPr>
                            <m:t>𝑻𝒊𝒎𝒆</m:t>
                          </m:r>
                        </m:sub>
                      </m:sSub>
                      <m:r>
                        <a:rPr lang="en-US" sz="2000" b="1" i="1">
                          <a:solidFill>
                            <a:srgbClr val="800000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nary>
                        <m:naryPr>
                          <m:chr m:val="∑"/>
                          <m:ctrlPr>
                            <a:rPr lang="en-US" sz="2000" b="1" i="1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000" b="1" i="1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US" sz="2000" b="1" i="1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p>
                        <m:e>
                          <m:f>
                            <m:fPr>
                              <m:ctrlPr>
                                <a:rPr lang="en-US" sz="2000" b="1" i="1" smtClean="0">
                                  <a:solidFill>
                                    <a:srgbClr val="8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2000" b="1" i="1">
                                      <a:solidFill>
                                        <a:srgbClr val="8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sSub>
                                    <m:sSubPr>
                                      <m:ctrlPr>
                                        <a:rPr lang="en-US" sz="2000" b="1" i="1" smtClean="0">
                                          <a:solidFill>
                                            <a:srgbClr val="8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1" i="1" smtClean="0">
                                          <a:solidFill>
                                            <a:srgbClr val="8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𝑨</m:t>
                                      </m:r>
                                    </m:e>
                                    <m:sub>
                                      <m:r>
                                        <a:rPr lang="en-US" sz="2000" b="1" i="1" smtClean="0">
                                          <a:solidFill>
                                            <a:srgbClr val="8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𝒊</m:t>
                                      </m:r>
                                    </m:sub>
                                  </m:sSub>
                                  <m:r>
                                    <a:rPr lang="en-US" sz="2000" b="1" i="1">
                                      <a:solidFill>
                                        <a:srgbClr val="8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𝒕</m:t>
                                  </m:r>
                                </m:e>
                                <m:sub>
                                  <m:r>
                                    <a:rPr lang="en-US" sz="2000" b="1" i="1">
                                      <a:solidFill>
                                        <a:srgbClr val="8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𝒊</m:t>
                                  </m:r>
                                </m:sub>
                                <m:sup>
                                  <m:r>
                                    <a:rPr lang="en-US" sz="2000" b="1" i="1">
                                      <a:solidFill>
                                        <a:srgbClr val="8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𝑻𝒓𝒖𝒆</m:t>
                                  </m:r>
                                </m:sup>
                              </m:sSubSup>
                            </m:num>
                            <m:den>
                              <m:sSub>
                                <m:sSubPr>
                                  <m:ctrlPr>
                                    <a:rPr lang="en-US" sz="2000" b="1" i="1" smtClean="0">
                                      <a:solidFill>
                                        <a:srgbClr val="8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smtClean="0">
                                      <a:solidFill>
                                        <a:srgbClr val="8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𝑨</m:t>
                                  </m:r>
                                </m:e>
                                <m:sub>
                                  <m:r>
                                    <a:rPr lang="en-US" sz="2000" b="1" i="1" smtClean="0">
                                      <a:solidFill>
                                        <a:srgbClr val="8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𝒊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</m:oMath>
                  </m:oMathPara>
                </a14:m>
                <a:endParaRPr lang="en-IT" sz="2000" dirty="0"/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71CDF9B3-1E7A-A048-A841-49068233015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1113" y="2701316"/>
                <a:ext cx="2713563" cy="963021"/>
              </a:xfrm>
              <a:prstGeom prst="rect">
                <a:avLst/>
              </a:prstGeom>
              <a:blipFill>
                <a:blip r:embed="rId2"/>
                <a:stretch>
                  <a:fillRect t="-96104" b="-15064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B40E2370-5FF2-4446-8A82-FCCDE01011F8}"/>
              </a:ext>
            </a:extLst>
          </p:cNvPr>
          <p:cNvSpPr txBox="1"/>
          <p:nvPr/>
        </p:nvSpPr>
        <p:spPr>
          <a:xfrm>
            <a:off x="772580" y="907954"/>
            <a:ext cx="5764193" cy="7736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dirty="0"/>
              <a:t>The time of the hit can be defined in several ways. For examples: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C108FED-315C-E447-92D5-EA4CEE379BB5}"/>
              </a:ext>
            </a:extLst>
          </p:cNvPr>
          <p:cNvSpPr/>
          <p:nvPr/>
        </p:nvSpPr>
        <p:spPr>
          <a:xfrm>
            <a:off x="772580" y="1917651"/>
            <a:ext cx="4435830" cy="7023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30000"/>
              </a:lnSpc>
              <a:buAutoNum type="arabicParenR"/>
            </a:pPr>
            <a:r>
              <a:rPr lang="en-US" dirty="0"/>
              <a:t>Amplitude-weighted </a:t>
            </a:r>
          </a:p>
          <a:p>
            <a:pPr>
              <a:lnSpc>
                <a:spcPct val="130000"/>
              </a:lnSpc>
            </a:pPr>
            <a:r>
              <a:rPr lang="en-US" sz="1400" dirty="0"/>
              <a:t>(leads to uniform precision on the pixel surface): 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46EF370-DD07-3945-9CA0-DAD43EF121BF}"/>
              </a:ext>
            </a:extLst>
          </p:cNvPr>
          <p:cNvSpPr/>
          <p:nvPr/>
        </p:nvSpPr>
        <p:spPr>
          <a:xfrm>
            <a:off x="772580" y="3824198"/>
            <a:ext cx="5061061" cy="1342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dirty="0"/>
              <a:t>2) Time of the channel with the maximum amplitude: </a:t>
            </a:r>
          </a:p>
          <a:p>
            <a:pPr>
              <a:lnSpc>
                <a:spcPct val="130000"/>
              </a:lnSpc>
            </a:pPr>
            <a:r>
              <a:rPr lang="en-US" sz="1400" dirty="0"/>
              <a:t>(works best when one  amplitude is much larger than the other 3, not uniform on the pixel surface)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BADBC7BC-93B1-2641-8367-2B3017AA3CD1}"/>
                  </a:ext>
                </a:extLst>
              </p:cNvPr>
              <p:cNvSpPr/>
              <p:nvPr/>
            </p:nvSpPr>
            <p:spPr>
              <a:xfrm>
                <a:off x="2663803" y="5255387"/>
                <a:ext cx="2215927" cy="42614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</a:rPr>
                            <m:t>𝑯𝒊𝒕</m:t>
                          </m:r>
                        </m:e>
                        <m:sub>
                          <m:r>
                            <a:rPr lang="en-US" sz="2000" b="1" i="1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</a:rPr>
                            <m:t>𝑻𝒊𝒎𝒆</m:t>
                          </m:r>
                        </m:sub>
                      </m:sSub>
                      <m:r>
                        <a:rPr lang="en-US" sz="2000" b="1" i="1">
                          <a:solidFill>
                            <a:srgbClr val="8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000" b="1" i="1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b="1" i="1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</a:rPr>
                            <m:t>𝑪𝒉𝑴𝒂𝒙</m:t>
                          </m:r>
                        </m:sub>
                        <m:sup>
                          <m:r>
                            <a:rPr lang="en-US" sz="2000" b="1" i="1">
                              <a:solidFill>
                                <a:srgbClr val="800000"/>
                              </a:solidFill>
                              <a:latin typeface="Cambria Math" panose="02040503050406030204" pitchFamily="18" charset="0"/>
                            </a:rPr>
                            <m:t>𝑻𝒓𝒖𝒆</m:t>
                          </m:r>
                        </m:sup>
                      </m:sSubSup>
                    </m:oMath>
                  </m:oMathPara>
                </a14:m>
                <a:endParaRPr lang="en-IT" sz="2000" dirty="0"/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BADBC7BC-93B1-2641-8367-2B3017AA3CD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3803" y="5255387"/>
                <a:ext cx="2215927" cy="426142"/>
              </a:xfrm>
              <a:prstGeom prst="rect">
                <a:avLst/>
              </a:prstGeom>
              <a:blipFill>
                <a:blip r:embed="rId3"/>
                <a:stretch>
                  <a:fillRect b="-285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80C7789F-BC97-3845-8613-0E8CAC1E5A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93875151"/>
              </p:ext>
            </p:extLst>
          </p:nvPr>
        </p:nvGraphicFramePr>
        <p:xfrm>
          <a:off x="5510723" y="1849242"/>
          <a:ext cx="6681278" cy="33246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3AE852DC-65E5-3B4A-92B4-C4E3ECD354E5}"/>
              </a:ext>
            </a:extLst>
          </p:cNvPr>
          <p:cNvSpPr txBox="1"/>
          <p:nvPr/>
        </p:nvSpPr>
        <p:spPr>
          <a:xfrm>
            <a:off x="6693428" y="5114643"/>
            <a:ext cx="5291211" cy="1133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dirty="0"/>
              <a:t>Amplitude weighted temporal resolution (jitter component) vs gain </a:t>
            </a:r>
          </a:p>
          <a:p>
            <a:pPr algn="ctr">
              <a:lnSpc>
                <a:spcPct val="130000"/>
              </a:lnSpc>
            </a:pPr>
            <a:r>
              <a:rPr lang="en-US" dirty="0"/>
              <a:t>(laser contribution not subtracted)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555DB7B-8DD7-CB49-B056-3EFB2E6B6CAF}"/>
              </a:ext>
            </a:extLst>
          </p:cNvPr>
          <p:cNvSpPr txBox="1"/>
          <p:nvPr/>
        </p:nvSpPr>
        <p:spPr>
          <a:xfrm>
            <a:off x="642743" y="5899785"/>
            <a:ext cx="5179618" cy="772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b="1" dirty="0"/>
              <a:t>The jitter is quite good, similar to that of an LGAD with equivalent gain</a:t>
            </a:r>
          </a:p>
        </p:txBody>
      </p:sp>
    </p:spTree>
    <p:extLst>
      <p:ext uri="{BB962C8B-B14F-4D97-AF65-F5344CB8AC3E}">
        <p14:creationId xmlns:p14="http://schemas.microsoft.com/office/powerpoint/2010/main" val="2773871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Graphic spid="21" grpId="0">
        <p:bldAsOne/>
      </p:bldGraphic>
      <p:bldP spid="22" grpId="0"/>
      <p:bldP spid="2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B8EFEC1-016A-E742-9D2D-172998306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CEA71E-4F47-164C-94BE-28B6E1F404A3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N. Cartiglia,  INFN Torino, TREDI  03/2022, Online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D292A0D-FF0A-FD48-AA60-39C3EC5F3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Conclusions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D5C630-EC5D-1C4D-91A6-7D797559AA7F}"/>
              </a:ext>
            </a:extLst>
          </p:cNvPr>
          <p:cNvSpPr txBox="1"/>
          <p:nvPr/>
        </p:nvSpPr>
        <p:spPr>
          <a:xfrm>
            <a:off x="1099595" y="810364"/>
            <a:ext cx="8310622" cy="1133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b="1" dirty="0">
                <a:solidFill>
                  <a:srgbClr val="800000"/>
                </a:solidFill>
              </a:rPr>
              <a:t>The FBK – AC-RSD2 production has been designed to: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dirty="0"/>
              <a:t>Have uniform signal sharing on the pixel surface 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dirty="0"/>
              <a:t>L</a:t>
            </a:r>
            <a:r>
              <a:rPr lang="en-IT" dirty="0"/>
              <a:t>imit sharing to a well defined set of electrodes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6240567-9644-C846-AE33-126975692A99}"/>
              </a:ext>
            </a:extLst>
          </p:cNvPr>
          <p:cNvSpPr/>
          <p:nvPr/>
        </p:nvSpPr>
        <p:spPr>
          <a:xfrm>
            <a:off x="1099594" y="2108859"/>
            <a:ext cx="8102277" cy="1133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IT" b="1" dirty="0">
                <a:solidFill>
                  <a:srgbClr val="800000"/>
                </a:solidFill>
              </a:rPr>
              <a:t>Electrodes shaped as crosses are very effective in reaching both goals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dirty="0"/>
              <a:t>Sharing happens on the whole pixel surface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dirty="0"/>
              <a:t>The signal is mostly contained within 4 electrodes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545490C-3B6A-3943-9B9B-C7FDB643E140}"/>
              </a:ext>
            </a:extLst>
          </p:cNvPr>
          <p:cNvSpPr/>
          <p:nvPr/>
        </p:nvSpPr>
        <p:spPr>
          <a:xfrm>
            <a:off x="1099594" y="3415133"/>
            <a:ext cx="7176306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IT" b="1" dirty="0">
                <a:solidFill>
                  <a:srgbClr val="800000"/>
                </a:solidFill>
              </a:rPr>
              <a:t>In our studies, we reached a spatial resolution about 3% of the pitch at gain =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P</a:t>
            </a:r>
            <a:r>
              <a:rPr lang="en-IT" dirty="0">
                <a:latin typeface="+mj-lt"/>
              </a:rPr>
              <a:t>itch </a:t>
            </a:r>
            <a:r>
              <a:rPr lang="en-IT" dirty="0">
                <a:latin typeface="Symbol" pitchFamily="2" charset="2"/>
              </a:rPr>
              <a:t>= 450 m</a:t>
            </a:r>
            <a:r>
              <a:rPr lang="en-IT" dirty="0">
                <a:latin typeface="+mj-lt"/>
              </a:rPr>
              <a:t>m ==&gt; </a:t>
            </a:r>
            <a:r>
              <a:rPr lang="en-IT" dirty="0">
                <a:latin typeface="Symbol" pitchFamily="2" charset="2"/>
              </a:rPr>
              <a:t> s</a:t>
            </a:r>
            <a:r>
              <a:rPr lang="en-IT" baseline="-25000" dirty="0">
                <a:latin typeface="+mj-lt"/>
              </a:rPr>
              <a:t>x</a:t>
            </a:r>
            <a:r>
              <a:rPr lang="en-IT" dirty="0"/>
              <a:t> ~ 13 </a:t>
            </a:r>
            <a:r>
              <a:rPr lang="en-IT" dirty="0">
                <a:latin typeface="Symbol" pitchFamily="2" charset="2"/>
              </a:rPr>
              <a:t>m</a:t>
            </a:r>
            <a:r>
              <a:rPr lang="en-IT" dirty="0"/>
              <a:t>m;   </a:t>
            </a:r>
            <a:r>
              <a:rPr lang="en-IT" dirty="0">
                <a:latin typeface="Symbol" pitchFamily="2" charset="2"/>
              </a:rPr>
              <a:t>s</a:t>
            </a:r>
            <a:r>
              <a:rPr lang="en-IT" baseline="-25000" dirty="0"/>
              <a:t>x</a:t>
            </a:r>
            <a:r>
              <a:rPr lang="en-IT" dirty="0"/>
              <a:t>/pitch  ~ 3%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</a:t>
            </a:r>
            <a:r>
              <a:rPr lang="en-IT" dirty="0"/>
              <a:t>itch </a:t>
            </a:r>
            <a:r>
              <a:rPr lang="en-IT" dirty="0">
                <a:latin typeface="Symbol" pitchFamily="2" charset="2"/>
              </a:rPr>
              <a:t>= 1300 m</a:t>
            </a:r>
            <a:r>
              <a:rPr lang="en-IT" dirty="0"/>
              <a:t>m ==&gt; </a:t>
            </a:r>
            <a:r>
              <a:rPr lang="en-IT" dirty="0">
                <a:latin typeface="Symbol" pitchFamily="2" charset="2"/>
              </a:rPr>
              <a:t> s</a:t>
            </a:r>
            <a:r>
              <a:rPr lang="en-IT" baseline="-25000" dirty="0">
                <a:latin typeface="+mj-lt"/>
              </a:rPr>
              <a:t>x</a:t>
            </a:r>
            <a:r>
              <a:rPr lang="en-IT" dirty="0"/>
              <a:t> ~ 37 </a:t>
            </a:r>
            <a:r>
              <a:rPr lang="en-IT" dirty="0">
                <a:latin typeface="Symbol" pitchFamily="2" charset="2"/>
              </a:rPr>
              <a:t>m</a:t>
            </a:r>
            <a:r>
              <a:rPr lang="en-IT" dirty="0"/>
              <a:t>m;  </a:t>
            </a:r>
            <a:r>
              <a:rPr lang="en-IT" dirty="0">
                <a:latin typeface="Symbol" pitchFamily="2" charset="2"/>
              </a:rPr>
              <a:t>s</a:t>
            </a:r>
            <a:r>
              <a:rPr lang="en-IT" baseline="-25000" dirty="0"/>
              <a:t>x</a:t>
            </a:r>
            <a:r>
              <a:rPr lang="en-IT" dirty="0"/>
              <a:t>/pitch  ~ 3%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04DA465-C054-6047-803F-00FE3882BBEA}"/>
              </a:ext>
            </a:extLst>
          </p:cNvPr>
          <p:cNvSpPr/>
          <p:nvPr/>
        </p:nvSpPr>
        <p:spPr>
          <a:xfrm>
            <a:off x="1099594" y="5059076"/>
            <a:ext cx="8102277" cy="412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IT" b="1" dirty="0">
                <a:solidFill>
                  <a:schemeClr val="accent1"/>
                </a:solidFill>
              </a:rPr>
              <a:t>Spatial resolution depends upon ~ 1/gain, ~ 1/pitch, and ~noise 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08B3146-791E-B441-BB50-31062B46676D}"/>
              </a:ext>
            </a:extLst>
          </p:cNvPr>
          <p:cNvSpPr/>
          <p:nvPr/>
        </p:nvSpPr>
        <p:spPr>
          <a:xfrm>
            <a:off x="1099593" y="5782742"/>
            <a:ext cx="8102277" cy="412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IT" b="1" dirty="0">
                <a:solidFill>
                  <a:srgbClr val="800000"/>
                </a:solidFill>
              </a:rPr>
              <a:t>Temporal resolution similar to LGAD with equivalent gain</a:t>
            </a:r>
          </a:p>
        </p:txBody>
      </p:sp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35C3FE07-CA9A-164A-8A21-011B7238C88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7164" y="2675745"/>
            <a:ext cx="3413903" cy="2375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432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0315C0F-AA39-F949-BCA3-B78999051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5B4EFE-5B2A-C54B-BA94-A6B67CC8F6B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Torino, TREDI  03/2022, Online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72C6DE-0923-7B4C-8C6B-0CC9D5754AA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Acknowledgement</a:t>
            </a:r>
            <a:endParaRPr lang="en-IT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AF7C33-1C96-AF40-988E-ABDEFD5C6B0B}"/>
              </a:ext>
            </a:extLst>
          </p:cNvPr>
          <p:cNvSpPr txBox="1"/>
          <p:nvPr/>
        </p:nvSpPr>
        <p:spPr>
          <a:xfrm>
            <a:off x="1542585" y="1494983"/>
            <a:ext cx="9279025" cy="3363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We kindly acknowledge the following funding agencies, collaborations:</a:t>
            </a:r>
          </a:p>
          <a:p>
            <a:pPr>
              <a:lnSpc>
                <a:spcPct val="150000"/>
              </a:lnSpc>
            </a:pPr>
            <a:endParaRPr lang="en-US" dirty="0"/>
          </a:p>
          <a:p>
            <a:pPr marL="257175" indent="-257175">
              <a:lnSpc>
                <a:spcPct val="150000"/>
              </a:lnSpc>
              <a:buFont typeface="Wingdings" charset="2"/>
              <a:buChar char="Ø"/>
            </a:pPr>
            <a:r>
              <a:rPr lang="en-US" dirty="0"/>
              <a:t>RD50 collaboration</a:t>
            </a:r>
          </a:p>
          <a:p>
            <a:pPr marL="257175" indent="-257175">
              <a:lnSpc>
                <a:spcPct val="150000"/>
              </a:lnSpc>
              <a:buFont typeface="Wingdings" charset="2"/>
              <a:buChar char="Ø"/>
            </a:pPr>
            <a:r>
              <a:rPr lang="en-US" dirty="0"/>
              <a:t>INFN - Gruppo V, RSD projects</a:t>
            </a:r>
          </a:p>
          <a:p>
            <a:pPr marL="257175" indent="-257175">
              <a:lnSpc>
                <a:spcPct val="150000"/>
              </a:lnSpc>
              <a:buFont typeface="Wingdings" charset="2"/>
              <a:buChar char="Ø"/>
            </a:pPr>
            <a:r>
              <a:rPr lang="en-US" dirty="0"/>
              <a:t>INFN – FBK agreement on sensor production (</a:t>
            </a:r>
            <a:r>
              <a:rPr lang="en-US" dirty="0" err="1"/>
              <a:t>convenzione</a:t>
            </a:r>
            <a:r>
              <a:rPr lang="en-US" dirty="0"/>
              <a:t> INFN-FBK)</a:t>
            </a:r>
          </a:p>
          <a:p>
            <a:pPr marL="257175" indent="-257175">
              <a:lnSpc>
                <a:spcPct val="150000"/>
              </a:lnSpc>
              <a:buFont typeface="Wingdings" charset="2"/>
              <a:buChar char="Ø"/>
            </a:pPr>
            <a:r>
              <a:rPr lang="it-IT" dirty="0"/>
              <a:t>Dipartimenti di Eccellenza, </a:t>
            </a:r>
            <a:r>
              <a:rPr lang="it-IT" dirty="0" err="1"/>
              <a:t>Univ</a:t>
            </a:r>
            <a:r>
              <a:rPr lang="it-IT" dirty="0"/>
              <a:t>. of Torino (ex L. 232/2016, art. 1, cc. 314, 337)</a:t>
            </a:r>
          </a:p>
          <a:p>
            <a:pPr marL="257175" indent="-257175">
              <a:lnSpc>
                <a:spcPct val="150000"/>
              </a:lnSpc>
              <a:buFont typeface="Wingdings" charset="2"/>
              <a:buChar char="Ø"/>
            </a:pPr>
            <a:r>
              <a:rPr lang="it-IT" dirty="0"/>
              <a:t>Ministero della Ricerca, Italia , PRIN 2017, progetto </a:t>
            </a:r>
            <a:r>
              <a:rPr lang="en-US" dirty="0"/>
              <a:t>2017L2XKTJ – 4DinSiDe</a:t>
            </a:r>
          </a:p>
          <a:p>
            <a:pPr marL="257175" indent="-257175">
              <a:lnSpc>
                <a:spcPct val="150000"/>
              </a:lnSpc>
              <a:buFont typeface="Wingdings" charset="2"/>
              <a:buChar char="Ø"/>
            </a:pPr>
            <a:r>
              <a:rPr lang="en-US" dirty="0" err="1"/>
              <a:t>Ministero</a:t>
            </a:r>
            <a:r>
              <a:rPr lang="en-US" dirty="0"/>
              <a:t> </a:t>
            </a:r>
            <a:r>
              <a:rPr lang="en-US" dirty="0" err="1"/>
              <a:t>della</a:t>
            </a:r>
            <a:r>
              <a:rPr lang="en-US" dirty="0"/>
              <a:t> </a:t>
            </a:r>
            <a:r>
              <a:rPr lang="en-US" dirty="0" err="1"/>
              <a:t>Ricerca</a:t>
            </a:r>
            <a:r>
              <a:rPr lang="en-US" dirty="0"/>
              <a:t>, Italia, FARE,   R165xr8frt_fare</a:t>
            </a:r>
          </a:p>
        </p:txBody>
      </p:sp>
    </p:spTree>
    <p:extLst>
      <p:ext uri="{BB962C8B-B14F-4D97-AF65-F5344CB8AC3E}">
        <p14:creationId xmlns:p14="http://schemas.microsoft.com/office/powerpoint/2010/main" val="155777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54D40B5-3F88-3743-8363-A360B8E5E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59A94D-A112-AA44-B512-243BFE45FEA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Torino, TREDI  03/2022, Online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590B3EB-9D13-4C4E-941A-8B6FB7246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577" y="-24514"/>
            <a:ext cx="11814423" cy="667871"/>
          </a:xfrm>
        </p:spPr>
        <p:txBody>
          <a:bodyPr/>
          <a:lstStyle/>
          <a:p>
            <a:r>
              <a:rPr lang="en-IT" dirty="0"/>
              <a:t>Digress: nomenclature </a:t>
            </a:r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641CBA9F-1701-7C43-B6D5-BFFD54C03966}"/>
              </a:ext>
            </a:extLst>
          </p:cNvPr>
          <p:cNvGrpSpPr/>
          <p:nvPr/>
        </p:nvGrpSpPr>
        <p:grpSpPr>
          <a:xfrm>
            <a:off x="6575789" y="1210543"/>
            <a:ext cx="4502178" cy="1679124"/>
            <a:chOff x="1147582" y="1198105"/>
            <a:chExt cx="5746330" cy="1701295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95C1044-1C2C-4C4B-8CAC-A6E6383E7AE7}"/>
                </a:ext>
              </a:extLst>
            </p:cNvPr>
            <p:cNvSpPr/>
            <p:nvPr/>
          </p:nvSpPr>
          <p:spPr>
            <a:xfrm>
              <a:off x="6474217" y="1436608"/>
              <a:ext cx="383244" cy="410483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C0F3BC6-C59E-AE41-9FC3-E9D13BD890CD}"/>
                </a:ext>
              </a:extLst>
            </p:cNvPr>
            <p:cNvSpPr/>
            <p:nvPr/>
          </p:nvSpPr>
          <p:spPr>
            <a:xfrm>
              <a:off x="1210122" y="1439896"/>
              <a:ext cx="383244" cy="410483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9847E4D-84FE-8B48-87F0-DF935CFE5718}"/>
                </a:ext>
              </a:extLst>
            </p:cNvPr>
            <p:cNvSpPr/>
            <p:nvPr/>
          </p:nvSpPr>
          <p:spPr>
            <a:xfrm>
              <a:off x="1240831" y="1443597"/>
              <a:ext cx="5502861" cy="169850"/>
            </a:xfrm>
            <a:prstGeom prst="rect">
              <a:avLst/>
            </a:prstGeom>
            <a:solidFill>
              <a:srgbClr val="3366FF">
                <a:alpha val="69944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978F4E2-D33D-7B41-8BCD-E1620A73D16A}"/>
                </a:ext>
              </a:extLst>
            </p:cNvPr>
            <p:cNvSpPr/>
            <p:nvPr/>
          </p:nvSpPr>
          <p:spPr>
            <a:xfrm>
              <a:off x="1159646" y="1430294"/>
              <a:ext cx="5734266" cy="1462455"/>
            </a:xfrm>
            <a:prstGeom prst="rect">
              <a:avLst/>
            </a:prstGeom>
            <a:noFill/>
            <a:ln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0583D0E-5B3E-8149-AB77-A19416731851}"/>
                </a:ext>
              </a:extLst>
            </p:cNvPr>
            <p:cNvSpPr/>
            <p:nvPr/>
          </p:nvSpPr>
          <p:spPr>
            <a:xfrm>
              <a:off x="1642317" y="1676047"/>
              <a:ext cx="4727308" cy="42274"/>
            </a:xfrm>
            <a:prstGeom prst="rect">
              <a:avLst/>
            </a:prstGeom>
            <a:solidFill>
              <a:srgbClr val="FF6600"/>
            </a:solidFill>
            <a:ln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1124EC8-7823-C740-87EC-4ADAAFDFA6A4}"/>
                </a:ext>
              </a:extLst>
            </p:cNvPr>
            <p:cNvSpPr/>
            <p:nvPr/>
          </p:nvSpPr>
          <p:spPr>
            <a:xfrm>
              <a:off x="1293254" y="1307356"/>
              <a:ext cx="5450438" cy="135293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4A0FD76-ED83-274A-B636-ED12BD8FBC4C}"/>
                </a:ext>
              </a:extLst>
            </p:cNvPr>
            <p:cNvSpPr/>
            <p:nvPr/>
          </p:nvSpPr>
          <p:spPr>
            <a:xfrm>
              <a:off x="2133154" y="1223399"/>
              <a:ext cx="707156" cy="6797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29D9F30-31D1-EB4A-A19B-BA7D7EE0B226}"/>
                </a:ext>
              </a:extLst>
            </p:cNvPr>
            <p:cNvSpPr/>
            <p:nvPr/>
          </p:nvSpPr>
          <p:spPr>
            <a:xfrm>
              <a:off x="3655801" y="1206516"/>
              <a:ext cx="707156" cy="7642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BFD7EE0-5985-594E-B891-CDF488360756}"/>
                </a:ext>
              </a:extLst>
            </p:cNvPr>
            <p:cNvSpPr/>
            <p:nvPr/>
          </p:nvSpPr>
          <p:spPr>
            <a:xfrm>
              <a:off x="5358741" y="1215599"/>
              <a:ext cx="707156" cy="7444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80AE0C0-A5BD-7A41-8D94-CD9F16A048EE}"/>
                </a:ext>
              </a:extLst>
            </p:cNvPr>
            <p:cNvSpPr/>
            <p:nvPr/>
          </p:nvSpPr>
          <p:spPr>
            <a:xfrm>
              <a:off x="1147582" y="2729550"/>
              <a:ext cx="5724549" cy="169850"/>
            </a:xfrm>
            <a:prstGeom prst="rect">
              <a:avLst/>
            </a:prstGeom>
            <a:solidFill>
              <a:schemeClr val="accent1"/>
            </a:solidFill>
            <a:ln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5E66FCDF-0A51-2A4E-8EB1-CC695931D881}"/>
                </a:ext>
              </a:extLst>
            </p:cNvPr>
            <p:cNvGrpSpPr/>
            <p:nvPr/>
          </p:nvGrpSpPr>
          <p:grpSpPr>
            <a:xfrm>
              <a:off x="1161170" y="1471936"/>
              <a:ext cx="5710782" cy="80834"/>
              <a:chOff x="1735494" y="2138844"/>
              <a:chExt cx="5372459" cy="196583"/>
            </a:xfrm>
          </p:grpSpPr>
          <p:grpSp>
            <p:nvGrpSpPr>
              <p:cNvPr id="23" name="Group 367">
                <a:extLst>
                  <a:ext uri="{FF2B5EF4-FFF2-40B4-BE49-F238E27FC236}">
                    <a16:creationId xmlns:a16="http://schemas.microsoft.com/office/drawing/2014/main" id="{7EB97818-C794-2D4F-8042-3C38BCF906C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6200000">
                <a:off x="2100619" y="1773719"/>
                <a:ext cx="184150" cy="914400"/>
                <a:chOff x="691" y="3197"/>
                <a:chExt cx="116" cy="576"/>
              </a:xfrm>
            </p:grpSpPr>
            <p:sp>
              <p:nvSpPr>
                <p:cNvPr id="39" name="Freeform 244">
                  <a:extLst>
                    <a:ext uri="{FF2B5EF4-FFF2-40B4-BE49-F238E27FC236}">
                      <a16:creationId xmlns:a16="http://schemas.microsoft.com/office/drawing/2014/main" id="{69711FD8-F4EB-A645-B605-3454754374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3" y="3249"/>
                  <a:ext cx="114" cy="524"/>
                </a:xfrm>
                <a:custGeom>
                  <a:avLst/>
                  <a:gdLst>
                    <a:gd name="T0" fmla="*/ 58 w 116"/>
                    <a:gd name="T1" fmla="*/ 0 h 1152"/>
                    <a:gd name="T2" fmla="*/ 58 w 116"/>
                    <a:gd name="T3" fmla="*/ 230 h 1152"/>
                    <a:gd name="T4" fmla="*/ 116 w 116"/>
                    <a:gd name="T5" fmla="*/ 288 h 1152"/>
                    <a:gd name="T6" fmla="*/ 0 w 116"/>
                    <a:gd name="T7" fmla="*/ 403 h 1152"/>
                    <a:gd name="T8" fmla="*/ 116 w 116"/>
                    <a:gd name="T9" fmla="*/ 518 h 1152"/>
                    <a:gd name="T10" fmla="*/ 0 w 116"/>
                    <a:gd name="T11" fmla="*/ 634 h 1152"/>
                    <a:gd name="T12" fmla="*/ 116 w 116"/>
                    <a:gd name="T13" fmla="*/ 749 h 1152"/>
                    <a:gd name="T14" fmla="*/ 0 w 116"/>
                    <a:gd name="T15" fmla="*/ 864 h 1152"/>
                    <a:gd name="T16" fmla="*/ 58 w 116"/>
                    <a:gd name="T17" fmla="*/ 922 h 1152"/>
                    <a:gd name="T18" fmla="*/ 58 w 116"/>
                    <a:gd name="T19" fmla="*/ 1152 h 1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6" h="1152">
                      <a:moveTo>
                        <a:pt x="58" y="0"/>
                      </a:moveTo>
                      <a:lnTo>
                        <a:pt x="58" y="230"/>
                      </a:lnTo>
                      <a:lnTo>
                        <a:pt x="116" y="288"/>
                      </a:lnTo>
                      <a:lnTo>
                        <a:pt x="0" y="403"/>
                      </a:lnTo>
                      <a:lnTo>
                        <a:pt x="116" y="518"/>
                      </a:lnTo>
                      <a:lnTo>
                        <a:pt x="0" y="634"/>
                      </a:lnTo>
                      <a:lnTo>
                        <a:pt x="116" y="749"/>
                      </a:lnTo>
                      <a:lnTo>
                        <a:pt x="0" y="864"/>
                      </a:lnTo>
                      <a:lnTo>
                        <a:pt x="58" y="922"/>
                      </a:lnTo>
                      <a:lnTo>
                        <a:pt x="58" y="1152"/>
                      </a:lnTo>
                    </a:path>
                  </a:pathLst>
                </a:custGeom>
                <a:noFill/>
                <a:ln w="190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cs typeface="+mn-cs"/>
                  </a:endParaRPr>
                </a:p>
              </p:txBody>
            </p:sp>
            <p:sp>
              <p:nvSpPr>
                <p:cNvPr id="40" name="Freeform 366">
                  <a:extLst>
                    <a:ext uri="{FF2B5EF4-FFF2-40B4-BE49-F238E27FC236}">
                      <a16:creationId xmlns:a16="http://schemas.microsoft.com/office/drawing/2014/main" id="{BBF93047-E1C4-7045-A755-683BA42A8F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1" y="3197"/>
                  <a:ext cx="115" cy="576"/>
                </a:xfrm>
                <a:custGeom>
                  <a:avLst/>
                  <a:gdLst>
                    <a:gd name="T0" fmla="*/ 58 w 115"/>
                    <a:gd name="T1" fmla="*/ 0 h 576"/>
                    <a:gd name="T2" fmla="*/ 0 w 115"/>
                    <a:gd name="T3" fmla="*/ 115 h 576"/>
                    <a:gd name="T4" fmla="*/ 58 w 115"/>
                    <a:gd name="T5" fmla="*/ 576 h 576"/>
                    <a:gd name="T6" fmla="*/ 115 w 115"/>
                    <a:gd name="T7" fmla="*/ 115 h 576"/>
                    <a:gd name="T8" fmla="*/ 58 w 115"/>
                    <a:gd name="T9" fmla="*/ 0 h 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5" h="576">
                      <a:moveTo>
                        <a:pt x="58" y="0"/>
                      </a:moveTo>
                      <a:lnTo>
                        <a:pt x="0" y="115"/>
                      </a:lnTo>
                      <a:lnTo>
                        <a:pt x="58" y="576"/>
                      </a:lnTo>
                      <a:lnTo>
                        <a:pt x="115" y="115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+mn-cs"/>
                  </a:endParaRPr>
                </a:p>
              </p:txBody>
            </p:sp>
          </p:grpSp>
          <p:grpSp>
            <p:nvGrpSpPr>
              <p:cNvPr id="24" name="Group 367">
                <a:extLst>
                  <a:ext uri="{FF2B5EF4-FFF2-40B4-BE49-F238E27FC236}">
                    <a16:creationId xmlns:a16="http://schemas.microsoft.com/office/drawing/2014/main" id="{FC70D45B-A395-F54A-8D3C-928BE27CE00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6200000">
                <a:off x="3007197" y="1775306"/>
                <a:ext cx="184150" cy="914400"/>
                <a:chOff x="691" y="3197"/>
                <a:chExt cx="116" cy="576"/>
              </a:xfrm>
            </p:grpSpPr>
            <p:sp>
              <p:nvSpPr>
                <p:cNvPr id="37" name="Freeform 244">
                  <a:extLst>
                    <a:ext uri="{FF2B5EF4-FFF2-40B4-BE49-F238E27FC236}">
                      <a16:creationId xmlns:a16="http://schemas.microsoft.com/office/drawing/2014/main" id="{73E0BDF5-7259-694F-AEB7-2B13A9A1E1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1" y="3197"/>
                  <a:ext cx="116" cy="576"/>
                </a:xfrm>
                <a:custGeom>
                  <a:avLst/>
                  <a:gdLst>
                    <a:gd name="T0" fmla="*/ 58 w 116"/>
                    <a:gd name="T1" fmla="*/ 0 h 1152"/>
                    <a:gd name="T2" fmla="*/ 58 w 116"/>
                    <a:gd name="T3" fmla="*/ 230 h 1152"/>
                    <a:gd name="T4" fmla="*/ 116 w 116"/>
                    <a:gd name="T5" fmla="*/ 288 h 1152"/>
                    <a:gd name="T6" fmla="*/ 0 w 116"/>
                    <a:gd name="T7" fmla="*/ 403 h 1152"/>
                    <a:gd name="T8" fmla="*/ 116 w 116"/>
                    <a:gd name="T9" fmla="*/ 518 h 1152"/>
                    <a:gd name="T10" fmla="*/ 0 w 116"/>
                    <a:gd name="T11" fmla="*/ 634 h 1152"/>
                    <a:gd name="T12" fmla="*/ 116 w 116"/>
                    <a:gd name="T13" fmla="*/ 749 h 1152"/>
                    <a:gd name="T14" fmla="*/ 0 w 116"/>
                    <a:gd name="T15" fmla="*/ 864 h 1152"/>
                    <a:gd name="T16" fmla="*/ 58 w 116"/>
                    <a:gd name="T17" fmla="*/ 922 h 1152"/>
                    <a:gd name="T18" fmla="*/ 58 w 116"/>
                    <a:gd name="T19" fmla="*/ 1152 h 1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6" h="1152">
                      <a:moveTo>
                        <a:pt x="58" y="0"/>
                      </a:moveTo>
                      <a:lnTo>
                        <a:pt x="58" y="230"/>
                      </a:lnTo>
                      <a:lnTo>
                        <a:pt x="116" y="288"/>
                      </a:lnTo>
                      <a:lnTo>
                        <a:pt x="0" y="403"/>
                      </a:lnTo>
                      <a:lnTo>
                        <a:pt x="116" y="518"/>
                      </a:lnTo>
                      <a:lnTo>
                        <a:pt x="0" y="634"/>
                      </a:lnTo>
                      <a:lnTo>
                        <a:pt x="116" y="749"/>
                      </a:lnTo>
                      <a:lnTo>
                        <a:pt x="0" y="864"/>
                      </a:lnTo>
                      <a:lnTo>
                        <a:pt x="58" y="922"/>
                      </a:lnTo>
                      <a:lnTo>
                        <a:pt x="58" y="1152"/>
                      </a:lnTo>
                    </a:path>
                  </a:pathLst>
                </a:custGeom>
                <a:noFill/>
                <a:ln w="190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cs typeface="+mn-cs"/>
                  </a:endParaRPr>
                </a:p>
              </p:txBody>
            </p:sp>
            <p:sp>
              <p:nvSpPr>
                <p:cNvPr id="38" name="Freeform 366">
                  <a:extLst>
                    <a:ext uri="{FF2B5EF4-FFF2-40B4-BE49-F238E27FC236}">
                      <a16:creationId xmlns:a16="http://schemas.microsoft.com/office/drawing/2014/main" id="{FDDA81EE-865E-A849-A4FE-37578D7A54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1" y="3197"/>
                  <a:ext cx="115" cy="576"/>
                </a:xfrm>
                <a:custGeom>
                  <a:avLst/>
                  <a:gdLst>
                    <a:gd name="T0" fmla="*/ 58 w 115"/>
                    <a:gd name="T1" fmla="*/ 0 h 576"/>
                    <a:gd name="T2" fmla="*/ 0 w 115"/>
                    <a:gd name="T3" fmla="*/ 115 h 576"/>
                    <a:gd name="T4" fmla="*/ 58 w 115"/>
                    <a:gd name="T5" fmla="*/ 576 h 576"/>
                    <a:gd name="T6" fmla="*/ 115 w 115"/>
                    <a:gd name="T7" fmla="*/ 115 h 576"/>
                    <a:gd name="T8" fmla="*/ 58 w 115"/>
                    <a:gd name="T9" fmla="*/ 0 h 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5" h="576">
                      <a:moveTo>
                        <a:pt x="58" y="0"/>
                      </a:moveTo>
                      <a:lnTo>
                        <a:pt x="0" y="115"/>
                      </a:lnTo>
                      <a:lnTo>
                        <a:pt x="58" y="576"/>
                      </a:lnTo>
                      <a:lnTo>
                        <a:pt x="115" y="115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+mn-cs"/>
                  </a:endParaRPr>
                </a:p>
              </p:txBody>
            </p:sp>
          </p:grpSp>
          <p:grpSp>
            <p:nvGrpSpPr>
              <p:cNvPr id="25" name="Group 367">
                <a:extLst>
                  <a:ext uri="{FF2B5EF4-FFF2-40B4-BE49-F238E27FC236}">
                    <a16:creationId xmlns:a16="http://schemas.microsoft.com/office/drawing/2014/main" id="{68BB81D3-88F1-4B40-A2A6-22212E110FA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6200000">
                <a:off x="3913775" y="1776893"/>
                <a:ext cx="184150" cy="914400"/>
                <a:chOff x="691" y="3197"/>
                <a:chExt cx="116" cy="576"/>
              </a:xfrm>
            </p:grpSpPr>
            <p:sp>
              <p:nvSpPr>
                <p:cNvPr id="35" name="Freeform 244">
                  <a:extLst>
                    <a:ext uri="{FF2B5EF4-FFF2-40B4-BE49-F238E27FC236}">
                      <a16:creationId xmlns:a16="http://schemas.microsoft.com/office/drawing/2014/main" id="{E4860AB2-513D-9A4B-AF39-D96F0BE54C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1" y="3197"/>
                  <a:ext cx="116" cy="576"/>
                </a:xfrm>
                <a:custGeom>
                  <a:avLst/>
                  <a:gdLst>
                    <a:gd name="T0" fmla="*/ 58 w 116"/>
                    <a:gd name="T1" fmla="*/ 0 h 1152"/>
                    <a:gd name="T2" fmla="*/ 58 w 116"/>
                    <a:gd name="T3" fmla="*/ 230 h 1152"/>
                    <a:gd name="T4" fmla="*/ 116 w 116"/>
                    <a:gd name="T5" fmla="*/ 288 h 1152"/>
                    <a:gd name="T6" fmla="*/ 0 w 116"/>
                    <a:gd name="T7" fmla="*/ 403 h 1152"/>
                    <a:gd name="T8" fmla="*/ 116 w 116"/>
                    <a:gd name="T9" fmla="*/ 518 h 1152"/>
                    <a:gd name="T10" fmla="*/ 0 w 116"/>
                    <a:gd name="T11" fmla="*/ 634 h 1152"/>
                    <a:gd name="T12" fmla="*/ 116 w 116"/>
                    <a:gd name="T13" fmla="*/ 749 h 1152"/>
                    <a:gd name="T14" fmla="*/ 0 w 116"/>
                    <a:gd name="T15" fmla="*/ 864 h 1152"/>
                    <a:gd name="T16" fmla="*/ 58 w 116"/>
                    <a:gd name="T17" fmla="*/ 922 h 1152"/>
                    <a:gd name="T18" fmla="*/ 58 w 116"/>
                    <a:gd name="T19" fmla="*/ 1152 h 1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6" h="1152">
                      <a:moveTo>
                        <a:pt x="58" y="0"/>
                      </a:moveTo>
                      <a:lnTo>
                        <a:pt x="58" y="230"/>
                      </a:lnTo>
                      <a:lnTo>
                        <a:pt x="116" y="288"/>
                      </a:lnTo>
                      <a:lnTo>
                        <a:pt x="0" y="403"/>
                      </a:lnTo>
                      <a:lnTo>
                        <a:pt x="116" y="518"/>
                      </a:lnTo>
                      <a:lnTo>
                        <a:pt x="0" y="634"/>
                      </a:lnTo>
                      <a:lnTo>
                        <a:pt x="116" y="749"/>
                      </a:lnTo>
                      <a:lnTo>
                        <a:pt x="0" y="864"/>
                      </a:lnTo>
                      <a:lnTo>
                        <a:pt x="58" y="922"/>
                      </a:lnTo>
                      <a:lnTo>
                        <a:pt x="58" y="1152"/>
                      </a:lnTo>
                    </a:path>
                  </a:pathLst>
                </a:custGeom>
                <a:noFill/>
                <a:ln w="190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cs typeface="+mn-cs"/>
                  </a:endParaRPr>
                </a:p>
              </p:txBody>
            </p:sp>
            <p:sp>
              <p:nvSpPr>
                <p:cNvPr id="36" name="Freeform 366">
                  <a:extLst>
                    <a:ext uri="{FF2B5EF4-FFF2-40B4-BE49-F238E27FC236}">
                      <a16:creationId xmlns:a16="http://schemas.microsoft.com/office/drawing/2014/main" id="{D215DB8F-3D16-294E-956C-D17953840D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1" y="3197"/>
                  <a:ext cx="115" cy="576"/>
                </a:xfrm>
                <a:custGeom>
                  <a:avLst/>
                  <a:gdLst>
                    <a:gd name="T0" fmla="*/ 58 w 115"/>
                    <a:gd name="T1" fmla="*/ 0 h 576"/>
                    <a:gd name="T2" fmla="*/ 0 w 115"/>
                    <a:gd name="T3" fmla="*/ 115 h 576"/>
                    <a:gd name="T4" fmla="*/ 58 w 115"/>
                    <a:gd name="T5" fmla="*/ 576 h 576"/>
                    <a:gd name="T6" fmla="*/ 115 w 115"/>
                    <a:gd name="T7" fmla="*/ 115 h 576"/>
                    <a:gd name="T8" fmla="*/ 58 w 115"/>
                    <a:gd name="T9" fmla="*/ 0 h 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5" h="576">
                      <a:moveTo>
                        <a:pt x="58" y="0"/>
                      </a:moveTo>
                      <a:lnTo>
                        <a:pt x="0" y="115"/>
                      </a:lnTo>
                      <a:lnTo>
                        <a:pt x="58" y="576"/>
                      </a:lnTo>
                      <a:lnTo>
                        <a:pt x="115" y="115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+mn-cs"/>
                  </a:endParaRPr>
                </a:p>
              </p:txBody>
            </p:sp>
          </p:grpSp>
          <p:grpSp>
            <p:nvGrpSpPr>
              <p:cNvPr id="26" name="Group 367">
                <a:extLst>
                  <a:ext uri="{FF2B5EF4-FFF2-40B4-BE49-F238E27FC236}">
                    <a16:creationId xmlns:a16="http://schemas.microsoft.com/office/drawing/2014/main" id="{1A9E88A2-D84D-F944-A48E-4CFFC293284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6200000">
                <a:off x="4795409" y="1778393"/>
                <a:ext cx="184150" cy="914400"/>
                <a:chOff x="691" y="3197"/>
                <a:chExt cx="116" cy="576"/>
              </a:xfrm>
            </p:grpSpPr>
            <p:sp>
              <p:nvSpPr>
                <p:cNvPr id="33" name="Freeform 244">
                  <a:extLst>
                    <a:ext uri="{FF2B5EF4-FFF2-40B4-BE49-F238E27FC236}">
                      <a16:creationId xmlns:a16="http://schemas.microsoft.com/office/drawing/2014/main" id="{1EA1133A-7052-3543-BCCA-B0D9C5D640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1" y="3197"/>
                  <a:ext cx="116" cy="576"/>
                </a:xfrm>
                <a:custGeom>
                  <a:avLst/>
                  <a:gdLst>
                    <a:gd name="T0" fmla="*/ 58 w 116"/>
                    <a:gd name="T1" fmla="*/ 0 h 1152"/>
                    <a:gd name="T2" fmla="*/ 58 w 116"/>
                    <a:gd name="T3" fmla="*/ 230 h 1152"/>
                    <a:gd name="T4" fmla="*/ 116 w 116"/>
                    <a:gd name="T5" fmla="*/ 288 h 1152"/>
                    <a:gd name="T6" fmla="*/ 0 w 116"/>
                    <a:gd name="T7" fmla="*/ 403 h 1152"/>
                    <a:gd name="T8" fmla="*/ 116 w 116"/>
                    <a:gd name="T9" fmla="*/ 518 h 1152"/>
                    <a:gd name="T10" fmla="*/ 0 w 116"/>
                    <a:gd name="T11" fmla="*/ 634 h 1152"/>
                    <a:gd name="T12" fmla="*/ 116 w 116"/>
                    <a:gd name="T13" fmla="*/ 749 h 1152"/>
                    <a:gd name="T14" fmla="*/ 0 w 116"/>
                    <a:gd name="T15" fmla="*/ 864 h 1152"/>
                    <a:gd name="T16" fmla="*/ 58 w 116"/>
                    <a:gd name="T17" fmla="*/ 922 h 1152"/>
                    <a:gd name="T18" fmla="*/ 58 w 116"/>
                    <a:gd name="T19" fmla="*/ 1152 h 1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6" h="1152">
                      <a:moveTo>
                        <a:pt x="58" y="0"/>
                      </a:moveTo>
                      <a:lnTo>
                        <a:pt x="58" y="230"/>
                      </a:lnTo>
                      <a:lnTo>
                        <a:pt x="116" y="288"/>
                      </a:lnTo>
                      <a:lnTo>
                        <a:pt x="0" y="403"/>
                      </a:lnTo>
                      <a:lnTo>
                        <a:pt x="116" y="518"/>
                      </a:lnTo>
                      <a:lnTo>
                        <a:pt x="0" y="634"/>
                      </a:lnTo>
                      <a:lnTo>
                        <a:pt x="116" y="749"/>
                      </a:lnTo>
                      <a:lnTo>
                        <a:pt x="0" y="864"/>
                      </a:lnTo>
                      <a:lnTo>
                        <a:pt x="58" y="922"/>
                      </a:lnTo>
                      <a:lnTo>
                        <a:pt x="58" y="1152"/>
                      </a:lnTo>
                    </a:path>
                  </a:pathLst>
                </a:custGeom>
                <a:noFill/>
                <a:ln w="190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cs typeface="+mn-cs"/>
                  </a:endParaRPr>
                </a:p>
              </p:txBody>
            </p:sp>
            <p:sp>
              <p:nvSpPr>
                <p:cNvPr id="34" name="Freeform 366">
                  <a:extLst>
                    <a:ext uri="{FF2B5EF4-FFF2-40B4-BE49-F238E27FC236}">
                      <a16:creationId xmlns:a16="http://schemas.microsoft.com/office/drawing/2014/main" id="{767E84E0-E241-8641-B0D9-BB912251BD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1" y="3197"/>
                  <a:ext cx="115" cy="576"/>
                </a:xfrm>
                <a:custGeom>
                  <a:avLst/>
                  <a:gdLst>
                    <a:gd name="T0" fmla="*/ 58 w 115"/>
                    <a:gd name="T1" fmla="*/ 0 h 576"/>
                    <a:gd name="T2" fmla="*/ 0 w 115"/>
                    <a:gd name="T3" fmla="*/ 115 h 576"/>
                    <a:gd name="T4" fmla="*/ 58 w 115"/>
                    <a:gd name="T5" fmla="*/ 576 h 576"/>
                    <a:gd name="T6" fmla="*/ 115 w 115"/>
                    <a:gd name="T7" fmla="*/ 115 h 576"/>
                    <a:gd name="T8" fmla="*/ 58 w 115"/>
                    <a:gd name="T9" fmla="*/ 0 h 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5" h="576">
                      <a:moveTo>
                        <a:pt x="58" y="0"/>
                      </a:moveTo>
                      <a:lnTo>
                        <a:pt x="0" y="115"/>
                      </a:lnTo>
                      <a:lnTo>
                        <a:pt x="58" y="576"/>
                      </a:lnTo>
                      <a:lnTo>
                        <a:pt x="115" y="115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+mn-cs"/>
                  </a:endParaRPr>
                </a:p>
              </p:txBody>
            </p:sp>
          </p:grpSp>
          <p:grpSp>
            <p:nvGrpSpPr>
              <p:cNvPr id="27" name="Group 367">
                <a:extLst>
                  <a:ext uri="{FF2B5EF4-FFF2-40B4-BE49-F238E27FC236}">
                    <a16:creationId xmlns:a16="http://schemas.microsoft.com/office/drawing/2014/main" id="{C95C5AA8-4AD1-8E4C-8D60-7E562D294EC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6200000">
                <a:off x="5677043" y="1779893"/>
                <a:ext cx="184150" cy="914400"/>
                <a:chOff x="691" y="3197"/>
                <a:chExt cx="116" cy="576"/>
              </a:xfrm>
            </p:grpSpPr>
            <p:sp>
              <p:nvSpPr>
                <p:cNvPr id="31" name="Freeform 244">
                  <a:extLst>
                    <a:ext uri="{FF2B5EF4-FFF2-40B4-BE49-F238E27FC236}">
                      <a16:creationId xmlns:a16="http://schemas.microsoft.com/office/drawing/2014/main" id="{C5BCC89C-7A43-8742-B3A4-2E1827E2CA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1" y="3197"/>
                  <a:ext cx="116" cy="576"/>
                </a:xfrm>
                <a:custGeom>
                  <a:avLst/>
                  <a:gdLst>
                    <a:gd name="T0" fmla="*/ 58 w 116"/>
                    <a:gd name="T1" fmla="*/ 0 h 1152"/>
                    <a:gd name="T2" fmla="*/ 58 w 116"/>
                    <a:gd name="T3" fmla="*/ 230 h 1152"/>
                    <a:gd name="T4" fmla="*/ 116 w 116"/>
                    <a:gd name="T5" fmla="*/ 288 h 1152"/>
                    <a:gd name="T6" fmla="*/ 0 w 116"/>
                    <a:gd name="T7" fmla="*/ 403 h 1152"/>
                    <a:gd name="T8" fmla="*/ 116 w 116"/>
                    <a:gd name="T9" fmla="*/ 518 h 1152"/>
                    <a:gd name="T10" fmla="*/ 0 w 116"/>
                    <a:gd name="T11" fmla="*/ 634 h 1152"/>
                    <a:gd name="T12" fmla="*/ 116 w 116"/>
                    <a:gd name="T13" fmla="*/ 749 h 1152"/>
                    <a:gd name="T14" fmla="*/ 0 w 116"/>
                    <a:gd name="T15" fmla="*/ 864 h 1152"/>
                    <a:gd name="T16" fmla="*/ 58 w 116"/>
                    <a:gd name="T17" fmla="*/ 922 h 1152"/>
                    <a:gd name="T18" fmla="*/ 58 w 116"/>
                    <a:gd name="T19" fmla="*/ 1152 h 1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6" h="1152">
                      <a:moveTo>
                        <a:pt x="58" y="0"/>
                      </a:moveTo>
                      <a:lnTo>
                        <a:pt x="58" y="230"/>
                      </a:lnTo>
                      <a:lnTo>
                        <a:pt x="116" y="288"/>
                      </a:lnTo>
                      <a:lnTo>
                        <a:pt x="0" y="403"/>
                      </a:lnTo>
                      <a:lnTo>
                        <a:pt x="116" y="518"/>
                      </a:lnTo>
                      <a:lnTo>
                        <a:pt x="0" y="634"/>
                      </a:lnTo>
                      <a:lnTo>
                        <a:pt x="116" y="749"/>
                      </a:lnTo>
                      <a:lnTo>
                        <a:pt x="0" y="864"/>
                      </a:lnTo>
                      <a:lnTo>
                        <a:pt x="58" y="922"/>
                      </a:lnTo>
                      <a:lnTo>
                        <a:pt x="58" y="1152"/>
                      </a:lnTo>
                    </a:path>
                  </a:pathLst>
                </a:custGeom>
                <a:noFill/>
                <a:ln w="190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cs typeface="+mn-cs"/>
                  </a:endParaRPr>
                </a:p>
              </p:txBody>
            </p:sp>
            <p:sp>
              <p:nvSpPr>
                <p:cNvPr id="32" name="Freeform 366">
                  <a:extLst>
                    <a:ext uri="{FF2B5EF4-FFF2-40B4-BE49-F238E27FC236}">
                      <a16:creationId xmlns:a16="http://schemas.microsoft.com/office/drawing/2014/main" id="{17B2EFF2-77AA-7D46-8270-00CF7633B7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1" y="3197"/>
                  <a:ext cx="115" cy="576"/>
                </a:xfrm>
                <a:custGeom>
                  <a:avLst/>
                  <a:gdLst>
                    <a:gd name="T0" fmla="*/ 58 w 115"/>
                    <a:gd name="T1" fmla="*/ 0 h 576"/>
                    <a:gd name="T2" fmla="*/ 0 w 115"/>
                    <a:gd name="T3" fmla="*/ 115 h 576"/>
                    <a:gd name="T4" fmla="*/ 58 w 115"/>
                    <a:gd name="T5" fmla="*/ 576 h 576"/>
                    <a:gd name="T6" fmla="*/ 115 w 115"/>
                    <a:gd name="T7" fmla="*/ 115 h 576"/>
                    <a:gd name="T8" fmla="*/ 58 w 115"/>
                    <a:gd name="T9" fmla="*/ 0 h 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5" h="576">
                      <a:moveTo>
                        <a:pt x="58" y="0"/>
                      </a:moveTo>
                      <a:lnTo>
                        <a:pt x="0" y="115"/>
                      </a:lnTo>
                      <a:lnTo>
                        <a:pt x="58" y="576"/>
                      </a:lnTo>
                      <a:lnTo>
                        <a:pt x="115" y="115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+mn-cs"/>
                  </a:endParaRPr>
                </a:p>
              </p:txBody>
            </p:sp>
          </p:grpSp>
          <p:grpSp>
            <p:nvGrpSpPr>
              <p:cNvPr id="28" name="Group 367">
                <a:extLst>
                  <a:ext uri="{FF2B5EF4-FFF2-40B4-BE49-F238E27FC236}">
                    <a16:creationId xmlns:a16="http://schemas.microsoft.com/office/drawing/2014/main" id="{F5B6D44E-F916-7A4B-8B6F-0BE95E61A10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6200000">
                <a:off x="6556296" y="1783771"/>
                <a:ext cx="188913" cy="914400"/>
                <a:chOff x="688" y="3197"/>
                <a:chExt cx="119" cy="576"/>
              </a:xfrm>
            </p:grpSpPr>
            <p:sp>
              <p:nvSpPr>
                <p:cNvPr id="29" name="Freeform 244">
                  <a:extLst>
                    <a:ext uri="{FF2B5EF4-FFF2-40B4-BE49-F238E27FC236}">
                      <a16:creationId xmlns:a16="http://schemas.microsoft.com/office/drawing/2014/main" id="{C6FDD9D5-58F5-2F4D-93CF-E38F4C6DD2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8" y="3197"/>
                  <a:ext cx="119" cy="507"/>
                </a:xfrm>
                <a:custGeom>
                  <a:avLst/>
                  <a:gdLst>
                    <a:gd name="T0" fmla="*/ 58 w 116"/>
                    <a:gd name="T1" fmla="*/ 0 h 1152"/>
                    <a:gd name="T2" fmla="*/ 58 w 116"/>
                    <a:gd name="T3" fmla="*/ 230 h 1152"/>
                    <a:gd name="T4" fmla="*/ 116 w 116"/>
                    <a:gd name="T5" fmla="*/ 288 h 1152"/>
                    <a:gd name="T6" fmla="*/ 0 w 116"/>
                    <a:gd name="T7" fmla="*/ 403 h 1152"/>
                    <a:gd name="T8" fmla="*/ 116 w 116"/>
                    <a:gd name="T9" fmla="*/ 518 h 1152"/>
                    <a:gd name="T10" fmla="*/ 0 w 116"/>
                    <a:gd name="T11" fmla="*/ 634 h 1152"/>
                    <a:gd name="T12" fmla="*/ 116 w 116"/>
                    <a:gd name="T13" fmla="*/ 749 h 1152"/>
                    <a:gd name="T14" fmla="*/ 0 w 116"/>
                    <a:gd name="T15" fmla="*/ 864 h 1152"/>
                    <a:gd name="T16" fmla="*/ 58 w 116"/>
                    <a:gd name="T17" fmla="*/ 922 h 1152"/>
                    <a:gd name="T18" fmla="*/ 58 w 116"/>
                    <a:gd name="T19" fmla="*/ 1152 h 1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6" h="1152">
                      <a:moveTo>
                        <a:pt x="58" y="0"/>
                      </a:moveTo>
                      <a:lnTo>
                        <a:pt x="58" y="230"/>
                      </a:lnTo>
                      <a:lnTo>
                        <a:pt x="116" y="288"/>
                      </a:lnTo>
                      <a:lnTo>
                        <a:pt x="0" y="403"/>
                      </a:lnTo>
                      <a:lnTo>
                        <a:pt x="116" y="518"/>
                      </a:lnTo>
                      <a:lnTo>
                        <a:pt x="0" y="634"/>
                      </a:lnTo>
                      <a:lnTo>
                        <a:pt x="116" y="749"/>
                      </a:lnTo>
                      <a:lnTo>
                        <a:pt x="0" y="864"/>
                      </a:lnTo>
                      <a:lnTo>
                        <a:pt x="58" y="922"/>
                      </a:lnTo>
                      <a:lnTo>
                        <a:pt x="58" y="1152"/>
                      </a:lnTo>
                    </a:path>
                  </a:pathLst>
                </a:custGeom>
                <a:noFill/>
                <a:ln w="190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cs typeface="+mn-cs"/>
                  </a:endParaRPr>
                </a:p>
              </p:txBody>
            </p:sp>
            <p:sp>
              <p:nvSpPr>
                <p:cNvPr id="30" name="Freeform 366">
                  <a:extLst>
                    <a:ext uri="{FF2B5EF4-FFF2-40B4-BE49-F238E27FC236}">
                      <a16:creationId xmlns:a16="http://schemas.microsoft.com/office/drawing/2014/main" id="{CF0B9D56-7561-4940-8EE5-4814A06616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1" y="3197"/>
                  <a:ext cx="115" cy="576"/>
                </a:xfrm>
                <a:custGeom>
                  <a:avLst/>
                  <a:gdLst>
                    <a:gd name="T0" fmla="*/ 58 w 115"/>
                    <a:gd name="T1" fmla="*/ 0 h 576"/>
                    <a:gd name="T2" fmla="*/ 0 w 115"/>
                    <a:gd name="T3" fmla="*/ 115 h 576"/>
                    <a:gd name="T4" fmla="*/ 58 w 115"/>
                    <a:gd name="T5" fmla="*/ 576 h 576"/>
                    <a:gd name="T6" fmla="*/ 115 w 115"/>
                    <a:gd name="T7" fmla="*/ 115 h 576"/>
                    <a:gd name="T8" fmla="*/ 58 w 115"/>
                    <a:gd name="T9" fmla="*/ 0 h 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5" h="576">
                      <a:moveTo>
                        <a:pt x="58" y="0"/>
                      </a:moveTo>
                      <a:lnTo>
                        <a:pt x="0" y="115"/>
                      </a:lnTo>
                      <a:lnTo>
                        <a:pt x="58" y="576"/>
                      </a:lnTo>
                      <a:lnTo>
                        <a:pt x="115" y="115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+mn-cs"/>
                  </a:endParaRPr>
                </a:p>
              </p:txBody>
            </p:sp>
          </p:grpSp>
        </p:grp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6536CABF-0C42-CE4D-9CB3-1282461254C1}"/>
                </a:ext>
              </a:extLst>
            </p:cNvPr>
            <p:cNvSpPr/>
            <p:nvPr/>
          </p:nvSpPr>
          <p:spPr>
            <a:xfrm>
              <a:off x="1235511" y="1257711"/>
              <a:ext cx="311246" cy="20754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AB6A451A-068A-644D-BDE0-337B34FEECE0}"/>
                </a:ext>
              </a:extLst>
            </p:cNvPr>
            <p:cNvSpPr/>
            <p:nvPr/>
          </p:nvSpPr>
          <p:spPr>
            <a:xfrm>
              <a:off x="6518563" y="1198105"/>
              <a:ext cx="311246" cy="24765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id="{EA16EBD1-A20D-764B-A540-45272B9B02EE}"/>
              </a:ext>
            </a:extLst>
          </p:cNvPr>
          <p:cNvSpPr txBox="1"/>
          <p:nvPr/>
        </p:nvSpPr>
        <p:spPr>
          <a:xfrm>
            <a:off x="6558723" y="2881151"/>
            <a:ext cx="4519243" cy="1132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IT" b="1" dirty="0"/>
              <a:t>RSD  (also AC-LGAD), </a:t>
            </a:r>
          </a:p>
          <a:p>
            <a:pPr algn="ctr">
              <a:lnSpc>
                <a:spcPct val="130000"/>
              </a:lnSpc>
            </a:pPr>
            <a:r>
              <a:rPr lang="en-IT" b="1" dirty="0"/>
              <a:t>==&gt; AC-RSD </a:t>
            </a:r>
          </a:p>
          <a:p>
            <a:pPr algn="ctr">
              <a:lnSpc>
                <a:spcPct val="130000"/>
              </a:lnSpc>
            </a:pPr>
            <a:r>
              <a:rPr lang="en-IT" dirty="0"/>
              <a:t>FBK RSD1, RSD2 are AC-RSDs</a:t>
            </a: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A1F2869F-C195-A843-B8AA-B06523D20D13}"/>
              </a:ext>
            </a:extLst>
          </p:cNvPr>
          <p:cNvGrpSpPr/>
          <p:nvPr/>
        </p:nvGrpSpPr>
        <p:grpSpPr>
          <a:xfrm>
            <a:off x="1204359" y="3802101"/>
            <a:ext cx="4359600" cy="1536493"/>
            <a:chOff x="1147582" y="1371759"/>
            <a:chExt cx="5746330" cy="1527641"/>
          </a:xfrm>
        </p:grpSpPr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9D8D9DDC-F52F-074A-A5EC-5408778146D2}"/>
                </a:ext>
              </a:extLst>
            </p:cNvPr>
            <p:cNvSpPr/>
            <p:nvPr/>
          </p:nvSpPr>
          <p:spPr>
            <a:xfrm>
              <a:off x="6474217" y="1437457"/>
              <a:ext cx="383244" cy="410483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ABE65E66-139E-1146-9AEF-0E3D1C36AFEF}"/>
                </a:ext>
              </a:extLst>
            </p:cNvPr>
            <p:cNvSpPr/>
            <p:nvPr/>
          </p:nvSpPr>
          <p:spPr>
            <a:xfrm>
              <a:off x="1210123" y="1440745"/>
              <a:ext cx="383244" cy="410483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FA72EEE3-EF23-3A4C-86CA-04A52ADD59B0}"/>
                </a:ext>
              </a:extLst>
            </p:cNvPr>
            <p:cNvSpPr/>
            <p:nvPr/>
          </p:nvSpPr>
          <p:spPr>
            <a:xfrm>
              <a:off x="1210123" y="1433266"/>
              <a:ext cx="5560668" cy="169850"/>
            </a:xfrm>
            <a:prstGeom prst="rect">
              <a:avLst/>
            </a:prstGeom>
            <a:solidFill>
              <a:srgbClr val="3366FF">
                <a:alpha val="69944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3738A96A-ADD3-A24F-BD02-4413572FCC47}"/>
                </a:ext>
              </a:extLst>
            </p:cNvPr>
            <p:cNvSpPr/>
            <p:nvPr/>
          </p:nvSpPr>
          <p:spPr>
            <a:xfrm>
              <a:off x="1159646" y="1430294"/>
              <a:ext cx="5734266" cy="1462455"/>
            </a:xfrm>
            <a:prstGeom prst="rect">
              <a:avLst/>
            </a:prstGeom>
            <a:noFill/>
            <a:ln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247DBE8E-BBAE-F74A-A863-911E5013F7F0}"/>
                </a:ext>
              </a:extLst>
            </p:cNvPr>
            <p:cNvSpPr/>
            <p:nvPr/>
          </p:nvSpPr>
          <p:spPr>
            <a:xfrm>
              <a:off x="1642318" y="1714676"/>
              <a:ext cx="4727308" cy="45456"/>
            </a:xfrm>
            <a:prstGeom prst="rect">
              <a:avLst/>
            </a:prstGeom>
            <a:solidFill>
              <a:srgbClr val="FF6600"/>
            </a:solidFill>
            <a:ln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C6DDD533-E3DA-C34C-9786-D6884EDD0053}"/>
                </a:ext>
              </a:extLst>
            </p:cNvPr>
            <p:cNvSpPr/>
            <p:nvPr/>
          </p:nvSpPr>
          <p:spPr>
            <a:xfrm>
              <a:off x="2133154" y="1377749"/>
              <a:ext cx="707156" cy="4571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CDF7F175-7D1F-2E40-B7C5-2F38B9C24132}"/>
                </a:ext>
              </a:extLst>
            </p:cNvPr>
            <p:cNvSpPr/>
            <p:nvPr/>
          </p:nvSpPr>
          <p:spPr>
            <a:xfrm>
              <a:off x="3655800" y="1373742"/>
              <a:ext cx="707156" cy="4571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5430F888-4B92-DB4C-8386-B17456AF4A97}"/>
                </a:ext>
              </a:extLst>
            </p:cNvPr>
            <p:cNvSpPr/>
            <p:nvPr/>
          </p:nvSpPr>
          <p:spPr>
            <a:xfrm>
              <a:off x="5358741" y="1371759"/>
              <a:ext cx="707156" cy="4571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9762D121-8406-FA47-9F0C-03262C2B6CB6}"/>
                </a:ext>
              </a:extLst>
            </p:cNvPr>
            <p:cNvSpPr/>
            <p:nvPr/>
          </p:nvSpPr>
          <p:spPr>
            <a:xfrm>
              <a:off x="1147582" y="2729550"/>
              <a:ext cx="5724549" cy="169850"/>
            </a:xfrm>
            <a:prstGeom prst="rect">
              <a:avLst/>
            </a:prstGeom>
            <a:solidFill>
              <a:schemeClr val="accent1"/>
            </a:solidFill>
            <a:ln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717FF9FB-BCF0-914F-BB99-23CE8B53DB79}"/>
                </a:ext>
              </a:extLst>
            </p:cNvPr>
            <p:cNvGrpSpPr/>
            <p:nvPr/>
          </p:nvGrpSpPr>
          <p:grpSpPr>
            <a:xfrm>
              <a:off x="1161170" y="1471938"/>
              <a:ext cx="5710782" cy="85405"/>
              <a:chOff x="1735494" y="2138844"/>
              <a:chExt cx="5372459" cy="207699"/>
            </a:xfrm>
          </p:grpSpPr>
          <p:grpSp>
            <p:nvGrpSpPr>
              <p:cNvPr id="105" name="Group 367">
                <a:extLst>
                  <a:ext uri="{FF2B5EF4-FFF2-40B4-BE49-F238E27FC236}">
                    <a16:creationId xmlns:a16="http://schemas.microsoft.com/office/drawing/2014/main" id="{4656AEE0-25C1-2640-9B85-03B65FFF67D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6200000">
                <a:off x="2100619" y="1773719"/>
                <a:ext cx="184150" cy="914400"/>
                <a:chOff x="691" y="3197"/>
                <a:chExt cx="116" cy="576"/>
              </a:xfrm>
            </p:grpSpPr>
            <p:sp>
              <p:nvSpPr>
                <p:cNvPr id="121" name="Freeform 244">
                  <a:extLst>
                    <a:ext uri="{FF2B5EF4-FFF2-40B4-BE49-F238E27FC236}">
                      <a16:creationId xmlns:a16="http://schemas.microsoft.com/office/drawing/2014/main" id="{E8AD9EB5-2E41-5446-85EC-03EE3F43B8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1" y="3249"/>
                  <a:ext cx="106" cy="524"/>
                </a:xfrm>
                <a:custGeom>
                  <a:avLst/>
                  <a:gdLst>
                    <a:gd name="T0" fmla="*/ 58 w 116"/>
                    <a:gd name="T1" fmla="*/ 0 h 1152"/>
                    <a:gd name="T2" fmla="*/ 58 w 116"/>
                    <a:gd name="T3" fmla="*/ 230 h 1152"/>
                    <a:gd name="T4" fmla="*/ 116 w 116"/>
                    <a:gd name="T5" fmla="*/ 288 h 1152"/>
                    <a:gd name="T6" fmla="*/ 0 w 116"/>
                    <a:gd name="T7" fmla="*/ 403 h 1152"/>
                    <a:gd name="T8" fmla="*/ 116 w 116"/>
                    <a:gd name="T9" fmla="*/ 518 h 1152"/>
                    <a:gd name="T10" fmla="*/ 0 w 116"/>
                    <a:gd name="T11" fmla="*/ 634 h 1152"/>
                    <a:gd name="T12" fmla="*/ 116 w 116"/>
                    <a:gd name="T13" fmla="*/ 749 h 1152"/>
                    <a:gd name="T14" fmla="*/ 0 w 116"/>
                    <a:gd name="T15" fmla="*/ 864 h 1152"/>
                    <a:gd name="T16" fmla="*/ 58 w 116"/>
                    <a:gd name="T17" fmla="*/ 922 h 1152"/>
                    <a:gd name="T18" fmla="*/ 58 w 116"/>
                    <a:gd name="T19" fmla="*/ 1152 h 1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6" h="1152">
                      <a:moveTo>
                        <a:pt x="58" y="0"/>
                      </a:moveTo>
                      <a:lnTo>
                        <a:pt x="58" y="230"/>
                      </a:lnTo>
                      <a:lnTo>
                        <a:pt x="116" y="288"/>
                      </a:lnTo>
                      <a:lnTo>
                        <a:pt x="0" y="403"/>
                      </a:lnTo>
                      <a:lnTo>
                        <a:pt x="116" y="518"/>
                      </a:lnTo>
                      <a:lnTo>
                        <a:pt x="0" y="634"/>
                      </a:lnTo>
                      <a:lnTo>
                        <a:pt x="116" y="749"/>
                      </a:lnTo>
                      <a:lnTo>
                        <a:pt x="0" y="864"/>
                      </a:lnTo>
                      <a:lnTo>
                        <a:pt x="58" y="922"/>
                      </a:lnTo>
                      <a:lnTo>
                        <a:pt x="58" y="1152"/>
                      </a:lnTo>
                    </a:path>
                  </a:pathLst>
                </a:custGeom>
                <a:noFill/>
                <a:ln w="190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cs typeface="+mn-cs"/>
                  </a:endParaRPr>
                </a:p>
              </p:txBody>
            </p:sp>
            <p:sp>
              <p:nvSpPr>
                <p:cNvPr id="122" name="Freeform 366">
                  <a:extLst>
                    <a:ext uri="{FF2B5EF4-FFF2-40B4-BE49-F238E27FC236}">
                      <a16:creationId xmlns:a16="http://schemas.microsoft.com/office/drawing/2014/main" id="{5490E097-A0CB-F243-8ED7-48C367A798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1" y="3197"/>
                  <a:ext cx="115" cy="576"/>
                </a:xfrm>
                <a:custGeom>
                  <a:avLst/>
                  <a:gdLst>
                    <a:gd name="T0" fmla="*/ 58 w 115"/>
                    <a:gd name="T1" fmla="*/ 0 h 576"/>
                    <a:gd name="T2" fmla="*/ 0 w 115"/>
                    <a:gd name="T3" fmla="*/ 115 h 576"/>
                    <a:gd name="T4" fmla="*/ 58 w 115"/>
                    <a:gd name="T5" fmla="*/ 576 h 576"/>
                    <a:gd name="T6" fmla="*/ 115 w 115"/>
                    <a:gd name="T7" fmla="*/ 115 h 576"/>
                    <a:gd name="T8" fmla="*/ 58 w 115"/>
                    <a:gd name="T9" fmla="*/ 0 h 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5" h="576">
                      <a:moveTo>
                        <a:pt x="58" y="0"/>
                      </a:moveTo>
                      <a:lnTo>
                        <a:pt x="0" y="115"/>
                      </a:lnTo>
                      <a:lnTo>
                        <a:pt x="58" y="576"/>
                      </a:lnTo>
                      <a:lnTo>
                        <a:pt x="115" y="115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+mn-cs"/>
                  </a:endParaRPr>
                </a:p>
              </p:txBody>
            </p:sp>
          </p:grpSp>
          <p:grpSp>
            <p:nvGrpSpPr>
              <p:cNvPr id="106" name="Group 367">
                <a:extLst>
                  <a:ext uri="{FF2B5EF4-FFF2-40B4-BE49-F238E27FC236}">
                    <a16:creationId xmlns:a16="http://schemas.microsoft.com/office/drawing/2014/main" id="{A21ABC8D-ED88-C042-AC23-5DEF7A72E9A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6200000">
                <a:off x="3007197" y="1775306"/>
                <a:ext cx="184150" cy="914400"/>
                <a:chOff x="691" y="3197"/>
                <a:chExt cx="116" cy="576"/>
              </a:xfrm>
            </p:grpSpPr>
            <p:sp>
              <p:nvSpPr>
                <p:cNvPr id="119" name="Freeform 244">
                  <a:extLst>
                    <a:ext uri="{FF2B5EF4-FFF2-40B4-BE49-F238E27FC236}">
                      <a16:creationId xmlns:a16="http://schemas.microsoft.com/office/drawing/2014/main" id="{D3F4D401-B221-9F44-B620-8A806E3C86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1" y="3197"/>
                  <a:ext cx="116" cy="576"/>
                </a:xfrm>
                <a:custGeom>
                  <a:avLst/>
                  <a:gdLst>
                    <a:gd name="T0" fmla="*/ 58 w 116"/>
                    <a:gd name="T1" fmla="*/ 0 h 1152"/>
                    <a:gd name="T2" fmla="*/ 58 w 116"/>
                    <a:gd name="T3" fmla="*/ 230 h 1152"/>
                    <a:gd name="T4" fmla="*/ 116 w 116"/>
                    <a:gd name="T5" fmla="*/ 288 h 1152"/>
                    <a:gd name="T6" fmla="*/ 0 w 116"/>
                    <a:gd name="T7" fmla="*/ 403 h 1152"/>
                    <a:gd name="T8" fmla="*/ 116 w 116"/>
                    <a:gd name="T9" fmla="*/ 518 h 1152"/>
                    <a:gd name="T10" fmla="*/ 0 w 116"/>
                    <a:gd name="T11" fmla="*/ 634 h 1152"/>
                    <a:gd name="T12" fmla="*/ 116 w 116"/>
                    <a:gd name="T13" fmla="*/ 749 h 1152"/>
                    <a:gd name="T14" fmla="*/ 0 w 116"/>
                    <a:gd name="T15" fmla="*/ 864 h 1152"/>
                    <a:gd name="T16" fmla="*/ 58 w 116"/>
                    <a:gd name="T17" fmla="*/ 922 h 1152"/>
                    <a:gd name="T18" fmla="*/ 58 w 116"/>
                    <a:gd name="T19" fmla="*/ 1152 h 1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6" h="1152">
                      <a:moveTo>
                        <a:pt x="58" y="0"/>
                      </a:moveTo>
                      <a:lnTo>
                        <a:pt x="58" y="230"/>
                      </a:lnTo>
                      <a:lnTo>
                        <a:pt x="116" y="288"/>
                      </a:lnTo>
                      <a:lnTo>
                        <a:pt x="0" y="403"/>
                      </a:lnTo>
                      <a:lnTo>
                        <a:pt x="116" y="518"/>
                      </a:lnTo>
                      <a:lnTo>
                        <a:pt x="0" y="634"/>
                      </a:lnTo>
                      <a:lnTo>
                        <a:pt x="116" y="749"/>
                      </a:lnTo>
                      <a:lnTo>
                        <a:pt x="0" y="864"/>
                      </a:lnTo>
                      <a:lnTo>
                        <a:pt x="58" y="922"/>
                      </a:lnTo>
                      <a:lnTo>
                        <a:pt x="58" y="1152"/>
                      </a:lnTo>
                    </a:path>
                  </a:pathLst>
                </a:custGeom>
                <a:noFill/>
                <a:ln w="190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cs typeface="+mn-cs"/>
                  </a:endParaRPr>
                </a:p>
              </p:txBody>
            </p:sp>
            <p:sp>
              <p:nvSpPr>
                <p:cNvPr id="120" name="Freeform 366">
                  <a:extLst>
                    <a:ext uri="{FF2B5EF4-FFF2-40B4-BE49-F238E27FC236}">
                      <a16:creationId xmlns:a16="http://schemas.microsoft.com/office/drawing/2014/main" id="{606C4E69-AFC2-4A4C-80A2-585A844000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1" y="3197"/>
                  <a:ext cx="115" cy="576"/>
                </a:xfrm>
                <a:custGeom>
                  <a:avLst/>
                  <a:gdLst>
                    <a:gd name="T0" fmla="*/ 58 w 115"/>
                    <a:gd name="T1" fmla="*/ 0 h 576"/>
                    <a:gd name="T2" fmla="*/ 0 w 115"/>
                    <a:gd name="T3" fmla="*/ 115 h 576"/>
                    <a:gd name="T4" fmla="*/ 58 w 115"/>
                    <a:gd name="T5" fmla="*/ 576 h 576"/>
                    <a:gd name="T6" fmla="*/ 115 w 115"/>
                    <a:gd name="T7" fmla="*/ 115 h 576"/>
                    <a:gd name="T8" fmla="*/ 58 w 115"/>
                    <a:gd name="T9" fmla="*/ 0 h 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5" h="576">
                      <a:moveTo>
                        <a:pt x="58" y="0"/>
                      </a:moveTo>
                      <a:lnTo>
                        <a:pt x="0" y="115"/>
                      </a:lnTo>
                      <a:lnTo>
                        <a:pt x="58" y="576"/>
                      </a:lnTo>
                      <a:lnTo>
                        <a:pt x="115" y="115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+mn-cs"/>
                  </a:endParaRPr>
                </a:p>
              </p:txBody>
            </p:sp>
          </p:grpSp>
          <p:grpSp>
            <p:nvGrpSpPr>
              <p:cNvPr id="107" name="Group 367">
                <a:extLst>
                  <a:ext uri="{FF2B5EF4-FFF2-40B4-BE49-F238E27FC236}">
                    <a16:creationId xmlns:a16="http://schemas.microsoft.com/office/drawing/2014/main" id="{5B9F9778-4653-4D48-BD38-452AD0A4C6D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6200000">
                <a:off x="3913775" y="1776893"/>
                <a:ext cx="184150" cy="914400"/>
                <a:chOff x="691" y="3197"/>
                <a:chExt cx="116" cy="576"/>
              </a:xfrm>
            </p:grpSpPr>
            <p:sp>
              <p:nvSpPr>
                <p:cNvPr id="117" name="Freeform 244">
                  <a:extLst>
                    <a:ext uri="{FF2B5EF4-FFF2-40B4-BE49-F238E27FC236}">
                      <a16:creationId xmlns:a16="http://schemas.microsoft.com/office/drawing/2014/main" id="{E3CFE193-4D3B-4245-98C9-A868D93042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1" y="3197"/>
                  <a:ext cx="116" cy="576"/>
                </a:xfrm>
                <a:custGeom>
                  <a:avLst/>
                  <a:gdLst>
                    <a:gd name="T0" fmla="*/ 58 w 116"/>
                    <a:gd name="T1" fmla="*/ 0 h 1152"/>
                    <a:gd name="T2" fmla="*/ 58 w 116"/>
                    <a:gd name="T3" fmla="*/ 230 h 1152"/>
                    <a:gd name="T4" fmla="*/ 116 w 116"/>
                    <a:gd name="T5" fmla="*/ 288 h 1152"/>
                    <a:gd name="T6" fmla="*/ 0 w 116"/>
                    <a:gd name="T7" fmla="*/ 403 h 1152"/>
                    <a:gd name="T8" fmla="*/ 116 w 116"/>
                    <a:gd name="T9" fmla="*/ 518 h 1152"/>
                    <a:gd name="T10" fmla="*/ 0 w 116"/>
                    <a:gd name="T11" fmla="*/ 634 h 1152"/>
                    <a:gd name="T12" fmla="*/ 116 w 116"/>
                    <a:gd name="T13" fmla="*/ 749 h 1152"/>
                    <a:gd name="T14" fmla="*/ 0 w 116"/>
                    <a:gd name="T15" fmla="*/ 864 h 1152"/>
                    <a:gd name="T16" fmla="*/ 58 w 116"/>
                    <a:gd name="T17" fmla="*/ 922 h 1152"/>
                    <a:gd name="T18" fmla="*/ 58 w 116"/>
                    <a:gd name="T19" fmla="*/ 1152 h 1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6" h="1152">
                      <a:moveTo>
                        <a:pt x="58" y="0"/>
                      </a:moveTo>
                      <a:lnTo>
                        <a:pt x="58" y="230"/>
                      </a:lnTo>
                      <a:lnTo>
                        <a:pt x="116" y="288"/>
                      </a:lnTo>
                      <a:lnTo>
                        <a:pt x="0" y="403"/>
                      </a:lnTo>
                      <a:lnTo>
                        <a:pt x="116" y="518"/>
                      </a:lnTo>
                      <a:lnTo>
                        <a:pt x="0" y="634"/>
                      </a:lnTo>
                      <a:lnTo>
                        <a:pt x="116" y="749"/>
                      </a:lnTo>
                      <a:lnTo>
                        <a:pt x="0" y="864"/>
                      </a:lnTo>
                      <a:lnTo>
                        <a:pt x="58" y="922"/>
                      </a:lnTo>
                      <a:lnTo>
                        <a:pt x="58" y="1152"/>
                      </a:lnTo>
                    </a:path>
                  </a:pathLst>
                </a:custGeom>
                <a:noFill/>
                <a:ln w="190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cs typeface="+mn-cs"/>
                  </a:endParaRPr>
                </a:p>
              </p:txBody>
            </p:sp>
            <p:sp>
              <p:nvSpPr>
                <p:cNvPr id="118" name="Freeform 366">
                  <a:extLst>
                    <a:ext uri="{FF2B5EF4-FFF2-40B4-BE49-F238E27FC236}">
                      <a16:creationId xmlns:a16="http://schemas.microsoft.com/office/drawing/2014/main" id="{5052AB87-68BB-1342-9CAD-37074A08DD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1" y="3197"/>
                  <a:ext cx="115" cy="576"/>
                </a:xfrm>
                <a:custGeom>
                  <a:avLst/>
                  <a:gdLst>
                    <a:gd name="T0" fmla="*/ 58 w 115"/>
                    <a:gd name="T1" fmla="*/ 0 h 576"/>
                    <a:gd name="T2" fmla="*/ 0 w 115"/>
                    <a:gd name="T3" fmla="*/ 115 h 576"/>
                    <a:gd name="T4" fmla="*/ 58 w 115"/>
                    <a:gd name="T5" fmla="*/ 576 h 576"/>
                    <a:gd name="T6" fmla="*/ 115 w 115"/>
                    <a:gd name="T7" fmla="*/ 115 h 576"/>
                    <a:gd name="T8" fmla="*/ 58 w 115"/>
                    <a:gd name="T9" fmla="*/ 0 h 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5" h="576">
                      <a:moveTo>
                        <a:pt x="58" y="0"/>
                      </a:moveTo>
                      <a:lnTo>
                        <a:pt x="0" y="115"/>
                      </a:lnTo>
                      <a:lnTo>
                        <a:pt x="58" y="576"/>
                      </a:lnTo>
                      <a:lnTo>
                        <a:pt x="115" y="115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+mn-cs"/>
                  </a:endParaRPr>
                </a:p>
              </p:txBody>
            </p:sp>
          </p:grpSp>
          <p:grpSp>
            <p:nvGrpSpPr>
              <p:cNvPr id="108" name="Group 367">
                <a:extLst>
                  <a:ext uri="{FF2B5EF4-FFF2-40B4-BE49-F238E27FC236}">
                    <a16:creationId xmlns:a16="http://schemas.microsoft.com/office/drawing/2014/main" id="{0311F9AF-CC3B-264C-AC04-FCB1E851C89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6200000">
                <a:off x="4795409" y="1778393"/>
                <a:ext cx="184150" cy="914400"/>
                <a:chOff x="691" y="3197"/>
                <a:chExt cx="116" cy="576"/>
              </a:xfrm>
            </p:grpSpPr>
            <p:sp>
              <p:nvSpPr>
                <p:cNvPr id="115" name="Freeform 244">
                  <a:extLst>
                    <a:ext uri="{FF2B5EF4-FFF2-40B4-BE49-F238E27FC236}">
                      <a16:creationId xmlns:a16="http://schemas.microsoft.com/office/drawing/2014/main" id="{033CE9BC-AD4C-AA48-942A-A7F106CF50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1" y="3197"/>
                  <a:ext cx="116" cy="576"/>
                </a:xfrm>
                <a:custGeom>
                  <a:avLst/>
                  <a:gdLst>
                    <a:gd name="T0" fmla="*/ 58 w 116"/>
                    <a:gd name="T1" fmla="*/ 0 h 1152"/>
                    <a:gd name="T2" fmla="*/ 58 w 116"/>
                    <a:gd name="T3" fmla="*/ 230 h 1152"/>
                    <a:gd name="T4" fmla="*/ 116 w 116"/>
                    <a:gd name="T5" fmla="*/ 288 h 1152"/>
                    <a:gd name="T6" fmla="*/ 0 w 116"/>
                    <a:gd name="T7" fmla="*/ 403 h 1152"/>
                    <a:gd name="T8" fmla="*/ 116 w 116"/>
                    <a:gd name="T9" fmla="*/ 518 h 1152"/>
                    <a:gd name="T10" fmla="*/ 0 w 116"/>
                    <a:gd name="T11" fmla="*/ 634 h 1152"/>
                    <a:gd name="T12" fmla="*/ 116 w 116"/>
                    <a:gd name="T13" fmla="*/ 749 h 1152"/>
                    <a:gd name="T14" fmla="*/ 0 w 116"/>
                    <a:gd name="T15" fmla="*/ 864 h 1152"/>
                    <a:gd name="T16" fmla="*/ 58 w 116"/>
                    <a:gd name="T17" fmla="*/ 922 h 1152"/>
                    <a:gd name="T18" fmla="*/ 58 w 116"/>
                    <a:gd name="T19" fmla="*/ 1152 h 1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6" h="1152">
                      <a:moveTo>
                        <a:pt x="58" y="0"/>
                      </a:moveTo>
                      <a:lnTo>
                        <a:pt x="58" y="230"/>
                      </a:lnTo>
                      <a:lnTo>
                        <a:pt x="116" y="288"/>
                      </a:lnTo>
                      <a:lnTo>
                        <a:pt x="0" y="403"/>
                      </a:lnTo>
                      <a:lnTo>
                        <a:pt x="116" y="518"/>
                      </a:lnTo>
                      <a:lnTo>
                        <a:pt x="0" y="634"/>
                      </a:lnTo>
                      <a:lnTo>
                        <a:pt x="116" y="749"/>
                      </a:lnTo>
                      <a:lnTo>
                        <a:pt x="0" y="864"/>
                      </a:lnTo>
                      <a:lnTo>
                        <a:pt x="58" y="922"/>
                      </a:lnTo>
                      <a:lnTo>
                        <a:pt x="58" y="1152"/>
                      </a:lnTo>
                    </a:path>
                  </a:pathLst>
                </a:custGeom>
                <a:noFill/>
                <a:ln w="190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cs typeface="+mn-cs"/>
                  </a:endParaRPr>
                </a:p>
              </p:txBody>
            </p:sp>
            <p:sp>
              <p:nvSpPr>
                <p:cNvPr id="116" name="Freeform 366">
                  <a:extLst>
                    <a:ext uri="{FF2B5EF4-FFF2-40B4-BE49-F238E27FC236}">
                      <a16:creationId xmlns:a16="http://schemas.microsoft.com/office/drawing/2014/main" id="{0969AC51-44CE-E14A-8F07-39898A2166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1" y="3197"/>
                  <a:ext cx="115" cy="576"/>
                </a:xfrm>
                <a:custGeom>
                  <a:avLst/>
                  <a:gdLst>
                    <a:gd name="T0" fmla="*/ 58 w 115"/>
                    <a:gd name="T1" fmla="*/ 0 h 576"/>
                    <a:gd name="T2" fmla="*/ 0 w 115"/>
                    <a:gd name="T3" fmla="*/ 115 h 576"/>
                    <a:gd name="T4" fmla="*/ 58 w 115"/>
                    <a:gd name="T5" fmla="*/ 576 h 576"/>
                    <a:gd name="T6" fmla="*/ 115 w 115"/>
                    <a:gd name="T7" fmla="*/ 115 h 576"/>
                    <a:gd name="T8" fmla="*/ 58 w 115"/>
                    <a:gd name="T9" fmla="*/ 0 h 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5" h="576">
                      <a:moveTo>
                        <a:pt x="58" y="0"/>
                      </a:moveTo>
                      <a:lnTo>
                        <a:pt x="0" y="115"/>
                      </a:lnTo>
                      <a:lnTo>
                        <a:pt x="58" y="576"/>
                      </a:lnTo>
                      <a:lnTo>
                        <a:pt x="115" y="115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+mn-cs"/>
                  </a:endParaRPr>
                </a:p>
              </p:txBody>
            </p:sp>
          </p:grpSp>
          <p:grpSp>
            <p:nvGrpSpPr>
              <p:cNvPr id="109" name="Group 367">
                <a:extLst>
                  <a:ext uri="{FF2B5EF4-FFF2-40B4-BE49-F238E27FC236}">
                    <a16:creationId xmlns:a16="http://schemas.microsoft.com/office/drawing/2014/main" id="{EF2A92AB-0F78-434A-843F-5FFC47EAF3F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6200000">
                <a:off x="5677043" y="1779893"/>
                <a:ext cx="184150" cy="914400"/>
                <a:chOff x="691" y="3197"/>
                <a:chExt cx="116" cy="576"/>
              </a:xfrm>
            </p:grpSpPr>
            <p:sp>
              <p:nvSpPr>
                <p:cNvPr id="113" name="Freeform 244">
                  <a:extLst>
                    <a:ext uri="{FF2B5EF4-FFF2-40B4-BE49-F238E27FC236}">
                      <a16:creationId xmlns:a16="http://schemas.microsoft.com/office/drawing/2014/main" id="{EDBE5DF1-FC83-C348-AF82-1E42D7C63A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1" y="3197"/>
                  <a:ext cx="116" cy="576"/>
                </a:xfrm>
                <a:custGeom>
                  <a:avLst/>
                  <a:gdLst>
                    <a:gd name="T0" fmla="*/ 58 w 116"/>
                    <a:gd name="T1" fmla="*/ 0 h 1152"/>
                    <a:gd name="T2" fmla="*/ 58 w 116"/>
                    <a:gd name="T3" fmla="*/ 230 h 1152"/>
                    <a:gd name="T4" fmla="*/ 116 w 116"/>
                    <a:gd name="T5" fmla="*/ 288 h 1152"/>
                    <a:gd name="T6" fmla="*/ 0 w 116"/>
                    <a:gd name="T7" fmla="*/ 403 h 1152"/>
                    <a:gd name="T8" fmla="*/ 116 w 116"/>
                    <a:gd name="T9" fmla="*/ 518 h 1152"/>
                    <a:gd name="T10" fmla="*/ 0 w 116"/>
                    <a:gd name="T11" fmla="*/ 634 h 1152"/>
                    <a:gd name="T12" fmla="*/ 116 w 116"/>
                    <a:gd name="T13" fmla="*/ 749 h 1152"/>
                    <a:gd name="T14" fmla="*/ 0 w 116"/>
                    <a:gd name="T15" fmla="*/ 864 h 1152"/>
                    <a:gd name="T16" fmla="*/ 58 w 116"/>
                    <a:gd name="T17" fmla="*/ 922 h 1152"/>
                    <a:gd name="T18" fmla="*/ 58 w 116"/>
                    <a:gd name="T19" fmla="*/ 1152 h 1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6" h="1152">
                      <a:moveTo>
                        <a:pt x="58" y="0"/>
                      </a:moveTo>
                      <a:lnTo>
                        <a:pt x="58" y="230"/>
                      </a:lnTo>
                      <a:lnTo>
                        <a:pt x="116" y="288"/>
                      </a:lnTo>
                      <a:lnTo>
                        <a:pt x="0" y="403"/>
                      </a:lnTo>
                      <a:lnTo>
                        <a:pt x="116" y="518"/>
                      </a:lnTo>
                      <a:lnTo>
                        <a:pt x="0" y="634"/>
                      </a:lnTo>
                      <a:lnTo>
                        <a:pt x="116" y="749"/>
                      </a:lnTo>
                      <a:lnTo>
                        <a:pt x="0" y="864"/>
                      </a:lnTo>
                      <a:lnTo>
                        <a:pt x="58" y="922"/>
                      </a:lnTo>
                      <a:lnTo>
                        <a:pt x="58" y="1152"/>
                      </a:lnTo>
                    </a:path>
                  </a:pathLst>
                </a:custGeom>
                <a:noFill/>
                <a:ln w="190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cs typeface="+mn-cs"/>
                  </a:endParaRPr>
                </a:p>
              </p:txBody>
            </p:sp>
            <p:sp>
              <p:nvSpPr>
                <p:cNvPr id="114" name="Freeform 366">
                  <a:extLst>
                    <a:ext uri="{FF2B5EF4-FFF2-40B4-BE49-F238E27FC236}">
                      <a16:creationId xmlns:a16="http://schemas.microsoft.com/office/drawing/2014/main" id="{BC31DC61-4A9D-C542-BC61-14645AC729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1" y="3197"/>
                  <a:ext cx="115" cy="576"/>
                </a:xfrm>
                <a:custGeom>
                  <a:avLst/>
                  <a:gdLst>
                    <a:gd name="T0" fmla="*/ 58 w 115"/>
                    <a:gd name="T1" fmla="*/ 0 h 576"/>
                    <a:gd name="T2" fmla="*/ 0 w 115"/>
                    <a:gd name="T3" fmla="*/ 115 h 576"/>
                    <a:gd name="T4" fmla="*/ 58 w 115"/>
                    <a:gd name="T5" fmla="*/ 576 h 576"/>
                    <a:gd name="T6" fmla="*/ 115 w 115"/>
                    <a:gd name="T7" fmla="*/ 115 h 576"/>
                    <a:gd name="T8" fmla="*/ 58 w 115"/>
                    <a:gd name="T9" fmla="*/ 0 h 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5" h="576">
                      <a:moveTo>
                        <a:pt x="58" y="0"/>
                      </a:moveTo>
                      <a:lnTo>
                        <a:pt x="0" y="115"/>
                      </a:lnTo>
                      <a:lnTo>
                        <a:pt x="58" y="576"/>
                      </a:lnTo>
                      <a:lnTo>
                        <a:pt x="115" y="115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+mn-cs"/>
                  </a:endParaRPr>
                </a:p>
              </p:txBody>
            </p:sp>
          </p:grpSp>
          <p:grpSp>
            <p:nvGrpSpPr>
              <p:cNvPr id="110" name="Group 367">
                <a:extLst>
                  <a:ext uri="{FF2B5EF4-FFF2-40B4-BE49-F238E27FC236}">
                    <a16:creationId xmlns:a16="http://schemas.microsoft.com/office/drawing/2014/main" id="{C631E582-1BD9-5A4F-AD66-654C89B0BA9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6200000">
                <a:off x="6550740" y="1789331"/>
                <a:ext cx="200025" cy="914400"/>
                <a:chOff x="681" y="3197"/>
                <a:chExt cx="126" cy="576"/>
              </a:xfrm>
            </p:grpSpPr>
            <p:sp>
              <p:nvSpPr>
                <p:cNvPr id="111" name="Freeform 244">
                  <a:extLst>
                    <a:ext uri="{FF2B5EF4-FFF2-40B4-BE49-F238E27FC236}">
                      <a16:creationId xmlns:a16="http://schemas.microsoft.com/office/drawing/2014/main" id="{FCE6E884-0809-094D-BF2D-CC40F94FCE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1" y="3197"/>
                  <a:ext cx="126" cy="493"/>
                </a:xfrm>
                <a:custGeom>
                  <a:avLst/>
                  <a:gdLst>
                    <a:gd name="T0" fmla="*/ 58 w 116"/>
                    <a:gd name="T1" fmla="*/ 0 h 1152"/>
                    <a:gd name="T2" fmla="*/ 58 w 116"/>
                    <a:gd name="T3" fmla="*/ 230 h 1152"/>
                    <a:gd name="T4" fmla="*/ 116 w 116"/>
                    <a:gd name="T5" fmla="*/ 288 h 1152"/>
                    <a:gd name="T6" fmla="*/ 0 w 116"/>
                    <a:gd name="T7" fmla="*/ 403 h 1152"/>
                    <a:gd name="T8" fmla="*/ 116 w 116"/>
                    <a:gd name="T9" fmla="*/ 518 h 1152"/>
                    <a:gd name="T10" fmla="*/ 0 w 116"/>
                    <a:gd name="T11" fmla="*/ 634 h 1152"/>
                    <a:gd name="T12" fmla="*/ 116 w 116"/>
                    <a:gd name="T13" fmla="*/ 749 h 1152"/>
                    <a:gd name="T14" fmla="*/ 0 w 116"/>
                    <a:gd name="T15" fmla="*/ 864 h 1152"/>
                    <a:gd name="T16" fmla="*/ 58 w 116"/>
                    <a:gd name="T17" fmla="*/ 922 h 1152"/>
                    <a:gd name="T18" fmla="*/ 58 w 116"/>
                    <a:gd name="T19" fmla="*/ 1152 h 1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6" h="1152">
                      <a:moveTo>
                        <a:pt x="58" y="0"/>
                      </a:moveTo>
                      <a:lnTo>
                        <a:pt x="58" y="230"/>
                      </a:lnTo>
                      <a:lnTo>
                        <a:pt x="116" y="288"/>
                      </a:lnTo>
                      <a:lnTo>
                        <a:pt x="0" y="403"/>
                      </a:lnTo>
                      <a:lnTo>
                        <a:pt x="116" y="518"/>
                      </a:lnTo>
                      <a:lnTo>
                        <a:pt x="0" y="634"/>
                      </a:lnTo>
                      <a:lnTo>
                        <a:pt x="116" y="749"/>
                      </a:lnTo>
                      <a:lnTo>
                        <a:pt x="0" y="864"/>
                      </a:lnTo>
                      <a:lnTo>
                        <a:pt x="58" y="922"/>
                      </a:lnTo>
                      <a:lnTo>
                        <a:pt x="58" y="1152"/>
                      </a:lnTo>
                    </a:path>
                  </a:pathLst>
                </a:custGeom>
                <a:noFill/>
                <a:ln w="190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cs typeface="+mn-cs"/>
                  </a:endParaRPr>
                </a:p>
              </p:txBody>
            </p:sp>
            <p:sp>
              <p:nvSpPr>
                <p:cNvPr id="112" name="Freeform 366">
                  <a:extLst>
                    <a:ext uri="{FF2B5EF4-FFF2-40B4-BE49-F238E27FC236}">
                      <a16:creationId xmlns:a16="http://schemas.microsoft.com/office/drawing/2014/main" id="{823A791E-D0E9-F54C-8564-1EACBF6D9B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1" y="3197"/>
                  <a:ext cx="115" cy="576"/>
                </a:xfrm>
                <a:custGeom>
                  <a:avLst/>
                  <a:gdLst>
                    <a:gd name="T0" fmla="*/ 58 w 115"/>
                    <a:gd name="T1" fmla="*/ 0 h 576"/>
                    <a:gd name="T2" fmla="*/ 0 w 115"/>
                    <a:gd name="T3" fmla="*/ 115 h 576"/>
                    <a:gd name="T4" fmla="*/ 58 w 115"/>
                    <a:gd name="T5" fmla="*/ 576 h 576"/>
                    <a:gd name="T6" fmla="*/ 115 w 115"/>
                    <a:gd name="T7" fmla="*/ 115 h 576"/>
                    <a:gd name="T8" fmla="*/ 58 w 115"/>
                    <a:gd name="T9" fmla="*/ 0 h 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5" h="576">
                      <a:moveTo>
                        <a:pt x="58" y="0"/>
                      </a:moveTo>
                      <a:lnTo>
                        <a:pt x="0" y="115"/>
                      </a:lnTo>
                      <a:lnTo>
                        <a:pt x="58" y="576"/>
                      </a:lnTo>
                      <a:lnTo>
                        <a:pt x="115" y="115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9050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+mn-cs"/>
                  </a:endParaRPr>
                </a:p>
              </p:txBody>
            </p:sp>
          </p:grpSp>
        </p:grpSp>
      </p:grpSp>
      <p:sp>
        <p:nvSpPr>
          <p:cNvPr id="123" name="TextBox 122">
            <a:extLst>
              <a:ext uri="{FF2B5EF4-FFF2-40B4-BE49-F238E27FC236}">
                <a16:creationId xmlns:a16="http://schemas.microsoft.com/office/drawing/2014/main" id="{73AC4DD4-E8FE-6544-B5C2-67950D4EDF8B}"/>
              </a:ext>
            </a:extLst>
          </p:cNvPr>
          <p:cNvSpPr txBox="1"/>
          <p:nvPr/>
        </p:nvSpPr>
        <p:spPr>
          <a:xfrm>
            <a:off x="1204224" y="5319977"/>
            <a:ext cx="4343075" cy="666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GB" b="1" dirty="0"/>
              <a:t>N</a:t>
            </a:r>
            <a:r>
              <a:rPr lang="en-IT" b="1" dirty="0"/>
              <a:t>ew design: DC – RSD</a:t>
            </a:r>
          </a:p>
          <a:p>
            <a:pPr algn="ctr">
              <a:lnSpc>
                <a:spcPct val="130000"/>
              </a:lnSpc>
            </a:pPr>
            <a:r>
              <a:rPr lang="en-IT" sz="1200" dirty="0"/>
              <a:t>(see L. Menzio, Thursday afternoon)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128EF6CB-B3A5-D14D-8834-AB48573AFA5E}"/>
              </a:ext>
            </a:extLst>
          </p:cNvPr>
          <p:cNvSpPr txBox="1"/>
          <p:nvPr/>
        </p:nvSpPr>
        <p:spPr>
          <a:xfrm>
            <a:off x="1251808" y="2881151"/>
            <a:ext cx="4344868" cy="4127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IT" b="1" dirty="0"/>
              <a:t>LGAD (also UFSD)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657E6160-0FD4-BE41-8E14-08B415EC3A66}"/>
              </a:ext>
            </a:extLst>
          </p:cNvPr>
          <p:cNvSpPr/>
          <p:nvPr/>
        </p:nvSpPr>
        <p:spPr>
          <a:xfrm>
            <a:off x="1253601" y="1412048"/>
            <a:ext cx="4350447" cy="1470929"/>
          </a:xfrm>
          <a:prstGeom prst="rect">
            <a:avLst/>
          </a:prstGeom>
          <a:noFill/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71CD5E40-223B-D24A-AE18-DD6CB1B7D804}"/>
              </a:ext>
            </a:extLst>
          </p:cNvPr>
          <p:cNvSpPr/>
          <p:nvPr/>
        </p:nvSpPr>
        <p:spPr>
          <a:xfrm>
            <a:off x="2208901" y="1645825"/>
            <a:ext cx="2478236" cy="45719"/>
          </a:xfrm>
          <a:prstGeom prst="rect">
            <a:avLst/>
          </a:prstGeom>
          <a:solidFill>
            <a:srgbClr val="FF6600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8D1DD684-031A-A84C-A881-B6F180213423}"/>
              </a:ext>
            </a:extLst>
          </p:cNvPr>
          <p:cNvSpPr/>
          <p:nvPr/>
        </p:nvSpPr>
        <p:spPr>
          <a:xfrm>
            <a:off x="1582654" y="1280460"/>
            <a:ext cx="3972761" cy="14861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Rectangle 188">
            <a:extLst>
              <a:ext uri="{FF2B5EF4-FFF2-40B4-BE49-F238E27FC236}">
                <a16:creationId xmlns:a16="http://schemas.microsoft.com/office/drawing/2014/main" id="{39737763-3762-064B-B24B-196B328309E6}"/>
              </a:ext>
            </a:extLst>
          </p:cNvPr>
          <p:cNvSpPr/>
          <p:nvPr/>
        </p:nvSpPr>
        <p:spPr>
          <a:xfrm>
            <a:off x="1244448" y="2718832"/>
            <a:ext cx="4343075" cy="170834"/>
          </a:xfrm>
          <a:prstGeom prst="rect">
            <a:avLst/>
          </a:prstGeom>
          <a:solidFill>
            <a:schemeClr val="accent1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759864F-7205-2E4D-91BB-B23C98D2BEF9}"/>
              </a:ext>
            </a:extLst>
          </p:cNvPr>
          <p:cNvGrpSpPr/>
          <p:nvPr/>
        </p:nvGrpSpPr>
        <p:grpSpPr>
          <a:xfrm>
            <a:off x="1296175" y="1423235"/>
            <a:ext cx="4277586" cy="417365"/>
            <a:chOff x="1296175" y="1417729"/>
            <a:chExt cx="4277586" cy="417365"/>
          </a:xfrm>
        </p:grpSpPr>
        <p:sp>
          <p:nvSpPr>
            <p:cNvPr id="182" name="Rectangle 181">
              <a:extLst>
                <a:ext uri="{FF2B5EF4-FFF2-40B4-BE49-F238E27FC236}">
                  <a16:creationId xmlns:a16="http://schemas.microsoft.com/office/drawing/2014/main" id="{C493BB11-F2B1-BE47-8A6B-A5DCE3565A58}"/>
                </a:ext>
              </a:extLst>
            </p:cNvPr>
            <p:cNvSpPr/>
            <p:nvPr/>
          </p:nvSpPr>
          <p:spPr>
            <a:xfrm>
              <a:off x="4754791" y="1422233"/>
              <a:ext cx="290758" cy="412861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Rectangle 182">
              <a:extLst>
                <a:ext uri="{FF2B5EF4-FFF2-40B4-BE49-F238E27FC236}">
                  <a16:creationId xmlns:a16="http://schemas.microsoft.com/office/drawing/2014/main" id="{7BBEBDEB-23AD-BD41-BC94-E1B17DC8823C}"/>
                </a:ext>
              </a:extLst>
            </p:cNvPr>
            <p:cNvSpPr/>
            <p:nvPr/>
          </p:nvSpPr>
          <p:spPr>
            <a:xfrm>
              <a:off x="1296175" y="1422233"/>
              <a:ext cx="290758" cy="412861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4" name="Rectangle 183">
              <a:extLst>
                <a:ext uri="{FF2B5EF4-FFF2-40B4-BE49-F238E27FC236}">
                  <a16:creationId xmlns:a16="http://schemas.microsoft.com/office/drawing/2014/main" id="{9E6C2E3B-DB51-A741-8380-014D45992DD8}"/>
                </a:ext>
              </a:extLst>
            </p:cNvPr>
            <p:cNvSpPr/>
            <p:nvPr/>
          </p:nvSpPr>
          <p:spPr>
            <a:xfrm>
              <a:off x="2088565" y="1422233"/>
              <a:ext cx="2691037" cy="120683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Rectangle 191">
              <a:extLst>
                <a:ext uri="{FF2B5EF4-FFF2-40B4-BE49-F238E27FC236}">
                  <a16:creationId xmlns:a16="http://schemas.microsoft.com/office/drawing/2014/main" id="{C5146C9D-AE72-1A45-9719-B62528343EEB}"/>
                </a:ext>
              </a:extLst>
            </p:cNvPr>
            <p:cNvSpPr/>
            <p:nvPr/>
          </p:nvSpPr>
          <p:spPr>
            <a:xfrm>
              <a:off x="1884316" y="1422233"/>
              <a:ext cx="290758" cy="412861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Rectangle 192">
              <a:extLst>
                <a:ext uri="{FF2B5EF4-FFF2-40B4-BE49-F238E27FC236}">
                  <a16:creationId xmlns:a16="http://schemas.microsoft.com/office/drawing/2014/main" id="{E912351F-6E85-F447-8814-FFE9882D3484}"/>
                </a:ext>
              </a:extLst>
            </p:cNvPr>
            <p:cNvSpPr/>
            <p:nvPr/>
          </p:nvSpPr>
          <p:spPr>
            <a:xfrm>
              <a:off x="5283003" y="1417729"/>
              <a:ext cx="290758" cy="383162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06" name="TextBox 205">
            <a:extLst>
              <a:ext uri="{FF2B5EF4-FFF2-40B4-BE49-F238E27FC236}">
                <a16:creationId xmlns:a16="http://schemas.microsoft.com/office/drawing/2014/main" id="{487FC5C0-7A6F-4B43-AD35-1A5FBA464BB0}"/>
              </a:ext>
            </a:extLst>
          </p:cNvPr>
          <p:cNvSpPr txBox="1"/>
          <p:nvPr/>
        </p:nvSpPr>
        <p:spPr>
          <a:xfrm>
            <a:off x="6538796" y="2187391"/>
            <a:ext cx="735341" cy="3422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dirty="0"/>
              <a:t>p bulk</a:t>
            </a:r>
            <a:endParaRPr lang="x-none" sz="1400" dirty="0"/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id="{A0D68EA4-DA16-224A-AF8F-06E73C5B1686}"/>
              </a:ext>
            </a:extLst>
          </p:cNvPr>
          <p:cNvSpPr txBox="1"/>
          <p:nvPr/>
        </p:nvSpPr>
        <p:spPr>
          <a:xfrm>
            <a:off x="6680061" y="2617200"/>
            <a:ext cx="541657" cy="3422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dirty="0">
                <a:solidFill>
                  <a:schemeClr val="bg1"/>
                </a:solidFill>
              </a:rPr>
              <a:t>p++</a:t>
            </a:r>
            <a:endParaRPr lang="x-none" sz="1400" dirty="0">
              <a:solidFill>
                <a:schemeClr val="bg1"/>
              </a:solidFill>
            </a:endParaRPr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4244663F-8942-AC43-9DA0-F202EA4E5055}"/>
              </a:ext>
            </a:extLst>
          </p:cNvPr>
          <p:cNvSpPr txBox="1"/>
          <p:nvPr/>
        </p:nvSpPr>
        <p:spPr>
          <a:xfrm>
            <a:off x="8112857" y="1637781"/>
            <a:ext cx="1356127" cy="3422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dirty="0"/>
              <a:t>Gain implant</a:t>
            </a:r>
            <a:endParaRPr lang="x-none" sz="1400" dirty="0"/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FC9BA2BE-BA80-7342-8265-F823ADE8C4A4}"/>
              </a:ext>
            </a:extLst>
          </p:cNvPr>
          <p:cNvSpPr txBox="1"/>
          <p:nvPr/>
        </p:nvSpPr>
        <p:spPr>
          <a:xfrm>
            <a:off x="7497285" y="842416"/>
            <a:ext cx="712165" cy="3422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dirty="0"/>
              <a:t>metal</a:t>
            </a:r>
            <a:endParaRPr lang="x-none" sz="1400" dirty="0"/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7A1D4E33-041F-7C49-9BD7-80BB8E793C0E}"/>
              </a:ext>
            </a:extLst>
          </p:cNvPr>
          <p:cNvSpPr txBox="1"/>
          <p:nvPr/>
        </p:nvSpPr>
        <p:spPr>
          <a:xfrm>
            <a:off x="9192804" y="1004860"/>
            <a:ext cx="685679" cy="3422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dirty="0"/>
              <a:t>oxide</a:t>
            </a:r>
            <a:endParaRPr lang="x-none" sz="140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8008DE4-D27D-4440-B1EC-626E9F27409E}"/>
              </a:ext>
            </a:extLst>
          </p:cNvPr>
          <p:cNvGrpSpPr/>
          <p:nvPr/>
        </p:nvGrpSpPr>
        <p:grpSpPr>
          <a:xfrm>
            <a:off x="1330045" y="1220820"/>
            <a:ext cx="4225370" cy="208564"/>
            <a:chOff x="1330045" y="1220820"/>
            <a:chExt cx="4225370" cy="208564"/>
          </a:xfrm>
        </p:grpSpPr>
        <p:sp>
          <p:nvSpPr>
            <p:cNvPr id="188" name="Rectangle 187">
              <a:extLst>
                <a:ext uri="{FF2B5EF4-FFF2-40B4-BE49-F238E27FC236}">
                  <a16:creationId xmlns:a16="http://schemas.microsoft.com/office/drawing/2014/main" id="{5D3054F2-83E6-B94D-BC1C-A03FD2007C37}"/>
                </a:ext>
              </a:extLst>
            </p:cNvPr>
            <p:cNvSpPr/>
            <p:nvPr/>
          </p:nvSpPr>
          <p:spPr>
            <a:xfrm>
              <a:off x="2155008" y="1236936"/>
              <a:ext cx="2631839" cy="5337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Rectangle 189">
              <a:extLst>
                <a:ext uri="{FF2B5EF4-FFF2-40B4-BE49-F238E27FC236}">
                  <a16:creationId xmlns:a16="http://schemas.microsoft.com/office/drawing/2014/main" id="{746321A3-3B19-684F-8826-69F5E49997CA}"/>
                </a:ext>
              </a:extLst>
            </p:cNvPr>
            <p:cNvSpPr/>
            <p:nvPr/>
          </p:nvSpPr>
          <p:spPr>
            <a:xfrm>
              <a:off x="1330045" y="1234422"/>
              <a:ext cx="236135" cy="19465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1" name="Rectangle 190">
              <a:extLst>
                <a:ext uri="{FF2B5EF4-FFF2-40B4-BE49-F238E27FC236}">
                  <a16:creationId xmlns:a16="http://schemas.microsoft.com/office/drawing/2014/main" id="{B875530E-4843-9145-9233-075B0DDC8ED1}"/>
                </a:ext>
              </a:extLst>
            </p:cNvPr>
            <p:cNvSpPr/>
            <p:nvPr/>
          </p:nvSpPr>
          <p:spPr>
            <a:xfrm>
              <a:off x="5319280" y="1234422"/>
              <a:ext cx="236135" cy="19031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Rectangle 193">
              <a:extLst>
                <a:ext uri="{FF2B5EF4-FFF2-40B4-BE49-F238E27FC236}">
                  <a16:creationId xmlns:a16="http://schemas.microsoft.com/office/drawing/2014/main" id="{381AC495-3E0F-454E-97E7-B24AAB5337CC}"/>
                </a:ext>
              </a:extLst>
            </p:cNvPr>
            <p:cNvSpPr/>
            <p:nvPr/>
          </p:nvSpPr>
          <p:spPr>
            <a:xfrm>
              <a:off x="1911627" y="1220820"/>
              <a:ext cx="236135" cy="20598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0" name="Rectangle 199">
              <a:extLst>
                <a:ext uri="{FF2B5EF4-FFF2-40B4-BE49-F238E27FC236}">
                  <a16:creationId xmlns:a16="http://schemas.microsoft.com/office/drawing/2014/main" id="{8DAC983C-472B-3C4E-A2FC-A4944846CC33}"/>
                </a:ext>
              </a:extLst>
            </p:cNvPr>
            <p:cNvSpPr/>
            <p:nvPr/>
          </p:nvSpPr>
          <p:spPr>
            <a:xfrm>
              <a:off x="4786848" y="1220820"/>
              <a:ext cx="219864" cy="20856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793131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A013C5E-6E96-1645-AF82-8A2252C98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386504-6555-144C-AE3B-15DCB550D9E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Torino, TREDI  03/2022, Online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F646190-C21A-BF49-AF4B-448280EFB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Aide memoire: RSD principle of operation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6E846E62-32BD-E447-B6F9-9EAD6793B30D}"/>
              </a:ext>
            </a:extLst>
          </p:cNvPr>
          <p:cNvGrpSpPr/>
          <p:nvPr/>
        </p:nvGrpSpPr>
        <p:grpSpPr>
          <a:xfrm>
            <a:off x="5524775" y="3325906"/>
            <a:ext cx="6024191" cy="2170009"/>
            <a:chOff x="2156118" y="2674071"/>
            <a:chExt cx="9667286" cy="3722915"/>
          </a:xfrm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E7558CBD-87DC-7D4F-9704-F21512A426CD}"/>
                </a:ext>
              </a:extLst>
            </p:cNvPr>
            <p:cNvGrpSpPr/>
            <p:nvPr/>
          </p:nvGrpSpPr>
          <p:grpSpPr>
            <a:xfrm>
              <a:off x="2156118" y="2674071"/>
              <a:ext cx="9667286" cy="3722915"/>
              <a:chOff x="1910752" y="2806806"/>
              <a:chExt cx="9667286" cy="3722915"/>
            </a:xfrm>
          </p:grpSpPr>
          <p:sp>
            <p:nvSpPr>
              <p:cNvPr id="125" name="Cube 124">
                <a:extLst>
                  <a:ext uri="{FF2B5EF4-FFF2-40B4-BE49-F238E27FC236}">
                    <a16:creationId xmlns:a16="http://schemas.microsoft.com/office/drawing/2014/main" id="{2568CF2C-8B90-1341-A458-043D9B137652}"/>
                  </a:ext>
                </a:extLst>
              </p:cNvPr>
              <p:cNvSpPr/>
              <p:nvPr/>
            </p:nvSpPr>
            <p:spPr>
              <a:xfrm>
                <a:off x="1910752" y="2806806"/>
                <a:ext cx="9667286" cy="3722915"/>
              </a:xfrm>
              <a:prstGeom prst="cube">
                <a:avLst>
                  <a:gd name="adj" fmla="val 93376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6" name="Parallelogram 125">
                <a:extLst>
                  <a:ext uri="{FF2B5EF4-FFF2-40B4-BE49-F238E27FC236}">
                    <a16:creationId xmlns:a16="http://schemas.microsoft.com/office/drawing/2014/main" id="{C49791EA-8452-AE46-A076-923FC667F510}"/>
                  </a:ext>
                </a:extLst>
              </p:cNvPr>
              <p:cNvSpPr/>
              <p:nvPr/>
            </p:nvSpPr>
            <p:spPr>
              <a:xfrm>
                <a:off x="6417129" y="4970763"/>
                <a:ext cx="2541344" cy="1199847"/>
              </a:xfrm>
              <a:prstGeom prst="parallelogram">
                <a:avLst>
                  <a:gd name="adj" fmla="val 101984"/>
                </a:avLst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</a:rPr>
                  <a:t>4</a:t>
                </a:r>
              </a:p>
            </p:txBody>
          </p:sp>
          <p:sp>
            <p:nvSpPr>
              <p:cNvPr id="127" name="Parallelogram 126">
                <a:extLst>
                  <a:ext uri="{FF2B5EF4-FFF2-40B4-BE49-F238E27FC236}">
                    <a16:creationId xmlns:a16="http://schemas.microsoft.com/office/drawing/2014/main" id="{8ECE5D1E-2897-164B-9C94-060F489B5035}"/>
                  </a:ext>
                </a:extLst>
              </p:cNvPr>
              <p:cNvSpPr/>
              <p:nvPr/>
            </p:nvSpPr>
            <p:spPr>
              <a:xfrm>
                <a:off x="8120744" y="3097042"/>
                <a:ext cx="2541344" cy="1199847"/>
              </a:xfrm>
              <a:prstGeom prst="parallelogram">
                <a:avLst>
                  <a:gd name="adj" fmla="val 101984"/>
                </a:avLst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128" name="Parallelogram 127">
                <a:extLst>
                  <a:ext uri="{FF2B5EF4-FFF2-40B4-BE49-F238E27FC236}">
                    <a16:creationId xmlns:a16="http://schemas.microsoft.com/office/drawing/2014/main" id="{E0C2C96C-387F-E04D-B464-42A9467409CF}"/>
                  </a:ext>
                </a:extLst>
              </p:cNvPr>
              <p:cNvSpPr/>
              <p:nvPr/>
            </p:nvSpPr>
            <p:spPr>
              <a:xfrm>
                <a:off x="4645715" y="3097041"/>
                <a:ext cx="2541344" cy="1199847"/>
              </a:xfrm>
              <a:prstGeom prst="parallelogram">
                <a:avLst>
                  <a:gd name="adj" fmla="val 101984"/>
                </a:avLst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129" name="Parallelogram 128">
                <a:extLst>
                  <a:ext uri="{FF2B5EF4-FFF2-40B4-BE49-F238E27FC236}">
                    <a16:creationId xmlns:a16="http://schemas.microsoft.com/office/drawing/2014/main" id="{0EFC08DF-5D85-684D-97D7-28EFDC72DE78}"/>
                  </a:ext>
                </a:extLst>
              </p:cNvPr>
              <p:cNvSpPr/>
              <p:nvPr/>
            </p:nvSpPr>
            <p:spPr>
              <a:xfrm>
                <a:off x="2942100" y="4970762"/>
                <a:ext cx="2541344" cy="1199847"/>
              </a:xfrm>
              <a:prstGeom prst="parallelogram">
                <a:avLst>
                  <a:gd name="adj" fmla="val 101984"/>
                </a:avLst>
              </a:prstGeom>
              <a:solidFill>
                <a:schemeClr val="bg2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</a:rPr>
                  <a:t>3</a:t>
                </a:r>
              </a:p>
            </p:txBody>
          </p:sp>
        </p:grpSp>
        <p:grpSp>
          <p:nvGrpSpPr>
            <p:cNvPr id="68" name="Group 367">
              <a:extLst>
                <a:ext uri="{FF2B5EF4-FFF2-40B4-BE49-F238E27FC236}">
                  <a16:creationId xmlns:a16="http://schemas.microsoft.com/office/drawing/2014/main" id="{57F255E7-A1B0-0948-90C0-B17F8069B463}"/>
                </a:ext>
              </a:extLst>
            </p:cNvPr>
            <p:cNvGrpSpPr>
              <a:grpSpLocks/>
            </p:cNvGrpSpPr>
            <p:nvPr/>
          </p:nvGrpSpPr>
          <p:grpSpPr bwMode="auto">
            <a:xfrm rot="18901770">
              <a:off x="6692385" y="3696775"/>
              <a:ext cx="184150" cy="914400"/>
              <a:chOff x="691" y="3197"/>
              <a:chExt cx="116" cy="576"/>
            </a:xfrm>
          </p:grpSpPr>
          <p:sp>
            <p:nvSpPr>
              <p:cNvPr id="123" name="Freeform 244">
                <a:extLst>
                  <a:ext uri="{FF2B5EF4-FFF2-40B4-BE49-F238E27FC236}">
                    <a16:creationId xmlns:a16="http://schemas.microsoft.com/office/drawing/2014/main" id="{6DD0EDCD-25E3-9541-832F-9EAD6FF78B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6" cy="576"/>
              </a:xfrm>
              <a:custGeom>
                <a:avLst/>
                <a:gdLst>
                  <a:gd name="T0" fmla="*/ 58 w 116"/>
                  <a:gd name="T1" fmla="*/ 0 h 1152"/>
                  <a:gd name="T2" fmla="*/ 58 w 116"/>
                  <a:gd name="T3" fmla="*/ 115 h 1152"/>
                  <a:gd name="T4" fmla="*/ 116 w 116"/>
                  <a:gd name="T5" fmla="*/ 144 h 1152"/>
                  <a:gd name="T6" fmla="*/ 0 w 116"/>
                  <a:gd name="T7" fmla="*/ 202 h 1152"/>
                  <a:gd name="T8" fmla="*/ 116 w 116"/>
                  <a:gd name="T9" fmla="*/ 259 h 1152"/>
                  <a:gd name="T10" fmla="*/ 0 w 116"/>
                  <a:gd name="T11" fmla="*/ 317 h 1152"/>
                  <a:gd name="T12" fmla="*/ 116 w 116"/>
                  <a:gd name="T13" fmla="*/ 375 h 1152"/>
                  <a:gd name="T14" fmla="*/ 0 w 116"/>
                  <a:gd name="T15" fmla="*/ 432 h 1152"/>
                  <a:gd name="T16" fmla="*/ 58 w 116"/>
                  <a:gd name="T17" fmla="*/ 461 h 1152"/>
                  <a:gd name="T18" fmla="*/ 58 w 116"/>
                  <a:gd name="T19" fmla="*/ 576 h 115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16" h="1152">
                    <a:moveTo>
                      <a:pt x="58" y="0"/>
                    </a:moveTo>
                    <a:lnTo>
                      <a:pt x="58" y="230"/>
                    </a:lnTo>
                    <a:lnTo>
                      <a:pt x="116" y="288"/>
                    </a:lnTo>
                    <a:lnTo>
                      <a:pt x="0" y="403"/>
                    </a:lnTo>
                    <a:lnTo>
                      <a:pt x="116" y="518"/>
                    </a:lnTo>
                    <a:lnTo>
                      <a:pt x="0" y="634"/>
                    </a:lnTo>
                    <a:lnTo>
                      <a:pt x="116" y="749"/>
                    </a:lnTo>
                    <a:lnTo>
                      <a:pt x="0" y="864"/>
                    </a:lnTo>
                    <a:lnTo>
                      <a:pt x="58" y="922"/>
                    </a:lnTo>
                    <a:lnTo>
                      <a:pt x="58" y="1152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" name="Freeform 366">
                <a:extLst>
                  <a:ext uri="{FF2B5EF4-FFF2-40B4-BE49-F238E27FC236}">
                    <a16:creationId xmlns:a16="http://schemas.microsoft.com/office/drawing/2014/main" id="{E14FCD6B-7A0F-2B4B-80EE-DC8FF4420E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5" cy="576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9" name="Group 367">
              <a:extLst>
                <a:ext uri="{FF2B5EF4-FFF2-40B4-BE49-F238E27FC236}">
                  <a16:creationId xmlns:a16="http://schemas.microsoft.com/office/drawing/2014/main" id="{418E45A9-1F6D-614E-B626-79DC4ACBE79B}"/>
                </a:ext>
              </a:extLst>
            </p:cNvPr>
            <p:cNvGrpSpPr>
              <a:grpSpLocks/>
            </p:cNvGrpSpPr>
            <p:nvPr/>
          </p:nvGrpSpPr>
          <p:grpSpPr bwMode="auto">
            <a:xfrm rot="4582134">
              <a:off x="7656335" y="3725453"/>
              <a:ext cx="285566" cy="1171309"/>
              <a:chOff x="691" y="3197"/>
              <a:chExt cx="116" cy="576"/>
            </a:xfrm>
          </p:grpSpPr>
          <p:sp>
            <p:nvSpPr>
              <p:cNvPr id="121" name="Freeform 244">
                <a:extLst>
                  <a:ext uri="{FF2B5EF4-FFF2-40B4-BE49-F238E27FC236}">
                    <a16:creationId xmlns:a16="http://schemas.microsoft.com/office/drawing/2014/main" id="{602738DC-FDF9-7F4A-8B22-BF9BF2DF03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6" cy="576"/>
              </a:xfrm>
              <a:custGeom>
                <a:avLst/>
                <a:gdLst>
                  <a:gd name="T0" fmla="*/ 58 w 116"/>
                  <a:gd name="T1" fmla="*/ 0 h 1152"/>
                  <a:gd name="T2" fmla="*/ 58 w 116"/>
                  <a:gd name="T3" fmla="*/ 115 h 1152"/>
                  <a:gd name="T4" fmla="*/ 116 w 116"/>
                  <a:gd name="T5" fmla="*/ 144 h 1152"/>
                  <a:gd name="T6" fmla="*/ 0 w 116"/>
                  <a:gd name="T7" fmla="*/ 202 h 1152"/>
                  <a:gd name="T8" fmla="*/ 116 w 116"/>
                  <a:gd name="T9" fmla="*/ 259 h 1152"/>
                  <a:gd name="T10" fmla="*/ 0 w 116"/>
                  <a:gd name="T11" fmla="*/ 317 h 1152"/>
                  <a:gd name="T12" fmla="*/ 116 w 116"/>
                  <a:gd name="T13" fmla="*/ 375 h 1152"/>
                  <a:gd name="T14" fmla="*/ 0 w 116"/>
                  <a:gd name="T15" fmla="*/ 432 h 1152"/>
                  <a:gd name="T16" fmla="*/ 58 w 116"/>
                  <a:gd name="T17" fmla="*/ 461 h 1152"/>
                  <a:gd name="T18" fmla="*/ 58 w 116"/>
                  <a:gd name="T19" fmla="*/ 576 h 115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16" h="1152">
                    <a:moveTo>
                      <a:pt x="58" y="0"/>
                    </a:moveTo>
                    <a:lnTo>
                      <a:pt x="58" y="230"/>
                    </a:lnTo>
                    <a:lnTo>
                      <a:pt x="116" y="288"/>
                    </a:lnTo>
                    <a:lnTo>
                      <a:pt x="0" y="403"/>
                    </a:lnTo>
                    <a:lnTo>
                      <a:pt x="116" y="518"/>
                    </a:lnTo>
                    <a:lnTo>
                      <a:pt x="0" y="634"/>
                    </a:lnTo>
                    <a:lnTo>
                      <a:pt x="116" y="749"/>
                    </a:lnTo>
                    <a:lnTo>
                      <a:pt x="0" y="864"/>
                    </a:lnTo>
                    <a:lnTo>
                      <a:pt x="58" y="922"/>
                    </a:lnTo>
                    <a:lnTo>
                      <a:pt x="58" y="1152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" name="Freeform 366">
                <a:extLst>
                  <a:ext uri="{FF2B5EF4-FFF2-40B4-BE49-F238E27FC236}">
                    <a16:creationId xmlns:a16="http://schemas.microsoft.com/office/drawing/2014/main" id="{0D61E008-8DDF-A74A-9C6F-112E90AFF2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5" cy="576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0" name="Group 367">
              <a:extLst>
                <a:ext uri="{FF2B5EF4-FFF2-40B4-BE49-F238E27FC236}">
                  <a16:creationId xmlns:a16="http://schemas.microsoft.com/office/drawing/2014/main" id="{86D7E8A2-F5A4-3342-9115-2B7231167C3F}"/>
                </a:ext>
              </a:extLst>
            </p:cNvPr>
            <p:cNvGrpSpPr>
              <a:grpSpLocks/>
            </p:cNvGrpSpPr>
            <p:nvPr/>
          </p:nvGrpSpPr>
          <p:grpSpPr bwMode="auto">
            <a:xfrm rot="18901770">
              <a:off x="7291238" y="4342672"/>
              <a:ext cx="267506" cy="867380"/>
              <a:chOff x="691" y="3197"/>
              <a:chExt cx="116" cy="576"/>
            </a:xfrm>
          </p:grpSpPr>
          <p:sp>
            <p:nvSpPr>
              <p:cNvPr id="119" name="Freeform 244">
                <a:extLst>
                  <a:ext uri="{FF2B5EF4-FFF2-40B4-BE49-F238E27FC236}">
                    <a16:creationId xmlns:a16="http://schemas.microsoft.com/office/drawing/2014/main" id="{17B7679F-EDDC-D24A-8B62-3308BB851D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6" cy="576"/>
              </a:xfrm>
              <a:custGeom>
                <a:avLst/>
                <a:gdLst>
                  <a:gd name="T0" fmla="*/ 58 w 116"/>
                  <a:gd name="T1" fmla="*/ 0 h 1152"/>
                  <a:gd name="T2" fmla="*/ 58 w 116"/>
                  <a:gd name="T3" fmla="*/ 115 h 1152"/>
                  <a:gd name="T4" fmla="*/ 116 w 116"/>
                  <a:gd name="T5" fmla="*/ 144 h 1152"/>
                  <a:gd name="T6" fmla="*/ 0 w 116"/>
                  <a:gd name="T7" fmla="*/ 202 h 1152"/>
                  <a:gd name="T8" fmla="*/ 116 w 116"/>
                  <a:gd name="T9" fmla="*/ 259 h 1152"/>
                  <a:gd name="T10" fmla="*/ 0 w 116"/>
                  <a:gd name="T11" fmla="*/ 317 h 1152"/>
                  <a:gd name="T12" fmla="*/ 116 w 116"/>
                  <a:gd name="T13" fmla="*/ 375 h 1152"/>
                  <a:gd name="T14" fmla="*/ 0 w 116"/>
                  <a:gd name="T15" fmla="*/ 432 h 1152"/>
                  <a:gd name="T16" fmla="*/ 58 w 116"/>
                  <a:gd name="T17" fmla="*/ 461 h 1152"/>
                  <a:gd name="T18" fmla="*/ 58 w 116"/>
                  <a:gd name="T19" fmla="*/ 576 h 115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16" h="1152">
                    <a:moveTo>
                      <a:pt x="58" y="0"/>
                    </a:moveTo>
                    <a:lnTo>
                      <a:pt x="58" y="230"/>
                    </a:lnTo>
                    <a:lnTo>
                      <a:pt x="116" y="288"/>
                    </a:lnTo>
                    <a:lnTo>
                      <a:pt x="0" y="403"/>
                    </a:lnTo>
                    <a:lnTo>
                      <a:pt x="116" y="518"/>
                    </a:lnTo>
                    <a:lnTo>
                      <a:pt x="0" y="634"/>
                    </a:lnTo>
                    <a:lnTo>
                      <a:pt x="116" y="749"/>
                    </a:lnTo>
                    <a:lnTo>
                      <a:pt x="0" y="864"/>
                    </a:lnTo>
                    <a:lnTo>
                      <a:pt x="58" y="922"/>
                    </a:lnTo>
                    <a:lnTo>
                      <a:pt x="58" y="1152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0" name="Freeform 366">
                <a:extLst>
                  <a:ext uri="{FF2B5EF4-FFF2-40B4-BE49-F238E27FC236}">
                    <a16:creationId xmlns:a16="http://schemas.microsoft.com/office/drawing/2014/main" id="{A014B3A9-3EEA-F147-9837-1EA0C90419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5" cy="576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1" name="Group 367">
              <a:extLst>
                <a:ext uri="{FF2B5EF4-FFF2-40B4-BE49-F238E27FC236}">
                  <a16:creationId xmlns:a16="http://schemas.microsoft.com/office/drawing/2014/main" id="{450D55CF-CDA5-E045-9D76-42E9DA91147D}"/>
                </a:ext>
              </a:extLst>
            </p:cNvPr>
            <p:cNvGrpSpPr>
              <a:grpSpLocks/>
            </p:cNvGrpSpPr>
            <p:nvPr/>
          </p:nvGrpSpPr>
          <p:grpSpPr bwMode="auto">
            <a:xfrm rot="4391373">
              <a:off x="6175939" y="3942446"/>
              <a:ext cx="289523" cy="1483044"/>
              <a:chOff x="691" y="3197"/>
              <a:chExt cx="116" cy="576"/>
            </a:xfrm>
          </p:grpSpPr>
          <p:sp>
            <p:nvSpPr>
              <p:cNvPr id="117" name="Freeform 244">
                <a:extLst>
                  <a:ext uri="{FF2B5EF4-FFF2-40B4-BE49-F238E27FC236}">
                    <a16:creationId xmlns:a16="http://schemas.microsoft.com/office/drawing/2014/main" id="{CB7513EB-7045-BF4F-9527-FF70E4006C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6" cy="576"/>
              </a:xfrm>
              <a:custGeom>
                <a:avLst/>
                <a:gdLst>
                  <a:gd name="T0" fmla="*/ 58 w 116"/>
                  <a:gd name="T1" fmla="*/ 0 h 1152"/>
                  <a:gd name="T2" fmla="*/ 58 w 116"/>
                  <a:gd name="T3" fmla="*/ 115 h 1152"/>
                  <a:gd name="T4" fmla="*/ 116 w 116"/>
                  <a:gd name="T5" fmla="*/ 144 h 1152"/>
                  <a:gd name="T6" fmla="*/ 0 w 116"/>
                  <a:gd name="T7" fmla="*/ 202 h 1152"/>
                  <a:gd name="T8" fmla="*/ 116 w 116"/>
                  <a:gd name="T9" fmla="*/ 259 h 1152"/>
                  <a:gd name="T10" fmla="*/ 0 w 116"/>
                  <a:gd name="T11" fmla="*/ 317 h 1152"/>
                  <a:gd name="T12" fmla="*/ 116 w 116"/>
                  <a:gd name="T13" fmla="*/ 375 h 1152"/>
                  <a:gd name="T14" fmla="*/ 0 w 116"/>
                  <a:gd name="T15" fmla="*/ 432 h 1152"/>
                  <a:gd name="T16" fmla="*/ 58 w 116"/>
                  <a:gd name="T17" fmla="*/ 461 h 1152"/>
                  <a:gd name="T18" fmla="*/ 58 w 116"/>
                  <a:gd name="T19" fmla="*/ 576 h 115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16" h="1152">
                    <a:moveTo>
                      <a:pt x="58" y="0"/>
                    </a:moveTo>
                    <a:lnTo>
                      <a:pt x="58" y="230"/>
                    </a:lnTo>
                    <a:lnTo>
                      <a:pt x="116" y="288"/>
                    </a:lnTo>
                    <a:lnTo>
                      <a:pt x="0" y="403"/>
                    </a:lnTo>
                    <a:lnTo>
                      <a:pt x="116" y="518"/>
                    </a:lnTo>
                    <a:lnTo>
                      <a:pt x="0" y="634"/>
                    </a:lnTo>
                    <a:lnTo>
                      <a:pt x="116" y="749"/>
                    </a:lnTo>
                    <a:lnTo>
                      <a:pt x="0" y="864"/>
                    </a:lnTo>
                    <a:lnTo>
                      <a:pt x="58" y="922"/>
                    </a:lnTo>
                    <a:lnTo>
                      <a:pt x="58" y="1152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8" name="Freeform 366">
                <a:extLst>
                  <a:ext uri="{FF2B5EF4-FFF2-40B4-BE49-F238E27FC236}">
                    <a16:creationId xmlns:a16="http://schemas.microsoft.com/office/drawing/2014/main" id="{B8714C5D-27E4-5A48-AC87-2737084F71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5" cy="576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31BA96B5-871F-AE43-B928-49E2FBD996B3}"/>
                </a:ext>
              </a:extLst>
            </p:cNvPr>
            <p:cNvSpPr/>
            <p:nvPr/>
          </p:nvSpPr>
          <p:spPr>
            <a:xfrm>
              <a:off x="7041203" y="4365523"/>
              <a:ext cx="221226" cy="176981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73" name="Group 324">
              <a:extLst>
                <a:ext uri="{FF2B5EF4-FFF2-40B4-BE49-F238E27FC236}">
                  <a16:creationId xmlns:a16="http://schemas.microsoft.com/office/drawing/2014/main" id="{452800EB-59B9-564B-A52C-BCAC08F7B73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29471" y="5537549"/>
              <a:ext cx="1062039" cy="457200"/>
              <a:chOff x="2110" y="1699"/>
              <a:chExt cx="669" cy="288"/>
            </a:xfrm>
          </p:grpSpPr>
          <p:grpSp>
            <p:nvGrpSpPr>
              <p:cNvPr id="108" name="Group 125">
                <a:extLst>
                  <a:ext uri="{FF2B5EF4-FFF2-40B4-BE49-F238E27FC236}">
                    <a16:creationId xmlns:a16="http://schemas.microsoft.com/office/drawing/2014/main" id="{F3A5F73B-E79C-C546-A445-D6833AF498D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10" y="1699"/>
                <a:ext cx="669" cy="288"/>
                <a:chOff x="1585" y="1987"/>
                <a:chExt cx="669" cy="288"/>
              </a:xfrm>
            </p:grpSpPr>
            <p:grpSp>
              <p:nvGrpSpPr>
                <p:cNvPr id="110" name="Group 126">
                  <a:extLst>
                    <a:ext uri="{FF2B5EF4-FFF2-40B4-BE49-F238E27FC236}">
                      <a16:creationId xmlns:a16="http://schemas.microsoft.com/office/drawing/2014/main" id="{599615FA-3221-5E4C-BD8F-BFC3EE7AEA3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585" y="2160"/>
                  <a:ext cx="288" cy="115"/>
                  <a:chOff x="1152" y="2160"/>
                  <a:chExt cx="288" cy="115"/>
                </a:xfrm>
              </p:grpSpPr>
              <p:sp>
                <p:nvSpPr>
                  <p:cNvPr id="114" name="Line 127">
                    <a:extLst>
                      <a:ext uri="{FF2B5EF4-FFF2-40B4-BE49-F238E27FC236}">
                        <a16:creationId xmlns:a16="http://schemas.microsoft.com/office/drawing/2014/main" id="{BEECB2A0-5DC0-DE45-9CD0-8FF7A56532D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152" y="2160"/>
                    <a:ext cx="288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charset="0"/>
                      <a:ea typeface="ＭＳ Ｐゴシック" charset="0"/>
                    </a:endParaRPr>
                  </a:p>
                </p:txBody>
              </p:sp>
              <p:sp>
                <p:nvSpPr>
                  <p:cNvPr id="115" name="Line 128">
                    <a:extLst>
                      <a:ext uri="{FF2B5EF4-FFF2-40B4-BE49-F238E27FC236}">
                        <a16:creationId xmlns:a16="http://schemas.microsoft.com/office/drawing/2014/main" id="{26735631-829D-5E4D-9798-7145AE9FBD6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210" y="2218"/>
                    <a:ext cx="172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charset="0"/>
                      <a:ea typeface="ＭＳ Ｐゴシック" charset="0"/>
                    </a:endParaRPr>
                  </a:p>
                </p:txBody>
              </p:sp>
              <p:sp>
                <p:nvSpPr>
                  <p:cNvPr id="116" name="Line 129">
                    <a:extLst>
                      <a:ext uri="{FF2B5EF4-FFF2-40B4-BE49-F238E27FC236}">
                        <a16:creationId xmlns:a16="http://schemas.microsoft.com/office/drawing/2014/main" id="{DD2AFDB9-BFEC-3542-80FA-0B8935DD666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267" y="2275"/>
                    <a:ext cx="58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charset="0"/>
                      <a:ea typeface="ＭＳ Ｐゴシック" charset="0"/>
                    </a:endParaRPr>
                  </a:p>
                </p:txBody>
              </p:sp>
            </p:grpSp>
            <p:sp>
              <p:nvSpPr>
                <p:cNvPr id="111" name="Line 130">
                  <a:extLst>
                    <a:ext uri="{FF2B5EF4-FFF2-40B4-BE49-F238E27FC236}">
                      <a16:creationId xmlns:a16="http://schemas.microsoft.com/office/drawing/2014/main" id="{24F21485-30E6-DA4E-BA34-6A55FD8C4B1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728" y="1987"/>
                  <a:ext cx="0" cy="17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112" name="Line 130">
                  <a:extLst>
                    <a:ext uri="{FF2B5EF4-FFF2-40B4-BE49-F238E27FC236}">
                      <a16:creationId xmlns:a16="http://schemas.microsoft.com/office/drawing/2014/main" id="{B3267860-AD6D-7C4E-922E-9323B1EF37A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728" y="1987"/>
                  <a:ext cx="526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113" name="Line 130">
                  <a:extLst>
                    <a:ext uri="{FF2B5EF4-FFF2-40B4-BE49-F238E27FC236}">
                      <a16:creationId xmlns:a16="http://schemas.microsoft.com/office/drawing/2014/main" id="{5D7B2349-B683-8E4C-A674-7C6C22CDB37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250" y="1987"/>
                  <a:ext cx="0" cy="17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charset="0"/>
                    <a:ea typeface="ＭＳ Ｐゴシック" charset="0"/>
                  </a:endParaRPr>
                </a:p>
              </p:txBody>
            </p:sp>
          </p:grpSp>
          <p:sp>
            <p:nvSpPr>
              <p:cNvPr id="109" name="Freeform 323">
                <a:extLst>
                  <a:ext uri="{FF2B5EF4-FFF2-40B4-BE49-F238E27FC236}">
                    <a16:creationId xmlns:a16="http://schemas.microsoft.com/office/drawing/2014/main" id="{3848E345-0810-D948-9CF0-C91E20AC8A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1" y="1699"/>
                <a:ext cx="288" cy="173"/>
              </a:xfrm>
              <a:custGeom>
                <a:avLst/>
                <a:gdLst>
                  <a:gd name="T0" fmla="*/ 115 w 288"/>
                  <a:gd name="T1" fmla="*/ 0 h 173"/>
                  <a:gd name="T2" fmla="*/ 0 w 288"/>
                  <a:gd name="T3" fmla="*/ 173 h 173"/>
                  <a:gd name="T4" fmla="*/ 288 w 288"/>
                  <a:gd name="T5" fmla="*/ 173 h 173"/>
                  <a:gd name="T6" fmla="*/ 115 w 288"/>
                  <a:gd name="T7" fmla="*/ 0 h 17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88" h="173">
                    <a:moveTo>
                      <a:pt x="115" y="0"/>
                    </a:moveTo>
                    <a:lnTo>
                      <a:pt x="0" y="173"/>
                    </a:lnTo>
                    <a:lnTo>
                      <a:pt x="288" y="173"/>
                    </a:lnTo>
                    <a:lnTo>
                      <a:pt x="115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4" name="Group 324">
              <a:extLst>
                <a:ext uri="{FF2B5EF4-FFF2-40B4-BE49-F238E27FC236}">
                  <a16:creationId xmlns:a16="http://schemas.microsoft.com/office/drawing/2014/main" id="{916F1911-5C0F-D444-A7CA-8C03FCA1D2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82269" y="2827641"/>
              <a:ext cx="1062039" cy="457200"/>
              <a:chOff x="2110" y="1699"/>
              <a:chExt cx="669" cy="288"/>
            </a:xfrm>
          </p:grpSpPr>
          <p:grpSp>
            <p:nvGrpSpPr>
              <p:cNvPr id="99" name="Group 125">
                <a:extLst>
                  <a:ext uri="{FF2B5EF4-FFF2-40B4-BE49-F238E27FC236}">
                    <a16:creationId xmlns:a16="http://schemas.microsoft.com/office/drawing/2014/main" id="{F8E8F160-EC85-B046-B322-C9B1057AEF4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10" y="1699"/>
                <a:ext cx="669" cy="288"/>
                <a:chOff x="1585" y="1987"/>
                <a:chExt cx="669" cy="288"/>
              </a:xfrm>
            </p:grpSpPr>
            <p:grpSp>
              <p:nvGrpSpPr>
                <p:cNvPr id="101" name="Group 126">
                  <a:extLst>
                    <a:ext uri="{FF2B5EF4-FFF2-40B4-BE49-F238E27FC236}">
                      <a16:creationId xmlns:a16="http://schemas.microsoft.com/office/drawing/2014/main" id="{D67E766E-1D0F-CE40-8DA4-C81C0048D7C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585" y="2160"/>
                  <a:ext cx="288" cy="115"/>
                  <a:chOff x="1152" y="2160"/>
                  <a:chExt cx="288" cy="115"/>
                </a:xfrm>
              </p:grpSpPr>
              <p:sp>
                <p:nvSpPr>
                  <p:cNvPr id="105" name="Line 127">
                    <a:extLst>
                      <a:ext uri="{FF2B5EF4-FFF2-40B4-BE49-F238E27FC236}">
                        <a16:creationId xmlns:a16="http://schemas.microsoft.com/office/drawing/2014/main" id="{66136CB1-F8D7-DD4F-AB49-2DBB22B7CFC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152" y="2160"/>
                    <a:ext cx="288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charset="0"/>
                      <a:ea typeface="ＭＳ Ｐゴシック" charset="0"/>
                    </a:endParaRPr>
                  </a:p>
                </p:txBody>
              </p:sp>
              <p:sp>
                <p:nvSpPr>
                  <p:cNvPr id="106" name="Line 128">
                    <a:extLst>
                      <a:ext uri="{FF2B5EF4-FFF2-40B4-BE49-F238E27FC236}">
                        <a16:creationId xmlns:a16="http://schemas.microsoft.com/office/drawing/2014/main" id="{A4BB2706-D694-EA41-AD5C-A9D6EBBFFCE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210" y="2218"/>
                    <a:ext cx="172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charset="0"/>
                      <a:ea typeface="ＭＳ Ｐゴシック" charset="0"/>
                    </a:endParaRPr>
                  </a:p>
                </p:txBody>
              </p:sp>
              <p:sp>
                <p:nvSpPr>
                  <p:cNvPr id="107" name="Line 129">
                    <a:extLst>
                      <a:ext uri="{FF2B5EF4-FFF2-40B4-BE49-F238E27FC236}">
                        <a16:creationId xmlns:a16="http://schemas.microsoft.com/office/drawing/2014/main" id="{51606417-118A-9349-86B5-3A0B4AE0C4C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267" y="2275"/>
                    <a:ext cx="58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charset="0"/>
                      <a:ea typeface="ＭＳ Ｐゴシック" charset="0"/>
                    </a:endParaRPr>
                  </a:p>
                </p:txBody>
              </p:sp>
            </p:grpSp>
            <p:sp>
              <p:nvSpPr>
                <p:cNvPr id="102" name="Line 130">
                  <a:extLst>
                    <a:ext uri="{FF2B5EF4-FFF2-40B4-BE49-F238E27FC236}">
                      <a16:creationId xmlns:a16="http://schemas.microsoft.com/office/drawing/2014/main" id="{D5E3969B-CEC2-2F45-A53D-F3EDFC2BD40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728" y="1987"/>
                  <a:ext cx="0" cy="17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103" name="Line 130">
                  <a:extLst>
                    <a:ext uri="{FF2B5EF4-FFF2-40B4-BE49-F238E27FC236}">
                      <a16:creationId xmlns:a16="http://schemas.microsoft.com/office/drawing/2014/main" id="{BE752A22-6BDF-AB40-A415-96F71C9C45D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728" y="1987"/>
                  <a:ext cx="526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104" name="Line 130">
                  <a:extLst>
                    <a:ext uri="{FF2B5EF4-FFF2-40B4-BE49-F238E27FC236}">
                      <a16:creationId xmlns:a16="http://schemas.microsoft.com/office/drawing/2014/main" id="{2D129F81-C1B6-834F-8567-B97728FF3E5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250" y="1987"/>
                  <a:ext cx="0" cy="17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charset="0"/>
                    <a:ea typeface="ＭＳ Ｐゴシック" charset="0"/>
                  </a:endParaRPr>
                </a:p>
              </p:txBody>
            </p:sp>
          </p:grpSp>
          <p:sp>
            <p:nvSpPr>
              <p:cNvPr id="100" name="Freeform 323">
                <a:extLst>
                  <a:ext uri="{FF2B5EF4-FFF2-40B4-BE49-F238E27FC236}">
                    <a16:creationId xmlns:a16="http://schemas.microsoft.com/office/drawing/2014/main" id="{D69C84D5-2AFD-4546-8659-3653E01C88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1" y="1699"/>
                <a:ext cx="288" cy="173"/>
              </a:xfrm>
              <a:custGeom>
                <a:avLst/>
                <a:gdLst>
                  <a:gd name="T0" fmla="*/ 115 w 288"/>
                  <a:gd name="T1" fmla="*/ 0 h 173"/>
                  <a:gd name="T2" fmla="*/ 0 w 288"/>
                  <a:gd name="T3" fmla="*/ 173 h 173"/>
                  <a:gd name="T4" fmla="*/ 288 w 288"/>
                  <a:gd name="T5" fmla="*/ 173 h 173"/>
                  <a:gd name="T6" fmla="*/ 115 w 288"/>
                  <a:gd name="T7" fmla="*/ 0 h 17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88" h="173">
                    <a:moveTo>
                      <a:pt x="115" y="0"/>
                    </a:moveTo>
                    <a:lnTo>
                      <a:pt x="0" y="173"/>
                    </a:lnTo>
                    <a:lnTo>
                      <a:pt x="288" y="173"/>
                    </a:lnTo>
                    <a:lnTo>
                      <a:pt x="115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5" name="Group 324">
              <a:extLst>
                <a:ext uri="{FF2B5EF4-FFF2-40B4-BE49-F238E27FC236}">
                  <a16:creationId xmlns:a16="http://schemas.microsoft.com/office/drawing/2014/main" id="{1499444C-4419-BB45-A6BC-2ED9538689E3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0408624" y="2800265"/>
              <a:ext cx="897551" cy="457200"/>
              <a:chOff x="2110" y="1699"/>
              <a:chExt cx="669" cy="288"/>
            </a:xfrm>
          </p:grpSpPr>
          <p:grpSp>
            <p:nvGrpSpPr>
              <p:cNvPr id="90" name="Group 125">
                <a:extLst>
                  <a:ext uri="{FF2B5EF4-FFF2-40B4-BE49-F238E27FC236}">
                    <a16:creationId xmlns:a16="http://schemas.microsoft.com/office/drawing/2014/main" id="{40A3F2BB-DEF6-C94B-903B-428F817681E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10" y="1699"/>
                <a:ext cx="669" cy="288"/>
                <a:chOff x="1585" y="1987"/>
                <a:chExt cx="669" cy="288"/>
              </a:xfrm>
            </p:grpSpPr>
            <p:grpSp>
              <p:nvGrpSpPr>
                <p:cNvPr id="92" name="Group 126">
                  <a:extLst>
                    <a:ext uri="{FF2B5EF4-FFF2-40B4-BE49-F238E27FC236}">
                      <a16:creationId xmlns:a16="http://schemas.microsoft.com/office/drawing/2014/main" id="{4C4AF7F8-7DA3-5F4B-B7B3-94D33A87E99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585" y="2160"/>
                  <a:ext cx="288" cy="115"/>
                  <a:chOff x="1152" y="2160"/>
                  <a:chExt cx="288" cy="115"/>
                </a:xfrm>
              </p:grpSpPr>
              <p:sp>
                <p:nvSpPr>
                  <p:cNvPr id="96" name="Line 127">
                    <a:extLst>
                      <a:ext uri="{FF2B5EF4-FFF2-40B4-BE49-F238E27FC236}">
                        <a16:creationId xmlns:a16="http://schemas.microsoft.com/office/drawing/2014/main" id="{096DDB68-6B9B-DA4F-8019-29BEA6E0326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152" y="2160"/>
                    <a:ext cx="288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charset="0"/>
                      <a:ea typeface="ＭＳ Ｐゴシック" charset="0"/>
                    </a:endParaRPr>
                  </a:p>
                </p:txBody>
              </p:sp>
              <p:sp>
                <p:nvSpPr>
                  <p:cNvPr id="97" name="Line 128">
                    <a:extLst>
                      <a:ext uri="{FF2B5EF4-FFF2-40B4-BE49-F238E27FC236}">
                        <a16:creationId xmlns:a16="http://schemas.microsoft.com/office/drawing/2014/main" id="{877ED540-D730-694A-95AA-F246A60CA5F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210" y="2218"/>
                    <a:ext cx="172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charset="0"/>
                      <a:ea typeface="ＭＳ Ｐゴシック" charset="0"/>
                    </a:endParaRPr>
                  </a:p>
                </p:txBody>
              </p:sp>
              <p:sp>
                <p:nvSpPr>
                  <p:cNvPr id="98" name="Line 129">
                    <a:extLst>
                      <a:ext uri="{FF2B5EF4-FFF2-40B4-BE49-F238E27FC236}">
                        <a16:creationId xmlns:a16="http://schemas.microsoft.com/office/drawing/2014/main" id="{FF6C8068-AF3F-114B-99AB-FD4E3EBFE0E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267" y="2275"/>
                    <a:ext cx="58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charset="0"/>
                      <a:ea typeface="ＭＳ Ｐゴシック" charset="0"/>
                    </a:endParaRPr>
                  </a:p>
                </p:txBody>
              </p:sp>
            </p:grpSp>
            <p:sp>
              <p:nvSpPr>
                <p:cNvPr id="93" name="Line 130">
                  <a:extLst>
                    <a:ext uri="{FF2B5EF4-FFF2-40B4-BE49-F238E27FC236}">
                      <a16:creationId xmlns:a16="http://schemas.microsoft.com/office/drawing/2014/main" id="{3C0F5525-AF01-F745-BD11-E070DFB4591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728" y="1987"/>
                  <a:ext cx="0" cy="17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94" name="Line 130">
                  <a:extLst>
                    <a:ext uri="{FF2B5EF4-FFF2-40B4-BE49-F238E27FC236}">
                      <a16:creationId xmlns:a16="http://schemas.microsoft.com/office/drawing/2014/main" id="{C221CA6D-43C9-2F47-8156-1C205F609E6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728" y="1987"/>
                  <a:ext cx="526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95" name="Line 130">
                  <a:extLst>
                    <a:ext uri="{FF2B5EF4-FFF2-40B4-BE49-F238E27FC236}">
                      <a16:creationId xmlns:a16="http://schemas.microsoft.com/office/drawing/2014/main" id="{63CF9886-A865-B840-8910-DDBA167BD2E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250" y="1987"/>
                  <a:ext cx="0" cy="17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charset="0"/>
                    <a:ea typeface="ＭＳ Ｐゴシック" charset="0"/>
                  </a:endParaRPr>
                </a:p>
              </p:txBody>
            </p:sp>
          </p:grpSp>
          <p:sp>
            <p:nvSpPr>
              <p:cNvPr id="91" name="Freeform 323">
                <a:extLst>
                  <a:ext uri="{FF2B5EF4-FFF2-40B4-BE49-F238E27FC236}">
                    <a16:creationId xmlns:a16="http://schemas.microsoft.com/office/drawing/2014/main" id="{C749BD64-4F5D-564D-84C5-E37EC70538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1" y="1699"/>
                <a:ext cx="288" cy="173"/>
              </a:xfrm>
              <a:custGeom>
                <a:avLst/>
                <a:gdLst>
                  <a:gd name="T0" fmla="*/ 115 w 288"/>
                  <a:gd name="T1" fmla="*/ 0 h 173"/>
                  <a:gd name="T2" fmla="*/ 0 w 288"/>
                  <a:gd name="T3" fmla="*/ 173 h 173"/>
                  <a:gd name="T4" fmla="*/ 288 w 288"/>
                  <a:gd name="T5" fmla="*/ 173 h 173"/>
                  <a:gd name="T6" fmla="*/ 115 w 288"/>
                  <a:gd name="T7" fmla="*/ 0 h 17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88" h="173">
                    <a:moveTo>
                      <a:pt x="115" y="0"/>
                    </a:moveTo>
                    <a:lnTo>
                      <a:pt x="0" y="173"/>
                    </a:lnTo>
                    <a:lnTo>
                      <a:pt x="288" y="173"/>
                    </a:lnTo>
                    <a:lnTo>
                      <a:pt x="115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6" name="Group 324">
              <a:extLst>
                <a:ext uri="{FF2B5EF4-FFF2-40B4-BE49-F238E27FC236}">
                  <a16:creationId xmlns:a16="http://schemas.microsoft.com/office/drawing/2014/main" id="{1A072AB9-EFFF-244F-8537-E28E97EEC92B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7702241" y="5633319"/>
              <a:ext cx="897551" cy="457200"/>
              <a:chOff x="2110" y="1699"/>
              <a:chExt cx="669" cy="288"/>
            </a:xfrm>
          </p:grpSpPr>
          <p:grpSp>
            <p:nvGrpSpPr>
              <p:cNvPr id="81" name="Group 125">
                <a:extLst>
                  <a:ext uri="{FF2B5EF4-FFF2-40B4-BE49-F238E27FC236}">
                    <a16:creationId xmlns:a16="http://schemas.microsoft.com/office/drawing/2014/main" id="{F60EEC64-DF16-6044-92A6-CA0F854D957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10" y="1699"/>
                <a:ext cx="669" cy="288"/>
                <a:chOff x="1585" y="1987"/>
                <a:chExt cx="669" cy="288"/>
              </a:xfrm>
            </p:grpSpPr>
            <p:grpSp>
              <p:nvGrpSpPr>
                <p:cNvPr id="83" name="Group 126">
                  <a:extLst>
                    <a:ext uri="{FF2B5EF4-FFF2-40B4-BE49-F238E27FC236}">
                      <a16:creationId xmlns:a16="http://schemas.microsoft.com/office/drawing/2014/main" id="{EBA6A152-75EF-2344-9994-B4A79ACF8A7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585" y="2160"/>
                  <a:ext cx="288" cy="115"/>
                  <a:chOff x="1152" y="2160"/>
                  <a:chExt cx="288" cy="115"/>
                </a:xfrm>
              </p:grpSpPr>
              <p:sp>
                <p:nvSpPr>
                  <p:cNvPr id="87" name="Line 127">
                    <a:extLst>
                      <a:ext uri="{FF2B5EF4-FFF2-40B4-BE49-F238E27FC236}">
                        <a16:creationId xmlns:a16="http://schemas.microsoft.com/office/drawing/2014/main" id="{E8493D5E-D003-F146-B063-2A33DB11BBF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152" y="2160"/>
                    <a:ext cx="288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charset="0"/>
                      <a:ea typeface="ＭＳ Ｐゴシック" charset="0"/>
                    </a:endParaRPr>
                  </a:p>
                </p:txBody>
              </p:sp>
              <p:sp>
                <p:nvSpPr>
                  <p:cNvPr id="88" name="Line 128">
                    <a:extLst>
                      <a:ext uri="{FF2B5EF4-FFF2-40B4-BE49-F238E27FC236}">
                        <a16:creationId xmlns:a16="http://schemas.microsoft.com/office/drawing/2014/main" id="{7D5B5D9E-C937-5B4F-BDE1-D5E03409ADD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210" y="2218"/>
                    <a:ext cx="172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charset="0"/>
                      <a:ea typeface="ＭＳ Ｐゴシック" charset="0"/>
                    </a:endParaRPr>
                  </a:p>
                </p:txBody>
              </p:sp>
              <p:sp>
                <p:nvSpPr>
                  <p:cNvPr id="89" name="Line 129">
                    <a:extLst>
                      <a:ext uri="{FF2B5EF4-FFF2-40B4-BE49-F238E27FC236}">
                        <a16:creationId xmlns:a16="http://schemas.microsoft.com/office/drawing/2014/main" id="{6EF74732-3FAC-424E-8B6F-5A2ABAB97ED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267" y="2275"/>
                    <a:ext cx="58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charset="0"/>
                      <a:ea typeface="ＭＳ Ｐゴシック" charset="0"/>
                    </a:endParaRPr>
                  </a:p>
                </p:txBody>
              </p:sp>
            </p:grpSp>
            <p:sp>
              <p:nvSpPr>
                <p:cNvPr id="84" name="Line 130">
                  <a:extLst>
                    <a:ext uri="{FF2B5EF4-FFF2-40B4-BE49-F238E27FC236}">
                      <a16:creationId xmlns:a16="http://schemas.microsoft.com/office/drawing/2014/main" id="{FDA72291-694B-3B4D-BC89-637D49E8F79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728" y="1987"/>
                  <a:ext cx="0" cy="17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85" name="Line 130">
                  <a:extLst>
                    <a:ext uri="{FF2B5EF4-FFF2-40B4-BE49-F238E27FC236}">
                      <a16:creationId xmlns:a16="http://schemas.microsoft.com/office/drawing/2014/main" id="{5C034459-DB4F-E84D-8B10-C4C83CD9810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728" y="1987"/>
                  <a:ext cx="526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86" name="Line 130">
                  <a:extLst>
                    <a:ext uri="{FF2B5EF4-FFF2-40B4-BE49-F238E27FC236}">
                      <a16:creationId xmlns:a16="http://schemas.microsoft.com/office/drawing/2014/main" id="{39060CF3-DE1C-2E4E-BC30-53480458E21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250" y="1987"/>
                  <a:ext cx="0" cy="17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charset="0"/>
                    <a:ea typeface="ＭＳ Ｐゴシック" charset="0"/>
                  </a:endParaRPr>
                </a:p>
              </p:txBody>
            </p:sp>
          </p:grpSp>
          <p:sp>
            <p:nvSpPr>
              <p:cNvPr id="82" name="Freeform 323">
                <a:extLst>
                  <a:ext uri="{FF2B5EF4-FFF2-40B4-BE49-F238E27FC236}">
                    <a16:creationId xmlns:a16="http://schemas.microsoft.com/office/drawing/2014/main" id="{48542A02-F00E-7F42-8C0D-46621D364C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1" y="1699"/>
                <a:ext cx="288" cy="173"/>
              </a:xfrm>
              <a:custGeom>
                <a:avLst/>
                <a:gdLst>
                  <a:gd name="T0" fmla="*/ 115 w 288"/>
                  <a:gd name="T1" fmla="*/ 0 h 173"/>
                  <a:gd name="T2" fmla="*/ 0 w 288"/>
                  <a:gd name="T3" fmla="*/ 173 h 173"/>
                  <a:gd name="T4" fmla="*/ 288 w 288"/>
                  <a:gd name="T5" fmla="*/ 173 h 173"/>
                  <a:gd name="T6" fmla="*/ 115 w 288"/>
                  <a:gd name="T7" fmla="*/ 0 h 17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88" h="173">
                    <a:moveTo>
                      <a:pt x="115" y="0"/>
                    </a:moveTo>
                    <a:lnTo>
                      <a:pt x="0" y="173"/>
                    </a:lnTo>
                    <a:lnTo>
                      <a:pt x="288" y="173"/>
                    </a:lnTo>
                    <a:lnTo>
                      <a:pt x="115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2D61D8BE-B37D-8944-8B1B-B8D3C77EC859}"/>
                    </a:ext>
                  </a:extLst>
                </p:cNvPr>
                <p:cNvSpPr txBox="1"/>
                <p:nvPr/>
              </p:nvSpPr>
              <p:spPr>
                <a:xfrm>
                  <a:off x="6879505" y="3648222"/>
                  <a:ext cx="320536" cy="3600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8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800000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80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b="1" dirty="0">
                    <a:solidFill>
                      <a:srgbClr val="800000"/>
                    </a:solidFill>
                  </a:endParaRPr>
                </a:p>
              </p:txBody>
            </p:sp>
          </mc:Choice>
          <mc:Fallback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2D61D8BE-B37D-8944-8B1B-B8D3C77EC85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79505" y="3648222"/>
                  <a:ext cx="320536" cy="360099"/>
                </a:xfrm>
                <a:prstGeom prst="rect">
                  <a:avLst/>
                </a:prstGeom>
                <a:blipFill>
                  <a:blip r:embed="rId2"/>
                  <a:stretch>
                    <a:fillRect l="-35294" r="-47059" b="-66667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62EDFDD0-DAA0-5B48-BDD9-372548A4974D}"/>
                    </a:ext>
                  </a:extLst>
                </p:cNvPr>
                <p:cNvSpPr txBox="1"/>
                <p:nvPr/>
              </p:nvSpPr>
              <p:spPr>
                <a:xfrm>
                  <a:off x="7555352" y="3597381"/>
                  <a:ext cx="320536" cy="3600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8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800000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800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b="1" dirty="0">
                    <a:solidFill>
                      <a:srgbClr val="800000"/>
                    </a:solidFill>
                  </a:endParaRPr>
                </a:p>
              </p:txBody>
            </p:sp>
          </mc:Choice>
          <mc:Fallback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62EDFDD0-DAA0-5B48-BDD9-372548A4974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55352" y="3597381"/>
                  <a:ext cx="320536" cy="360099"/>
                </a:xfrm>
                <a:prstGeom prst="rect">
                  <a:avLst/>
                </a:prstGeom>
                <a:blipFill>
                  <a:blip r:embed="rId3"/>
                  <a:stretch>
                    <a:fillRect l="-35294" r="-47059" b="-76471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9" name="TextBox 78">
                  <a:extLst>
                    <a:ext uri="{FF2B5EF4-FFF2-40B4-BE49-F238E27FC236}">
                      <a16:creationId xmlns:a16="http://schemas.microsoft.com/office/drawing/2014/main" id="{5297A30C-E97B-1547-82B8-5F6E5B204D6C}"/>
                    </a:ext>
                  </a:extLst>
                </p:cNvPr>
                <p:cNvSpPr txBox="1"/>
                <p:nvPr/>
              </p:nvSpPr>
              <p:spPr>
                <a:xfrm>
                  <a:off x="6983741" y="4733359"/>
                  <a:ext cx="320536" cy="3600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8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800000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800000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</m:sub>
                        </m:sSub>
                      </m:oMath>
                    </m:oMathPara>
                  </a14:m>
                  <a:endParaRPr lang="en-US" b="1" dirty="0">
                    <a:solidFill>
                      <a:srgbClr val="800000"/>
                    </a:solidFill>
                  </a:endParaRPr>
                </a:p>
              </p:txBody>
            </p:sp>
          </mc:Choice>
          <mc:Fallback>
            <p:sp>
              <p:nvSpPr>
                <p:cNvPr id="79" name="TextBox 78">
                  <a:extLst>
                    <a:ext uri="{FF2B5EF4-FFF2-40B4-BE49-F238E27FC236}">
                      <a16:creationId xmlns:a16="http://schemas.microsoft.com/office/drawing/2014/main" id="{5297A30C-E97B-1547-82B8-5F6E5B204D6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83741" y="4733359"/>
                  <a:ext cx="320536" cy="360099"/>
                </a:xfrm>
                <a:prstGeom prst="rect">
                  <a:avLst/>
                </a:prstGeom>
                <a:blipFill>
                  <a:blip r:embed="rId4"/>
                  <a:stretch>
                    <a:fillRect l="-43750" r="-50000" b="-76471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80" name="TextBox 79">
                  <a:extLst>
                    <a:ext uri="{FF2B5EF4-FFF2-40B4-BE49-F238E27FC236}">
                      <a16:creationId xmlns:a16="http://schemas.microsoft.com/office/drawing/2014/main" id="{125BB692-CC5B-B54C-A371-84FF08D534FF}"/>
                    </a:ext>
                  </a:extLst>
                </p:cNvPr>
                <p:cNvSpPr txBox="1"/>
                <p:nvPr/>
              </p:nvSpPr>
              <p:spPr>
                <a:xfrm>
                  <a:off x="6224342" y="4764827"/>
                  <a:ext cx="320536" cy="3600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8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800000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8000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b="1" dirty="0">
                    <a:solidFill>
                      <a:srgbClr val="800000"/>
                    </a:solidFill>
                  </a:endParaRPr>
                </a:p>
              </p:txBody>
            </p:sp>
          </mc:Choice>
          <mc:Fallback>
            <p:sp>
              <p:nvSpPr>
                <p:cNvPr id="80" name="TextBox 79">
                  <a:extLst>
                    <a:ext uri="{FF2B5EF4-FFF2-40B4-BE49-F238E27FC236}">
                      <a16:creationId xmlns:a16="http://schemas.microsoft.com/office/drawing/2014/main" id="{125BB692-CC5B-B54C-A371-84FF08D534F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24342" y="4764827"/>
                  <a:ext cx="320536" cy="360099"/>
                </a:xfrm>
                <a:prstGeom prst="rect">
                  <a:avLst/>
                </a:prstGeom>
                <a:blipFill>
                  <a:blip r:embed="rId5"/>
                  <a:stretch>
                    <a:fillRect l="-35294" r="-47059" b="-72222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025" name="TextBox 1024">
            <a:extLst>
              <a:ext uri="{FF2B5EF4-FFF2-40B4-BE49-F238E27FC236}">
                <a16:creationId xmlns:a16="http://schemas.microsoft.com/office/drawing/2014/main" id="{A3D988E0-A133-2840-9D42-7D92070E4121}"/>
              </a:ext>
            </a:extLst>
          </p:cNvPr>
          <p:cNvSpPr txBox="1"/>
          <p:nvPr/>
        </p:nvSpPr>
        <p:spPr>
          <a:xfrm>
            <a:off x="8884024" y="3325906"/>
            <a:ext cx="184731" cy="4127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endParaRPr lang="en-IT" b="1" dirty="0">
              <a:solidFill>
                <a:srgbClr val="8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E67BE4FD-471D-1342-A5AC-EC693B2C2D12}"/>
                  </a:ext>
                </a:extLst>
              </p:cNvPr>
              <p:cNvSpPr txBox="1"/>
              <p:nvPr/>
            </p:nvSpPr>
            <p:spPr>
              <a:xfrm>
                <a:off x="5175585" y="1164924"/>
                <a:ext cx="1412951" cy="182011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US" sz="240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en-US" sz="240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400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den>
                          </m:f>
                        </m:num>
                        <m:den>
                          <m:nary>
                            <m:naryPr>
                              <m:chr m:val="∑"/>
                              <m:ctrlPr>
                                <a:rPr lang="en-US" sz="240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24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24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f>
                                <m:fPr>
                                  <m:ctrlPr>
                                    <a:rPr lang="en-US" sz="2400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400" i="1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0" i="1" smtClean="0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nary>
                        </m:den>
                      </m:f>
                    </m:oMath>
                  </m:oMathPara>
                </a14:m>
                <a:endParaRPr lang="en-US" sz="2400" dirty="0">
                  <a:solidFill>
                    <a:schemeClr val="accent1"/>
                  </a:solidFill>
                </a:endParaRPr>
              </a:p>
            </p:txBody>
          </p:sp>
        </mc:Choice>
        <mc:Fallback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E67BE4FD-471D-1342-A5AC-EC693B2C2D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5585" y="1164924"/>
                <a:ext cx="1412951" cy="1820114"/>
              </a:xfrm>
              <a:prstGeom prst="rect">
                <a:avLst/>
              </a:prstGeom>
              <a:blipFill>
                <a:blip r:embed="rId6"/>
                <a:stretch>
                  <a:fillRect l="-3571" r="-2679" b="-4069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2" name="Group 131">
            <a:extLst>
              <a:ext uri="{FF2B5EF4-FFF2-40B4-BE49-F238E27FC236}">
                <a16:creationId xmlns:a16="http://schemas.microsoft.com/office/drawing/2014/main" id="{3045A199-B40D-434A-8B9A-ACB83FC1D912}"/>
              </a:ext>
            </a:extLst>
          </p:cNvPr>
          <p:cNvGrpSpPr/>
          <p:nvPr/>
        </p:nvGrpSpPr>
        <p:grpSpPr>
          <a:xfrm>
            <a:off x="840441" y="3226772"/>
            <a:ext cx="2039867" cy="1806474"/>
            <a:chOff x="482791" y="2170508"/>
            <a:chExt cx="2039867" cy="1806474"/>
          </a:xfrm>
        </p:grpSpPr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0BBFF1DC-E96B-2C40-8DE0-1C15D499E171}"/>
                </a:ext>
              </a:extLst>
            </p:cNvPr>
            <p:cNvSpPr/>
            <p:nvPr/>
          </p:nvSpPr>
          <p:spPr>
            <a:xfrm>
              <a:off x="1618168" y="2170508"/>
              <a:ext cx="221226" cy="176981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134" name="Group 367">
              <a:extLst>
                <a:ext uri="{FF2B5EF4-FFF2-40B4-BE49-F238E27FC236}">
                  <a16:creationId xmlns:a16="http://schemas.microsoft.com/office/drawing/2014/main" id="{504B06DC-04EB-1D43-813F-FD2BA37F4B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89716" y="2603553"/>
              <a:ext cx="184150" cy="914400"/>
              <a:chOff x="691" y="3197"/>
              <a:chExt cx="116" cy="576"/>
            </a:xfrm>
          </p:grpSpPr>
          <p:sp>
            <p:nvSpPr>
              <p:cNvPr id="158" name="Freeform 244">
                <a:extLst>
                  <a:ext uri="{FF2B5EF4-FFF2-40B4-BE49-F238E27FC236}">
                    <a16:creationId xmlns:a16="http://schemas.microsoft.com/office/drawing/2014/main" id="{2C175A60-1631-A144-A248-69DB1D953A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6" cy="576"/>
              </a:xfrm>
              <a:custGeom>
                <a:avLst/>
                <a:gdLst>
                  <a:gd name="T0" fmla="*/ 58 w 116"/>
                  <a:gd name="T1" fmla="*/ 0 h 1152"/>
                  <a:gd name="T2" fmla="*/ 58 w 116"/>
                  <a:gd name="T3" fmla="*/ 115 h 1152"/>
                  <a:gd name="T4" fmla="*/ 116 w 116"/>
                  <a:gd name="T5" fmla="*/ 144 h 1152"/>
                  <a:gd name="T6" fmla="*/ 0 w 116"/>
                  <a:gd name="T7" fmla="*/ 202 h 1152"/>
                  <a:gd name="T8" fmla="*/ 116 w 116"/>
                  <a:gd name="T9" fmla="*/ 259 h 1152"/>
                  <a:gd name="T10" fmla="*/ 0 w 116"/>
                  <a:gd name="T11" fmla="*/ 317 h 1152"/>
                  <a:gd name="T12" fmla="*/ 116 w 116"/>
                  <a:gd name="T13" fmla="*/ 375 h 1152"/>
                  <a:gd name="T14" fmla="*/ 0 w 116"/>
                  <a:gd name="T15" fmla="*/ 432 h 1152"/>
                  <a:gd name="T16" fmla="*/ 58 w 116"/>
                  <a:gd name="T17" fmla="*/ 461 h 1152"/>
                  <a:gd name="T18" fmla="*/ 58 w 116"/>
                  <a:gd name="T19" fmla="*/ 576 h 115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16" h="1152">
                    <a:moveTo>
                      <a:pt x="58" y="0"/>
                    </a:moveTo>
                    <a:lnTo>
                      <a:pt x="58" y="230"/>
                    </a:lnTo>
                    <a:lnTo>
                      <a:pt x="116" y="288"/>
                    </a:lnTo>
                    <a:lnTo>
                      <a:pt x="0" y="403"/>
                    </a:lnTo>
                    <a:lnTo>
                      <a:pt x="116" y="518"/>
                    </a:lnTo>
                    <a:lnTo>
                      <a:pt x="0" y="634"/>
                    </a:lnTo>
                    <a:lnTo>
                      <a:pt x="116" y="749"/>
                    </a:lnTo>
                    <a:lnTo>
                      <a:pt x="0" y="864"/>
                    </a:lnTo>
                    <a:lnTo>
                      <a:pt x="58" y="922"/>
                    </a:lnTo>
                    <a:lnTo>
                      <a:pt x="58" y="1152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9" name="Freeform 366">
                <a:extLst>
                  <a:ext uri="{FF2B5EF4-FFF2-40B4-BE49-F238E27FC236}">
                    <a16:creationId xmlns:a16="http://schemas.microsoft.com/office/drawing/2014/main" id="{EA23F4E1-64E1-734C-88F4-ADACD58A5A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5" cy="576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35" name="Group 367">
              <a:extLst>
                <a:ext uri="{FF2B5EF4-FFF2-40B4-BE49-F238E27FC236}">
                  <a16:creationId xmlns:a16="http://schemas.microsoft.com/office/drawing/2014/main" id="{DB5A80C7-6E54-2F49-91F0-B6D453C3E2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45864" y="2603553"/>
              <a:ext cx="184150" cy="914400"/>
              <a:chOff x="691" y="3197"/>
              <a:chExt cx="116" cy="576"/>
            </a:xfrm>
          </p:grpSpPr>
          <p:sp>
            <p:nvSpPr>
              <p:cNvPr id="156" name="Freeform 244">
                <a:extLst>
                  <a:ext uri="{FF2B5EF4-FFF2-40B4-BE49-F238E27FC236}">
                    <a16:creationId xmlns:a16="http://schemas.microsoft.com/office/drawing/2014/main" id="{6E218176-80E3-A649-8B39-B2DFDD277C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6" cy="576"/>
              </a:xfrm>
              <a:custGeom>
                <a:avLst/>
                <a:gdLst>
                  <a:gd name="T0" fmla="*/ 58 w 116"/>
                  <a:gd name="T1" fmla="*/ 0 h 1152"/>
                  <a:gd name="T2" fmla="*/ 58 w 116"/>
                  <a:gd name="T3" fmla="*/ 115 h 1152"/>
                  <a:gd name="T4" fmla="*/ 116 w 116"/>
                  <a:gd name="T5" fmla="*/ 144 h 1152"/>
                  <a:gd name="T6" fmla="*/ 0 w 116"/>
                  <a:gd name="T7" fmla="*/ 202 h 1152"/>
                  <a:gd name="T8" fmla="*/ 116 w 116"/>
                  <a:gd name="T9" fmla="*/ 259 h 1152"/>
                  <a:gd name="T10" fmla="*/ 0 w 116"/>
                  <a:gd name="T11" fmla="*/ 317 h 1152"/>
                  <a:gd name="T12" fmla="*/ 116 w 116"/>
                  <a:gd name="T13" fmla="*/ 375 h 1152"/>
                  <a:gd name="T14" fmla="*/ 0 w 116"/>
                  <a:gd name="T15" fmla="*/ 432 h 1152"/>
                  <a:gd name="T16" fmla="*/ 58 w 116"/>
                  <a:gd name="T17" fmla="*/ 461 h 1152"/>
                  <a:gd name="T18" fmla="*/ 58 w 116"/>
                  <a:gd name="T19" fmla="*/ 576 h 115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16" h="1152">
                    <a:moveTo>
                      <a:pt x="58" y="0"/>
                    </a:moveTo>
                    <a:lnTo>
                      <a:pt x="58" y="230"/>
                    </a:lnTo>
                    <a:lnTo>
                      <a:pt x="116" y="288"/>
                    </a:lnTo>
                    <a:lnTo>
                      <a:pt x="0" y="403"/>
                    </a:lnTo>
                    <a:lnTo>
                      <a:pt x="116" y="518"/>
                    </a:lnTo>
                    <a:lnTo>
                      <a:pt x="0" y="634"/>
                    </a:lnTo>
                    <a:lnTo>
                      <a:pt x="116" y="749"/>
                    </a:lnTo>
                    <a:lnTo>
                      <a:pt x="0" y="864"/>
                    </a:lnTo>
                    <a:lnTo>
                      <a:pt x="58" y="922"/>
                    </a:lnTo>
                    <a:lnTo>
                      <a:pt x="58" y="1152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" name="Freeform 366">
                <a:extLst>
                  <a:ext uri="{FF2B5EF4-FFF2-40B4-BE49-F238E27FC236}">
                    <a16:creationId xmlns:a16="http://schemas.microsoft.com/office/drawing/2014/main" id="{F7B2DC0E-ED9F-4C45-8590-9A7420ACBC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5" cy="576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36" name="Group 367">
              <a:extLst>
                <a:ext uri="{FF2B5EF4-FFF2-40B4-BE49-F238E27FC236}">
                  <a16:creationId xmlns:a16="http://schemas.microsoft.com/office/drawing/2014/main" id="{E93EEFB8-1392-304C-A452-A4FB007FF6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49444" y="2603553"/>
              <a:ext cx="184150" cy="914400"/>
              <a:chOff x="691" y="3197"/>
              <a:chExt cx="116" cy="576"/>
            </a:xfrm>
          </p:grpSpPr>
          <p:sp>
            <p:nvSpPr>
              <p:cNvPr id="154" name="Freeform 244">
                <a:extLst>
                  <a:ext uri="{FF2B5EF4-FFF2-40B4-BE49-F238E27FC236}">
                    <a16:creationId xmlns:a16="http://schemas.microsoft.com/office/drawing/2014/main" id="{915F3814-31E9-124A-9B19-52B1AD6868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6" cy="576"/>
              </a:xfrm>
              <a:custGeom>
                <a:avLst/>
                <a:gdLst>
                  <a:gd name="T0" fmla="*/ 58 w 116"/>
                  <a:gd name="T1" fmla="*/ 0 h 1152"/>
                  <a:gd name="T2" fmla="*/ 58 w 116"/>
                  <a:gd name="T3" fmla="*/ 115 h 1152"/>
                  <a:gd name="T4" fmla="*/ 116 w 116"/>
                  <a:gd name="T5" fmla="*/ 144 h 1152"/>
                  <a:gd name="T6" fmla="*/ 0 w 116"/>
                  <a:gd name="T7" fmla="*/ 202 h 1152"/>
                  <a:gd name="T8" fmla="*/ 116 w 116"/>
                  <a:gd name="T9" fmla="*/ 259 h 1152"/>
                  <a:gd name="T10" fmla="*/ 0 w 116"/>
                  <a:gd name="T11" fmla="*/ 317 h 1152"/>
                  <a:gd name="T12" fmla="*/ 116 w 116"/>
                  <a:gd name="T13" fmla="*/ 375 h 1152"/>
                  <a:gd name="T14" fmla="*/ 0 w 116"/>
                  <a:gd name="T15" fmla="*/ 432 h 1152"/>
                  <a:gd name="T16" fmla="*/ 58 w 116"/>
                  <a:gd name="T17" fmla="*/ 461 h 1152"/>
                  <a:gd name="T18" fmla="*/ 58 w 116"/>
                  <a:gd name="T19" fmla="*/ 576 h 115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16" h="1152">
                    <a:moveTo>
                      <a:pt x="58" y="0"/>
                    </a:moveTo>
                    <a:lnTo>
                      <a:pt x="58" y="230"/>
                    </a:lnTo>
                    <a:lnTo>
                      <a:pt x="116" y="288"/>
                    </a:lnTo>
                    <a:lnTo>
                      <a:pt x="0" y="403"/>
                    </a:lnTo>
                    <a:lnTo>
                      <a:pt x="116" y="518"/>
                    </a:lnTo>
                    <a:lnTo>
                      <a:pt x="0" y="634"/>
                    </a:lnTo>
                    <a:lnTo>
                      <a:pt x="116" y="749"/>
                    </a:lnTo>
                    <a:lnTo>
                      <a:pt x="0" y="864"/>
                    </a:lnTo>
                    <a:lnTo>
                      <a:pt x="58" y="922"/>
                    </a:lnTo>
                    <a:lnTo>
                      <a:pt x="58" y="1152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" name="Freeform 366">
                <a:extLst>
                  <a:ext uri="{FF2B5EF4-FFF2-40B4-BE49-F238E27FC236}">
                    <a16:creationId xmlns:a16="http://schemas.microsoft.com/office/drawing/2014/main" id="{919696AA-ED4E-D249-B279-9AEC9C654A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5" cy="576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37" name="Group 367">
              <a:extLst>
                <a:ext uri="{FF2B5EF4-FFF2-40B4-BE49-F238E27FC236}">
                  <a16:creationId xmlns:a16="http://schemas.microsoft.com/office/drawing/2014/main" id="{29CBBD5D-AA55-F944-AAA7-AE5200B1F4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38508" y="2603553"/>
              <a:ext cx="184150" cy="914400"/>
              <a:chOff x="691" y="3197"/>
              <a:chExt cx="116" cy="576"/>
            </a:xfrm>
          </p:grpSpPr>
          <p:sp>
            <p:nvSpPr>
              <p:cNvPr id="152" name="Freeform 244">
                <a:extLst>
                  <a:ext uri="{FF2B5EF4-FFF2-40B4-BE49-F238E27FC236}">
                    <a16:creationId xmlns:a16="http://schemas.microsoft.com/office/drawing/2014/main" id="{2FBB00FC-A1C0-3845-8431-9BEBF3D1A3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6" cy="576"/>
              </a:xfrm>
              <a:custGeom>
                <a:avLst/>
                <a:gdLst>
                  <a:gd name="T0" fmla="*/ 58 w 116"/>
                  <a:gd name="T1" fmla="*/ 0 h 1152"/>
                  <a:gd name="T2" fmla="*/ 58 w 116"/>
                  <a:gd name="T3" fmla="*/ 115 h 1152"/>
                  <a:gd name="T4" fmla="*/ 116 w 116"/>
                  <a:gd name="T5" fmla="*/ 144 h 1152"/>
                  <a:gd name="T6" fmla="*/ 0 w 116"/>
                  <a:gd name="T7" fmla="*/ 202 h 1152"/>
                  <a:gd name="T8" fmla="*/ 116 w 116"/>
                  <a:gd name="T9" fmla="*/ 259 h 1152"/>
                  <a:gd name="T10" fmla="*/ 0 w 116"/>
                  <a:gd name="T11" fmla="*/ 317 h 1152"/>
                  <a:gd name="T12" fmla="*/ 116 w 116"/>
                  <a:gd name="T13" fmla="*/ 375 h 1152"/>
                  <a:gd name="T14" fmla="*/ 0 w 116"/>
                  <a:gd name="T15" fmla="*/ 432 h 1152"/>
                  <a:gd name="T16" fmla="*/ 58 w 116"/>
                  <a:gd name="T17" fmla="*/ 461 h 1152"/>
                  <a:gd name="T18" fmla="*/ 58 w 116"/>
                  <a:gd name="T19" fmla="*/ 576 h 115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16" h="1152">
                    <a:moveTo>
                      <a:pt x="58" y="0"/>
                    </a:moveTo>
                    <a:lnTo>
                      <a:pt x="58" y="230"/>
                    </a:lnTo>
                    <a:lnTo>
                      <a:pt x="116" y="288"/>
                    </a:lnTo>
                    <a:lnTo>
                      <a:pt x="0" y="403"/>
                    </a:lnTo>
                    <a:lnTo>
                      <a:pt x="116" y="518"/>
                    </a:lnTo>
                    <a:lnTo>
                      <a:pt x="0" y="634"/>
                    </a:lnTo>
                    <a:lnTo>
                      <a:pt x="116" y="749"/>
                    </a:lnTo>
                    <a:lnTo>
                      <a:pt x="0" y="864"/>
                    </a:lnTo>
                    <a:lnTo>
                      <a:pt x="58" y="922"/>
                    </a:lnTo>
                    <a:lnTo>
                      <a:pt x="58" y="1152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7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" name="Freeform 366">
                <a:extLst>
                  <a:ext uri="{FF2B5EF4-FFF2-40B4-BE49-F238E27FC236}">
                    <a16:creationId xmlns:a16="http://schemas.microsoft.com/office/drawing/2014/main" id="{5CAC595B-6E04-854C-A793-D8152AE296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" y="3197"/>
                <a:ext cx="115" cy="576"/>
              </a:xfrm>
              <a:custGeom>
                <a:avLst/>
                <a:gdLst>
                  <a:gd name="T0" fmla="*/ 58 w 115"/>
                  <a:gd name="T1" fmla="*/ 0 h 576"/>
                  <a:gd name="T2" fmla="*/ 0 w 115"/>
                  <a:gd name="T3" fmla="*/ 115 h 576"/>
                  <a:gd name="T4" fmla="*/ 58 w 115"/>
                  <a:gd name="T5" fmla="*/ 576 h 576"/>
                  <a:gd name="T6" fmla="*/ 115 w 115"/>
                  <a:gd name="T7" fmla="*/ 115 h 576"/>
                  <a:gd name="T8" fmla="*/ 58 w 115"/>
                  <a:gd name="T9" fmla="*/ 0 h 5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5" h="576">
                    <a:moveTo>
                      <a:pt x="58" y="0"/>
                    </a:moveTo>
                    <a:lnTo>
                      <a:pt x="0" y="115"/>
                    </a:lnTo>
                    <a:lnTo>
                      <a:pt x="58" y="576"/>
                    </a:lnTo>
                    <a:lnTo>
                      <a:pt x="115" y="115"/>
                    </a:lnTo>
                    <a:lnTo>
                      <a:pt x="58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38" name="Group 324">
              <a:extLst>
                <a:ext uri="{FF2B5EF4-FFF2-40B4-BE49-F238E27FC236}">
                  <a16:creationId xmlns:a16="http://schemas.microsoft.com/office/drawing/2014/main" id="{2BF38EF3-3B4D-684B-B0D8-B05745E75DD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52480" y="2341857"/>
              <a:ext cx="1598614" cy="1635125"/>
              <a:chOff x="1986" y="957"/>
              <a:chExt cx="1007" cy="1030"/>
            </a:xfrm>
          </p:grpSpPr>
          <p:grpSp>
            <p:nvGrpSpPr>
              <p:cNvPr id="142" name="Group 125">
                <a:extLst>
                  <a:ext uri="{FF2B5EF4-FFF2-40B4-BE49-F238E27FC236}">
                    <a16:creationId xmlns:a16="http://schemas.microsoft.com/office/drawing/2014/main" id="{9F04BF44-C58B-E647-8317-976B2509DD8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86" y="957"/>
                <a:ext cx="1007" cy="1030"/>
                <a:chOff x="1461" y="1245"/>
                <a:chExt cx="1007" cy="1030"/>
              </a:xfrm>
            </p:grpSpPr>
            <p:grpSp>
              <p:nvGrpSpPr>
                <p:cNvPr id="144" name="Group 126">
                  <a:extLst>
                    <a:ext uri="{FF2B5EF4-FFF2-40B4-BE49-F238E27FC236}">
                      <a16:creationId xmlns:a16="http://schemas.microsoft.com/office/drawing/2014/main" id="{2253FAC8-B5AB-ED4A-80E1-E18A7B62611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840" y="2160"/>
                  <a:ext cx="288" cy="115"/>
                  <a:chOff x="1407" y="2160"/>
                  <a:chExt cx="288" cy="115"/>
                </a:xfrm>
              </p:grpSpPr>
              <p:sp>
                <p:nvSpPr>
                  <p:cNvPr id="149" name="Line 127">
                    <a:extLst>
                      <a:ext uri="{FF2B5EF4-FFF2-40B4-BE49-F238E27FC236}">
                        <a16:creationId xmlns:a16="http://schemas.microsoft.com/office/drawing/2014/main" id="{08D767E1-9D0A-A14A-B3A0-51CD30B12A3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407" y="2160"/>
                    <a:ext cx="288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charset="0"/>
                      <a:ea typeface="ＭＳ Ｐゴシック" charset="0"/>
                    </a:endParaRPr>
                  </a:p>
                </p:txBody>
              </p:sp>
              <p:sp>
                <p:nvSpPr>
                  <p:cNvPr id="150" name="Line 128">
                    <a:extLst>
                      <a:ext uri="{FF2B5EF4-FFF2-40B4-BE49-F238E27FC236}">
                        <a16:creationId xmlns:a16="http://schemas.microsoft.com/office/drawing/2014/main" id="{D353FF6E-85C4-3B45-A4A0-0EEAA5D4384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465" y="2218"/>
                    <a:ext cx="172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charset="0"/>
                      <a:ea typeface="ＭＳ Ｐゴシック" charset="0"/>
                    </a:endParaRPr>
                  </a:p>
                </p:txBody>
              </p:sp>
              <p:sp>
                <p:nvSpPr>
                  <p:cNvPr id="151" name="Line 129">
                    <a:extLst>
                      <a:ext uri="{FF2B5EF4-FFF2-40B4-BE49-F238E27FC236}">
                        <a16:creationId xmlns:a16="http://schemas.microsoft.com/office/drawing/2014/main" id="{7042F4E5-40CD-2341-8665-C1BEB2AC285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522" y="2275"/>
                    <a:ext cx="58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charset="0"/>
                      <a:ea typeface="ＭＳ Ｐゴシック" charset="0"/>
                    </a:endParaRPr>
                  </a:p>
                </p:txBody>
              </p:sp>
            </p:grpSp>
            <p:sp>
              <p:nvSpPr>
                <p:cNvPr id="145" name="Line 130">
                  <a:extLst>
                    <a:ext uri="{FF2B5EF4-FFF2-40B4-BE49-F238E27FC236}">
                      <a16:creationId xmlns:a16="http://schemas.microsoft.com/office/drawing/2014/main" id="{40EDE632-02C2-D04B-9B4E-D615EDAF799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983" y="1995"/>
                  <a:ext cx="0" cy="17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146" name="Line 130">
                  <a:extLst>
                    <a:ext uri="{FF2B5EF4-FFF2-40B4-BE49-F238E27FC236}">
                      <a16:creationId xmlns:a16="http://schemas.microsoft.com/office/drawing/2014/main" id="{08A0364C-D7FA-3641-90E1-1C156BDF7A8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477" y="1987"/>
                  <a:ext cx="972" cy="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147" name="Line 130">
                  <a:extLst>
                    <a:ext uri="{FF2B5EF4-FFF2-40B4-BE49-F238E27FC236}">
                      <a16:creationId xmlns:a16="http://schemas.microsoft.com/office/drawing/2014/main" id="{A9951EE5-0FA2-D545-88DE-1F51AF52C64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461" y="1418"/>
                  <a:ext cx="1007" cy="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148" name="Line 130">
                  <a:extLst>
                    <a:ext uri="{FF2B5EF4-FFF2-40B4-BE49-F238E27FC236}">
                      <a16:creationId xmlns:a16="http://schemas.microsoft.com/office/drawing/2014/main" id="{2126A561-CBD9-484D-A2EE-345135CD6F7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013" y="1245"/>
                  <a:ext cx="0" cy="17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charset="0"/>
                    <a:ea typeface="ＭＳ Ｐゴシック" charset="0"/>
                  </a:endParaRPr>
                </a:p>
              </p:txBody>
            </p:sp>
          </p:grpSp>
          <p:sp>
            <p:nvSpPr>
              <p:cNvPr id="143" name="Freeform 323">
                <a:extLst>
                  <a:ext uri="{FF2B5EF4-FFF2-40B4-BE49-F238E27FC236}">
                    <a16:creationId xmlns:a16="http://schemas.microsoft.com/office/drawing/2014/main" id="{DE767F97-7A66-A443-B828-310D0CC6B3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1" y="1699"/>
                <a:ext cx="288" cy="173"/>
              </a:xfrm>
              <a:custGeom>
                <a:avLst/>
                <a:gdLst>
                  <a:gd name="T0" fmla="*/ 115 w 288"/>
                  <a:gd name="T1" fmla="*/ 0 h 173"/>
                  <a:gd name="T2" fmla="*/ 0 w 288"/>
                  <a:gd name="T3" fmla="*/ 173 h 173"/>
                  <a:gd name="T4" fmla="*/ 288 w 288"/>
                  <a:gd name="T5" fmla="*/ 173 h 173"/>
                  <a:gd name="T6" fmla="*/ 115 w 288"/>
                  <a:gd name="T7" fmla="*/ 0 h 17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88" h="173">
                    <a:moveTo>
                      <a:pt x="115" y="0"/>
                    </a:moveTo>
                    <a:lnTo>
                      <a:pt x="0" y="173"/>
                    </a:lnTo>
                    <a:lnTo>
                      <a:pt x="288" y="173"/>
                    </a:lnTo>
                    <a:lnTo>
                      <a:pt x="115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39" name="TextBox 138">
                  <a:extLst>
                    <a:ext uri="{FF2B5EF4-FFF2-40B4-BE49-F238E27FC236}">
                      <a16:creationId xmlns:a16="http://schemas.microsoft.com/office/drawing/2014/main" id="{5E6AEB7F-94F6-0248-997E-01C1EC390DEE}"/>
                    </a:ext>
                  </a:extLst>
                </p:cNvPr>
                <p:cNvSpPr txBox="1"/>
                <p:nvPr/>
              </p:nvSpPr>
              <p:spPr>
                <a:xfrm>
                  <a:off x="1047870" y="2945379"/>
                  <a:ext cx="320537" cy="3600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8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800000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800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b="1" dirty="0">
                    <a:solidFill>
                      <a:srgbClr val="800000"/>
                    </a:solidFill>
                  </a:endParaRPr>
                </a:p>
              </p:txBody>
            </p:sp>
          </mc:Choice>
          <mc:Fallback>
            <p:sp>
              <p:nvSpPr>
                <p:cNvPr id="139" name="TextBox 138">
                  <a:extLst>
                    <a:ext uri="{FF2B5EF4-FFF2-40B4-BE49-F238E27FC236}">
                      <a16:creationId xmlns:a16="http://schemas.microsoft.com/office/drawing/2014/main" id="{5E6AEB7F-94F6-0248-997E-01C1EC390DE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7870" y="2945379"/>
                  <a:ext cx="320537" cy="360099"/>
                </a:xfrm>
                <a:prstGeom prst="rect">
                  <a:avLst/>
                </a:prstGeom>
                <a:blipFill>
                  <a:blip r:embed="rId7"/>
                  <a:stretch>
                    <a:fillRect l="-11538" r="-7692" b="-3333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40" name="TextBox 139">
                  <a:extLst>
                    <a:ext uri="{FF2B5EF4-FFF2-40B4-BE49-F238E27FC236}">
                      <a16:creationId xmlns:a16="http://schemas.microsoft.com/office/drawing/2014/main" id="{3B6071D5-4FBD-8746-82E0-12868FDD323F}"/>
                    </a:ext>
                  </a:extLst>
                </p:cNvPr>
                <p:cNvSpPr txBox="1"/>
                <p:nvPr/>
              </p:nvSpPr>
              <p:spPr>
                <a:xfrm>
                  <a:off x="2056210" y="2937584"/>
                  <a:ext cx="320537" cy="3600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8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800000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800000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</m:sub>
                        </m:sSub>
                      </m:oMath>
                    </m:oMathPara>
                  </a14:m>
                  <a:endParaRPr lang="en-US" b="1" dirty="0">
                    <a:solidFill>
                      <a:srgbClr val="800000"/>
                    </a:solidFill>
                  </a:endParaRPr>
                </a:p>
              </p:txBody>
            </p:sp>
          </mc:Choice>
          <mc:Fallback>
            <p:sp>
              <p:nvSpPr>
                <p:cNvPr id="140" name="TextBox 139">
                  <a:extLst>
                    <a:ext uri="{FF2B5EF4-FFF2-40B4-BE49-F238E27FC236}">
                      <a16:creationId xmlns:a16="http://schemas.microsoft.com/office/drawing/2014/main" id="{3B6071D5-4FBD-8746-82E0-12868FDD323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56210" y="2937584"/>
                  <a:ext cx="320537" cy="360099"/>
                </a:xfrm>
                <a:prstGeom prst="rect">
                  <a:avLst/>
                </a:prstGeom>
                <a:blipFill>
                  <a:blip r:embed="rId8"/>
                  <a:stretch>
                    <a:fillRect l="-15385" r="-3846" b="-3448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41" name="TextBox 140">
                  <a:extLst>
                    <a:ext uri="{FF2B5EF4-FFF2-40B4-BE49-F238E27FC236}">
                      <a16:creationId xmlns:a16="http://schemas.microsoft.com/office/drawing/2014/main" id="{1BB96A1E-CC36-1F48-A92F-9CE979B731C2}"/>
                    </a:ext>
                  </a:extLst>
                </p:cNvPr>
                <p:cNvSpPr txBox="1"/>
                <p:nvPr/>
              </p:nvSpPr>
              <p:spPr>
                <a:xfrm>
                  <a:off x="1582062" y="2930705"/>
                  <a:ext cx="320537" cy="3600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8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800000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8000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b="1" dirty="0">
                    <a:solidFill>
                      <a:srgbClr val="800000"/>
                    </a:solidFill>
                  </a:endParaRPr>
                </a:p>
              </p:txBody>
            </p:sp>
          </mc:Choice>
          <mc:Fallback>
            <p:sp>
              <p:nvSpPr>
                <p:cNvPr id="141" name="TextBox 140">
                  <a:extLst>
                    <a:ext uri="{FF2B5EF4-FFF2-40B4-BE49-F238E27FC236}">
                      <a16:creationId xmlns:a16="http://schemas.microsoft.com/office/drawing/2014/main" id="{1BB96A1E-CC36-1F48-A92F-9CE979B731C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82062" y="2930705"/>
                  <a:ext cx="320537" cy="360099"/>
                </a:xfrm>
                <a:prstGeom prst="rect">
                  <a:avLst/>
                </a:prstGeom>
                <a:blipFill>
                  <a:blip r:embed="rId9"/>
                  <a:stretch>
                    <a:fillRect l="-11111" r="-3704" b="-3333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62" name="TextBox 161">
                  <a:extLst>
                    <a:ext uri="{FF2B5EF4-FFF2-40B4-BE49-F238E27FC236}">
                      <a16:creationId xmlns:a16="http://schemas.microsoft.com/office/drawing/2014/main" id="{31B1C595-F980-4B4A-BCB1-7F4B9AF3DBA4}"/>
                    </a:ext>
                  </a:extLst>
                </p:cNvPr>
                <p:cNvSpPr txBox="1"/>
                <p:nvPr/>
              </p:nvSpPr>
              <p:spPr>
                <a:xfrm>
                  <a:off x="482791" y="2935478"/>
                  <a:ext cx="320537" cy="3600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8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800000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80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b="1" dirty="0">
                    <a:solidFill>
                      <a:srgbClr val="800000"/>
                    </a:solidFill>
                  </a:endParaRPr>
                </a:p>
              </p:txBody>
            </p:sp>
          </mc:Choice>
          <mc:Fallback>
            <p:sp>
              <p:nvSpPr>
                <p:cNvPr id="162" name="TextBox 161">
                  <a:extLst>
                    <a:ext uri="{FF2B5EF4-FFF2-40B4-BE49-F238E27FC236}">
                      <a16:creationId xmlns:a16="http://schemas.microsoft.com/office/drawing/2014/main" id="{31B1C595-F980-4B4A-BCB1-7F4B9AF3DBA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2791" y="2935478"/>
                  <a:ext cx="320537" cy="360099"/>
                </a:xfrm>
                <a:prstGeom prst="rect">
                  <a:avLst/>
                </a:prstGeom>
                <a:blipFill>
                  <a:blip r:embed="rId10"/>
                  <a:stretch>
                    <a:fillRect l="-15385" r="-3846" b="-3448"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60" name="TextBox 159">
            <a:extLst>
              <a:ext uri="{FF2B5EF4-FFF2-40B4-BE49-F238E27FC236}">
                <a16:creationId xmlns:a16="http://schemas.microsoft.com/office/drawing/2014/main" id="{955D59B5-3794-1F44-ACDD-BA4079A60D72}"/>
              </a:ext>
            </a:extLst>
          </p:cNvPr>
          <p:cNvSpPr txBox="1"/>
          <p:nvPr/>
        </p:nvSpPr>
        <p:spPr>
          <a:xfrm>
            <a:off x="634235" y="1108114"/>
            <a:ext cx="9786653" cy="4135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dirty="0"/>
              <a:t>The signal sees several impedances </a:t>
            </a:r>
            <a:r>
              <a:rPr lang="en-US" b="1" i="1" dirty="0"/>
              <a:t>Z</a:t>
            </a:r>
            <a:r>
              <a:rPr lang="en-US" b="1" i="1" baseline="-25000" dirty="0"/>
              <a:t>i</a:t>
            </a:r>
            <a:r>
              <a:rPr lang="en-US" b="1" i="1" dirty="0"/>
              <a:t> </a:t>
            </a:r>
            <a:r>
              <a:rPr lang="en-US" dirty="0"/>
              <a:t>in parallel, and it is split according to Ohm’s law.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1C961D1C-CB9D-8B46-ADCF-4F90F6FA05A2}"/>
              </a:ext>
            </a:extLst>
          </p:cNvPr>
          <p:cNvSpPr txBox="1"/>
          <p:nvPr/>
        </p:nvSpPr>
        <p:spPr>
          <a:xfrm>
            <a:off x="634235" y="1626598"/>
            <a:ext cx="4493484" cy="7736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dirty="0"/>
              <a:t>Each pad gets a share </a:t>
            </a:r>
            <a:r>
              <a:rPr lang="en-US" b="1" i="1" dirty="0"/>
              <a:t>S</a:t>
            </a:r>
            <a:r>
              <a:rPr lang="en-US" b="1" i="1" baseline="-25000" dirty="0"/>
              <a:t>i</a:t>
            </a:r>
            <a:r>
              <a:rPr lang="en-US" b="1" i="1" dirty="0"/>
              <a:t> </a:t>
            </a:r>
            <a:r>
              <a:rPr lang="en-US" dirty="0"/>
              <a:t>of the total signal, exactly as in a current divider</a:t>
            </a:r>
          </a:p>
        </p:txBody>
      </p:sp>
    </p:spTree>
    <p:extLst>
      <p:ext uri="{BB962C8B-B14F-4D97-AF65-F5344CB8AC3E}">
        <p14:creationId xmlns:p14="http://schemas.microsoft.com/office/powerpoint/2010/main" val="10255810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AF70168-2690-B04C-8041-6A4D0B92F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7C485A-3028-FF4A-B565-1963B4F268A1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Torino, TREDI  03/2022, Online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B87CE79-C28A-DF4A-B438-DAD8ED2A8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FBK RSD1 lessons learnt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DBBA226E-8D32-9C4B-98E4-6C2422F17F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7749138" y="2247392"/>
            <a:ext cx="5021528" cy="3377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F79AF299-1A94-B147-975F-9BCA48520A51}"/>
              </a:ext>
            </a:extLst>
          </p:cNvPr>
          <p:cNvSpPr txBox="1"/>
          <p:nvPr/>
        </p:nvSpPr>
        <p:spPr>
          <a:xfrm>
            <a:off x="672885" y="531148"/>
            <a:ext cx="7603014" cy="6133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dirty="0"/>
          </a:p>
          <a:p>
            <a:pPr fontAlgn="base">
              <a:lnSpc>
                <a:spcPct val="150000"/>
              </a:lnSpc>
            </a:pPr>
            <a:r>
              <a:rPr lang="en-GB" b="1" dirty="0"/>
              <a:t>Signal sharing 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/>
              <a:t>allows reaching excellent spatial resolutions,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/>
              <a:t>does not spoil the temporal resolution proper of the LGAD technology.</a:t>
            </a:r>
          </a:p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b="1" dirty="0"/>
          </a:p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Hits on the metal generate (mostly) a signal only in that pad </a:t>
            </a:r>
          </a:p>
          <a:p>
            <a:pPr lvl="1" fontAlgn="base">
              <a:lnSpc>
                <a:spcPct val="150000"/>
              </a:lnSpc>
            </a:pPr>
            <a:r>
              <a:rPr lang="en-GB" sz="1600" dirty="0"/>
              <a:t>==&gt;	no signal sharing if the metal pad is large, the resolution is spoiled</a:t>
            </a:r>
          </a:p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Sharing to many pads leads to signals so small that are not considered in the reconstruction</a:t>
            </a:r>
          </a:p>
          <a:p>
            <a:pPr lvl="1" fontAlgn="base">
              <a:lnSpc>
                <a:spcPct val="150000"/>
              </a:lnSpc>
            </a:pPr>
            <a:r>
              <a:rPr lang="en-GB" sz="1600" dirty="0"/>
              <a:t>==&gt; reconstruction is biased</a:t>
            </a:r>
          </a:p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Sharing should involve a “fixed” number of pads</a:t>
            </a:r>
          </a:p>
          <a:p>
            <a:pPr lvl="1" fontAlgn="base">
              <a:lnSpc>
                <a:spcPct val="150000"/>
              </a:lnSpc>
            </a:pPr>
            <a:r>
              <a:rPr lang="en-GB" sz="1600" dirty="0"/>
              <a:t>==&gt; otherwise non-uniform response and performance</a:t>
            </a:r>
          </a:p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Floating pads do not contribute, </a:t>
            </a:r>
          </a:p>
          <a:p>
            <a:pPr fontAlgn="base">
              <a:lnSpc>
                <a:spcPct val="150000"/>
              </a:lnSpc>
            </a:pPr>
            <a:r>
              <a:rPr lang="en-GB" sz="1600" dirty="0"/>
              <a:t>	==&gt; be aware during testing,  you can get to the wrong conclusions</a:t>
            </a: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7184B49-D6B6-A047-89AD-B9CDB93347D6}"/>
              </a:ext>
            </a:extLst>
          </p:cNvPr>
          <p:cNvSpPr/>
          <p:nvPr/>
        </p:nvSpPr>
        <p:spPr>
          <a:xfrm>
            <a:off x="8621183" y="1008640"/>
            <a:ext cx="31726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T" dirty="0"/>
              <a:t>Example of RSD1 structures</a:t>
            </a:r>
          </a:p>
        </p:txBody>
      </p:sp>
    </p:spTree>
    <p:extLst>
      <p:ext uri="{BB962C8B-B14F-4D97-AF65-F5344CB8AC3E}">
        <p14:creationId xmlns:p14="http://schemas.microsoft.com/office/powerpoint/2010/main" val="2785506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AF70168-2690-B04C-8041-6A4D0B92F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6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7C485A-3028-FF4A-B565-1963B4F268A1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Torino, TREDI  03/2022, Online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B87CE79-C28A-DF4A-B438-DAD8ED2A8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The FBK RSD2 production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D75C4BE9-F147-4B4E-A4CF-AE85B222D16F}"/>
              </a:ext>
            </a:extLst>
          </p:cNvPr>
          <p:cNvSpPr/>
          <p:nvPr/>
        </p:nvSpPr>
        <p:spPr>
          <a:xfrm>
            <a:off x="564053" y="5961115"/>
            <a:ext cx="1037636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Details on RSD2: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M. </a:t>
            </a:r>
            <a:r>
              <a:rPr lang="en-GB" sz="1400" dirty="0" err="1"/>
              <a:t>Mandurrino</a:t>
            </a:r>
            <a:r>
              <a:rPr lang="en-GB" sz="1400" dirty="0"/>
              <a:t>, “RSD2, the new production of AC-LGADs at FBK”,  39</a:t>
            </a:r>
            <a:r>
              <a:rPr lang="en-GB" sz="1400" baseline="30000" dirty="0"/>
              <a:t>th</a:t>
            </a:r>
            <a:r>
              <a:rPr lang="en-GB" sz="1400" dirty="0"/>
              <a:t> RD50,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F. Siviero, “First experimental results of the spatial resolution of RSD pad arrays …” VCI2022</a:t>
            </a:r>
            <a:endParaRPr lang="en-IT" sz="1400" dirty="0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1DAF6683-F7E2-6A4C-818C-07B99B41FF28}"/>
              </a:ext>
            </a:extLst>
          </p:cNvPr>
          <p:cNvGrpSpPr/>
          <p:nvPr/>
        </p:nvGrpSpPr>
        <p:grpSpPr>
          <a:xfrm>
            <a:off x="4448361" y="1073980"/>
            <a:ext cx="7344813" cy="4522849"/>
            <a:chOff x="4448361" y="1073980"/>
            <a:chExt cx="7344813" cy="4522849"/>
          </a:xfrm>
        </p:grpSpPr>
        <p:pic>
          <p:nvPicPr>
            <p:cNvPr id="2054" name="Picture 6">
              <a:extLst>
                <a:ext uri="{FF2B5EF4-FFF2-40B4-BE49-F238E27FC236}">
                  <a16:creationId xmlns:a16="http://schemas.microsoft.com/office/drawing/2014/main" id="{5EE79DF9-E7FF-E742-92AA-3DA369D035F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448361" y="1073980"/>
              <a:ext cx="7344813" cy="45228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AC125002-EF00-D446-A45D-1A9D0DD69EDD}"/>
                </a:ext>
              </a:extLst>
            </p:cNvPr>
            <p:cNvSpPr/>
            <p:nvPr/>
          </p:nvSpPr>
          <p:spPr>
            <a:xfrm>
              <a:off x="5036539" y="4993875"/>
              <a:ext cx="296547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b="1" dirty="0"/>
                <a:t>2 electrodes</a:t>
              </a:r>
              <a:endParaRPr lang="en-IT" b="1" dirty="0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94252DF0-86FA-154E-B0D8-721AEFC72C21}"/>
                </a:ext>
              </a:extLst>
            </p:cNvPr>
            <p:cNvSpPr/>
            <p:nvPr/>
          </p:nvSpPr>
          <p:spPr>
            <a:xfrm>
              <a:off x="5036540" y="2885107"/>
              <a:ext cx="296547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b="1" dirty="0"/>
                <a:t>4 electrodes, crosses</a:t>
              </a:r>
              <a:endParaRPr lang="en-IT" b="1" dirty="0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2CDB7E2D-840E-2249-B2F4-797051882418}"/>
                </a:ext>
              </a:extLst>
            </p:cNvPr>
            <p:cNvSpPr/>
            <p:nvPr/>
          </p:nvSpPr>
          <p:spPr>
            <a:xfrm>
              <a:off x="8590198" y="2498664"/>
              <a:ext cx="296547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b="1" dirty="0"/>
                <a:t>3 electrodes, </a:t>
              </a:r>
            </a:p>
            <a:p>
              <a:pPr algn="ctr"/>
              <a:r>
                <a:rPr lang="en-GB" b="1" dirty="0"/>
                <a:t>snowflakes </a:t>
              </a:r>
              <a:endParaRPr lang="en-IT" b="1" dirty="0"/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2A17DB53-BB13-6648-9C54-B87CF373DAEC}"/>
                </a:ext>
              </a:extLst>
            </p:cNvPr>
            <p:cNvSpPr/>
            <p:nvPr/>
          </p:nvSpPr>
          <p:spPr>
            <a:xfrm>
              <a:off x="8735590" y="5083258"/>
              <a:ext cx="296547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b="1" dirty="0"/>
                <a:t>pois</a:t>
              </a:r>
              <a:endParaRPr lang="en-IT" b="1" dirty="0"/>
            </a:p>
          </p:txBody>
        </p:sp>
      </p:grpSp>
      <p:sp>
        <p:nvSpPr>
          <p:cNvPr id="76" name="Rectangle 75">
            <a:extLst>
              <a:ext uri="{FF2B5EF4-FFF2-40B4-BE49-F238E27FC236}">
                <a16:creationId xmlns:a16="http://schemas.microsoft.com/office/drawing/2014/main" id="{2770C048-0C9B-6749-98F1-5C35ACBFAFA8}"/>
              </a:ext>
            </a:extLst>
          </p:cNvPr>
          <p:cNvSpPr/>
          <p:nvPr/>
        </p:nvSpPr>
        <p:spPr>
          <a:xfrm>
            <a:off x="564053" y="2149593"/>
            <a:ext cx="4234990" cy="3000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Optimize the fabrication parameters (resistivity, oxide, gain layer)</a:t>
            </a:r>
          </a:p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Reduce as much as possible the metal area of the pads</a:t>
            </a:r>
          </a:p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Design the electrodes to contain the signal</a:t>
            </a:r>
          </a:p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Split the signal into a well defined set of pads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0A8CE2CB-2967-024C-9609-D4A5C2315EAD}"/>
              </a:ext>
            </a:extLst>
          </p:cNvPr>
          <p:cNvSpPr/>
          <p:nvPr/>
        </p:nvSpPr>
        <p:spPr>
          <a:xfrm>
            <a:off x="709914" y="1059898"/>
            <a:ext cx="6096000" cy="86979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GB" b="1" dirty="0">
                <a:solidFill>
                  <a:schemeClr val="accent1"/>
                </a:solidFill>
              </a:rPr>
              <a:t>Goals for RSD2: </a:t>
            </a:r>
          </a:p>
          <a:p>
            <a:pPr fontAlgn="base">
              <a:lnSpc>
                <a:spcPct val="150000"/>
              </a:lnSpc>
            </a:pPr>
            <a:r>
              <a:rPr lang="en-GB" b="1" dirty="0">
                <a:solidFill>
                  <a:schemeClr val="accent1"/>
                </a:solidFill>
              </a:rPr>
              <a:t>Uniform and controlled signal sharing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A7883F42-EAC8-4C40-A871-F6265A67C077}"/>
              </a:ext>
            </a:extLst>
          </p:cNvPr>
          <p:cNvSpPr/>
          <p:nvPr/>
        </p:nvSpPr>
        <p:spPr>
          <a:xfrm>
            <a:off x="4799043" y="1054950"/>
            <a:ext cx="3250934" cy="236910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bg1"/>
                </a:solidFill>
              </a:rPr>
              <a:t>Focus of this talk</a:t>
            </a:r>
            <a:endParaRPr lang="en-IT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1253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  <p:bldP spid="7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3812225-15DA-C543-B224-14E4F7660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7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AB60100-F7C2-874B-A66D-F8FED7ABC29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Torino, TREDI  03/2022, Online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C3372BA-60B0-7945-B6FE-EB7D5DA61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Experimental set-up</a:t>
            </a:r>
          </a:p>
        </p:txBody>
      </p:sp>
      <p:pic>
        <p:nvPicPr>
          <p:cNvPr id="5124" name="Picture 4">
            <a:extLst>
              <a:ext uri="{FF2B5EF4-FFF2-40B4-BE49-F238E27FC236}">
                <a16:creationId xmlns:a16="http://schemas.microsoft.com/office/drawing/2014/main" id="{908769B9-48FA-8D40-BB9C-EDC833F00B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811318" y="4204166"/>
            <a:ext cx="2192215" cy="1721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>
            <a:extLst>
              <a:ext uri="{FF2B5EF4-FFF2-40B4-BE49-F238E27FC236}">
                <a16:creationId xmlns:a16="http://schemas.microsoft.com/office/drawing/2014/main" id="{EC370502-DFEF-0541-BA91-E1076AF720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2852" y="1601383"/>
            <a:ext cx="4569148" cy="2104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F9A92A7-AFE4-C140-93D7-7CE9FE333DE4}"/>
              </a:ext>
            </a:extLst>
          </p:cNvPr>
          <p:cNvSpPr/>
          <p:nvPr/>
        </p:nvSpPr>
        <p:spPr>
          <a:xfrm>
            <a:off x="765349" y="1058619"/>
            <a:ext cx="6096000" cy="52314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91" fontAlgn="base">
              <a:lnSpc>
                <a:spcPct val="150000"/>
              </a:lnSpc>
            </a:pPr>
            <a:r>
              <a:rPr lang="en-GB" sz="1600" dirty="0">
                <a:solidFill>
                  <a:srgbClr val="000000"/>
                </a:solidFill>
                <a:latin typeface="+mj-lt"/>
              </a:rPr>
              <a:t>The</a:t>
            </a:r>
            <a:r>
              <a:rPr lang="en-GB" sz="1600" b="1" dirty="0">
                <a:solidFill>
                  <a:srgbClr val="000000"/>
                </a:solidFill>
                <a:latin typeface="+mj-lt"/>
              </a:rPr>
              <a:t> Particulars TCT laser setup</a:t>
            </a:r>
            <a:r>
              <a:rPr lang="en-GB" sz="1600" dirty="0">
                <a:solidFill>
                  <a:srgbClr val="000000"/>
                </a:solidFill>
                <a:latin typeface="+mj-lt"/>
              </a:rPr>
              <a:t> has been used: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+mj-lt"/>
              </a:rPr>
              <a:t>IR laser generates a signal in the RSD,                         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+mj-lt"/>
              </a:rPr>
              <a:t>simulating the passage of a MIP</a:t>
            </a:r>
          </a:p>
          <a:p>
            <a:pPr marL="742950" lvl="1" indent="-285750" fontAlgn="base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+mj-lt"/>
              </a:rPr>
              <a:t>laser spot size ~ 8</a:t>
            </a:r>
            <a:r>
              <a:rPr lang="en-GB" sz="1600" i="1" dirty="0">
                <a:solidFill>
                  <a:srgbClr val="000000"/>
                </a:solidFill>
                <a:latin typeface="+mj-lt"/>
              </a:rPr>
              <a:t> </a:t>
            </a:r>
            <a:r>
              <a:rPr lang="el-GR" sz="1600" dirty="0">
                <a:solidFill>
                  <a:srgbClr val="000000"/>
                </a:solidFill>
                <a:latin typeface="+mj-lt"/>
              </a:rPr>
              <a:t>μ</a:t>
            </a:r>
            <a:r>
              <a:rPr lang="en-GB" sz="1600" dirty="0">
                <a:solidFill>
                  <a:srgbClr val="000000"/>
                </a:solidFill>
                <a:latin typeface="+mj-lt"/>
              </a:rPr>
              <a:t>m</a:t>
            </a:r>
          </a:p>
          <a:p>
            <a:pPr marL="742950" lvl="1" indent="-285750" fontAlgn="base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+mj-lt"/>
              </a:rPr>
              <a:t>Laser temporal precision: ~ 8 ps</a:t>
            </a:r>
          </a:p>
          <a:p>
            <a:pPr marL="742950" lvl="1" indent="-285750" fontAlgn="base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+mj-lt"/>
              </a:rPr>
              <a:t>movable x-y stage provides reference positions of the laser shots, precision: </a:t>
            </a:r>
            <a:r>
              <a:rPr lang="el-GR" sz="1600" dirty="0">
                <a:solidFill>
                  <a:srgbClr val="000000"/>
                </a:solidFill>
                <a:latin typeface="+mj-lt"/>
              </a:rPr>
              <a:t>σ</a:t>
            </a:r>
            <a:r>
              <a:rPr lang="el-GR" sz="1600" baseline="300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1600" baseline="-25000" dirty="0">
                <a:solidFill>
                  <a:srgbClr val="000000"/>
                </a:solidFill>
                <a:latin typeface="+mj-lt"/>
              </a:rPr>
              <a:t>Laser</a:t>
            </a:r>
            <a:r>
              <a:rPr lang="en-GB" sz="1600" dirty="0">
                <a:solidFill>
                  <a:srgbClr val="000000"/>
                </a:solidFill>
                <a:latin typeface="+mj-lt"/>
              </a:rPr>
              <a:t>~ 2</a:t>
            </a:r>
            <a:r>
              <a:rPr lang="en-GB" sz="1600" i="1" dirty="0">
                <a:solidFill>
                  <a:srgbClr val="000000"/>
                </a:solidFill>
                <a:latin typeface="+mj-lt"/>
              </a:rPr>
              <a:t> </a:t>
            </a:r>
            <a:r>
              <a:rPr lang="el-GR" sz="1600" dirty="0">
                <a:solidFill>
                  <a:srgbClr val="000000"/>
                </a:solidFill>
                <a:latin typeface="+mj-lt"/>
              </a:rPr>
              <a:t>μ</a:t>
            </a:r>
            <a:r>
              <a:rPr lang="en-GB" sz="1600" dirty="0">
                <a:solidFill>
                  <a:srgbClr val="000000"/>
                </a:solidFill>
                <a:latin typeface="+mj-lt"/>
              </a:rPr>
              <a:t>m</a:t>
            </a:r>
          </a:p>
          <a:p>
            <a:pPr>
              <a:lnSpc>
                <a:spcPct val="150000"/>
              </a:lnSpc>
            </a:pPr>
            <a:r>
              <a:rPr lang="en-GB" sz="1600" dirty="0">
                <a:solidFill>
                  <a:srgbClr val="000000"/>
                </a:solidFill>
                <a:latin typeface="+mj-lt"/>
              </a:rPr>
              <a:t>All pads are read out with an oscilloscope</a:t>
            </a:r>
          </a:p>
          <a:p>
            <a:pPr>
              <a:lnSpc>
                <a:spcPct val="150000"/>
              </a:lnSpc>
            </a:pPr>
            <a:endParaRPr lang="en-GB" sz="1600" dirty="0">
              <a:solidFill>
                <a:srgbClr val="000000"/>
              </a:solidFill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GB" sz="1600" dirty="0">
                <a:latin typeface="+mj-lt"/>
              </a:rPr>
              <a:t>We used a 16-ch fast </a:t>
            </a:r>
            <a:r>
              <a:rPr lang="en-GB" sz="1600" dirty="0" err="1">
                <a:latin typeface="+mj-lt"/>
              </a:rPr>
              <a:t>analog</a:t>
            </a:r>
            <a:r>
              <a:rPr lang="en-GB" sz="1600" dirty="0">
                <a:latin typeface="+mj-lt"/>
              </a:rPr>
              <a:t> board, developed at FNAL, with an </a:t>
            </a:r>
            <a:r>
              <a:rPr lang="en-GB" sz="1600" b="1" dirty="0">
                <a:latin typeface="+mj-lt"/>
              </a:rPr>
              <a:t>RMS noise ~ 2 mV.</a:t>
            </a:r>
          </a:p>
          <a:p>
            <a:pPr>
              <a:lnSpc>
                <a:spcPct val="150000"/>
              </a:lnSpc>
            </a:pPr>
            <a:endParaRPr lang="en-GB" sz="1600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GB" sz="1600" dirty="0">
                <a:latin typeface="+mj-lt"/>
              </a:rPr>
              <a:t>Minimum signal level ~ 8 mV</a:t>
            </a:r>
          </a:p>
        </p:txBody>
      </p:sp>
    </p:spTree>
    <p:extLst>
      <p:ext uri="{BB962C8B-B14F-4D97-AF65-F5344CB8AC3E}">
        <p14:creationId xmlns:p14="http://schemas.microsoft.com/office/powerpoint/2010/main" val="551774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6442FC-B186-D841-8F55-558BDF6A7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88983F-5083-264A-9C31-1526989FDF20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Torino, TREDI  03/2022, Online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0A05B5B-6A93-1E40-B4F3-A9B262F0E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RSD2 sensors with 4 electrodes</a:t>
            </a: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D3F69DFA-A1E5-654A-AF04-25F5F2FB54B9}"/>
              </a:ext>
            </a:extLst>
          </p:cNvPr>
          <p:cNvPicPr>
            <a:picLocks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5308" y="3638335"/>
            <a:ext cx="2880000" cy="2879816"/>
          </a:xfrm>
          <a:prstGeom prst="rect">
            <a:avLst/>
          </a:prstGeom>
        </p:spPr>
      </p:pic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FD5B6367-52BA-0E4D-92C5-70EBC0830A2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51680" y="3622550"/>
            <a:ext cx="3001108" cy="289560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31FB6F8-E6B3-2145-9432-08BFCA085409}"/>
              </a:ext>
            </a:extLst>
          </p:cNvPr>
          <p:cNvSpPr txBox="1"/>
          <p:nvPr/>
        </p:nvSpPr>
        <p:spPr>
          <a:xfrm>
            <a:off x="4940558" y="6431276"/>
            <a:ext cx="1811714" cy="4127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b="1" dirty="0"/>
              <a:t>Pitch = 1.3 mm</a:t>
            </a:r>
            <a:endParaRPr lang="en-IT" b="1" baseline="30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EE4D37-14E3-FC40-AD21-A5ECB525BC26}"/>
              </a:ext>
            </a:extLst>
          </p:cNvPr>
          <p:cNvSpPr txBox="1"/>
          <p:nvPr/>
        </p:nvSpPr>
        <p:spPr>
          <a:xfrm>
            <a:off x="1532119" y="6431276"/>
            <a:ext cx="1984839" cy="4127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b="1" dirty="0"/>
              <a:t>P</a:t>
            </a:r>
            <a:r>
              <a:rPr lang="en-IT" b="1" dirty="0"/>
              <a:t>itch = 0.45 mm</a:t>
            </a:r>
            <a:r>
              <a:rPr lang="en-IT" b="1" baseline="30000" dirty="0"/>
              <a:t> 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187C802-E45E-A94B-B076-87575BAAFC07}"/>
              </a:ext>
            </a:extLst>
          </p:cNvPr>
          <p:cNvSpPr/>
          <p:nvPr/>
        </p:nvSpPr>
        <p:spPr>
          <a:xfrm>
            <a:off x="1751633" y="5086382"/>
            <a:ext cx="650700" cy="615377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tx1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A907506-DFA3-D948-9BB8-B8FCCBDC3B54}"/>
              </a:ext>
            </a:extLst>
          </p:cNvPr>
          <p:cNvSpPr/>
          <p:nvPr/>
        </p:nvSpPr>
        <p:spPr>
          <a:xfrm>
            <a:off x="4909387" y="4248884"/>
            <a:ext cx="1784270" cy="1624377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971583F-095E-1E43-9F4D-8DB466D64CBA}"/>
              </a:ext>
            </a:extLst>
          </p:cNvPr>
          <p:cNvSpPr txBox="1"/>
          <p:nvPr/>
        </p:nvSpPr>
        <p:spPr>
          <a:xfrm>
            <a:off x="960660" y="849756"/>
            <a:ext cx="10648258" cy="1493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dirty="0"/>
              <a:t>In this study, the perfomances of sensors with electrodes shaped as crosses are presented.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dirty="0"/>
              <a:t>Two different pitches: 450 </a:t>
            </a:r>
            <a:r>
              <a:rPr lang="en-IT" dirty="0">
                <a:latin typeface="Symbol" pitchFamily="2" charset="2"/>
              </a:rPr>
              <a:t>m</a:t>
            </a:r>
            <a:r>
              <a:rPr lang="en-IT" dirty="0"/>
              <a:t>m  and 1300 </a:t>
            </a:r>
            <a:r>
              <a:rPr lang="en-IT" dirty="0">
                <a:latin typeface="Symbol" pitchFamily="2" charset="2"/>
              </a:rPr>
              <a:t>m</a:t>
            </a:r>
            <a:r>
              <a:rPr lang="en-IT" dirty="0"/>
              <a:t>m 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dirty="0"/>
              <a:t>Electrode width: 20 </a:t>
            </a:r>
            <a:r>
              <a:rPr lang="en-IT" dirty="0">
                <a:latin typeface="Symbol" pitchFamily="2" charset="2"/>
              </a:rPr>
              <a:t>m</a:t>
            </a:r>
            <a:r>
              <a:rPr lang="en-IT" dirty="0"/>
              <a:t>m 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dirty="0"/>
              <a:t>Gap:  80 </a:t>
            </a:r>
            <a:r>
              <a:rPr lang="en-IT" dirty="0">
                <a:latin typeface="Symbol" pitchFamily="2" charset="2"/>
              </a:rPr>
              <a:t>m</a:t>
            </a:r>
            <a:r>
              <a:rPr lang="en-IT" dirty="0"/>
              <a:t>m (pitch = 450 </a:t>
            </a:r>
            <a:r>
              <a:rPr lang="en-IT" dirty="0">
                <a:latin typeface="Symbol" pitchFamily="2" charset="2"/>
              </a:rPr>
              <a:t>m</a:t>
            </a:r>
            <a:r>
              <a:rPr lang="en-IT" dirty="0"/>
              <a:t>m) and 100 </a:t>
            </a:r>
            <a:r>
              <a:rPr lang="en-IT" dirty="0">
                <a:latin typeface="Symbol" pitchFamily="2" charset="2"/>
              </a:rPr>
              <a:t>m</a:t>
            </a:r>
            <a:r>
              <a:rPr lang="en-IT" dirty="0"/>
              <a:t>m (pitch = 1300 </a:t>
            </a:r>
            <a:r>
              <a:rPr lang="en-IT" dirty="0">
                <a:latin typeface="Symbol" pitchFamily="2" charset="2"/>
              </a:rPr>
              <a:t>m</a:t>
            </a:r>
            <a:r>
              <a:rPr lang="en-IT" dirty="0"/>
              <a:t>m)</a:t>
            </a:r>
          </a:p>
        </p:txBody>
      </p:sp>
      <p:pic>
        <p:nvPicPr>
          <p:cNvPr id="14" name="Picture 13" descr="Background pattern&#10;&#10;Description automatically generated">
            <a:extLst>
              <a:ext uri="{FF2B5EF4-FFF2-40B4-BE49-F238E27FC236}">
                <a16:creationId xmlns:a16="http://schemas.microsoft.com/office/drawing/2014/main" id="{6A444F9A-69C2-0C42-A33A-D496C3DFBD5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alphaModFix amt="6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1630" y="1512685"/>
            <a:ext cx="2180987" cy="84563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FC8C39A-12E7-3948-83A6-DFD960317219}"/>
              </a:ext>
            </a:extLst>
          </p:cNvPr>
          <p:cNvSpPr txBox="1"/>
          <p:nvPr/>
        </p:nvSpPr>
        <p:spPr>
          <a:xfrm>
            <a:off x="10590606" y="1984305"/>
            <a:ext cx="788999" cy="3415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b="1" dirty="0"/>
              <a:t>80, 100</a:t>
            </a:r>
            <a:endParaRPr lang="en-IT" sz="14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8489289-9BC9-E842-A87F-09D30A51E54B}"/>
              </a:ext>
            </a:extLst>
          </p:cNvPr>
          <p:cNvSpPr txBox="1"/>
          <p:nvPr/>
        </p:nvSpPr>
        <p:spPr>
          <a:xfrm>
            <a:off x="11478254" y="1593996"/>
            <a:ext cx="386644" cy="3415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b="1" dirty="0"/>
              <a:t>20</a:t>
            </a:r>
            <a:endParaRPr lang="en-IT" sz="14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289EB68-F324-674D-904B-3D3B5E13E747}"/>
              </a:ext>
            </a:extLst>
          </p:cNvPr>
          <p:cNvSpPr txBox="1"/>
          <p:nvPr/>
        </p:nvSpPr>
        <p:spPr>
          <a:xfrm>
            <a:off x="6028991" y="4445938"/>
            <a:ext cx="314510" cy="4126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/>
              <a:t>3</a:t>
            </a:r>
            <a:endParaRPr lang="en-IT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5705B5-F64E-7046-B6AC-ACD0718CA384}"/>
              </a:ext>
            </a:extLst>
          </p:cNvPr>
          <p:cNvSpPr txBox="1"/>
          <p:nvPr/>
        </p:nvSpPr>
        <p:spPr>
          <a:xfrm>
            <a:off x="6037491" y="5212102"/>
            <a:ext cx="314510" cy="4126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/>
              <a:t>4</a:t>
            </a:r>
            <a:endParaRPr lang="en-IT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1038AC8-0EB7-B44B-883F-F9E4DB95ABB0}"/>
              </a:ext>
            </a:extLst>
          </p:cNvPr>
          <p:cNvSpPr txBox="1"/>
          <p:nvPr/>
        </p:nvSpPr>
        <p:spPr>
          <a:xfrm>
            <a:off x="5233946" y="4425720"/>
            <a:ext cx="312906" cy="4135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/>
              <a:t>1</a:t>
            </a:r>
            <a:endParaRPr lang="en-IT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3807AB4-81BF-2146-BE4B-FDE922565896}"/>
              </a:ext>
            </a:extLst>
          </p:cNvPr>
          <p:cNvSpPr txBox="1"/>
          <p:nvPr/>
        </p:nvSpPr>
        <p:spPr>
          <a:xfrm>
            <a:off x="5248892" y="5206036"/>
            <a:ext cx="312906" cy="4135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/>
              <a:t>2</a:t>
            </a:r>
            <a:endParaRPr lang="en-IT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C08B386-038D-8043-B52E-7D06E19AEE20}"/>
              </a:ext>
            </a:extLst>
          </p:cNvPr>
          <p:cNvSpPr txBox="1"/>
          <p:nvPr/>
        </p:nvSpPr>
        <p:spPr>
          <a:xfrm>
            <a:off x="2264715" y="4794577"/>
            <a:ext cx="300082" cy="3771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b="1" dirty="0"/>
              <a:t>3</a:t>
            </a:r>
            <a:endParaRPr lang="en-IT" sz="16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8D57AC4-12EA-A24A-94EE-3373EA559D3F}"/>
              </a:ext>
            </a:extLst>
          </p:cNvPr>
          <p:cNvSpPr txBox="1"/>
          <p:nvPr/>
        </p:nvSpPr>
        <p:spPr>
          <a:xfrm>
            <a:off x="2273215" y="5455234"/>
            <a:ext cx="300082" cy="3771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b="1" dirty="0"/>
              <a:t>4</a:t>
            </a:r>
            <a:endParaRPr lang="en-IT" sz="16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8A8FF25-3B9F-0340-BA0B-8CE768BD2F9B}"/>
              </a:ext>
            </a:extLst>
          </p:cNvPr>
          <p:cNvSpPr txBox="1"/>
          <p:nvPr/>
        </p:nvSpPr>
        <p:spPr>
          <a:xfrm>
            <a:off x="1575177" y="4809528"/>
            <a:ext cx="300082" cy="3771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b="1" dirty="0"/>
              <a:t>1</a:t>
            </a:r>
            <a:endParaRPr lang="en-IT" sz="1600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012EA60-F564-5844-9114-1A0869F4BF57}"/>
              </a:ext>
            </a:extLst>
          </p:cNvPr>
          <p:cNvSpPr txBox="1"/>
          <p:nvPr/>
        </p:nvSpPr>
        <p:spPr>
          <a:xfrm>
            <a:off x="1566677" y="5496060"/>
            <a:ext cx="300082" cy="3771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b="1" dirty="0"/>
              <a:t>2</a:t>
            </a:r>
            <a:endParaRPr lang="en-IT" sz="1600" b="1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4ADED81F-12EC-DE47-B93B-032DDBB3EA3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55876">
            <a:off x="7790770" y="3787585"/>
            <a:ext cx="2889423" cy="252952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435D4B93-4312-5C4D-94F6-B8F509102C18}"/>
              </a:ext>
            </a:extLst>
          </p:cNvPr>
          <p:cNvSpPr txBox="1"/>
          <p:nvPr/>
        </p:nvSpPr>
        <p:spPr>
          <a:xfrm>
            <a:off x="8178481" y="3281457"/>
            <a:ext cx="1984839" cy="4127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b="1" dirty="0"/>
              <a:t>P</a:t>
            </a:r>
            <a:r>
              <a:rPr lang="en-IT" b="1" dirty="0"/>
              <a:t>itch = 0.45 mm</a:t>
            </a:r>
            <a:r>
              <a:rPr lang="en-IT" b="1" baseline="30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196090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AC79773-30FF-6B48-BA7C-ADC0F87EB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9E662D-C8CB-3F4A-85AD-47DA9E5A23B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N. Cartiglia,  INFN Torino, TREDI  03/2022, Online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7314D91-75C5-3945-AA7C-314A2CDDD0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Signal shape and  propagation – 450 </a:t>
            </a:r>
            <a:r>
              <a:rPr lang="en-IT" dirty="0">
                <a:latin typeface="Symbol" pitchFamily="2" charset="2"/>
              </a:rPr>
              <a:t>m</a:t>
            </a:r>
            <a:r>
              <a:rPr lang="en-IT" dirty="0"/>
              <a:t>m pitch</a:t>
            </a:r>
          </a:p>
        </p:txBody>
      </p:sp>
      <p:pic>
        <p:nvPicPr>
          <p:cNvPr id="7" name="Picture 6" descr="Diagram, schematic&#10;&#10;Description automatically generated">
            <a:extLst>
              <a:ext uri="{FF2B5EF4-FFF2-40B4-BE49-F238E27FC236}">
                <a16:creationId xmlns:a16="http://schemas.microsoft.com/office/drawing/2014/main" id="{990052FD-57B2-284B-9490-A1FA536118E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35991" y="815416"/>
            <a:ext cx="3667951" cy="2799256"/>
          </a:xfrm>
          <a:prstGeom prst="rect">
            <a:avLst/>
          </a:prstGeom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ADB7C7FC-AAF6-3A48-BC34-EFF27DB9B7D1}"/>
              </a:ext>
            </a:extLst>
          </p:cNvPr>
          <p:cNvGrpSpPr/>
          <p:nvPr/>
        </p:nvGrpSpPr>
        <p:grpSpPr>
          <a:xfrm>
            <a:off x="434019" y="3579815"/>
            <a:ext cx="11757981" cy="2799256"/>
            <a:chOff x="434019" y="3579815"/>
            <a:chExt cx="11757981" cy="2799256"/>
          </a:xfrm>
        </p:grpSpPr>
        <p:pic>
          <p:nvPicPr>
            <p:cNvPr id="12" name="Picture 11" descr="Chart, line chart&#10;&#10;Description automatically generated">
              <a:extLst>
                <a:ext uri="{FF2B5EF4-FFF2-40B4-BE49-F238E27FC236}">
                  <a16:creationId xmlns:a16="http://schemas.microsoft.com/office/drawing/2014/main" id="{2BB4ADFA-D162-094A-A081-CA174895E7E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975" r="9742"/>
            <a:stretch/>
          </p:blipFill>
          <p:spPr>
            <a:xfrm>
              <a:off x="5892560" y="3579815"/>
              <a:ext cx="6299440" cy="2799256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9CADFDC-74D6-864F-8ADE-1615DE17F54C}"/>
                </a:ext>
              </a:extLst>
            </p:cNvPr>
            <p:cNvSpPr txBox="1"/>
            <p:nvPr/>
          </p:nvSpPr>
          <p:spPr>
            <a:xfrm>
              <a:off x="434019" y="4111779"/>
              <a:ext cx="5687110" cy="1853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en-IT" b="1" dirty="0"/>
                <a:t>The signal is very similar to that of a standard LGAD  when the hit is near the pad.</a:t>
              </a:r>
            </a:p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en-IT" dirty="0"/>
                <a:t>The signal decreases in amplitude and it is shifted in time as the hit position is moved away</a:t>
              </a:r>
            </a:p>
          </p:txBody>
        </p:sp>
      </p:grpSp>
      <p:sp>
        <p:nvSpPr>
          <p:cNvPr id="15" name="Oval 14">
            <a:extLst>
              <a:ext uri="{FF2B5EF4-FFF2-40B4-BE49-F238E27FC236}">
                <a16:creationId xmlns:a16="http://schemas.microsoft.com/office/drawing/2014/main" id="{9D3D9C30-7B38-FE4F-8386-359CE8A1240A}"/>
              </a:ext>
            </a:extLst>
          </p:cNvPr>
          <p:cNvSpPr/>
          <p:nvPr/>
        </p:nvSpPr>
        <p:spPr>
          <a:xfrm>
            <a:off x="8543710" y="1240638"/>
            <a:ext cx="239486" cy="217714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tx1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19E5DC79-F630-FD47-AB99-F9C21234CE8E}"/>
              </a:ext>
            </a:extLst>
          </p:cNvPr>
          <p:cNvSpPr/>
          <p:nvPr/>
        </p:nvSpPr>
        <p:spPr>
          <a:xfrm>
            <a:off x="8663453" y="1349495"/>
            <a:ext cx="239486" cy="217714"/>
          </a:xfrm>
          <a:prstGeom prst="ellipse">
            <a:avLst/>
          </a:prstGeom>
          <a:noFill/>
          <a:ln w="25400">
            <a:solidFill>
              <a:srgbClr val="221A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tx1"/>
              </a:solidFill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D3184E61-F915-2B42-AD1F-20588923EA02}"/>
              </a:ext>
            </a:extLst>
          </p:cNvPr>
          <p:cNvSpPr/>
          <p:nvPr/>
        </p:nvSpPr>
        <p:spPr>
          <a:xfrm>
            <a:off x="9157885" y="1752353"/>
            <a:ext cx="239486" cy="217714"/>
          </a:xfrm>
          <a:prstGeom prst="ellipse">
            <a:avLst/>
          </a:prstGeom>
          <a:noFill/>
          <a:ln w="25400">
            <a:solidFill>
              <a:srgbClr val="C00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tx1"/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3A41DC8-151A-6D43-AE51-7D2174AC8159}"/>
              </a:ext>
            </a:extLst>
          </p:cNvPr>
          <p:cNvSpPr/>
          <p:nvPr/>
        </p:nvSpPr>
        <p:spPr>
          <a:xfrm>
            <a:off x="9686708" y="2164856"/>
            <a:ext cx="239486" cy="217714"/>
          </a:xfrm>
          <a:prstGeom prst="ellipse">
            <a:avLst/>
          </a:prstGeom>
          <a:noFill/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tx1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D83D3C1-8CFA-0C4E-95B8-A1392AAAE804}"/>
              </a:ext>
            </a:extLst>
          </p:cNvPr>
          <p:cNvSpPr/>
          <p:nvPr/>
        </p:nvSpPr>
        <p:spPr>
          <a:xfrm>
            <a:off x="10171987" y="2555587"/>
            <a:ext cx="239486" cy="217714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tx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5650D41-0AFD-9344-BF18-6D334A6D4CC7}"/>
              </a:ext>
            </a:extLst>
          </p:cNvPr>
          <p:cNvSpPr/>
          <p:nvPr/>
        </p:nvSpPr>
        <p:spPr>
          <a:xfrm>
            <a:off x="5930570" y="773461"/>
            <a:ext cx="17748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T" dirty="0"/>
              <a:t>Read-out pad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C211A3F5-33EE-F74D-A3AA-C4FE3ED62B24}"/>
              </a:ext>
            </a:extLst>
          </p:cNvPr>
          <p:cNvCxnSpPr>
            <a:cxnSpLocks/>
            <a:stCxn id="32" idx="2"/>
          </p:cNvCxnSpPr>
          <p:nvPr/>
        </p:nvCxnSpPr>
        <p:spPr>
          <a:xfrm>
            <a:off x="6817993" y="1142793"/>
            <a:ext cx="1511974" cy="6505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88A9F2D6-A3E5-F64A-B5B5-1DA5896638DB}"/>
              </a:ext>
            </a:extLst>
          </p:cNvPr>
          <p:cNvSpPr/>
          <p:nvPr/>
        </p:nvSpPr>
        <p:spPr>
          <a:xfrm>
            <a:off x="721992" y="1382421"/>
            <a:ext cx="5536251" cy="1493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IT" dirty="0"/>
              <a:t>The effects of propagation on the signal shape have been studied by shooting laser signals along the diagonal, and measuring the signals seen in a given read-out pad</a:t>
            </a:r>
          </a:p>
        </p:txBody>
      </p:sp>
    </p:spTree>
    <p:extLst>
      <p:ext uri="{BB962C8B-B14F-4D97-AF65-F5344CB8AC3E}">
        <p14:creationId xmlns:p14="http://schemas.microsoft.com/office/powerpoint/2010/main" val="1533959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lean">
  <a:themeElements>
    <a:clrScheme name="Plaza">
      <a:dk1>
        <a:sysClr val="windowText" lastClr="000000"/>
      </a:dk1>
      <a:lt1>
        <a:sysClr val="window" lastClr="FFFFFF"/>
      </a:lt1>
      <a:dk2>
        <a:srgbClr val="333333"/>
      </a:dk2>
      <a:lt2>
        <a:srgbClr val="CCCCCC"/>
      </a:lt2>
      <a:accent1>
        <a:srgbClr val="990000"/>
      </a:accent1>
      <a:accent2>
        <a:srgbClr val="580101"/>
      </a:accent2>
      <a:accent3>
        <a:srgbClr val="E94A00"/>
      </a:accent3>
      <a:accent4>
        <a:srgbClr val="EB8F00"/>
      </a:accent4>
      <a:accent5>
        <a:srgbClr val="A4A4A4"/>
      </a:accent5>
      <a:accent6>
        <a:srgbClr val="666666"/>
      </a:accent6>
      <a:hlink>
        <a:srgbClr val="D01010"/>
      </a:hlink>
      <a:folHlink>
        <a:srgbClr val="E6682E"/>
      </a:folHlink>
    </a:clrScheme>
    <a:fontScheme name="Plaza">
      <a:majorFont>
        <a:latin typeface="Century Gothic"/>
        <a:ea typeface=""/>
        <a:cs typeface=""/>
        <a:font script="Jpan" typeface="メイリオ"/>
      </a:majorFont>
      <a:minorFont>
        <a:latin typeface="Century Gothic"/>
        <a:ea typeface=""/>
        <a:cs typeface=""/>
        <a:font script="Jpan" typeface="メイリオ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>
          <a:solidFill>
            <a:schemeClr val="tx1">
              <a:lumMod val="75000"/>
              <a:lumOff val="25000"/>
            </a:schemeClr>
          </a:solidFill>
        </a:ln>
      </a:spPr>
      <a:bodyPr rtlCol="0" anchor="ctr"/>
      <a:lstStyle>
        <a:defPPr algn="ctr">
          <a:defRPr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130000"/>
          </a:lnSpc>
          <a:defRPr b="1" dirty="0" smtClean="0">
            <a:solidFill>
              <a:srgbClr val="800000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artiglia" id="{3760F05D-54CF-144A-A176-BC9D9B2E6600}" vid="{83754A32-434E-1E40-B532-9DA0C4812CF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Clean</Template>
  <TotalTime>2841</TotalTime>
  <Words>2384</Words>
  <Application>Microsoft Macintosh PowerPoint</Application>
  <PresentationFormat>Widescreen</PresentationFormat>
  <Paragraphs>342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Arial</vt:lpstr>
      <vt:lpstr>Calibri</vt:lpstr>
      <vt:lpstr>Cambria Math</vt:lpstr>
      <vt:lpstr>Century Gothic</vt:lpstr>
      <vt:lpstr>Symbol</vt:lpstr>
      <vt:lpstr>Wingdings</vt:lpstr>
      <vt:lpstr>Wingdings 2</vt:lpstr>
      <vt:lpstr>Clean</vt:lpstr>
      <vt:lpstr>Spatial and temporal resolution of FBK RSD2 sensors</vt:lpstr>
      <vt:lpstr>TREDI and resistive silicon detectors</vt:lpstr>
      <vt:lpstr>Digress: nomenclature </vt:lpstr>
      <vt:lpstr>Aide memoire: RSD principle of operation</vt:lpstr>
      <vt:lpstr>FBK RSD1 lessons learnt</vt:lpstr>
      <vt:lpstr>The FBK RSD2 production</vt:lpstr>
      <vt:lpstr>Experimental set-up</vt:lpstr>
      <vt:lpstr>RSD2 sensors with 4 electrodes</vt:lpstr>
      <vt:lpstr>Signal shape and  propagation – 450 mm pitch</vt:lpstr>
      <vt:lpstr>Signal shape and propagation – 1300  mm pitch</vt:lpstr>
      <vt:lpstr>Signal attenuation in 1300 mm pitch: 2 different sheet resistances</vt:lpstr>
      <vt:lpstr>Signal amplitude vs distance for 450 mm and 1300 mm pitch</vt:lpstr>
      <vt:lpstr>Signal attenuation vs distance for 450 mm and 1300 mm pitch</vt:lpstr>
      <vt:lpstr>Signal sharing among the 4 pads vs run #</vt:lpstr>
      <vt:lpstr>Position resolution</vt:lpstr>
      <vt:lpstr>Position reconstruction</vt:lpstr>
      <vt:lpstr>Simulation results</vt:lpstr>
      <vt:lpstr>Reconstruction results: 450 mm pitch</vt:lpstr>
      <vt:lpstr>Position resolution for 450 mm pitch, gain = 10</vt:lpstr>
      <vt:lpstr>Position resolution for 1300 mm pitch, gain = 10</vt:lpstr>
      <vt:lpstr>Position resolution  vs gain or pitch</vt:lpstr>
      <vt:lpstr>Signal delay</vt:lpstr>
      <vt:lpstr>Hit time</vt:lpstr>
      <vt:lpstr>Conclusions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Spatial and temporal resolution of FBK RSD2 sensors</dc:title>
  <dc:subject/>
  <dc:creator>Nicolo' Cartiglia</dc:creator>
  <cp:keywords/>
  <dc:description/>
  <cp:lastModifiedBy>Nicolo' Cartiglia</cp:lastModifiedBy>
  <cp:revision>32</cp:revision>
  <cp:lastPrinted>2020-10-30T09:46:12Z</cp:lastPrinted>
  <dcterms:created xsi:type="dcterms:W3CDTF">2022-02-28T13:09:48Z</dcterms:created>
  <dcterms:modified xsi:type="dcterms:W3CDTF">2022-03-02T12:31:42Z</dcterms:modified>
  <cp:category/>
</cp:coreProperties>
</file>