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342" r:id="rId6"/>
    <p:sldId id="344" r:id="rId7"/>
    <p:sldId id="346" r:id="rId8"/>
    <p:sldId id="347" r:id="rId9"/>
    <p:sldId id="349" r:id="rId10"/>
    <p:sldId id="345" r:id="rId11"/>
    <p:sldId id="266" r:id="rId1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51" autoAdjust="0"/>
    <p:restoredTop sz="94507" autoAdjust="0"/>
  </p:normalViewPr>
  <p:slideViewPr>
    <p:cSldViewPr snapToObjects="1" showGuides="1">
      <p:cViewPr varScale="1">
        <p:scale>
          <a:sx n="142" d="100"/>
          <a:sy n="142" d="100"/>
        </p:scale>
        <p:origin x="168" y="288"/>
      </p:cViewPr>
      <p:guideLst>
        <p:guide orient="horz" pos="16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775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306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M. Giovannozzi - CERN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M. Giovannozzi -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15616" y="1755150"/>
            <a:ext cx="7776864" cy="1350000"/>
          </a:xfrm>
        </p:spPr>
        <p:txBody>
          <a:bodyPr/>
          <a:lstStyle/>
          <a:p>
            <a:r>
              <a:rPr lang="en-GB" dirty="0"/>
              <a:t>Status and plans for Task 2.2 and WGA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899592" y="2859782"/>
            <a:ext cx="7344816" cy="1296144"/>
          </a:xfrm>
        </p:spPr>
        <p:txBody>
          <a:bodyPr>
            <a:normAutofit/>
          </a:bodyPr>
          <a:lstStyle/>
          <a:p>
            <a:r>
              <a:rPr lang="en-GB" dirty="0"/>
              <a:t>M. Giovannozzi</a:t>
            </a:r>
            <a:endParaRPr lang="en-GB" sz="2600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971600" y="4424362"/>
            <a:ext cx="6984776" cy="261938"/>
          </a:xfrm>
        </p:spPr>
        <p:txBody>
          <a:bodyPr>
            <a:noAutofit/>
          </a:bodyPr>
          <a:lstStyle/>
          <a:p>
            <a:r>
              <a:rPr lang="en-GB" sz="1800" i="0" dirty="0">
                <a:solidFill>
                  <a:schemeClr val="bg2"/>
                </a:solidFill>
              </a:rPr>
              <a:t>16 November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WGA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02478"/>
            <a:ext cx="8280480" cy="4345536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Organize a discussion at the alignment WG to review the required maximum offset for VAX area bellows and the potential of their impedance reduction.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Completed and presented at WP2.</a:t>
            </a:r>
            <a:endParaRPr lang="en-GB" dirty="0"/>
          </a:p>
          <a:p>
            <a:pPr algn="l"/>
            <a:r>
              <a:rPr lang="en-GB" dirty="0"/>
              <a:t>Agree on tolerances (mechanical, alignment) with WP12, 15 and implement them for aperture calculations. 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Document prepared by Riccardo and formally approved.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54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Task 2.2: general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627534"/>
            <a:ext cx="8280480" cy="3456384"/>
          </a:xfrm>
        </p:spPr>
        <p:txBody>
          <a:bodyPr>
            <a:normAutofit fontScale="92500"/>
          </a:bodyPr>
          <a:lstStyle/>
          <a:p>
            <a:pPr algn="l"/>
            <a:r>
              <a:rPr lang="en-GB" dirty="0"/>
              <a:t>Transition period after Frederik left as PJAS and was hired as staff.</a:t>
            </a:r>
          </a:p>
          <a:p>
            <a:pPr algn="l"/>
            <a:r>
              <a:rPr lang="en-GB" dirty="0"/>
              <a:t>Hired a new PJAS (T. </a:t>
            </a:r>
            <a:r>
              <a:rPr lang="en-GB" dirty="0" err="1"/>
              <a:t>Pugnat</a:t>
            </a:r>
            <a:r>
              <a:rPr lang="en-GB" dirty="0"/>
              <a:t>) until end of February 2022. He should be hired as fellow at the AFC meeting in May 2022. </a:t>
            </a:r>
            <a:r>
              <a:rPr lang="en-GB" dirty="0">
                <a:solidFill>
                  <a:srgbClr val="0713FF"/>
                </a:solidFill>
              </a:rPr>
              <a:t>Another gap in productivity…</a:t>
            </a:r>
          </a:p>
          <a:p>
            <a:pPr algn="l"/>
            <a:r>
              <a:rPr lang="en-GB" dirty="0"/>
              <a:t>C. E. </a:t>
            </a:r>
            <a:r>
              <a:rPr lang="en-GB" dirty="0" err="1"/>
              <a:t>Montanari</a:t>
            </a:r>
            <a:r>
              <a:rPr lang="en-GB" dirty="0"/>
              <a:t> (PhD student) is working on diffusion mechanisms for non-linear beam dynamics.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559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Tools for DA simulations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627534"/>
            <a:ext cx="8280480" cy="424847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dirty="0"/>
              <a:t>The current big-bang in terms of tracking tools (transition from </a:t>
            </a:r>
            <a:r>
              <a:rPr lang="en-GB" dirty="0" err="1"/>
              <a:t>SixTrack</a:t>
            </a:r>
            <a:r>
              <a:rPr lang="en-GB" dirty="0"/>
              <a:t> to </a:t>
            </a:r>
            <a:r>
              <a:rPr lang="en-GB" dirty="0" err="1"/>
              <a:t>Xtrack</a:t>
            </a:r>
            <a:r>
              <a:rPr lang="en-GB" dirty="0"/>
              <a:t>) has direct impact on Task 2.2 activities</a:t>
            </a:r>
          </a:p>
          <a:p>
            <a:pPr algn="l"/>
            <a:r>
              <a:rPr lang="en-GB" dirty="0"/>
              <a:t>Mask</a:t>
            </a:r>
          </a:p>
          <a:p>
            <a:pPr lvl="1" algn="l"/>
            <a:r>
              <a:rPr lang="en-GB" dirty="0"/>
              <a:t>Test of the new mask file developed by Frederik, with documentation of the part concerning magnetic field error assignment. </a:t>
            </a:r>
          </a:p>
          <a:p>
            <a:pPr lvl="1" algn="l"/>
            <a:r>
              <a:rPr lang="en-GB" dirty="0"/>
              <a:t>Start using the new mask for DA studies.</a:t>
            </a:r>
          </a:p>
          <a:p>
            <a:pPr lvl="1" algn="l"/>
            <a:r>
              <a:rPr lang="en-GB" dirty="0"/>
              <a:t>Move to the python version of the new mask.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All these activities are part of the training of T. </a:t>
            </a:r>
            <a:r>
              <a:rPr lang="en-GB" dirty="0" err="1">
                <a:solidFill>
                  <a:srgbClr val="0713FF"/>
                </a:solidFill>
              </a:rPr>
              <a:t>Pugnat</a:t>
            </a:r>
            <a:r>
              <a:rPr lang="en-GB" dirty="0">
                <a:solidFill>
                  <a:srgbClr val="0713FF"/>
                </a:solidFill>
              </a:rPr>
              <a:t>.</a:t>
            </a:r>
          </a:p>
          <a:p>
            <a:pPr algn="l"/>
            <a:r>
              <a:rPr lang="en-GB" dirty="0"/>
              <a:t>Error routines</a:t>
            </a:r>
          </a:p>
          <a:p>
            <a:pPr lvl="1" algn="l"/>
            <a:r>
              <a:rPr lang="en-GB" dirty="0"/>
              <a:t>Documentation of the current version of error routines is being prepared.</a:t>
            </a:r>
          </a:p>
          <a:p>
            <a:pPr lvl="1" algn="l"/>
            <a:r>
              <a:rPr lang="en-GB" dirty="0"/>
              <a:t>New routines for V1.5 should be developed.</a:t>
            </a:r>
          </a:p>
          <a:p>
            <a:pPr lvl="1" algn="l"/>
            <a:r>
              <a:rPr lang="en-GB" dirty="0"/>
              <a:t>We are considering the possibility of making the routines more general and flexible.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All these activities are part of the training of T. </a:t>
            </a:r>
            <a:r>
              <a:rPr lang="en-GB" dirty="0" err="1">
                <a:solidFill>
                  <a:srgbClr val="0713FF"/>
                </a:solidFill>
              </a:rPr>
              <a:t>Pugnat</a:t>
            </a:r>
            <a:r>
              <a:rPr lang="en-GB" dirty="0">
                <a:solidFill>
                  <a:srgbClr val="0713FF"/>
                </a:solidFill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6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Field quality studies for V1.4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699542"/>
            <a:ext cx="8280480" cy="403244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dirty="0"/>
              <a:t>A big part of the studies have been performed by Frederik, including some studies on the new acceptance criteria.</a:t>
            </a:r>
          </a:p>
          <a:p>
            <a:pPr algn="l"/>
            <a:r>
              <a:rPr lang="en-GB" dirty="0"/>
              <a:t>What we still need to do:</a:t>
            </a:r>
          </a:p>
          <a:p>
            <a:pPr lvl="1" algn="l"/>
            <a:r>
              <a:rPr lang="en-GB" dirty="0"/>
              <a:t>Check impact of the new estimates of the field quality of the MCBXF for the last report by Ezio. In the process to be studied by T. </a:t>
            </a:r>
            <a:r>
              <a:rPr lang="en-GB" dirty="0" err="1"/>
              <a:t>Pugnat</a:t>
            </a:r>
            <a:r>
              <a:rPr lang="en-GB" dirty="0"/>
              <a:t>.</a:t>
            </a:r>
          </a:p>
          <a:p>
            <a:pPr lvl="1" algn="l"/>
            <a:r>
              <a:rPr lang="en-GB" dirty="0"/>
              <a:t>Put together all the acceptance criteria to determine the overall impact on DA.</a:t>
            </a:r>
          </a:p>
          <a:p>
            <a:pPr lvl="1" algn="l"/>
            <a:r>
              <a:rPr lang="en-GB" dirty="0"/>
              <a:t>Summarise in a report.</a:t>
            </a:r>
          </a:p>
          <a:p>
            <a:pPr algn="l"/>
            <a:r>
              <a:rPr lang="en-GB" dirty="0">
                <a:solidFill>
                  <a:srgbClr val="0713FF"/>
                </a:solidFill>
              </a:rPr>
              <a:t>Possible timeline: Q2 2022</a:t>
            </a:r>
          </a:p>
          <a:p>
            <a:pPr algn="l"/>
            <a:r>
              <a:rPr lang="en-GB" dirty="0"/>
              <a:t>Finalise the study of the correction of the field quality of the D2 separation dipole.</a:t>
            </a:r>
          </a:p>
          <a:p>
            <a:pPr lvl="1" algn="l"/>
            <a:r>
              <a:rPr lang="en-GB" dirty="0"/>
              <a:t>Good progress made by </a:t>
            </a:r>
            <a:r>
              <a:rPr lang="en-GB" dirty="0" err="1"/>
              <a:t>Joschua</a:t>
            </a:r>
            <a:r>
              <a:rPr lang="en-GB" dirty="0"/>
              <a:t> (presented at the annual meeting), to be completed. </a:t>
            </a:r>
          </a:p>
          <a:p>
            <a:pPr algn="l"/>
            <a:endParaRPr lang="en-GB" dirty="0">
              <a:solidFill>
                <a:srgbClr val="0713FF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045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Field quality studies for V1.5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699542"/>
            <a:ext cx="8280480" cy="4337720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Maximum crab cavity bump non-closure during the cycle from single particle DA considerations.</a:t>
            </a:r>
          </a:p>
          <a:p>
            <a:pPr algn="l"/>
            <a:r>
              <a:rPr lang="en-GB" dirty="0">
                <a:solidFill>
                  <a:srgbClr val="0713FF"/>
                </a:solidFill>
              </a:rPr>
              <a:t>Possible timeline: Q2/3 2022</a:t>
            </a:r>
          </a:p>
          <a:p>
            <a:pPr algn="l"/>
            <a:r>
              <a:rPr lang="en-GB" dirty="0">
                <a:solidFill>
                  <a:srgbClr val="0713FF"/>
                </a:solidFill>
              </a:rPr>
              <a:t>Follow up of the measured field quality: continuous process, as data come… </a:t>
            </a:r>
          </a:p>
          <a:p>
            <a:pPr algn="l"/>
            <a:endParaRPr lang="en-GB" dirty="0">
              <a:solidFill>
                <a:srgbClr val="0713FF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417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1080120"/>
          </a:xfrm>
        </p:spPr>
        <p:txBody>
          <a:bodyPr/>
          <a:lstStyle/>
          <a:p>
            <a:r>
              <a:rPr lang="en-GB" sz="3200" dirty="0"/>
              <a:t>Diffusion mechanisms: current activities and future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1203598"/>
            <a:ext cx="8280480" cy="324036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dirty="0"/>
              <a:t>Considered the problem of reconstructing the diffusion coefficient with collimator scans: </a:t>
            </a:r>
          </a:p>
          <a:p>
            <a:pPr lvl="1" algn="l"/>
            <a:r>
              <a:rPr lang="en-GB" dirty="0"/>
              <a:t>Experimental protocol devised and summarised in a paper.</a:t>
            </a:r>
          </a:p>
          <a:p>
            <a:pPr lvl="1" algn="l"/>
            <a:r>
              <a:rPr lang="en-GB" dirty="0"/>
              <a:t>Application to existing data is the next step.</a:t>
            </a:r>
          </a:p>
          <a:p>
            <a:pPr algn="l"/>
            <a:r>
              <a:rPr lang="en-GB" dirty="0"/>
              <a:t>Analysis of phase-space structures with fast indicators (establish a link between diffusion and extended weakly-chaotic regions):</a:t>
            </a:r>
          </a:p>
          <a:p>
            <a:pPr lvl="1" algn="l"/>
            <a:r>
              <a:rPr lang="en-GB" dirty="0"/>
              <a:t>New indicators implemented and studied for a simple model (4D </a:t>
            </a:r>
            <a:r>
              <a:rPr lang="en-GB" dirty="0" err="1"/>
              <a:t>Hénon</a:t>
            </a:r>
            <a:r>
              <a:rPr lang="en-GB" dirty="0"/>
              <a:t> map).</a:t>
            </a:r>
          </a:p>
          <a:p>
            <a:pPr lvl="1" algn="l"/>
            <a:r>
              <a:rPr lang="en-GB" dirty="0"/>
              <a:t>New indicators will be used for HL-LHC lattices. Implementation is </a:t>
            </a:r>
            <a:r>
              <a:rPr lang="en-GB" dirty="0" err="1"/>
              <a:t>XTrack</a:t>
            </a:r>
            <a:r>
              <a:rPr lang="en-GB" dirty="0"/>
              <a:t>-compliant and should be available as general tools for tracking studies.</a:t>
            </a:r>
          </a:p>
          <a:p>
            <a:pPr algn="l"/>
            <a:r>
              <a:rPr lang="en-GB" dirty="0"/>
              <a:t>Consider 2D diffusion models:</a:t>
            </a:r>
          </a:p>
          <a:p>
            <a:pPr lvl="1" algn="l"/>
            <a:r>
              <a:rPr lang="en-GB" dirty="0"/>
              <a:t>Find a way to extract information from tracking simulations about a possible form of the diffusion coefficient.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/>
              <a:t>is</a:t>
            </a:r>
            <a:r>
              <a:rPr lang="fr-FR" noProof="0" dirty="0"/>
              <a:t>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056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Props1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8D53C2-CD29-4E3D-9B40-86F354B694A2}">
  <ds:schemaRefs>
    <ds:schemaRef ds:uri="8946e33d-fd2f-4ae4-8ee9-d90c129cdf9e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18625</TotalTime>
  <Words>596</Words>
  <Application>Microsoft Macintosh PowerPoint</Application>
  <PresentationFormat>On-screen Show (16:9)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Status and plans for Task 2.2 and WGA</vt:lpstr>
      <vt:lpstr>WGA</vt:lpstr>
      <vt:lpstr>Task 2.2: general considerations</vt:lpstr>
      <vt:lpstr>Tools for DA simulations</vt:lpstr>
      <vt:lpstr>Field quality studies for V1.4</vt:lpstr>
      <vt:lpstr>Field quality studies for V1.5</vt:lpstr>
      <vt:lpstr>Diffusion mechanisms: current activities and future plans</vt:lpstr>
      <vt:lpstr>Thank you for your attention!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Massimo Giovannozzi</cp:lastModifiedBy>
  <cp:revision>854</cp:revision>
  <dcterms:created xsi:type="dcterms:W3CDTF">2016-03-23T13:26:05Z</dcterms:created>
  <dcterms:modified xsi:type="dcterms:W3CDTF">2021-11-16T13:52:02Z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