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7"/>
  </p:notesMasterIdLst>
  <p:handoutMasterIdLst>
    <p:handoutMasterId r:id="rId18"/>
  </p:handoutMasterIdLst>
  <p:sldIdLst>
    <p:sldId id="256" r:id="rId5"/>
    <p:sldId id="257" r:id="rId6"/>
    <p:sldId id="266" r:id="rId7"/>
    <p:sldId id="258" r:id="rId8"/>
    <p:sldId id="259" r:id="rId9"/>
    <p:sldId id="260" r:id="rId10"/>
    <p:sldId id="261" r:id="rId11"/>
    <p:sldId id="262" r:id="rId12"/>
    <p:sldId id="263" r:id="rId13"/>
    <p:sldId id="264" r:id="rId14"/>
    <p:sldId id="265" r:id="rId15"/>
    <p:sldId id="267" r:id="rId16"/>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513F2EC3-852C-4C69-B472-3599B3EF472C}">
          <p14:sldIdLst>
            <p14:sldId id="256"/>
            <p14:sldId id="257"/>
            <p14:sldId id="266"/>
            <p14:sldId id="258"/>
            <p14:sldId id="259"/>
            <p14:sldId id="260"/>
            <p14:sldId id="261"/>
            <p14:sldId id="262"/>
            <p14:sldId id="263"/>
            <p14:sldId id="264"/>
            <p14:sldId id="265"/>
            <p14:sldId id="267"/>
          </p14:sldIdLst>
        </p14:section>
      </p14:sectionLst>
    </p:ext>
    <p:ext uri="{EFAFB233-063F-42B5-8137-9DF3F51BA10A}">
      <p15:sldGuideLst xmlns:p15="http://schemas.microsoft.com/office/powerpoint/2012/main">
        <p15:guide id="1" orient="horz" pos="4065" userDrawn="1">
          <p15:clr>
            <a:srgbClr val="A4A3A4"/>
          </p15:clr>
        </p15:guide>
        <p15:guide id="2" pos="2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000000"/>
    <a:srgbClr val="FF9900"/>
    <a:srgbClr val="3399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0" autoAdjust="0"/>
    <p:restoredTop sz="0" autoAdjust="0"/>
  </p:normalViewPr>
  <p:slideViewPr>
    <p:cSldViewPr snapToObjects="1" showGuides="1">
      <p:cViewPr varScale="1">
        <p:scale>
          <a:sx n="149" d="100"/>
          <a:sy n="149" d="100"/>
        </p:scale>
        <p:origin x="2976" y="114"/>
      </p:cViewPr>
      <p:guideLst>
        <p:guide orient="horz" pos="4065"/>
        <p:guide pos="240"/>
      </p:guideLst>
    </p:cSldViewPr>
  </p:slideViewPr>
  <p:notesTextViewPr>
    <p:cViewPr>
      <p:scale>
        <a:sx n="100" d="100"/>
        <a:sy n="100" d="100"/>
      </p:scale>
      <p:origin x="0" y="0"/>
    </p:cViewPr>
  </p:notesTextViewPr>
  <p:sorterViewPr>
    <p:cViewPr>
      <p:scale>
        <a:sx n="100" d="100"/>
        <a:sy n="100" d="100"/>
      </p:scale>
      <p:origin x="0" y="0"/>
    </p:cViewPr>
  </p:sorter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EECF580-0851-A34A-A4AB-280CF4E646CC}" type="datetime1">
              <a:rPr lang="en-US" smtClean="0"/>
              <a:t>11/16/2021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284558021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85C444-E552-5841-BBFE-C58E504E7E30}" type="datetime1">
              <a:rPr lang="en-US" smtClean="0"/>
              <a:t>11/16/2021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292875210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426649717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US" noProof="0"/>
              <a:t>R. De Maria, 80th WP2 Meeting, 1/11/2016</a:t>
            </a:r>
            <a:endParaRPr lang="en-GB" noProof="0"/>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US" noProof="0"/>
              <a:t>R. De Maria, 80th WP2 Meeting, 1/11/2016</a:t>
            </a:r>
            <a:endParaRPr lang="en-GB" noProof="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US" noProof="0"/>
              <a:t>R. De Maria, 80th WP2 Meeting, 1/11/2016</a:t>
            </a:r>
            <a:endParaRPr lang="en-GB" noProof="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US" noProof="0"/>
              <a:t>R. De Maria, 80th WP2 Meeting, 1/11/2016</a:t>
            </a:r>
            <a:endParaRPr lang="en-GB" noProof="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US" noProof="0"/>
              <a:t>R. De Maria, 80th WP2 Meeting, 1/11/2016</a:t>
            </a:r>
            <a:endParaRPr lang="en-GB" noProof="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US" noProof="0"/>
              <a:t>R. De Maria, 80th WP2 Meeting, 1/11/2016</a:t>
            </a:r>
            <a:endParaRPr lang="en-GB" noProof="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US" noProof="0"/>
              <a:t>R. De Maria, 80th WP2 Meeting, 1/11/2016</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rot="16200000">
            <a:off x="5769864" y="3154680"/>
            <a:ext cx="6537962" cy="228600"/>
          </a:xfrm>
          <a:prstGeom prst="rect">
            <a:avLst/>
          </a:prstGeom>
        </p:spPr>
        <p:txBody>
          <a:bodyPr/>
          <a:lstStyle/>
          <a:p>
            <a:endParaRPr lang="en-US"/>
          </a:p>
        </p:txBody>
      </p:sp>
      <p:sp>
        <p:nvSpPr>
          <p:cNvPr id="5" name="Footer Placeholder 4"/>
          <p:cNvSpPr>
            <a:spLocks noGrp="1"/>
          </p:cNvSpPr>
          <p:nvPr>
            <p:ph type="ftr" sz="quarter" idx="11"/>
          </p:nvPr>
        </p:nvSpPr>
        <p:spPr/>
        <p:txBody>
          <a:bodyPr/>
          <a:lstStyle/>
          <a:p>
            <a:r>
              <a:rPr lang="en-US"/>
              <a:t>R. De Maria, 80th WP2 Meeting, 1/11/2016</a:t>
            </a:r>
          </a:p>
        </p:txBody>
      </p:sp>
      <p:sp>
        <p:nvSpPr>
          <p:cNvPr id="6" name="Slide Number Placeholder 5"/>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lvl1pPr>
              <a:defRPr sz="2800"/>
            </a:lvl1pPr>
          </a:lstStyle>
          <a:p>
            <a:r>
              <a:rPr lang="en-US" dirty="0"/>
              <a:t>Click to edit Master title style</a:t>
            </a:r>
          </a:p>
        </p:txBody>
      </p:sp>
    </p:spTree>
    <p:extLst>
      <p:ext uri="{BB962C8B-B14F-4D97-AF65-F5344CB8AC3E}">
        <p14:creationId xmlns:p14="http://schemas.microsoft.com/office/powerpoint/2010/main" val="47744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US" noProof="0"/>
              <a:t>R. De Maria, 80th WP2 Meeting, 1/11/2016</a:t>
            </a:r>
            <a:endParaRPr lang="en-GB" noProof="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 id="2147483662" r:id="rId8"/>
  </p:sldLayoutIdLst>
  <p:hf hdr="0" ft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GB" b="1" i="0" dirty="0">
                <a:solidFill>
                  <a:srgbClr val="1A63A0"/>
                </a:solidFill>
                <a:effectLst/>
                <a:latin typeface="Roboto"/>
              </a:rPr>
              <a:t>Task 2.1 Optics and layout – 2021-2022</a:t>
            </a:r>
            <a:endParaRPr lang="en-GB" dirty="0"/>
          </a:p>
        </p:txBody>
      </p:sp>
      <p:sp>
        <p:nvSpPr>
          <p:cNvPr id="3" name="Subtitle 2"/>
          <p:cNvSpPr>
            <a:spLocks noGrp="1"/>
          </p:cNvSpPr>
          <p:nvPr>
            <p:ph type="subTitle" idx="1"/>
          </p:nvPr>
        </p:nvSpPr>
        <p:spPr>
          <a:xfrm>
            <a:off x="1371600" y="4581128"/>
            <a:ext cx="6480000" cy="1171800"/>
          </a:xfrm>
        </p:spPr>
        <p:txBody>
          <a:bodyPr>
            <a:normAutofit/>
          </a:bodyPr>
          <a:lstStyle/>
          <a:p>
            <a:pPr algn="ctr"/>
            <a:r>
              <a:rPr lang="en-US" dirty="0"/>
              <a:t> </a:t>
            </a:r>
          </a:p>
          <a:p>
            <a:pPr algn="ctr"/>
            <a:r>
              <a:rPr lang="en-US" dirty="0"/>
              <a:t>R. De Maria</a:t>
            </a:r>
          </a:p>
          <a:p>
            <a:pPr algn="ctr"/>
            <a:endParaRPr lang="en-GB" dirty="0"/>
          </a:p>
        </p:txBody>
      </p:sp>
    </p:spTree>
    <p:extLst>
      <p:ext uri="{BB962C8B-B14F-4D97-AF65-F5344CB8AC3E}">
        <p14:creationId xmlns:p14="http://schemas.microsoft.com/office/powerpoint/2010/main" val="6535843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907FC-0CA8-42C3-B921-FD9C6878C4F1}"/>
              </a:ext>
            </a:extLst>
          </p:cNvPr>
          <p:cNvSpPr>
            <a:spLocks noGrp="1"/>
          </p:cNvSpPr>
          <p:nvPr>
            <p:ph type="title"/>
          </p:nvPr>
        </p:nvSpPr>
        <p:spPr/>
        <p:txBody>
          <a:bodyPr/>
          <a:lstStyle/>
          <a:p>
            <a:r>
              <a:rPr lang="en-GB" dirty="0"/>
              <a:t>New ion optics</a:t>
            </a:r>
          </a:p>
        </p:txBody>
      </p:sp>
      <p:sp>
        <p:nvSpPr>
          <p:cNvPr id="3" name="Content Placeholder 2">
            <a:extLst>
              <a:ext uri="{FF2B5EF4-FFF2-40B4-BE49-F238E27FC236}">
                <a16:creationId xmlns:a16="http://schemas.microsoft.com/office/drawing/2014/main" id="{50722F68-9C52-4D33-A03D-5AF4E159A137}"/>
              </a:ext>
            </a:extLst>
          </p:cNvPr>
          <p:cNvSpPr>
            <a:spLocks noGrp="1"/>
          </p:cNvSpPr>
          <p:nvPr>
            <p:ph idx="1"/>
          </p:nvPr>
        </p:nvSpPr>
        <p:spPr/>
        <p:txBody>
          <a:bodyPr/>
          <a:lstStyle/>
          <a:p>
            <a:r>
              <a:rPr lang="en-GB" dirty="0"/>
              <a:t>Few low beta* optics are available for old layouts version (IP2: 0.5 cm , IP8:0.5m , 1 m, IP1-5: 0.5)</a:t>
            </a:r>
          </a:p>
          <a:p>
            <a:pPr marL="0" indent="0">
              <a:buNone/>
            </a:pPr>
            <a:r>
              <a:rPr lang="en-GB" dirty="0"/>
              <a:t>Next steps:</a:t>
            </a:r>
          </a:p>
          <a:p>
            <a:r>
              <a:rPr lang="en-GB" dirty="0"/>
              <a:t>Rematch/optimize the end points</a:t>
            </a:r>
          </a:p>
          <a:p>
            <a:r>
              <a:rPr lang="en-GB" dirty="0"/>
              <a:t>Connect to the start of levelling</a:t>
            </a:r>
          </a:p>
          <a:p>
            <a:pPr marL="0" indent="0">
              <a:buNone/>
            </a:pPr>
            <a:r>
              <a:rPr lang="en-GB" dirty="0">
                <a:solidFill>
                  <a:srgbClr val="FF0000"/>
                </a:solidFill>
              </a:rPr>
              <a:t>[4 weeks]</a:t>
            </a:r>
          </a:p>
          <a:p>
            <a:pPr marL="0" indent="0">
              <a:buNone/>
            </a:pPr>
            <a:endParaRPr lang="en-GB" dirty="0"/>
          </a:p>
        </p:txBody>
      </p:sp>
      <p:sp>
        <p:nvSpPr>
          <p:cNvPr id="4" name="Slide Number Placeholder 3">
            <a:extLst>
              <a:ext uri="{FF2B5EF4-FFF2-40B4-BE49-F238E27FC236}">
                <a16:creationId xmlns:a16="http://schemas.microsoft.com/office/drawing/2014/main" id="{5B066B28-69ED-43BE-ABF1-5460ADFE2926}"/>
              </a:ext>
            </a:extLst>
          </p:cNvPr>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1699228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5DA443-75DD-475D-927C-623882C4A6EC}"/>
              </a:ext>
            </a:extLst>
          </p:cNvPr>
          <p:cNvSpPr>
            <a:spLocks noGrp="1"/>
          </p:cNvSpPr>
          <p:nvPr>
            <p:ph type="title"/>
          </p:nvPr>
        </p:nvSpPr>
        <p:spPr/>
        <p:txBody>
          <a:bodyPr/>
          <a:lstStyle/>
          <a:p>
            <a:r>
              <a:rPr lang="en-GB" dirty="0"/>
              <a:t>Alice 3 upgrade</a:t>
            </a:r>
          </a:p>
        </p:txBody>
      </p:sp>
      <p:sp>
        <p:nvSpPr>
          <p:cNvPr id="3" name="Content Placeholder 2">
            <a:extLst>
              <a:ext uri="{FF2B5EF4-FFF2-40B4-BE49-F238E27FC236}">
                <a16:creationId xmlns:a16="http://schemas.microsoft.com/office/drawing/2014/main" id="{C7FCD921-5E04-49C5-893F-BBBB671CE02E}"/>
              </a:ext>
            </a:extLst>
          </p:cNvPr>
          <p:cNvSpPr>
            <a:spLocks noGrp="1"/>
          </p:cNvSpPr>
          <p:nvPr>
            <p:ph idx="1"/>
          </p:nvPr>
        </p:nvSpPr>
        <p:spPr/>
        <p:txBody>
          <a:bodyPr/>
          <a:lstStyle/>
          <a:p>
            <a:r>
              <a:rPr lang="en-GB" dirty="0"/>
              <a:t>Very little information. Probably synergies studies with </a:t>
            </a:r>
            <a:r>
              <a:rPr lang="en-GB" dirty="0" err="1"/>
              <a:t>LHCb</a:t>
            </a:r>
            <a:r>
              <a:rPr lang="en-GB" dirty="0"/>
              <a:t> Run5 upgrade.</a:t>
            </a:r>
          </a:p>
          <a:p>
            <a:pPr marL="0" indent="0">
              <a:buNone/>
            </a:pPr>
            <a:r>
              <a:rPr lang="en-GB" u="sng" dirty="0"/>
              <a:t>Next steps</a:t>
            </a:r>
            <a:r>
              <a:rPr lang="en-GB" dirty="0"/>
              <a:t>: wait for more mature ideas…</a:t>
            </a:r>
          </a:p>
        </p:txBody>
      </p:sp>
      <p:sp>
        <p:nvSpPr>
          <p:cNvPr id="4" name="Slide Number Placeholder 3">
            <a:extLst>
              <a:ext uri="{FF2B5EF4-FFF2-40B4-BE49-F238E27FC236}">
                <a16:creationId xmlns:a16="http://schemas.microsoft.com/office/drawing/2014/main" id="{E1B9934F-F6B4-492E-8C83-9F9776AB47B2}"/>
              </a:ext>
            </a:extLst>
          </p:cNvPr>
          <p:cNvSpPr>
            <a:spLocks noGrp="1"/>
          </p:cNvSpPr>
          <p:nvPr>
            <p:ph type="sldNum" sz="quarter" idx="12"/>
          </p:nvPr>
        </p:nvSpPr>
        <p:spPr/>
        <p:txBody>
          <a:bodyPr/>
          <a:lstStyle/>
          <a:p>
            <a:fld id="{BFDCA1C4-9514-7B4F-976F-D92F7E296653}" type="slidenum">
              <a:rPr lang="fr-FR" smtClean="0"/>
              <a:pPr/>
              <a:t>11</a:t>
            </a:fld>
            <a:endParaRPr lang="fr-FR"/>
          </a:p>
        </p:txBody>
      </p:sp>
    </p:spTree>
    <p:extLst>
      <p:ext uri="{BB962C8B-B14F-4D97-AF65-F5344CB8AC3E}">
        <p14:creationId xmlns:p14="http://schemas.microsoft.com/office/powerpoint/2010/main" val="10162294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B51886-5C57-4FB3-83CD-9822241F5020}"/>
              </a:ext>
            </a:extLst>
          </p:cNvPr>
          <p:cNvSpPr>
            <a:spLocks noGrp="1"/>
          </p:cNvSpPr>
          <p:nvPr>
            <p:ph type="title"/>
          </p:nvPr>
        </p:nvSpPr>
        <p:spPr/>
        <p:txBody>
          <a:bodyPr/>
          <a:lstStyle/>
          <a:p>
            <a:r>
              <a:rPr lang="en-GB" dirty="0"/>
              <a:t>Conclusion</a:t>
            </a:r>
          </a:p>
        </p:txBody>
      </p:sp>
      <p:sp>
        <p:nvSpPr>
          <p:cNvPr id="4" name="Slide Number Placeholder 3">
            <a:extLst>
              <a:ext uri="{FF2B5EF4-FFF2-40B4-BE49-F238E27FC236}">
                <a16:creationId xmlns:a16="http://schemas.microsoft.com/office/drawing/2014/main" id="{0BDBA243-6AFF-4756-BAF2-B0D9C6BCC8D6}"/>
              </a:ext>
            </a:extLst>
          </p:cNvPr>
          <p:cNvSpPr>
            <a:spLocks noGrp="1"/>
          </p:cNvSpPr>
          <p:nvPr>
            <p:ph type="sldNum" sz="quarter" idx="12"/>
          </p:nvPr>
        </p:nvSpPr>
        <p:spPr/>
        <p:txBody>
          <a:bodyPr/>
          <a:lstStyle/>
          <a:p>
            <a:fld id="{BFDCA1C4-9514-7B4F-976F-D92F7E296653}" type="slidenum">
              <a:rPr lang="fr-FR" smtClean="0"/>
              <a:pPr/>
              <a:t>12</a:t>
            </a:fld>
            <a:endParaRPr lang="fr-FR"/>
          </a:p>
        </p:txBody>
      </p:sp>
      <p:pic>
        <p:nvPicPr>
          <p:cNvPr id="5" name="Picture 4">
            <a:extLst>
              <a:ext uri="{FF2B5EF4-FFF2-40B4-BE49-F238E27FC236}">
                <a16:creationId xmlns:a16="http://schemas.microsoft.com/office/drawing/2014/main" id="{3B2AA9CE-2597-4B1C-AA36-7CB66299CB90}"/>
              </a:ext>
            </a:extLst>
          </p:cNvPr>
          <p:cNvPicPr>
            <a:picLocks noChangeAspect="1"/>
          </p:cNvPicPr>
          <p:nvPr/>
        </p:nvPicPr>
        <p:blipFill>
          <a:blip r:embed="rId2"/>
          <a:stretch>
            <a:fillRect/>
          </a:stretch>
        </p:blipFill>
        <p:spPr>
          <a:xfrm>
            <a:off x="441743" y="921016"/>
            <a:ext cx="8713687" cy="3590666"/>
          </a:xfrm>
          <a:prstGeom prst="rect">
            <a:avLst/>
          </a:prstGeom>
        </p:spPr>
      </p:pic>
      <p:sp>
        <p:nvSpPr>
          <p:cNvPr id="8" name="Rectangle 7">
            <a:extLst>
              <a:ext uri="{FF2B5EF4-FFF2-40B4-BE49-F238E27FC236}">
                <a16:creationId xmlns:a16="http://schemas.microsoft.com/office/drawing/2014/main" id="{F88FDC61-8B5D-4125-A9C2-CFA6BDD40587}"/>
              </a:ext>
            </a:extLst>
          </p:cNvPr>
          <p:cNvSpPr/>
          <p:nvPr/>
        </p:nvSpPr>
        <p:spPr>
          <a:xfrm>
            <a:off x="3509882" y="4569829"/>
            <a:ext cx="1620180" cy="15644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645E4D4-B5E2-46E8-916D-8CEF8661EDF5}"/>
              </a:ext>
            </a:extLst>
          </p:cNvPr>
          <p:cNvSpPr txBox="1"/>
          <p:nvPr/>
        </p:nvSpPr>
        <p:spPr>
          <a:xfrm>
            <a:off x="381000" y="4479808"/>
            <a:ext cx="2786844" cy="276999"/>
          </a:xfrm>
          <a:prstGeom prst="rect">
            <a:avLst/>
          </a:prstGeom>
          <a:noFill/>
        </p:spPr>
        <p:txBody>
          <a:bodyPr wrap="square">
            <a:spAutoFit/>
          </a:bodyPr>
          <a:lstStyle/>
          <a:p>
            <a:pPr marL="0" indent="0">
              <a:buNone/>
            </a:pPr>
            <a:r>
              <a:rPr lang="en-GB" sz="1200" dirty="0"/>
              <a:t>ramp &amp;squeeze for Run 4 scenario.</a:t>
            </a:r>
          </a:p>
        </p:txBody>
      </p:sp>
      <p:sp>
        <p:nvSpPr>
          <p:cNvPr id="9" name="TextBox 8">
            <a:extLst>
              <a:ext uri="{FF2B5EF4-FFF2-40B4-BE49-F238E27FC236}">
                <a16:creationId xmlns:a16="http://schemas.microsoft.com/office/drawing/2014/main" id="{67369F3E-AAAA-4CD2-A707-5AABBF9605D0}"/>
              </a:ext>
            </a:extLst>
          </p:cNvPr>
          <p:cNvSpPr txBox="1"/>
          <p:nvPr/>
        </p:nvSpPr>
        <p:spPr>
          <a:xfrm>
            <a:off x="612000" y="5085184"/>
            <a:ext cx="8434800" cy="923330"/>
          </a:xfrm>
          <a:prstGeom prst="rect">
            <a:avLst/>
          </a:prstGeom>
          <a:noFill/>
        </p:spPr>
        <p:txBody>
          <a:bodyPr wrap="square" rtlCol="0">
            <a:spAutoFit/>
          </a:bodyPr>
          <a:lstStyle/>
          <a:p>
            <a:r>
              <a:rPr lang="en-GB" dirty="0"/>
              <a:t>2022 Q2-Q3 looks very challenging considering how other commitments are taking shape.</a:t>
            </a:r>
          </a:p>
          <a:p>
            <a:r>
              <a:rPr lang="en-GB" dirty="0"/>
              <a:t>Shifting and spreading the activities on a longer time scale will help…</a:t>
            </a:r>
          </a:p>
        </p:txBody>
      </p:sp>
    </p:spTree>
    <p:extLst>
      <p:ext uri="{BB962C8B-B14F-4D97-AF65-F5344CB8AC3E}">
        <p14:creationId xmlns:p14="http://schemas.microsoft.com/office/powerpoint/2010/main" val="36366324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070D4-2C08-440C-B819-EF715CEA8670}"/>
              </a:ext>
            </a:extLst>
          </p:cNvPr>
          <p:cNvSpPr>
            <a:spLocks noGrp="1"/>
          </p:cNvSpPr>
          <p:nvPr>
            <p:ph type="title"/>
          </p:nvPr>
        </p:nvSpPr>
        <p:spPr/>
        <p:txBody>
          <a:bodyPr/>
          <a:lstStyle/>
          <a:p>
            <a:r>
              <a:rPr lang="en-GB" dirty="0"/>
              <a:t>From Rogelio</a:t>
            </a:r>
          </a:p>
        </p:txBody>
      </p:sp>
      <p:sp>
        <p:nvSpPr>
          <p:cNvPr id="4" name="Slide Number Placeholder 3">
            <a:extLst>
              <a:ext uri="{FF2B5EF4-FFF2-40B4-BE49-F238E27FC236}">
                <a16:creationId xmlns:a16="http://schemas.microsoft.com/office/drawing/2014/main" id="{5251C669-2616-4D89-B588-AA2FEAD9FCA9}"/>
              </a:ext>
            </a:extLst>
          </p:cNvPr>
          <p:cNvSpPr>
            <a:spLocks noGrp="1"/>
          </p:cNvSpPr>
          <p:nvPr>
            <p:ph type="sldNum" sz="quarter" idx="12"/>
          </p:nvPr>
        </p:nvSpPr>
        <p:spPr/>
        <p:txBody>
          <a:bodyPr/>
          <a:lstStyle/>
          <a:p>
            <a:fld id="{BFDCA1C4-9514-7B4F-976F-D92F7E296653}" type="slidenum">
              <a:rPr lang="fr-FR" smtClean="0"/>
              <a:pPr/>
              <a:t>2</a:t>
            </a:fld>
            <a:endParaRPr lang="fr-FR"/>
          </a:p>
        </p:txBody>
      </p:sp>
      <p:sp>
        <p:nvSpPr>
          <p:cNvPr id="8" name="TextBox 7">
            <a:extLst>
              <a:ext uri="{FF2B5EF4-FFF2-40B4-BE49-F238E27FC236}">
                <a16:creationId xmlns:a16="http://schemas.microsoft.com/office/drawing/2014/main" id="{ABEDF36C-014A-4643-B71D-071F82434E74}"/>
              </a:ext>
            </a:extLst>
          </p:cNvPr>
          <p:cNvSpPr txBox="1"/>
          <p:nvPr/>
        </p:nvSpPr>
        <p:spPr>
          <a:xfrm>
            <a:off x="441743" y="5124483"/>
            <a:ext cx="8414733" cy="646331"/>
          </a:xfrm>
          <a:prstGeom prst="rect">
            <a:avLst/>
          </a:prstGeom>
          <a:noFill/>
        </p:spPr>
        <p:txBody>
          <a:bodyPr wrap="square">
            <a:spAutoFit/>
          </a:bodyPr>
          <a:lstStyle/>
          <a:p>
            <a:pPr marL="0" indent="0">
              <a:buNone/>
            </a:pPr>
            <a:r>
              <a:rPr lang="en-GB" dirty="0"/>
              <a:t>Additional topic. To keep in mind for the future, potential limitation of 4.5K MQML (S. La </a:t>
            </a:r>
            <a:r>
              <a:rPr lang="en-GB" dirty="0" err="1"/>
              <a:t>Naour</a:t>
            </a:r>
            <a:r>
              <a:rPr lang="en-GB"/>
              <a:t>)</a:t>
            </a:r>
            <a:endParaRPr lang="en-GB" dirty="0"/>
          </a:p>
        </p:txBody>
      </p:sp>
      <p:pic>
        <p:nvPicPr>
          <p:cNvPr id="12" name="Picture 11">
            <a:extLst>
              <a:ext uri="{FF2B5EF4-FFF2-40B4-BE49-F238E27FC236}">
                <a16:creationId xmlns:a16="http://schemas.microsoft.com/office/drawing/2014/main" id="{919F79CD-9D1F-454D-A4D2-21A179A691A1}"/>
              </a:ext>
            </a:extLst>
          </p:cNvPr>
          <p:cNvPicPr>
            <a:picLocks noChangeAspect="1"/>
          </p:cNvPicPr>
          <p:nvPr/>
        </p:nvPicPr>
        <p:blipFill>
          <a:blip r:embed="rId2"/>
          <a:stretch>
            <a:fillRect/>
          </a:stretch>
        </p:blipFill>
        <p:spPr>
          <a:xfrm>
            <a:off x="441743" y="921016"/>
            <a:ext cx="8707467" cy="3588103"/>
          </a:xfrm>
          <a:prstGeom prst="rect">
            <a:avLst/>
          </a:prstGeom>
        </p:spPr>
      </p:pic>
      <p:sp>
        <p:nvSpPr>
          <p:cNvPr id="13" name="Rectangle 12">
            <a:extLst>
              <a:ext uri="{FF2B5EF4-FFF2-40B4-BE49-F238E27FC236}">
                <a16:creationId xmlns:a16="http://schemas.microsoft.com/office/drawing/2014/main" id="{BF1F3520-8BA5-4C7F-8514-3D32DA76D7EF}"/>
              </a:ext>
            </a:extLst>
          </p:cNvPr>
          <p:cNvSpPr/>
          <p:nvPr/>
        </p:nvSpPr>
        <p:spPr>
          <a:xfrm>
            <a:off x="3509882" y="4569829"/>
            <a:ext cx="1620180" cy="156442"/>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14" name="TextBox 13">
            <a:extLst>
              <a:ext uri="{FF2B5EF4-FFF2-40B4-BE49-F238E27FC236}">
                <a16:creationId xmlns:a16="http://schemas.microsoft.com/office/drawing/2014/main" id="{25E454D3-949F-4A48-B4E7-FD7650503CA3}"/>
              </a:ext>
            </a:extLst>
          </p:cNvPr>
          <p:cNvSpPr txBox="1"/>
          <p:nvPr/>
        </p:nvSpPr>
        <p:spPr>
          <a:xfrm>
            <a:off x="381000" y="4479808"/>
            <a:ext cx="2786844" cy="276999"/>
          </a:xfrm>
          <a:prstGeom prst="rect">
            <a:avLst/>
          </a:prstGeom>
          <a:noFill/>
        </p:spPr>
        <p:txBody>
          <a:bodyPr wrap="square">
            <a:spAutoFit/>
          </a:bodyPr>
          <a:lstStyle/>
          <a:p>
            <a:pPr marL="0" indent="0">
              <a:buNone/>
            </a:pPr>
            <a:r>
              <a:rPr lang="en-GB" sz="1200" u="sng" dirty="0"/>
              <a:t>ramp &amp;squeeze for Run 4 scenario.</a:t>
            </a:r>
          </a:p>
        </p:txBody>
      </p:sp>
      <p:cxnSp>
        <p:nvCxnSpPr>
          <p:cNvPr id="18" name="Straight Arrow Connector 17">
            <a:extLst>
              <a:ext uri="{FF2B5EF4-FFF2-40B4-BE49-F238E27FC236}">
                <a16:creationId xmlns:a16="http://schemas.microsoft.com/office/drawing/2014/main" id="{B5311933-A9E1-4AEB-9AD7-93EBFB5CC9BD}"/>
              </a:ext>
            </a:extLst>
          </p:cNvPr>
          <p:cNvCxnSpPr/>
          <p:nvPr/>
        </p:nvCxnSpPr>
        <p:spPr>
          <a:xfrm flipV="1">
            <a:off x="1511660" y="4756807"/>
            <a:ext cx="108012" cy="29237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806320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413629-D82B-449F-8AF2-07CE14CF3480}"/>
              </a:ext>
            </a:extLst>
          </p:cNvPr>
          <p:cNvSpPr>
            <a:spLocks noGrp="1"/>
          </p:cNvSpPr>
          <p:nvPr>
            <p:ph type="title"/>
          </p:nvPr>
        </p:nvSpPr>
        <p:spPr/>
        <p:txBody>
          <a:bodyPr/>
          <a:lstStyle/>
          <a:p>
            <a:r>
              <a:rPr lang="en-GB" dirty="0"/>
              <a:t>Other topics:</a:t>
            </a:r>
          </a:p>
        </p:txBody>
      </p:sp>
      <p:sp>
        <p:nvSpPr>
          <p:cNvPr id="3" name="Content Placeholder 2">
            <a:extLst>
              <a:ext uri="{FF2B5EF4-FFF2-40B4-BE49-F238E27FC236}">
                <a16:creationId xmlns:a16="http://schemas.microsoft.com/office/drawing/2014/main" id="{0165C007-A20F-491C-AFC8-7932FE11B9B7}"/>
              </a:ext>
            </a:extLst>
          </p:cNvPr>
          <p:cNvSpPr>
            <a:spLocks noGrp="1"/>
          </p:cNvSpPr>
          <p:nvPr>
            <p:ph idx="1"/>
          </p:nvPr>
        </p:nvSpPr>
        <p:spPr/>
        <p:txBody>
          <a:bodyPr/>
          <a:lstStyle/>
          <a:p>
            <a:pPr marL="0" indent="0">
              <a:buNone/>
            </a:pPr>
            <a:r>
              <a:rPr lang="en-GB" dirty="0"/>
              <a:t>Study ramp and squeeze for Run 4 scenario. Isolated optics exists.</a:t>
            </a:r>
          </a:p>
          <a:p>
            <a:pPr marL="0" indent="0">
              <a:buNone/>
            </a:pPr>
            <a:r>
              <a:rPr lang="en-GB" dirty="0"/>
              <a:t>Next steps:</a:t>
            </a:r>
          </a:p>
          <a:p>
            <a:r>
              <a:rPr lang="en-GB" dirty="0"/>
              <a:t>Complete and validate feasibility of ramp and squeeze that pass through the proposed point</a:t>
            </a:r>
          </a:p>
          <a:p>
            <a:r>
              <a:rPr lang="en-GB" dirty="0"/>
              <a:t>Useful for Run 5 scenario as well</a:t>
            </a:r>
          </a:p>
          <a:p>
            <a:pPr marL="0" indent="0">
              <a:buNone/>
            </a:pPr>
            <a:r>
              <a:rPr lang="en-GB" dirty="0">
                <a:solidFill>
                  <a:srgbClr val="FF0000"/>
                </a:solidFill>
              </a:rPr>
              <a:t>[4  weeks]</a:t>
            </a:r>
          </a:p>
        </p:txBody>
      </p:sp>
      <p:sp>
        <p:nvSpPr>
          <p:cNvPr id="4" name="Slide Number Placeholder 3">
            <a:extLst>
              <a:ext uri="{FF2B5EF4-FFF2-40B4-BE49-F238E27FC236}">
                <a16:creationId xmlns:a16="http://schemas.microsoft.com/office/drawing/2014/main" id="{148E7B8F-E7A9-4BE3-8AE8-EFC6B2A2FA61}"/>
              </a:ext>
            </a:extLst>
          </p:cNvPr>
          <p:cNvSpPr>
            <a:spLocks noGrp="1"/>
          </p:cNvSpPr>
          <p:nvPr>
            <p:ph type="sldNum" sz="quarter" idx="12"/>
          </p:nvPr>
        </p:nvSpPr>
        <p:spPr/>
        <p:txBody>
          <a:bodyPr/>
          <a:lstStyle/>
          <a:p>
            <a:fld id="{BFDCA1C4-9514-7B4F-976F-D92F7E296653}" type="slidenum">
              <a:rPr lang="fr-FR" smtClean="0"/>
              <a:pPr/>
              <a:t>3</a:t>
            </a:fld>
            <a:endParaRPr lang="fr-FR"/>
          </a:p>
        </p:txBody>
      </p:sp>
    </p:spTree>
    <p:extLst>
      <p:ext uri="{BB962C8B-B14F-4D97-AF65-F5344CB8AC3E}">
        <p14:creationId xmlns:p14="http://schemas.microsoft.com/office/powerpoint/2010/main" val="2140420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D1A071-D398-4B45-A56B-B67B33574CE5}"/>
              </a:ext>
            </a:extLst>
          </p:cNvPr>
          <p:cNvSpPr>
            <a:spLocks noGrp="1"/>
          </p:cNvSpPr>
          <p:nvPr>
            <p:ph type="title"/>
          </p:nvPr>
        </p:nvSpPr>
        <p:spPr/>
        <p:txBody>
          <a:bodyPr/>
          <a:lstStyle/>
          <a:p>
            <a:r>
              <a:rPr lang="en-GB" dirty="0"/>
              <a:t>IR7</a:t>
            </a:r>
          </a:p>
        </p:txBody>
      </p:sp>
      <p:sp>
        <p:nvSpPr>
          <p:cNvPr id="3" name="Content Placeholder 2">
            <a:extLst>
              <a:ext uri="{FF2B5EF4-FFF2-40B4-BE49-F238E27FC236}">
                <a16:creationId xmlns:a16="http://schemas.microsoft.com/office/drawing/2014/main" id="{DE2205B8-ABA4-4E98-8D47-3F1BFF187006}"/>
              </a:ext>
            </a:extLst>
          </p:cNvPr>
          <p:cNvSpPr>
            <a:spLocks noGrp="1"/>
          </p:cNvSpPr>
          <p:nvPr>
            <p:ph idx="1"/>
          </p:nvPr>
        </p:nvSpPr>
        <p:spPr/>
        <p:txBody>
          <a:bodyPr>
            <a:normAutofit/>
          </a:bodyPr>
          <a:lstStyle/>
          <a:p>
            <a:pPr marL="0" indent="0">
              <a:buNone/>
            </a:pPr>
            <a:r>
              <a:rPr lang="en-GB" sz="2100" dirty="0"/>
              <a:t>It is possible to approach HLLHCV1.3 optics but there is no clear specifications on IR7 optics requirements.</a:t>
            </a:r>
          </a:p>
          <a:p>
            <a:pPr marL="0" indent="0">
              <a:buNone/>
            </a:pPr>
            <a:endParaRPr lang="en-GB" sz="2100" u="sng" dirty="0"/>
          </a:p>
          <a:p>
            <a:pPr marL="0" indent="0">
              <a:buNone/>
            </a:pPr>
            <a:r>
              <a:rPr lang="en-GB" sz="2100" u="sng" dirty="0"/>
              <a:t>Next steps:</a:t>
            </a:r>
          </a:p>
          <a:p>
            <a:pPr marL="0" indent="0">
              <a:buNone/>
            </a:pPr>
            <a:r>
              <a:rPr lang="en-GB" sz="2100" dirty="0"/>
              <a:t>	1) Either redo new 1.3-like optics for 1.5 </a:t>
            </a:r>
            <a:r>
              <a:rPr lang="en-GB" sz="2100" dirty="0">
                <a:solidFill>
                  <a:srgbClr val="FF0000"/>
                </a:solidFill>
              </a:rPr>
              <a:t>[2021-Q4]</a:t>
            </a:r>
            <a:r>
              <a:rPr lang="en-GB" sz="2100" dirty="0"/>
              <a:t> but need collimation to check anyway </a:t>
            </a:r>
            <a:r>
              <a:rPr lang="en-GB" sz="2100" dirty="0">
                <a:solidFill>
                  <a:srgbClr val="FF0000"/>
                </a:solidFill>
              </a:rPr>
              <a:t>[wait WP5]</a:t>
            </a:r>
            <a:r>
              <a:rPr lang="en-GB" sz="2100" dirty="0"/>
              <a:t>.</a:t>
            </a:r>
          </a:p>
          <a:p>
            <a:pPr marL="0" indent="0">
              <a:buNone/>
            </a:pPr>
            <a:r>
              <a:rPr lang="en-GB" sz="2100" dirty="0"/>
              <a:t>	2) Or wait for a more thorough analysis of IR7 constraints and redo the exercise. </a:t>
            </a:r>
            <a:r>
              <a:rPr lang="en-GB" sz="2100" dirty="0">
                <a:solidFill>
                  <a:srgbClr val="FF0000"/>
                </a:solidFill>
              </a:rPr>
              <a:t>[wait WP5 + 1 week]</a:t>
            </a:r>
            <a:r>
              <a:rPr lang="en-GB" sz="2100" dirty="0"/>
              <a:t> </a:t>
            </a:r>
          </a:p>
          <a:p>
            <a:pPr marL="0" indent="0">
              <a:buNone/>
            </a:pPr>
            <a:endParaRPr lang="en-GB" dirty="0"/>
          </a:p>
          <a:p>
            <a:pPr marL="0" indent="0">
              <a:buNone/>
            </a:pPr>
            <a:endParaRPr lang="en-GB" dirty="0"/>
          </a:p>
        </p:txBody>
      </p:sp>
      <p:sp>
        <p:nvSpPr>
          <p:cNvPr id="4" name="Slide Number Placeholder 3">
            <a:extLst>
              <a:ext uri="{FF2B5EF4-FFF2-40B4-BE49-F238E27FC236}">
                <a16:creationId xmlns:a16="http://schemas.microsoft.com/office/drawing/2014/main" id="{AC02E49A-577D-4D62-BF6A-E66163334AF1}"/>
              </a:ext>
            </a:extLst>
          </p:cNvPr>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20525630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5503F-925A-4474-A7A2-69EC93A3CC38}"/>
              </a:ext>
            </a:extLst>
          </p:cNvPr>
          <p:cNvSpPr>
            <a:spLocks noGrp="1"/>
          </p:cNvSpPr>
          <p:nvPr>
            <p:ph type="title"/>
          </p:nvPr>
        </p:nvSpPr>
        <p:spPr/>
        <p:txBody>
          <a:bodyPr/>
          <a:lstStyle/>
          <a:p>
            <a:r>
              <a:rPr lang="en-GB" dirty="0"/>
              <a:t>BPM tolerance report</a:t>
            </a:r>
          </a:p>
        </p:txBody>
      </p:sp>
      <p:sp>
        <p:nvSpPr>
          <p:cNvPr id="3" name="Content Placeholder 2">
            <a:extLst>
              <a:ext uri="{FF2B5EF4-FFF2-40B4-BE49-F238E27FC236}">
                <a16:creationId xmlns:a16="http://schemas.microsoft.com/office/drawing/2014/main" id="{494D40AA-29E7-4F4D-8C72-1A844181627C}"/>
              </a:ext>
            </a:extLst>
          </p:cNvPr>
          <p:cNvSpPr>
            <a:spLocks noGrp="1"/>
          </p:cNvSpPr>
          <p:nvPr>
            <p:ph idx="1"/>
          </p:nvPr>
        </p:nvSpPr>
        <p:spPr>
          <a:xfrm>
            <a:off x="766800" y="1428255"/>
            <a:ext cx="7920000" cy="4906963"/>
          </a:xfrm>
        </p:spPr>
        <p:txBody>
          <a:bodyPr>
            <a:normAutofit fontScale="92500" lnSpcReduction="20000"/>
          </a:bodyPr>
          <a:lstStyle/>
          <a:p>
            <a:pPr marL="0" indent="0">
              <a:buNone/>
            </a:pPr>
            <a:r>
              <a:rPr lang="en-GB" sz="1800" dirty="0"/>
              <a:t>Document basically ready, thanks to D. Gamba.</a:t>
            </a:r>
          </a:p>
          <a:p>
            <a:pPr marL="0" indent="0">
              <a:buNone/>
            </a:pPr>
            <a:endParaRPr lang="en-GB" sz="1800" dirty="0"/>
          </a:p>
          <a:p>
            <a:pPr marL="0" indent="0">
              <a:buNone/>
            </a:pPr>
            <a:r>
              <a:rPr lang="en-GB" sz="1800" dirty="0"/>
              <a:t>Last comments from M. Krupa to be addressed.</a:t>
            </a:r>
          </a:p>
          <a:p>
            <a:r>
              <a:rPr lang="en-GB" sz="1800" dirty="0">
                <a:effectLst/>
                <a:latin typeface="Calibri" panose="020F0502020204030204" pitchFamily="34" charset="0"/>
                <a:ea typeface="Calibri" panose="020F0502020204030204" pitchFamily="34" charset="0"/>
              </a:rPr>
              <a:t>I know that our specification is already getting quite voluminous, but I would like to discuss the possibility of extending the specification by two more parameters:</a:t>
            </a:r>
          </a:p>
          <a:p>
            <a:pPr marL="342900" lvl="0" indent="-342900">
              <a:buSzPts val="1000"/>
              <a:buFont typeface="Symbol" panose="05050102010706020507" pitchFamily="18" charset="2"/>
              <a:buChar char=""/>
              <a:tabLst>
                <a:tab pos="457200" algn="l"/>
              </a:tabLst>
            </a:pPr>
            <a:r>
              <a:rPr lang="en-GB" sz="1800" dirty="0">
                <a:effectLst/>
                <a:latin typeface="Calibri" panose="020F0502020204030204" pitchFamily="34" charset="0"/>
                <a:ea typeface="Times New Roman" panose="02020603050405020304" pitchFamily="18" charset="0"/>
              </a:rPr>
              <a:t>“blind time” in closed orbit mode – some self-calibration techniques might require the BPM acquisition electronics to be “blind” (i.e. no measurements possible) for a given time window (e.g. for the existing DOROS system this is between 40 – 200 </a:t>
            </a:r>
            <a:r>
              <a:rPr lang="en-GB" sz="1800" dirty="0" err="1">
                <a:effectLst/>
                <a:latin typeface="Calibri" panose="020F0502020204030204" pitchFamily="34" charset="0"/>
                <a:ea typeface="Times New Roman" panose="02020603050405020304" pitchFamily="18" charset="0"/>
              </a:rPr>
              <a:t>ms</a:t>
            </a:r>
            <a:r>
              <a:rPr lang="en-GB" sz="1800" dirty="0">
                <a:effectLst/>
                <a:latin typeface="Calibri" panose="020F0502020204030204" pitchFamily="34" charset="0"/>
                <a:ea typeface="Times New Roman" panose="02020603050405020304" pitchFamily="18" charset="0"/>
              </a:rPr>
              <a:t> per each averaged 1-second-long acquisition). For the HL-LHC era, is there any limit on the maximum “blind time” provided that all other requirements can be satisfied?</a:t>
            </a:r>
            <a:endParaRPr lang="en-GB" sz="1800" dirty="0">
              <a:effectLst/>
              <a:latin typeface="Calibri" panose="020F0502020204030204" pitchFamily="34" charset="0"/>
              <a:ea typeface="Calibri" panose="020F0502020204030204" pitchFamily="34" charset="0"/>
            </a:endParaRPr>
          </a:p>
          <a:p>
            <a:pPr marL="342900" lvl="0" indent="-342900">
              <a:buSzPts val="1000"/>
              <a:buFont typeface="Symbol" panose="05050102010706020507" pitchFamily="18" charset="2"/>
              <a:buChar char=""/>
              <a:tabLst>
                <a:tab pos="457200" algn="l"/>
              </a:tabLst>
            </a:pPr>
            <a:r>
              <a:rPr lang="en-GB" sz="1800" dirty="0">
                <a:effectLst/>
                <a:latin typeface="Calibri" panose="020F0502020204030204" pitchFamily="34" charset="0"/>
                <a:ea typeface="Times New Roman" panose="02020603050405020304" pitchFamily="18" charset="0"/>
              </a:rPr>
              <a:t>Bunch-to-bunch leakage – some small part of signal from one bunch could “leak” to the next 25 ns bucket which would of course introduce an error term for bunch-by-bunch measurements with 25 ns spacing. I think it could be good idea to specify how accurate the BPM system should be in 25 ns bunch-by-bunch mode (injection + physics) and 10+ us bunch-by-bunch mode (optics measurements). I naively assume that the 25 ns mode can be less precise than what you need for optics measurements, but please correct me if I’m wrong!</a:t>
            </a:r>
            <a:endParaRPr lang="en-GB" sz="1800" dirty="0">
              <a:effectLst/>
              <a:latin typeface="Calibri" panose="020F0502020204030204" pitchFamily="34" charset="0"/>
              <a:ea typeface="Calibri" panose="020F0502020204030204" pitchFamily="34" charset="0"/>
            </a:endParaRPr>
          </a:p>
          <a:p>
            <a:pPr marL="0" indent="0">
              <a:buNone/>
            </a:pPr>
            <a:endParaRPr lang="en-GB" sz="1800" dirty="0"/>
          </a:p>
          <a:p>
            <a:pPr marL="0" indent="0">
              <a:buNone/>
            </a:pPr>
            <a:endParaRPr lang="en-GB" sz="1800" dirty="0"/>
          </a:p>
          <a:p>
            <a:pPr marL="0" indent="0">
              <a:buNone/>
            </a:pPr>
            <a:r>
              <a:rPr lang="en-GB" sz="1800" dirty="0"/>
              <a:t> </a:t>
            </a:r>
            <a:r>
              <a:rPr lang="en-GB" sz="1800" u="sng" dirty="0"/>
              <a:t>Next step.</a:t>
            </a:r>
            <a:r>
              <a:rPr lang="en-GB" sz="1800" dirty="0"/>
              <a:t> Update and send to engineering check probably for </a:t>
            </a:r>
            <a:r>
              <a:rPr lang="en-GB" sz="1800" dirty="0">
                <a:solidFill>
                  <a:srgbClr val="FF0000"/>
                </a:solidFill>
              </a:rPr>
              <a:t>[2021-Q4].</a:t>
            </a:r>
            <a:endParaRPr lang="en-GB" sz="1800" dirty="0">
              <a:solidFill>
                <a:schemeClr val="tx1"/>
              </a:solidFill>
            </a:endParaRPr>
          </a:p>
          <a:p>
            <a:pPr marL="0" indent="0">
              <a:buNone/>
            </a:pPr>
            <a:endParaRPr lang="en-GB" sz="1800" dirty="0"/>
          </a:p>
          <a:p>
            <a:pPr marL="0" indent="0">
              <a:buNone/>
            </a:pPr>
            <a:endParaRPr lang="en-GB" sz="1800" dirty="0"/>
          </a:p>
        </p:txBody>
      </p:sp>
      <p:sp>
        <p:nvSpPr>
          <p:cNvPr id="4" name="Slide Number Placeholder 3">
            <a:extLst>
              <a:ext uri="{FF2B5EF4-FFF2-40B4-BE49-F238E27FC236}">
                <a16:creationId xmlns:a16="http://schemas.microsoft.com/office/drawing/2014/main" id="{91D15A03-E221-4F9B-B01F-44E5F525E5C3}"/>
              </a:ext>
            </a:extLst>
          </p:cNvPr>
          <p:cNvSpPr>
            <a:spLocks noGrp="1"/>
          </p:cNvSpPr>
          <p:nvPr>
            <p:ph type="sldNum" sz="quarter" idx="12"/>
          </p:nvPr>
        </p:nvSpPr>
        <p:spPr/>
        <p:txBody>
          <a:bodyPr/>
          <a:lstStyle/>
          <a:p>
            <a:fld id="{BFDCA1C4-9514-7B4F-976F-D92F7E296653}" type="slidenum">
              <a:rPr lang="fr-FR" smtClean="0"/>
              <a:pPr/>
              <a:t>5</a:t>
            </a:fld>
            <a:endParaRPr lang="fr-FR"/>
          </a:p>
        </p:txBody>
      </p:sp>
    </p:spTree>
    <p:extLst>
      <p:ext uri="{BB962C8B-B14F-4D97-AF65-F5344CB8AC3E}">
        <p14:creationId xmlns:p14="http://schemas.microsoft.com/office/powerpoint/2010/main" val="154414139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71FD68-C3B4-4F9F-A0C5-223C4BCE033D}"/>
              </a:ext>
            </a:extLst>
          </p:cNvPr>
          <p:cNvSpPr>
            <a:spLocks noGrp="1"/>
          </p:cNvSpPr>
          <p:nvPr>
            <p:ph type="title"/>
          </p:nvPr>
        </p:nvSpPr>
        <p:spPr/>
        <p:txBody>
          <a:bodyPr/>
          <a:lstStyle/>
          <a:p>
            <a:r>
              <a:rPr lang="en-GB" dirty="0"/>
              <a:t>Layout 1.6</a:t>
            </a:r>
          </a:p>
        </p:txBody>
      </p:sp>
      <p:sp>
        <p:nvSpPr>
          <p:cNvPr id="3" name="Content Placeholder 2">
            <a:extLst>
              <a:ext uri="{FF2B5EF4-FFF2-40B4-BE49-F238E27FC236}">
                <a16:creationId xmlns:a16="http://schemas.microsoft.com/office/drawing/2014/main" id="{415AA019-E2AE-47AF-ADA3-67FFD21277D6}"/>
              </a:ext>
            </a:extLst>
          </p:cNvPr>
          <p:cNvSpPr>
            <a:spLocks noGrp="1"/>
          </p:cNvSpPr>
          <p:nvPr>
            <p:ph idx="1"/>
          </p:nvPr>
        </p:nvSpPr>
        <p:spPr/>
        <p:txBody>
          <a:bodyPr/>
          <a:lstStyle/>
          <a:p>
            <a:pPr marL="0" indent="0">
              <a:buNone/>
            </a:pPr>
            <a:r>
              <a:rPr lang="en-GB" sz="1800" dirty="0"/>
              <a:t>Few modifications in the pipeline such as crab positions are clear.</a:t>
            </a:r>
          </a:p>
          <a:p>
            <a:pPr marL="0" indent="0">
              <a:buNone/>
            </a:pPr>
            <a:r>
              <a:rPr lang="en-GB" sz="1800" dirty="0"/>
              <a:t>1) Decision pending on the update of magnetic length and centre of MQXF. I strongly requested to put in version 1.6 to avoid duplicating work later. ECR and TCC requested by P. Fessia. Similar adjustments are probably needed for D1 and D2 as well, but it possible we data is not available.</a:t>
            </a:r>
          </a:p>
          <a:p>
            <a:pPr marL="0" indent="0">
              <a:buNone/>
            </a:pPr>
            <a:r>
              <a:rPr lang="en-GB" sz="1800" dirty="0"/>
              <a:t>2) Work in progress for APWL/BTPX (next update beginning in December)</a:t>
            </a:r>
          </a:p>
          <a:p>
            <a:pPr marL="0" indent="0">
              <a:buNone/>
            </a:pPr>
            <a:endParaRPr lang="en-GB" sz="1800" dirty="0"/>
          </a:p>
          <a:p>
            <a:pPr marL="0" indent="0">
              <a:buNone/>
            </a:pPr>
            <a:r>
              <a:rPr lang="en-GB" sz="1800" u="sng" dirty="0"/>
              <a:t>Next steps</a:t>
            </a:r>
            <a:r>
              <a:rPr lang="en-GB" sz="1800" dirty="0"/>
              <a:t>:</a:t>
            </a:r>
          </a:p>
          <a:p>
            <a:r>
              <a:rPr lang="en-GB" sz="1800" dirty="0"/>
              <a:t>Validate new drawings and Layout DB data </a:t>
            </a:r>
            <a:r>
              <a:rPr lang="en-GB" sz="1800" dirty="0">
                <a:solidFill>
                  <a:srgbClr val="FF0000"/>
                </a:solidFill>
              </a:rPr>
              <a:t>[2022-Q2, 2 weeks]</a:t>
            </a:r>
          </a:p>
          <a:p>
            <a:r>
              <a:rPr lang="en-GB" sz="1800" dirty="0"/>
              <a:t>Rematch all relevant optics </a:t>
            </a:r>
            <a:r>
              <a:rPr lang="en-GB" sz="1800" dirty="0">
                <a:solidFill>
                  <a:srgbClr val="FF0000"/>
                </a:solidFill>
              </a:rPr>
              <a:t>[2022-Q3, 2 weeks]</a:t>
            </a:r>
            <a:endParaRPr lang="en-GB" sz="1800" dirty="0"/>
          </a:p>
          <a:p>
            <a:r>
              <a:rPr lang="en-GB" sz="1800" dirty="0"/>
              <a:t>Check geometries and apertures (using new tolerances reference) </a:t>
            </a:r>
            <a:r>
              <a:rPr lang="en-GB" sz="1800" dirty="0">
                <a:solidFill>
                  <a:srgbClr val="FF0000"/>
                </a:solidFill>
              </a:rPr>
              <a:t>[2022-Q3, 2 weeks]</a:t>
            </a:r>
            <a:endParaRPr lang="en-GB" sz="1800" dirty="0"/>
          </a:p>
          <a:p>
            <a:endParaRPr lang="en-GB" sz="1800" dirty="0"/>
          </a:p>
          <a:p>
            <a:pPr>
              <a:buAutoNum type="arabicParenR"/>
            </a:pPr>
            <a:endParaRPr lang="en-GB" sz="1800" dirty="0"/>
          </a:p>
        </p:txBody>
      </p:sp>
      <p:sp>
        <p:nvSpPr>
          <p:cNvPr id="4" name="Slide Number Placeholder 3">
            <a:extLst>
              <a:ext uri="{FF2B5EF4-FFF2-40B4-BE49-F238E27FC236}">
                <a16:creationId xmlns:a16="http://schemas.microsoft.com/office/drawing/2014/main" id="{133DE3A4-632B-45C1-8D42-A4E10977CDB2}"/>
              </a:ext>
            </a:extLst>
          </p:cNvPr>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6804121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595FBC-B91C-4000-BF7C-B65C5496E9C0}"/>
              </a:ext>
            </a:extLst>
          </p:cNvPr>
          <p:cNvSpPr>
            <a:spLocks noGrp="1"/>
          </p:cNvSpPr>
          <p:nvPr>
            <p:ph type="title"/>
          </p:nvPr>
        </p:nvSpPr>
        <p:spPr/>
        <p:txBody>
          <a:bodyPr/>
          <a:lstStyle/>
          <a:p>
            <a:r>
              <a:rPr lang="en-GB" dirty="0"/>
              <a:t>Optics for IR8 LS4-Run5 upgrade</a:t>
            </a:r>
          </a:p>
        </p:txBody>
      </p:sp>
      <p:sp>
        <p:nvSpPr>
          <p:cNvPr id="3" name="Content Placeholder 2">
            <a:extLst>
              <a:ext uri="{FF2B5EF4-FFF2-40B4-BE49-F238E27FC236}">
                <a16:creationId xmlns:a16="http://schemas.microsoft.com/office/drawing/2014/main" id="{1201F863-5E1E-4882-85D3-185A26FB6A63}"/>
              </a:ext>
            </a:extLst>
          </p:cNvPr>
          <p:cNvSpPr>
            <a:spLocks noGrp="1"/>
          </p:cNvSpPr>
          <p:nvPr>
            <p:ph idx="1"/>
          </p:nvPr>
        </p:nvSpPr>
        <p:spPr/>
        <p:txBody>
          <a:bodyPr>
            <a:normAutofit/>
          </a:bodyPr>
          <a:lstStyle/>
          <a:p>
            <a:pPr marL="0" indent="0">
              <a:buNone/>
            </a:pPr>
            <a:r>
              <a:rPr lang="en-GB" dirty="0"/>
              <a:t>Activity not yet started.</a:t>
            </a:r>
          </a:p>
          <a:p>
            <a:pPr marL="0" indent="0">
              <a:buNone/>
            </a:pPr>
            <a:endParaRPr lang="en-GB" dirty="0"/>
          </a:p>
          <a:p>
            <a:pPr marL="0" indent="0">
              <a:buNone/>
            </a:pPr>
            <a:r>
              <a:rPr lang="en-GB" u="sng" dirty="0"/>
              <a:t>Next steps</a:t>
            </a:r>
            <a:r>
              <a:rPr lang="en-GB" dirty="0"/>
              <a:t>:</a:t>
            </a:r>
          </a:p>
          <a:p>
            <a:r>
              <a:rPr lang="en-GB" dirty="0"/>
              <a:t>Needs assessment on additional masks and collimator </a:t>
            </a:r>
            <a:r>
              <a:rPr lang="en-GB" dirty="0">
                <a:solidFill>
                  <a:srgbClr val="FF0000"/>
                </a:solidFill>
              </a:rPr>
              <a:t>[wait WP5, WP8]</a:t>
            </a:r>
            <a:endParaRPr lang="en-GB" dirty="0"/>
          </a:p>
          <a:p>
            <a:r>
              <a:rPr lang="en-GB" dirty="0"/>
              <a:t>Rematch/optimize the end points</a:t>
            </a:r>
          </a:p>
          <a:p>
            <a:r>
              <a:rPr lang="en-GB" dirty="0"/>
              <a:t>Connect to the start of levelling</a:t>
            </a:r>
          </a:p>
          <a:p>
            <a:pPr marL="0" indent="0">
              <a:buNone/>
            </a:pPr>
            <a:r>
              <a:rPr lang="en-GB" dirty="0">
                <a:solidFill>
                  <a:srgbClr val="FF0000"/>
                </a:solidFill>
              </a:rPr>
              <a:t>[4 weeks]</a:t>
            </a:r>
          </a:p>
          <a:p>
            <a:endParaRPr lang="en-GB" dirty="0">
              <a:solidFill>
                <a:srgbClr val="FF0000"/>
              </a:solidFill>
            </a:endParaRPr>
          </a:p>
          <a:p>
            <a:endParaRPr lang="en-GB" dirty="0">
              <a:solidFill>
                <a:srgbClr val="FF0000"/>
              </a:solidFill>
            </a:endParaRPr>
          </a:p>
          <a:p>
            <a:pPr marL="0" indent="0">
              <a:buNone/>
            </a:pPr>
            <a:endParaRPr lang="en-GB" dirty="0">
              <a:solidFill>
                <a:srgbClr val="FF0000"/>
              </a:solidFill>
            </a:endParaRPr>
          </a:p>
        </p:txBody>
      </p:sp>
      <p:sp>
        <p:nvSpPr>
          <p:cNvPr id="4" name="Slide Number Placeholder 3">
            <a:extLst>
              <a:ext uri="{FF2B5EF4-FFF2-40B4-BE49-F238E27FC236}">
                <a16:creationId xmlns:a16="http://schemas.microsoft.com/office/drawing/2014/main" id="{15D89FFE-8CED-45B9-90F4-BEA01890172A}"/>
              </a:ext>
            </a:extLst>
          </p:cNvPr>
          <p:cNvSpPr>
            <a:spLocks noGrp="1"/>
          </p:cNvSpPr>
          <p:nvPr>
            <p:ph type="sldNum" sz="quarter" idx="12"/>
          </p:nvPr>
        </p:nvSpPr>
        <p:spPr/>
        <p:txBody>
          <a:bodyPr/>
          <a:lstStyle/>
          <a:p>
            <a:fld id="{BFDCA1C4-9514-7B4F-976F-D92F7E296653}" type="slidenum">
              <a:rPr lang="fr-FR" smtClean="0"/>
              <a:pPr/>
              <a:t>7</a:t>
            </a:fld>
            <a:endParaRPr lang="fr-FR"/>
          </a:p>
        </p:txBody>
      </p:sp>
    </p:spTree>
    <p:extLst>
      <p:ext uri="{BB962C8B-B14F-4D97-AF65-F5344CB8AC3E}">
        <p14:creationId xmlns:p14="http://schemas.microsoft.com/office/powerpoint/2010/main" val="1119002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064AD8-C4E5-4393-BE40-7B29DB67D248}"/>
              </a:ext>
            </a:extLst>
          </p:cNvPr>
          <p:cNvSpPr>
            <a:spLocks noGrp="1"/>
          </p:cNvSpPr>
          <p:nvPr>
            <p:ph type="title"/>
          </p:nvPr>
        </p:nvSpPr>
        <p:spPr/>
        <p:txBody>
          <a:bodyPr/>
          <a:lstStyle/>
          <a:p>
            <a:r>
              <a:rPr lang="en-GB" dirty="0"/>
              <a:t>Flat optics for Run 5 20/11</a:t>
            </a:r>
          </a:p>
        </p:txBody>
      </p:sp>
      <p:sp>
        <p:nvSpPr>
          <p:cNvPr id="3" name="Content Placeholder 2">
            <a:extLst>
              <a:ext uri="{FF2B5EF4-FFF2-40B4-BE49-F238E27FC236}">
                <a16:creationId xmlns:a16="http://schemas.microsoft.com/office/drawing/2014/main" id="{6B7FE757-7848-4A57-AF3F-DE982D815ACF}"/>
              </a:ext>
            </a:extLst>
          </p:cNvPr>
          <p:cNvSpPr>
            <a:spLocks noGrp="1"/>
          </p:cNvSpPr>
          <p:nvPr>
            <p:ph idx="1"/>
          </p:nvPr>
        </p:nvSpPr>
        <p:spPr/>
        <p:txBody>
          <a:bodyPr/>
          <a:lstStyle/>
          <a:p>
            <a:pPr marL="0" indent="0">
              <a:buNone/>
            </a:pPr>
            <a:r>
              <a:rPr lang="en-GB" dirty="0"/>
              <a:t>Starting point: existing 18/9cm and 18/7.5 optics.</a:t>
            </a:r>
          </a:p>
          <a:p>
            <a:pPr marL="0" indent="0">
              <a:buNone/>
            </a:pPr>
            <a:endParaRPr lang="en-GB" dirty="0"/>
          </a:p>
          <a:p>
            <a:pPr marL="0" indent="0">
              <a:buNone/>
            </a:pPr>
            <a:r>
              <a:rPr lang="en-GB" dirty="0"/>
              <a:t>Next steps:</a:t>
            </a:r>
          </a:p>
          <a:p>
            <a:r>
              <a:rPr lang="en-GB" dirty="0"/>
              <a:t>Optimize end point optics</a:t>
            </a:r>
          </a:p>
          <a:p>
            <a:r>
              <a:rPr lang="en-GB" dirty="0"/>
              <a:t>Connect to start of levelling cycle</a:t>
            </a:r>
          </a:p>
          <a:p>
            <a:pPr marL="0" indent="0">
              <a:buNone/>
            </a:pPr>
            <a:r>
              <a:rPr lang="en-GB" dirty="0">
                <a:solidFill>
                  <a:srgbClr val="FF0000"/>
                </a:solidFill>
              </a:rPr>
              <a:t>[4 weeks]</a:t>
            </a:r>
          </a:p>
        </p:txBody>
      </p:sp>
      <p:sp>
        <p:nvSpPr>
          <p:cNvPr id="4" name="Slide Number Placeholder 3">
            <a:extLst>
              <a:ext uri="{FF2B5EF4-FFF2-40B4-BE49-F238E27FC236}">
                <a16:creationId xmlns:a16="http://schemas.microsoft.com/office/drawing/2014/main" id="{11048586-3F34-446E-A044-9DC3B2F5F4C5}"/>
              </a:ext>
            </a:extLst>
          </p:cNvPr>
          <p:cNvSpPr>
            <a:spLocks noGrp="1"/>
          </p:cNvSpPr>
          <p:nvPr>
            <p:ph type="sldNum" sz="quarter" idx="12"/>
          </p:nvPr>
        </p:nvSpPr>
        <p:spPr/>
        <p:txBody>
          <a:bodyPr/>
          <a:lstStyle/>
          <a:p>
            <a:fld id="{BFDCA1C4-9514-7B4F-976F-D92F7E296653}" type="slidenum">
              <a:rPr lang="fr-FR" smtClean="0"/>
              <a:pPr/>
              <a:t>8</a:t>
            </a:fld>
            <a:endParaRPr lang="fr-FR"/>
          </a:p>
        </p:txBody>
      </p:sp>
    </p:spTree>
    <p:extLst>
      <p:ext uri="{BB962C8B-B14F-4D97-AF65-F5344CB8AC3E}">
        <p14:creationId xmlns:p14="http://schemas.microsoft.com/office/powerpoint/2010/main" val="28773825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0D220A-6041-43AC-B541-D36ED5621874}"/>
              </a:ext>
            </a:extLst>
          </p:cNvPr>
          <p:cNvSpPr>
            <a:spLocks noGrp="1"/>
          </p:cNvSpPr>
          <p:nvPr>
            <p:ph type="title"/>
          </p:nvPr>
        </p:nvSpPr>
        <p:spPr/>
        <p:txBody>
          <a:bodyPr/>
          <a:lstStyle/>
          <a:p>
            <a:r>
              <a:rPr lang="en-GB" dirty="0"/>
              <a:t>Hel in layout and MAD-X</a:t>
            </a:r>
          </a:p>
        </p:txBody>
      </p:sp>
      <p:sp>
        <p:nvSpPr>
          <p:cNvPr id="3" name="Content Placeholder 2">
            <a:extLst>
              <a:ext uri="{FF2B5EF4-FFF2-40B4-BE49-F238E27FC236}">
                <a16:creationId xmlns:a16="http://schemas.microsoft.com/office/drawing/2014/main" id="{11E88558-AF2D-47F7-902C-8DB750EDDF4B}"/>
              </a:ext>
            </a:extLst>
          </p:cNvPr>
          <p:cNvSpPr>
            <a:spLocks noGrp="1"/>
          </p:cNvSpPr>
          <p:nvPr>
            <p:ph idx="1"/>
          </p:nvPr>
        </p:nvSpPr>
        <p:spPr/>
        <p:txBody>
          <a:bodyPr/>
          <a:lstStyle/>
          <a:p>
            <a:pPr marL="0" indent="0">
              <a:buNone/>
            </a:pPr>
            <a:r>
              <a:rPr lang="en-GB" dirty="0"/>
              <a:t>Markers already exist in the present layout.</a:t>
            </a:r>
          </a:p>
          <a:p>
            <a:pPr marL="0" indent="0">
              <a:buNone/>
            </a:pPr>
            <a:r>
              <a:rPr lang="en-GB" dirty="0"/>
              <a:t>Next steps:</a:t>
            </a:r>
          </a:p>
          <a:p>
            <a:r>
              <a:rPr lang="en-GB" dirty="0"/>
              <a:t>Introduce orbit correctors and solenoids</a:t>
            </a:r>
          </a:p>
          <a:p>
            <a:r>
              <a:rPr lang="en-GB" dirty="0"/>
              <a:t>MAD-X </a:t>
            </a:r>
            <a:r>
              <a:rPr lang="en-GB" dirty="0" err="1"/>
              <a:t>beambeam</a:t>
            </a:r>
            <a:r>
              <a:rPr lang="en-GB" dirty="0"/>
              <a:t>, BBSHAPE=2 (trapezoidal) should be sufficient. Probably some tests will be needed</a:t>
            </a:r>
          </a:p>
          <a:p>
            <a:pPr marL="0" indent="0">
              <a:buNone/>
            </a:pPr>
            <a:r>
              <a:rPr lang="en-GB" dirty="0">
                <a:solidFill>
                  <a:srgbClr val="FF0000"/>
                </a:solidFill>
              </a:rPr>
              <a:t>[3 weeks]</a:t>
            </a:r>
          </a:p>
          <a:p>
            <a:endParaRPr lang="en-GB" dirty="0"/>
          </a:p>
          <a:p>
            <a:pPr marL="0" indent="0">
              <a:buNone/>
            </a:pPr>
            <a:endParaRPr lang="en-GB" dirty="0"/>
          </a:p>
        </p:txBody>
      </p:sp>
      <p:sp>
        <p:nvSpPr>
          <p:cNvPr id="4" name="Slide Number Placeholder 3">
            <a:extLst>
              <a:ext uri="{FF2B5EF4-FFF2-40B4-BE49-F238E27FC236}">
                <a16:creationId xmlns:a16="http://schemas.microsoft.com/office/drawing/2014/main" id="{8B5AC27B-B03D-499D-975B-EB7BAF43E090}"/>
              </a:ext>
            </a:extLst>
          </p:cNvPr>
          <p:cNvSpPr>
            <a:spLocks noGrp="1"/>
          </p:cNvSpPr>
          <p:nvPr>
            <p:ph type="sldNum" sz="quarter" idx="12"/>
          </p:nvPr>
        </p:nvSpPr>
        <p:spPr/>
        <p:txBody>
          <a:bodyPr/>
          <a:lstStyle/>
          <a:p>
            <a:fld id="{BFDCA1C4-9514-7B4F-976F-D92F7E296653}" type="slidenum">
              <a:rPr lang="fr-FR" smtClean="0"/>
              <a:pPr/>
              <a:t>9</a:t>
            </a:fld>
            <a:endParaRPr lang="fr-FR"/>
          </a:p>
        </p:txBody>
      </p:sp>
    </p:spTree>
    <p:extLst>
      <p:ext uri="{BB962C8B-B14F-4D97-AF65-F5344CB8AC3E}">
        <p14:creationId xmlns:p14="http://schemas.microsoft.com/office/powerpoint/2010/main" val="3334445962"/>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LARP logo, 4:3 format</Description0>
    <Note xmlns="8946e33d-fd2f-4ae4-8ee9-d90c129cdf9e">For presentations to be given at Joint HL-LHC/LARP annual meetings (US or European locations).
https://edms.cern.ch/document/1607180/</Not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F8EF391-2BAD-45F4-B22E-736040720C99}">
  <ds:schemaRef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8946e33d-fd2f-4ae4-8ee9-d90c129cdf9e"/>
    <ds:schemaRef ds:uri="http://purl.org/dc/term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CCC4280F-E911-4FF7-B1B5-10F770B636CB}">
  <ds:schemaRefs>
    <ds:schemaRef ds:uri="http://schemas.microsoft.com/sharepoint/v3/contenttype/forms"/>
  </ds:schemaRefs>
</ds:datastoreItem>
</file>

<file path=customXml/itemProps3.xml><?xml version="1.0" encoding="utf-8"?>
<ds:datastoreItem xmlns:ds="http://schemas.openxmlformats.org/officeDocument/2006/customXml" ds:itemID="{1A7292EC-A4CC-4379-ABA5-C61E3A4C432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36931</TotalTime>
  <Words>778</Words>
  <Application>Microsoft Office PowerPoint</Application>
  <PresentationFormat>On-screen Show (4:3)</PresentationFormat>
  <Paragraphs>84</Paragraphs>
  <Slides>12</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Arial</vt:lpstr>
      <vt:lpstr>Calibri</vt:lpstr>
      <vt:lpstr>Roboto</vt:lpstr>
      <vt:lpstr>Symbol</vt:lpstr>
      <vt:lpstr>Wingdings</vt:lpstr>
      <vt:lpstr>Thème Office</vt:lpstr>
      <vt:lpstr>Task 2.1 Optics and layout – 2021-2022</vt:lpstr>
      <vt:lpstr>From Rogelio</vt:lpstr>
      <vt:lpstr>Other topics:</vt:lpstr>
      <vt:lpstr>IR7</vt:lpstr>
      <vt:lpstr>BPM tolerance report</vt:lpstr>
      <vt:lpstr>Layout 1.6</vt:lpstr>
      <vt:lpstr>Optics for IR8 LS4-Run5 upgrade</vt:lpstr>
      <vt:lpstr>Flat optics for Run 5 20/11</vt:lpstr>
      <vt:lpstr>Hel in layout and MAD-X</vt:lpstr>
      <vt:lpstr>New ion optics</vt:lpstr>
      <vt:lpstr>Alice 3 upgrade</vt:lpstr>
      <vt:lpstr>Conclusion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HiLumi-Pres-Template-4-3-LARP</dc:title>
  <dc:creator>André-Pierre OLIVIER</dc:creator>
  <cp:lastModifiedBy>Riccardo De Maria</cp:lastModifiedBy>
  <cp:revision>1280</cp:revision>
  <dcterms:created xsi:type="dcterms:W3CDTF">2016-03-23T12:58:39Z</dcterms:created>
  <dcterms:modified xsi:type="dcterms:W3CDTF">2021-11-16T14:32:45Z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