
<file path=[Content_Types].xml><?xml version="1.0" encoding="utf-8"?>
<Types xmlns="http://schemas.openxmlformats.org/package/2006/content-types">
  <Default Extension="gif" ContentType="image/gi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  <p:sldMasterId id="2147483672" r:id="rId2"/>
  </p:sldMasterIdLst>
  <p:sldIdLst>
    <p:sldId id="256" r:id="rId3"/>
    <p:sldId id="764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962A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1"/>
    <p:restoredTop sz="96327"/>
  </p:normalViewPr>
  <p:slideViewPr>
    <p:cSldViewPr snapToGrid="0" snapToObjects="1">
      <p:cViewPr varScale="1">
        <p:scale>
          <a:sx n="118" d="100"/>
          <a:sy n="118" d="100"/>
        </p:scale>
        <p:origin x="1928" y="2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C0AC6E-F851-2342-9B39-860091CA67E7}" type="datetimeFigureOut">
              <a:rPr lang="en-CH" smtClean="0"/>
              <a:t>29.11.21</a:t>
            </a:fld>
            <a:endParaRPr lang="en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14B9C3-88AE-0943-A964-6F607074A663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9856543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C0AC6E-F851-2342-9B39-860091CA67E7}" type="datetimeFigureOut">
              <a:rPr lang="en-CH" smtClean="0"/>
              <a:t>29.11.21</a:t>
            </a:fld>
            <a:endParaRPr lang="en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14B9C3-88AE-0943-A964-6F607074A663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4531196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C0AC6E-F851-2342-9B39-860091CA67E7}" type="datetimeFigureOut">
              <a:rPr lang="en-CH" smtClean="0"/>
              <a:t>29.11.21</a:t>
            </a:fld>
            <a:endParaRPr lang="en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14B9C3-88AE-0943-A964-6F607074A663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04185920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F09941-60DC-254C-8A60-72D55310F082}" type="datetime1">
              <a:rPr lang="de-CH" smtClean="0"/>
              <a:t>25.11.21</a:t>
            </a:fld>
            <a:endParaRPr lang="en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7" name="Gruppo 29">
            <a:extLst>
              <a:ext uri="{FF2B5EF4-FFF2-40B4-BE49-F238E27FC236}">
                <a16:creationId xmlns:a16="http://schemas.microsoft.com/office/drawing/2014/main" id="{47C37C31-5FE6-1845-A87E-E16E853ACD8B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8" name="Straight Connector 6">
              <a:extLst>
                <a:ext uri="{FF2B5EF4-FFF2-40B4-BE49-F238E27FC236}">
                  <a16:creationId xmlns:a16="http://schemas.microsoft.com/office/drawing/2014/main" id="{E1D65E26-B199-6C4F-8853-86288BBF028E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9" name="Picture 2" descr="C:\Octavio\CERN\cern_logo_white.gif">
              <a:extLst>
                <a:ext uri="{FF2B5EF4-FFF2-40B4-BE49-F238E27FC236}">
                  <a16:creationId xmlns:a16="http://schemas.microsoft.com/office/drawing/2014/main" id="{122D6642-A380-3F4C-8416-D9C9D9803D1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0" name="Straight Connector 6">
              <a:extLst>
                <a:ext uri="{FF2B5EF4-FFF2-40B4-BE49-F238E27FC236}">
                  <a16:creationId xmlns:a16="http://schemas.microsoft.com/office/drawing/2014/main" id="{E5523D4F-1AF4-434D-9A2C-9F74309D27B9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77925129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BAFD55-C966-BF46-8CBC-D62A7BF99872}" type="datetime1">
              <a:rPr lang="de-CH" smtClean="0"/>
              <a:t>25.11.21</a:t>
            </a:fld>
            <a:endParaRPr lang="en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7" name="Gruppo 29">
            <a:extLst>
              <a:ext uri="{FF2B5EF4-FFF2-40B4-BE49-F238E27FC236}">
                <a16:creationId xmlns:a16="http://schemas.microsoft.com/office/drawing/2014/main" id="{7F7B0FA4-BEDA-A848-B43C-51CA77F95BCE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8" name="Straight Connector 6">
              <a:extLst>
                <a:ext uri="{FF2B5EF4-FFF2-40B4-BE49-F238E27FC236}">
                  <a16:creationId xmlns:a16="http://schemas.microsoft.com/office/drawing/2014/main" id="{EE545A81-BF1C-294F-B73D-F81F6CBD44C8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9" name="Picture 2" descr="C:\Octavio\CERN\cern_logo_white.gif">
              <a:extLst>
                <a:ext uri="{FF2B5EF4-FFF2-40B4-BE49-F238E27FC236}">
                  <a16:creationId xmlns:a16="http://schemas.microsoft.com/office/drawing/2014/main" id="{3198DCA0-C633-7343-BA60-386C79B6AD4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0" name="Straight Connector 6">
              <a:extLst>
                <a:ext uri="{FF2B5EF4-FFF2-40B4-BE49-F238E27FC236}">
                  <a16:creationId xmlns:a16="http://schemas.microsoft.com/office/drawing/2014/main" id="{BC8608A5-CD35-8647-916F-C9D78EED06DB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93866118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556F60-33DF-D247-9781-2E93A348ECAC}" type="datetime1">
              <a:rPr lang="de-CH" smtClean="0"/>
              <a:t>25.11.21</a:t>
            </a:fld>
            <a:endParaRPr lang="en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7" name="Gruppo 29">
            <a:extLst>
              <a:ext uri="{FF2B5EF4-FFF2-40B4-BE49-F238E27FC236}">
                <a16:creationId xmlns:a16="http://schemas.microsoft.com/office/drawing/2014/main" id="{AF191BE0-03D2-C547-A0D2-65C876F5F427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8" name="Straight Connector 6">
              <a:extLst>
                <a:ext uri="{FF2B5EF4-FFF2-40B4-BE49-F238E27FC236}">
                  <a16:creationId xmlns:a16="http://schemas.microsoft.com/office/drawing/2014/main" id="{3361ED4E-4F5B-F942-BC02-447B96349CD0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9" name="Picture 2" descr="C:\Octavio\CERN\cern_logo_white.gif">
              <a:extLst>
                <a:ext uri="{FF2B5EF4-FFF2-40B4-BE49-F238E27FC236}">
                  <a16:creationId xmlns:a16="http://schemas.microsoft.com/office/drawing/2014/main" id="{0370A8F4-2B0B-C543-92F1-C52678408CC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0" name="Straight Connector 6">
              <a:extLst>
                <a:ext uri="{FF2B5EF4-FFF2-40B4-BE49-F238E27FC236}">
                  <a16:creationId xmlns:a16="http://schemas.microsoft.com/office/drawing/2014/main" id="{58AEC0E4-B390-3745-973E-52F9EB81726B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69449216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053A77-BE54-E74B-899E-6F52047A9AF2}" type="datetime1">
              <a:rPr lang="de-CH" smtClean="0"/>
              <a:t>25.11.21</a:t>
            </a:fld>
            <a:endParaRPr lang="en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8" name="Gruppo 29">
            <a:extLst>
              <a:ext uri="{FF2B5EF4-FFF2-40B4-BE49-F238E27FC236}">
                <a16:creationId xmlns:a16="http://schemas.microsoft.com/office/drawing/2014/main" id="{65327A13-3299-5C49-A8AD-6B171A22AED5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9" name="Straight Connector 6">
              <a:extLst>
                <a:ext uri="{FF2B5EF4-FFF2-40B4-BE49-F238E27FC236}">
                  <a16:creationId xmlns:a16="http://schemas.microsoft.com/office/drawing/2014/main" id="{E8D66A3B-0AF3-9B45-AC9C-72136BC21F0A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0" name="Picture 2" descr="C:\Octavio\CERN\cern_logo_white.gif">
              <a:extLst>
                <a:ext uri="{FF2B5EF4-FFF2-40B4-BE49-F238E27FC236}">
                  <a16:creationId xmlns:a16="http://schemas.microsoft.com/office/drawing/2014/main" id="{1AC5220D-9F9C-9A40-823E-EB174E35511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1" name="Straight Connector 6">
              <a:extLst>
                <a:ext uri="{FF2B5EF4-FFF2-40B4-BE49-F238E27FC236}">
                  <a16:creationId xmlns:a16="http://schemas.microsoft.com/office/drawing/2014/main" id="{496002FD-7595-BD48-8F51-F591E42BBAC9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82922758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BBC28-D369-874A-9203-F2894063D02B}" type="datetime1">
              <a:rPr lang="de-CH" smtClean="0"/>
              <a:t>25.11.21</a:t>
            </a:fld>
            <a:endParaRPr lang="en-C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10" name="Gruppo 29">
            <a:extLst>
              <a:ext uri="{FF2B5EF4-FFF2-40B4-BE49-F238E27FC236}">
                <a16:creationId xmlns:a16="http://schemas.microsoft.com/office/drawing/2014/main" id="{E0B49BF0-4B81-CA46-BEF5-3EE08ED4DA0B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11" name="Straight Connector 6">
              <a:extLst>
                <a:ext uri="{FF2B5EF4-FFF2-40B4-BE49-F238E27FC236}">
                  <a16:creationId xmlns:a16="http://schemas.microsoft.com/office/drawing/2014/main" id="{2151CE91-5B82-F447-88E8-6C8C3056824F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2" name="Picture 2" descr="C:\Octavio\CERN\cern_logo_white.gif">
              <a:extLst>
                <a:ext uri="{FF2B5EF4-FFF2-40B4-BE49-F238E27FC236}">
                  <a16:creationId xmlns:a16="http://schemas.microsoft.com/office/drawing/2014/main" id="{6B0CB5B4-E522-2942-B7F8-9E5A3208AED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3" name="Straight Connector 6">
              <a:extLst>
                <a:ext uri="{FF2B5EF4-FFF2-40B4-BE49-F238E27FC236}">
                  <a16:creationId xmlns:a16="http://schemas.microsoft.com/office/drawing/2014/main" id="{680CDAE7-01D3-FF43-9A02-E5D9794F4B71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42577179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6C9311-736F-5345-AA48-A6E8B75CE4FD}" type="datetime1">
              <a:rPr lang="de-CH" smtClean="0"/>
              <a:t>25.11.21</a:t>
            </a:fld>
            <a:endParaRPr lang="en-C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6" name="Gruppo 29">
            <a:extLst>
              <a:ext uri="{FF2B5EF4-FFF2-40B4-BE49-F238E27FC236}">
                <a16:creationId xmlns:a16="http://schemas.microsoft.com/office/drawing/2014/main" id="{8321C914-30FB-8149-8FE2-200FB60FC131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112E15F7-C3CF-6E4F-882C-29572DC85D5C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8" name="Picture 2" descr="C:\Octavio\CERN\cern_logo_white.gif">
              <a:extLst>
                <a:ext uri="{FF2B5EF4-FFF2-40B4-BE49-F238E27FC236}">
                  <a16:creationId xmlns:a16="http://schemas.microsoft.com/office/drawing/2014/main" id="{40E6122D-4E58-794B-99B0-F360ADBF995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9" name="Straight Connector 6">
              <a:extLst>
                <a:ext uri="{FF2B5EF4-FFF2-40B4-BE49-F238E27FC236}">
                  <a16:creationId xmlns:a16="http://schemas.microsoft.com/office/drawing/2014/main" id="{00866819-D31F-D14F-9E92-F0F1BB566C86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60596835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7E152-1937-5444-BCAF-7746C54510A2}" type="datetime1">
              <a:rPr lang="de-CH" smtClean="0"/>
              <a:t>25.11.21</a:t>
            </a:fld>
            <a:endParaRPr lang="en-C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5" name="Gruppo 29">
            <a:extLst>
              <a:ext uri="{FF2B5EF4-FFF2-40B4-BE49-F238E27FC236}">
                <a16:creationId xmlns:a16="http://schemas.microsoft.com/office/drawing/2014/main" id="{74315F69-F71B-3842-81D7-B234CEE32FC4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6" name="Straight Connector 6">
              <a:extLst>
                <a:ext uri="{FF2B5EF4-FFF2-40B4-BE49-F238E27FC236}">
                  <a16:creationId xmlns:a16="http://schemas.microsoft.com/office/drawing/2014/main" id="{A295B22E-1677-0743-BF7C-BDBD99B7F9CC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7" name="Picture 2" descr="C:\Octavio\CERN\cern_logo_white.gif">
              <a:extLst>
                <a:ext uri="{FF2B5EF4-FFF2-40B4-BE49-F238E27FC236}">
                  <a16:creationId xmlns:a16="http://schemas.microsoft.com/office/drawing/2014/main" id="{206632B5-EAC3-BC4B-8D43-F169875A880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8" name="Straight Connector 6">
              <a:extLst>
                <a:ext uri="{FF2B5EF4-FFF2-40B4-BE49-F238E27FC236}">
                  <a16:creationId xmlns:a16="http://schemas.microsoft.com/office/drawing/2014/main" id="{DA661475-8AF0-274A-AB1E-C64F2769A3C9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24769555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7D3491-BA15-8F46-A7D4-E0670E25D32B}" type="datetime1">
              <a:rPr lang="de-CH" smtClean="0"/>
              <a:t>25.11.21</a:t>
            </a:fld>
            <a:endParaRPr lang="en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8" name="Gruppo 29">
            <a:extLst>
              <a:ext uri="{FF2B5EF4-FFF2-40B4-BE49-F238E27FC236}">
                <a16:creationId xmlns:a16="http://schemas.microsoft.com/office/drawing/2014/main" id="{A6BA5D57-83DA-B94F-BD3D-713FACD50AF8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9" name="Straight Connector 6">
              <a:extLst>
                <a:ext uri="{FF2B5EF4-FFF2-40B4-BE49-F238E27FC236}">
                  <a16:creationId xmlns:a16="http://schemas.microsoft.com/office/drawing/2014/main" id="{870A383D-9FA2-F142-8191-C6C4F34DB61B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0" name="Picture 2" descr="C:\Octavio\CERN\cern_logo_white.gif">
              <a:extLst>
                <a:ext uri="{FF2B5EF4-FFF2-40B4-BE49-F238E27FC236}">
                  <a16:creationId xmlns:a16="http://schemas.microsoft.com/office/drawing/2014/main" id="{4A82E0D9-364F-9440-A711-BD6B6A45B18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1" name="Straight Connector 6">
              <a:extLst>
                <a:ext uri="{FF2B5EF4-FFF2-40B4-BE49-F238E27FC236}">
                  <a16:creationId xmlns:a16="http://schemas.microsoft.com/office/drawing/2014/main" id="{D215CA81-E9E7-FE4D-9B01-28406B52724F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2923242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C0AC6E-F851-2342-9B39-860091CA67E7}" type="datetimeFigureOut">
              <a:rPr lang="en-CH" smtClean="0"/>
              <a:t>29.11.21</a:t>
            </a:fld>
            <a:endParaRPr lang="en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14B9C3-88AE-0943-A964-6F607074A663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21521859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A297B-A857-684D-B9D4-278BB7D3C2D1}" type="datetime1">
              <a:rPr lang="de-CH" smtClean="0"/>
              <a:t>25.11.21</a:t>
            </a:fld>
            <a:endParaRPr lang="en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8" name="Gruppo 29">
            <a:extLst>
              <a:ext uri="{FF2B5EF4-FFF2-40B4-BE49-F238E27FC236}">
                <a16:creationId xmlns:a16="http://schemas.microsoft.com/office/drawing/2014/main" id="{D100482C-92BA-0345-8A68-5E0633A1F750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9" name="Straight Connector 6">
              <a:extLst>
                <a:ext uri="{FF2B5EF4-FFF2-40B4-BE49-F238E27FC236}">
                  <a16:creationId xmlns:a16="http://schemas.microsoft.com/office/drawing/2014/main" id="{3A368CF9-CA79-654F-BFBB-93D12881CE63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0" name="Picture 2" descr="C:\Octavio\CERN\cern_logo_white.gif">
              <a:extLst>
                <a:ext uri="{FF2B5EF4-FFF2-40B4-BE49-F238E27FC236}">
                  <a16:creationId xmlns:a16="http://schemas.microsoft.com/office/drawing/2014/main" id="{6DC1D1D6-9F10-6649-A818-1737BF5633D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1" name="Straight Connector 6">
              <a:extLst>
                <a:ext uri="{FF2B5EF4-FFF2-40B4-BE49-F238E27FC236}">
                  <a16:creationId xmlns:a16="http://schemas.microsoft.com/office/drawing/2014/main" id="{68706690-85B3-1243-AF27-6A62D718BA5C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15804178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1F2FAF-EBD6-D84D-B939-C8EAF6D33F7C}" type="datetime1">
              <a:rPr lang="de-CH" smtClean="0"/>
              <a:t>25.11.21</a:t>
            </a:fld>
            <a:endParaRPr lang="en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7" name="Gruppo 29">
            <a:extLst>
              <a:ext uri="{FF2B5EF4-FFF2-40B4-BE49-F238E27FC236}">
                <a16:creationId xmlns:a16="http://schemas.microsoft.com/office/drawing/2014/main" id="{AAB0F8AA-2476-B84B-B81C-B9F208B055B8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8" name="Straight Connector 6">
              <a:extLst>
                <a:ext uri="{FF2B5EF4-FFF2-40B4-BE49-F238E27FC236}">
                  <a16:creationId xmlns:a16="http://schemas.microsoft.com/office/drawing/2014/main" id="{9B645E45-4822-DB48-B237-8F28F0E95C5D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9" name="Picture 2" descr="C:\Octavio\CERN\cern_logo_white.gif">
              <a:extLst>
                <a:ext uri="{FF2B5EF4-FFF2-40B4-BE49-F238E27FC236}">
                  <a16:creationId xmlns:a16="http://schemas.microsoft.com/office/drawing/2014/main" id="{731F43E8-A99B-9F4B-AD96-DE4E930E5BB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0" name="Straight Connector 6">
              <a:extLst>
                <a:ext uri="{FF2B5EF4-FFF2-40B4-BE49-F238E27FC236}">
                  <a16:creationId xmlns:a16="http://schemas.microsoft.com/office/drawing/2014/main" id="{48FFAA7D-D0A8-6D4E-99F9-5560343B1689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01791634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E040C4-D65D-9641-8B0C-70049D56C9FA}" type="datetime1">
              <a:rPr lang="de-CH" smtClean="0"/>
              <a:t>25.11.21</a:t>
            </a:fld>
            <a:endParaRPr lang="en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7" name="Gruppo 29">
            <a:extLst>
              <a:ext uri="{FF2B5EF4-FFF2-40B4-BE49-F238E27FC236}">
                <a16:creationId xmlns:a16="http://schemas.microsoft.com/office/drawing/2014/main" id="{91933A6D-9F76-F244-B205-A79398D04BED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8" name="Straight Connector 6">
              <a:extLst>
                <a:ext uri="{FF2B5EF4-FFF2-40B4-BE49-F238E27FC236}">
                  <a16:creationId xmlns:a16="http://schemas.microsoft.com/office/drawing/2014/main" id="{CDFC7A11-AC7D-DC43-B5E5-30FEEB414069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9" name="Picture 2" descr="C:\Octavio\CERN\cern_logo_white.gif">
              <a:extLst>
                <a:ext uri="{FF2B5EF4-FFF2-40B4-BE49-F238E27FC236}">
                  <a16:creationId xmlns:a16="http://schemas.microsoft.com/office/drawing/2014/main" id="{16DC4BA3-8FD3-7D44-9F8E-0252E62FC93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0" name="Straight Connector 6">
              <a:extLst>
                <a:ext uri="{FF2B5EF4-FFF2-40B4-BE49-F238E27FC236}">
                  <a16:creationId xmlns:a16="http://schemas.microsoft.com/office/drawing/2014/main" id="{D63D9C59-DB6D-E849-A021-DDAC8DF4022C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6732711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C0AC6E-F851-2342-9B39-860091CA67E7}" type="datetimeFigureOut">
              <a:rPr lang="en-CH" smtClean="0"/>
              <a:t>29.11.21</a:t>
            </a:fld>
            <a:endParaRPr lang="en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14B9C3-88AE-0943-A964-6F607074A663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7847396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C0AC6E-F851-2342-9B39-860091CA67E7}" type="datetimeFigureOut">
              <a:rPr lang="en-CH" smtClean="0"/>
              <a:t>29.11.21</a:t>
            </a:fld>
            <a:endParaRPr lang="en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14B9C3-88AE-0943-A964-6F607074A663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4355466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C0AC6E-F851-2342-9B39-860091CA67E7}" type="datetimeFigureOut">
              <a:rPr lang="en-CH" smtClean="0"/>
              <a:t>29.11.21</a:t>
            </a:fld>
            <a:endParaRPr lang="en-C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14B9C3-88AE-0943-A964-6F607074A663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0661005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C0AC6E-F851-2342-9B39-860091CA67E7}" type="datetimeFigureOut">
              <a:rPr lang="en-CH" smtClean="0"/>
              <a:t>29.11.21</a:t>
            </a:fld>
            <a:endParaRPr lang="en-C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14B9C3-88AE-0943-A964-6F607074A663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9225914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C0AC6E-F851-2342-9B39-860091CA67E7}" type="datetimeFigureOut">
              <a:rPr lang="en-CH" smtClean="0"/>
              <a:t>29.11.21</a:t>
            </a:fld>
            <a:endParaRPr lang="en-C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14B9C3-88AE-0943-A964-6F607074A663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7584171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C0AC6E-F851-2342-9B39-860091CA67E7}" type="datetimeFigureOut">
              <a:rPr lang="en-CH" smtClean="0"/>
              <a:t>29.11.21</a:t>
            </a:fld>
            <a:endParaRPr lang="en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14B9C3-88AE-0943-A964-6F607074A663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6239370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C0AC6E-F851-2342-9B39-860091CA67E7}" type="datetimeFigureOut">
              <a:rPr lang="en-CH" smtClean="0"/>
              <a:t>29.11.21</a:t>
            </a:fld>
            <a:endParaRPr lang="en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14B9C3-88AE-0943-A964-6F607074A663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3363014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C0AC6E-F851-2342-9B39-860091CA67E7}" type="datetimeFigureOut">
              <a:rPr lang="en-CH" smtClean="0"/>
              <a:t>29.11.21</a:t>
            </a:fld>
            <a:endParaRPr lang="en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14B9C3-88AE-0943-A964-6F607074A663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4683834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C6B2E4-656B-3043-8DD2-C70AEF015BA0}" type="datetime1">
              <a:rPr lang="de-CH" smtClean="0"/>
              <a:t>25.11.21</a:t>
            </a:fld>
            <a:endParaRPr lang="en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7762288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2E6B0F-0E2F-DE43-ACC6-53C706DA5F3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22F0003-57F0-8C4F-8277-CD5C89F17EA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7130189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>
            <a:extLst>
              <a:ext uri="{FF2B5EF4-FFF2-40B4-BE49-F238E27FC236}">
                <a16:creationId xmlns:a16="http://schemas.microsoft.com/office/drawing/2014/main" id="{2A748BEC-0EDA-024F-969F-138D90EB0DFB}"/>
              </a:ext>
            </a:extLst>
          </p:cNvPr>
          <p:cNvSpPr txBox="1"/>
          <p:nvPr/>
        </p:nvSpPr>
        <p:spPr>
          <a:xfrm>
            <a:off x="1240972" y="618004"/>
            <a:ext cx="7598229" cy="58785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H" sz="1700" b="1" i="0" u="sng" strike="noStrike" kern="1200" cap="none" spc="0" normalizeH="0" baseline="0" noProof="0" dirty="0">
                <a:ln>
                  <a:noFill/>
                </a:ln>
                <a:solidFill>
                  <a:srgbClr val="2B62AC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Planned activities:</a:t>
            </a: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CH" sz="1700" b="1" dirty="0">
                <a:solidFill>
                  <a:srgbClr val="2962AE"/>
                </a:solidFill>
                <a:latin typeface="Calibri" panose="020F0502020204030204"/>
              </a:rPr>
              <a:t>Heat load in MQSFX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CH" sz="1700" dirty="0">
                <a:solidFill>
                  <a:schemeClr val="tx2"/>
                </a:solidFill>
                <a:latin typeface="Calibri" panose="020F0502020204030204"/>
              </a:rPr>
              <a:t>Estimates could be provided by Q1 2022 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CH" sz="1700" dirty="0">
                <a:solidFill>
                  <a:schemeClr val="tx2"/>
                </a:solidFill>
                <a:latin typeface="Calibri" panose="020F0502020204030204"/>
              </a:rPr>
              <a:t>People involved: Kostas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CH" sz="1700" b="1" dirty="0">
                <a:solidFill>
                  <a:srgbClr val="2962AE"/>
                </a:solidFill>
                <a:latin typeface="Calibri" panose="020F0502020204030204"/>
              </a:rPr>
              <a:t>Coherent effects </a:t>
            </a:r>
            <a:r>
              <a:rPr lang="en-CH" sz="1700" dirty="0">
                <a:solidFill>
                  <a:schemeClr val="tx2"/>
                </a:solidFill>
                <a:latin typeface="Calibri" panose="020F0502020204030204"/>
              </a:rPr>
              <a:t>– working on discrepancy between analyical models and macroparticle simulations in the presence of cromaticity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CH" sz="1700" dirty="0">
                <a:solidFill>
                  <a:schemeClr val="tx2"/>
                </a:solidFill>
              </a:rPr>
              <a:t>People involved: Sofia Johannesson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CH" sz="1700" b="1" dirty="0">
                <a:solidFill>
                  <a:srgbClr val="2962AE"/>
                </a:solidFill>
              </a:rPr>
              <a:t>Incoherent effects </a:t>
            </a:r>
            <a:r>
              <a:rPr lang="en-CH" sz="1700" dirty="0">
                <a:solidFill>
                  <a:schemeClr val="tx2"/>
                </a:solidFill>
              </a:rPr>
              <a:t>– documenting developed method and achieved results (journal paper, Kosta's thesis)</a:t>
            </a:r>
            <a:endParaRPr lang="en-CH" sz="1700" dirty="0">
              <a:solidFill>
                <a:schemeClr val="tx2"/>
              </a:solidFill>
              <a:latin typeface="Calibri" panose="020F0502020204030204"/>
            </a:endParaRP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CH" sz="1700" dirty="0">
                <a:solidFill>
                  <a:schemeClr val="tx2"/>
                </a:solidFill>
              </a:rPr>
              <a:t>People involved: Kostas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CH" sz="1700" b="1">
                <a:solidFill>
                  <a:srgbClr val="2962AE"/>
                </a:solidFill>
              </a:rPr>
              <a:t>LHC experimental activity: heat </a:t>
            </a:r>
            <a:r>
              <a:rPr lang="en-CH" sz="1700" b="1" dirty="0">
                <a:solidFill>
                  <a:srgbClr val="2962AE"/>
                </a:solidFill>
              </a:rPr>
              <a:t>load and SEY </a:t>
            </a:r>
            <a:r>
              <a:rPr lang="en-CH" sz="1700" b="1">
                <a:solidFill>
                  <a:srgbClr val="2962AE"/>
                </a:solidFill>
              </a:rPr>
              <a:t>characterization after </a:t>
            </a:r>
            <a:r>
              <a:rPr lang="en-CH" sz="1700" b="1" dirty="0">
                <a:solidFill>
                  <a:srgbClr val="2962AE"/>
                </a:solidFill>
              </a:rPr>
              <a:t>LS2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CH" sz="1700" dirty="0">
                <a:solidFill>
                  <a:schemeClr val="tx2"/>
                </a:solidFill>
              </a:rPr>
              <a:t>Findings could be documented by Q1 2023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CH" sz="1700" dirty="0">
                <a:solidFill>
                  <a:schemeClr val="tx2"/>
                </a:solidFill>
              </a:rPr>
              <a:t>People involved: entire e-cloud team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CH" sz="1700" b="1" dirty="0">
                <a:solidFill>
                  <a:srgbClr val="2962AE"/>
                </a:solidFill>
              </a:rPr>
              <a:t>Heat loads simulations for HL-LHC  </a:t>
            </a:r>
            <a:r>
              <a:rPr lang="en-CH" sz="1700" dirty="0">
                <a:solidFill>
                  <a:schemeClr val="tx2"/>
                </a:solidFill>
              </a:rPr>
              <a:t>– recent work from Galina </a:t>
            </a:r>
            <a:r>
              <a:rPr lang="en-US" sz="1700" dirty="0">
                <a:solidFill>
                  <a:schemeClr val="tx2"/>
                </a:solidFill>
              </a:rPr>
              <a:t>to </a:t>
            </a:r>
            <a:r>
              <a:rPr lang="en-CH" sz="1700" dirty="0">
                <a:solidFill>
                  <a:schemeClr val="tx2"/>
                </a:solidFill>
              </a:rPr>
              <a:t>be documented (e.g. updated estimates for inner triplets presented at cryogenics review)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CH" sz="1700" dirty="0">
                <a:solidFill>
                  <a:schemeClr val="tx2"/>
                </a:solidFill>
              </a:rPr>
              <a:t>Could be done in combiantion with 2022 model update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CH" sz="1700" dirty="0">
                <a:solidFill>
                  <a:schemeClr val="tx2"/>
                </a:solidFill>
              </a:rPr>
              <a:t>Target timeline: Q1 2023 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CH" sz="1700" dirty="0">
                <a:solidFill>
                  <a:schemeClr val="tx2"/>
                </a:solidFill>
              </a:rPr>
              <a:t>People involved: Lotta, Gianni, Kostas</a:t>
            </a:r>
            <a:r>
              <a:rPr lang="en-CH" sz="1700" dirty="0">
                <a:solidFill>
                  <a:schemeClr val="tx2"/>
                </a:solidFill>
                <a:latin typeface="Calibri" panose="020F0502020204030204"/>
              </a:rPr>
              <a:t> </a:t>
            </a:r>
            <a:endParaRPr kumimoji="0" lang="en-CH" sz="17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C946D41-0F9F-3E42-BF35-DD9720D135CA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2A63AD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Electron cloud effects</a:t>
            </a:r>
          </a:p>
        </p:txBody>
      </p:sp>
    </p:spTree>
    <p:extLst>
      <p:ext uri="{BB962C8B-B14F-4D97-AF65-F5344CB8AC3E}">
        <p14:creationId xmlns:p14="http://schemas.microsoft.com/office/powerpoint/2010/main" val="328732200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20</TotalTime>
  <Words>137</Words>
  <Application>Microsoft Macintosh PowerPoint</Application>
  <PresentationFormat>On-screen Show (4:3)</PresentationFormat>
  <Paragraphs>16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</vt:i4>
      </vt:variant>
    </vt:vector>
  </HeadingPairs>
  <TitlesOfParts>
    <vt:vector size="8" baseType="lpstr">
      <vt:lpstr>Arial</vt:lpstr>
      <vt:lpstr>Calibri</vt:lpstr>
      <vt:lpstr>Calibri Light</vt:lpstr>
      <vt:lpstr>Courier New</vt:lpstr>
      <vt:lpstr>Office Theme</vt:lpstr>
      <vt:lpstr>1_Office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Giovanni Iadarola</dc:creator>
  <cp:lastModifiedBy>Giovanni Iadarola</cp:lastModifiedBy>
  <cp:revision>8</cp:revision>
  <dcterms:created xsi:type="dcterms:W3CDTF">2021-11-29T20:44:00Z</dcterms:created>
  <dcterms:modified xsi:type="dcterms:W3CDTF">2021-11-29T21:04:57Z</dcterms:modified>
</cp:coreProperties>
</file>