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72" r:id="rId2"/>
    <p:sldId id="273" r:id="rId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B05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5" autoAdjust="0"/>
    <p:restoredTop sz="94660"/>
  </p:normalViewPr>
  <p:slideViewPr>
    <p:cSldViewPr>
      <p:cViewPr varScale="1">
        <p:scale>
          <a:sx n="170" d="100"/>
          <a:sy n="170" d="100"/>
        </p:scale>
        <p:origin x="-96" y="-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45A35-EBAF-4E96-8FED-0D2117FC84C8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98E55-8C0F-476F-8969-16D27F1D2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92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862C9-0D1F-488B-8772-166ED749C570}" type="datetime1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2021.11.16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105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202D-2F46-4058-B942-C7FE1DFB055E}" type="datetime1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2021.11.16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991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4AB69-60E3-4705-9A97-2C4B3A7453AA}" type="datetime1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2021.11.16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402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7534"/>
            <a:ext cx="8229600" cy="396708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2D461905-A3B3-4625-B265-285313B4814D}" type="datetime1">
              <a:rPr lang="en-US" smtClean="0"/>
              <a:pPr/>
              <a:t>11/16/2021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84168" y="4782183"/>
            <a:ext cx="2895600" cy="273844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dirty="0" smtClean="0"/>
              <a:t>R. Bruce, </a:t>
            </a:r>
            <a:r>
              <a:rPr lang="en-US" dirty="0" smtClean="0"/>
              <a:t>2021.11.16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465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221"/>
            <a:ext cx="8229600" cy="437295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46" y="19055"/>
            <a:ext cx="399173" cy="39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976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D852-1C1A-44A7-B004-DAFB4B24BF0F}" type="datetime1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2021.11.16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169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29102-CD83-43B9-9B45-949DD563D0A3}" type="datetime1">
              <a:rPr lang="en-US" smtClean="0"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2021.11.16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303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7D97E-8540-4400-8CD8-6284644F0FB4}" type="datetime1">
              <a:rPr lang="en-US" smtClean="0"/>
              <a:t>11/16/2021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2021.11.16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16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7B67-FB22-4E34-B54D-32FB6A26FED9}" type="datetime1">
              <a:rPr lang="en-US" smtClean="0"/>
              <a:t>11/16/2021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2021.11.16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100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0D165-C5C1-4780-8394-9FBD3955FB4B}" type="datetime1">
              <a:rPr lang="en-US" smtClean="0"/>
              <a:t>11/16/2021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2021.11.16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233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269F7-9F50-4217-8B4A-C4FC844419AB}" type="datetime1">
              <a:rPr lang="en-US" smtClean="0"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2021.11.16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907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8637D-34E3-46F7-B487-5F63A8C7B708}" type="datetime1">
              <a:rPr lang="en-US" smtClean="0"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2021.11.16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98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9B389-949F-4156-B034-D04CE04FF401}" type="datetime1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R. Bruce, </a:t>
            </a:r>
            <a:r>
              <a:rPr lang="en-US" dirty="0" smtClean="0"/>
              <a:t>2021.11.16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69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40/epjp/s13360-021-01685-5" TargetMode="External"/><Relationship Id="rId2" Type="http://schemas.openxmlformats.org/officeDocument/2006/relationships/hyperlink" Target="https://cds.cern.ch/record/272275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078695/contributions/4537266/attachments/2317899/3946205/IP2_pipe.pdf" TargetMode="External"/><Relationship Id="rId5" Type="http://schemas.openxmlformats.org/officeDocument/2006/relationships/hyperlink" Target="https://indico.cern.ch/event/1078695/contributions/4537268/attachments/2317538/3946716/WP2_ions_Sept21.pdf" TargetMode="External"/><Relationship Id="rId4" Type="http://schemas.openxmlformats.org/officeDocument/2006/relationships/hyperlink" Target="https://indico.cern.ch/event/1078695/contributions/4537267/attachments/2317827/3954265/2021.09.28--WP2_meeting_improving_HL_ion_performance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78695/contributions/4537274/attachments/2318092/3946627/2021.09.28--Run4_light_ion_scenarios.pdf" TargetMode="External"/><Relationship Id="rId2" Type="http://schemas.openxmlformats.org/officeDocument/2006/relationships/hyperlink" Target="https://cds.cern.ch/record/2650176?ln=e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342900" lvl="1" indent="-342900"/>
            <a:r>
              <a:rPr lang="en-US" dirty="0" smtClean="0"/>
              <a:t>Recap: Updated operational scenario worked out and published (</a:t>
            </a:r>
            <a:r>
              <a:rPr lang="en-US" dirty="0">
                <a:hlinkClick r:id="rId2"/>
              </a:rPr>
              <a:t>CERN-ACC-report</a:t>
            </a:r>
            <a:r>
              <a:rPr lang="en-US" dirty="0"/>
              <a:t> and </a:t>
            </a:r>
            <a:r>
              <a:rPr lang="en-US" dirty="0">
                <a:hlinkClick r:id="rId3"/>
              </a:rPr>
              <a:t>EPJ plus </a:t>
            </a:r>
            <a:r>
              <a:rPr lang="en-US" dirty="0" smtClean="0">
                <a:hlinkClick r:id="rId3"/>
              </a:rPr>
              <a:t>paper</a:t>
            </a:r>
            <a:r>
              <a:rPr lang="en-US" dirty="0" smtClean="0"/>
              <a:t>)</a:t>
            </a:r>
          </a:p>
          <a:p>
            <a:pPr marL="742950" lvl="2" indent="-342900"/>
            <a:r>
              <a:rPr lang="en-US" dirty="0" smtClean="0"/>
              <a:t>However, in assumption of 50% OP efficiency, short of experiments’ targets (for </a:t>
            </a:r>
            <a:r>
              <a:rPr lang="en-US" dirty="0" err="1" smtClean="0"/>
              <a:t>Pb-Pb</a:t>
            </a:r>
            <a:r>
              <a:rPr lang="en-US" dirty="0" smtClean="0"/>
              <a:t> about 10</a:t>
            </a:r>
            <a:r>
              <a:rPr lang="en-US" dirty="0"/>
              <a:t>% missing at worst IP for the best filling </a:t>
            </a:r>
            <a:r>
              <a:rPr lang="en-US" dirty="0" smtClean="0"/>
              <a:t>scheme, for p-</a:t>
            </a:r>
            <a:r>
              <a:rPr lang="en-US" dirty="0" err="1" smtClean="0"/>
              <a:t>Pb</a:t>
            </a:r>
            <a:r>
              <a:rPr lang="en-US" dirty="0" smtClean="0"/>
              <a:t> factor 2 missing at </a:t>
            </a:r>
            <a:r>
              <a:rPr lang="en-US" dirty="0" err="1" smtClean="0"/>
              <a:t>LHCb</a:t>
            </a:r>
            <a:r>
              <a:rPr lang="en-US" dirty="0" smtClean="0"/>
              <a:t>)</a:t>
            </a:r>
          </a:p>
          <a:p>
            <a:pPr marL="342900" lvl="1" indent="-342900"/>
            <a:r>
              <a:rPr lang="en-US" dirty="0" smtClean="0"/>
              <a:t>Recent updates </a:t>
            </a:r>
          </a:p>
          <a:p>
            <a:pPr marL="742950" lvl="2" indent="-342900"/>
            <a:r>
              <a:rPr lang="en-US" dirty="0" smtClean="0"/>
              <a:t>My </a:t>
            </a:r>
            <a:r>
              <a:rPr lang="en-US" dirty="0" smtClean="0">
                <a:hlinkClick r:id="rId4"/>
              </a:rPr>
              <a:t>talk </a:t>
            </a:r>
            <a:r>
              <a:rPr lang="en-US" dirty="0"/>
              <a:t>at WP2 meeting </a:t>
            </a:r>
            <a:endParaRPr lang="en-US" dirty="0" smtClean="0"/>
          </a:p>
          <a:p>
            <a:pPr marL="1200150" lvl="3" indent="-342900"/>
            <a:r>
              <a:rPr lang="en-US" dirty="0" smtClean="0"/>
              <a:t>Found ways to reach </a:t>
            </a:r>
            <a:r>
              <a:rPr lang="en-US" dirty="0" err="1" smtClean="0"/>
              <a:t>Pb-Pb</a:t>
            </a:r>
            <a:r>
              <a:rPr lang="en-US" dirty="0" smtClean="0"/>
              <a:t> targets: combinations of smaller </a:t>
            </a:r>
            <a:r>
              <a:rPr lang="el-GR" dirty="0" smtClean="0"/>
              <a:t>β</a:t>
            </a:r>
            <a:r>
              <a:rPr lang="en-US" dirty="0" smtClean="0"/>
              <a:t>*, smaller crossing or beam-beam separation, higher </a:t>
            </a:r>
            <a:r>
              <a:rPr lang="en-US" dirty="0" err="1" smtClean="0"/>
              <a:t>levelling</a:t>
            </a:r>
            <a:r>
              <a:rPr lang="en-US" dirty="0" smtClean="0"/>
              <a:t> targets</a:t>
            </a:r>
          </a:p>
          <a:p>
            <a:pPr marL="1200150" lvl="3" indent="-342900"/>
            <a:r>
              <a:rPr lang="en-US" dirty="0" smtClean="0"/>
              <a:t>Found ways to reach p-</a:t>
            </a:r>
            <a:r>
              <a:rPr lang="en-US" dirty="0" err="1" smtClean="0"/>
              <a:t>Pb</a:t>
            </a:r>
            <a:r>
              <a:rPr lang="en-US" dirty="0" smtClean="0"/>
              <a:t> target at </a:t>
            </a:r>
            <a:r>
              <a:rPr lang="en-US" dirty="0" err="1" smtClean="0"/>
              <a:t>LHCb</a:t>
            </a:r>
            <a:r>
              <a:rPr lang="en-US" dirty="0" smtClean="0"/>
              <a:t>: strong increase of proton bunch intensity; solutions with both 25ns and 50ns proton beams; developed new realistic filling schemes</a:t>
            </a:r>
          </a:p>
          <a:p>
            <a:pPr marL="742950" lvl="2" indent="-342900"/>
            <a:r>
              <a:rPr lang="en-US" dirty="0" smtClean="0">
                <a:hlinkClick r:id="rId5"/>
              </a:rPr>
              <a:t>Talk </a:t>
            </a:r>
            <a:r>
              <a:rPr lang="en-US" dirty="0" smtClean="0"/>
              <a:t>by Sofia: Can tolerate vertical crossing in both ATLAS/CMS for </a:t>
            </a:r>
            <a:r>
              <a:rPr lang="en-US" dirty="0" err="1" smtClean="0"/>
              <a:t>Pb-Pb</a:t>
            </a:r>
            <a:endParaRPr lang="en-US" dirty="0" smtClean="0"/>
          </a:p>
          <a:p>
            <a:pPr marL="742950" lvl="2" indent="-342900"/>
            <a:r>
              <a:rPr lang="en-US" dirty="0" smtClean="0">
                <a:hlinkClick r:id="rId6"/>
              </a:rPr>
              <a:t>Talk </a:t>
            </a:r>
            <a:r>
              <a:rPr lang="en-US" dirty="0" smtClean="0"/>
              <a:t>by Riccardo: Aperture is OK for proposed ALICE beam pipe upgrade</a:t>
            </a:r>
          </a:p>
          <a:p>
            <a:pPr marL="742950" lvl="2" indent="-342900"/>
            <a:r>
              <a:rPr lang="en-US" dirty="0" smtClean="0"/>
              <a:t>Talk by Marta: </a:t>
            </a:r>
          </a:p>
          <a:p>
            <a:pPr marL="342900" lvl="1" indent="-342900"/>
            <a:r>
              <a:rPr lang="en-US" dirty="0" smtClean="0"/>
              <a:t>Next steps:</a:t>
            </a:r>
          </a:p>
          <a:p>
            <a:pPr marL="742950" lvl="2" indent="-342900"/>
            <a:r>
              <a:rPr lang="en-US" dirty="0" smtClean="0"/>
              <a:t>Consolidate and validate performance improvements</a:t>
            </a:r>
          </a:p>
          <a:p>
            <a:pPr marL="1200150" lvl="3" indent="-342900"/>
            <a:r>
              <a:rPr lang="en-US" dirty="0" smtClean="0"/>
              <a:t>Can we learn anything more now from beam-beam simulations, e.g. for p-</a:t>
            </a:r>
            <a:r>
              <a:rPr lang="en-US" dirty="0" err="1" smtClean="0"/>
              <a:t>Pb</a:t>
            </a:r>
            <a:r>
              <a:rPr lang="en-US" dirty="0" smtClean="0"/>
              <a:t> with higher proton intensity? </a:t>
            </a:r>
          </a:p>
          <a:p>
            <a:pPr marL="1200150" lvl="3" indent="-342900"/>
            <a:r>
              <a:rPr lang="en-US" dirty="0" smtClean="0"/>
              <a:t>Simulate V/V crossing for p-</a:t>
            </a:r>
            <a:r>
              <a:rPr lang="en-US" dirty="0" err="1" smtClean="0"/>
              <a:t>Pb</a:t>
            </a:r>
            <a:r>
              <a:rPr lang="en-US" dirty="0" smtClean="0"/>
              <a:t>? </a:t>
            </a:r>
          </a:p>
          <a:p>
            <a:pPr marL="742950" lvl="2" indent="-342900"/>
            <a:r>
              <a:rPr lang="en-US" dirty="0" smtClean="0"/>
              <a:t>Ideally, need beam studies (aperture measurements, possibly beam-beam)- make overview of needed ion MDs in Run 3 and prioritize</a:t>
            </a:r>
          </a:p>
          <a:p>
            <a:pPr marL="1200150" lvl="3" indent="-342900"/>
            <a:r>
              <a:rPr lang="en-US" dirty="0" smtClean="0"/>
              <a:t>other high-priority items: BFPP quench test (to verify luminosity reach), collimation schemes and quench test (to verify intensity reach with crystals)</a:t>
            </a:r>
          </a:p>
          <a:p>
            <a:pPr marL="742950" lvl="2" indent="-342900"/>
            <a:r>
              <a:rPr lang="en-US" dirty="0" smtClean="0">
                <a:solidFill>
                  <a:srgbClr val="FF0000"/>
                </a:solidFill>
              </a:rPr>
              <a:t>Proposed strategy: use present baseline in 2022 </a:t>
            </a:r>
            <a:r>
              <a:rPr lang="en-US" dirty="0" smtClean="0"/>
              <a:t>(with optics similar to 2018)</a:t>
            </a:r>
            <a:r>
              <a:rPr lang="en-US" dirty="0" smtClean="0">
                <a:solidFill>
                  <a:srgbClr val="FF0000"/>
                </a:solidFill>
              </a:rPr>
              <a:t>, and do further studies to arrive at improved configuration for later runs</a:t>
            </a:r>
          </a:p>
          <a:p>
            <a:pPr marL="1200150" lvl="3" indent="-342900"/>
            <a:r>
              <a:rPr lang="en-US" dirty="0" smtClean="0"/>
              <a:t>Need anyway minor optics work to adapt 2018 optics to Run 3</a:t>
            </a:r>
          </a:p>
          <a:p>
            <a:pPr marL="742950" lvl="2" indent="-342900"/>
            <a:r>
              <a:rPr lang="en-US" dirty="0" smtClean="0"/>
              <a:t>With conclusions on new scenario, develop new HL-LHC ion optics if needed (possibly for 2023 or 2024)</a:t>
            </a:r>
          </a:p>
          <a:p>
            <a:pPr marL="742950" lvl="2" indent="-342900"/>
            <a:r>
              <a:rPr lang="en-US" dirty="0" smtClean="0"/>
              <a:t>With WP5: study and optimize collimation scenarios</a:t>
            </a:r>
          </a:p>
          <a:p>
            <a:pPr marL="742950" lvl="2" indent="-342900"/>
            <a:r>
              <a:rPr lang="en-US" dirty="0" smtClean="0"/>
              <a:t>With WP10 and WP5: continue studies of collision products and their energy deposition, if resources are available (e.g. BFPP for </a:t>
            </a:r>
            <a:r>
              <a:rPr lang="en-US" dirty="0" err="1" smtClean="0"/>
              <a:t>Pb-Pb</a:t>
            </a:r>
            <a:r>
              <a:rPr lang="en-US" dirty="0" smtClean="0"/>
              <a:t> in IR8, p-</a:t>
            </a:r>
            <a:r>
              <a:rPr lang="en-US" dirty="0" err="1" smtClean="0"/>
              <a:t>Pb</a:t>
            </a:r>
            <a:r>
              <a:rPr lang="en-US" dirty="0" smtClean="0"/>
              <a:t> in IR2/8)</a:t>
            </a:r>
          </a:p>
          <a:p>
            <a:pPr marL="342900" lvl="1" indent="-342900"/>
            <a:r>
              <a:rPr lang="en-US" dirty="0" smtClean="0"/>
              <a:t>timeline in Google doc for updated operational scenario looks too tight if we need inputs from 2022 beam tests</a:t>
            </a:r>
          </a:p>
          <a:p>
            <a:pPr marL="742950" lvl="2" indent="-342900"/>
            <a:endParaRPr lang="en-US" dirty="0" smtClean="0"/>
          </a:p>
          <a:p>
            <a:pPr marL="1200150" lvl="3" indent="-342900"/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</a:t>
            </a:r>
            <a:r>
              <a:rPr lang="en-US" dirty="0" smtClean="0"/>
              <a:t>2021.11.16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2.6: Ions – operational scenario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4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Reminder: present baseline has no ion runs beyond Run 4, but serious studies are ongoing to extend to Run 5/6… </a:t>
            </a:r>
          </a:p>
          <a:p>
            <a:pPr lvl="1"/>
            <a:r>
              <a:rPr lang="en-US" dirty="0" smtClean="0"/>
              <a:t>ALICE3 letter of intent under finalization</a:t>
            </a:r>
          </a:p>
          <a:p>
            <a:pPr lvl="1"/>
            <a:r>
              <a:rPr lang="en-US" dirty="0" smtClean="0"/>
              <a:t>Possibility to achieve higher nucleon-nucleon luminosity with lighter ion species than </a:t>
            </a:r>
            <a:r>
              <a:rPr lang="en-US" dirty="0" err="1" smtClean="0"/>
              <a:t>Pb</a:t>
            </a:r>
            <a:endParaRPr lang="en-US" dirty="0" smtClean="0"/>
          </a:p>
          <a:p>
            <a:r>
              <a:rPr lang="en-US" dirty="0" smtClean="0"/>
              <a:t>Previous estimates for LHC performance with various lighter species shown in </a:t>
            </a:r>
            <a:r>
              <a:rPr lang="en-US" dirty="0" smtClean="0">
                <a:hlinkClick r:id="rId2"/>
              </a:rPr>
              <a:t>yellow report</a:t>
            </a:r>
            <a:r>
              <a:rPr lang="en-US" dirty="0" smtClean="0"/>
              <a:t> </a:t>
            </a:r>
          </a:p>
          <a:p>
            <a:r>
              <a:rPr lang="en-US" dirty="0" smtClean="0"/>
              <a:t>Recent </a:t>
            </a:r>
            <a:r>
              <a:rPr lang="en-US" dirty="0" smtClean="0">
                <a:hlinkClick r:id="rId3"/>
              </a:rPr>
              <a:t>update</a:t>
            </a:r>
            <a:r>
              <a:rPr lang="en-US" dirty="0" smtClean="0"/>
              <a:t> shown at WP2 meeting: including realistic injector limitations, we get much lower bunch intensities and LHC luminosity</a:t>
            </a:r>
          </a:p>
          <a:p>
            <a:pPr lvl="1"/>
            <a:r>
              <a:rPr lang="en-US" dirty="0" smtClean="0"/>
              <a:t>Explored also some paths for improved performance, but need to be demonstrated</a:t>
            </a:r>
          </a:p>
          <a:p>
            <a:r>
              <a:rPr lang="en-US" dirty="0" smtClean="0"/>
              <a:t>Next steps: Further studies of performance improvements</a:t>
            </a:r>
          </a:p>
          <a:p>
            <a:pPr lvl="1"/>
            <a:r>
              <a:rPr lang="en-US" dirty="0" smtClean="0"/>
              <a:t>In collaboration with injectors, more detailed studies of collective effects in injectors</a:t>
            </a:r>
          </a:p>
          <a:p>
            <a:pPr lvl="1"/>
            <a:r>
              <a:rPr lang="en-US" dirty="0"/>
              <a:t>In collaboration with </a:t>
            </a:r>
            <a:r>
              <a:rPr lang="en-US" dirty="0" smtClean="0"/>
              <a:t>injectors, possibly do beam studies in Run 3: several MDs proposed by Reyes</a:t>
            </a:r>
          </a:p>
          <a:p>
            <a:pPr lvl="1"/>
            <a:r>
              <a:rPr lang="en-US" dirty="0" smtClean="0"/>
              <a:t>We will hopefully learn a lot from the Run 3 pilot oxygen run</a:t>
            </a:r>
          </a:p>
          <a:p>
            <a:pPr lvl="1"/>
            <a:r>
              <a:rPr lang="en-US" dirty="0" smtClean="0"/>
              <a:t>Once we have an updated </a:t>
            </a:r>
            <a:r>
              <a:rPr lang="en-US" dirty="0" err="1" smtClean="0"/>
              <a:t>Pb</a:t>
            </a:r>
            <a:r>
              <a:rPr lang="en-US" dirty="0" smtClean="0"/>
              <a:t> scenario, we assume these machine settings for light-ion operation and update performance estimates</a:t>
            </a:r>
          </a:p>
          <a:p>
            <a:pPr lvl="1"/>
            <a:r>
              <a:rPr lang="en-US" dirty="0" smtClean="0"/>
              <a:t>With WP5, need to study limitations from losses (collimation efficiency, beam transmutation)</a:t>
            </a:r>
          </a:p>
          <a:p>
            <a:r>
              <a:rPr lang="en-US" dirty="0" smtClean="0"/>
              <a:t>Write up and publish studies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2021.11.16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2.6: Ions – </a:t>
            </a:r>
            <a:r>
              <a:rPr lang="en-US" dirty="0" smtClean="0"/>
              <a:t>light ions for beyond Run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694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32234</TotalTime>
  <Words>554</Words>
  <Application>Microsoft Office PowerPoint</Application>
  <PresentationFormat>On-screen Show (16:9)</PresentationFormat>
  <Paragraphs>41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Task 2.6: Ions – operational scenario</vt:lpstr>
      <vt:lpstr>Task 2.6: Ions – light ions for beyond Run 4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Heavy-ion operation in LHC Run 3 and HL-LHC</dc:title>
  <dc:creator>Roderik Bruce</dc:creator>
  <cp:lastModifiedBy>Roderik Bruce</cp:lastModifiedBy>
  <cp:revision>456</cp:revision>
  <dcterms:created xsi:type="dcterms:W3CDTF">2020-12-01T12:30:43Z</dcterms:created>
  <dcterms:modified xsi:type="dcterms:W3CDTF">2021-11-16T15:27:12Z</dcterms:modified>
</cp:coreProperties>
</file>