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3" r:id="rId5"/>
    <p:sldId id="262" r:id="rId6"/>
    <p:sldId id="264" r:id="rId7"/>
    <p:sldId id="265" r:id="rId8"/>
    <p:sldId id="266" r:id="rId9"/>
    <p:sldId id="257" r:id="rId10"/>
    <p:sldId id="258" r:id="rId11"/>
    <p:sldId id="25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120" y="14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178EE-DD3B-4F77-8BC9-1602AD16A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AE4087-D223-4F98-A578-3636D4BB3F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1A795-C228-4542-B73E-58668DDF4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0A9FE-2AF2-4FD3-BECE-4309374BED3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B6C2E6-DF67-4487-BCA1-5586E40B2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C348E0-DC36-4139-8C4E-EBA32396A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373C3-83E0-4FBA-9D0F-D28831604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349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9D051-85F3-4D8F-831A-732BDC922E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B0CF2D-9C18-4643-946E-5BB18EB7F1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91932B-2266-4B49-B27D-77FA7EF00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0A9FE-2AF2-4FD3-BECE-4309374BED3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CB2DB-0169-4670-8EB6-29535A8A5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192ABC-93CF-487F-A42B-C4A232BF8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373C3-83E0-4FBA-9D0F-D28831604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932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5A0515-24AF-42BD-8394-A4F5900252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AA7197-763E-4BEE-A59E-CAD98A44EF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880CBD-F0A6-475A-8E8D-0FFC4613F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0A9FE-2AF2-4FD3-BECE-4309374BED3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020C37-89A4-4682-8029-A9F4FDB85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44F7D4-EE3C-4E53-BCDF-DDC00A6F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373C3-83E0-4FBA-9D0F-D28831604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9188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4AB9D0-5D7C-444F-A067-F2C54EB90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4A9B40-2AFF-4E17-A415-0739170257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01387E-138E-4760-B35F-5D8B99A88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0A9FE-2AF2-4FD3-BECE-4309374BED3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C63104-FBC1-49E3-B707-CD017F2AEC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362D3-1163-46E8-ACD0-64BC27021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373C3-83E0-4FBA-9D0F-D28831604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2807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D4A57-F101-4223-99C1-3ABE38EF3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C95D4-C2FF-489E-8ECD-B251F97C4B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1CD3FE-C1F5-4759-BAA4-8D83E4311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0A9FE-2AF2-4FD3-BECE-4309374BED3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7175B0-69F6-426E-892B-50119A96C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B552B9-A711-440D-BBDD-E41559812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373C3-83E0-4FBA-9D0F-D28831604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207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886E2-4648-46A7-A7AC-E7DEB4E3B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8F36FC-737E-4251-BB8F-87218B4548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AFA053-06C3-4A21-8F8E-B786544074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8D6A9D-A0CE-487F-BB37-CF885FB76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0A9FE-2AF2-4FD3-BECE-4309374BED3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A6DA45-277C-4ED3-ADC5-61D16A7AE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024324-034D-41E4-AB52-1A423E658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373C3-83E0-4FBA-9D0F-D28831604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7464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B9C41-D4B4-4F88-A79C-C26E2171E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35B36B-BE7F-48FF-9EC2-81198F1808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E912B8-5A2F-4E7C-B1BE-38439F4D4D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BC95D0-7C2A-4898-83C9-37C07241ED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46ECB0-A4B0-4580-BE4E-616C0D7D3A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6C960D6-66AC-488B-B377-A4ABCDB58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0A9FE-2AF2-4FD3-BECE-4309374BED3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4EE203-7595-416B-9588-FA3A75CD0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25E99A-7B1D-4B5E-804C-C8EF9BC90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373C3-83E0-4FBA-9D0F-D28831604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20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13623C-A064-4584-86B7-0E4F753C6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700210-8CEB-41DE-9198-7424F42FC1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0A9FE-2AF2-4FD3-BECE-4309374BED3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F40B3F-9AE0-426A-8899-E2EDBC814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A53BE9-828B-46AC-8434-51D64EBB3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373C3-83E0-4FBA-9D0F-D28831604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741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7ED927-2AA9-4D7B-85B8-EA1C0CB45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0A9FE-2AF2-4FD3-BECE-4309374BED3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D5185D-0A00-4F4D-B81F-9DC365431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2B7675-D3ED-4E62-BDD7-A6A441B6E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373C3-83E0-4FBA-9D0F-D28831604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858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BCEA2-333F-46C9-BD3D-F0D8B6A06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F61DB-0C71-470D-BAA5-0293146BA7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E45F5B-49F1-414A-B733-7479C7055A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9619FC-CB1E-42EC-B131-C8CE62FD6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0A9FE-2AF2-4FD3-BECE-4309374BED3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400512-A4CC-4DFC-BD34-2581B884A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490017-2C5B-4093-92EB-21C0CA50A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373C3-83E0-4FBA-9D0F-D28831604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728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E6FA58-0E8A-4C3A-B965-93040EC7A0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FAEE95-0B4B-4F5F-97BC-26F39B9D0C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82A92F-44B3-491F-A402-8B36E99496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D15174-CACB-4B41-AC40-D1A4A6B35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0A9FE-2AF2-4FD3-BECE-4309374BED3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121DDF-4450-48DC-8170-65B5EC660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06C06F-5A69-4720-91F6-F09CE3C40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373C3-83E0-4FBA-9D0F-D28831604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89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D5B866-E75A-4DAC-97FE-FE1391566D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6C5AA6-8AF7-42BC-B5A8-B687C1EFD7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4270D-A4ED-42AD-A2CF-FDB9B04766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0A9FE-2AF2-4FD3-BECE-4309374BED33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324037-D117-4B2A-83D8-67C2AB3E01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B21EDC-694F-4ACC-A392-071EFF0329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373C3-83E0-4FBA-9D0F-D288316047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91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github.com/christopherpoole/CADMesh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github.com/tihonav/cad-to-geant4-converter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010.01109.pdf" TargetMode="External"/><Relationship Id="rId2" Type="http://schemas.openxmlformats.org/officeDocument/2006/relationships/hyperlink" Target="https://indico.esa.int/event/160/contributions/1162/attachments/1096/1298/Geant4_Space_Users_Workshop_MP_final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BF13BD-9269-4D3E-9378-90B7902BDD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CAD to GEANT4 conversion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68460A-3E93-453F-B502-7C09D2352FB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FCC study group, 17-11-2021, Marton Ady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4181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6A9A0-C365-4A1F-B120-12E84BE82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/>
              <a:t>This has been done before</a:t>
            </a: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2ABC07-9B24-4EB7-AFD3-A7540CA3C4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9559" y="1159423"/>
            <a:ext cx="8212882" cy="195431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9DD41AB-7B1C-4C4E-8E0E-83A64AD836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9169" y="3302876"/>
            <a:ext cx="5899728" cy="34290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599554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8BC2D-3865-4F14-8065-E9D9E4C33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0597"/>
            <a:ext cx="12192000" cy="606480"/>
          </a:xfrm>
        </p:spPr>
        <p:txBody>
          <a:bodyPr>
            <a:normAutofit fontScale="90000"/>
          </a:bodyPr>
          <a:lstStyle/>
          <a:p>
            <a:pPr algn="ctr"/>
            <a:r>
              <a:rPr lang="en-US"/>
              <a:t>This has been done before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355588-0F04-49B9-8719-569017A6D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801386"/>
            <a:ext cx="12192000" cy="606480"/>
          </a:xfrm>
        </p:spPr>
        <p:txBody>
          <a:bodyPr/>
          <a:lstStyle/>
          <a:p>
            <a:pPr marL="0" indent="0" algn="ctr">
              <a:buNone/>
            </a:pPr>
            <a:r>
              <a:rPr lang="en-GB">
                <a:hlinkClick r:id="rId2"/>
              </a:rPr>
              <a:t>https://github.com/christopherpoole/CADMesh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C9FE75-4562-4B7E-BA3D-43ADB973A8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1731" y="638849"/>
            <a:ext cx="5414250" cy="400834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697279C-7461-405A-A350-1C8B67B131F5}"/>
              </a:ext>
            </a:extLst>
          </p:cNvPr>
          <p:cNvSpPr txBox="1"/>
          <p:nvPr/>
        </p:nvSpPr>
        <p:spPr>
          <a:xfrm>
            <a:off x="2288629" y="5562063"/>
            <a:ext cx="929114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>
                <a:latin typeface="Courier New" panose="02070309020205020404" pitchFamily="49" charset="0"/>
                <a:cs typeface="Courier New" panose="02070309020205020404" pitchFamily="49" charset="0"/>
              </a:rPr>
              <a:t>#include "CADMesh.hh"</a:t>
            </a:r>
          </a:p>
          <a:p>
            <a:pPr marL="0" indent="0">
              <a:buNone/>
            </a:pPr>
            <a:r>
              <a:rPr lang="en-GB" sz="1800">
                <a:latin typeface="Courier New" panose="02070309020205020404" pitchFamily="49" charset="0"/>
                <a:cs typeface="Courier New" panose="02070309020205020404" pitchFamily="49" charset="0"/>
              </a:rPr>
              <a:t>    ....</a:t>
            </a:r>
          </a:p>
          <a:p>
            <a:pPr marL="0" indent="0">
              <a:buNone/>
            </a:pPr>
            <a:r>
              <a:rPr lang="en-GB" sz="1800">
                <a:latin typeface="Courier New" panose="02070309020205020404" pitchFamily="49" charset="0"/>
                <a:cs typeface="Courier New" panose="02070309020205020404" pitchFamily="49" charset="0"/>
              </a:rPr>
              <a:t>auto mesh = CADMesh::TessellatedMesh::FromSTL("mesh.stl");</a:t>
            </a:r>
          </a:p>
          <a:p>
            <a:pPr marL="0" indent="0">
              <a:buNone/>
            </a:pPr>
            <a:r>
              <a:rPr lang="en-GB" sz="1800">
                <a:latin typeface="Courier New" panose="02070309020205020404" pitchFamily="49" charset="0"/>
                <a:cs typeface="Courier New" panose="02070309020205020404" pitchFamily="49" charset="0"/>
              </a:rPr>
              <a:t>G4VSolid* solid = mesh-&gt;GetSolid();</a:t>
            </a:r>
          </a:p>
        </p:txBody>
      </p:sp>
    </p:spTree>
    <p:extLst>
      <p:ext uri="{BB962C8B-B14F-4D97-AF65-F5344CB8AC3E}">
        <p14:creationId xmlns:p14="http://schemas.microsoft.com/office/powerpoint/2010/main" val="29536911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FBEC5-C21D-4A0C-A71F-3FA187954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Format overview - STEP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2B73D-EDF7-4CEC-9917-72F85C904E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Iso standard</a:t>
            </a:r>
          </a:p>
          <a:p>
            <a:r>
              <a:rPr lang="en-US"/>
              <a:t>Can be read/written by almost all CAD editors </a:t>
            </a: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0682DCD-CDBD-4D7F-BAEF-C47655F1DF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8485" y="3093509"/>
            <a:ext cx="4919312" cy="3491660"/>
          </a:xfrm>
          <a:prstGeom prst="rect">
            <a:avLst/>
          </a:prstGeom>
        </p:spPr>
      </p:pic>
      <p:pic>
        <p:nvPicPr>
          <p:cNvPr id="2050" name="Picture 2" descr="Solved: How to export an Assembly to a STEP file - Autodesk Community -  Inventor">
            <a:extLst>
              <a:ext uri="{FF2B5EF4-FFF2-40B4-BE49-F238E27FC236}">
                <a16:creationId xmlns:a16="http://schemas.microsoft.com/office/drawing/2014/main" id="{665CBC3B-A565-427C-B46F-AF1F746801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323" y="3179489"/>
            <a:ext cx="2817323" cy="3405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20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FBEC5-C21D-4A0C-A71F-3FA187954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7502" y="-80637"/>
            <a:ext cx="10515600" cy="1325563"/>
          </a:xfrm>
        </p:spPr>
        <p:txBody>
          <a:bodyPr/>
          <a:lstStyle/>
          <a:p>
            <a:r>
              <a:rPr lang="en-US"/>
              <a:t>Format overview - STL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2B73D-EDF7-4CEC-9917-72F85C904E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9399" y="1090286"/>
            <a:ext cx="10515600" cy="4351338"/>
          </a:xfrm>
        </p:spPr>
        <p:txBody>
          <a:bodyPr/>
          <a:lstStyle/>
          <a:p>
            <a:r>
              <a:rPr lang="en-US"/>
              <a:t>Tessellated (triangulated) </a:t>
            </a:r>
            <a:r>
              <a:rPr lang="en-US" b="1"/>
              <a:t>surface</a:t>
            </a:r>
            <a:r>
              <a:rPr lang="en-US"/>
              <a:t> description</a:t>
            </a:r>
          </a:p>
          <a:p>
            <a:r>
              <a:rPr lang="en-US"/>
              <a:t>Each triangle had 3 vertices, normal is auto-deduced</a:t>
            </a:r>
          </a:p>
          <a:p>
            <a:r>
              <a:rPr lang="en-US"/>
              <a:t>Can be binary and ASCII</a:t>
            </a:r>
            <a:endParaRPr lang="en-GB"/>
          </a:p>
        </p:txBody>
      </p:sp>
      <p:pic>
        <p:nvPicPr>
          <p:cNvPr id="3076" name="Picture 4" descr="Was ist eine STL Datei?">
            <a:extLst>
              <a:ext uri="{FF2B5EF4-FFF2-40B4-BE49-F238E27FC236}">
                <a16:creationId xmlns:a16="http://schemas.microsoft.com/office/drawing/2014/main" id="{51167680-CFBE-4A94-9A1B-A8C782E62A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717" y="3671164"/>
            <a:ext cx="4246179" cy="209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00C156-D22E-44BE-8106-094B3B50085C}"/>
              </a:ext>
            </a:extLst>
          </p:cNvPr>
          <p:cNvSpPr txBox="1"/>
          <p:nvPr/>
        </p:nvSpPr>
        <p:spPr>
          <a:xfrm>
            <a:off x="283779" y="3319055"/>
            <a:ext cx="3393878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Courier New" panose="02070309020205020404" pitchFamily="49" charset="0"/>
                <a:cs typeface="Courier New" panose="02070309020205020404" pitchFamily="49" charset="0"/>
              </a:rPr>
              <a:t>solid name</a:t>
            </a:r>
          </a:p>
          <a:p>
            <a:r>
              <a:rPr lang="en-GB" sz="160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r>
              <a:rPr lang="fr-FR" sz="1600">
                <a:latin typeface="Courier New" panose="02070309020205020404" pitchFamily="49" charset="0"/>
                <a:cs typeface="Courier New" panose="02070309020205020404" pitchFamily="49" charset="0"/>
              </a:rPr>
              <a:t>facet normal ni nj nk</a:t>
            </a:r>
          </a:p>
          <a:p>
            <a:r>
              <a:rPr lang="fr-FR" sz="1600">
                <a:latin typeface="Courier New" panose="02070309020205020404" pitchFamily="49" charset="0"/>
                <a:cs typeface="Courier New" panose="02070309020205020404" pitchFamily="49" charset="0"/>
              </a:rPr>
              <a:t>    outer loop</a:t>
            </a:r>
          </a:p>
          <a:p>
            <a:r>
              <a:rPr lang="fr-FR" sz="1600">
                <a:latin typeface="Courier New" panose="02070309020205020404" pitchFamily="49" charset="0"/>
                <a:cs typeface="Courier New" panose="02070309020205020404" pitchFamily="49" charset="0"/>
              </a:rPr>
              <a:t>        vertex v1x v1y v1z</a:t>
            </a:r>
          </a:p>
          <a:p>
            <a:r>
              <a:rPr lang="fr-FR" sz="1600">
                <a:latin typeface="Courier New" panose="02070309020205020404" pitchFamily="49" charset="0"/>
                <a:cs typeface="Courier New" panose="02070309020205020404" pitchFamily="49" charset="0"/>
              </a:rPr>
              <a:t>        vertex v2x v2y v2z</a:t>
            </a:r>
          </a:p>
          <a:p>
            <a:r>
              <a:rPr lang="fr-FR" sz="1600">
                <a:latin typeface="Courier New" panose="02070309020205020404" pitchFamily="49" charset="0"/>
                <a:cs typeface="Courier New" panose="02070309020205020404" pitchFamily="49" charset="0"/>
              </a:rPr>
              <a:t>        vertex v3x v3y v3z</a:t>
            </a:r>
          </a:p>
          <a:p>
            <a:r>
              <a:rPr lang="fr-FR" sz="1600">
                <a:latin typeface="Courier New" panose="02070309020205020404" pitchFamily="49" charset="0"/>
                <a:cs typeface="Courier New" panose="02070309020205020404" pitchFamily="49" charset="0"/>
              </a:rPr>
              <a:t>    endloop</a:t>
            </a:r>
          </a:p>
          <a:p>
            <a:r>
              <a:rPr lang="fr-FR" sz="1600">
                <a:latin typeface="Courier New" panose="02070309020205020404" pitchFamily="49" charset="0"/>
                <a:cs typeface="Courier New" panose="02070309020205020404" pitchFamily="49" charset="0"/>
              </a:rPr>
              <a:t>endfacet</a:t>
            </a:r>
            <a:endParaRPr lang="en-GB" sz="16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sz="160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r>
              <a:rPr lang="en-GB" sz="1600">
                <a:latin typeface="Courier New" panose="02070309020205020404" pitchFamily="49" charset="0"/>
                <a:cs typeface="Courier New" panose="02070309020205020404" pitchFamily="49" charset="0"/>
              </a:rPr>
              <a:t>endsolid name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3DCD62-DEDD-4BB5-BD84-D11F6CE942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6026" y="3161884"/>
            <a:ext cx="3362794" cy="311511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944691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FBEC5-C21D-4A0C-A71F-3FA187954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2537"/>
            <a:ext cx="10515600" cy="1325563"/>
          </a:xfrm>
        </p:spPr>
        <p:txBody>
          <a:bodyPr/>
          <a:lstStyle/>
          <a:p>
            <a:r>
              <a:rPr lang="en-US"/>
              <a:t>Format overview – MolFlow+ XML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2B73D-EDF7-4CEC-9917-72F85C904E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5234" y="1020536"/>
            <a:ext cx="10515600" cy="4351338"/>
          </a:xfrm>
        </p:spPr>
        <p:txBody>
          <a:bodyPr/>
          <a:lstStyle/>
          <a:p>
            <a:r>
              <a:rPr lang="en-US"/>
              <a:t>Facets: polygons (N=3 or more)</a:t>
            </a:r>
          </a:p>
          <a:p>
            <a:r>
              <a:rPr lang="en-US"/>
              <a:t>Adjacent triangles in same plane can be merged</a:t>
            </a:r>
          </a:p>
          <a:p>
            <a:r>
              <a:rPr lang="en-US"/>
              <a:t>Can triangulate geometry and save as STL again</a:t>
            </a:r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1A69D25-747A-4AB7-B330-3C470742A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655" y="3202153"/>
            <a:ext cx="3638683" cy="28050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B875FF-BCEC-488E-85EE-B4F0A93486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6656" y="3202153"/>
            <a:ext cx="3493260" cy="280509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CA7A6CF-BBC6-4730-9DCA-D7A5B58740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5670" y="3604434"/>
            <a:ext cx="2029108" cy="200052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F4145FE-E998-4DFD-BAA6-B7F7A143A7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7853" y="3532606"/>
            <a:ext cx="2537288" cy="2144187"/>
          </a:xfrm>
          <a:prstGeom prst="rect">
            <a:avLst/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9533FC8B-0961-4F97-84B1-119F7809EC4D}"/>
              </a:ext>
            </a:extLst>
          </p:cNvPr>
          <p:cNvSpPr/>
          <p:nvPr/>
        </p:nvSpPr>
        <p:spPr>
          <a:xfrm>
            <a:off x="3639264" y="4363325"/>
            <a:ext cx="409903" cy="48274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3F67D3C4-5C6D-4A48-B4F9-76C733E33A99}"/>
              </a:ext>
            </a:extLst>
          </p:cNvPr>
          <p:cNvSpPr/>
          <p:nvPr/>
        </p:nvSpPr>
        <p:spPr>
          <a:xfrm>
            <a:off x="6258018" y="4363325"/>
            <a:ext cx="409903" cy="48274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0D391EB8-8CEA-4126-B7C5-66AC1EFB0D96}"/>
              </a:ext>
            </a:extLst>
          </p:cNvPr>
          <p:cNvSpPr/>
          <p:nvPr/>
        </p:nvSpPr>
        <p:spPr>
          <a:xfrm>
            <a:off x="9793099" y="4375001"/>
            <a:ext cx="409903" cy="482745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5277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FBEC5-C21D-4A0C-A71F-3FA187954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Format overview - GDML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22B73D-EDF7-4CEC-9917-72F85C904E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XML-based geometry descriptor language</a:t>
            </a:r>
          </a:p>
          <a:p>
            <a:r>
              <a:rPr lang="en-US"/>
              <a:t>Nested volumes (Virtual / physical)</a:t>
            </a:r>
          </a:p>
          <a:p>
            <a:r>
              <a:rPr lang="en-US"/>
              <a:t>Supports Tessellated Solids</a:t>
            </a: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CC6F23-B3D1-4DE8-B88E-113EC0B91E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2124" y="3429000"/>
            <a:ext cx="5766869" cy="298626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FBE826E-A028-414E-8489-D5FBE3DB8AAD}"/>
              </a:ext>
            </a:extLst>
          </p:cNvPr>
          <p:cNvSpPr txBox="1"/>
          <p:nvPr/>
        </p:nvSpPr>
        <p:spPr>
          <a:xfrm>
            <a:off x="3426013" y="6482115"/>
            <a:ext cx="4639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top level GDML file referring to physical volume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96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B01E9-93EF-4F4D-8120-68EF1D5FA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2192000" cy="438259"/>
          </a:xfrm>
        </p:spPr>
        <p:txBody>
          <a:bodyPr>
            <a:noAutofit/>
          </a:bodyPr>
          <a:lstStyle/>
          <a:p>
            <a:pPr algn="ctr"/>
            <a:r>
              <a:rPr lang="en-US" sz="3200"/>
              <a:t>Format overview – GDML physical volume</a:t>
            </a:r>
            <a:endParaRPr lang="en-GB" sz="32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E0C493-BC81-4BBE-B495-101FA2A1DB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14063"/>
            <a:ext cx="11311758" cy="6419741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&lt;?xml version="1.0" encoding="UTF-8" standalone="no" ?&gt;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&lt;gdml xmlns:xsi="http://www.w3.org/2001/XMLSchema-instance" xsi:noNamespaceSchemaLocation="http://service-spi.web.cern.ch/service-spi/app/releases/GDML/schema/gdml.xsd"&gt;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2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&lt;define&gt;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    &lt;position name="adl1_aluminum_v0" unit="mm" x="-18" y="-0.0940756169409" z="-0.895069705831"/&gt;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    &lt;position name="adl1_aluminum_v1" unit="mm" x="-18" y="-0.209056926535" z="-1.98904379074"/&gt;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    &lt;position name="adl1_aluminum_v2" unit="mm" x="-18" y="0" z="-0.9"/&gt;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    &lt;position name="adl1_aluminum_v3" unit="mm" x="-18" y="0" z="-2"/&gt;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    &lt;position name="adl1_aluminum_v4" unit="mm" x="-18" y="0.0940756169409" z="-0.895069705831"/&gt;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	[...]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&lt;/define&gt;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2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&lt;solids&gt;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	&lt;tessellated aunit="deg" lunit="mm" name="adl1_aluminum-SOL"&gt;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         &lt;triangular vertex1="adl1_aluminum_v0" vertex2="adl1_aluminum_v1" vertex3="adl1_aluminum_v2"/&gt;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         &lt;triangular vertex1="adl1_aluminum_v2" vertex2="adl1_aluminum_v1" vertex3="adl1_aluminum_v3"/&gt;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         &lt;triangular vertex1="adl1_aluminum_v2" vertex2="adl1_aluminum_v3" vertex3="adl1_aluminum_v4"/&gt;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         &lt;triangular vertex1="adl1_aluminum_v4" vertex2="adl1_aluminum_v3" vertex3="adl1_aluminum_v5"/&gt;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         &lt;triangular vertex1="adl1_aluminum_v4" vertex2="adl1_aluminum_v5" vertex3="adl1_aluminum_v6"/&gt;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		[...]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	&lt;/tessellated&gt;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&lt;/solids&gt;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2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&lt;structure&gt;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    &lt;volume name="adl1_aluminum"&gt;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        &lt;materialref ref="Aluminum"/&gt;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        &lt;solidref ref="adl1_aluminum-SOL"/&gt;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    &lt;/volume&gt;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&lt;/structure&gt;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20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&lt;setup name="Default" version="1.0"&gt;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    &lt;world ref="adl1_aluminum"/&gt;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    &lt;/setup&gt;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200">
                <a:latin typeface="Courier New" panose="02070309020205020404" pitchFamily="49" charset="0"/>
                <a:cs typeface="Courier New" panose="02070309020205020404" pitchFamily="49" charset="0"/>
              </a:rPr>
              <a:t>&lt;/gdml&gt;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9FCF6C-D4D0-4ED1-B5C6-03158E4D9817}"/>
              </a:ext>
            </a:extLst>
          </p:cNvPr>
          <p:cNvSpPr/>
          <p:nvPr/>
        </p:nvSpPr>
        <p:spPr>
          <a:xfrm>
            <a:off x="10163503" y="1219198"/>
            <a:ext cx="1713187" cy="13873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Vertices</a:t>
            </a: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E6945AF-69AC-4946-AA4D-44D26962ED67}"/>
              </a:ext>
            </a:extLst>
          </p:cNvPr>
          <p:cNvSpPr/>
          <p:nvPr/>
        </p:nvSpPr>
        <p:spPr>
          <a:xfrm>
            <a:off x="10163503" y="3030153"/>
            <a:ext cx="1713187" cy="15838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Triangles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098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88949-D601-43B8-A82A-A047E4BAD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966" y="0"/>
            <a:ext cx="10515600" cy="1070578"/>
          </a:xfrm>
        </p:spPr>
        <p:txBody>
          <a:bodyPr/>
          <a:lstStyle/>
          <a:p>
            <a:r>
              <a:rPr lang="en-US"/>
              <a:t>Conversions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507CF-DE48-4ECE-ADDD-E6E51B089D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2076" y="1070578"/>
            <a:ext cx="10515600" cy="1758403"/>
          </a:xfrm>
        </p:spPr>
        <p:txBody>
          <a:bodyPr>
            <a:normAutofit/>
          </a:bodyPr>
          <a:lstStyle/>
          <a:p>
            <a:r>
              <a:rPr lang="en-US" b="1"/>
              <a:t>STEP to STL:</a:t>
            </a:r>
            <a:r>
              <a:rPr lang="en-US"/>
              <a:t> CAD program, for example FreeCAD</a:t>
            </a:r>
          </a:p>
          <a:p>
            <a:r>
              <a:rPr lang="en-GB" b="1"/>
              <a:t>MolFlow to STL:</a:t>
            </a:r>
            <a:r>
              <a:rPr lang="en-GB"/>
              <a:t> MolFlow</a:t>
            </a:r>
          </a:p>
          <a:p>
            <a:r>
              <a:rPr lang="en-GB" b="1"/>
              <a:t>STL to GDML</a:t>
            </a:r>
            <a:r>
              <a:rPr lang="en-GB"/>
              <a:t>: Cad to Geant4 converter by Andrii Tikhonov</a:t>
            </a:r>
            <a:br>
              <a:rPr lang="en-GB"/>
            </a:br>
            <a:r>
              <a:rPr lang="en-GB" sz="1800"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https://github.com/tihonav/cad-to-geant4-converter</a:t>
            </a:r>
            <a:endParaRPr lang="en-GB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11BC28-855C-4F95-BB2E-AC7B3563AA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0557" y="3242973"/>
            <a:ext cx="4901898" cy="3615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6298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22352-8C52-4C42-B59B-340F4710D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545" y="86682"/>
            <a:ext cx="7244255" cy="696420"/>
          </a:xfrm>
        </p:spPr>
        <p:txBody>
          <a:bodyPr/>
          <a:lstStyle/>
          <a:p>
            <a:r>
              <a:rPr lang="en-US"/>
              <a:t>Using CAD to Geant4 converter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A52CFA-EE44-4043-AD07-8DE64823D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9545" y="894814"/>
            <a:ext cx="11592910" cy="9427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>
                <a:latin typeface="Courier New" panose="02070309020205020404" pitchFamily="49" charset="0"/>
                <a:cs typeface="Courier New" panose="02070309020205020404" pitchFamily="49" charset="0"/>
              </a:rPr>
              <a:t>python stl_gdml.py </a:t>
            </a:r>
            <a:r>
              <a:rPr lang="en-GB" sz="180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result</a:t>
            </a:r>
            <a:r>
              <a:rPr lang="en-GB" sz="180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GB" sz="180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input_geom_1_</a:t>
            </a:r>
            <a:r>
              <a:rPr lang="en-GB" sz="1800" b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material</a:t>
            </a:r>
            <a:r>
              <a:rPr lang="en-GB" sz="180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.stl ... input_geom_N_</a:t>
            </a:r>
            <a:r>
              <a:rPr lang="en-GB" sz="1800" b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material</a:t>
            </a:r>
            <a:r>
              <a:rPr lang="en-GB" sz="180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.stl</a:t>
            </a:r>
          </a:p>
        </p:txBody>
      </p:sp>
      <p:pic>
        <p:nvPicPr>
          <p:cNvPr id="4" name="Picture 3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9C7DD80F-A6C7-4953-A72C-2DD8BA78C9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223" y="3654244"/>
            <a:ext cx="5763974" cy="3048000"/>
          </a:xfrm>
          <a:prstGeom prst="rect">
            <a:avLst/>
          </a:prstGeom>
        </p:spPr>
      </p:pic>
      <p:pic>
        <p:nvPicPr>
          <p:cNvPr id="5" name="Picture 4" descr="A picture containing light, microphone&#10;&#10;Description automatically generated">
            <a:extLst>
              <a:ext uri="{FF2B5EF4-FFF2-40B4-BE49-F238E27FC236}">
                <a16:creationId xmlns:a16="http://schemas.microsoft.com/office/drawing/2014/main" id="{9E4ACC61-FA0E-4D39-8BB1-3F8BB6E2DC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53" y="4252674"/>
            <a:ext cx="5946583" cy="18511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DB3792E-C453-4111-BEEF-F65DEEB63802}"/>
              </a:ext>
            </a:extLst>
          </p:cNvPr>
          <p:cNvSpPr txBox="1"/>
          <p:nvPr/>
        </p:nvSpPr>
        <p:spPr>
          <a:xfrm>
            <a:off x="7622501" y="3079376"/>
            <a:ext cx="3620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Acoustic_delay_line.gdml in GEANT4</a:t>
            </a:r>
          </a:p>
          <a:p>
            <a:pPr algn="ctr"/>
            <a:r>
              <a:rPr lang="en-US"/>
              <a:t>Image: Marian Luckhof</a:t>
            </a:r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7382DC9-FAF5-414E-A01B-998DB88BE5A1}"/>
              </a:ext>
            </a:extLst>
          </p:cNvPr>
          <p:cNvSpPr txBox="1"/>
          <p:nvPr/>
        </p:nvSpPr>
        <p:spPr>
          <a:xfrm>
            <a:off x="2000073" y="3725707"/>
            <a:ext cx="2321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Acoustic_delay_line.stl</a:t>
            </a:r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DAE91F-040E-4C65-A634-A40FF1FEA507}"/>
              </a:ext>
            </a:extLst>
          </p:cNvPr>
          <p:cNvSpPr txBox="1"/>
          <p:nvPr/>
        </p:nvSpPr>
        <p:spPr>
          <a:xfrm>
            <a:off x="728559" y="2102063"/>
            <a:ext cx="12448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result.gdml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F75873-0FA4-4D56-BCEC-EFE8B16E2FF9}"/>
              </a:ext>
            </a:extLst>
          </p:cNvPr>
          <p:cNvSpPr txBox="1"/>
          <p:nvPr/>
        </p:nvSpPr>
        <p:spPr>
          <a:xfrm>
            <a:off x="2646444" y="1623086"/>
            <a:ext cx="310592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1"/>
                </a:solidFill>
              </a:rPr>
              <a:t>input_geom_1_material.gdml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EFC4191-42D0-4C59-A357-0E50A938096E}"/>
              </a:ext>
            </a:extLst>
          </p:cNvPr>
          <p:cNvSpPr txBox="1"/>
          <p:nvPr/>
        </p:nvSpPr>
        <p:spPr>
          <a:xfrm>
            <a:off x="2646444" y="2104130"/>
            <a:ext cx="310592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1"/>
                </a:solidFill>
              </a:rPr>
              <a:t>…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26D47E-4194-4F83-87BD-A86F1900FFBD}"/>
              </a:ext>
            </a:extLst>
          </p:cNvPr>
          <p:cNvSpPr txBox="1"/>
          <p:nvPr/>
        </p:nvSpPr>
        <p:spPr>
          <a:xfrm>
            <a:off x="2646444" y="2585174"/>
            <a:ext cx="310592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1"/>
                </a:solidFill>
              </a:rPr>
              <a:t>input_geom_N_material.gdml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7902658-646C-4B53-BF50-0EB855CF2071}"/>
              </a:ext>
            </a:extLst>
          </p:cNvPr>
          <p:cNvCxnSpPr>
            <a:stCxn id="10" idx="3"/>
            <a:endCxn id="11" idx="1"/>
          </p:cNvCxnSpPr>
          <p:nvPr/>
        </p:nvCxnSpPr>
        <p:spPr>
          <a:xfrm flipV="1">
            <a:off x="1973387" y="1807752"/>
            <a:ext cx="673057" cy="4789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6F91F70-46F2-4EF0-AC09-0D027D6E6F84}"/>
              </a:ext>
            </a:extLst>
          </p:cNvPr>
          <p:cNvCxnSpPr>
            <a:cxnSpLocks/>
            <a:stCxn id="10" idx="3"/>
            <a:endCxn id="14" idx="1"/>
          </p:cNvCxnSpPr>
          <p:nvPr/>
        </p:nvCxnSpPr>
        <p:spPr>
          <a:xfrm>
            <a:off x="1973387" y="2286729"/>
            <a:ext cx="673057" cy="20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05DC91B-E610-4588-BE45-274AE20C2783}"/>
              </a:ext>
            </a:extLst>
          </p:cNvPr>
          <p:cNvCxnSpPr>
            <a:cxnSpLocks/>
            <a:stCxn id="10" idx="3"/>
            <a:endCxn id="15" idx="1"/>
          </p:cNvCxnSpPr>
          <p:nvPr/>
        </p:nvCxnSpPr>
        <p:spPr>
          <a:xfrm>
            <a:off x="1973387" y="2286729"/>
            <a:ext cx="673057" cy="4831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6475BD76-3C9E-4786-A9A1-58D2B6B13614}"/>
              </a:ext>
            </a:extLst>
          </p:cNvPr>
          <p:cNvSpPr/>
          <p:nvPr/>
        </p:nvSpPr>
        <p:spPr>
          <a:xfrm>
            <a:off x="54824" y="3145117"/>
            <a:ext cx="6211843" cy="36157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9A19CCE-65F6-4CAC-9C3A-1E2C4E9CA005}"/>
              </a:ext>
            </a:extLst>
          </p:cNvPr>
          <p:cNvSpPr/>
          <p:nvPr/>
        </p:nvSpPr>
        <p:spPr>
          <a:xfrm>
            <a:off x="6273245" y="3145117"/>
            <a:ext cx="5863931" cy="36157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0554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66A5F-6FAB-4D19-817E-801A3725C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This has been done before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CA230D-8ACD-435E-8528-66197AB808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329620"/>
            <a:ext cx="12065876" cy="1528380"/>
          </a:xfrm>
        </p:spPr>
        <p:txBody>
          <a:bodyPr>
            <a:normAutofit/>
          </a:bodyPr>
          <a:lstStyle/>
          <a:p>
            <a:pPr algn="ctr"/>
            <a:endParaRPr lang="en-GB" sz="1600"/>
          </a:p>
          <a:p>
            <a:pPr marL="0" indent="0" algn="ctr">
              <a:buNone/>
            </a:pPr>
            <a:r>
              <a:rPr lang="en-GB" sz="1800">
                <a:hlinkClick r:id="rId2"/>
              </a:rPr>
              <a:t>https://indico.esa.int/event/160/contributions/1162/attachments/1096/1298/Geant4_Space_Users_Workshop_MP_final.pdf</a:t>
            </a:r>
            <a:endParaRPr lang="en-GB" sz="1800"/>
          </a:p>
          <a:p>
            <a:pPr marL="0" indent="0" algn="ctr">
              <a:buNone/>
            </a:pPr>
            <a:r>
              <a:rPr lang="en-GB" sz="1800">
                <a:hlinkClick r:id="rId3"/>
              </a:rPr>
              <a:t>https://arxiv.org/pdf/2010.01109.pdf</a:t>
            </a:r>
            <a:endParaRPr lang="en-GB" sz="18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62634B9-1A01-449B-B37B-EDFFE84D34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614" y="1810823"/>
            <a:ext cx="4800989" cy="323635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9848BD-8363-4F48-9F42-7E98A3DABD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36164" y="1973131"/>
            <a:ext cx="6800091" cy="269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468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1048</TotalTime>
  <Words>795</Words>
  <Application>Microsoft Office PowerPoint</Application>
  <PresentationFormat>Widescreen</PresentationFormat>
  <Paragraphs>90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Office Theme</vt:lpstr>
      <vt:lpstr>CAD to GEANT4 conversion</vt:lpstr>
      <vt:lpstr>Format overview - STEP</vt:lpstr>
      <vt:lpstr>Format overview - STL</vt:lpstr>
      <vt:lpstr>Format overview – MolFlow+ XML</vt:lpstr>
      <vt:lpstr>Format overview - GDML</vt:lpstr>
      <vt:lpstr>Format overview – GDML physical volume</vt:lpstr>
      <vt:lpstr>Conversions</vt:lpstr>
      <vt:lpstr>Using CAD to Geant4 converter</vt:lpstr>
      <vt:lpstr>This has been done before</vt:lpstr>
      <vt:lpstr>This has been done before</vt:lpstr>
      <vt:lpstr>This has been done before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CAD to GEANT4 conversion</dc:title>
  <dc:creator>Marton Ady</dc:creator>
  <cp:lastModifiedBy>Marton Ady</cp:lastModifiedBy>
  <cp:revision>9</cp:revision>
  <dcterms:created xsi:type="dcterms:W3CDTF">2021-11-16T15:01:30Z</dcterms:created>
  <dcterms:modified xsi:type="dcterms:W3CDTF">2021-11-17T08:30:21Z</dcterms:modified>
</cp:coreProperties>
</file>