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6"/>
  </p:notesMasterIdLst>
  <p:sldIdLst>
    <p:sldId id="263" r:id="rId4"/>
    <p:sldId id="421" r:id="rId5"/>
    <p:sldId id="433" r:id="rId6"/>
    <p:sldId id="422" r:id="rId7"/>
    <p:sldId id="420" r:id="rId8"/>
    <p:sldId id="423" r:id="rId9"/>
    <p:sldId id="414" r:id="rId10"/>
    <p:sldId id="412" r:id="rId11"/>
    <p:sldId id="426" r:id="rId12"/>
    <p:sldId id="419" r:id="rId13"/>
    <p:sldId id="424" r:id="rId14"/>
    <p:sldId id="416" r:id="rId15"/>
    <p:sldId id="417" r:id="rId16"/>
    <p:sldId id="425" r:id="rId17"/>
    <p:sldId id="427" r:id="rId18"/>
    <p:sldId id="431" r:id="rId19"/>
    <p:sldId id="415" r:id="rId20"/>
    <p:sldId id="434" r:id="rId21"/>
    <p:sldId id="429" r:id="rId22"/>
    <p:sldId id="430" r:id="rId23"/>
    <p:sldId id="432" r:id="rId24"/>
    <p:sldId id="428" r:id="rId25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421"/>
            <p14:sldId id="433"/>
            <p14:sldId id="422"/>
            <p14:sldId id="420"/>
            <p14:sldId id="423"/>
            <p14:sldId id="414"/>
            <p14:sldId id="412"/>
            <p14:sldId id="426"/>
            <p14:sldId id="419"/>
            <p14:sldId id="424"/>
            <p14:sldId id="416"/>
            <p14:sldId id="417"/>
            <p14:sldId id="425"/>
            <p14:sldId id="427"/>
            <p14:sldId id="431"/>
            <p14:sldId id="415"/>
            <p14:sldId id="434"/>
            <p14:sldId id="429"/>
            <p14:sldId id="430"/>
            <p14:sldId id="432"/>
            <p14:sldId id="42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FF66CC"/>
    <a:srgbClr val="A9ED11"/>
    <a:srgbClr val="33CCFF"/>
    <a:srgbClr val="DFDFDF"/>
    <a:srgbClr val="F6FDA3"/>
    <a:srgbClr val="D4BEF7"/>
    <a:srgbClr val="B8BAFA"/>
    <a:srgbClr val="DBDBE4"/>
    <a:srgbClr val="FFE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0" autoAdjust="0"/>
    <p:restoredTop sz="94712" autoAdjust="0"/>
  </p:normalViewPr>
  <p:slideViewPr>
    <p:cSldViewPr snapToGrid="0">
      <p:cViewPr>
        <p:scale>
          <a:sx n="100" d="100"/>
          <a:sy n="100" d="100"/>
        </p:scale>
        <p:origin x="403" y="33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5" d="100"/>
          <a:sy n="125" d="100"/>
        </p:scale>
        <p:origin x="4195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16.11.2021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1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84395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SRF Seminar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9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84395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SRF Seminar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15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84395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SRF Seminar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84395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84395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SRF Seminar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7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932040" y="84395"/>
            <a:ext cx="3528391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84395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12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84395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SRF Seminar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7" name="Textfeld 8">
            <a:extLst>
              <a:ext uri="{FF2B5EF4-FFF2-40B4-BE49-F238E27FC236}">
                <a16:creationId xmlns:a16="http://schemas.microsoft.com/office/drawing/2014/main" id="{6C924F29-6AD4-4D03-A74A-FB515EA24FF8}"/>
              </a:ext>
            </a:extLst>
          </p:cNvPr>
          <p:cNvSpPr txBox="1"/>
          <p:nvPr userDrawn="1"/>
        </p:nvSpPr>
        <p:spPr>
          <a:xfrm>
            <a:off x="4687200" y="84395"/>
            <a:ext cx="3773231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 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84395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46064/files/mopmf036.pdf?version=1" TargetMode="External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4440" y="792480"/>
            <a:ext cx="7336945" cy="142810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err="1" smtClean="0"/>
              <a:t>FCCee</a:t>
            </a:r>
            <a:r>
              <a:rPr lang="en-US" sz="2800" dirty="0" smtClean="0"/>
              <a:t> options and layout for RF </a:t>
            </a:r>
            <a:r>
              <a:rPr lang="en-US" sz="2800" dirty="0" smtClean="0"/>
              <a:t>sources </a:t>
            </a:r>
            <a:br>
              <a:rPr lang="en-US" sz="2800" dirty="0" smtClean="0"/>
            </a:br>
            <a:r>
              <a:rPr lang="en-US" sz="2800" dirty="0" smtClean="0"/>
              <a:t>(with new beam parameters)</a:t>
            </a:r>
            <a:endParaRPr lang="en-US" sz="280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2895786"/>
            <a:ext cx="6552728" cy="1836204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30792579-EE02-442F-B8CA-F2FA3D9D007F}"/>
              </a:ext>
            </a:extLst>
          </p:cNvPr>
          <p:cNvSpPr txBox="1">
            <a:spLocks/>
          </p:cNvSpPr>
          <p:nvPr/>
        </p:nvSpPr>
        <p:spPr>
          <a:xfrm>
            <a:off x="1094509" y="2627707"/>
            <a:ext cx="7488382" cy="18106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  <a:p>
            <a:r>
              <a:rPr lang="en-US" sz="1800" dirty="0" smtClean="0"/>
              <a:t>16th of Nov. 2021</a:t>
            </a:r>
          </a:p>
          <a:p>
            <a:endParaRPr lang="en-US" sz="1800" dirty="0"/>
          </a:p>
          <a:p>
            <a:r>
              <a:rPr lang="en-US" sz="1800" u="sng" dirty="0" smtClean="0"/>
              <a:t>F. Peauger</a:t>
            </a:r>
          </a:p>
          <a:p>
            <a:endParaRPr lang="en-US" sz="1800" u="sng" dirty="0" smtClean="0"/>
          </a:p>
          <a:p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Acknowledgments</a:t>
            </a:r>
            <a:r>
              <a:rPr lang="en-US" sz="1800" dirty="0" smtClean="0"/>
              <a:t>: O. Brunner, R. Calaga, S. Gorgi </a:t>
            </a:r>
            <a:r>
              <a:rPr lang="en-US" sz="1800" dirty="0"/>
              <a:t>Zadeh</a:t>
            </a:r>
            <a:r>
              <a:rPr lang="en-US" sz="1800" dirty="0" smtClean="0"/>
              <a:t>, I. Karpov,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 </a:t>
            </a:r>
            <a:r>
              <a:rPr lang="en-US" sz="1800" dirty="0"/>
              <a:t>K. Watanabe (KEK</a:t>
            </a:r>
            <a:r>
              <a:rPr lang="en-US" sz="1800" dirty="0" smtClean="0"/>
              <a:t>), M. </a:t>
            </a:r>
            <a:r>
              <a:rPr lang="en-US" sz="1800" dirty="0" err="1" smtClean="0"/>
              <a:t>Diop</a:t>
            </a:r>
            <a:r>
              <a:rPr lang="en-US" sz="1800" dirty="0" smtClean="0"/>
              <a:t> (SOLEIL), L. </a:t>
            </a:r>
            <a:r>
              <a:rPr lang="en-US" sz="1800" dirty="0" err="1" smtClean="0"/>
              <a:t>Delpech</a:t>
            </a:r>
            <a:r>
              <a:rPr lang="en-US" sz="1800" dirty="0" smtClean="0"/>
              <a:t> (</a:t>
            </a:r>
            <a:r>
              <a:rPr lang="en-US" sz="1800" dirty="0"/>
              <a:t>CEA), </a:t>
            </a: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err="1" smtClean="0"/>
              <a:t>K.Smith</a:t>
            </a:r>
            <a:r>
              <a:rPr lang="en-US" sz="1800" dirty="0"/>
              <a:t>, </a:t>
            </a:r>
            <a:r>
              <a:rPr lang="en-US" sz="1800" dirty="0" smtClean="0"/>
              <a:t>A. </a:t>
            </a:r>
            <a:r>
              <a:rPr lang="en-US" sz="1800" dirty="0"/>
              <a:t>Zaltsman </a:t>
            </a:r>
            <a:r>
              <a:rPr lang="en-US" sz="1800" dirty="0" smtClean="0"/>
              <a:t>(BNL) </a:t>
            </a:r>
            <a:endParaRPr lang="en-US" sz="1800" dirty="0"/>
          </a:p>
          <a:p>
            <a:r>
              <a:rPr lang="en-US" sz="1800" dirty="0" smtClean="0"/>
              <a:t> </a:t>
            </a:r>
            <a:endParaRPr lang="en-US" sz="1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b="60693"/>
          <a:stretch/>
        </p:blipFill>
        <p:spPr>
          <a:xfrm>
            <a:off x="199342" y="1945967"/>
            <a:ext cx="4499407" cy="2541292"/>
          </a:xfrm>
          <a:prstGeom prst="rect">
            <a:avLst/>
          </a:prstGeom>
        </p:spPr>
      </p:pic>
      <p:sp>
        <p:nvSpPr>
          <p:cNvPr id="6" name="Title 6"/>
          <p:cNvSpPr txBox="1">
            <a:spLocks/>
          </p:cNvSpPr>
          <p:nvPr/>
        </p:nvSpPr>
        <p:spPr>
          <a:xfrm>
            <a:off x="75864" y="421232"/>
            <a:ext cx="7944186" cy="12891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err="1" smtClean="0"/>
              <a:t>SuperKEKB</a:t>
            </a:r>
            <a:r>
              <a:rPr lang="en-US" sz="2800" dirty="0" smtClean="0"/>
              <a:t> RF system</a:t>
            </a:r>
          </a:p>
          <a:p>
            <a:pPr>
              <a:lnSpc>
                <a:spcPct val="100000"/>
              </a:lnSpc>
            </a:pPr>
            <a:r>
              <a:rPr lang="en-US" sz="2400" dirty="0" smtClean="0"/>
              <a:t>508.9 MHz – 700 kW max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K. </a:t>
            </a:r>
            <a:r>
              <a:rPr lang="en-US" sz="1800" dirty="0" smtClean="0"/>
              <a:t>Watanabe (KEK)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9298" y="404441"/>
            <a:ext cx="3002318" cy="426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356" y="1032096"/>
            <a:ext cx="4609352" cy="3725642"/>
          </a:xfrm>
          <a:prstGeom prst="rect">
            <a:avLst/>
          </a:prstGeom>
        </p:spPr>
      </p:pic>
      <p:sp>
        <p:nvSpPr>
          <p:cNvPr id="10" name="Title 6"/>
          <p:cNvSpPr txBox="1">
            <a:spLocks/>
          </p:cNvSpPr>
          <p:nvPr/>
        </p:nvSpPr>
        <p:spPr>
          <a:xfrm>
            <a:off x="75864" y="421232"/>
            <a:ext cx="7944186" cy="12891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err="1" smtClean="0"/>
              <a:t>SuperKEKB</a:t>
            </a:r>
            <a:r>
              <a:rPr lang="en-US" sz="2800" dirty="0" smtClean="0"/>
              <a:t> RF system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508.9 MHz – 700 kW max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K</a:t>
            </a:r>
            <a:r>
              <a:rPr lang="en-US" sz="1800" dirty="0"/>
              <a:t>. </a:t>
            </a:r>
            <a:r>
              <a:rPr lang="en-US" sz="1800" dirty="0" smtClean="0"/>
              <a:t>Watanabe (KEK)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353423" y="2166757"/>
            <a:ext cx="3502297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CH" sz="1600" dirty="0"/>
              <a:t>For 1 klystron </a:t>
            </a:r>
            <a:r>
              <a:rPr lang="fr-CH" sz="1600" dirty="0" smtClean="0"/>
              <a:t>+ HV </a:t>
            </a:r>
            <a:r>
              <a:rPr lang="fr-CH" sz="1600" dirty="0"/>
              <a:t>power </a:t>
            </a:r>
            <a:r>
              <a:rPr lang="fr-CH" sz="1600" dirty="0" err="1"/>
              <a:t>supply</a:t>
            </a:r>
            <a:r>
              <a:rPr lang="fr-CH" sz="1600" dirty="0"/>
              <a:t> </a:t>
            </a:r>
            <a:r>
              <a:rPr lang="fr-CH" sz="1600" dirty="0" smtClean="0"/>
              <a:t>+ </a:t>
            </a:r>
            <a:r>
              <a:rPr lang="fr-CH" sz="1600" dirty="0"/>
              <a:t>RF network: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/>
              <a:t>Surface = 144 m</a:t>
            </a:r>
            <a:r>
              <a:rPr lang="fr-CH" sz="1600" baseline="30000" dirty="0"/>
              <a:t>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/>
              <a:t>RF power = 700 kW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Power </a:t>
            </a:r>
            <a:r>
              <a:rPr lang="fr-CH" sz="1600" dirty="0" err="1"/>
              <a:t>density</a:t>
            </a:r>
            <a:r>
              <a:rPr lang="fr-CH" sz="1600" dirty="0"/>
              <a:t> ~ </a:t>
            </a:r>
            <a:r>
              <a:rPr lang="fr-CH" sz="1600" dirty="0" smtClean="0"/>
              <a:t>5 </a:t>
            </a:r>
            <a:r>
              <a:rPr lang="fr-CH" sz="1600" dirty="0" err="1"/>
              <a:t>kW</a:t>
            </a:r>
            <a:r>
              <a:rPr lang="fr-CH" sz="1600" baseline="-25000" dirty="0" err="1"/>
              <a:t>RF</a:t>
            </a:r>
            <a:r>
              <a:rPr lang="fr-CH" sz="1600" dirty="0"/>
              <a:t>/m</a:t>
            </a:r>
            <a:r>
              <a:rPr lang="fr-CH" sz="1600" baseline="30000" dirty="0"/>
              <a:t>2</a:t>
            </a:r>
            <a:endParaRPr lang="fr-FR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160466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57697" t="2103"/>
          <a:stretch/>
        </p:blipFill>
        <p:spPr>
          <a:xfrm>
            <a:off x="6294541" y="504226"/>
            <a:ext cx="2706915" cy="45256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66925" y="1117234"/>
            <a:ext cx="4156076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CH" sz="1400" dirty="0"/>
              <a:t>16 klystrons </a:t>
            </a:r>
            <a:r>
              <a:rPr lang="fr-CH" sz="1400" dirty="0" smtClean="0"/>
              <a:t>300 kW - 400 </a:t>
            </a:r>
            <a:r>
              <a:rPr lang="fr-CH" sz="1400" dirty="0"/>
              <a:t>MHz and 4 bunkers: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400" dirty="0"/>
              <a:t>Surface = </a:t>
            </a:r>
            <a:r>
              <a:rPr lang="fr-CH" sz="1400" dirty="0" smtClean="0"/>
              <a:t>270 </a:t>
            </a:r>
            <a:r>
              <a:rPr lang="fr-CH" sz="1400" dirty="0"/>
              <a:t>m</a:t>
            </a:r>
            <a:r>
              <a:rPr lang="fr-CH" sz="1400" baseline="30000" dirty="0"/>
              <a:t>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400" dirty="0"/>
              <a:t>RF power = 16 x </a:t>
            </a:r>
            <a:r>
              <a:rPr lang="fr-CH" sz="1400" dirty="0" smtClean="0"/>
              <a:t>300 (350) </a:t>
            </a:r>
            <a:r>
              <a:rPr lang="fr-CH" sz="1400" dirty="0"/>
              <a:t>kW = </a:t>
            </a:r>
            <a:r>
              <a:rPr lang="fr-CH" sz="1400" dirty="0" smtClean="0"/>
              <a:t>4.8 (5.6) </a:t>
            </a:r>
            <a:r>
              <a:rPr lang="fr-CH" sz="1400" dirty="0"/>
              <a:t>MW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400" dirty="0"/>
              <a:t>Power </a:t>
            </a:r>
            <a:r>
              <a:rPr lang="fr-CH" sz="1400" dirty="0" err="1"/>
              <a:t>density</a:t>
            </a:r>
            <a:r>
              <a:rPr lang="fr-CH" sz="1400" dirty="0"/>
              <a:t> ~ </a:t>
            </a:r>
            <a:r>
              <a:rPr lang="fr-CH" sz="1400" dirty="0" smtClean="0"/>
              <a:t>17.8 (20) </a:t>
            </a:r>
            <a:r>
              <a:rPr lang="fr-CH" sz="1400" dirty="0" err="1"/>
              <a:t>kW</a:t>
            </a:r>
            <a:r>
              <a:rPr lang="fr-CH" sz="1400" baseline="-25000" dirty="0" err="1"/>
              <a:t>RF</a:t>
            </a:r>
            <a:r>
              <a:rPr lang="fr-CH" sz="1400" dirty="0"/>
              <a:t>/m</a:t>
            </a:r>
            <a:r>
              <a:rPr lang="fr-CH" sz="1400" baseline="30000" dirty="0"/>
              <a:t>2</a:t>
            </a:r>
            <a:endParaRPr lang="fr-FR" sz="1400" baseline="30000" dirty="0"/>
          </a:p>
        </p:txBody>
      </p:sp>
      <p:sp>
        <p:nvSpPr>
          <p:cNvPr id="13" name="Title 6"/>
          <p:cNvSpPr txBox="1">
            <a:spLocks/>
          </p:cNvSpPr>
          <p:nvPr/>
        </p:nvSpPr>
        <p:spPr>
          <a:xfrm>
            <a:off x="75864" y="421232"/>
            <a:ext cx="7944186" cy="12891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/>
              <a:t>LHC RF system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5" y="1066114"/>
            <a:ext cx="1951291" cy="3686862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6235700" y="1498600"/>
            <a:ext cx="863600" cy="368300"/>
          </a:xfrm>
          <a:prstGeom prst="straightConnector1">
            <a:avLst/>
          </a:prstGeom>
          <a:ln w="34925">
            <a:solidFill>
              <a:srgbClr val="FF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235700" y="1498600"/>
            <a:ext cx="825500" cy="1308100"/>
          </a:xfrm>
          <a:prstGeom prst="straightConnector1">
            <a:avLst/>
          </a:prstGeom>
          <a:ln w="34925">
            <a:solidFill>
              <a:srgbClr val="FF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0911" y="2413000"/>
            <a:ext cx="3859658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96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" y="2028411"/>
            <a:ext cx="3869424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CH" sz="1600" dirty="0"/>
              <a:t>16 </a:t>
            </a:r>
            <a:r>
              <a:rPr lang="fr-CH" sz="1600" dirty="0" smtClean="0"/>
              <a:t>klystrons* </a:t>
            </a:r>
            <a:r>
              <a:rPr lang="fr-CH" sz="1600" dirty="0"/>
              <a:t>3.7 GHz – </a:t>
            </a:r>
            <a:r>
              <a:rPr lang="fr-CH" sz="1600" dirty="0" smtClean="0"/>
              <a:t>500 </a:t>
            </a:r>
            <a:r>
              <a:rPr lang="fr-CH" sz="1600" dirty="0"/>
              <a:t>kW - CW:</a:t>
            </a:r>
          </a:p>
          <a:p>
            <a:pPr algn="l"/>
            <a:endParaRPr lang="fr-CH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/>
              <a:t>Surface = 150 m</a:t>
            </a:r>
            <a:r>
              <a:rPr lang="fr-CH" sz="1600" baseline="30000" dirty="0"/>
              <a:t>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/>
              <a:t>RF power = 16 x </a:t>
            </a:r>
            <a:r>
              <a:rPr lang="fr-CH" sz="1600" dirty="0" smtClean="0"/>
              <a:t>500 </a:t>
            </a:r>
            <a:r>
              <a:rPr lang="fr-CH" sz="1600" dirty="0"/>
              <a:t>kW = </a:t>
            </a:r>
            <a:r>
              <a:rPr lang="fr-CH" sz="1600" dirty="0" smtClean="0"/>
              <a:t>8 </a:t>
            </a:r>
            <a:r>
              <a:rPr lang="fr-CH" sz="1600" dirty="0"/>
              <a:t>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Power </a:t>
            </a:r>
            <a:r>
              <a:rPr lang="fr-CH" sz="1600" dirty="0" err="1"/>
              <a:t>density</a:t>
            </a:r>
            <a:r>
              <a:rPr lang="fr-CH" sz="1600" dirty="0"/>
              <a:t> ~ </a:t>
            </a:r>
            <a:r>
              <a:rPr lang="fr-CH" sz="1600" dirty="0" smtClean="0"/>
              <a:t>53 </a:t>
            </a:r>
            <a:r>
              <a:rPr lang="fr-CH" sz="1600" dirty="0" err="1"/>
              <a:t>kW</a:t>
            </a:r>
            <a:r>
              <a:rPr lang="fr-CH" sz="1600" baseline="-25000" dirty="0" err="1"/>
              <a:t>RF</a:t>
            </a:r>
            <a:r>
              <a:rPr lang="fr-CH" sz="1600" dirty="0"/>
              <a:t>/m</a:t>
            </a:r>
            <a:r>
              <a:rPr lang="fr-CH" sz="1600" baseline="30000" dirty="0"/>
              <a:t>2</a:t>
            </a:r>
            <a:endParaRPr lang="fr-FR" sz="1600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013" y="1287780"/>
            <a:ext cx="5000294" cy="3324664"/>
          </a:xfrm>
          <a:prstGeom prst="rect">
            <a:avLst/>
          </a:prstGeom>
        </p:spPr>
      </p:pic>
      <p:sp>
        <p:nvSpPr>
          <p:cNvPr id="6" name="Title 6"/>
          <p:cNvSpPr txBox="1">
            <a:spLocks/>
          </p:cNvSpPr>
          <p:nvPr/>
        </p:nvSpPr>
        <p:spPr>
          <a:xfrm>
            <a:off x="75864" y="421232"/>
            <a:ext cx="7944186" cy="12891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/>
              <a:t>TOKAMAC WEST (France)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Lena </a:t>
            </a:r>
            <a:r>
              <a:rPr lang="en-US" sz="1800" dirty="0" err="1" smtClean="0"/>
              <a:t>Delpech</a:t>
            </a:r>
            <a:r>
              <a:rPr lang="en-US" sz="1800" dirty="0" smtClean="0"/>
              <a:t> (CEA)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69103" y="4513362"/>
            <a:ext cx="40190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200" dirty="0" smtClean="0">
                <a:latin typeface="+mj-lt"/>
                <a:ea typeface="+mj-ea"/>
                <a:cs typeface="+mj-cs"/>
              </a:rPr>
              <a:t>*diode gun (no </a:t>
            </a:r>
            <a:r>
              <a:rPr lang="fr-CH" sz="1200" dirty="0" err="1" smtClean="0">
                <a:latin typeface="+mj-lt"/>
                <a:ea typeface="+mj-ea"/>
                <a:cs typeface="+mj-cs"/>
              </a:rPr>
              <a:t>modulating</a:t>
            </a:r>
            <a:r>
              <a:rPr lang="fr-CH" sz="1200" dirty="0" smtClean="0">
                <a:latin typeface="+mj-lt"/>
                <a:ea typeface="+mj-ea"/>
                <a:cs typeface="+mj-cs"/>
              </a:rPr>
              <a:t> anode)</a:t>
            </a:r>
          </a:p>
          <a:p>
            <a:r>
              <a:rPr lang="fr-CH" sz="1200" dirty="0" smtClean="0">
                <a:latin typeface="+mj-lt"/>
                <a:ea typeface="+mj-ea"/>
                <a:cs typeface="+mj-cs"/>
              </a:rPr>
              <a:t>+ </a:t>
            </a:r>
            <a:r>
              <a:rPr lang="fr-CH" sz="1200" dirty="0" err="1" smtClean="0">
                <a:latin typeface="+mj-lt"/>
                <a:ea typeface="+mj-ea"/>
                <a:cs typeface="+mj-cs"/>
              </a:rPr>
              <a:t>crowbar</a:t>
            </a:r>
            <a:r>
              <a:rPr lang="fr-CH" sz="1200" dirty="0" smtClean="0">
                <a:latin typeface="+mj-lt"/>
                <a:ea typeface="+mj-ea"/>
                <a:cs typeface="+mj-cs"/>
              </a:rPr>
              <a:t> switches </a:t>
            </a:r>
            <a:r>
              <a:rPr lang="fr-CH" sz="1200" dirty="0" err="1" smtClean="0">
                <a:latin typeface="+mj-lt"/>
                <a:ea typeface="+mj-ea"/>
                <a:cs typeface="+mj-cs"/>
              </a:rPr>
              <a:t>integrated</a:t>
            </a:r>
            <a:r>
              <a:rPr lang="fr-CH" sz="1200" dirty="0" smtClean="0">
                <a:latin typeface="+mj-lt"/>
                <a:ea typeface="+mj-ea"/>
                <a:cs typeface="+mj-cs"/>
              </a:rPr>
              <a:t> </a:t>
            </a:r>
            <a:r>
              <a:rPr lang="fr-CH" sz="1200" dirty="0" err="1" smtClean="0">
                <a:latin typeface="+mj-lt"/>
                <a:ea typeface="+mj-ea"/>
                <a:cs typeface="+mj-cs"/>
              </a:rPr>
              <a:t>inside</a:t>
            </a:r>
            <a:r>
              <a:rPr lang="fr-CH" sz="1200" dirty="0" smtClean="0">
                <a:latin typeface="+mj-lt"/>
                <a:ea typeface="+mj-ea"/>
                <a:cs typeface="+mj-cs"/>
              </a:rPr>
              <a:t> the klystron </a:t>
            </a:r>
            <a:r>
              <a:rPr lang="fr-CH" sz="1200" dirty="0" err="1" smtClean="0">
                <a:latin typeface="+mj-lt"/>
                <a:ea typeface="+mj-ea"/>
                <a:cs typeface="+mj-cs"/>
              </a:rPr>
              <a:t>oil</a:t>
            </a:r>
            <a:r>
              <a:rPr lang="fr-CH" sz="1200" dirty="0" smtClean="0">
                <a:latin typeface="+mj-lt"/>
                <a:ea typeface="+mj-ea"/>
                <a:cs typeface="+mj-cs"/>
              </a:rPr>
              <a:t> tank</a:t>
            </a:r>
            <a:endParaRPr lang="fr-CH" sz="1000" dirty="0">
              <a:solidFill>
                <a:srgbClr val="FF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6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75864" y="421232"/>
            <a:ext cx="7944186" cy="12891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/>
              <a:t>RF system of SOLEIL synchrotron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Massamba </a:t>
            </a:r>
            <a:r>
              <a:rPr lang="en-US" sz="1800" dirty="0" err="1" smtClean="0"/>
              <a:t>Diop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" y="2272251"/>
            <a:ext cx="3869424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CH" sz="1600" dirty="0" err="1" smtClean="0"/>
              <a:t>With</a:t>
            </a:r>
            <a:r>
              <a:rPr lang="fr-CH" sz="1600" dirty="0" smtClean="0"/>
              <a:t> 2 x 4 SSPA </a:t>
            </a:r>
            <a:r>
              <a:rPr lang="fr-CH" sz="1600" dirty="0" err="1" smtClean="0"/>
              <a:t>towers</a:t>
            </a:r>
            <a:r>
              <a:rPr lang="fr-CH" sz="1600" dirty="0" smtClean="0"/>
              <a:t> :</a:t>
            </a:r>
            <a:endParaRPr lang="fr-CH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 smtClean="0"/>
              <a:t>Surface </a:t>
            </a:r>
            <a:r>
              <a:rPr lang="fr-CH" sz="1600" dirty="0"/>
              <a:t>= </a:t>
            </a:r>
            <a:r>
              <a:rPr lang="fr-CH" sz="1600" dirty="0" smtClean="0"/>
              <a:t>2 x 22 </a:t>
            </a:r>
            <a:r>
              <a:rPr lang="fr-CH" sz="1600" dirty="0"/>
              <a:t>m</a:t>
            </a:r>
            <a:r>
              <a:rPr lang="fr-CH" sz="1600" baseline="30000" dirty="0"/>
              <a:t>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/>
              <a:t>RF power = </a:t>
            </a:r>
            <a:r>
              <a:rPr lang="fr-CH" sz="1600" dirty="0" smtClean="0"/>
              <a:t>2 </a:t>
            </a:r>
            <a:r>
              <a:rPr lang="fr-CH" sz="1600" dirty="0"/>
              <a:t>x </a:t>
            </a:r>
            <a:r>
              <a:rPr lang="fr-CH" sz="1600" dirty="0" smtClean="0"/>
              <a:t>4 x 50 </a:t>
            </a:r>
            <a:r>
              <a:rPr lang="fr-CH" sz="1600" dirty="0"/>
              <a:t>kW = </a:t>
            </a:r>
            <a:r>
              <a:rPr lang="fr-CH" sz="1600" dirty="0" smtClean="0"/>
              <a:t>0.4 </a:t>
            </a:r>
            <a:r>
              <a:rPr lang="fr-CH" sz="1600" dirty="0"/>
              <a:t>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Power </a:t>
            </a:r>
            <a:r>
              <a:rPr lang="fr-CH" sz="1600" dirty="0" err="1"/>
              <a:t>density</a:t>
            </a:r>
            <a:r>
              <a:rPr lang="fr-CH" sz="1600" dirty="0"/>
              <a:t> ~ </a:t>
            </a:r>
            <a:r>
              <a:rPr lang="fr-CH" sz="1600" dirty="0" smtClean="0"/>
              <a:t>18 </a:t>
            </a:r>
            <a:r>
              <a:rPr lang="fr-CH" sz="1600" dirty="0" err="1"/>
              <a:t>kW</a:t>
            </a:r>
            <a:r>
              <a:rPr lang="fr-CH" sz="1600" baseline="-25000" dirty="0" err="1"/>
              <a:t>RF</a:t>
            </a:r>
            <a:r>
              <a:rPr lang="fr-CH" sz="1600" dirty="0"/>
              <a:t>/m</a:t>
            </a:r>
            <a:r>
              <a:rPr lang="fr-CH" sz="1600" baseline="30000" dirty="0"/>
              <a:t>2</a:t>
            </a:r>
            <a:endParaRPr lang="fr-FR" sz="1600" baseline="30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726" y="1303020"/>
            <a:ext cx="4878544" cy="307752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7815" y="1450122"/>
            <a:ext cx="3421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Frequency: 352 MHz</a:t>
            </a:r>
          </a:p>
          <a:p>
            <a:r>
              <a:rPr lang="en-US" sz="1400" dirty="0" smtClean="0"/>
              <a:t>1 solid state tower delivers 50 kW in CW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57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75864" y="421232"/>
            <a:ext cx="7944186" cy="12891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/>
              <a:t>New developments at SOLEIL synchrotron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Massamba </a:t>
            </a:r>
            <a:r>
              <a:rPr lang="en-US" sz="1800" dirty="0" err="1" smtClean="0"/>
              <a:t>Diop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00" y="1409699"/>
            <a:ext cx="8143323" cy="355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39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75864" y="421232"/>
            <a:ext cx="7944186" cy="12891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/>
              <a:t>200 MHz Thales solid state modules for SPS 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Eric Montesinos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152" y="1341121"/>
            <a:ext cx="5044440" cy="33629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1714282"/>
            <a:ext cx="3935693" cy="946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Industrial solution</a:t>
            </a:r>
          </a:p>
          <a:p>
            <a:endParaRPr lang="en-US" sz="1400" dirty="0"/>
          </a:p>
          <a:p>
            <a:r>
              <a:rPr lang="en-US" sz="1400" dirty="0" smtClean="0"/>
              <a:t>How this system can be extrapolated for FCC ?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996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07" y="1276386"/>
            <a:ext cx="4878633" cy="36833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 flipH="1">
            <a:off x="4747260" y="3124200"/>
            <a:ext cx="777240" cy="556260"/>
          </a:xfrm>
          <a:prstGeom prst="straightConnector1">
            <a:avLst/>
          </a:prstGeom>
          <a:ln w="34925">
            <a:solidFill>
              <a:srgbClr val="FF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66361" y="2043022"/>
            <a:ext cx="3924300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fr-CH" sz="1600" dirty="0"/>
              <a:t>8 racks of SSPA: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/>
              <a:t>Surface = 8 x 1.2* x 15 = 144 m</a:t>
            </a:r>
            <a:r>
              <a:rPr lang="fr-CH" sz="1600" baseline="30000" dirty="0"/>
              <a:t>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/>
              <a:t>RF power = 8 x 2 x 400 kW = 6.4 MW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600" dirty="0"/>
              <a:t>Power </a:t>
            </a:r>
            <a:r>
              <a:rPr lang="fr-CH" sz="1600" dirty="0" err="1"/>
              <a:t>density</a:t>
            </a:r>
            <a:r>
              <a:rPr lang="fr-CH" sz="1600" dirty="0"/>
              <a:t> ~ 44 </a:t>
            </a:r>
            <a:r>
              <a:rPr lang="fr-CH" sz="1600" dirty="0" err="1"/>
              <a:t>kW</a:t>
            </a:r>
            <a:r>
              <a:rPr lang="fr-CH" sz="1600" baseline="-25000" dirty="0" err="1"/>
              <a:t>RF</a:t>
            </a:r>
            <a:r>
              <a:rPr lang="fr-CH" sz="1600" dirty="0"/>
              <a:t>/m</a:t>
            </a:r>
            <a:r>
              <a:rPr lang="fr-CH" sz="1600" baseline="30000" dirty="0"/>
              <a:t>2</a:t>
            </a:r>
            <a:endParaRPr lang="fr-FR" sz="1600" baseline="300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560320" y="4038600"/>
            <a:ext cx="2293620" cy="7620"/>
          </a:xfrm>
          <a:prstGeom prst="straightConnector1">
            <a:avLst/>
          </a:prstGeom>
          <a:ln w="34925">
            <a:solidFill>
              <a:srgbClr val="0F124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76600" y="3863340"/>
            <a:ext cx="1600200" cy="50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800" dirty="0" smtClean="0"/>
              <a:t>~15 m</a:t>
            </a:r>
            <a:endParaRPr lang="fr-FR" sz="1800" dirty="0"/>
          </a:p>
        </p:txBody>
      </p:sp>
      <p:sp>
        <p:nvSpPr>
          <p:cNvPr id="13" name="Title 6"/>
          <p:cNvSpPr txBox="1">
            <a:spLocks/>
          </p:cNvSpPr>
          <p:nvPr/>
        </p:nvSpPr>
        <p:spPr>
          <a:xfrm>
            <a:off x="75864" y="421232"/>
            <a:ext cx="7944186" cy="12891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dirty="0" smtClean="0"/>
              <a:t>RF system foreseen for EIC</a:t>
            </a:r>
          </a:p>
          <a:p>
            <a:pPr>
              <a:lnSpc>
                <a:spcPct val="100000"/>
              </a:lnSpc>
            </a:pPr>
            <a:r>
              <a:rPr lang="en-US" sz="1800" dirty="0" smtClean="0"/>
              <a:t>Kevin Smith, Alexander Zaltsman (BNL)</a:t>
            </a: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5349763" y="4536222"/>
            <a:ext cx="28243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200" dirty="0" smtClean="0">
                <a:latin typeface="+mj-lt"/>
                <a:ea typeface="+mj-ea"/>
                <a:cs typeface="+mj-cs"/>
              </a:rPr>
              <a:t>* </a:t>
            </a:r>
            <a:r>
              <a:rPr lang="fr-CH" sz="1200" dirty="0" err="1" smtClean="0">
                <a:latin typeface="+mj-lt"/>
                <a:ea typeface="+mj-ea"/>
                <a:cs typeface="+mj-cs"/>
              </a:rPr>
              <a:t>assuming</a:t>
            </a:r>
            <a:r>
              <a:rPr lang="fr-CH" sz="1200" dirty="0" smtClean="0">
                <a:latin typeface="+mj-lt"/>
                <a:ea typeface="+mj-ea"/>
                <a:cs typeface="+mj-cs"/>
              </a:rPr>
              <a:t> </a:t>
            </a:r>
            <a:r>
              <a:rPr lang="fr-CH" sz="1200" dirty="0">
                <a:latin typeface="+mj-lt"/>
                <a:ea typeface="+mj-ea"/>
                <a:cs typeface="+mj-cs"/>
              </a:rPr>
              <a:t>the cabinet </a:t>
            </a:r>
            <a:r>
              <a:rPr lang="fr-CH" sz="1200" dirty="0" err="1">
                <a:latin typeface="+mj-lt"/>
                <a:ea typeface="+mj-ea"/>
                <a:cs typeface="+mj-cs"/>
              </a:rPr>
              <a:t>is</a:t>
            </a:r>
            <a:r>
              <a:rPr lang="fr-CH" sz="1200" dirty="0">
                <a:latin typeface="+mj-lt"/>
                <a:ea typeface="+mj-ea"/>
                <a:cs typeface="+mj-cs"/>
              </a:rPr>
              <a:t> 1.2 m </a:t>
            </a:r>
            <a:r>
              <a:rPr lang="fr-CH" sz="1200" dirty="0" err="1" smtClean="0">
                <a:latin typeface="+mj-lt"/>
                <a:ea typeface="+mj-ea"/>
                <a:cs typeface="+mj-cs"/>
              </a:rPr>
              <a:t>depth</a:t>
            </a:r>
            <a:endParaRPr lang="fr-CH" sz="1000" dirty="0">
              <a:solidFill>
                <a:srgbClr val="FF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16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90400" y="1516380"/>
            <a:ext cx="8263350" cy="1369060"/>
          </a:xfrm>
        </p:spPr>
        <p:txBody>
          <a:bodyPr/>
          <a:lstStyle/>
          <a:p>
            <a:pPr algn="ctr"/>
            <a:r>
              <a:rPr lang="fr-CH" dirty="0" smtClean="0"/>
              <a:t>RF system a</a:t>
            </a:r>
            <a:r>
              <a:rPr lang="fr-CH" dirty="0" smtClean="0"/>
              <a:t>lternative options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665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70080" y="486360"/>
            <a:ext cx="8467520" cy="804066"/>
          </a:xfrm>
        </p:spPr>
        <p:txBody>
          <a:bodyPr/>
          <a:lstStyle/>
          <a:p>
            <a:r>
              <a:rPr lang="fr-CH" sz="2800" dirty="0" smtClean="0"/>
              <a:t>Alternative scenario </a:t>
            </a:r>
            <a:r>
              <a:rPr lang="fr-CH" sz="2800" dirty="0" err="1" smtClean="0"/>
              <a:t>with</a:t>
            </a:r>
            <a:r>
              <a:rPr lang="fr-CH" sz="2800" dirty="0" smtClean="0"/>
              <a:t> 2-cell 400 MHz for W and 5-cell 800 MHz for H</a:t>
            </a:r>
            <a:endParaRPr lang="fr-F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Content Placeholder 23">
                <a:extLst>
                  <a:ext uri="{FF2B5EF4-FFF2-40B4-BE49-F238E27FC236}">
                    <a16:creationId xmlns:a16="http://schemas.microsoft.com/office/drawing/2014/main" id="{54AFE218-D5E2-4B17-8CBD-EC07EDC51A6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070110196"/>
                  </p:ext>
                </p:extLst>
              </p:nvPr>
            </p:nvGraphicFramePr>
            <p:xfrm>
              <a:off x="3342638" y="1825407"/>
              <a:ext cx="5588001" cy="2637510"/>
            </p:xfrm>
            <a:graphic>
              <a:graphicData uri="http://schemas.openxmlformats.org/drawingml/2006/table">
                <a:tbl>
                  <a:tblPr firstRow="1" firstCol="1"/>
                  <a:tblGrid>
                    <a:gridCol w="12978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61422">
                      <a:extLst>
                        <a:ext uri="{9D8B030D-6E8A-4147-A177-3AD203B41FA5}">
                          <a16:colId xmlns:a16="http://schemas.microsoft.com/office/drawing/2014/main" val="1646129905"/>
                        </a:ext>
                      </a:extLst>
                    </a:gridCol>
                    <a:gridCol w="490665">
                      <a:extLst>
                        <a:ext uri="{9D8B030D-6E8A-4147-A177-3AD203B41FA5}">
                          <a16:colId xmlns:a16="http://schemas.microsoft.com/office/drawing/2014/main" val="1687229677"/>
                        </a:ext>
                      </a:extLst>
                    </a:gridCol>
                    <a:gridCol w="620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68662">
                      <a:extLst>
                        <a:ext uri="{9D8B030D-6E8A-4147-A177-3AD203B41FA5}">
                          <a16:colId xmlns:a16="http://schemas.microsoft.com/office/drawing/2014/main" val="415059289"/>
                        </a:ext>
                      </a:extLst>
                    </a:gridCol>
                    <a:gridCol w="91799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30510">
                      <a:extLst>
                        <a:ext uri="{9D8B030D-6E8A-4147-A177-3AD203B41FA5}">
                          <a16:colId xmlns:a16="http://schemas.microsoft.com/office/drawing/2014/main" val="664594422"/>
                        </a:ext>
                      </a:extLst>
                    </a:gridCol>
                  </a:tblGrid>
                  <a:tr h="32103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r>
                            <a:rPr lang="en-US" sz="1100" dirty="0"/>
                            <a:t>W (100 MV total)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W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 gridSpan="2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H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H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ttbar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ttbar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800 MHz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3595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Frequency [MHz]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800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400+800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800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49272492"/>
                      </a:ext>
                    </a:extLst>
                  </a:tr>
                  <a:tr h="238968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Number of cells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4/5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55928857"/>
                      </a:ext>
                    </a:extLst>
                  </a:tr>
                  <a:tr h="238968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Voltage [MV]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1.92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7.5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14.7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18.6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14.7/18.6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18.6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61067040"/>
                      </a:ext>
                    </a:extLst>
                  </a:tr>
                  <a:tr h="24339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 err="1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Power_opt</a:t>
                          </a: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 [kW]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782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369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endParaRPr lang="en-US" sz="1100" kern="1200" dirty="0">
                            <a:solidFill>
                              <a:schemeClr val="dk1"/>
                            </a:solidFill>
                            <a:latin typeface="Trebuchet MS" panose="020B0603020202020204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endParaRPr lang="en-US" sz="1100" kern="1200" dirty="0">
                            <a:solidFill>
                              <a:schemeClr val="dk1"/>
                            </a:solidFill>
                            <a:latin typeface="Trebuchet MS" panose="020B0603020202020204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123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155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93595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# of cavities</a:t>
                          </a:r>
                        </a:p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(2-beams)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126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266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338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266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272 + 412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627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38968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Total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1100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𝑹𝑭</m:t>
                                  </m:r>
                                </m:sub>
                              </m:sSub>
                              <m:r>
                                <a:rPr lang="en-US" sz="1100" kern="1200" smtClean="0">
                                  <a:solidFill>
                                    <a:schemeClr val="dk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 [MW]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97.8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98.6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97.4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97.1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66869435"/>
                      </a:ext>
                    </a:extLst>
                  </a:tr>
                  <a:tr h="393595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Total Length [km]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0.246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0.68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1.01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0.53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1.64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1.25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494426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Content Placeholder 23">
                <a:extLst>
                  <a:ext uri="{FF2B5EF4-FFF2-40B4-BE49-F238E27FC236}">
                    <a16:creationId xmlns:a16="http://schemas.microsoft.com/office/drawing/2014/main" id="{54AFE218-D5E2-4B17-8CBD-EC07EDC51A6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070110196"/>
                  </p:ext>
                </p:extLst>
              </p:nvPr>
            </p:nvGraphicFramePr>
            <p:xfrm>
              <a:off x="3342638" y="1825407"/>
              <a:ext cx="5588001" cy="2637510"/>
            </p:xfrm>
            <a:graphic>
              <a:graphicData uri="http://schemas.openxmlformats.org/drawingml/2006/table">
                <a:tbl>
                  <a:tblPr firstRow="1" firstCol="1"/>
                  <a:tblGrid>
                    <a:gridCol w="12978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61422">
                      <a:extLst>
                        <a:ext uri="{9D8B030D-6E8A-4147-A177-3AD203B41FA5}">
                          <a16:colId xmlns:a16="http://schemas.microsoft.com/office/drawing/2014/main" val="1646129905"/>
                        </a:ext>
                      </a:extLst>
                    </a:gridCol>
                    <a:gridCol w="490665">
                      <a:extLst>
                        <a:ext uri="{9D8B030D-6E8A-4147-A177-3AD203B41FA5}">
                          <a16:colId xmlns:a16="http://schemas.microsoft.com/office/drawing/2014/main" val="1687229677"/>
                        </a:ext>
                      </a:extLst>
                    </a:gridCol>
                    <a:gridCol w="62088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68662">
                      <a:extLst>
                        <a:ext uri="{9D8B030D-6E8A-4147-A177-3AD203B41FA5}">
                          <a16:colId xmlns:a16="http://schemas.microsoft.com/office/drawing/2014/main" val="415059289"/>
                        </a:ext>
                      </a:extLst>
                    </a:gridCol>
                    <a:gridCol w="91799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30510">
                      <a:extLst>
                        <a:ext uri="{9D8B030D-6E8A-4147-A177-3AD203B41FA5}">
                          <a16:colId xmlns:a16="http://schemas.microsoft.com/office/drawing/2014/main" val="664594422"/>
                        </a:ext>
                      </a:extLst>
                    </a:gridCol>
                  </a:tblGrid>
                  <a:tr h="32103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r>
                            <a:rPr lang="en-US" sz="1100" dirty="0"/>
                            <a:t>W (100 MV total)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bg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W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 gridSpan="2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H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H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ttbar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ttbar</a:t>
                          </a:r>
                        </a:p>
                        <a:p>
                          <a:pPr algn="ctr"/>
                          <a:r>
                            <a:rPr lang="en-US" sz="1400" dirty="0"/>
                            <a:t>800 MHz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72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Frequency [MHz]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800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400+800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800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49272492"/>
                      </a:ext>
                    </a:extLst>
                  </a:tr>
                  <a:tr h="25908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Number of cells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4/5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755928857"/>
                      </a:ext>
                    </a:extLst>
                  </a:tr>
                  <a:tr h="25908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Voltage [MV]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1.92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7.5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14.7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18.6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14.7/18.6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18.6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61067040"/>
                      </a:ext>
                    </a:extLst>
                  </a:tr>
                  <a:tr h="25908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 err="1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Power_opt</a:t>
                          </a: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 [kW]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782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369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endParaRPr lang="en-US" sz="1100" kern="1200" dirty="0">
                            <a:solidFill>
                              <a:schemeClr val="dk1"/>
                            </a:solidFill>
                            <a:latin typeface="Trebuchet MS" panose="020B0603020202020204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endParaRPr lang="en-US" sz="1100" kern="1200" dirty="0">
                            <a:solidFill>
                              <a:schemeClr val="dk1"/>
                            </a:solidFill>
                            <a:latin typeface="Trebuchet MS" panose="020B0603020202020204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123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155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67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# of cavities</a:t>
                          </a:r>
                        </a:p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(2-beams)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126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266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338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266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272 + 412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Trebuchet MS" panose="020B0603020202020204"/>
                            </a:defRPr>
                          </a:lvl9pPr>
                        </a:lstStyle>
                        <a:p>
                          <a:pPr marL="0" algn="ctr" defTabSz="914400" rtl="0" eaLnBrk="1" latinLnBrk="0" hangingPunct="1"/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627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469" t="-748837" r="-331925" b="-176744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97.8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98.6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97.4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97.1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66869435"/>
                      </a:ext>
                    </a:extLst>
                  </a:tr>
                  <a:tr h="42672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b="1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Total Length [km]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0.246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0.68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1.01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0.53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1.64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dk1"/>
                              </a:solidFill>
                              <a:latin typeface="Trebuchet MS" panose="020B0603020202020204"/>
                              <a:ea typeface="+mn-ea"/>
                              <a:cs typeface="+mn-cs"/>
                            </a:rPr>
                            <a:t>1.25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4944269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Rectangle 11"/>
          <p:cNvSpPr/>
          <p:nvPr/>
        </p:nvSpPr>
        <p:spPr>
          <a:xfrm>
            <a:off x="6319520" y="1493083"/>
            <a:ext cx="27201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R. Calaga and Univ. of Rostock 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0" y="1805007"/>
            <a:ext cx="334264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2-cell 400 MHz has some advantages compared to 4-cell cavity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Better in terms of impedances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Easier to fabricate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Studies on-going with the new beam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RF layout to be established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61000" y="4645829"/>
            <a:ext cx="4642618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FCC-</a:t>
            </a:r>
            <a:r>
              <a:rPr lang="fr-FR" sz="1200" dirty="0" err="1" smtClean="0"/>
              <a:t>ee</a:t>
            </a:r>
            <a:r>
              <a:rPr lang="fr-FR" sz="1200" dirty="0" smtClean="0"/>
              <a:t> </a:t>
            </a:r>
            <a:r>
              <a:rPr lang="fr-FR" sz="1200" dirty="0"/>
              <a:t>HYBRID RF SCHEME, </a:t>
            </a:r>
            <a:r>
              <a:rPr lang="fr-FR" sz="1200" dirty="0" smtClean="0"/>
              <a:t>S. Gorgi Zadeh et al., IPAC2018</a:t>
            </a:r>
          </a:p>
          <a:p>
            <a:r>
              <a:rPr lang="fr-FR" sz="1200" dirty="0">
                <a:hlinkClick r:id="rId3"/>
              </a:rPr>
              <a:t>https://</a:t>
            </a:r>
            <a:r>
              <a:rPr lang="fr-FR" sz="1200" dirty="0" smtClean="0">
                <a:hlinkClick r:id="rId3"/>
              </a:rPr>
              <a:t>cds.cern.ch/record/2646064/files/mopmf036.pdf?version=1</a:t>
            </a:r>
            <a:endParaRPr lang="fr-FR" sz="1200" dirty="0" smtClean="0"/>
          </a:p>
          <a:p>
            <a:endParaRPr lang="fr-FR" sz="1200" dirty="0"/>
          </a:p>
        </p:txBody>
      </p:sp>
      <p:sp>
        <p:nvSpPr>
          <p:cNvPr id="4" name="Rounded Rectangle 3"/>
          <p:cNvSpPr/>
          <p:nvPr/>
        </p:nvSpPr>
        <p:spPr>
          <a:xfrm>
            <a:off x="5257800" y="2199640"/>
            <a:ext cx="386080" cy="22047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ounded Rectangle 9"/>
          <p:cNvSpPr/>
          <p:nvPr/>
        </p:nvSpPr>
        <p:spPr>
          <a:xfrm>
            <a:off x="6558280" y="2204720"/>
            <a:ext cx="386080" cy="22047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82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pic>
        <p:nvPicPr>
          <p:cNvPr id="9" name="Picture 1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46" y="375237"/>
            <a:ext cx="3170797" cy="2147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010275" y="2495550"/>
            <a:ext cx="2809875" cy="2647950"/>
            <a:chOff x="7095745" y="548640"/>
            <a:chExt cx="4244350" cy="4008049"/>
          </a:xfrm>
        </p:grpSpPr>
        <p:grpSp>
          <p:nvGrpSpPr>
            <p:cNvPr id="11" name="Group 10"/>
            <p:cNvGrpSpPr/>
            <p:nvPr/>
          </p:nvGrpSpPr>
          <p:grpSpPr>
            <a:xfrm>
              <a:off x="7095745" y="548640"/>
              <a:ext cx="4244350" cy="4008049"/>
              <a:chOff x="6342489" y="958291"/>
              <a:chExt cx="3856433" cy="3649605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42489" y="958291"/>
                <a:ext cx="3856433" cy="3553841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15785" y="4273644"/>
                <a:ext cx="1194458" cy="334252"/>
              </a:xfrm>
              <a:prstGeom prst="rect">
                <a:avLst/>
              </a:prstGeom>
            </p:spPr>
          </p:pic>
        </p:grpSp>
        <p:sp>
          <p:nvSpPr>
            <p:cNvPr id="12" name="Oval 11"/>
            <p:cNvSpPr/>
            <p:nvPr/>
          </p:nvSpPr>
          <p:spPr>
            <a:xfrm>
              <a:off x="7637069" y="3313785"/>
              <a:ext cx="557134" cy="49743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7672425" y="1052169"/>
              <a:ext cx="557134" cy="49743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087" y="3443288"/>
            <a:ext cx="4691063" cy="1434056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18337" y="1068407"/>
            <a:ext cx="4323491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CDR b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aseline update: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Point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H: Z, W and ZH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2 x 2.5 GV @ 400 MHz, 4.5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 x 2.5 GV @ 400 MHz, 4.5 K (booster)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oint L: ttbar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+ 6.7 GV @ 800 MHz, 2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+ 9.2 GV @ 800 MHz, 2K (booster)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Beam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currents 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~ CDR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Increased charge per bunch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Increased voltages for Z, W, ZH (~ + 20%)</a:t>
            </a:r>
          </a:p>
        </p:txBody>
      </p:sp>
      <p:sp>
        <p:nvSpPr>
          <p:cNvPr id="18" name="Title 6"/>
          <p:cNvSpPr>
            <a:spLocks noGrp="1"/>
          </p:cNvSpPr>
          <p:nvPr>
            <p:ph type="title"/>
          </p:nvPr>
        </p:nvSpPr>
        <p:spPr>
          <a:xfrm>
            <a:off x="75864" y="421232"/>
            <a:ext cx="5727450" cy="50840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/>
              <a:t>New </a:t>
            </a:r>
            <a:r>
              <a:rPr lang="en-US" sz="2800" dirty="0" smtClean="0"/>
              <a:t>beam parameters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11830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19280" y="506680"/>
            <a:ext cx="8573184" cy="804066"/>
          </a:xfrm>
        </p:spPr>
        <p:txBody>
          <a:bodyPr/>
          <a:lstStyle/>
          <a:p>
            <a:r>
              <a:rPr lang="fr-CH" sz="2800" dirty="0" smtClean="0"/>
              <a:t>Alternative scenario </a:t>
            </a:r>
            <a:r>
              <a:rPr lang="fr-CH" sz="2800" dirty="0" err="1" smtClean="0"/>
              <a:t>with</a:t>
            </a:r>
            <a:r>
              <a:rPr lang="fr-CH" sz="2800" dirty="0" smtClean="0"/>
              <a:t> 2-cell 600 MHz SWELL</a:t>
            </a:r>
            <a:endParaRPr lang="fr-FR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848" y="1732280"/>
            <a:ext cx="3615106" cy="28219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848" y="1698437"/>
            <a:ext cx="479694" cy="4796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5638801" y="1691952"/>
            <a:ext cx="9906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Slotted waveguide (x4)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>
            <a:off x="6156960" y="2181860"/>
            <a:ext cx="518160" cy="32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7764683" y="1787875"/>
            <a:ext cx="148599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HOM extractors (x8)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H="1">
            <a:off x="7162802" y="2067560"/>
            <a:ext cx="647698" cy="167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7309446" y="4156247"/>
            <a:ext cx="14687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Cooling circuits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>
            <a:stCxn id="15" idx="1"/>
          </p:cNvCxnSpPr>
          <p:nvPr/>
        </p:nvCxnSpPr>
        <p:spPr>
          <a:xfrm flipH="1" flipV="1">
            <a:off x="6957060" y="3972561"/>
            <a:ext cx="352386" cy="3337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86360" y="1657687"/>
            <a:ext cx="479552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A great candidate to have a single cavity type for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(almost) all 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GB" sz="1600" dirty="0" err="1">
                <a:solidFill>
                  <a:schemeClr val="accent1">
                    <a:lumMod val="50000"/>
                  </a:schemeClr>
                </a:solidFill>
              </a:rPr>
              <a:t>FCCee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 beam energies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Can operate at high current and high gradient at the same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Studies to be started with the new beam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Optimized RF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layout –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see next slide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94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938" t="5916" r="1875" b="43084"/>
          <a:stretch/>
        </p:blipFill>
        <p:spPr>
          <a:xfrm>
            <a:off x="144534" y="1474428"/>
            <a:ext cx="6843125" cy="2040932"/>
          </a:xfrm>
          <a:prstGeom prst="rect">
            <a:avLst/>
          </a:prstGeom>
        </p:spPr>
      </p:pic>
      <p:sp>
        <p:nvSpPr>
          <p:cNvPr id="10" name="Title 4"/>
          <p:cNvSpPr txBox="1">
            <a:spLocks/>
          </p:cNvSpPr>
          <p:nvPr/>
        </p:nvSpPr>
        <p:spPr>
          <a:xfrm>
            <a:off x="0" y="415240"/>
            <a:ext cx="5598160" cy="80406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SWELL </a:t>
            </a:r>
            <a:r>
              <a:rPr lang="fr-CH" dirty="0" err="1" smtClean="0"/>
              <a:t>cavities</a:t>
            </a:r>
            <a:r>
              <a:rPr lang="fr-CH" dirty="0" smtClean="0"/>
              <a:t>, </a:t>
            </a:r>
            <a:r>
              <a:rPr lang="fr-CH" dirty="0" err="1" smtClean="0"/>
              <a:t>cryomodules</a:t>
            </a:r>
            <a:r>
              <a:rPr lang="fr-CH" dirty="0" smtClean="0"/>
              <a:t> </a:t>
            </a:r>
          </a:p>
          <a:p>
            <a:r>
              <a:rPr lang="fr-CH" dirty="0" smtClean="0"/>
              <a:t>and </a:t>
            </a:r>
            <a:r>
              <a:rPr lang="fr-CH" dirty="0" smtClean="0"/>
              <a:t>klystrons </a:t>
            </a:r>
            <a:r>
              <a:rPr lang="fr-CH" dirty="0" err="1" smtClean="0"/>
              <a:t>integration</a:t>
            </a:r>
            <a:endParaRPr lang="fr-FR" dirty="0"/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0" y="3789102"/>
            <a:ext cx="52994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285750" indent="-285750">
              <a:buFont typeface="Wingdings" panose="05000000000000000000" pitchFamily="2" charset="2"/>
              <a:buChar char="§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z="1400" dirty="0"/>
              <a:t>Working hypothesis of 2 cavities per </a:t>
            </a:r>
            <a:r>
              <a:rPr lang="en-GB" sz="1400" dirty="0" err="1"/>
              <a:t>cryomodules</a:t>
            </a:r>
            <a:endParaRPr lang="en-GB" sz="1400" dirty="0"/>
          </a:p>
          <a:p>
            <a:r>
              <a:rPr lang="en-GB" sz="1400" dirty="0" smtClean="0"/>
              <a:t>Free </a:t>
            </a:r>
            <a:r>
              <a:rPr lang="en-GB" sz="1400" dirty="0"/>
              <a:t>space between </a:t>
            </a:r>
            <a:r>
              <a:rPr lang="en-GB" sz="1400" dirty="0" err="1"/>
              <a:t>cryomodules</a:t>
            </a:r>
            <a:r>
              <a:rPr lang="en-GB" sz="1400" dirty="0"/>
              <a:t> at Z stage</a:t>
            </a:r>
          </a:p>
          <a:p>
            <a:r>
              <a:rPr lang="en-GB" sz="1400" dirty="0" smtClean="0"/>
              <a:t>high </a:t>
            </a:r>
            <a:r>
              <a:rPr lang="en-GB" sz="1400" dirty="0"/>
              <a:t>power RF splitter to divide the power by two for the W and H </a:t>
            </a:r>
            <a:r>
              <a:rPr lang="en-GB" sz="1400" dirty="0" smtClean="0"/>
              <a:t>operation so that klystrons operate at constant power of 600 </a:t>
            </a:r>
            <a:r>
              <a:rPr lang="en-GB" sz="1400" dirty="0" smtClean="0"/>
              <a:t>kW</a:t>
            </a:r>
            <a:endParaRPr lang="en-GB" sz="1400" dirty="0"/>
          </a:p>
        </p:txBody>
      </p:sp>
      <p:sp>
        <p:nvSpPr>
          <p:cNvPr id="12" name="Right Brace 11"/>
          <p:cNvSpPr/>
          <p:nvPr/>
        </p:nvSpPr>
        <p:spPr>
          <a:xfrm rot="5400000">
            <a:off x="5330123" y="2101061"/>
            <a:ext cx="146595" cy="30158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5639724" y="3785722"/>
            <a:ext cx="350427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 err="1" smtClean="0"/>
              <a:t>Other</a:t>
            </a:r>
            <a:r>
              <a:rPr lang="fr-CH" sz="1050" dirty="0" smtClean="0"/>
              <a:t> options are </a:t>
            </a:r>
            <a:r>
              <a:rPr lang="fr-CH" sz="1050" dirty="0" err="1" smtClean="0"/>
              <a:t>posssible</a:t>
            </a:r>
            <a:r>
              <a:rPr lang="fr-CH" sz="1050" dirty="0" smtClean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050" dirty="0" smtClean="0"/>
              <a:t>4 or 5 </a:t>
            </a:r>
            <a:r>
              <a:rPr lang="fr-CH" sz="1050" dirty="0" err="1" smtClean="0"/>
              <a:t>cells</a:t>
            </a:r>
            <a:r>
              <a:rPr lang="fr-CH" sz="1050" dirty="0" smtClean="0"/>
              <a:t> 600 MHz, </a:t>
            </a:r>
            <a:r>
              <a:rPr lang="fr-CH" sz="1050" dirty="0" err="1" smtClean="0"/>
              <a:t>without</a:t>
            </a:r>
            <a:r>
              <a:rPr lang="fr-CH" sz="1050" dirty="0" smtClean="0"/>
              <a:t> </a:t>
            </a:r>
            <a:r>
              <a:rPr lang="fr-CH" sz="1050" dirty="0" err="1" smtClean="0"/>
              <a:t>slotted</a:t>
            </a:r>
            <a:r>
              <a:rPr lang="fr-CH" sz="1050" dirty="0" smtClean="0"/>
              <a:t> </a:t>
            </a:r>
            <a:r>
              <a:rPr lang="fr-CH" sz="1050" dirty="0" err="1" smtClean="0"/>
              <a:t>waveguides</a:t>
            </a:r>
            <a:endParaRPr lang="fr-CH" sz="105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050" dirty="0"/>
              <a:t>4 or 5 </a:t>
            </a:r>
            <a:r>
              <a:rPr lang="fr-CH" sz="1050" dirty="0" err="1"/>
              <a:t>cells</a:t>
            </a:r>
            <a:r>
              <a:rPr lang="fr-CH" sz="1050" dirty="0"/>
              <a:t> </a:t>
            </a:r>
            <a:r>
              <a:rPr lang="fr-CH" sz="1050" dirty="0" smtClean="0"/>
              <a:t>800 </a:t>
            </a:r>
            <a:r>
              <a:rPr lang="fr-CH" sz="1050" dirty="0"/>
              <a:t>MHz</a:t>
            </a:r>
            <a:endParaRPr lang="fr-FR" sz="1050" dirty="0"/>
          </a:p>
        </p:txBody>
      </p:sp>
      <p:grpSp>
        <p:nvGrpSpPr>
          <p:cNvPr id="8" name="Group 7"/>
          <p:cNvGrpSpPr/>
          <p:nvPr/>
        </p:nvGrpSpPr>
        <p:grpSpPr>
          <a:xfrm>
            <a:off x="6024880" y="436880"/>
            <a:ext cx="2905760" cy="2550161"/>
            <a:chOff x="1174968" y="2793241"/>
            <a:chExt cx="3676016" cy="3241254"/>
          </a:xfrm>
        </p:grpSpPr>
        <p:grpSp>
          <p:nvGrpSpPr>
            <p:cNvPr id="14" name="Group 13"/>
            <p:cNvGrpSpPr/>
            <p:nvPr/>
          </p:nvGrpSpPr>
          <p:grpSpPr>
            <a:xfrm>
              <a:off x="1174968" y="2793241"/>
              <a:ext cx="3676016" cy="3241254"/>
              <a:chOff x="1787309" y="2759615"/>
              <a:chExt cx="3676016" cy="3241254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281" r="48460"/>
              <a:stretch/>
            </p:blipFill>
            <p:spPr>
              <a:xfrm>
                <a:off x="2276271" y="2759615"/>
                <a:ext cx="2611959" cy="3241254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46784" y="4241160"/>
                <a:ext cx="1258753" cy="922552"/>
              </a:xfrm>
              <a:prstGeom prst="rect">
                <a:avLst/>
              </a:prstGeom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2659381" y="3991098"/>
                <a:ext cx="1163954" cy="260350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effectLst/>
                </a:endParaRPr>
              </a:p>
            </p:txBody>
          </p:sp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68854" y="4241160"/>
                <a:ext cx="1258753" cy="922552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759" t="53878" r="88070" b="32875"/>
              <a:stretch/>
            </p:blipFill>
            <p:spPr>
              <a:xfrm flipH="1">
                <a:off x="3569877" y="4552949"/>
                <a:ext cx="150291" cy="293371"/>
              </a:xfrm>
              <a:prstGeom prst="rect">
                <a:avLst/>
              </a:prstGeom>
            </p:spPr>
          </p:pic>
          <p:sp>
            <p:nvSpPr>
              <p:cNvPr id="21" name="Rectangle 20"/>
              <p:cNvSpPr/>
              <p:nvPr/>
            </p:nvSpPr>
            <p:spPr>
              <a:xfrm>
                <a:off x="2860959" y="3422516"/>
                <a:ext cx="638145" cy="521596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171696" y="3428612"/>
                <a:ext cx="867207" cy="521596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958590" y="5428087"/>
                <a:ext cx="772257" cy="521596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999182" y="5428087"/>
                <a:ext cx="1426360" cy="572782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3569877" y="4133211"/>
                <a:ext cx="150291" cy="419738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effectLst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583548" y="4851400"/>
                <a:ext cx="150291" cy="419738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effectLst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971417" y="3984621"/>
                <a:ext cx="905940" cy="260350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effectLst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2373277" y="5140963"/>
                <a:ext cx="2504079" cy="223517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effectLst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362023" y="4003036"/>
                <a:ext cx="154482" cy="260350"/>
              </a:xfrm>
              <a:prstGeom prst="rect">
                <a:avLst/>
              </a:prstGeom>
              <a:solidFill>
                <a:schemeClr val="bg1"/>
              </a:solidFill>
              <a:ln w="4762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effectLst/>
                </a:endParaRPr>
              </a:p>
            </p:txBody>
          </p:sp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16505" y="4227445"/>
                <a:ext cx="148819" cy="325505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23335" y="4227446"/>
                <a:ext cx="148819" cy="325504"/>
              </a:xfrm>
              <a:prstGeom prst="rect">
                <a:avLst/>
              </a:prstGeom>
            </p:spPr>
          </p:pic>
          <p:grpSp>
            <p:nvGrpSpPr>
              <p:cNvPr id="32" name="Group 31"/>
              <p:cNvGrpSpPr/>
              <p:nvPr/>
            </p:nvGrpSpPr>
            <p:grpSpPr>
              <a:xfrm>
                <a:off x="1787309" y="3820709"/>
                <a:ext cx="585968" cy="1651114"/>
                <a:chOff x="1787309" y="3820709"/>
                <a:chExt cx="585968" cy="1651114"/>
              </a:xfrm>
            </p:grpSpPr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 rotWithShape="1">
                <a:blip r:embed="rId7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859" t="38453" r="87727" b="46466"/>
                <a:stretch/>
              </p:blipFill>
              <p:spPr>
                <a:xfrm flipV="1">
                  <a:off x="2216350" y="4895202"/>
                  <a:ext cx="156927" cy="576621"/>
                </a:xfrm>
                <a:prstGeom prst="rect">
                  <a:avLst/>
                </a:prstGeom>
              </p:spPr>
            </p:pic>
            <p:grpSp>
              <p:nvGrpSpPr>
                <p:cNvPr id="43" name="Group 42"/>
                <p:cNvGrpSpPr/>
                <p:nvPr/>
              </p:nvGrpSpPr>
              <p:grpSpPr>
                <a:xfrm>
                  <a:off x="1787309" y="3820709"/>
                  <a:ext cx="574715" cy="1416663"/>
                  <a:chOff x="1787309" y="3820709"/>
                  <a:chExt cx="574715" cy="1416663"/>
                </a:xfrm>
              </p:grpSpPr>
              <p:pic>
                <p:nvPicPr>
                  <p:cNvPr id="44" name="Picture 43"/>
                  <p:cNvPicPr>
                    <a:picLocks noChangeAspect="1"/>
                  </p:cNvPicPr>
                  <p:nvPr/>
                </p:nvPicPr>
                <p:blipFill rotWithShape="1">
                  <a:blip r:embed="rId8" cstate="hq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0759" t="51612" r="88070" b="30496"/>
                  <a:stretch/>
                </p:blipFill>
                <p:spPr>
                  <a:xfrm>
                    <a:off x="2269489" y="4502775"/>
                    <a:ext cx="92534" cy="396240"/>
                  </a:xfrm>
                  <a:prstGeom prst="rect">
                    <a:avLst/>
                  </a:prstGeom>
                </p:spPr>
              </p:pic>
              <p:pic>
                <p:nvPicPr>
                  <p:cNvPr id="45" name="Picture 44"/>
                  <p:cNvPicPr>
                    <a:picLocks noChangeAspect="1"/>
                  </p:cNvPicPr>
                  <p:nvPr/>
                </p:nvPicPr>
                <p:blipFill rotWithShape="1">
                  <a:blip r:embed="rId9" cstate="hq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703" t="37939" r="87727" b="46466"/>
                  <a:stretch/>
                </p:blipFill>
                <p:spPr>
                  <a:xfrm>
                    <a:off x="2204720" y="3906520"/>
                    <a:ext cx="157304" cy="596255"/>
                  </a:xfrm>
                  <a:prstGeom prst="rect">
                    <a:avLst/>
                  </a:prstGeom>
                </p:spPr>
              </p:pic>
              <p:pic>
                <p:nvPicPr>
                  <p:cNvPr id="46" name="Picture 45"/>
                  <p:cNvPicPr>
                    <a:picLocks noChangeAspect="1"/>
                  </p:cNvPicPr>
                  <p:nvPr/>
                </p:nvPicPr>
                <p:blipFill rotWithShape="1">
                  <a:blip r:embed="rId8" cstate="hq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0759" t="51612" r="88070" b="30496"/>
                  <a:stretch/>
                </p:blipFill>
                <p:spPr>
                  <a:xfrm>
                    <a:off x="2212340" y="4502775"/>
                    <a:ext cx="92534" cy="396240"/>
                  </a:xfrm>
                  <a:prstGeom prst="rect">
                    <a:avLst/>
                  </a:prstGeom>
                </p:spPr>
              </p:pic>
              <p:pic>
                <p:nvPicPr>
                  <p:cNvPr id="47" name="Picture 46"/>
                  <p:cNvPicPr>
                    <a:picLocks noChangeAspect="1"/>
                  </p:cNvPicPr>
                  <p:nvPr/>
                </p:nvPicPr>
                <p:blipFill rotWithShape="1">
                  <a:blip r:embed="rId10"/>
                  <a:srcRect b="33938"/>
                  <a:stretch/>
                </p:blipFill>
                <p:spPr>
                  <a:xfrm>
                    <a:off x="1787309" y="3820709"/>
                    <a:ext cx="435854" cy="845271"/>
                  </a:xfrm>
                  <a:prstGeom prst="rect">
                    <a:avLst/>
                  </a:prstGeom>
                </p:spPr>
              </p:pic>
              <p:pic>
                <p:nvPicPr>
                  <p:cNvPr id="48" name="Picture 47"/>
                  <p:cNvPicPr>
                    <a:picLocks noChangeAspect="1"/>
                  </p:cNvPicPr>
                  <p:nvPr/>
                </p:nvPicPr>
                <p:blipFill rotWithShape="1">
                  <a:blip r:embed="rId10"/>
                  <a:srcRect t="59314"/>
                  <a:stretch/>
                </p:blipFill>
                <p:spPr>
                  <a:xfrm>
                    <a:off x="1789849" y="4716780"/>
                    <a:ext cx="435854" cy="520592"/>
                  </a:xfrm>
                  <a:prstGeom prst="rect">
                    <a:avLst/>
                  </a:prstGeom>
                </p:spPr>
              </p:pic>
              <p:pic>
                <p:nvPicPr>
                  <p:cNvPr id="49" name="Picture 48"/>
                  <p:cNvPicPr>
                    <a:picLocks noChangeAspect="1"/>
                  </p:cNvPicPr>
                  <p:nvPr/>
                </p:nvPicPr>
                <p:blipFill rotWithShape="1">
                  <a:blip r:embed="rId10"/>
                  <a:srcRect t="59511" b="32747"/>
                  <a:stretch/>
                </p:blipFill>
                <p:spPr>
                  <a:xfrm>
                    <a:off x="1787309" y="4635500"/>
                    <a:ext cx="435854" cy="9906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33" name="Group 32"/>
              <p:cNvGrpSpPr/>
              <p:nvPr/>
            </p:nvGrpSpPr>
            <p:grpSpPr>
              <a:xfrm flipH="1">
                <a:off x="4877356" y="3818220"/>
                <a:ext cx="585969" cy="1812359"/>
                <a:chOff x="1787309" y="3820709"/>
                <a:chExt cx="585969" cy="1812359"/>
              </a:xfrm>
            </p:grpSpPr>
            <p:pic>
              <p:nvPicPr>
                <p:cNvPr id="34" name="Picture 33"/>
                <p:cNvPicPr>
                  <a:picLocks noChangeAspect="1"/>
                </p:cNvPicPr>
                <p:nvPr/>
              </p:nvPicPr>
              <p:blipFill rotWithShape="1">
                <a:blip r:embed="rId11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629" t="34236" r="87727" b="46466"/>
                <a:stretch/>
              </p:blipFill>
              <p:spPr>
                <a:xfrm flipV="1">
                  <a:off x="2205786" y="4895203"/>
                  <a:ext cx="167492" cy="737865"/>
                </a:xfrm>
                <a:prstGeom prst="rect">
                  <a:avLst/>
                </a:prstGeom>
              </p:spPr>
            </p:pic>
            <p:grpSp>
              <p:nvGrpSpPr>
                <p:cNvPr id="35" name="Group 34"/>
                <p:cNvGrpSpPr/>
                <p:nvPr/>
              </p:nvGrpSpPr>
              <p:grpSpPr>
                <a:xfrm>
                  <a:off x="1787309" y="3820709"/>
                  <a:ext cx="574715" cy="1416663"/>
                  <a:chOff x="1787309" y="3820709"/>
                  <a:chExt cx="574715" cy="1416663"/>
                </a:xfrm>
              </p:grpSpPr>
              <p:pic>
                <p:nvPicPr>
                  <p:cNvPr id="36" name="Picture 35"/>
                  <p:cNvPicPr>
                    <a:picLocks noChangeAspect="1"/>
                  </p:cNvPicPr>
                  <p:nvPr/>
                </p:nvPicPr>
                <p:blipFill rotWithShape="1">
                  <a:blip r:embed="rId8" cstate="hq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0759" t="51612" r="88070" b="30496"/>
                  <a:stretch/>
                </p:blipFill>
                <p:spPr>
                  <a:xfrm>
                    <a:off x="2269489" y="4502775"/>
                    <a:ext cx="92534" cy="396240"/>
                  </a:xfrm>
                  <a:prstGeom prst="rect">
                    <a:avLst/>
                  </a:prstGeom>
                </p:spPr>
              </p:pic>
              <p:pic>
                <p:nvPicPr>
                  <p:cNvPr id="37" name="Picture 36"/>
                  <p:cNvPicPr>
                    <a:picLocks noChangeAspect="1"/>
                  </p:cNvPicPr>
                  <p:nvPr/>
                </p:nvPicPr>
                <p:blipFill rotWithShape="1">
                  <a:blip r:embed="rId9" cstate="hq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703" t="37939" r="87727" b="46466"/>
                  <a:stretch/>
                </p:blipFill>
                <p:spPr>
                  <a:xfrm>
                    <a:off x="2204720" y="3906520"/>
                    <a:ext cx="157304" cy="596255"/>
                  </a:xfrm>
                  <a:prstGeom prst="rect">
                    <a:avLst/>
                  </a:prstGeom>
                </p:spPr>
              </p:pic>
              <p:pic>
                <p:nvPicPr>
                  <p:cNvPr id="38" name="Picture 37"/>
                  <p:cNvPicPr>
                    <a:picLocks noChangeAspect="1"/>
                  </p:cNvPicPr>
                  <p:nvPr/>
                </p:nvPicPr>
                <p:blipFill rotWithShape="1">
                  <a:blip r:embed="rId8" cstate="hq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0759" t="51612" r="88070" b="30496"/>
                  <a:stretch/>
                </p:blipFill>
                <p:spPr>
                  <a:xfrm>
                    <a:off x="2212340" y="4502775"/>
                    <a:ext cx="92534" cy="396240"/>
                  </a:xfrm>
                  <a:prstGeom prst="rect">
                    <a:avLst/>
                  </a:prstGeom>
                </p:spPr>
              </p:pic>
              <p:pic>
                <p:nvPicPr>
                  <p:cNvPr id="39" name="Picture 38"/>
                  <p:cNvPicPr>
                    <a:picLocks noChangeAspect="1"/>
                  </p:cNvPicPr>
                  <p:nvPr/>
                </p:nvPicPr>
                <p:blipFill rotWithShape="1">
                  <a:blip r:embed="rId10"/>
                  <a:srcRect b="33938"/>
                  <a:stretch/>
                </p:blipFill>
                <p:spPr>
                  <a:xfrm>
                    <a:off x="1787309" y="3820709"/>
                    <a:ext cx="435854" cy="845271"/>
                  </a:xfrm>
                  <a:prstGeom prst="rect">
                    <a:avLst/>
                  </a:prstGeom>
                </p:spPr>
              </p:pic>
              <p:pic>
                <p:nvPicPr>
                  <p:cNvPr id="40" name="Picture 39"/>
                  <p:cNvPicPr>
                    <a:picLocks noChangeAspect="1"/>
                  </p:cNvPicPr>
                  <p:nvPr/>
                </p:nvPicPr>
                <p:blipFill rotWithShape="1">
                  <a:blip r:embed="rId10"/>
                  <a:srcRect t="59314"/>
                  <a:stretch/>
                </p:blipFill>
                <p:spPr>
                  <a:xfrm>
                    <a:off x="1789849" y="4716780"/>
                    <a:ext cx="435854" cy="520592"/>
                  </a:xfrm>
                  <a:prstGeom prst="rect">
                    <a:avLst/>
                  </a:prstGeom>
                </p:spPr>
              </p:pic>
              <p:pic>
                <p:nvPicPr>
                  <p:cNvPr id="41" name="Picture 40"/>
                  <p:cNvPicPr>
                    <a:picLocks noChangeAspect="1"/>
                  </p:cNvPicPr>
                  <p:nvPr/>
                </p:nvPicPr>
                <p:blipFill rotWithShape="1">
                  <a:blip r:embed="rId10"/>
                  <a:srcRect t="59511" b="32747"/>
                  <a:stretch/>
                </p:blipFill>
                <p:spPr>
                  <a:xfrm>
                    <a:off x="1787309" y="4635500"/>
                    <a:ext cx="435854" cy="99060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734443" y="5461713"/>
              <a:ext cx="208161" cy="555097"/>
            </a:xfrm>
            <a:prstGeom prst="rect">
              <a:avLst/>
            </a:prstGeom>
          </p:spPr>
        </p:pic>
      </p:grpSp>
      <p:sp>
        <p:nvSpPr>
          <p:cNvPr id="50" name="TextBox 49"/>
          <p:cNvSpPr txBox="1"/>
          <p:nvPr/>
        </p:nvSpPr>
        <p:spPr>
          <a:xfrm>
            <a:off x="4715164" y="2377440"/>
            <a:ext cx="1482436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fr-CH" sz="1050" dirty="0" smtClean="0"/>
              <a:t>SWELL </a:t>
            </a:r>
            <a:r>
              <a:rPr lang="fr-CH" sz="1050" dirty="0" err="1" smtClean="0"/>
              <a:t>cryomodule</a:t>
            </a:r>
            <a:r>
              <a:rPr lang="fr-CH" sz="1050" dirty="0"/>
              <a:t> </a:t>
            </a:r>
            <a:r>
              <a:rPr lang="fr-CH" sz="1050" dirty="0" smtClean="0"/>
              <a:t>(</a:t>
            </a:r>
            <a:r>
              <a:rPr lang="fr-CH" sz="1050" dirty="0" err="1" smtClean="0"/>
              <a:t>artistic</a:t>
            </a:r>
            <a:r>
              <a:rPr lang="fr-CH" sz="1050" dirty="0" smtClean="0"/>
              <a:t> </a:t>
            </a:r>
            <a:r>
              <a:rPr lang="fr-CH" sz="1050" dirty="0" err="1" smtClean="0"/>
              <a:t>view</a:t>
            </a:r>
            <a:r>
              <a:rPr lang="fr-CH" sz="1050" dirty="0" smtClean="0"/>
              <a:t>)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276203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Summary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215900" y="1246207"/>
            <a:ext cx="87172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The new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set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of beam parameters proposed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seems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to be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suitable for the RF system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The higher required beam RF voltage is achieved by </a:t>
            </a:r>
            <a:r>
              <a:rPr lang="en-GB" sz="1600" dirty="0">
                <a:solidFill>
                  <a:schemeClr val="bg2">
                    <a:lumMod val="50000"/>
                  </a:schemeClr>
                </a:solidFill>
              </a:rPr>
              <a:t>increasing slightly the number of </a:t>
            </a: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cavities (not the gradient (except for Z))</a:t>
            </a:r>
            <a:endParaRPr lang="en-GB" sz="1600" dirty="0">
              <a:solidFill>
                <a:schemeClr val="bg2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Quite favourable for the FPC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Less favourable for HOM power → beam pipe absorbers to be considered seriously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Overall power consumption roughly evaluated: Pt H: 260 MW , Pt L: 170 MW</a:t>
            </a:r>
            <a:endParaRPr lang="en-GB" sz="16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RF power density is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challenging for FCC, 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especially for the Z machine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Twice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higher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compared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to LHC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Confirm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the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needs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for compact high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efficiency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klystron</a:t>
            </a:r>
            <a:endParaRPr lang="fr-CH" sz="1600" dirty="0">
              <a:solidFill>
                <a:schemeClr val="bg2">
                  <a:lumMod val="50000"/>
                </a:schemeClr>
              </a:solidFill>
            </a:endParaRP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In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general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going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higher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in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frequency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will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help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Circulator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and RF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loads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developement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shall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not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be</a:t>
            </a:r>
            <a:r>
              <a:rPr lang="fr-CH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CH" sz="1600" dirty="0" err="1" smtClean="0">
                <a:solidFill>
                  <a:schemeClr val="bg2">
                    <a:lumMod val="50000"/>
                  </a:schemeClr>
                </a:solidFill>
              </a:rPr>
              <a:t>forgotten</a:t>
            </a:r>
            <a:endParaRPr lang="fr-CH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Alternative studies will take into account the new beam parameters proposal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24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9" name="Title 6"/>
          <p:cNvSpPr>
            <a:spLocks noGrp="1"/>
          </p:cNvSpPr>
          <p:nvPr>
            <p:ph type="title"/>
          </p:nvPr>
        </p:nvSpPr>
        <p:spPr>
          <a:xfrm>
            <a:off x="75864" y="421232"/>
            <a:ext cx="8092776" cy="50840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/>
              <a:t>FCC </a:t>
            </a:r>
            <a:r>
              <a:rPr lang="en-US" sz="2800" dirty="0" err="1" smtClean="0"/>
              <a:t>cryomodules</a:t>
            </a:r>
            <a:r>
              <a:rPr lang="en-US" sz="2800" dirty="0" smtClean="0"/>
              <a:t> (baseline) – Artistic view</a:t>
            </a:r>
            <a:endParaRPr lang="fr-FR" sz="2800" dirty="0"/>
          </a:p>
        </p:txBody>
      </p:sp>
      <p:sp>
        <p:nvSpPr>
          <p:cNvPr id="10" name="Rectangle 9"/>
          <p:cNvSpPr/>
          <p:nvPr/>
        </p:nvSpPr>
        <p:spPr>
          <a:xfrm>
            <a:off x="1639154" y="2451861"/>
            <a:ext cx="248040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Electron (Z energy) and hadron </a:t>
            </a:r>
          </a:p>
          <a:p>
            <a:pPr algn="ctr"/>
            <a:r>
              <a:rPr lang="en-GB" sz="1050" dirty="0" smtClean="0"/>
              <a:t>400 </a:t>
            </a:r>
            <a:r>
              <a:rPr lang="en-GB" sz="1050" dirty="0"/>
              <a:t>MHz </a:t>
            </a:r>
            <a:r>
              <a:rPr lang="en-GB" sz="1050" dirty="0" smtClean="0"/>
              <a:t>1-cell acceleration cavity</a:t>
            </a:r>
            <a:endParaRPr lang="en-GB" sz="1050" dirty="0"/>
          </a:p>
        </p:txBody>
      </p:sp>
      <p:sp>
        <p:nvSpPr>
          <p:cNvPr id="11" name="Rectangle 10"/>
          <p:cNvSpPr/>
          <p:nvPr/>
        </p:nvSpPr>
        <p:spPr>
          <a:xfrm>
            <a:off x="1111671" y="4400566"/>
            <a:ext cx="33904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Electron </a:t>
            </a:r>
            <a:r>
              <a:rPr lang="en-GB" sz="1050" dirty="0" smtClean="0"/>
              <a:t>(W &amp; H energies)</a:t>
            </a:r>
            <a:endParaRPr lang="en-GB" sz="1050" dirty="0"/>
          </a:p>
          <a:p>
            <a:pPr algn="ctr"/>
            <a:r>
              <a:rPr lang="en-GB" sz="1050" dirty="0"/>
              <a:t>400 MHz </a:t>
            </a:r>
            <a:r>
              <a:rPr lang="en-GB" sz="1050" dirty="0" smtClean="0"/>
              <a:t>4-cell </a:t>
            </a:r>
            <a:r>
              <a:rPr lang="en-GB" sz="1050" dirty="0"/>
              <a:t>acceleration </a:t>
            </a:r>
            <a:r>
              <a:rPr lang="en-GB" sz="1050" dirty="0" smtClean="0"/>
              <a:t>cavity</a:t>
            </a:r>
            <a:endParaRPr lang="en-GB" sz="105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7"/>
          <a:stretch/>
        </p:blipFill>
        <p:spPr>
          <a:xfrm>
            <a:off x="1077464" y="1341861"/>
            <a:ext cx="3327241" cy="111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5264567" y="2255498"/>
            <a:ext cx="3676930" cy="66551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358551" y="2927154"/>
            <a:ext cx="33904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Electron </a:t>
            </a:r>
            <a:r>
              <a:rPr lang="en-GB" sz="1050" dirty="0" smtClean="0"/>
              <a:t>(</a:t>
            </a:r>
            <a:r>
              <a:rPr lang="en-GB" sz="1050" dirty="0" err="1" smtClean="0"/>
              <a:t>ttb</a:t>
            </a:r>
            <a:r>
              <a:rPr lang="en-GB" sz="1050" dirty="0" smtClean="0"/>
              <a:t> energies)</a:t>
            </a:r>
            <a:endParaRPr lang="en-GB" sz="1050" dirty="0"/>
          </a:p>
          <a:p>
            <a:pPr algn="ctr"/>
            <a:r>
              <a:rPr lang="en-GB" sz="1050" dirty="0" smtClean="0"/>
              <a:t>800 </a:t>
            </a:r>
            <a:r>
              <a:rPr lang="en-GB" sz="1050" dirty="0"/>
              <a:t>MHz 5</a:t>
            </a:r>
            <a:r>
              <a:rPr lang="en-GB" sz="1050" dirty="0" smtClean="0"/>
              <a:t>-cell </a:t>
            </a:r>
            <a:r>
              <a:rPr lang="en-GB" sz="1050" dirty="0"/>
              <a:t>acceleration </a:t>
            </a:r>
            <a:r>
              <a:rPr lang="en-GB" sz="1050" dirty="0" smtClean="0"/>
              <a:t>cavity</a:t>
            </a:r>
            <a:endParaRPr lang="en-GB" sz="1050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337043" y="3396112"/>
            <a:ext cx="4745902" cy="1062198"/>
            <a:chOff x="311286" y="1553373"/>
            <a:chExt cx="13620851" cy="304853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612"/>
            <a:stretch/>
          </p:blipFill>
          <p:spPr>
            <a:xfrm>
              <a:off x="311286" y="1558453"/>
              <a:ext cx="2127114" cy="303329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881" r="76604" b="16896"/>
            <a:stretch/>
          </p:blipFill>
          <p:spPr>
            <a:xfrm>
              <a:off x="2412986" y="2677160"/>
              <a:ext cx="398835" cy="140208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880" r="76604" b="17399"/>
            <a:stretch/>
          </p:blipFill>
          <p:spPr>
            <a:xfrm>
              <a:off x="2785151" y="2677160"/>
              <a:ext cx="398835" cy="13868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714" r="76604" b="17231"/>
            <a:stretch/>
          </p:blipFill>
          <p:spPr>
            <a:xfrm>
              <a:off x="3158586" y="2672080"/>
              <a:ext cx="398835" cy="1397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5" r="66977"/>
            <a:stretch/>
          </p:blipFill>
          <p:spPr>
            <a:xfrm>
              <a:off x="3509161" y="1558453"/>
              <a:ext cx="922020" cy="3033293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2106592" y="4079240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314352" y="2159574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299014" y="2159574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165600" y="2159574"/>
              <a:ext cx="265581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266092" y="1647068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325684" y="1647068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48" r="76612"/>
            <a:stretch/>
          </p:blipFill>
          <p:spPr>
            <a:xfrm>
              <a:off x="4431181" y="1558453"/>
              <a:ext cx="904047" cy="3033293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881" r="76604" b="16896"/>
            <a:stretch/>
          </p:blipFill>
          <p:spPr>
            <a:xfrm>
              <a:off x="5309815" y="2677160"/>
              <a:ext cx="398835" cy="140208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880" r="76604" b="17399"/>
            <a:stretch/>
          </p:blipFill>
          <p:spPr>
            <a:xfrm>
              <a:off x="5681980" y="2677160"/>
              <a:ext cx="398835" cy="138684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714" r="76604" b="17231"/>
            <a:stretch/>
          </p:blipFill>
          <p:spPr>
            <a:xfrm>
              <a:off x="6055415" y="2672080"/>
              <a:ext cx="398835" cy="139700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5" r="66977"/>
            <a:stretch/>
          </p:blipFill>
          <p:spPr>
            <a:xfrm>
              <a:off x="6405990" y="1558453"/>
              <a:ext cx="922020" cy="3033293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5003421" y="4079240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211181" y="2159574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195843" y="2159574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7062429" y="2159574"/>
              <a:ext cx="265581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162921" y="1647068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222513" y="1647068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062484" y="2154494"/>
              <a:ext cx="265581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48" r="76612"/>
            <a:stretch/>
          </p:blipFill>
          <p:spPr>
            <a:xfrm>
              <a:off x="7328065" y="1553373"/>
              <a:ext cx="904047" cy="3033293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881" r="76604" b="16896"/>
            <a:stretch/>
          </p:blipFill>
          <p:spPr>
            <a:xfrm>
              <a:off x="8206699" y="2672080"/>
              <a:ext cx="398835" cy="1402080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880" r="76604" b="17399"/>
            <a:stretch/>
          </p:blipFill>
          <p:spPr>
            <a:xfrm>
              <a:off x="8578864" y="2672080"/>
              <a:ext cx="398835" cy="138684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714" r="76604" b="17231"/>
            <a:stretch/>
          </p:blipFill>
          <p:spPr>
            <a:xfrm>
              <a:off x="8952299" y="2667000"/>
              <a:ext cx="398835" cy="1397000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5" r="66977"/>
            <a:stretch/>
          </p:blipFill>
          <p:spPr>
            <a:xfrm>
              <a:off x="9302874" y="1553373"/>
              <a:ext cx="922020" cy="3033293"/>
            </a:xfrm>
            <a:prstGeom prst="rect">
              <a:avLst/>
            </a:prstGeom>
          </p:spPr>
        </p:pic>
        <p:sp>
          <p:nvSpPr>
            <p:cNvPr id="44" name="Rectangle 43"/>
            <p:cNvSpPr/>
            <p:nvPr/>
          </p:nvSpPr>
          <p:spPr>
            <a:xfrm>
              <a:off x="7900305" y="4074160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9108065" y="2154494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092727" y="2154494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959313" y="2154494"/>
              <a:ext cx="265581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9059805" y="1641988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119397" y="1641988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903350" y="2169734"/>
              <a:ext cx="265581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48" r="76612"/>
            <a:stretch/>
          </p:blipFill>
          <p:spPr>
            <a:xfrm>
              <a:off x="10168931" y="1568613"/>
              <a:ext cx="904047" cy="3033293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881" r="76604" b="16896"/>
            <a:stretch/>
          </p:blipFill>
          <p:spPr>
            <a:xfrm>
              <a:off x="11047565" y="2687320"/>
              <a:ext cx="398835" cy="140208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880" r="76604" b="17399"/>
            <a:stretch/>
          </p:blipFill>
          <p:spPr>
            <a:xfrm>
              <a:off x="11419730" y="2687320"/>
              <a:ext cx="398835" cy="1386840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011" t="36714" r="76604" b="17231"/>
            <a:stretch/>
          </p:blipFill>
          <p:spPr>
            <a:xfrm>
              <a:off x="11793165" y="2682240"/>
              <a:ext cx="398835" cy="139700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5" r="66977"/>
            <a:stretch/>
          </p:blipFill>
          <p:spPr>
            <a:xfrm>
              <a:off x="12143740" y="1568613"/>
              <a:ext cx="922020" cy="3033293"/>
            </a:xfrm>
            <a:prstGeom prst="rect">
              <a:avLst/>
            </a:prstGeom>
          </p:spPr>
        </p:pic>
        <p:sp>
          <p:nvSpPr>
            <p:cNvPr id="56" name="Rectangle 55"/>
            <p:cNvSpPr/>
            <p:nvPr/>
          </p:nvSpPr>
          <p:spPr>
            <a:xfrm>
              <a:off x="10741171" y="4089400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1948931" y="2169734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0933593" y="2169734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2800179" y="2169734"/>
              <a:ext cx="265581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1900671" y="1657228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0960263" y="1657228"/>
              <a:ext cx="486137" cy="512506"/>
            </a:xfrm>
            <a:prstGeom prst="rect">
              <a:avLst/>
            </a:prstGeom>
            <a:solidFill>
              <a:schemeClr val="bg1"/>
            </a:solidFill>
            <a:ln w="4762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2" name="Picture 61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151"/>
            <a:stretch/>
          </p:blipFill>
          <p:spPr>
            <a:xfrm>
              <a:off x="12490704" y="1568613"/>
              <a:ext cx="1441433" cy="3033293"/>
            </a:xfrm>
            <a:prstGeom prst="rect">
              <a:avLst/>
            </a:prstGeom>
          </p:spPr>
        </p:pic>
      </p:grpSp>
      <p:sp>
        <p:nvSpPr>
          <p:cNvPr id="66" name="Rectangle 65"/>
          <p:cNvSpPr/>
          <p:nvPr/>
        </p:nvSpPr>
        <p:spPr>
          <a:xfrm>
            <a:off x="4208039" y="4429323"/>
            <a:ext cx="86113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smtClean="0"/>
              <a:t>L = 11.4 </a:t>
            </a:r>
            <a:r>
              <a:rPr lang="en-US" sz="1050" dirty="0"/>
              <a:t>m </a:t>
            </a:r>
            <a:endParaRPr lang="fr-FR" sz="1050" dirty="0"/>
          </a:p>
        </p:txBody>
      </p:sp>
      <p:sp>
        <p:nvSpPr>
          <p:cNvPr id="67" name="Rectangle 66"/>
          <p:cNvSpPr/>
          <p:nvPr/>
        </p:nvSpPr>
        <p:spPr>
          <a:xfrm>
            <a:off x="8180599" y="2925643"/>
            <a:ext cx="78579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smtClean="0"/>
              <a:t>L = 7.5 </a:t>
            </a:r>
            <a:r>
              <a:rPr lang="en-US" sz="1050" dirty="0"/>
              <a:t>m 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340097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406" y="861060"/>
            <a:ext cx="7396525" cy="97770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806566" y="2346239"/>
            <a:ext cx="263214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en-GB" sz="12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06654" y="1639125"/>
            <a:ext cx="0" cy="34436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268222" y="1020423"/>
            <a:ext cx="2869" cy="1704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186956" y="1739052"/>
            <a:ext cx="0" cy="27432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563305" y="2080439"/>
            <a:ext cx="34176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r>
            <a:endParaRPr lang="en-GB" sz="12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74096" y="2346239"/>
            <a:ext cx="34176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31</a:t>
            </a:r>
            <a:endParaRPr lang="en-GB" sz="12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04758" y="2055856"/>
            <a:ext cx="763351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achine</a:t>
            </a:r>
            <a:endParaRPr lang="en-GB" sz="14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05492" y="2337429"/>
            <a:ext cx="713657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ooster</a:t>
            </a:r>
            <a:endParaRPr lang="en-GB" sz="14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32609" y="2346239"/>
            <a:ext cx="42030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120</a:t>
            </a:r>
            <a:endParaRPr lang="en-GB" sz="12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43619" y="2074955"/>
            <a:ext cx="34176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93</a:t>
            </a:r>
            <a:endParaRPr lang="en-GB" sz="12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823186" y="1693549"/>
            <a:ext cx="1164366" cy="2302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671270" y="1661598"/>
            <a:ext cx="1573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</a:t>
            </a:r>
            <a:r>
              <a:rPr lang="en-GB" sz="1200" dirty="0" smtClean="0"/>
              <a:t>ime (operation years)</a:t>
            </a:r>
            <a:endParaRPr lang="en-GB" sz="1200" dirty="0"/>
          </a:p>
        </p:txBody>
      </p:sp>
      <p:sp>
        <p:nvSpPr>
          <p:cNvPr id="22" name="Rectangle 21"/>
          <p:cNvSpPr/>
          <p:nvPr/>
        </p:nvSpPr>
        <p:spPr>
          <a:xfrm>
            <a:off x="1748475" y="2070092"/>
            <a:ext cx="34176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26</a:t>
            </a:r>
            <a:endParaRPr lang="en-GB" sz="12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040810" y="2099578"/>
            <a:ext cx="680628" cy="218029"/>
            <a:chOff x="2433895" y="4918825"/>
            <a:chExt cx="1304925" cy="428625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33895" y="4918825"/>
              <a:ext cx="1304925" cy="428625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95457" y="5026255"/>
              <a:ext cx="297940" cy="24528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86357" y="5026255"/>
              <a:ext cx="297940" cy="245286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8417" y="5026255"/>
              <a:ext cx="297940" cy="245286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0477" y="5026255"/>
              <a:ext cx="297940" cy="245286"/>
            </a:xfrm>
            <a:prstGeom prst="rect">
              <a:avLst/>
            </a:prstGeom>
          </p:spPr>
        </p:pic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9041" y="2386933"/>
            <a:ext cx="692397" cy="195610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3904679" y="778715"/>
            <a:ext cx="977383" cy="276999"/>
            <a:chOff x="795906" y="2832226"/>
            <a:chExt cx="977383" cy="276999"/>
          </a:xfrm>
        </p:grpSpPr>
        <p:sp>
          <p:nvSpPr>
            <p:cNvPr id="31" name="Rectangle 30"/>
            <p:cNvSpPr/>
            <p:nvPr/>
          </p:nvSpPr>
          <p:spPr>
            <a:xfrm>
              <a:off x="795906" y="2832226"/>
              <a:ext cx="341760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GB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26</a:t>
              </a:r>
              <a:endParaRPr lang="en-GB" sz="12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1092661" y="2853695"/>
              <a:ext cx="680628" cy="218029"/>
              <a:chOff x="2433895" y="4918825"/>
              <a:chExt cx="1304925" cy="428625"/>
            </a:xfrm>
          </p:grpSpPr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33895" y="4918825"/>
                <a:ext cx="1304925" cy="428625"/>
              </a:xfrm>
              <a:prstGeom prst="rect">
                <a:avLst/>
              </a:prstGeom>
            </p:spPr>
          </p:pic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95457" y="5026255"/>
                <a:ext cx="297940" cy="245286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86357" y="5026255"/>
                <a:ext cx="297940" cy="245286"/>
              </a:xfrm>
              <a:prstGeom prst="rect">
                <a:avLst/>
              </a:prstGeom>
            </p:spPr>
          </p:pic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88417" y="5026255"/>
                <a:ext cx="297940" cy="245286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0477" y="5026255"/>
                <a:ext cx="297940" cy="245286"/>
              </a:xfrm>
              <a:prstGeom prst="rect">
                <a:avLst/>
              </a:prstGeom>
            </p:spPr>
          </p:pic>
        </p:grpSp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2309" y="2111297"/>
            <a:ext cx="692397" cy="19561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2309" y="2386933"/>
            <a:ext cx="692397" cy="19561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0967" y="2073581"/>
            <a:ext cx="633614" cy="240796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1856" y="2364340"/>
            <a:ext cx="633614" cy="240796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46306" y="2650564"/>
            <a:ext cx="5676917" cy="25391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Z machine: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err="1">
                <a:solidFill>
                  <a:schemeClr val="bg2">
                    <a:lumMod val="50000"/>
                  </a:schemeClr>
                </a:solidFill>
              </a:rPr>
              <a:t>Eacc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:  5.2 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 6 MV/m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rgbClr val="FF0000"/>
                </a:solidFill>
              </a:rPr>
              <a:t>Beam – cavity interaction </a:t>
            </a:r>
            <a:r>
              <a:rPr lang="en-GB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to be studied (HOM, instabilities,..)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W machine: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~ 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5 additional CM + 5 CM (booster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FF0000"/>
                </a:solidFill>
              </a:rPr>
              <a:t>Beam – cavity interaction </a:t>
            </a:r>
            <a:r>
              <a:rPr lang="en-GB" sz="1200" dirty="0">
                <a:solidFill>
                  <a:srgbClr val="FF0000"/>
                </a:solidFill>
                <a:sym typeface="Wingdings" panose="05000000000000000000" pitchFamily="2" charset="2"/>
              </a:rPr>
              <a:t> to be studied (HOM, instabilities,..)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n w="0"/>
                <a:solidFill>
                  <a:schemeClr val="accent1">
                    <a:lumMod val="50000"/>
                  </a:schemeClr>
                </a:solidFill>
              </a:rPr>
              <a:t>ZH machine:</a:t>
            </a:r>
            <a:endParaRPr lang="en-GB" sz="1600" dirty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~ 10 additional CM + 10 CM (booster)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LSS 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~ 1.6 km</a:t>
            </a:r>
            <a:endParaRPr lang="en-GB" sz="12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n w="0"/>
                <a:solidFill>
                  <a:schemeClr val="accent1">
                    <a:lumMod val="50000"/>
                  </a:schemeClr>
                </a:solidFill>
              </a:rPr>
              <a:t>ttbar: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~ identical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LSS 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~ 1.9 km</a:t>
            </a:r>
            <a:endParaRPr lang="en-GB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686317" y="1732604"/>
            <a:ext cx="660954" cy="273813"/>
            <a:chOff x="5825295" y="2421350"/>
            <a:chExt cx="660954" cy="344542"/>
          </a:xfrm>
        </p:grpSpPr>
        <p:cxnSp>
          <p:nvCxnSpPr>
            <p:cNvPr id="44" name="Straight Arrow Connector 43"/>
            <p:cNvCxnSpPr/>
            <p:nvPr/>
          </p:nvCxnSpPr>
          <p:spPr>
            <a:xfrm flipV="1">
              <a:off x="5825295" y="2421350"/>
              <a:ext cx="0" cy="344368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6486249" y="2421524"/>
              <a:ext cx="0" cy="344368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5825295" y="2765718"/>
              <a:ext cx="660954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Connector 46"/>
          <p:cNvCxnSpPr/>
          <p:nvPr/>
        </p:nvCxnSpPr>
        <p:spPr>
          <a:xfrm flipV="1">
            <a:off x="3579279" y="2122705"/>
            <a:ext cx="285750" cy="1809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3569754" y="2386488"/>
            <a:ext cx="285750" cy="1809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6369132" y="2132039"/>
            <a:ext cx="285750" cy="1809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6409568" y="2394063"/>
            <a:ext cx="285750" cy="1809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3386995" y="1977025"/>
            <a:ext cx="34176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78</a:t>
            </a:r>
            <a:endParaRPr lang="en-GB" sz="12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397786" y="2242825"/>
            <a:ext cx="34176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40</a:t>
            </a:r>
            <a:endParaRPr lang="en-GB" sz="12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102195" y="1980137"/>
            <a:ext cx="341760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90</a:t>
            </a:r>
            <a:endParaRPr lang="en-GB" sz="12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6057004" y="2245937"/>
            <a:ext cx="420308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122</a:t>
            </a:r>
            <a:endParaRPr lang="en-GB" sz="12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itle 6"/>
          <p:cNvSpPr>
            <a:spLocks noGrp="1"/>
          </p:cNvSpPr>
          <p:nvPr>
            <p:ph type="title"/>
          </p:nvPr>
        </p:nvSpPr>
        <p:spPr>
          <a:xfrm>
            <a:off x="0" y="311504"/>
            <a:ext cx="6928440" cy="49621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/>
              <a:t>Updated 400 / 800 MHz scenario</a:t>
            </a:r>
            <a:endParaRPr lang="fr-FR" sz="2400" dirty="0"/>
          </a:p>
        </p:txBody>
      </p:sp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64635"/>
              </p:ext>
            </p:extLst>
          </p:nvPr>
        </p:nvGraphicFramePr>
        <p:xfrm>
          <a:off x="5776186" y="3156692"/>
          <a:ext cx="3157729" cy="113036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148265">
                  <a:extLst>
                    <a:ext uri="{9D8B030D-6E8A-4147-A177-3AD203B41FA5}">
                      <a16:colId xmlns:a16="http://schemas.microsoft.com/office/drawing/2014/main" val="4012947088"/>
                    </a:ext>
                  </a:extLst>
                </a:gridCol>
                <a:gridCol w="737062">
                  <a:extLst>
                    <a:ext uri="{9D8B030D-6E8A-4147-A177-3AD203B41FA5}">
                      <a16:colId xmlns:a16="http://schemas.microsoft.com/office/drawing/2014/main" val="3414212323"/>
                    </a:ext>
                  </a:extLst>
                </a:gridCol>
                <a:gridCol w="1272402">
                  <a:extLst>
                    <a:ext uri="{9D8B030D-6E8A-4147-A177-3AD203B41FA5}">
                      <a16:colId xmlns:a16="http://schemas.microsoft.com/office/drawing/2014/main" val="1242055770"/>
                    </a:ext>
                  </a:extLst>
                </a:gridCol>
              </a:tblGrid>
              <a:tr h="16148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 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CDR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new baseline (nov. 2021)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15504676"/>
                  </a:ext>
                </a:extLst>
              </a:tr>
              <a:tr h="16148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bunch pop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1.70E+11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 dirty="0">
                          <a:effectLst/>
                        </a:rPr>
                        <a:t>2.76E+11</a:t>
                      </a:r>
                      <a:endParaRPr lang="fr-FR" sz="800" b="1" i="0" u="none" strike="noStrike" dirty="0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66810031"/>
                  </a:ext>
                </a:extLst>
              </a:tr>
              <a:tr h="16148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bunch charge Qb (pC)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27200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 dirty="0">
                          <a:effectLst/>
                        </a:rPr>
                        <a:t>44160</a:t>
                      </a:r>
                      <a:endParaRPr lang="fr-FR" sz="800" b="1" i="0" u="none" strike="noStrike" dirty="0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37841915"/>
                  </a:ext>
                </a:extLst>
              </a:tr>
              <a:tr h="16148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bunch length (mm)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 dirty="0">
                          <a:effectLst/>
                        </a:rPr>
                        <a:t>12.1</a:t>
                      </a:r>
                      <a:endParaRPr lang="fr-FR" sz="800" b="1" i="0" u="none" strike="noStrike" dirty="0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15.2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8735127"/>
                  </a:ext>
                </a:extLst>
              </a:tr>
              <a:tr h="16148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K (V/pC)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0.116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0.103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46839218"/>
                  </a:ext>
                </a:extLst>
              </a:tr>
              <a:tr h="161480"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I0 (A)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1.39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u="none" strike="noStrike">
                          <a:effectLst/>
                        </a:rPr>
                        <a:t>1.4</a:t>
                      </a:r>
                      <a:endParaRPr lang="fr-FR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35536115"/>
                  </a:ext>
                </a:extLst>
              </a:tr>
              <a:tr h="161480">
                <a:tc>
                  <a:txBody>
                    <a:bodyPr/>
                    <a:lstStyle/>
                    <a:p>
                      <a:pPr algn="ctr" fontAlgn="b"/>
                      <a:r>
                        <a:rPr lang="pl-PL" sz="800" u="none" strike="noStrike">
                          <a:effectLst/>
                        </a:rPr>
                        <a:t>P HOM = K . Qb . I0 (W)</a:t>
                      </a:r>
                      <a:endParaRPr lang="pl-PL" sz="800" b="1" i="0" u="none" strike="noStrike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b="1" u="none" strike="noStrike" dirty="0">
                          <a:effectLst/>
                        </a:rPr>
                        <a:t>4386</a:t>
                      </a:r>
                      <a:endParaRPr lang="fr-FR" sz="800" b="1" i="0" u="none" strike="noStrike" dirty="0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800" b="1" u="none" strike="noStrike" dirty="0" smtClean="0">
                          <a:effectLst/>
                        </a:rPr>
                        <a:t>6399 (~ +50%)</a:t>
                      </a:r>
                      <a:endParaRPr lang="fr-FR" sz="800" b="1" i="0" u="none" strike="noStrike" dirty="0">
                        <a:solidFill>
                          <a:srgbClr val="3F3F3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996723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150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1"/>
          <a:stretch/>
        </p:blipFill>
        <p:spPr>
          <a:xfrm>
            <a:off x="3373749" y="1135270"/>
            <a:ext cx="5852172" cy="393965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97"/>
          <a:stretch/>
        </p:blipFill>
        <p:spPr>
          <a:xfrm>
            <a:off x="3373749" y="1155273"/>
            <a:ext cx="5852172" cy="3919647"/>
          </a:xfrm>
          <a:prstGeom prst="rect">
            <a:avLst/>
          </a:prstGeom>
        </p:spPr>
      </p:pic>
      <p:sp>
        <p:nvSpPr>
          <p:cNvPr id="12" name="Title 6"/>
          <p:cNvSpPr>
            <a:spLocks noGrp="1"/>
          </p:cNvSpPr>
          <p:nvPr>
            <p:ph type="title"/>
          </p:nvPr>
        </p:nvSpPr>
        <p:spPr>
          <a:xfrm>
            <a:off x="75863" y="421232"/>
            <a:ext cx="8391861" cy="55237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/>
              <a:t>RF power and FPC coupling requirements</a:t>
            </a:r>
            <a:endParaRPr lang="fr-FR" sz="2800" dirty="0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4961819" y="918397"/>
            <a:ext cx="2719964" cy="33528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smtClean="0">
                <a:solidFill>
                  <a:srgbClr val="0F124A"/>
                </a:solidFill>
              </a:rPr>
              <a:t>400 / 800 MHz CDR option</a:t>
            </a:r>
            <a:endParaRPr lang="fr-FR" sz="1600" dirty="0">
              <a:solidFill>
                <a:srgbClr val="0F124A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784" y="2082178"/>
            <a:ext cx="33155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Energy lost due to SR and synchronous phase kept identical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New beam parameters moves the optimal coupling to higher QL and slightly lower power</a:t>
            </a:r>
            <a:endParaRPr lang="en-US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Variable coupling needed to minimize RF power consumption</a:t>
            </a:r>
          </a:p>
        </p:txBody>
      </p:sp>
    </p:spTree>
    <p:extLst>
      <p:ext uri="{BB962C8B-B14F-4D97-AF65-F5344CB8AC3E}">
        <p14:creationId xmlns:p14="http://schemas.microsoft.com/office/powerpoint/2010/main" val="201175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9" name="Rectangle 8"/>
          <p:cNvSpPr/>
          <p:nvPr/>
        </p:nvSpPr>
        <p:spPr>
          <a:xfrm>
            <a:off x="219524" y="918745"/>
            <a:ext cx="87659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Point H: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(Z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, W and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ZH)</a:t>
            </a: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RF power: 110 MW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 Plug power: ~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180 MVA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Air cooling: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~ 5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MW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Water cooling: ~ 55 MW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Cryogenic power (@ 4.5 K) (incl. booster)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Static losses (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~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60 W/CM)  7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kW @ 4.5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K  1.55 MW wall plug power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Dynamic losses (~ 920 W / CM)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75.4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kW @ 4.5 K 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16.5 MW wall plug power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	</a:t>
            </a:r>
          </a:p>
          <a:p>
            <a:pPr lvl="1"/>
            <a:endParaRPr lang="en-US" sz="1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1">
                    <a:lumMod val="50000"/>
                  </a:schemeClr>
                </a:solidFill>
              </a:rPr>
              <a:t>Point L: ttbar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+ 6.7 GV @ 800 MHz, 2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K (i.e. 60% of total voltage)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RF power: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~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6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6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MW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 Plug power: ~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106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MVA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Air cooling: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~ 3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MW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Water cooling: ~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33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MW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Cryogenic power (@ 2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K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)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 (incl. booster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)</a:t>
            </a:r>
            <a:endParaRPr lang="en-US" sz="1400" dirty="0">
              <a:solidFill>
                <a:schemeClr val="bg2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Static losses (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~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37.5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W/CM) 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8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kW @ 2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K  5.9 MW wall plug power</a:t>
            </a:r>
            <a:endParaRPr lang="en-US" sz="1400" dirty="0">
              <a:solidFill>
                <a:schemeClr val="bg2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Dynamic losses (~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260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W / CM) 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26.5 kW @ 2 K  19.8 MW wall plug power</a:t>
            </a:r>
            <a:endParaRPr lang="en-US" sz="1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20185082">
            <a:off x="6151303" y="2924085"/>
            <a:ext cx="2988185" cy="646331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800" dirty="0" smtClean="0">
                <a:ln w="22225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 Preliminary</a:t>
            </a:r>
          </a:p>
          <a:p>
            <a:pPr algn="ctr"/>
            <a:r>
              <a:rPr lang="en-US" sz="1800" cap="none" spc="0" dirty="0" smtClean="0">
                <a:ln w="22225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(includes + 10 % for booster)</a:t>
            </a:r>
            <a:endParaRPr lang="en-US" sz="1800" cap="none" spc="0" dirty="0">
              <a:ln w="22225">
                <a:solidFill>
                  <a:schemeClr val="bg1">
                    <a:lumMod val="65000"/>
                  </a:schemeClr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75864" y="421232"/>
            <a:ext cx="7944186" cy="12891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Other considerations (rough estimates)</a:t>
            </a:r>
          </a:p>
        </p:txBody>
      </p:sp>
    </p:spTree>
    <p:extLst>
      <p:ext uri="{BB962C8B-B14F-4D97-AF65-F5344CB8AC3E}">
        <p14:creationId xmlns:p14="http://schemas.microsoft.com/office/powerpoint/2010/main" val="418463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46" t="21017" b="14748"/>
          <a:stretch/>
        </p:blipFill>
        <p:spPr>
          <a:xfrm>
            <a:off x="3830319" y="1239520"/>
            <a:ext cx="5186177" cy="2783840"/>
          </a:xfrm>
          <a:prstGeom prst="rect">
            <a:avLst/>
          </a:prstGeom>
        </p:spPr>
      </p:pic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152400" y="413334"/>
            <a:ext cx="8595360" cy="2665145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dirty="0" smtClean="0"/>
              <a:t>400 MHz RF system 3 D integration for Z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1600" dirty="0" smtClean="0"/>
              <a:t>O. Brunner, </a:t>
            </a:r>
            <a:r>
              <a:rPr lang="en-US" sz="1600" dirty="0" err="1" smtClean="0"/>
              <a:t>Fani</a:t>
            </a:r>
            <a:r>
              <a:rPr lang="en-US" sz="1600" dirty="0" smtClean="0"/>
              <a:t> </a:t>
            </a:r>
            <a:r>
              <a:rPr lang="en-US" sz="1600" dirty="0" err="1" smtClean="0"/>
              <a:t>Valchkova-Georgiev</a:t>
            </a:r>
            <a:r>
              <a:rPr lang="en-US" sz="1600" dirty="0" smtClean="0"/>
              <a:t> (CERN)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→ based on a “1 </a:t>
            </a:r>
            <a:r>
              <a:rPr lang="en-US" sz="1800" dirty="0" smtClean="0"/>
              <a:t>klystron per </a:t>
            </a:r>
            <a:r>
              <a:rPr lang="en-US" sz="1800" dirty="0" smtClean="0"/>
              <a:t>cavity” scheme for the Z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→ </a:t>
            </a:r>
            <a:r>
              <a:rPr lang="en-US" sz="1800" dirty="0" smtClean="0"/>
              <a:t>RF split by two for W and H</a:t>
            </a:r>
            <a:endParaRPr lang="fr-FR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512" y="2677544"/>
            <a:ext cx="1708088" cy="24659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64850" y="3995162"/>
            <a:ext cx="614122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latin typeface="+mj-lt"/>
                <a:ea typeface="+mj-ea"/>
                <a:cs typeface="+mj-cs"/>
              </a:rPr>
              <a:t>FCC </a:t>
            </a:r>
            <a:r>
              <a:rPr lang="en-US" sz="1600" dirty="0" smtClean="0">
                <a:latin typeface="+mj-lt"/>
                <a:ea typeface="+mj-ea"/>
                <a:cs typeface="+mj-cs"/>
              </a:rPr>
              <a:t>high efficiency TS klystron development at CERN</a:t>
            </a:r>
          </a:p>
          <a:p>
            <a:pPr>
              <a:spcAft>
                <a:spcPts val="600"/>
              </a:spcAft>
            </a:pPr>
            <a:r>
              <a:rPr lang="en-US" sz="1600" dirty="0" smtClean="0">
                <a:latin typeface="+mj-lt"/>
                <a:ea typeface="+mj-ea"/>
                <a:cs typeface="+mj-cs"/>
              </a:rPr>
              <a:t>400MHz</a:t>
            </a:r>
            <a:r>
              <a:rPr lang="en-US" sz="1600" dirty="0">
                <a:latin typeface="+mj-lt"/>
                <a:ea typeface="+mj-ea"/>
                <a:cs typeface="+mj-cs"/>
              </a:rPr>
              <a:t>, </a:t>
            </a:r>
            <a:r>
              <a:rPr lang="en-US" sz="1600" dirty="0" smtClean="0">
                <a:latin typeface="+mj-lt"/>
                <a:ea typeface="+mj-ea"/>
                <a:cs typeface="+mj-cs"/>
              </a:rPr>
              <a:t>1.2 MW</a:t>
            </a:r>
            <a:r>
              <a:rPr lang="en-US" sz="1600" dirty="0">
                <a:latin typeface="+mj-lt"/>
                <a:ea typeface="+mj-ea"/>
                <a:cs typeface="+mj-cs"/>
              </a:rPr>
              <a:t>, </a:t>
            </a:r>
            <a:r>
              <a:rPr lang="el-GR" sz="1600" dirty="0">
                <a:latin typeface="+mj-lt"/>
                <a:ea typeface="+mj-ea"/>
                <a:cs typeface="+mj-cs"/>
              </a:rPr>
              <a:t>η</a:t>
            </a:r>
            <a:r>
              <a:rPr lang="en-GB" sz="1600" dirty="0">
                <a:latin typeface="+mj-lt"/>
                <a:ea typeface="+mj-ea"/>
                <a:cs typeface="+mj-cs"/>
              </a:rPr>
              <a:t>≈</a:t>
            </a:r>
            <a:r>
              <a:rPr lang="en-US" sz="1600" dirty="0">
                <a:latin typeface="+mj-lt"/>
                <a:ea typeface="+mj-ea"/>
                <a:cs typeface="+mj-cs"/>
              </a:rPr>
              <a:t>80% </a:t>
            </a:r>
            <a:endParaRPr lang="en-US" sz="1600" dirty="0" smtClean="0">
              <a:latin typeface="+mj-lt"/>
              <a:ea typeface="+mj-ea"/>
              <a:cs typeface="+mj-cs"/>
            </a:endParaRPr>
          </a:p>
          <a:p>
            <a:pPr>
              <a:spcAft>
                <a:spcPts val="600"/>
              </a:spcAft>
            </a:pPr>
            <a:r>
              <a:rPr lang="en-US" sz="1600" dirty="0" smtClean="0">
                <a:latin typeface="+mj-lt"/>
                <a:ea typeface="+mj-ea"/>
                <a:cs typeface="+mj-cs"/>
              </a:rPr>
              <a:t>(</a:t>
            </a:r>
            <a:r>
              <a:rPr lang="en-US" sz="1600" dirty="0">
                <a:latin typeface="+mj-lt"/>
                <a:ea typeface="+mj-ea"/>
                <a:cs typeface="+mj-cs"/>
              </a:rPr>
              <a:t>scalable to 600 MHz</a:t>
            </a:r>
            <a:r>
              <a:rPr lang="en-US" sz="1600" dirty="0">
                <a:latin typeface="+mj-lt"/>
                <a:ea typeface="+mj-ea"/>
                <a:cs typeface="+mj-cs"/>
              </a:rPr>
              <a:t>, </a:t>
            </a:r>
            <a:r>
              <a:rPr lang="en-US" sz="1600" dirty="0">
                <a:latin typeface="+mj-lt"/>
                <a:ea typeface="+mj-ea"/>
                <a:cs typeface="+mj-cs"/>
              </a:rPr>
              <a:t>650 </a:t>
            </a:r>
            <a:r>
              <a:rPr lang="en-US" sz="1600" dirty="0" smtClean="0">
                <a:latin typeface="+mj-lt"/>
                <a:ea typeface="+mj-ea"/>
                <a:cs typeface="+mj-cs"/>
              </a:rPr>
              <a:t>kW</a:t>
            </a:r>
            <a:r>
              <a:rPr lang="en-US" sz="1600" dirty="0">
                <a:latin typeface="+mj-lt"/>
                <a:ea typeface="+mj-ea"/>
                <a:cs typeface="+mj-cs"/>
              </a:rPr>
              <a:t>, </a:t>
            </a:r>
            <a:r>
              <a:rPr lang="el-GR" sz="1600" dirty="0">
                <a:latin typeface="+mj-lt"/>
                <a:ea typeface="+mj-ea"/>
                <a:cs typeface="+mj-cs"/>
              </a:rPr>
              <a:t>η≈80% </a:t>
            </a:r>
            <a:r>
              <a:rPr lang="en-US" sz="1600" dirty="0">
                <a:latin typeface="+mj-lt"/>
                <a:ea typeface="+mj-ea"/>
                <a:cs typeface="+mj-cs"/>
              </a:rPr>
              <a:t>)</a:t>
            </a:r>
            <a:endParaRPr lang="en-US" sz="16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1661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19" name="Rectangle 18"/>
          <p:cNvSpPr/>
          <p:nvPr/>
        </p:nvSpPr>
        <p:spPr>
          <a:xfrm>
            <a:off x="3016196" y="1404444"/>
            <a:ext cx="4278339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3939"/>
            <a:ext cx="6281203" cy="33780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4835723"/>
            <a:ext cx="27473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From </a:t>
            </a:r>
            <a:r>
              <a:rPr lang="en-US" sz="1400" dirty="0" err="1" smtClean="0"/>
              <a:t>Fani</a:t>
            </a:r>
            <a:r>
              <a:rPr lang="en-US" sz="1400" dirty="0" smtClean="0"/>
              <a:t> </a:t>
            </a:r>
            <a:r>
              <a:rPr lang="en-US" sz="1400" dirty="0" err="1"/>
              <a:t>Valchkova</a:t>
            </a:r>
            <a:r>
              <a:rPr lang="en-US" sz="1400" dirty="0"/>
              <a:t>-Georgieva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945494" y="1795065"/>
            <a:ext cx="1362075" cy="219075"/>
          </a:xfrm>
          <a:prstGeom prst="rect">
            <a:avLst/>
          </a:prstGeom>
          <a:solidFill>
            <a:srgbClr val="FF66CC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547907" y="2013304"/>
            <a:ext cx="2097181" cy="574358"/>
          </a:xfrm>
          <a:prstGeom prst="straightConnector1">
            <a:avLst/>
          </a:prstGeom>
          <a:ln w="34925">
            <a:solidFill>
              <a:srgbClr val="FF66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36920" y="2109642"/>
            <a:ext cx="327480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Surface = 35.5 x 5.6 = 200 m</a:t>
            </a:r>
            <a:r>
              <a:rPr lang="fr-CH" sz="1600" baseline="30000" dirty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RF power = 8 x 1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Power </a:t>
            </a:r>
            <a:r>
              <a:rPr lang="fr-CH" sz="1600" dirty="0" err="1"/>
              <a:t>density</a:t>
            </a:r>
            <a:r>
              <a:rPr lang="fr-CH" sz="1600" dirty="0"/>
              <a:t> ~ 40 </a:t>
            </a:r>
            <a:r>
              <a:rPr lang="fr-CH" sz="1600" dirty="0" err="1"/>
              <a:t>kW</a:t>
            </a:r>
            <a:r>
              <a:rPr lang="fr-CH" sz="1600" baseline="-25000" dirty="0" err="1"/>
              <a:t>RF</a:t>
            </a:r>
            <a:r>
              <a:rPr lang="fr-CH" sz="1600" dirty="0"/>
              <a:t>/m</a:t>
            </a:r>
            <a:r>
              <a:rPr lang="fr-CH" sz="1600" baseline="30000" dirty="0"/>
              <a:t>2</a:t>
            </a:r>
            <a:endParaRPr lang="fr-FR" sz="1600" baseline="30000" dirty="0"/>
          </a:p>
        </p:txBody>
      </p:sp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75864" y="421232"/>
            <a:ext cx="7944186" cy="12891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/>
              <a:t>RF Power density (400 MHz)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0" y="1266825"/>
            <a:ext cx="2724150" cy="368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77097" y="1354680"/>
            <a:ext cx="740484" cy="368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7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90400" y="1516380"/>
            <a:ext cx="8263350" cy="804066"/>
          </a:xfrm>
        </p:spPr>
        <p:txBody>
          <a:bodyPr/>
          <a:lstStyle/>
          <a:p>
            <a:pPr algn="ctr"/>
            <a:r>
              <a:rPr lang="fr-CH" dirty="0" smtClean="0"/>
              <a:t>RF power </a:t>
            </a:r>
            <a:r>
              <a:rPr lang="fr-CH" dirty="0" err="1" smtClean="0"/>
              <a:t>density</a:t>
            </a:r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err="1" smtClean="0"/>
              <a:t>Comparison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 machines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227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18537</TotalTime>
  <Words>1456</Words>
  <Application>Microsoft Office PowerPoint</Application>
  <PresentationFormat>On-screen Show (16:9)</PresentationFormat>
  <Paragraphs>283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Cambria Math</vt:lpstr>
      <vt:lpstr>Trebuchet MS</vt:lpstr>
      <vt:lpstr>Wingdings</vt:lpstr>
      <vt:lpstr>Introslides</vt:lpstr>
      <vt:lpstr>Titleslides, Conclusion</vt:lpstr>
      <vt:lpstr>Content Slides - Deep Blue</vt:lpstr>
      <vt:lpstr>FCCee options and layout for RF sources  (with new beam parameters)</vt:lpstr>
      <vt:lpstr>New beam parameters</vt:lpstr>
      <vt:lpstr>FCC cryomodules (baseline) – Artistic view</vt:lpstr>
      <vt:lpstr>Updated 400 / 800 MHz scenario</vt:lpstr>
      <vt:lpstr>RF power and FPC coupling requirements</vt:lpstr>
      <vt:lpstr>Other considerations (rough estimates)</vt:lpstr>
      <vt:lpstr>400 MHz RF system 3 D integration for Z O. Brunner, Fani Valchkova-Georgiev (CERN)    → based on a “1 klystron per cavity” scheme for the Z → RF split by two for W and H</vt:lpstr>
      <vt:lpstr>RF Power density (400 MHz)</vt:lpstr>
      <vt:lpstr>RF power density  Comparison with other machines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RF system alternative options under study</vt:lpstr>
      <vt:lpstr>Alternative scenario with 2-cell 400 MHz for W and 5-cell 800 MHz for H</vt:lpstr>
      <vt:lpstr>Alternative scenario with 2-cell 600 MHz SWELL</vt:lpstr>
      <vt:lpstr>PowerPoint Presentation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Franck Peauger</cp:lastModifiedBy>
  <cp:revision>1918</cp:revision>
  <cp:lastPrinted>2021-11-09T13:38:48Z</cp:lastPrinted>
  <dcterms:created xsi:type="dcterms:W3CDTF">2020-10-27T09:23:42Z</dcterms:created>
  <dcterms:modified xsi:type="dcterms:W3CDTF">2021-11-16T12:24:41Z</dcterms:modified>
</cp:coreProperties>
</file>