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6" r:id="rId5"/>
    <p:sldId id="264" r:id="rId6"/>
    <p:sldId id="259" r:id="rId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2"/>
    <p:restoredTop sz="96327"/>
  </p:normalViewPr>
  <p:slideViewPr>
    <p:cSldViewPr snapToGrid="0" snapToObjects="1">
      <p:cViewPr varScale="1">
        <p:scale>
          <a:sx n="208" d="100"/>
          <a:sy n="208" d="100"/>
        </p:scale>
        <p:origin x="1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39C1-85E1-364B-A961-0AAC0F629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F37227-E4E8-7E42-B2DD-9BD664AB3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8E4B6-714E-3049-AE01-010AD4A0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1EBB5-65A1-AF43-8FB1-205C42D3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878A9-B74D-924F-AF0E-1A6C8A4AA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842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92B68-C425-274F-9D2F-A5FA2F7E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708053-1069-0A41-ACFA-AC42D034D0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30C40-2F89-C842-B7B2-13739A67D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0906A-C29E-EA45-AC5F-B363C9DE3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ECF02-DBC9-A746-A792-C1BBB64A2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56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63B43C-C747-E34C-89C3-1C177186B2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0088CC-ED6D-D442-AB96-BB4BF4637D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5CDD3A-FE4A-1D49-9AF7-A6F9D3FA3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8C1A3-95FF-F143-9018-ED2B96E6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33AD3-6BE9-3F46-81EE-64145057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723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C065B-7809-2D46-8BDE-15C316911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42E36-C41A-1944-88E1-8B7ED4EF9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AFDF5-4409-C549-90E8-75D904AD2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4851-3BAC-F441-BE83-45C8E13F0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8C826-D789-6142-B6F7-37177AF21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32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09D96-C421-D744-8F11-364D28D3F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D25A9F-B014-D94B-85E0-1C781A6E4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EEC09-8476-8248-9A7E-28F21526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596348-AEB7-064F-BB3E-4E654E449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74E79-5EA7-3246-982E-999D439E2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99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69EAE-6530-424E-8939-148AF08DB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E9943-3F61-D141-9113-B923E9DE5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17E204-86BF-6441-8B09-FC2334BB7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AFFB2F-AD9A-2F47-A815-C88163D82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0543F-2364-8B43-896C-E95F5AD3A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01E09-BE4B-1345-84BB-6E684A11D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49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82905-D63F-A045-AF79-D4FC5F462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EE0B6-6A54-EF4D-AC4C-415DF46DF4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686F21-5B3B-5E42-9291-84A4A1E466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1DC33C-8B2B-EA4F-9314-561585DB89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34AA84-8F06-5A41-810B-85D61EA324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A97DA7-8CA8-5643-82EB-3A8610785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CB472F-7037-9246-94B8-412600BD7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8DA6B6-A2FC-B34E-8DDF-2B0AD53B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52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B6D5D-5F18-DA44-88CC-2609A726C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BE1861-5775-F648-97A6-29EACF22B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5F49CF-BCCB-6348-A2ED-13C4B9E62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888327-EFF4-3F4E-A988-6186E89D4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64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DB73B7-8A3F-6F4F-8394-C516B33E8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87D5DA-6E8B-FC4A-8BEF-10A20416B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7D016-2FD3-804F-8504-E451B293F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184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8DB44-D5D5-6846-BE42-B94C02233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986EB-A43F-C04B-BE80-29891D64F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073E1-B35B-604B-9C76-3AD280AFA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EA1519-6E62-C848-95F3-4D0914282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2CC12-B9C9-EE41-B093-0C2DB9BFE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C2FE5-793E-4344-9234-141E9869E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935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A25F0-4496-8F4B-B41F-98B4C0062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DC0387-3DB2-0841-95A3-FE84E1C9EA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A62D6B-994B-EB40-910C-47CD177D6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09F2AA-35A2-2242-88ED-6F5439B2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54B6F0-7E6E-4E4E-82DE-1556EDA79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4D7DC-EDC8-594F-9AAA-4CB571DE1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604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926724-6D70-ED4C-AE34-EC0C14AC4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034E13-709E-3E4A-830D-B0B52D9366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47DCB-ED36-9542-8B72-515404F465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7A625-82E8-B942-90C6-296A634ACBFB}" type="datetimeFigureOut">
              <a:rPr lang="fr-FR" smtClean="0"/>
              <a:t>24/11/2021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5E7CD-3DC6-9A46-B5F2-48B19261A6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46AF4-6CF1-7349-8BA9-1DDBB7477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96651-A2E5-B142-8A98-2DB9E7645C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46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86DDC-6DAA-D746-817C-7D4F250927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Run</a:t>
            </a:r>
            <a:r>
              <a:rPr lang="fr-FR" dirty="0"/>
              <a:t> 3 Live and Higgs@10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F6C2BF-7693-434E-A22A-4F80CD5D32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Scenario discussion</a:t>
            </a:r>
          </a:p>
          <a:p>
            <a:r>
              <a:rPr lang="fr-FR" dirty="0"/>
              <a:t>25.11.2021</a:t>
            </a:r>
          </a:p>
        </p:txBody>
      </p:sp>
    </p:spTree>
    <p:extLst>
      <p:ext uri="{BB962C8B-B14F-4D97-AF65-F5344CB8AC3E}">
        <p14:creationId xmlns:p14="http://schemas.microsoft.com/office/powerpoint/2010/main" val="1712984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 with low confidence">
            <a:extLst>
              <a:ext uri="{FF2B5EF4-FFF2-40B4-BE49-F238E27FC236}">
                <a16:creationId xmlns:a16="http://schemas.microsoft.com/office/drawing/2014/main" id="{7F731D75-F398-7D45-A10A-2CF289C88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82704"/>
            <a:ext cx="6096000" cy="4084318"/>
          </a:xfrm>
          <a:prstGeom prst="rect">
            <a:avLst/>
          </a:prstGeom>
        </p:spPr>
      </p:pic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79FC3DA-6E60-404B-8608-6FA1B9374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314" y="1"/>
            <a:ext cx="6252906" cy="39705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497D4F-4D62-F04E-B2D3-50F4F80C4DAF}"/>
              </a:ext>
            </a:extLst>
          </p:cNvPr>
          <p:cNvSpPr txBox="1"/>
          <p:nvPr/>
        </p:nvSpPr>
        <p:spPr>
          <a:xfrm>
            <a:off x="262964" y="4995092"/>
            <a:ext cx="34065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First stable </a:t>
            </a:r>
            <a:r>
              <a:rPr lang="fr-FR" dirty="0" err="1"/>
              <a:t>beams</a:t>
            </a:r>
            <a:r>
              <a:rPr lang="fr-FR" dirty="0"/>
              <a:t> – 9 </a:t>
            </a:r>
            <a:r>
              <a:rPr lang="fr-FR" dirty="0" err="1"/>
              <a:t>June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(LIVE)</a:t>
            </a:r>
          </a:p>
          <a:p>
            <a:r>
              <a:rPr lang="fr-FR" dirty="0"/>
              <a:t>Proton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run</a:t>
            </a:r>
            <a:r>
              <a:rPr lang="fr-FR" dirty="0"/>
              <a:t> </a:t>
            </a:r>
            <a:r>
              <a:rPr lang="fr-FR" dirty="0" err="1"/>
              <a:t>starts</a:t>
            </a:r>
            <a:r>
              <a:rPr lang="fr-FR" dirty="0"/>
              <a:t> – 25 July </a:t>
            </a:r>
          </a:p>
          <a:p>
            <a:r>
              <a:rPr lang="fr-FR" dirty="0"/>
              <a:t>Full machine collisions – 8 August </a:t>
            </a:r>
          </a:p>
        </p:txBody>
      </p:sp>
    </p:spTree>
    <p:extLst>
      <p:ext uri="{BB962C8B-B14F-4D97-AF65-F5344CB8AC3E}">
        <p14:creationId xmlns:p14="http://schemas.microsoft.com/office/powerpoint/2010/main" val="181199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595507-069E-8440-BF27-01B30916C138}"/>
              </a:ext>
            </a:extLst>
          </p:cNvPr>
          <p:cNvSpPr txBox="1"/>
          <p:nvPr/>
        </p:nvSpPr>
        <p:spPr>
          <a:xfrm>
            <a:off x="397328" y="694245"/>
            <a:ext cx="1139734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Scenarios:</a:t>
            </a:r>
          </a:p>
          <a:p>
            <a:pPr lvl="0"/>
            <a:endParaRPr lang="en-US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Run3 live and Higgs@10 conference on same day*</a:t>
            </a:r>
          </a:p>
          <a:p>
            <a:pPr lvl="0"/>
            <a:endParaRPr lang="en-CH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CH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Run3 live and Higgs@10 conference on 2 consecutive days*</a:t>
            </a:r>
          </a:p>
          <a:p>
            <a:pPr lvl="0"/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Run3 live 2-3 weeks before Higgs@10 conference  </a:t>
            </a:r>
          </a:p>
          <a:p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F8E21D-EBD0-7F44-BC7B-A941CF9DB420}"/>
              </a:ext>
            </a:extLst>
          </p:cNvPr>
          <p:cNvSpPr txBox="1"/>
          <p:nvPr/>
        </p:nvSpPr>
        <p:spPr>
          <a:xfrm>
            <a:off x="397328" y="5708469"/>
            <a:ext cx="435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 Implies staged Live or delaying first physics</a:t>
            </a:r>
          </a:p>
        </p:txBody>
      </p:sp>
    </p:spTree>
    <p:extLst>
      <p:ext uri="{BB962C8B-B14F-4D97-AF65-F5344CB8AC3E}">
        <p14:creationId xmlns:p14="http://schemas.microsoft.com/office/powerpoint/2010/main" val="1996027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 with low confidence">
            <a:extLst>
              <a:ext uri="{FF2B5EF4-FFF2-40B4-BE49-F238E27FC236}">
                <a16:creationId xmlns:a16="http://schemas.microsoft.com/office/drawing/2014/main" id="{7F731D75-F398-7D45-A10A-2CF289C88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82704"/>
            <a:ext cx="6096000" cy="4084318"/>
          </a:xfrm>
          <a:prstGeom prst="rect">
            <a:avLst/>
          </a:prstGeom>
        </p:spPr>
      </p:pic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79FC3DA-6E60-404B-8608-6FA1B9374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314" y="1"/>
            <a:ext cx="6252906" cy="39705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497D4F-4D62-F04E-B2D3-50F4F80C4DAF}"/>
              </a:ext>
            </a:extLst>
          </p:cNvPr>
          <p:cNvSpPr txBox="1"/>
          <p:nvPr/>
        </p:nvSpPr>
        <p:spPr>
          <a:xfrm>
            <a:off x="262964" y="4995092"/>
            <a:ext cx="3290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First stable </a:t>
            </a:r>
            <a:r>
              <a:rPr lang="fr-FR" dirty="0" err="1"/>
              <a:t>beams</a:t>
            </a:r>
            <a:r>
              <a:rPr lang="fr-FR" dirty="0"/>
              <a:t> – 9 </a:t>
            </a:r>
            <a:r>
              <a:rPr lang="fr-FR" dirty="0" err="1"/>
              <a:t>June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(LIVE)</a:t>
            </a:r>
          </a:p>
        </p:txBody>
      </p:sp>
    </p:spTree>
    <p:extLst>
      <p:ext uri="{BB962C8B-B14F-4D97-AF65-F5344CB8AC3E}">
        <p14:creationId xmlns:p14="http://schemas.microsoft.com/office/powerpoint/2010/main" val="2374422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90EC1D-DE0F-0E4D-9258-B74E1031F2BB}"/>
              </a:ext>
            </a:extLst>
          </p:cNvPr>
          <p:cNvSpPr txBox="1"/>
          <p:nvPr/>
        </p:nvSpPr>
        <p:spPr>
          <a:xfrm>
            <a:off x="346515" y="197346"/>
            <a:ext cx="1146230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LHC planning points to Scenario 3 as the most likely –  </a:t>
            </a: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Run3 live 2-3 weeks before Higgs@10 conference </a:t>
            </a:r>
            <a:endParaRPr lang="en-GB" sz="2000" b="1" dirty="0"/>
          </a:p>
          <a:p>
            <a:endParaRPr lang="en-GB" sz="2000" dirty="0"/>
          </a:p>
          <a:p>
            <a:r>
              <a:rPr lang="en-GB" dirty="0"/>
              <a:t>Run 3 live around 9 June + Higgs@10 symposium on 4 July </a:t>
            </a:r>
            <a:r>
              <a:rPr lang="en-GB" b="1" dirty="0"/>
              <a:t>(+/- 4 weeks spacing)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ü"/>
            </a:pPr>
            <a:r>
              <a:rPr lang="en-GB" dirty="0"/>
              <a:t>Messaging: Run 3 for a new physics run, at highest energy ever, in the year of Higgs@10</a:t>
            </a:r>
          </a:p>
          <a:p>
            <a:pPr marL="742950" lvl="1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/>
              <a:t>Focus is on re-start of LHC</a:t>
            </a:r>
          </a:p>
          <a:p>
            <a:pPr marL="742950" lvl="1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/>
              <a:t>Could be used to preview symposium of 4 July</a:t>
            </a:r>
          </a:p>
          <a:p>
            <a:pPr marL="742950" lvl="1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/>
              <a:t>Part of “Higgs@10” brand?</a:t>
            </a:r>
          </a:p>
          <a:p>
            <a:pPr marL="742950" lvl="1" indent="-285750">
              <a:buClr>
                <a:schemeClr val="accent6"/>
              </a:buClr>
              <a:buFont typeface="Wingdings" pitchFamily="2" charset="2"/>
              <a:buChar char="ü"/>
            </a:pPr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?</a:t>
            </a:r>
            <a:r>
              <a:rPr lang="en-GB" dirty="0"/>
              <a:t> Which journalists would be interested? Same as for Higgs@10? Different?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Determines scope of the Live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B465D6-B524-D74B-87A1-E334B1006547}"/>
              </a:ext>
            </a:extLst>
          </p:cNvPr>
          <p:cNvSpPr txBox="1"/>
          <p:nvPr/>
        </p:nvSpPr>
        <p:spPr>
          <a:xfrm>
            <a:off x="222068" y="3254624"/>
            <a:ext cx="5630091" cy="3293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Pros:</a:t>
            </a:r>
          </a:p>
          <a:p>
            <a:pPr marL="171450" indent="-171450">
              <a:buFontTx/>
              <a:buChar char="-"/>
            </a:pPr>
            <a:r>
              <a:rPr lang="en-US" sz="1600" dirty="0"/>
              <a:t>Two separate events w/ two separate messages</a:t>
            </a:r>
          </a:p>
          <a:p>
            <a:pPr marL="171450" indent="-171450">
              <a:buFontTx/>
              <a:buChar char="-"/>
            </a:pPr>
            <a:r>
              <a:rPr lang="en-US" sz="1600" dirty="0"/>
              <a:t>Easier to deal with the uncertainty of the LHC restart date</a:t>
            </a:r>
            <a:endParaRPr lang="en-CH" sz="1600" dirty="0"/>
          </a:p>
          <a:p>
            <a:pPr marL="171450" indent="-171450">
              <a:buFontTx/>
              <a:buChar char="-"/>
            </a:pPr>
            <a:endParaRPr lang="en-US" sz="1600" dirty="0"/>
          </a:p>
          <a:p>
            <a:endParaRPr lang="en-US" sz="1600" dirty="0"/>
          </a:p>
          <a:p>
            <a:pPr marL="171450" indent="-171450">
              <a:buFontTx/>
              <a:buChar char="-"/>
            </a:pPr>
            <a:r>
              <a:rPr lang="en-US" sz="1600" dirty="0"/>
              <a:t>Could still attract TV media to the LIVE even without journalists on site (via the LIVE feed with EBU)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Will help filtrate journalists: those interested in the restart and those only interested in Higgs@10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Longer coverage of CERN in the news</a:t>
            </a:r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r>
              <a:rPr lang="en-GB" sz="1600" dirty="0"/>
              <a:t>Only one event to handle at a time (PO and AV)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No need to have additional help to handle the 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7229C1-222A-954D-8BED-CB6D52656199}"/>
              </a:ext>
            </a:extLst>
          </p:cNvPr>
          <p:cNvSpPr txBox="1"/>
          <p:nvPr/>
        </p:nvSpPr>
        <p:spPr>
          <a:xfrm>
            <a:off x="5965604" y="3261155"/>
            <a:ext cx="5501452" cy="32932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Cons: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Live will scoop messaging around Higgs@10 for symposium 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difficult to present a coherent message and </a:t>
            </a:r>
            <a:r>
              <a:rPr lang="en-US" sz="16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maximise</a:t>
            </a: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impact</a:t>
            </a:r>
          </a:p>
          <a:p>
            <a:pPr marL="171450" indent="-171450">
              <a:buFontTx/>
              <a:buChar char="-"/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GB" sz="1600" dirty="0"/>
              <a:t>Outlets may not wish to send journalists twice to cover CERN news (budget, other)</a:t>
            </a:r>
          </a:p>
          <a:p>
            <a:pPr marL="171450" indent="-171450">
              <a:buFontTx/>
              <a:buChar char="-"/>
            </a:pPr>
            <a:r>
              <a:rPr lang="en-GB" sz="1600" dirty="0"/>
              <a:t>Will require to ask the experiments' help two times (interviewees, etc.) for two very different events</a:t>
            </a:r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endParaRPr lang="en-GB" sz="1600" dirty="0"/>
          </a:p>
          <a:p>
            <a:pPr marL="171450" indent="-171450">
              <a:buFontTx/>
              <a:buChar char="-"/>
            </a:pPr>
            <a:r>
              <a:rPr lang="en-GB" sz="1600" dirty="0"/>
              <a:t>Hard to start again working on a 2nd big event once the first one is done</a:t>
            </a:r>
          </a:p>
        </p:txBody>
      </p:sp>
    </p:spTree>
    <p:extLst>
      <p:ext uri="{BB962C8B-B14F-4D97-AF65-F5344CB8AC3E}">
        <p14:creationId xmlns:p14="http://schemas.microsoft.com/office/powerpoint/2010/main" val="73998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696D6E-5C07-1043-B320-0F653B41A7A4}"/>
              </a:ext>
            </a:extLst>
          </p:cNvPr>
          <p:cNvSpPr txBox="1"/>
          <p:nvPr/>
        </p:nvSpPr>
        <p:spPr>
          <a:xfrm>
            <a:off x="718020" y="527404"/>
            <a:ext cx="75668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steps: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Prepare a one-page proposal for the Directorate, for approval (30 Nov)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Present at next LOG meeting (16 Dec)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233184-7331-2F4E-816E-9E669CDB0469}"/>
              </a:ext>
            </a:extLst>
          </p:cNvPr>
          <p:cNvSpPr txBox="1"/>
          <p:nvPr/>
        </p:nvSpPr>
        <p:spPr>
          <a:xfrm>
            <a:off x="718020" y="2098958"/>
            <a:ext cx="410529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One-pager: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Why (messaging)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Where (X locations)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Who (target audience, invitees, teams)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(X-hour live,…)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Cost (required budget)</a:t>
            </a:r>
          </a:p>
        </p:txBody>
      </p:sp>
    </p:spTree>
    <p:extLst>
      <p:ext uri="{BB962C8B-B14F-4D97-AF65-F5344CB8AC3E}">
        <p14:creationId xmlns:p14="http://schemas.microsoft.com/office/powerpoint/2010/main" val="421227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</TotalTime>
  <Words>418</Words>
  <Application>Microsoft Macintosh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Run 3 Live and Higgs@10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 3 Live and Higgs@10</dc:title>
  <dc:creator>Ana Godinho</dc:creator>
  <cp:lastModifiedBy>Ana Godinho</cp:lastModifiedBy>
  <cp:revision>16</cp:revision>
  <dcterms:created xsi:type="dcterms:W3CDTF">2021-11-24T13:15:53Z</dcterms:created>
  <dcterms:modified xsi:type="dcterms:W3CDTF">2021-11-25T09:45:51Z</dcterms:modified>
</cp:coreProperties>
</file>