
<file path=[Content_Types].xml><?xml version="1.0" encoding="utf-8"?>
<Types xmlns="http://schemas.openxmlformats.org/package/2006/content-types">
  <Default Extension="3F1A8280" ContentType="image/png"/>
  <Default Extension="4E585E80" ContentType="image/png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896" r:id="rId5"/>
    <p:sldId id="1076" r:id="rId6"/>
    <p:sldId id="1075" r:id="rId7"/>
    <p:sldId id="1087" r:id="rId8"/>
    <p:sldId id="1080" r:id="rId9"/>
    <p:sldId id="1079" r:id="rId10"/>
    <p:sldId id="1090" r:id="rId11"/>
    <p:sldId id="1082" r:id="rId12"/>
    <p:sldId id="1083" r:id="rId13"/>
    <p:sldId id="1085" r:id="rId14"/>
    <p:sldId id="1077" r:id="rId15"/>
    <p:sldId id="1088" r:id="rId16"/>
    <p:sldId id="1084" r:id="rId17"/>
    <p:sldId id="311" r:id="rId18"/>
    <p:sldId id="1073" r:id="rId19"/>
    <p:sldId id="1081" r:id="rId20"/>
    <p:sldId id="1091" r:id="rId21"/>
    <p:sldId id="1089" r:id="rId2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DFF"/>
    <a:srgbClr val="D0EDA5"/>
    <a:srgbClr val="F7F6B6"/>
    <a:srgbClr val="0432FF"/>
    <a:srgbClr val="008F00"/>
    <a:srgbClr val="AB7942"/>
    <a:srgbClr val="F9E9A6"/>
    <a:srgbClr val="00FA00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0" autoAdjust="0"/>
    <p:restoredTop sz="95462"/>
  </p:normalViewPr>
  <p:slideViewPr>
    <p:cSldViewPr snapToGrid="0" snapToObjects="1" showGuides="1">
      <p:cViewPr varScale="1">
        <p:scale>
          <a:sx n="66" d="100"/>
          <a:sy n="66" d="100"/>
        </p:scale>
        <p:origin x="134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225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ja-JP" dirty="0"/>
              <a:t>CERN MCBRDP4 kick off Meeting, TE-MSC SMT, Nov. 18, 2021</a:t>
            </a:r>
            <a:endParaRPr lang="en-GB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8731D7C4-7656-4122-8D9B-E88E6B00F62D}"/>
              </a:ext>
            </a:extLst>
          </p:cNvPr>
          <p:cNvSpPr txBox="1">
            <a:spLocks/>
          </p:cNvSpPr>
          <p:nvPr userDrawn="1"/>
        </p:nvSpPr>
        <p:spPr>
          <a:xfrm>
            <a:off x="1392252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13" indent="-11113"/>
            <a:r>
              <a:rPr lang="en-US" altLang="ja-JP" dirty="0"/>
              <a:t>CERN MCBRDP4 kick off Meeting, TE-MSC SMT, Nov. 18, 2021</a:t>
            </a:r>
            <a:endParaRPr lang="en-GB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11113" indent="-11113"/>
            <a:r>
              <a:rPr lang="en-US" altLang="ja-JP" dirty="0"/>
              <a:t>CERN MCBRDP4 kick off Meeting, TE-MSC SMT, Nov. 18, 2021</a:t>
            </a:r>
            <a:endParaRPr lang="en-GB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11113" indent="-11113"/>
            <a:r>
              <a:rPr lang="en-US" altLang="ja-JP" dirty="0"/>
              <a:t>CERN MCBRDP4 kick off Meeting, TE-MSC SMT, Nov. 18, 2021</a:t>
            </a:r>
            <a:endParaRPr lang="en-GB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pPr marL="11113" indent="-11113"/>
            <a:r>
              <a:rPr lang="en-US" altLang="ja-JP" dirty="0"/>
              <a:t>CERN MCBRDP4 kick off Meeting, TE-MSC SMT, Nov. 18, 2021</a:t>
            </a:r>
            <a:endParaRPr lang="en-GB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pPr marL="11113" indent="-11113"/>
            <a:r>
              <a:rPr lang="en-US" altLang="ja-JP" dirty="0"/>
              <a:t>CERN MCBRDP4 kick off Meeting, TE-MSC SMT, Nov. 18, 2021</a:t>
            </a:r>
            <a:endParaRPr lang="en-GB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marL="11113" indent="-11113"/>
            <a:r>
              <a:rPr lang="en-US" altLang="ja-JP" dirty="0"/>
              <a:t>Arnaud Foussat SMT, MCBRD Meeting, CERN, Nov. 18, 2021</a:t>
            </a:r>
            <a:endParaRPr lang="en-GB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42980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pPr marL="11113" indent="-11113"/>
            <a:r>
              <a:rPr lang="en-US" altLang="ja-JP" dirty="0"/>
              <a:t>CERN MCBRDP4 kick off Meeting, TE-MSC SMT, Nov. 07, 2021</a:t>
            </a:r>
            <a:endParaRPr lang="en-GB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286135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96600" y="6417763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Status Report on D1 Magnets, T. Nakamoto, KEK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8" r:id="rId6"/>
    <p:sldLayoutId id="2147483660" r:id="rId7"/>
    <p:sldLayoutId id="2147483666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10" Type="http://schemas.openxmlformats.org/officeDocument/2006/relationships/image" Target="../media/image22.png"/><Relationship Id="rId4" Type="http://schemas.openxmlformats.org/officeDocument/2006/relationships/image" Target="../media/image16.jp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3F1A8280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4E585E80"/><Relationship Id="rId2" Type="http://schemas.openxmlformats.org/officeDocument/2006/relationships/image" Target="../media/image9.4E585E80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54446" y="2828120"/>
            <a:ext cx="7854531" cy="1979525"/>
          </a:xfrm>
        </p:spPr>
        <p:txBody>
          <a:bodyPr/>
          <a:lstStyle/>
          <a:p>
            <a:r>
              <a:rPr lang="en-US" altLang="ja-JP" sz="4000" dirty="0"/>
              <a:t>HL-LHC WP3</a:t>
            </a:r>
            <a:br>
              <a:rPr lang="en-US" altLang="ja-JP" sz="4000" dirty="0"/>
            </a:br>
            <a:r>
              <a:rPr lang="en-US" altLang="ja-JP" sz="4000" dirty="0"/>
              <a:t>MCBRP-04 (CCT) Project</a:t>
            </a:r>
            <a:br>
              <a:rPr lang="en-US" altLang="ja-JP" sz="4000" dirty="0"/>
            </a:br>
            <a:r>
              <a:rPr lang="en-US" altLang="ja-JP" sz="3600" b="0" dirty="0"/>
              <a:t>Kick-off meeting</a:t>
            </a:r>
            <a:endParaRPr lang="en-GB" sz="4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9498" y="4872338"/>
            <a:ext cx="6124575" cy="1059302"/>
          </a:xfrm>
        </p:spPr>
        <p:txBody>
          <a:bodyPr>
            <a:noAutofit/>
          </a:bodyPr>
          <a:lstStyle/>
          <a:p>
            <a:r>
              <a:rPr lang="en-GB" altLang="ja-JP" b="1" dirty="0"/>
              <a:t>Arnaud Foussat, Veronica Ilardi – CERN MSC-SMT</a:t>
            </a:r>
          </a:p>
          <a:p>
            <a:r>
              <a:rPr lang="en-GB" altLang="ja-JP" b="1" dirty="0">
                <a:solidFill>
                  <a:schemeClr val="tx2"/>
                </a:solidFill>
                <a:ea typeface="Calibri" charset="0"/>
                <a:cs typeface="Calibri" charset="0"/>
              </a:rPr>
              <a:t>On behalf of Collaboration for HL-LHC MCBRD WP3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60A8337-816F-8A48-96A6-3BACC2DFFA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19425" y="6504250"/>
            <a:ext cx="6124575" cy="35292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1113" indent="-11113"/>
            <a:r>
              <a:rPr lang="en-US" altLang="ja-JP" dirty="0"/>
              <a:t>SMT MCBRD kick off Meeting, CERN, Nov.18, 2021</a:t>
            </a:r>
            <a:endParaRPr lang="en-GB" altLang="ja-JP" dirty="0"/>
          </a:p>
        </p:txBody>
      </p:sp>
      <p:pic>
        <p:nvPicPr>
          <p:cNvPr id="7" name="Picture 3" descr="200px-CERN_logo.svg.png">
            <a:extLst>
              <a:ext uri="{FF2B5EF4-FFF2-40B4-BE49-F238E27FC236}">
                <a16:creationId xmlns:a16="http://schemas.microsoft.com/office/drawing/2014/main" id="{473721FD-554C-FA4A-8477-0D9A721461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848" y="190371"/>
            <a:ext cx="1133494" cy="10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45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28515-5EC3-46F4-BF26-172C16098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MCBRDP4 BOM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8011C-198F-4FAC-81E2-EA8712564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99" y="1127524"/>
            <a:ext cx="9454867" cy="4906963"/>
          </a:xfrm>
        </p:spPr>
        <p:txBody>
          <a:bodyPr/>
          <a:lstStyle/>
          <a:p>
            <a:r>
              <a:rPr lang="en-GB" dirty="0"/>
              <a:t>Updated prototype 4 BOM by M. Canale last 09/2021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84180A-51E4-4929-8047-4E36B7392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F8A313-B04B-49D5-831D-EB26C88CA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64" y="1765879"/>
            <a:ext cx="8960536" cy="396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35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016B7-903C-492A-97A8-0BF0324A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Components procurement, status </a:t>
            </a:r>
          </a:p>
        </p:txBody>
      </p:sp>
      <p:pic>
        <p:nvPicPr>
          <p:cNvPr id="8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665697CC-3A20-42DB-A127-FEFE1ECE84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4901046" y="3955164"/>
            <a:ext cx="1253604" cy="94020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8D221C-3599-4D78-95D3-A467BE6E0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B3E0586-8520-4D4B-A222-1B742195CB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7940" y="3028156"/>
            <a:ext cx="2631093" cy="127116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9" descr="A picture containing indoor, metal, dirty, silver&#10;&#10;Description automatically generated">
            <a:extLst>
              <a:ext uri="{FF2B5EF4-FFF2-40B4-BE49-F238E27FC236}">
                <a16:creationId xmlns:a16="http://schemas.microsoft.com/office/drawing/2014/main" id="{FED95D7E-DED0-42C2-A63C-E39EA6098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205" y="3798463"/>
            <a:ext cx="1671472" cy="1253604"/>
          </a:xfrm>
          <a:prstGeom prst="rect">
            <a:avLst/>
          </a:prstGeom>
        </p:spPr>
      </p:pic>
      <p:pic>
        <p:nvPicPr>
          <p:cNvPr id="12" name="Picture 11" descr="A picture containing wall, different&#10;&#10;Description automatically generated">
            <a:extLst>
              <a:ext uri="{FF2B5EF4-FFF2-40B4-BE49-F238E27FC236}">
                <a16:creationId xmlns:a16="http://schemas.microsoft.com/office/drawing/2014/main" id="{399F37CF-8E05-46A5-9BBB-DA3A511585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824805" y="3955163"/>
            <a:ext cx="1253603" cy="9402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2CE527-4F95-4037-9A6C-8AE290FC46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17600" y="3955163"/>
            <a:ext cx="1253600" cy="940200"/>
          </a:xfrm>
          <a:prstGeom prst="rect">
            <a:avLst/>
          </a:prstGeom>
        </p:spPr>
      </p:pic>
      <p:pic>
        <p:nvPicPr>
          <p:cNvPr id="16" name="Picture 15" descr="A picture containing wooden, wood&#10;&#10;Description automatically generated">
            <a:extLst>
              <a:ext uri="{FF2B5EF4-FFF2-40B4-BE49-F238E27FC236}">
                <a16:creationId xmlns:a16="http://schemas.microsoft.com/office/drawing/2014/main" id="{CB809681-E97F-4FDF-BC0E-607FA11011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1736" y="912744"/>
            <a:ext cx="2764654" cy="207349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97E2FDA-19B0-434A-B1F5-02867CA32698}"/>
              </a:ext>
            </a:extLst>
          </p:cNvPr>
          <p:cNvSpPr txBox="1"/>
          <p:nvPr/>
        </p:nvSpPr>
        <p:spPr>
          <a:xfrm>
            <a:off x="373378" y="878477"/>
            <a:ext cx="600456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/>
                </a:solidFill>
              </a:rPr>
              <a:t>All Al formers, tubes, laminations and metallic components and composite parts (G11-CR)  procurements launched at Main CERN workshop.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2"/>
                </a:solidFill>
              </a:rPr>
              <a:t>All pieces delivery by beg Jan 2022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2"/>
                </a:solidFill>
              </a:rPr>
              <a:t>First three formers received for cleaning and deburring before metrology by beg Dec 21, then </a:t>
            </a:r>
            <a:r>
              <a:rPr lang="en-US">
                <a:solidFill>
                  <a:schemeClr val="bg2"/>
                </a:solidFill>
              </a:rPr>
              <a:t>anodization for beg Jan 2022 </a:t>
            </a:r>
            <a:r>
              <a:rPr lang="en-US" dirty="0">
                <a:solidFill>
                  <a:schemeClr val="bg2"/>
                </a:solidFill>
              </a:rPr>
              <a:t>.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8204EB-65DA-46BA-A294-D9B4B1A97809}"/>
              </a:ext>
            </a:extLst>
          </p:cNvPr>
          <p:cNvSpPr txBox="1"/>
          <p:nvPr/>
        </p:nvSpPr>
        <p:spPr>
          <a:xfrm>
            <a:off x="373378" y="3105834"/>
            <a:ext cx="57099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/>
                </a:solidFill>
              </a:rPr>
              <a:t>All insulating covers, steel end plates produced at B180 workshop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F7996D-0AC6-440F-A61D-0403720E1CA0}"/>
              </a:ext>
            </a:extLst>
          </p:cNvPr>
          <p:cNvSpPr txBox="1"/>
          <p:nvPr/>
        </p:nvSpPr>
        <p:spPr>
          <a:xfrm>
            <a:off x="373378" y="5097805"/>
            <a:ext cx="6289360" cy="1759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2"/>
                </a:solidFill>
              </a:rPr>
              <a:t>Selection of </a:t>
            </a:r>
            <a:r>
              <a:rPr lang="en-US" dirty="0" err="1">
                <a:solidFill>
                  <a:schemeClr val="bg2"/>
                </a:solidFill>
              </a:rPr>
              <a:t>NbTi</a:t>
            </a:r>
            <a:r>
              <a:rPr lang="en-US" dirty="0">
                <a:solidFill>
                  <a:schemeClr val="bg2"/>
                </a:solidFill>
              </a:rPr>
              <a:t> SC wires spools, insulated </a:t>
            </a:r>
            <a:r>
              <a:rPr lang="en-GB" dirty="0">
                <a:solidFill>
                  <a:schemeClr val="bg2"/>
                </a:solidFill>
              </a:rPr>
              <a:t>Ø 0.992 </a:t>
            </a:r>
          </a:p>
          <a:p>
            <a:pPr marL="742950" lvl="1" indent="-285750" algn="just"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en-GB" sz="1600" dirty="0">
                <a:solidFill>
                  <a:schemeClr val="bg2"/>
                </a:solidFill>
              </a:rPr>
              <a:t>Use of insulated wires spools by </a:t>
            </a:r>
            <a:r>
              <a:rPr lang="en-GB" sz="1600" dirty="0" err="1">
                <a:solidFill>
                  <a:schemeClr val="bg2"/>
                </a:solidFill>
              </a:rPr>
              <a:t>Partzch</a:t>
            </a:r>
            <a:r>
              <a:rPr lang="en-GB" sz="1600" dirty="0">
                <a:solidFill>
                  <a:schemeClr val="bg2"/>
                </a:solidFill>
              </a:rPr>
              <a:t>, 20 ULs of 476 m (minimum length to be confirmed)</a:t>
            </a:r>
          </a:p>
          <a:p>
            <a:pPr marL="742950" lvl="1" indent="-285750" algn="just"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en-GB" sz="1600" dirty="0">
                <a:solidFill>
                  <a:schemeClr val="bg2"/>
                </a:solidFill>
              </a:rPr>
              <a:t>Some of wires have identified insulation defects, repair and Hi-pot re-test needed</a:t>
            </a:r>
          </a:p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0238FF-06A4-48B1-95D5-F441CB0B38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2738" y="5032531"/>
            <a:ext cx="1205589" cy="9391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9FC12B7-BE20-4A86-8CE4-A3A7991704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22517" y="6034696"/>
            <a:ext cx="1060874" cy="4500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F1D721A-4AA2-4511-BF8A-258A7BEA6D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08973" y="5136980"/>
            <a:ext cx="1065255" cy="78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63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90837-E61A-4D5D-B279-0C791AEA1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Functional design improvement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827A0-2DB8-4F69-A20C-34D2A8191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325" y="893042"/>
            <a:ext cx="8074800" cy="4906963"/>
          </a:xfrm>
        </p:spPr>
        <p:txBody>
          <a:bodyPr>
            <a:normAutofit/>
          </a:bodyPr>
          <a:lstStyle/>
          <a:p>
            <a:r>
              <a:rPr lang="en-GB" sz="2000" dirty="0"/>
              <a:t>Some improvements implemented in end cap rings and outer tube, former to facilitate resin passage and enhance withstand voltage to GND ( &gt; 3 kV)</a:t>
            </a:r>
          </a:p>
          <a:p>
            <a:pPr lvl="1"/>
            <a:r>
              <a:rPr lang="en-GB" sz="1600" dirty="0"/>
              <a:t>This avoids holes in GI sheet for resin passage ( procedure EDMS 2002853)</a:t>
            </a:r>
          </a:p>
          <a:p>
            <a:pPr lvl="1"/>
            <a:r>
              <a:rPr lang="en-GB" sz="1600" dirty="0"/>
              <a:t>In case of low insulation level coil to formers, the insulation formers to GND is still enhanced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46C7C-5266-4D1E-871E-09898B2F9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B32FCB-1700-4E75-8F75-76C8A8B48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5297F9-CAB4-4711-AF80-6CD5CE359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99" y="3038806"/>
            <a:ext cx="4067420" cy="2447737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5084A650-591A-49F1-91DA-0246AECC4E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544" y="3038806"/>
            <a:ext cx="4287581" cy="258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025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C858A-08CB-4FFE-8095-4F08438C9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documentation items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46996-3292-4BF6-8F74-A25FF8FA8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Next review, update of procedures, approval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MOP-</a:t>
            </a:r>
            <a:r>
              <a:rPr lang="en-GB" sz="1800" dirty="0" err="1">
                <a:solidFill>
                  <a:schemeClr val="tx1"/>
                </a:solidFill>
              </a:rPr>
              <a:t>MCBRD_Winding</a:t>
            </a:r>
            <a:r>
              <a:rPr lang="en-GB" sz="1800" dirty="0">
                <a:solidFill>
                  <a:schemeClr val="tx1"/>
                </a:solidFill>
              </a:rPr>
              <a:t> and former assembly,, EDMS </a:t>
            </a:r>
            <a:r>
              <a:rPr lang="en-GB" sz="1800" b="1" dirty="0">
                <a:solidFill>
                  <a:srgbClr val="0645AD"/>
                </a:solidFill>
                <a:latin typeface="arial" panose="020B0604020202020204" pitchFamily="34" charset="0"/>
              </a:rPr>
              <a:t>2002853</a:t>
            </a:r>
            <a:r>
              <a:rPr lang="en-GB" sz="1800" dirty="0">
                <a:solidFill>
                  <a:schemeClr val="tx1"/>
                </a:solidFill>
              </a:rPr>
              <a:t> v.0.2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MOP-MCBRD COIL IMPREGNATION UNDER PRESSURE, EDMS </a:t>
            </a:r>
            <a:r>
              <a:rPr lang="en-GB" sz="1800" b="1" dirty="0">
                <a:solidFill>
                  <a:srgbClr val="0645AD"/>
                </a:solidFill>
                <a:latin typeface="arial" panose="020B0604020202020204" pitchFamily="34" charset="0"/>
              </a:rPr>
              <a:t>2493897 </a:t>
            </a:r>
            <a:r>
              <a:rPr lang="en-GB" sz="1800" dirty="0">
                <a:solidFill>
                  <a:schemeClr val="tx1"/>
                </a:solidFill>
              </a:rPr>
              <a:t>v0.1</a:t>
            </a:r>
          </a:p>
          <a:p>
            <a:pPr lvl="1"/>
            <a:r>
              <a:rPr lang="en-GB" sz="1800" dirty="0">
                <a:solidFill>
                  <a:schemeClr val="tx1"/>
                </a:solidFill>
              </a:rPr>
              <a:t>Pending approval of all last QA manufacturing procedures </a:t>
            </a:r>
            <a:r>
              <a:rPr lang="en-GB" sz="1800" b="1" dirty="0">
                <a:solidFill>
                  <a:srgbClr val="0645AD"/>
                </a:solidFill>
                <a:latin typeface="arial" panose="020B0604020202020204" pitchFamily="34" charset="0"/>
              </a:rPr>
              <a:t>CERN 0000162331</a:t>
            </a:r>
          </a:p>
          <a:p>
            <a:r>
              <a:rPr lang="en-GB" sz="2400" dirty="0">
                <a:solidFill>
                  <a:schemeClr val="tx1"/>
                </a:solidFill>
              </a:rPr>
              <a:t>Test definition, Inspection sheet:</a:t>
            </a:r>
          </a:p>
          <a:p>
            <a:pPr marL="742950" lvl="2" indent="-342900"/>
            <a:r>
              <a:rPr lang="en-GB" sz="1800" dirty="0">
                <a:solidFill>
                  <a:schemeClr val="tx1"/>
                </a:solidFill>
              </a:rPr>
              <a:t>Test templates update per latest approved Electrical test criteria, EDMS </a:t>
            </a:r>
            <a:r>
              <a:rPr lang="en-GB" sz="1800" b="1" dirty="0">
                <a:solidFill>
                  <a:srgbClr val="0645AD"/>
                </a:solidFill>
                <a:latin typeface="arial" panose="020B0604020202020204" pitchFamily="34" charset="0"/>
              </a:rPr>
              <a:t>2363906</a:t>
            </a:r>
          </a:p>
          <a:p>
            <a:pPr marL="742950" lvl="2" indent="-342900"/>
            <a:r>
              <a:rPr lang="en-GB" sz="1800" dirty="0">
                <a:solidFill>
                  <a:schemeClr val="tx1"/>
                </a:solidFill>
              </a:rPr>
              <a:t>MOP-MCBRD Prototype electrical guideline EDMS </a:t>
            </a:r>
            <a:r>
              <a:rPr lang="en-GB" sz="1800" b="1" dirty="0">
                <a:solidFill>
                  <a:srgbClr val="0645AD"/>
                </a:solidFill>
                <a:latin typeface="arial" panose="020B0604020202020204" pitchFamily="34" charset="0"/>
              </a:rPr>
              <a:t>2007651</a:t>
            </a:r>
          </a:p>
          <a:p>
            <a:pPr marL="742950" lvl="2" indent="-342900"/>
            <a:r>
              <a:rPr lang="en-GB" sz="1800" dirty="0">
                <a:solidFill>
                  <a:schemeClr val="tx1"/>
                </a:solidFill>
              </a:rPr>
              <a:t>Electrical wire identification on MCBRDP4, EDMS </a:t>
            </a:r>
            <a:r>
              <a:rPr lang="en-GB" sz="1800" b="1" dirty="0">
                <a:solidFill>
                  <a:srgbClr val="0645AD"/>
                </a:solidFill>
                <a:latin typeface="arial" panose="020B0604020202020204" pitchFamily="34" charset="0"/>
              </a:rPr>
              <a:t>2520450 </a:t>
            </a:r>
          </a:p>
          <a:p>
            <a:r>
              <a:rPr lang="en-GB" sz="2400" dirty="0">
                <a:solidFill>
                  <a:schemeClr val="tx1"/>
                </a:solidFill>
              </a:rPr>
              <a:t>Next creation of MCBRDP4 QA MTF structure ( asset IDs, manufacture steps)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B7F25B-E5E5-49C6-A689-F00142C73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825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767A5-136D-41BB-A626-1526846E2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Provisional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17A0F-DE1F-47E9-9C5F-3E524D6F2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870" y="969302"/>
            <a:ext cx="8532000" cy="486047"/>
          </a:xfrm>
        </p:spPr>
        <p:txBody>
          <a:bodyPr>
            <a:noAutofit/>
          </a:bodyPr>
          <a:lstStyle/>
          <a:p>
            <a:r>
              <a:rPr lang="en-US" sz="1800" dirty="0"/>
              <a:t>Winding from mid Jan 22, apertures impregnation </a:t>
            </a:r>
            <a:r>
              <a:rPr lang="en-US" sz="1800" dirty="0" err="1"/>
              <a:t>mide</a:t>
            </a:r>
            <a:r>
              <a:rPr lang="en-US" sz="1800" dirty="0"/>
              <a:t> </a:t>
            </a:r>
            <a:r>
              <a:rPr lang="en-US" sz="1800" dirty="0" err="1"/>
              <a:t>feb</a:t>
            </a:r>
            <a:r>
              <a:rPr lang="en-US" sz="1800" dirty="0"/>
              <a:t> 22, yoking beg April</a:t>
            </a:r>
          </a:p>
          <a:p>
            <a:r>
              <a:rPr lang="en-US" sz="1800" dirty="0"/>
              <a:t>6 months project till RT warm measurement</a:t>
            </a:r>
            <a:endParaRPr lang="en-GB" sz="18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82B8A66-C8C9-4762-8882-268859DBB352}"/>
              </a:ext>
            </a:extLst>
          </p:cNvPr>
          <p:cNvCxnSpPr/>
          <p:nvPr/>
        </p:nvCxnSpPr>
        <p:spPr>
          <a:xfrm>
            <a:off x="3778250" y="965200"/>
            <a:ext cx="0" cy="4992800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69A7160-9A24-48E2-8260-B2919BB27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4" y="1659479"/>
            <a:ext cx="9144000" cy="44079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E8144E-3F45-40E3-BDA4-E913A6A534FA}"/>
              </a:ext>
            </a:extLst>
          </p:cNvPr>
          <p:cNvSpPr txBox="1"/>
          <p:nvPr/>
        </p:nvSpPr>
        <p:spPr>
          <a:xfrm>
            <a:off x="8355001" y="1902385"/>
            <a:ext cx="788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AFT-V0.2</a:t>
            </a:r>
          </a:p>
        </p:txBody>
      </p:sp>
    </p:spTree>
    <p:extLst>
      <p:ext uri="{BB962C8B-B14F-4D97-AF65-F5344CB8AC3E}">
        <p14:creationId xmlns:p14="http://schemas.microsoft.com/office/powerpoint/2010/main" val="844925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037497-4259-0446-85E8-69952C1C2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85814"/>
            <a:ext cx="7920000" cy="720000"/>
          </a:xfrm>
        </p:spPr>
        <p:txBody>
          <a:bodyPr/>
          <a:lstStyle/>
          <a:p>
            <a:r>
              <a:rPr kumimoji="1" lang="en-US" altLang="ja-JP" sz="3600" dirty="0"/>
              <a:t>Summary</a:t>
            </a:r>
            <a:endParaRPr kumimoji="1" lang="ja-JP" altLang="en-US" sz="360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9A9CA7-21B1-F84E-B9F0-EE6118D85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4EBBFE-B2DE-9945-87AA-F0E9E0CA5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733576"/>
            <a:ext cx="8049400" cy="554795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en-US" altLang="ja-JP" sz="1800" dirty="0">
                <a:solidFill>
                  <a:schemeClr val="bg2"/>
                </a:solidFill>
              </a:rPr>
              <a:t>The 2.2 m long MCBRD prototype P4 magnet (MCBRDP4) components are under procurement through CERN main and B180 workshops. All deliveries by beg Jan 2022</a:t>
            </a:r>
          </a:p>
          <a:p>
            <a:pPr algn="just"/>
            <a:r>
              <a:rPr lang="en-US" altLang="ja-JP" sz="1800" dirty="0">
                <a:solidFill>
                  <a:schemeClr val="bg2"/>
                </a:solidFill>
              </a:rPr>
              <a:t>Small parts and insulation sheets procured at B927, to be discussed for preparation</a:t>
            </a:r>
          </a:p>
          <a:p>
            <a:pPr algn="just"/>
            <a:r>
              <a:rPr lang="en-US" altLang="ja-JP" sz="1800" dirty="0">
                <a:solidFill>
                  <a:schemeClr val="bg2"/>
                </a:solidFill>
              </a:rPr>
              <a:t>Main WBS packages on MCBRD production shown, responsibility matrix and resource table proposal </a:t>
            </a:r>
          </a:p>
          <a:p>
            <a:pPr algn="just"/>
            <a:r>
              <a:rPr lang="en-US" altLang="ja-JP" sz="1800" dirty="0">
                <a:solidFill>
                  <a:schemeClr val="bg2"/>
                </a:solidFill>
              </a:rPr>
              <a:t>The help of MIPs to manage interfaces, inspection points and sign offs.</a:t>
            </a:r>
          </a:p>
          <a:p>
            <a:pPr algn="just"/>
            <a:r>
              <a:rPr lang="en-US" altLang="ja-JP" sz="1800" dirty="0">
                <a:solidFill>
                  <a:schemeClr val="bg2"/>
                </a:solidFill>
              </a:rPr>
              <a:t>Key manufacture procedures, inspection sheets, test criteria being updated. Last improvement comments planned form first aperture.</a:t>
            </a:r>
          </a:p>
          <a:p>
            <a:pPr algn="just"/>
            <a:r>
              <a:rPr lang="en-US" altLang="ja-JP" sz="1800" dirty="0">
                <a:solidFill>
                  <a:schemeClr val="bg2"/>
                </a:solidFill>
              </a:rPr>
              <a:t>Last selection of SC wires is based on the </a:t>
            </a:r>
            <a:r>
              <a:rPr lang="en-US" altLang="ja-JP" sz="1800" dirty="0" err="1">
                <a:solidFill>
                  <a:schemeClr val="bg2"/>
                </a:solidFill>
              </a:rPr>
              <a:t>Partzch</a:t>
            </a:r>
            <a:r>
              <a:rPr lang="en-US" altLang="ja-JP" sz="1800" dirty="0">
                <a:solidFill>
                  <a:schemeClr val="bg2"/>
                </a:solidFill>
              </a:rPr>
              <a:t> (D) insulated SC conductor</a:t>
            </a:r>
          </a:p>
          <a:p>
            <a:pPr lvl="1" algn="just"/>
            <a:r>
              <a:rPr lang="en-US" altLang="ja-JP" sz="1400" dirty="0">
                <a:solidFill>
                  <a:schemeClr val="bg2"/>
                </a:solidFill>
              </a:rPr>
              <a:t>20 ULs of</a:t>
            </a:r>
            <a:r>
              <a:rPr lang="en-US" altLang="ja-JP" sz="1400" dirty="0">
                <a:solidFill>
                  <a:schemeClr val="bg2"/>
                </a:solidFill>
                <a:sym typeface="Symbol" panose="05050102010706020507" pitchFamily="18" charset="2"/>
              </a:rPr>
              <a:t> </a:t>
            </a:r>
            <a:r>
              <a:rPr lang="en-US" altLang="ja-JP" sz="1400" dirty="0">
                <a:solidFill>
                  <a:schemeClr val="bg2"/>
                </a:solidFill>
              </a:rPr>
              <a:t>476 m (margins tbc) have been identified, Hi-pot test history to be confirmed, evaluate repair with J Mazet, F. O Pincot. Spools list to be confirmed by Veronica Ilardi.</a:t>
            </a:r>
            <a:endParaRPr lang="en-US" altLang="ja-JP" sz="1800" dirty="0">
              <a:solidFill>
                <a:schemeClr val="bg2"/>
              </a:solidFill>
            </a:endParaRPr>
          </a:p>
          <a:p>
            <a:pPr algn="just"/>
            <a:r>
              <a:rPr lang="en-US" altLang="ja-JP" sz="1800" dirty="0">
                <a:solidFill>
                  <a:schemeClr val="bg2"/>
                </a:solidFill>
              </a:rPr>
              <a:t>Provisional schedule v0.2 with latest procurement inputs. </a:t>
            </a:r>
          </a:p>
          <a:p>
            <a:pPr lvl="1" algn="just"/>
            <a:r>
              <a:rPr lang="en-US" altLang="ja-JP" sz="1600" dirty="0">
                <a:solidFill>
                  <a:schemeClr val="bg2"/>
                </a:solidFill>
              </a:rPr>
              <a:t>Start of winding from mid Jan 2022</a:t>
            </a:r>
          </a:p>
          <a:p>
            <a:pPr lvl="1" algn="just"/>
            <a:r>
              <a:rPr lang="en-US" altLang="ja-JP" sz="1600" dirty="0">
                <a:solidFill>
                  <a:schemeClr val="bg2"/>
                </a:solidFill>
              </a:rPr>
              <a:t>Start of impregnation from mid Feb 2022</a:t>
            </a:r>
          </a:p>
          <a:p>
            <a:pPr lvl="1" algn="just"/>
            <a:r>
              <a:rPr lang="en-US" altLang="ja-JP" sz="1600" dirty="0">
                <a:solidFill>
                  <a:schemeClr val="bg2"/>
                </a:solidFill>
              </a:rPr>
              <a:t>Magnet assembly from Beg. April 2022, readiness for cold test from May 2022</a:t>
            </a:r>
          </a:p>
          <a:p>
            <a:pPr lvl="1" algn="just"/>
            <a:r>
              <a:rPr lang="en-US" altLang="ja-JP" sz="1600" dirty="0">
                <a:solidFill>
                  <a:schemeClr val="bg2"/>
                </a:solidFill>
              </a:rPr>
              <a:t>Responsible persons to cross check main steps</a:t>
            </a:r>
          </a:p>
          <a:p>
            <a:pPr algn="just"/>
            <a:endParaRPr lang="en-US" altLang="ja-JP" sz="1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237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D361D-4FD9-44B7-8313-ADC69E502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EA7683-B501-4FA9-851C-32D0079D21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6096003" cy="685799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CB7DD-74A6-48DE-B4D8-7AF183D70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3929" y="1165655"/>
            <a:ext cx="7092872" cy="1608827"/>
          </a:xfrm>
          <a:solidFill>
            <a:schemeClr val="bg1">
              <a:alpha val="82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000" b="1" dirty="0">
                <a:latin typeface="Bradley Hand ITC" panose="03070402050302030203" pitchFamily="66" charset="0"/>
              </a:rPr>
              <a:t>Thank you for your attention for the steady support from SMT  and  WP3L</a:t>
            </a:r>
          </a:p>
          <a:p>
            <a:pPr marL="0" indent="0">
              <a:buNone/>
            </a:pPr>
            <a:endParaRPr lang="en-GB" sz="4000" b="1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039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B660D-6B5A-4F52-84C4-2B04CF1A6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FC574-64F0-44AE-AC4A-42FBDE5A8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Extra slides</a:t>
            </a:r>
            <a:endParaRPr lang="en-GB" sz="4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33C4BA-14E1-4E99-882A-134D52E2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8502B8-B9EE-47F3-B229-E95C58657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6065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A3BB0-1A6B-495F-B2A8-BEA4379FD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Wires Identifications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0D8A4-0069-45B1-AB72-DCA3591EF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EEB617-2270-43A2-8B50-B1014F74A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83448-2C94-46CA-9EA7-DDAC3E5A6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EECE60-E929-49C6-8C14-97DDE10B2D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720" y="1268929"/>
            <a:ext cx="4561080" cy="480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268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E864B-D1F1-44F5-A2EB-220B6742D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FA5BF-C9B2-46FB-8940-46F986CF0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Introduction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Responsibility matrix</a:t>
            </a:r>
          </a:p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Organization, team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WBS, Main MIPs ( winding, impregnation, matrix assembly) 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Provisional Schedule 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Procurement status, Open documentation items, actions 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AOB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4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30E77-E373-4C66-AE1C-58B5C6B2E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8041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0422B-68FA-4B47-94BF-937BB082D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C11FB-371E-4C6E-A2C7-03C3367BC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90460" cy="4906963"/>
          </a:xfrm>
        </p:spPr>
        <p:txBody>
          <a:bodyPr/>
          <a:lstStyle/>
          <a:p>
            <a:r>
              <a:rPr lang="en-GB" dirty="0"/>
              <a:t>To construct a 4</a:t>
            </a:r>
            <a:r>
              <a:rPr lang="en-GB" baseline="30000" dirty="0"/>
              <a:t>th</a:t>
            </a:r>
            <a:r>
              <a:rPr lang="en-GB" dirty="0"/>
              <a:t> MCBRD prototype at CERN qualified per the MCBRD HL-WP03 series.</a:t>
            </a:r>
          </a:p>
          <a:p>
            <a:r>
              <a:rPr lang="en-GB" dirty="0"/>
              <a:t>The prototype construction shall rely on SMT resources, and shall gather all best practise experience accumulated from past.</a:t>
            </a:r>
          </a:p>
          <a:p>
            <a:r>
              <a:rPr lang="en-GB" dirty="0"/>
              <a:t>Changes will be minimised, unless directly justified by better performance or reliability.</a:t>
            </a:r>
          </a:p>
          <a:p>
            <a:r>
              <a:rPr lang="en-GB" dirty="0"/>
              <a:t>This construction opportunity allows to consolidate electrical design features, fabrication procedures, tests on the CCT cutting edge technology.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84C890-1716-4BE5-83CC-B7649DA5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348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03122-0DB5-42DF-A114-BC9603BE6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Assembly drawing LHCMCBRD0050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DC7AC-308E-436F-B95D-EF4498A2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F5BBCA-C1E6-4C7B-BFA9-CFFF3DED6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4445E8-CB85-4685-BFF6-4A3CEE664C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" y="760498"/>
            <a:ext cx="7893560" cy="55958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65E1FBD-4579-4362-90AC-16186A1A4928}"/>
              </a:ext>
            </a:extLst>
          </p:cNvPr>
          <p:cNvGrpSpPr/>
          <p:nvPr/>
        </p:nvGrpSpPr>
        <p:grpSpPr>
          <a:xfrm>
            <a:off x="5606542" y="989013"/>
            <a:ext cx="3296002" cy="2299370"/>
            <a:chOff x="2518433" y="988652"/>
            <a:chExt cx="3296002" cy="229937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D7A4D39-37A1-48A9-AAE2-06A79805F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18433" y="988652"/>
              <a:ext cx="3296002" cy="226218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06F9805-C155-4BDB-A89F-C8A264124A8C}"/>
                </a:ext>
              </a:extLst>
            </p:cNvPr>
            <p:cNvSpPr txBox="1"/>
            <p:nvPr/>
          </p:nvSpPr>
          <p:spPr>
            <a:xfrm>
              <a:off x="4293362" y="2918690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solidFill>
                    <a:srgbClr val="FFFF00"/>
                  </a:solidFill>
                </a:rPr>
                <a:t>MCBRDP3</a:t>
              </a:r>
              <a:endParaRPr lang="en-GB" b="1" i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979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C4E96-B697-4E33-A490-8AE7CCD34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BFDCC-8E29-45AC-B84B-0DB4B60C2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196" y="1167875"/>
            <a:ext cx="8734131" cy="4906963"/>
          </a:xfrm>
        </p:spPr>
        <p:txBody>
          <a:bodyPr>
            <a:normAutofit/>
          </a:bodyPr>
          <a:lstStyle/>
          <a:p>
            <a:r>
              <a:rPr lang="en-GB" sz="2400" dirty="0"/>
              <a:t>MCBRD-P4 WBS includes the common magnet manufacture packages breakdown structure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2CD99-2AA8-482A-82A4-DF37532D7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b="1" smtClean="0"/>
              <a:pPr/>
              <a:t>4</a:t>
            </a:fld>
            <a:endParaRPr lang="fr-FR" b="1"/>
          </a:p>
        </p:txBody>
      </p:sp>
      <p:grpSp>
        <p:nvGrpSpPr>
          <p:cNvPr id="6" name="Content Placeholder 6">
            <a:extLst>
              <a:ext uri="{FF2B5EF4-FFF2-40B4-BE49-F238E27FC236}">
                <a16:creationId xmlns:a16="http://schemas.microsoft.com/office/drawing/2014/main" id="{8DAE0D28-E9CF-4E7F-A78B-8BB0E51D8104}"/>
              </a:ext>
            </a:extLst>
          </p:cNvPr>
          <p:cNvGrpSpPr/>
          <p:nvPr/>
        </p:nvGrpSpPr>
        <p:grpSpPr>
          <a:xfrm>
            <a:off x="279517" y="2090224"/>
            <a:ext cx="8568150" cy="3760790"/>
            <a:chOff x="1098340" y="2108204"/>
            <a:chExt cx="8337447" cy="376079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1F26B68-4352-46C9-8995-251310CB566C}"/>
                </a:ext>
              </a:extLst>
            </p:cNvPr>
            <p:cNvSpPr/>
            <p:nvPr/>
          </p:nvSpPr>
          <p:spPr>
            <a:xfrm>
              <a:off x="1098340" y="2108204"/>
              <a:ext cx="855796" cy="37607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5798"/>
                <a:gd name="f7" fmla="val 3760788"/>
                <a:gd name="f8" fmla="val 85580"/>
                <a:gd name="f9" fmla="val 38315"/>
                <a:gd name="f10" fmla="val 770218"/>
                <a:gd name="f11" fmla="val 817483"/>
                <a:gd name="f12" fmla="val 3675208"/>
                <a:gd name="f13" fmla="val 3722473"/>
                <a:gd name="f14" fmla="+- 0 0 -90"/>
                <a:gd name="f15" fmla="*/ f3 1 855798"/>
                <a:gd name="f16" fmla="*/ f4 1 376078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855798"/>
                <a:gd name="f25" fmla="*/ f21 1 3760788"/>
                <a:gd name="f26" fmla="*/ 0 f22 1"/>
                <a:gd name="f27" fmla="*/ 85580 f21 1"/>
                <a:gd name="f28" fmla="*/ 85580 f22 1"/>
                <a:gd name="f29" fmla="*/ 0 f21 1"/>
                <a:gd name="f30" fmla="*/ 770218 f22 1"/>
                <a:gd name="f31" fmla="*/ 855798 f22 1"/>
                <a:gd name="f32" fmla="*/ 3675208 f21 1"/>
                <a:gd name="f33" fmla="*/ 3760788 f21 1"/>
                <a:gd name="f34" fmla="+- f23 0 f1"/>
                <a:gd name="f35" fmla="*/ f26 1 855798"/>
                <a:gd name="f36" fmla="*/ f27 1 3760788"/>
                <a:gd name="f37" fmla="*/ f28 1 855798"/>
                <a:gd name="f38" fmla="*/ f29 1 3760788"/>
                <a:gd name="f39" fmla="*/ f30 1 855798"/>
                <a:gd name="f40" fmla="*/ f31 1 855798"/>
                <a:gd name="f41" fmla="*/ f32 1 3760788"/>
                <a:gd name="f42" fmla="*/ f33 1 376078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855798" h="376078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6DACD"/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8103" tIns="38103" rIns="38103" bIns="267065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1" i="0" u="none" strike="noStrike" kern="1200" cap="none" spc="0" baseline="0">
                  <a:uFillTx/>
                  <a:latin typeface="Speak Pro"/>
                </a:rPr>
                <a:t>Magnet Design </a:t>
              </a: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B646898-D7D5-4952-81AF-702C9F310EC8}"/>
                </a:ext>
              </a:extLst>
            </p:cNvPr>
            <p:cNvSpPr/>
            <p:nvPr/>
          </p:nvSpPr>
          <p:spPr>
            <a:xfrm>
              <a:off x="1183928" y="3039213"/>
              <a:ext cx="684638" cy="113392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solidFill>
                <a:schemeClr val="tx2">
                  <a:lumMod val="20000"/>
                  <a:lumOff val="80000"/>
                </a:schemeClr>
              </a:solidFill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45454" tIns="39099" rIns="45454" bIns="39099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1" i="0" u="none" strike="noStrike" kern="1200" cap="none" spc="0" baseline="0" dirty="0">
                  <a:uFillTx/>
                  <a:latin typeface="Speak Pro"/>
                </a:rPr>
                <a:t>Analysis </a:t>
              </a: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B6D2CEB-1426-4F1B-8422-BF4FF5C94CED}"/>
                </a:ext>
              </a:extLst>
            </p:cNvPr>
            <p:cNvSpPr/>
            <p:nvPr/>
          </p:nvSpPr>
          <p:spPr>
            <a:xfrm>
              <a:off x="1167494" y="4273729"/>
              <a:ext cx="684638" cy="113392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solidFill>
                <a:schemeClr val="tx2">
                  <a:lumMod val="20000"/>
                  <a:lumOff val="80000"/>
                </a:schemeClr>
              </a:solidFill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45454" tIns="39099" rIns="45454" bIns="39099" anchor="ctr" anchorCtr="1" compatLnSpc="1">
              <a:noAutofit/>
            </a:bodyPr>
            <a:lstStyle/>
            <a:p>
              <a:pPr algn="ctr" defTabSz="444498">
                <a:lnSpc>
                  <a:spcPct val="90000"/>
                </a:lnSpc>
                <a:spcAft>
                  <a:spcPts val="400"/>
                </a:spcAft>
              </a:pPr>
              <a:r>
                <a:rPr lang="en-GB" sz="1100" b="1" dirty="0">
                  <a:solidFill>
                    <a:srgbClr val="000000"/>
                  </a:solidFill>
                  <a:latin typeface="Speak Pro"/>
                </a:rPr>
                <a:t>Design office</a:t>
              </a: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D29AF4-1878-4FB1-B82D-A8064E932B28}"/>
                </a:ext>
              </a:extLst>
            </p:cNvPr>
            <p:cNvSpPr/>
            <p:nvPr/>
          </p:nvSpPr>
          <p:spPr>
            <a:xfrm>
              <a:off x="2018327" y="2108204"/>
              <a:ext cx="855796" cy="37607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5798"/>
                <a:gd name="f7" fmla="val 3760788"/>
                <a:gd name="f8" fmla="val 85580"/>
                <a:gd name="f9" fmla="val 38315"/>
                <a:gd name="f10" fmla="val 770218"/>
                <a:gd name="f11" fmla="val 817483"/>
                <a:gd name="f12" fmla="val 3675208"/>
                <a:gd name="f13" fmla="val 3722473"/>
                <a:gd name="f14" fmla="+- 0 0 -90"/>
                <a:gd name="f15" fmla="*/ f3 1 855798"/>
                <a:gd name="f16" fmla="*/ f4 1 376078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855798"/>
                <a:gd name="f25" fmla="*/ f21 1 3760788"/>
                <a:gd name="f26" fmla="*/ 0 f22 1"/>
                <a:gd name="f27" fmla="*/ 85580 f21 1"/>
                <a:gd name="f28" fmla="*/ 85580 f22 1"/>
                <a:gd name="f29" fmla="*/ 0 f21 1"/>
                <a:gd name="f30" fmla="*/ 770218 f22 1"/>
                <a:gd name="f31" fmla="*/ 855798 f22 1"/>
                <a:gd name="f32" fmla="*/ 3675208 f21 1"/>
                <a:gd name="f33" fmla="*/ 3760788 f21 1"/>
                <a:gd name="f34" fmla="+- f23 0 f1"/>
                <a:gd name="f35" fmla="*/ f26 1 855798"/>
                <a:gd name="f36" fmla="*/ f27 1 3760788"/>
                <a:gd name="f37" fmla="*/ f28 1 855798"/>
                <a:gd name="f38" fmla="*/ f29 1 3760788"/>
                <a:gd name="f39" fmla="*/ f30 1 855798"/>
                <a:gd name="f40" fmla="*/ f31 1 855798"/>
                <a:gd name="f41" fmla="*/ f32 1 3760788"/>
                <a:gd name="f42" fmla="*/ f33 1 376078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855798" h="376078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6DACD"/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8103" tIns="38103" rIns="38103" bIns="267065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050" b="1" i="0" u="none" strike="noStrike" kern="1200" cap="none" spc="0" baseline="0" dirty="0">
                  <a:uFillTx/>
                  <a:latin typeface="Speak Pro"/>
                </a:rPr>
                <a:t>Magnet components procurement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01A1687-AE31-436F-AD41-30111F950032}"/>
                </a:ext>
              </a:extLst>
            </p:cNvPr>
            <p:cNvSpPr/>
            <p:nvPr/>
          </p:nvSpPr>
          <p:spPr>
            <a:xfrm>
              <a:off x="2100513" y="3020260"/>
              <a:ext cx="684638" cy="61907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498067"/>
                <a:gd name="f8" fmla="val 49807"/>
                <a:gd name="f9" fmla="val 22299"/>
                <a:gd name="f10" fmla="val 634832"/>
                <a:gd name="f11" fmla="val 662340"/>
                <a:gd name="f12" fmla="val 448260"/>
                <a:gd name="f13" fmla="val 475768"/>
                <a:gd name="f14" fmla="+- 0 0 -90"/>
                <a:gd name="f15" fmla="*/ f3 1 684639"/>
                <a:gd name="f16" fmla="*/ f4 1 498067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498067"/>
                <a:gd name="f26" fmla="*/ 0 f22 1"/>
                <a:gd name="f27" fmla="*/ 49807 f21 1"/>
                <a:gd name="f28" fmla="*/ 49807 f22 1"/>
                <a:gd name="f29" fmla="*/ 0 f21 1"/>
                <a:gd name="f30" fmla="*/ 634832 f22 1"/>
                <a:gd name="f31" fmla="*/ 684639 f22 1"/>
                <a:gd name="f32" fmla="*/ 448260 f21 1"/>
                <a:gd name="f33" fmla="*/ 498067 f21 1"/>
                <a:gd name="f34" fmla="+- f23 0 f1"/>
                <a:gd name="f35" fmla="*/ f26 1 684639"/>
                <a:gd name="f36" fmla="*/ f27 1 498067"/>
                <a:gd name="f37" fmla="*/ f28 1 684639"/>
                <a:gd name="f38" fmla="*/ f29 1 498067"/>
                <a:gd name="f39" fmla="*/ f30 1 684639"/>
                <a:gd name="f40" fmla="*/ f31 1 684639"/>
                <a:gd name="f41" fmla="*/ f32 1 498067"/>
                <a:gd name="f42" fmla="*/ f33 1 498067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49806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solidFill>
                <a:schemeClr val="tx2">
                  <a:lumMod val="20000"/>
                  <a:lumOff val="80000"/>
                </a:schemeClr>
              </a:solidFill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45454" tIns="39099" rIns="45454" bIns="39099" anchor="ctr" anchorCtr="1" compatLnSpc="1">
              <a:noAutofit/>
            </a:bodyPr>
            <a:lstStyle/>
            <a:p>
              <a:pPr algn="ctr" defTabSz="444498">
                <a:lnSpc>
                  <a:spcPct val="90000"/>
                </a:lnSpc>
                <a:spcAft>
                  <a:spcPts val="400"/>
                </a:spcAft>
              </a:pPr>
              <a:r>
                <a:rPr lang="en-GB" sz="900" b="1" dirty="0">
                  <a:solidFill>
                    <a:srgbClr val="000000"/>
                  </a:solidFill>
                  <a:latin typeface="Speak Pro"/>
                </a:rPr>
                <a:t>Wires preparation, test, spooling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5D17A1-CE50-4E2A-AE40-E24F8EB16F8C}"/>
                </a:ext>
              </a:extLst>
            </p:cNvPr>
            <p:cNvSpPr/>
            <p:nvPr/>
          </p:nvSpPr>
          <p:spPr>
            <a:xfrm>
              <a:off x="2100513" y="3679002"/>
              <a:ext cx="691432" cy="8225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91430"/>
                <a:gd name="f7" fmla="val 699085"/>
                <a:gd name="f8" fmla="val 69143"/>
                <a:gd name="f9" fmla="val 30956"/>
                <a:gd name="f10" fmla="val 622287"/>
                <a:gd name="f11" fmla="val 660474"/>
                <a:gd name="f12" fmla="val 629942"/>
                <a:gd name="f13" fmla="val 668129"/>
                <a:gd name="f14" fmla="+- 0 0 -90"/>
                <a:gd name="f15" fmla="*/ f3 1 691430"/>
                <a:gd name="f16" fmla="*/ f4 1 699085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91430"/>
                <a:gd name="f25" fmla="*/ f21 1 699085"/>
                <a:gd name="f26" fmla="*/ 0 f22 1"/>
                <a:gd name="f27" fmla="*/ 69143 f21 1"/>
                <a:gd name="f28" fmla="*/ 69143 f22 1"/>
                <a:gd name="f29" fmla="*/ 0 f21 1"/>
                <a:gd name="f30" fmla="*/ 622287 f22 1"/>
                <a:gd name="f31" fmla="*/ 691430 f22 1"/>
                <a:gd name="f32" fmla="*/ 629942 f21 1"/>
                <a:gd name="f33" fmla="*/ 699085 f21 1"/>
                <a:gd name="f34" fmla="+- f23 0 f1"/>
                <a:gd name="f35" fmla="*/ f26 1 691430"/>
                <a:gd name="f36" fmla="*/ f27 1 699085"/>
                <a:gd name="f37" fmla="*/ f28 1 691430"/>
                <a:gd name="f38" fmla="*/ f29 1 699085"/>
                <a:gd name="f39" fmla="*/ f30 1 691430"/>
                <a:gd name="f40" fmla="*/ f31 1 691430"/>
                <a:gd name="f41" fmla="*/ f32 1 699085"/>
                <a:gd name="f42" fmla="*/ f33 1 699085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91430" h="699085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40571" tIns="35487" rIns="40571" bIns="35487" anchor="t" anchorCtr="0" compatLnSpc="1">
              <a:noAutofit/>
            </a:bodyPr>
            <a:lstStyle/>
            <a:p>
              <a:pPr marL="0" marR="0" lvl="0" indent="0" algn="l" defTabSz="35560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dirty="0">
                  <a:solidFill>
                    <a:srgbClr val="000000"/>
                  </a:solidFill>
                  <a:latin typeface="Speak Pro"/>
                </a:rPr>
                <a:t>Mechanical</a:t>
              </a:r>
            </a:p>
            <a:p>
              <a:pPr marL="57150" marR="0" lvl="1" indent="-57150" algn="l" defTabSz="35560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dirty="0">
                  <a:solidFill>
                    <a:srgbClr val="000000"/>
                  </a:solidFill>
                  <a:latin typeface="Speak Pro"/>
                </a:rPr>
                <a:t>Aluminium formers </a:t>
              </a:r>
              <a:r>
                <a:rPr lang="en-GB" sz="900" b="1" kern="0" dirty="0">
                  <a:solidFill>
                    <a:srgbClr val="000000"/>
                  </a:solidFill>
                  <a:latin typeface="Speak Pro"/>
                </a:rPr>
                <a:t>fabrication, metrology, cleaning</a:t>
              </a: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2EB4A90-8659-42CB-A655-19F28C66BAE9}"/>
                </a:ext>
              </a:extLst>
            </p:cNvPr>
            <p:cNvSpPr/>
            <p:nvPr/>
          </p:nvSpPr>
          <p:spPr>
            <a:xfrm>
              <a:off x="2103906" y="4539840"/>
              <a:ext cx="684638" cy="3449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344953"/>
                <a:gd name="f8" fmla="val 34495"/>
                <a:gd name="f9" fmla="val 15444"/>
                <a:gd name="f10" fmla="val 650144"/>
                <a:gd name="f11" fmla="val 669195"/>
                <a:gd name="f12" fmla="val 310458"/>
                <a:gd name="f13" fmla="val 329509"/>
                <a:gd name="f14" fmla="+- 0 0 -90"/>
                <a:gd name="f15" fmla="*/ f3 1 684639"/>
                <a:gd name="f16" fmla="*/ f4 1 344953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344953"/>
                <a:gd name="f26" fmla="*/ 0 f22 1"/>
                <a:gd name="f27" fmla="*/ 34495 f21 1"/>
                <a:gd name="f28" fmla="*/ 34495 f22 1"/>
                <a:gd name="f29" fmla="*/ 0 f21 1"/>
                <a:gd name="f30" fmla="*/ 650144 f22 1"/>
                <a:gd name="f31" fmla="*/ 684639 f22 1"/>
                <a:gd name="f32" fmla="*/ 310458 f21 1"/>
                <a:gd name="f33" fmla="*/ 344953 f21 1"/>
                <a:gd name="f34" fmla="+- f23 0 f1"/>
                <a:gd name="f35" fmla="*/ f26 1 684639"/>
                <a:gd name="f36" fmla="*/ f27 1 344953"/>
                <a:gd name="f37" fmla="*/ f28 1 684639"/>
                <a:gd name="f38" fmla="*/ f29 1 344953"/>
                <a:gd name="f39" fmla="*/ f30 1 684639"/>
                <a:gd name="f40" fmla="*/ f31 1 684639"/>
                <a:gd name="f41" fmla="*/ f32 1 344953"/>
                <a:gd name="f42" fmla="*/ f33 1 344953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344953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0422" tIns="25347" rIns="30422" bIns="25347" anchor="ctr" anchorCtr="1" compatLnSpc="1">
              <a:noAutofit/>
            </a:bodyPr>
            <a:lstStyle/>
            <a:p>
              <a:pPr marL="0" marR="0" lvl="0" indent="0" algn="ctr" defTabSz="35560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Composite parts</a:t>
              </a: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A418363-1C24-4A0E-8911-7A71E2813432}"/>
                </a:ext>
              </a:extLst>
            </p:cNvPr>
            <p:cNvSpPr/>
            <p:nvPr/>
          </p:nvSpPr>
          <p:spPr>
            <a:xfrm>
              <a:off x="2103906" y="4937860"/>
              <a:ext cx="684638" cy="3449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344953"/>
                <a:gd name="f8" fmla="val 34495"/>
                <a:gd name="f9" fmla="val 15444"/>
                <a:gd name="f10" fmla="val 650144"/>
                <a:gd name="f11" fmla="val 669195"/>
                <a:gd name="f12" fmla="val 310458"/>
                <a:gd name="f13" fmla="val 329509"/>
                <a:gd name="f14" fmla="+- 0 0 -90"/>
                <a:gd name="f15" fmla="*/ f3 1 684639"/>
                <a:gd name="f16" fmla="*/ f4 1 344953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344953"/>
                <a:gd name="f26" fmla="*/ 0 f22 1"/>
                <a:gd name="f27" fmla="*/ 34495 f21 1"/>
                <a:gd name="f28" fmla="*/ 34495 f22 1"/>
                <a:gd name="f29" fmla="*/ 0 f21 1"/>
                <a:gd name="f30" fmla="*/ 650144 f22 1"/>
                <a:gd name="f31" fmla="*/ 684639 f22 1"/>
                <a:gd name="f32" fmla="*/ 310458 f21 1"/>
                <a:gd name="f33" fmla="*/ 344953 f21 1"/>
                <a:gd name="f34" fmla="+- f23 0 f1"/>
                <a:gd name="f35" fmla="*/ f26 1 684639"/>
                <a:gd name="f36" fmla="*/ f27 1 344953"/>
                <a:gd name="f37" fmla="*/ f28 1 684639"/>
                <a:gd name="f38" fmla="*/ f29 1 344953"/>
                <a:gd name="f39" fmla="*/ f30 1 684639"/>
                <a:gd name="f40" fmla="*/ f31 1 684639"/>
                <a:gd name="f41" fmla="*/ f32 1 344953"/>
                <a:gd name="f42" fmla="*/ f33 1 344953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344953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0422" tIns="25347" rIns="30422" bIns="25347" anchor="ctr" anchorCtr="1" compatLnSpc="1">
              <a:noAutofit/>
            </a:bodyPr>
            <a:lstStyle/>
            <a:p>
              <a:pPr marL="0" marR="0" lvl="0" indent="0" algn="ctr" defTabSz="35560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PI sheets, </a:t>
              </a:r>
              <a:r>
                <a:rPr lang="en-GB" sz="900" b="1" i="0" u="none" strike="noStrike" kern="1200" cap="none" spc="0" baseline="0" dirty="0" err="1">
                  <a:uFillTx/>
                  <a:latin typeface="Speak Pro"/>
                </a:rPr>
                <a:t>Fiber</a:t>
              </a: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 glass, wires (VTs)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1A7E2-F957-4DE4-BBDC-9F0B068494D4}"/>
                </a:ext>
              </a:extLst>
            </p:cNvPr>
            <p:cNvSpPr/>
            <p:nvPr/>
          </p:nvSpPr>
          <p:spPr>
            <a:xfrm>
              <a:off x="2103906" y="5335880"/>
              <a:ext cx="738373" cy="38716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344953"/>
                <a:gd name="f8" fmla="val 34495"/>
                <a:gd name="f9" fmla="val 15444"/>
                <a:gd name="f10" fmla="val 650144"/>
                <a:gd name="f11" fmla="val 669195"/>
                <a:gd name="f12" fmla="val 310458"/>
                <a:gd name="f13" fmla="val 329509"/>
                <a:gd name="f14" fmla="+- 0 0 -90"/>
                <a:gd name="f15" fmla="*/ f3 1 684639"/>
                <a:gd name="f16" fmla="*/ f4 1 344953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344953"/>
                <a:gd name="f26" fmla="*/ 0 f22 1"/>
                <a:gd name="f27" fmla="*/ 34495 f21 1"/>
                <a:gd name="f28" fmla="*/ 34495 f22 1"/>
                <a:gd name="f29" fmla="*/ 0 f21 1"/>
                <a:gd name="f30" fmla="*/ 650144 f22 1"/>
                <a:gd name="f31" fmla="*/ 684639 f22 1"/>
                <a:gd name="f32" fmla="*/ 310458 f21 1"/>
                <a:gd name="f33" fmla="*/ 344953 f21 1"/>
                <a:gd name="f34" fmla="+- f23 0 f1"/>
                <a:gd name="f35" fmla="*/ f26 1 684639"/>
                <a:gd name="f36" fmla="*/ f27 1 344953"/>
                <a:gd name="f37" fmla="*/ f28 1 684639"/>
                <a:gd name="f38" fmla="*/ f29 1 344953"/>
                <a:gd name="f39" fmla="*/ f30 1 684639"/>
                <a:gd name="f40" fmla="*/ f31 1 684639"/>
                <a:gd name="f41" fmla="*/ f32 1 344953"/>
                <a:gd name="f42" fmla="*/ f33 1 344953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344953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0422" tIns="25347" rIns="30422" bIns="25347" anchor="ctr" anchorCtr="1" compatLnSpc="1">
              <a:noAutofit/>
            </a:bodyPr>
            <a:lstStyle/>
            <a:p>
              <a:pPr marL="0" marR="0" lvl="0" indent="0" algn="ctr" defTabSz="35560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800" b="1" i="0" u="none" strike="noStrike" kern="1200" cap="none" spc="0" baseline="0" dirty="0">
                  <a:uFillTx/>
                  <a:latin typeface="Speak Pro"/>
                </a:rPr>
                <a:t>Instrumentation </a:t>
              </a:r>
            </a:p>
            <a:p>
              <a:pPr marL="0" marR="0" lvl="0" indent="0" algn="ctr" defTabSz="35560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800" b="1" i="0" u="none" strike="noStrike" kern="1200" cap="none" spc="0" baseline="0" dirty="0">
                  <a:uFillTx/>
                  <a:latin typeface="Speak Pro"/>
                </a:rPr>
                <a:t>T sensors</a:t>
              </a: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10A2047-F44D-4E6C-AF44-717081F10720}"/>
                </a:ext>
              </a:extLst>
            </p:cNvPr>
            <p:cNvSpPr/>
            <p:nvPr/>
          </p:nvSpPr>
          <p:spPr>
            <a:xfrm>
              <a:off x="2948102" y="2108204"/>
              <a:ext cx="855796" cy="37607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5798"/>
                <a:gd name="f7" fmla="val 3760788"/>
                <a:gd name="f8" fmla="val 85580"/>
                <a:gd name="f9" fmla="val 38315"/>
                <a:gd name="f10" fmla="val 770218"/>
                <a:gd name="f11" fmla="val 817483"/>
                <a:gd name="f12" fmla="val 3675208"/>
                <a:gd name="f13" fmla="val 3722473"/>
                <a:gd name="f14" fmla="+- 0 0 -90"/>
                <a:gd name="f15" fmla="*/ f3 1 855798"/>
                <a:gd name="f16" fmla="*/ f4 1 376078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855798"/>
                <a:gd name="f25" fmla="*/ f21 1 3760788"/>
                <a:gd name="f26" fmla="*/ 0 f22 1"/>
                <a:gd name="f27" fmla="*/ 85580 f21 1"/>
                <a:gd name="f28" fmla="*/ 85580 f22 1"/>
                <a:gd name="f29" fmla="*/ 0 f21 1"/>
                <a:gd name="f30" fmla="*/ 770218 f22 1"/>
                <a:gd name="f31" fmla="*/ 855798 f22 1"/>
                <a:gd name="f32" fmla="*/ 3675208 f21 1"/>
                <a:gd name="f33" fmla="*/ 3760788 f21 1"/>
                <a:gd name="f34" fmla="+- f23 0 f1"/>
                <a:gd name="f35" fmla="*/ f26 1 855798"/>
                <a:gd name="f36" fmla="*/ f27 1 3760788"/>
                <a:gd name="f37" fmla="*/ f28 1 855798"/>
                <a:gd name="f38" fmla="*/ f29 1 3760788"/>
                <a:gd name="f39" fmla="*/ f30 1 855798"/>
                <a:gd name="f40" fmla="*/ f31 1 855798"/>
                <a:gd name="f41" fmla="*/ f32 1 3760788"/>
                <a:gd name="f42" fmla="*/ f33 1 376078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855798" h="376078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6DACD"/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8103" tIns="38103" rIns="38103" bIns="267065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1" i="0" u="none" strike="noStrike" kern="1200" cap="none" spc="0" baseline="0">
                  <a:uFillTx/>
                  <a:latin typeface="Speak Pro"/>
                </a:rPr>
                <a:t>Electrical test </a:t>
              </a: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7387DD0-D83F-4ACE-8F44-16B31B26AF53}"/>
                </a:ext>
              </a:extLst>
            </p:cNvPr>
            <p:cNvSpPr/>
            <p:nvPr/>
          </p:nvSpPr>
          <p:spPr>
            <a:xfrm>
              <a:off x="3043732" y="3011170"/>
              <a:ext cx="684638" cy="136029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t" anchorCtr="0" compatLnSpc="1">
              <a:noAutofit/>
            </a:bodyPr>
            <a:lstStyle/>
            <a:p>
              <a:pPr marL="0" marR="0" lvl="0" indent="0" algn="l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000" b="1" i="0" u="none" strike="noStrike" kern="1200" cap="none" spc="0" baseline="0" dirty="0">
                  <a:uFillTx/>
                  <a:latin typeface="Speak Pro"/>
                </a:rPr>
                <a:t>Assembly processes electrical test</a:t>
              </a:r>
            </a:p>
            <a:p>
              <a:pPr marL="57150" marR="0" lvl="1" indent="-57150" algn="l" defTabSz="22225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Assembly steps validation</a:t>
              </a:r>
            </a:p>
            <a:p>
              <a:pPr marL="57150" marR="0" lvl="1" indent="-57150" algn="l" defTabSz="22225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Impregnation support</a:t>
              </a: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A47BDFB-5076-4692-B4FC-A46FFFED29CA}"/>
                </a:ext>
              </a:extLst>
            </p:cNvPr>
            <p:cNvSpPr/>
            <p:nvPr/>
          </p:nvSpPr>
          <p:spPr>
            <a:xfrm>
              <a:off x="3054804" y="4458691"/>
              <a:ext cx="684638" cy="122289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>
                  <a:uFillTx/>
                  <a:latin typeface="Speak Pro"/>
                </a:rPr>
                <a:t>Acceptance electrical tests 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7D9BB4D-C11B-4D46-8B5D-3E592F696877}"/>
                </a:ext>
              </a:extLst>
            </p:cNvPr>
            <p:cNvSpPr/>
            <p:nvPr/>
          </p:nvSpPr>
          <p:spPr>
            <a:xfrm>
              <a:off x="3836621" y="2108204"/>
              <a:ext cx="855796" cy="37607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5798"/>
                <a:gd name="f7" fmla="val 3760788"/>
                <a:gd name="f8" fmla="val 85580"/>
                <a:gd name="f9" fmla="val 38315"/>
                <a:gd name="f10" fmla="val 770218"/>
                <a:gd name="f11" fmla="val 817483"/>
                <a:gd name="f12" fmla="val 3675208"/>
                <a:gd name="f13" fmla="val 3722473"/>
                <a:gd name="f14" fmla="+- 0 0 -90"/>
                <a:gd name="f15" fmla="*/ f3 1 855798"/>
                <a:gd name="f16" fmla="*/ f4 1 376078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855798"/>
                <a:gd name="f25" fmla="*/ f21 1 3760788"/>
                <a:gd name="f26" fmla="*/ 0 f22 1"/>
                <a:gd name="f27" fmla="*/ 85580 f21 1"/>
                <a:gd name="f28" fmla="*/ 85580 f22 1"/>
                <a:gd name="f29" fmla="*/ 0 f21 1"/>
                <a:gd name="f30" fmla="*/ 770218 f22 1"/>
                <a:gd name="f31" fmla="*/ 855798 f22 1"/>
                <a:gd name="f32" fmla="*/ 3675208 f21 1"/>
                <a:gd name="f33" fmla="*/ 3760788 f21 1"/>
                <a:gd name="f34" fmla="+- f23 0 f1"/>
                <a:gd name="f35" fmla="*/ f26 1 855798"/>
                <a:gd name="f36" fmla="*/ f27 1 3760788"/>
                <a:gd name="f37" fmla="*/ f28 1 855798"/>
                <a:gd name="f38" fmla="*/ f29 1 3760788"/>
                <a:gd name="f39" fmla="*/ f30 1 855798"/>
                <a:gd name="f40" fmla="*/ f31 1 855798"/>
                <a:gd name="f41" fmla="*/ f32 1 3760788"/>
                <a:gd name="f42" fmla="*/ f33 1 376078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855798" h="376078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6DACD"/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8103" tIns="38103" rIns="38103" bIns="267065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1" i="0" u="none" strike="noStrike" kern="1200" cap="none" spc="0" baseline="0">
                  <a:uFillTx/>
                  <a:latin typeface="Speak Pro"/>
                </a:rPr>
                <a:t>Winding</a:t>
              </a: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85853DB-30A6-4AD0-9DDF-126F79770A82}"/>
                </a:ext>
              </a:extLst>
            </p:cNvPr>
            <p:cNvSpPr/>
            <p:nvPr/>
          </p:nvSpPr>
          <p:spPr>
            <a:xfrm>
              <a:off x="3859107" y="2993369"/>
              <a:ext cx="762736" cy="136029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000" b="1" dirty="0">
                  <a:latin typeface="Speak Pro"/>
                </a:rPr>
                <a:t>H</a:t>
              </a:r>
              <a:r>
                <a:rPr lang="en-GB" sz="1000" b="1" i="0" u="none" strike="noStrike" kern="1200" cap="none" spc="0" baseline="0" dirty="0">
                  <a:uFillTx/>
                  <a:latin typeface="Speak Pro"/>
                </a:rPr>
                <a:t>andling tooling preparation, wire spooling</a:t>
              </a: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A88D760-8431-42D1-8743-5985A254740B}"/>
                </a:ext>
              </a:extLst>
            </p:cNvPr>
            <p:cNvSpPr/>
            <p:nvPr/>
          </p:nvSpPr>
          <p:spPr>
            <a:xfrm>
              <a:off x="3875554" y="4476177"/>
              <a:ext cx="771106" cy="113392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000" b="1" i="0" u="none" strike="noStrike" kern="1200" cap="none" spc="0" baseline="0">
                  <a:uFillTx/>
                  <a:latin typeface="Speak Pro"/>
                </a:rPr>
                <a:t>Winding, inner, outer layers</a:t>
              </a: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BA7FB3B-810D-4DD2-B614-D9CDB703E23A}"/>
                </a:ext>
              </a:extLst>
            </p:cNvPr>
            <p:cNvSpPr/>
            <p:nvPr/>
          </p:nvSpPr>
          <p:spPr>
            <a:xfrm>
              <a:off x="4778279" y="2108204"/>
              <a:ext cx="855796" cy="37607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5798"/>
                <a:gd name="f7" fmla="val 3760788"/>
                <a:gd name="f8" fmla="val 85580"/>
                <a:gd name="f9" fmla="val 38315"/>
                <a:gd name="f10" fmla="val 770218"/>
                <a:gd name="f11" fmla="val 817483"/>
                <a:gd name="f12" fmla="val 3675208"/>
                <a:gd name="f13" fmla="val 3722473"/>
                <a:gd name="f14" fmla="+- 0 0 -90"/>
                <a:gd name="f15" fmla="*/ f3 1 855798"/>
                <a:gd name="f16" fmla="*/ f4 1 376078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855798"/>
                <a:gd name="f25" fmla="*/ f21 1 3760788"/>
                <a:gd name="f26" fmla="*/ 0 f22 1"/>
                <a:gd name="f27" fmla="*/ 85580 f21 1"/>
                <a:gd name="f28" fmla="*/ 85580 f22 1"/>
                <a:gd name="f29" fmla="*/ 0 f21 1"/>
                <a:gd name="f30" fmla="*/ 770218 f22 1"/>
                <a:gd name="f31" fmla="*/ 855798 f22 1"/>
                <a:gd name="f32" fmla="*/ 3675208 f21 1"/>
                <a:gd name="f33" fmla="*/ 3760788 f21 1"/>
                <a:gd name="f34" fmla="+- f23 0 f1"/>
                <a:gd name="f35" fmla="*/ f26 1 855798"/>
                <a:gd name="f36" fmla="*/ f27 1 3760788"/>
                <a:gd name="f37" fmla="*/ f28 1 855798"/>
                <a:gd name="f38" fmla="*/ f29 1 3760788"/>
                <a:gd name="f39" fmla="*/ f30 1 855798"/>
                <a:gd name="f40" fmla="*/ f31 1 855798"/>
                <a:gd name="f41" fmla="*/ f32 1 3760788"/>
                <a:gd name="f42" fmla="*/ f33 1 376078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855798" h="376078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6DACD"/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8103" tIns="38103" rIns="38103" bIns="267065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1" i="0" u="none" strike="noStrike" kern="1200" cap="none" spc="0" baseline="0">
                  <a:uFillTx/>
                  <a:latin typeface="Speak Pro"/>
                </a:rPr>
                <a:t>Impregnation VPI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87CF207-4B53-4516-B869-EEAD98A900CE}"/>
                </a:ext>
              </a:extLst>
            </p:cNvPr>
            <p:cNvSpPr/>
            <p:nvPr/>
          </p:nvSpPr>
          <p:spPr>
            <a:xfrm>
              <a:off x="4882009" y="2998773"/>
              <a:ext cx="684638" cy="73884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738844"/>
                <a:gd name="f8" fmla="val 68464"/>
                <a:gd name="f9" fmla="val 30652"/>
                <a:gd name="f10" fmla="val 616175"/>
                <a:gd name="f11" fmla="val 653987"/>
                <a:gd name="f12" fmla="val 670380"/>
                <a:gd name="f13" fmla="val 708192"/>
                <a:gd name="f14" fmla="+- 0 0 -90"/>
                <a:gd name="f15" fmla="*/ f3 1 684639"/>
                <a:gd name="f16" fmla="*/ f4 1 738844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738844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670380 f21 1"/>
                <a:gd name="f33" fmla="*/ 738844 f21 1"/>
                <a:gd name="f34" fmla="+- f23 0 f1"/>
                <a:gd name="f35" fmla="*/ f26 1 684639"/>
                <a:gd name="f36" fmla="*/ f27 1 738844"/>
                <a:gd name="f37" fmla="*/ f28 1 684639"/>
                <a:gd name="f38" fmla="*/ f29 1 738844"/>
                <a:gd name="f39" fmla="*/ f30 1 684639"/>
                <a:gd name="f40" fmla="*/ f31 1 684639"/>
                <a:gd name="f41" fmla="*/ f32 1 738844"/>
                <a:gd name="f42" fmla="*/ f33 1 738844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73884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>
                  <a:uFillTx/>
                  <a:latin typeface="Speak Pro"/>
                </a:rPr>
                <a:t>Vacuum vessel preparation , sealing , pumping</a:t>
              </a: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5959A60-FF1B-4A21-98E9-B62527793565}"/>
                </a:ext>
              </a:extLst>
            </p:cNvPr>
            <p:cNvSpPr/>
            <p:nvPr/>
          </p:nvSpPr>
          <p:spPr>
            <a:xfrm>
              <a:off x="4870075" y="3807077"/>
              <a:ext cx="684638" cy="73884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738844"/>
                <a:gd name="f8" fmla="val 68464"/>
                <a:gd name="f9" fmla="val 30652"/>
                <a:gd name="f10" fmla="val 616175"/>
                <a:gd name="f11" fmla="val 653987"/>
                <a:gd name="f12" fmla="val 670380"/>
                <a:gd name="f13" fmla="val 708192"/>
                <a:gd name="f14" fmla="+- 0 0 -90"/>
                <a:gd name="f15" fmla="*/ f3 1 684639"/>
                <a:gd name="f16" fmla="*/ f4 1 738844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738844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670380 f21 1"/>
                <a:gd name="f33" fmla="*/ 738844 f21 1"/>
                <a:gd name="f34" fmla="+- f23 0 f1"/>
                <a:gd name="f35" fmla="*/ f26 1 684639"/>
                <a:gd name="f36" fmla="*/ f27 1 738844"/>
                <a:gd name="f37" fmla="*/ f28 1 684639"/>
                <a:gd name="f38" fmla="*/ f29 1 738844"/>
                <a:gd name="f39" fmla="*/ f30 1 684639"/>
                <a:gd name="f40" fmla="*/ f31 1 684639"/>
                <a:gd name="f41" fmla="*/ f32 1 738844"/>
                <a:gd name="f42" fmla="*/ f33 1 738844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73884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>
                  <a:uFillTx/>
                  <a:latin typeface="Speak Pro"/>
                </a:rPr>
                <a:t>Impregnation process</a:t>
              </a: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70176A8-1B35-482D-AFC2-C8C8E7FD4EBE}"/>
                </a:ext>
              </a:extLst>
            </p:cNvPr>
            <p:cNvSpPr/>
            <p:nvPr/>
          </p:nvSpPr>
          <p:spPr>
            <a:xfrm>
              <a:off x="4870075" y="4630626"/>
              <a:ext cx="684638" cy="73884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738844"/>
                <a:gd name="f8" fmla="val 68464"/>
                <a:gd name="f9" fmla="val 30652"/>
                <a:gd name="f10" fmla="val 616175"/>
                <a:gd name="f11" fmla="val 653987"/>
                <a:gd name="f12" fmla="val 670380"/>
                <a:gd name="f13" fmla="val 708192"/>
                <a:gd name="f14" fmla="+- 0 0 -90"/>
                <a:gd name="f15" fmla="*/ f3 1 684639"/>
                <a:gd name="f16" fmla="*/ f4 1 738844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738844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670380 f21 1"/>
                <a:gd name="f33" fmla="*/ 738844 f21 1"/>
                <a:gd name="f34" fmla="+- f23 0 f1"/>
                <a:gd name="f35" fmla="*/ f26 1 684639"/>
                <a:gd name="f36" fmla="*/ f27 1 738844"/>
                <a:gd name="f37" fmla="*/ f28 1 684639"/>
                <a:gd name="f38" fmla="*/ f29 1 738844"/>
                <a:gd name="f39" fmla="*/ f30 1 684639"/>
                <a:gd name="f40" fmla="*/ f31 1 684639"/>
                <a:gd name="f41" fmla="*/ f32 1 738844"/>
                <a:gd name="f42" fmla="*/ f33 1 738844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73884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>
                  <a:uFillTx/>
                  <a:latin typeface="Speak Pro"/>
                </a:rPr>
                <a:t>Monitoring (T, P, electrical meas.)</a:t>
              </a: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9486F5-7A31-4517-82C1-FA449E62B2D8}"/>
                </a:ext>
              </a:extLst>
            </p:cNvPr>
            <p:cNvSpPr/>
            <p:nvPr/>
          </p:nvSpPr>
          <p:spPr>
            <a:xfrm>
              <a:off x="5698266" y="2108204"/>
              <a:ext cx="855796" cy="37607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5798"/>
                <a:gd name="f7" fmla="val 3760788"/>
                <a:gd name="f8" fmla="val 85580"/>
                <a:gd name="f9" fmla="val 38315"/>
                <a:gd name="f10" fmla="val 770218"/>
                <a:gd name="f11" fmla="val 817483"/>
                <a:gd name="f12" fmla="val 3675208"/>
                <a:gd name="f13" fmla="val 3722473"/>
                <a:gd name="f14" fmla="+- 0 0 -90"/>
                <a:gd name="f15" fmla="*/ f3 1 855798"/>
                <a:gd name="f16" fmla="*/ f4 1 376078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855798"/>
                <a:gd name="f25" fmla="*/ f21 1 3760788"/>
                <a:gd name="f26" fmla="*/ 0 f22 1"/>
                <a:gd name="f27" fmla="*/ 85580 f21 1"/>
                <a:gd name="f28" fmla="*/ 85580 f22 1"/>
                <a:gd name="f29" fmla="*/ 0 f21 1"/>
                <a:gd name="f30" fmla="*/ 770218 f22 1"/>
                <a:gd name="f31" fmla="*/ 855798 f22 1"/>
                <a:gd name="f32" fmla="*/ 3675208 f21 1"/>
                <a:gd name="f33" fmla="*/ 3760788 f21 1"/>
                <a:gd name="f34" fmla="+- f23 0 f1"/>
                <a:gd name="f35" fmla="*/ f26 1 855798"/>
                <a:gd name="f36" fmla="*/ f27 1 3760788"/>
                <a:gd name="f37" fmla="*/ f28 1 855798"/>
                <a:gd name="f38" fmla="*/ f29 1 3760788"/>
                <a:gd name="f39" fmla="*/ f30 1 855798"/>
                <a:gd name="f40" fmla="*/ f31 1 855798"/>
                <a:gd name="f41" fmla="*/ f32 1 3760788"/>
                <a:gd name="f42" fmla="*/ f33 1 376078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855798" h="376078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6DACD"/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8103" tIns="38103" rIns="38103" bIns="267065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1" i="0" u="none" strike="noStrike" kern="1200" cap="none" spc="0" baseline="0">
                  <a:uFillTx/>
                  <a:latin typeface="Speak Pro"/>
                </a:rPr>
                <a:t>Magnet assembly 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E2282B-F0DD-441E-A55D-90EE66DAA04A}"/>
                </a:ext>
              </a:extLst>
            </p:cNvPr>
            <p:cNvSpPr/>
            <p:nvPr/>
          </p:nvSpPr>
          <p:spPr>
            <a:xfrm>
              <a:off x="5801516" y="2996188"/>
              <a:ext cx="684638" cy="113392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>
                  <a:uFillTx/>
                  <a:latin typeface="Speak Pro"/>
                </a:rPr>
                <a:t>Preparation of assembly tooling</a:t>
              </a: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C5ED6A4-3577-485C-B2F3-C29D4900F574}"/>
                </a:ext>
              </a:extLst>
            </p:cNvPr>
            <p:cNvSpPr/>
            <p:nvPr/>
          </p:nvSpPr>
          <p:spPr>
            <a:xfrm>
              <a:off x="5783844" y="4235541"/>
              <a:ext cx="684638" cy="113392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>
                  <a:uFillTx/>
                  <a:latin typeface="Speak Pro"/>
                </a:rPr>
                <a:t>Double aperture yoke assembly</a:t>
              </a: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EB79B28-B6FF-4017-994F-7FCEF81652D8}"/>
                </a:ext>
              </a:extLst>
            </p:cNvPr>
            <p:cNvSpPr/>
            <p:nvPr/>
          </p:nvSpPr>
          <p:spPr>
            <a:xfrm>
              <a:off x="6659884" y="2108204"/>
              <a:ext cx="910824" cy="37607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5798"/>
                <a:gd name="f7" fmla="val 3760788"/>
                <a:gd name="f8" fmla="val 85580"/>
                <a:gd name="f9" fmla="val 38315"/>
                <a:gd name="f10" fmla="val 770218"/>
                <a:gd name="f11" fmla="val 817483"/>
                <a:gd name="f12" fmla="val 3675208"/>
                <a:gd name="f13" fmla="val 3722473"/>
                <a:gd name="f14" fmla="+- 0 0 -90"/>
                <a:gd name="f15" fmla="*/ f3 1 855798"/>
                <a:gd name="f16" fmla="*/ f4 1 376078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855798"/>
                <a:gd name="f25" fmla="*/ f21 1 3760788"/>
                <a:gd name="f26" fmla="*/ 0 f22 1"/>
                <a:gd name="f27" fmla="*/ 85580 f21 1"/>
                <a:gd name="f28" fmla="*/ 85580 f22 1"/>
                <a:gd name="f29" fmla="*/ 0 f21 1"/>
                <a:gd name="f30" fmla="*/ 770218 f22 1"/>
                <a:gd name="f31" fmla="*/ 855798 f22 1"/>
                <a:gd name="f32" fmla="*/ 3675208 f21 1"/>
                <a:gd name="f33" fmla="*/ 3760788 f21 1"/>
                <a:gd name="f34" fmla="+- f23 0 f1"/>
                <a:gd name="f35" fmla="*/ f26 1 855798"/>
                <a:gd name="f36" fmla="*/ f27 1 3760788"/>
                <a:gd name="f37" fmla="*/ f28 1 855798"/>
                <a:gd name="f38" fmla="*/ f29 1 3760788"/>
                <a:gd name="f39" fmla="*/ f30 1 855798"/>
                <a:gd name="f40" fmla="*/ f31 1 855798"/>
                <a:gd name="f41" fmla="*/ f32 1 3760788"/>
                <a:gd name="f42" fmla="*/ f33 1 376078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855798" h="376078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6DACD"/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8103" tIns="38103" rIns="38103" bIns="267065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1" i="0" u="none" strike="noStrike" kern="1200" cap="none" spc="0" baseline="0" dirty="0">
                  <a:uFillTx/>
                  <a:latin typeface="Speak Pro"/>
                </a:rPr>
                <a:t>QA inspection</a:t>
              </a: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B8F19F-DB73-4D90-A061-DAEC1EB75BBE}"/>
                </a:ext>
              </a:extLst>
            </p:cNvPr>
            <p:cNvSpPr/>
            <p:nvPr/>
          </p:nvSpPr>
          <p:spPr>
            <a:xfrm>
              <a:off x="6697691" y="3020260"/>
              <a:ext cx="817522" cy="54786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547866"/>
                <a:gd name="f8" fmla="val 54787"/>
                <a:gd name="f9" fmla="val 24529"/>
                <a:gd name="f10" fmla="val 629852"/>
                <a:gd name="f11" fmla="val 660110"/>
                <a:gd name="f12" fmla="val 493079"/>
                <a:gd name="f13" fmla="val 523337"/>
                <a:gd name="f14" fmla="+- 0 0 -90"/>
                <a:gd name="f15" fmla="*/ f3 1 684639"/>
                <a:gd name="f16" fmla="*/ f4 1 547866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547866"/>
                <a:gd name="f26" fmla="*/ 0 f22 1"/>
                <a:gd name="f27" fmla="*/ 54787 f21 1"/>
                <a:gd name="f28" fmla="*/ 54787 f22 1"/>
                <a:gd name="f29" fmla="*/ 0 f21 1"/>
                <a:gd name="f30" fmla="*/ 629852 f22 1"/>
                <a:gd name="f31" fmla="*/ 684639 f22 1"/>
                <a:gd name="f32" fmla="*/ 493079 f21 1"/>
                <a:gd name="f33" fmla="*/ 547866 f21 1"/>
                <a:gd name="f34" fmla="+- f23 0 f1"/>
                <a:gd name="f35" fmla="*/ f26 1 684639"/>
                <a:gd name="f36" fmla="*/ f27 1 547866"/>
                <a:gd name="f37" fmla="*/ f28 1 684639"/>
                <a:gd name="f38" fmla="*/ f29 1 547866"/>
                <a:gd name="f39" fmla="*/ f30 1 684639"/>
                <a:gd name="f40" fmla="*/ f31 1 684639"/>
                <a:gd name="f41" fmla="*/ f32 1 547866"/>
                <a:gd name="f42" fmla="*/ f33 1 547866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547866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3823" tIns="29379" rIns="33823" bIns="29379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Documentation, templates, MTF QC work flow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0410D5-BB0D-4E89-9988-83F95DBE58CC}"/>
                </a:ext>
              </a:extLst>
            </p:cNvPr>
            <p:cNvSpPr/>
            <p:nvPr/>
          </p:nvSpPr>
          <p:spPr>
            <a:xfrm>
              <a:off x="6715093" y="3660451"/>
              <a:ext cx="800120" cy="54786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547866"/>
                <a:gd name="f8" fmla="val 54787"/>
                <a:gd name="f9" fmla="val 24529"/>
                <a:gd name="f10" fmla="val 629852"/>
                <a:gd name="f11" fmla="val 660110"/>
                <a:gd name="f12" fmla="val 493079"/>
                <a:gd name="f13" fmla="val 523337"/>
                <a:gd name="f14" fmla="+- 0 0 -90"/>
                <a:gd name="f15" fmla="*/ f3 1 684639"/>
                <a:gd name="f16" fmla="*/ f4 1 547866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547866"/>
                <a:gd name="f26" fmla="*/ 0 f22 1"/>
                <a:gd name="f27" fmla="*/ 54787 f21 1"/>
                <a:gd name="f28" fmla="*/ 54787 f22 1"/>
                <a:gd name="f29" fmla="*/ 0 f21 1"/>
                <a:gd name="f30" fmla="*/ 629852 f22 1"/>
                <a:gd name="f31" fmla="*/ 684639 f22 1"/>
                <a:gd name="f32" fmla="*/ 493079 f21 1"/>
                <a:gd name="f33" fmla="*/ 547866 f21 1"/>
                <a:gd name="f34" fmla="+- f23 0 f1"/>
                <a:gd name="f35" fmla="*/ f26 1 684639"/>
                <a:gd name="f36" fmla="*/ f27 1 547866"/>
                <a:gd name="f37" fmla="*/ f28 1 684639"/>
                <a:gd name="f38" fmla="*/ f29 1 547866"/>
                <a:gd name="f39" fmla="*/ f30 1 684639"/>
                <a:gd name="f40" fmla="*/ f31 1 684639"/>
                <a:gd name="f41" fmla="*/ f32 1 547866"/>
                <a:gd name="f42" fmla="*/ f33 1 547866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547866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3823" tIns="29379" rIns="33823" bIns="29379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Components inspection, material certificates</a:t>
              </a: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80087FE-2FC1-42A8-A535-091E39A66E8D}"/>
                </a:ext>
              </a:extLst>
            </p:cNvPr>
            <p:cNvSpPr/>
            <p:nvPr/>
          </p:nvSpPr>
          <p:spPr>
            <a:xfrm>
              <a:off x="6733862" y="4382864"/>
              <a:ext cx="781350" cy="54786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547866"/>
                <a:gd name="f8" fmla="val 54787"/>
                <a:gd name="f9" fmla="val 24529"/>
                <a:gd name="f10" fmla="val 629852"/>
                <a:gd name="f11" fmla="val 660110"/>
                <a:gd name="f12" fmla="val 493079"/>
                <a:gd name="f13" fmla="val 523337"/>
                <a:gd name="f14" fmla="+- 0 0 -90"/>
                <a:gd name="f15" fmla="*/ f3 1 684639"/>
                <a:gd name="f16" fmla="*/ f4 1 547866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547866"/>
                <a:gd name="f26" fmla="*/ 0 f22 1"/>
                <a:gd name="f27" fmla="*/ 54787 f21 1"/>
                <a:gd name="f28" fmla="*/ 54787 f22 1"/>
                <a:gd name="f29" fmla="*/ 0 f21 1"/>
                <a:gd name="f30" fmla="*/ 629852 f22 1"/>
                <a:gd name="f31" fmla="*/ 684639 f22 1"/>
                <a:gd name="f32" fmla="*/ 493079 f21 1"/>
                <a:gd name="f33" fmla="*/ 547866 f21 1"/>
                <a:gd name="f34" fmla="+- f23 0 f1"/>
                <a:gd name="f35" fmla="*/ f26 1 684639"/>
                <a:gd name="f36" fmla="*/ f27 1 547866"/>
                <a:gd name="f37" fmla="*/ f28 1 684639"/>
                <a:gd name="f38" fmla="*/ f29 1 547866"/>
                <a:gd name="f39" fmla="*/ f30 1 684639"/>
                <a:gd name="f40" fmla="*/ f31 1 684639"/>
                <a:gd name="f41" fmla="*/ f32 1 547866"/>
                <a:gd name="f42" fmla="*/ f33 1 547866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547866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3823" tIns="29379" rIns="33823" bIns="29379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MIP, Manufacture processes validation</a:t>
              </a: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A2307BE-D1A8-4ACA-A8C3-C375FC202F9E}"/>
                </a:ext>
              </a:extLst>
            </p:cNvPr>
            <p:cNvSpPr/>
            <p:nvPr/>
          </p:nvSpPr>
          <p:spPr>
            <a:xfrm>
              <a:off x="6754658" y="5008886"/>
              <a:ext cx="760554" cy="54786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547866"/>
                <a:gd name="f8" fmla="val 54787"/>
                <a:gd name="f9" fmla="val 24529"/>
                <a:gd name="f10" fmla="val 629852"/>
                <a:gd name="f11" fmla="val 660110"/>
                <a:gd name="f12" fmla="val 493079"/>
                <a:gd name="f13" fmla="val 523337"/>
                <a:gd name="f14" fmla="+- 0 0 -90"/>
                <a:gd name="f15" fmla="*/ f3 1 684639"/>
                <a:gd name="f16" fmla="*/ f4 1 547866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547866"/>
                <a:gd name="f26" fmla="*/ 0 f22 1"/>
                <a:gd name="f27" fmla="*/ 54787 f21 1"/>
                <a:gd name="f28" fmla="*/ 54787 f22 1"/>
                <a:gd name="f29" fmla="*/ 0 f21 1"/>
                <a:gd name="f30" fmla="*/ 629852 f22 1"/>
                <a:gd name="f31" fmla="*/ 684639 f22 1"/>
                <a:gd name="f32" fmla="*/ 493079 f21 1"/>
                <a:gd name="f33" fmla="*/ 547866 f21 1"/>
                <a:gd name="f34" fmla="+- f23 0 f1"/>
                <a:gd name="f35" fmla="*/ f26 1 684639"/>
                <a:gd name="f36" fmla="*/ f27 1 547866"/>
                <a:gd name="f37" fmla="*/ f28 1 684639"/>
                <a:gd name="f38" fmla="*/ f29 1 547866"/>
                <a:gd name="f39" fmla="*/ f30 1 684639"/>
                <a:gd name="f40" fmla="*/ f31 1 684639"/>
                <a:gd name="f41" fmla="*/ f32 1 547866"/>
                <a:gd name="f42" fmla="*/ f33 1 547866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547866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3823" tIns="29379" rIns="33823" bIns="29379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>
                  <a:uFillTx/>
                  <a:latin typeface="Speak Pro"/>
                </a:rPr>
                <a:t>Acceptance tests</a:t>
              </a: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0173001-CA23-496D-A974-3191B61DDAAB}"/>
                </a:ext>
              </a:extLst>
            </p:cNvPr>
            <p:cNvSpPr/>
            <p:nvPr/>
          </p:nvSpPr>
          <p:spPr>
            <a:xfrm>
              <a:off x="7638616" y="2108204"/>
              <a:ext cx="855796" cy="37607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5798"/>
                <a:gd name="f7" fmla="val 3760788"/>
                <a:gd name="f8" fmla="val 85580"/>
                <a:gd name="f9" fmla="val 38315"/>
                <a:gd name="f10" fmla="val 770218"/>
                <a:gd name="f11" fmla="val 817483"/>
                <a:gd name="f12" fmla="val 3675208"/>
                <a:gd name="f13" fmla="val 3722473"/>
                <a:gd name="f14" fmla="+- 0 0 -90"/>
                <a:gd name="f15" fmla="*/ f3 1 855798"/>
                <a:gd name="f16" fmla="*/ f4 1 376078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855798"/>
                <a:gd name="f25" fmla="*/ f21 1 3760788"/>
                <a:gd name="f26" fmla="*/ 0 f22 1"/>
                <a:gd name="f27" fmla="*/ 85580 f21 1"/>
                <a:gd name="f28" fmla="*/ 85580 f22 1"/>
                <a:gd name="f29" fmla="*/ 0 f21 1"/>
                <a:gd name="f30" fmla="*/ 770218 f22 1"/>
                <a:gd name="f31" fmla="*/ 855798 f22 1"/>
                <a:gd name="f32" fmla="*/ 3675208 f21 1"/>
                <a:gd name="f33" fmla="*/ 3760788 f21 1"/>
                <a:gd name="f34" fmla="+- f23 0 f1"/>
                <a:gd name="f35" fmla="*/ f26 1 855798"/>
                <a:gd name="f36" fmla="*/ f27 1 3760788"/>
                <a:gd name="f37" fmla="*/ f28 1 855798"/>
                <a:gd name="f38" fmla="*/ f29 1 3760788"/>
                <a:gd name="f39" fmla="*/ f30 1 855798"/>
                <a:gd name="f40" fmla="*/ f31 1 855798"/>
                <a:gd name="f41" fmla="*/ f32 1 3760788"/>
                <a:gd name="f42" fmla="*/ f33 1 376078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855798" h="376078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6DACD"/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8103" tIns="38103" rIns="38103" bIns="267065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Magnetic measurements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3603D23-091E-4199-8CD3-45152208F08D}"/>
                </a:ext>
              </a:extLst>
            </p:cNvPr>
            <p:cNvSpPr/>
            <p:nvPr/>
          </p:nvSpPr>
          <p:spPr>
            <a:xfrm>
              <a:off x="7720852" y="3039212"/>
              <a:ext cx="684638" cy="113392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Warm MM on aperture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579E604-E840-4905-83A0-F5D833052F50}"/>
                </a:ext>
              </a:extLst>
            </p:cNvPr>
            <p:cNvSpPr/>
            <p:nvPr/>
          </p:nvSpPr>
          <p:spPr>
            <a:xfrm>
              <a:off x="7720852" y="4261148"/>
              <a:ext cx="684638" cy="113392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1133928"/>
                <a:gd name="f8" fmla="val 68464"/>
                <a:gd name="f9" fmla="val 30652"/>
                <a:gd name="f10" fmla="val 616175"/>
                <a:gd name="f11" fmla="val 653987"/>
                <a:gd name="f12" fmla="val 1065464"/>
                <a:gd name="f13" fmla="val 1103276"/>
                <a:gd name="f14" fmla="+- 0 0 -90"/>
                <a:gd name="f15" fmla="*/ f3 1 684639"/>
                <a:gd name="f16" fmla="*/ f4 1 113392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1133928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1065464 f21 1"/>
                <a:gd name="f33" fmla="*/ 1133928 f21 1"/>
                <a:gd name="f34" fmla="+- f23 0 f1"/>
                <a:gd name="f35" fmla="*/ f26 1 684639"/>
                <a:gd name="f36" fmla="*/ f27 1 1133928"/>
                <a:gd name="f37" fmla="*/ f28 1 684639"/>
                <a:gd name="f38" fmla="*/ f29 1 1133928"/>
                <a:gd name="f39" fmla="*/ f30 1 684639"/>
                <a:gd name="f40" fmla="*/ f31 1 684639"/>
                <a:gd name="f41" fmla="*/ f32 1 1133928"/>
                <a:gd name="f42" fmla="*/ f33 1 113392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113392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Cold MCBRDP4 magnet MM measurement </a:t>
              </a: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312966A-17FD-4C1F-8E3A-49F4524D215D}"/>
                </a:ext>
              </a:extLst>
            </p:cNvPr>
            <p:cNvSpPr/>
            <p:nvPr/>
          </p:nvSpPr>
          <p:spPr>
            <a:xfrm>
              <a:off x="8579991" y="2108204"/>
              <a:ext cx="855796" cy="37607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5798"/>
                <a:gd name="f7" fmla="val 3760788"/>
                <a:gd name="f8" fmla="val 85580"/>
                <a:gd name="f9" fmla="val 38315"/>
                <a:gd name="f10" fmla="val 770218"/>
                <a:gd name="f11" fmla="val 817483"/>
                <a:gd name="f12" fmla="val 3675208"/>
                <a:gd name="f13" fmla="val 3722473"/>
                <a:gd name="f14" fmla="+- 0 0 -90"/>
                <a:gd name="f15" fmla="*/ f3 1 855798"/>
                <a:gd name="f16" fmla="*/ f4 1 3760788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855798"/>
                <a:gd name="f25" fmla="*/ f21 1 3760788"/>
                <a:gd name="f26" fmla="*/ 0 f22 1"/>
                <a:gd name="f27" fmla="*/ 85580 f21 1"/>
                <a:gd name="f28" fmla="*/ 85580 f22 1"/>
                <a:gd name="f29" fmla="*/ 0 f21 1"/>
                <a:gd name="f30" fmla="*/ 770218 f22 1"/>
                <a:gd name="f31" fmla="*/ 855798 f22 1"/>
                <a:gd name="f32" fmla="*/ 3675208 f21 1"/>
                <a:gd name="f33" fmla="*/ 3760788 f21 1"/>
                <a:gd name="f34" fmla="+- f23 0 f1"/>
                <a:gd name="f35" fmla="*/ f26 1 855798"/>
                <a:gd name="f36" fmla="*/ f27 1 3760788"/>
                <a:gd name="f37" fmla="*/ f28 1 855798"/>
                <a:gd name="f38" fmla="*/ f29 1 3760788"/>
                <a:gd name="f39" fmla="*/ f30 1 855798"/>
                <a:gd name="f40" fmla="*/ f31 1 855798"/>
                <a:gd name="f41" fmla="*/ f32 1 3760788"/>
                <a:gd name="f42" fmla="*/ f33 1 3760788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855798" h="3760788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6DACD"/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8103" tIns="38103" rIns="38103" bIns="267065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1" i="0" u="none" strike="noStrike" kern="1200" cap="none" spc="0" baseline="0">
                  <a:uFillTx/>
                  <a:latin typeface="Speak Pro"/>
                </a:rPr>
                <a:t>Magnet cold test interface</a:t>
              </a: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53D4547-9224-420F-BD41-D7BF0B363D82}"/>
                </a:ext>
              </a:extLst>
            </p:cNvPr>
            <p:cNvSpPr/>
            <p:nvPr/>
          </p:nvSpPr>
          <p:spPr>
            <a:xfrm>
              <a:off x="8678776" y="3043951"/>
              <a:ext cx="684638" cy="73884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738844"/>
                <a:gd name="f8" fmla="val 68464"/>
                <a:gd name="f9" fmla="val 30652"/>
                <a:gd name="f10" fmla="val 616175"/>
                <a:gd name="f11" fmla="val 653987"/>
                <a:gd name="f12" fmla="val 670380"/>
                <a:gd name="f13" fmla="val 708192"/>
                <a:gd name="f14" fmla="+- 0 0 -90"/>
                <a:gd name="f15" fmla="*/ f3 1 684639"/>
                <a:gd name="f16" fmla="*/ f4 1 738844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738844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670380 f21 1"/>
                <a:gd name="f33" fmla="*/ 738844 f21 1"/>
                <a:gd name="f34" fmla="+- f23 0 f1"/>
                <a:gd name="f35" fmla="*/ f26 1 684639"/>
                <a:gd name="f36" fmla="*/ f27 1 738844"/>
                <a:gd name="f37" fmla="*/ f28 1 684639"/>
                <a:gd name="f38" fmla="*/ f29 1 738844"/>
                <a:gd name="f39" fmla="*/ f30 1 684639"/>
                <a:gd name="f40" fmla="*/ f31 1 684639"/>
                <a:gd name="f41" fmla="*/ f32 1 738844"/>
                <a:gd name="f42" fmla="*/ f33 1 738844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73884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 dirty="0">
                  <a:uFillTx/>
                  <a:latin typeface="Speak Pro"/>
                </a:rPr>
                <a:t>Power systems, protection</a:t>
              </a: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4DE870D-69FE-407C-9E02-C29A5FD490D8}"/>
                </a:ext>
              </a:extLst>
            </p:cNvPr>
            <p:cNvSpPr/>
            <p:nvPr/>
          </p:nvSpPr>
          <p:spPr>
            <a:xfrm>
              <a:off x="8675383" y="3858835"/>
              <a:ext cx="684638" cy="73884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738844"/>
                <a:gd name="f8" fmla="val 68464"/>
                <a:gd name="f9" fmla="val 30652"/>
                <a:gd name="f10" fmla="val 616175"/>
                <a:gd name="f11" fmla="val 653987"/>
                <a:gd name="f12" fmla="val 670380"/>
                <a:gd name="f13" fmla="val 708192"/>
                <a:gd name="f14" fmla="+- 0 0 -90"/>
                <a:gd name="f15" fmla="*/ f3 1 684639"/>
                <a:gd name="f16" fmla="*/ f4 1 738844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738844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670380 f21 1"/>
                <a:gd name="f33" fmla="*/ 738844 f21 1"/>
                <a:gd name="f34" fmla="+- f23 0 f1"/>
                <a:gd name="f35" fmla="*/ f26 1 684639"/>
                <a:gd name="f36" fmla="*/ f27 1 738844"/>
                <a:gd name="f37" fmla="*/ f28 1 684639"/>
                <a:gd name="f38" fmla="*/ f29 1 738844"/>
                <a:gd name="f39" fmla="*/ f30 1 684639"/>
                <a:gd name="f40" fmla="*/ f31 1 684639"/>
                <a:gd name="f41" fmla="*/ f32 1 738844"/>
                <a:gd name="f42" fmla="*/ f33 1 738844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73884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>
                  <a:uFillTx/>
                  <a:latin typeface="Speak Pro"/>
                </a:rPr>
                <a:t>Instrumentation, DAQ</a:t>
              </a: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1D373A7-E247-4F7B-A622-20D9D4AD6DD5}"/>
                </a:ext>
              </a:extLst>
            </p:cNvPr>
            <p:cNvSpPr/>
            <p:nvPr/>
          </p:nvSpPr>
          <p:spPr>
            <a:xfrm>
              <a:off x="8678776" y="4673720"/>
              <a:ext cx="684638" cy="73884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639"/>
                <a:gd name="f7" fmla="val 738844"/>
                <a:gd name="f8" fmla="val 68464"/>
                <a:gd name="f9" fmla="val 30652"/>
                <a:gd name="f10" fmla="val 616175"/>
                <a:gd name="f11" fmla="val 653987"/>
                <a:gd name="f12" fmla="val 670380"/>
                <a:gd name="f13" fmla="val 708192"/>
                <a:gd name="f14" fmla="+- 0 0 -90"/>
                <a:gd name="f15" fmla="*/ f3 1 684639"/>
                <a:gd name="f16" fmla="*/ f4 1 738844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684639"/>
                <a:gd name="f25" fmla="*/ f21 1 738844"/>
                <a:gd name="f26" fmla="*/ 0 f22 1"/>
                <a:gd name="f27" fmla="*/ 68464 f21 1"/>
                <a:gd name="f28" fmla="*/ 68464 f22 1"/>
                <a:gd name="f29" fmla="*/ 0 f21 1"/>
                <a:gd name="f30" fmla="*/ 616175 f22 1"/>
                <a:gd name="f31" fmla="*/ 684639 f22 1"/>
                <a:gd name="f32" fmla="*/ 670380 f21 1"/>
                <a:gd name="f33" fmla="*/ 738844 f21 1"/>
                <a:gd name="f34" fmla="+- f23 0 f1"/>
                <a:gd name="f35" fmla="*/ f26 1 684639"/>
                <a:gd name="f36" fmla="*/ f27 1 738844"/>
                <a:gd name="f37" fmla="*/ f28 1 684639"/>
                <a:gd name="f38" fmla="*/ f29 1 738844"/>
                <a:gd name="f39" fmla="*/ f30 1 684639"/>
                <a:gd name="f40" fmla="*/ f31 1 684639"/>
                <a:gd name="f41" fmla="*/ f32 1 738844"/>
                <a:gd name="f42" fmla="*/ f33 1 738844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684639" h="73884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  <a:effectLst>
              <a:outerShdw dist="25396" dir="2700000" algn="tl">
                <a:srgbClr val="000000">
                  <a:alpha val="60000"/>
                </a:srgbClr>
              </a:outerShdw>
            </a:effectLst>
          </p:spPr>
          <p:txBody>
            <a:bodyPr vert="horz" wrap="square" lIns="37828" tIns="33384" rIns="37828" bIns="33384" anchor="ctr" anchorCtr="1" compatLnSpc="1">
              <a:noAutofit/>
            </a:bodyPr>
            <a:lstStyle/>
            <a:p>
              <a:pPr marL="0" marR="0" lvl="0" indent="0" algn="ctr" defTabSz="3111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900" b="1" i="0" u="none" strike="noStrike" kern="1200" cap="none" spc="0" baseline="0">
                  <a:uFillTx/>
                  <a:latin typeface="Speak Pro"/>
                </a:rPr>
                <a:t>Test plan, approval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3474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398D5-4F65-4B45-AC19-71AA76C97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WBS provisional resource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BCEF61-D9E8-405F-8B1D-2603C7346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6" name="Table 19">
            <a:extLst>
              <a:ext uri="{FF2B5EF4-FFF2-40B4-BE49-F238E27FC236}">
                <a16:creationId xmlns:a16="http://schemas.microsoft.com/office/drawing/2014/main" id="{99BCD5F8-4EAE-469D-B637-2917557C2C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894085"/>
              </p:ext>
            </p:extLst>
          </p:nvPr>
        </p:nvGraphicFramePr>
        <p:xfrm>
          <a:off x="262760" y="572211"/>
          <a:ext cx="8784039" cy="6357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780">
                  <a:extLst>
                    <a:ext uri="{9D8B030D-6E8A-4147-A177-3AD203B41FA5}">
                      <a16:colId xmlns:a16="http://schemas.microsoft.com/office/drawing/2014/main" val="1342771647"/>
                    </a:ext>
                  </a:extLst>
                </a:gridCol>
                <a:gridCol w="2026377">
                  <a:extLst>
                    <a:ext uri="{9D8B030D-6E8A-4147-A177-3AD203B41FA5}">
                      <a16:colId xmlns:a16="http://schemas.microsoft.com/office/drawing/2014/main" val="3763617491"/>
                    </a:ext>
                  </a:extLst>
                </a:gridCol>
                <a:gridCol w="1857179">
                  <a:extLst>
                    <a:ext uri="{9D8B030D-6E8A-4147-A177-3AD203B41FA5}">
                      <a16:colId xmlns:a16="http://schemas.microsoft.com/office/drawing/2014/main" val="4251848592"/>
                    </a:ext>
                  </a:extLst>
                </a:gridCol>
                <a:gridCol w="1827556">
                  <a:extLst>
                    <a:ext uri="{9D8B030D-6E8A-4147-A177-3AD203B41FA5}">
                      <a16:colId xmlns:a16="http://schemas.microsoft.com/office/drawing/2014/main" val="1451494949"/>
                    </a:ext>
                  </a:extLst>
                </a:gridCol>
                <a:gridCol w="2398147">
                  <a:extLst>
                    <a:ext uri="{9D8B030D-6E8A-4147-A177-3AD203B41FA5}">
                      <a16:colId xmlns:a16="http://schemas.microsoft.com/office/drawing/2014/main" val="2401063377"/>
                    </a:ext>
                  </a:extLst>
                </a:gridCol>
              </a:tblGrid>
              <a:tr h="304329">
                <a:tc>
                  <a:txBody>
                    <a:bodyPr/>
                    <a:lstStyle/>
                    <a:p>
                      <a:r>
                        <a:rPr lang="en-GB" sz="1100" dirty="0"/>
                        <a:t>WBS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WP 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Res.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Team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305833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Project coordination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A. Foussat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H. Felice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543405"/>
                  </a:ext>
                </a:extLst>
              </a:tr>
              <a:tr h="4479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Design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G. Kirby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r>
                        <a:rPr lang="en-GB" sz="1100" dirty="0"/>
                        <a:t>Foussat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D. Tommasini</a:t>
                      </a:r>
                    </a:p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Support on test conditions, diagnostics, limits, improved electrical features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0747416"/>
                  </a:ext>
                </a:extLst>
              </a:tr>
              <a:tr h="4252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Magnet fabrication follow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V. Ilardi</a:t>
                      </a:r>
                    </a:p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A. Foussat</a:t>
                      </a:r>
                      <a:endParaRPr kumimoji="1"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344004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CAD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M. Canale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L. Gentini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38251"/>
                  </a:ext>
                </a:extLst>
              </a:tr>
              <a:tr h="399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Procurement follow up, Parts preparation.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u="none" dirty="0"/>
                        <a:t>V. Ilardi,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D. Cote, B. </a:t>
                      </a:r>
                      <a:r>
                        <a:rPr lang="en-US" sz="1100" dirty="0" err="1"/>
                        <a:t>Fornes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150" marR="0" lvl="2" indent="0" algn="l" defTabSz="266703" rtl="0" fontAlgn="auto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SzPct val="100000"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kumimoji="1"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90 % of components launched</a:t>
                      </a:r>
                    </a:p>
                    <a:p>
                      <a:pPr marL="57150" marR="0" lvl="2" indent="0" algn="l" defTabSz="266703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Pct val="100000"/>
                        <a:buFontTx/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en-GB" sz="1100" dirty="0"/>
                        <a:t>J. Mazet  as support until end dec 2021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818926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Logistics </a:t>
                      </a:r>
                      <a:r>
                        <a:rPr lang="en-GB" sz="1100" dirty="0" err="1"/>
                        <a:t>coord</a:t>
                      </a:r>
                      <a:r>
                        <a:rPr lang="en-GB" sz="11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G. Maury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V. Ilardi, D. Cote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026716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Winding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C. Fernandez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 Garnier, </a:t>
                      </a:r>
                      <a:endParaRPr kumimoji="1"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J. Mazet  as support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45953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Impregnation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C. </a:t>
                      </a:r>
                      <a:r>
                        <a:rPr lang="en-GB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Urscheler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V.Ilardi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A. </a:t>
                      </a:r>
                      <a:r>
                        <a:rPr kumimoji="1" lang="en-GB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Benfkih</a:t>
                      </a:r>
                      <a:r>
                        <a:rPr kumimoji="1"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S. Clement</a:t>
                      </a:r>
                      <a:r>
                        <a:rPr lang="en-GB" sz="11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D. Tommasini as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41204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Electrical testing &amp; instrumentation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F.O. Pincot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P. A Contat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136397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Magnet assembly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V. Ilardi,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H. Dupont, N. Eyraud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J.C Perez as support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13903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QA doc. &amp; inspection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V. Ilardi,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S. Menu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500646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r>
                        <a:rPr lang="en-GB" sz="11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 shop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J.C. Perez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H. Felice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102308"/>
                  </a:ext>
                </a:extLst>
              </a:tr>
              <a:tr h="304329">
                <a:tc>
                  <a:txBody>
                    <a:bodyPr/>
                    <a:lstStyle/>
                    <a:p>
                      <a:r>
                        <a:rPr lang="en-GB" sz="11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Magnetic measurement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C. Petrone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L. Fiscarelli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377026"/>
                  </a:ext>
                </a:extLst>
              </a:tr>
              <a:tr h="425226">
                <a:tc>
                  <a:txBody>
                    <a:bodyPr/>
                    <a:lstStyle/>
                    <a:p>
                      <a:r>
                        <a:rPr lang="en-GB" sz="11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Cold SM18 test interface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F. Mangiarotti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 Foussat follow up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849386"/>
                  </a:ext>
                </a:extLst>
              </a:tr>
              <a:tr h="425226">
                <a:tc>
                  <a:txBody>
                    <a:bodyPr/>
                    <a:lstStyle/>
                    <a:p>
                      <a:r>
                        <a:rPr lang="en-GB" sz="11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Mechanical workshop production &amp; metrology 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V. Ilardi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P. Moyret (EN MME), S. Becle ( LMF). A. Cherif (EN MME), P. Rizzo (SMT)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1967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780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617F6-4004-4469-BED4-55E9D3E4D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Responsibility matrix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ED848F-1AFD-4864-A5CA-53085177E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" name="Picture 3" descr="Calendar&#10;&#10;Description automatically generated with medium confidence">
            <a:extLst>
              <a:ext uri="{FF2B5EF4-FFF2-40B4-BE49-F238E27FC236}">
                <a16:creationId xmlns:a16="http://schemas.microsoft.com/office/drawing/2014/main" id="{E5DA2677-2AF4-4153-B079-E576F50577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82"/>
          <a:stretch/>
        </p:blipFill>
        <p:spPr>
          <a:xfrm>
            <a:off x="306488" y="959139"/>
            <a:ext cx="8531021" cy="2469861"/>
          </a:xfrm>
          <a:prstGeom prst="rect">
            <a:avLst/>
          </a:prstGeom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915A087B-DDE2-482F-86A8-91B0BD3D5B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315"/>
          <a:stretch/>
        </p:blipFill>
        <p:spPr>
          <a:xfrm>
            <a:off x="306489" y="3662982"/>
            <a:ext cx="8531021" cy="21647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0D3D1A-FA06-440E-BDEB-76863D346944}"/>
              </a:ext>
            </a:extLst>
          </p:cNvPr>
          <p:cNvSpPr txBox="1"/>
          <p:nvPr/>
        </p:nvSpPr>
        <p:spPr>
          <a:xfrm>
            <a:off x="6637866" y="959139"/>
            <a:ext cx="2123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See Paper copy by Veronica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89646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8529B-E3B9-4469-9AE2-3A963CB47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Manufacture Inspection Plan (MIPs)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8F064-6536-4884-AF05-927B234B8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4440"/>
            <a:ext cx="7920000" cy="4906963"/>
          </a:xfrm>
        </p:spPr>
        <p:txBody>
          <a:bodyPr>
            <a:normAutofit/>
          </a:bodyPr>
          <a:lstStyle/>
          <a:p>
            <a:r>
              <a:rPr lang="en-GB" sz="2000" dirty="0"/>
              <a:t>Set of MIPs under progress for MCBRDP4 relying also on best practise manufacture steps included, links to updated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Facilitate the </a:t>
            </a:r>
            <a:r>
              <a:rPr lang="en-GB" sz="2000" i="1" dirty="0"/>
              <a:t>controls points and interfaces </a:t>
            </a:r>
            <a:r>
              <a:rPr lang="en-GB" sz="2000" dirty="0"/>
              <a:t>management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5E3FCB-13F9-4A9F-A247-53C92698B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4FE641-A6F6-4936-86D0-77DF8448A4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34" y="1834418"/>
            <a:ext cx="6339401" cy="4521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09BE18-24E6-42ED-8C25-5544E8283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616" y="1916862"/>
            <a:ext cx="6991350" cy="5010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0648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FEA4-A10F-4C4B-8D7C-BF4591487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Manufacture Traveller Folder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9D186-7D6E-463C-B136-974E35C7E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25398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/>
              <a:t>Structure of MTF steps for Proto MCBRDP4 shall follow the previous prototype P3 model (below).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17DBF-3B60-4E93-83EB-5CC80AD85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157F45-1E76-4DC5-B779-D60A33B05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200" y="4257169"/>
            <a:ext cx="5608898" cy="2420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101C70-5299-4E85-BDC7-2708236AC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200" y="1681720"/>
            <a:ext cx="5352493" cy="275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9264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 w="28575">
          <a:solidFill>
            <a:srgbClr val="FF0000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P3_meeting_20170208" id="{B7698E67-20D6-8F4A-876E-5D659D0A0BEC}" vid="{380E9621-9565-2449-988D-8729698CFEC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18392</TotalTime>
  <Words>1141</Words>
  <Application>Microsoft Office PowerPoint</Application>
  <PresentationFormat>On-screen Show (4:3)</PresentationFormat>
  <Paragraphs>200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</vt:lpstr>
      <vt:lpstr>Bradley Hand ITC</vt:lpstr>
      <vt:lpstr>Calibri</vt:lpstr>
      <vt:lpstr>Speak Pro</vt:lpstr>
      <vt:lpstr>Wingdings</vt:lpstr>
      <vt:lpstr>Thème Office</vt:lpstr>
      <vt:lpstr>HL-LHC WP3 MCBRP-04 (CCT) Project Kick-off meeting</vt:lpstr>
      <vt:lpstr>Outline</vt:lpstr>
      <vt:lpstr>Introduction</vt:lpstr>
      <vt:lpstr>Assembly drawing LHCMCBRD0050</vt:lpstr>
      <vt:lpstr>WBS</vt:lpstr>
      <vt:lpstr>WBS provisional resource</vt:lpstr>
      <vt:lpstr>Responsibility matrix</vt:lpstr>
      <vt:lpstr>Manufacture Inspection Plan (MIPs)</vt:lpstr>
      <vt:lpstr>Manufacture Traveller Folder</vt:lpstr>
      <vt:lpstr>MCBRDP4 BOM</vt:lpstr>
      <vt:lpstr>Components procurement, status </vt:lpstr>
      <vt:lpstr>Functional design improvement </vt:lpstr>
      <vt:lpstr>Open documentation items </vt:lpstr>
      <vt:lpstr>Provisional schedule</vt:lpstr>
      <vt:lpstr>Summary</vt:lpstr>
      <vt:lpstr>PowerPoint Presentation</vt:lpstr>
      <vt:lpstr>PowerPoint Presentation</vt:lpstr>
      <vt:lpstr>Wires Identifications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 on model magnet development of D1</dc:title>
  <dc:creator>Microsoft Office ユーザー</dc:creator>
  <cp:lastModifiedBy>Arnaud Pascal Foussat</cp:lastModifiedBy>
  <cp:revision>1201</cp:revision>
  <cp:lastPrinted>2021-11-18T10:31:34Z</cp:lastPrinted>
  <dcterms:created xsi:type="dcterms:W3CDTF">2017-02-04T09:19:33Z</dcterms:created>
  <dcterms:modified xsi:type="dcterms:W3CDTF">2021-11-18T10:51:38Z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