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96" r:id="rId1"/>
  </p:sldMasterIdLst>
  <p:notesMasterIdLst>
    <p:notesMasterId r:id="rId27"/>
  </p:notesMasterIdLst>
  <p:sldIdLst>
    <p:sldId id="256" r:id="rId2"/>
    <p:sldId id="282" r:id="rId3"/>
    <p:sldId id="331" r:id="rId4"/>
    <p:sldId id="333" r:id="rId5"/>
    <p:sldId id="290" r:id="rId6"/>
    <p:sldId id="343" r:id="rId7"/>
    <p:sldId id="304" r:id="rId8"/>
    <p:sldId id="344" r:id="rId9"/>
    <p:sldId id="295" r:id="rId10"/>
    <p:sldId id="299" r:id="rId11"/>
    <p:sldId id="300" r:id="rId12"/>
    <p:sldId id="301" r:id="rId13"/>
    <p:sldId id="302" r:id="rId14"/>
    <p:sldId id="306" r:id="rId15"/>
    <p:sldId id="349" r:id="rId16"/>
    <p:sldId id="307" r:id="rId17"/>
    <p:sldId id="308" r:id="rId18"/>
    <p:sldId id="317" r:id="rId19"/>
    <p:sldId id="361" r:id="rId20"/>
    <p:sldId id="309" r:id="rId21"/>
    <p:sldId id="326" r:id="rId22"/>
    <p:sldId id="341" r:id="rId23"/>
    <p:sldId id="258" r:id="rId24"/>
    <p:sldId id="345" r:id="rId25"/>
    <p:sldId id="327" r:id="rId26"/>
  </p:sldIdLst>
  <p:sldSz cx="15998825" cy="8999538"/>
  <p:notesSz cx="6858000" cy="9144000"/>
  <p:defaultTextStyle>
    <a:defPPr>
      <a:defRPr lang="en-US"/>
    </a:defPPr>
    <a:lvl1pPr marL="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RAM" initials="Y" lastIdx="1" clrIdx="0">
    <p:extLst>
      <p:ext uri="{19B8F6BF-5375-455C-9EA6-DF929625EA0E}">
        <p15:presenceInfo xmlns:p15="http://schemas.microsoft.com/office/powerpoint/2012/main" userId="YRA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11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55" d="100"/>
          <a:sy n="55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063B4C-4855-4E94-AAD9-D2AD2889CCF9}" type="doc">
      <dgm:prSet loTypeId="urn:microsoft.com/office/officeart/2005/8/layout/radial6" loCatId="cycl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F2A13EC-680E-4C98-81B5-25FA9347D2F7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CAUSES OF WATER POLLUTION</a:t>
          </a:r>
        </a:p>
      </dgm:t>
    </dgm:pt>
    <dgm:pt modelId="{9B7CB490-7788-4180-B04F-EEE6A6E9AE7B}" type="parTrans" cxnId="{1101A1C7-33A0-4D47-A1B8-222AE1DD638E}">
      <dgm:prSet/>
      <dgm:spPr/>
      <dgm:t>
        <a:bodyPr/>
        <a:lstStyle/>
        <a:p>
          <a:endParaRPr lang="en-US" sz="2000"/>
        </a:p>
      </dgm:t>
    </dgm:pt>
    <dgm:pt modelId="{2D191A8C-446C-4864-9361-6CE2068929E2}" type="sibTrans" cxnId="{1101A1C7-33A0-4D47-A1B8-222AE1DD638E}">
      <dgm:prSet/>
      <dgm:spPr/>
      <dgm:t>
        <a:bodyPr/>
        <a:lstStyle/>
        <a:p>
          <a:endParaRPr lang="en-US" sz="2000"/>
        </a:p>
      </dgm:t>
    </dgm:pt>
    <dgm:pt modelId="{66C7B0D7-F630-48ED-A66B-458731BD44A1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Chemicals for mining</a:t>
          </a:r>
        </a:p>
      </dgm:t>
    </dgm:pt>
    <dgm:pt modelId="{C469B649-8BF9-4994-8ED8-FDDF1D1B9813}" type="parTrans" cxnId="{FBD6AB5A-84EB-42B4-9C4E-A838A916EC16}">
      <dgm:prSet/>
      <dgm:spPr/>
      <dgm:t>
        <a:bodyPr/>
        <a:lstStyle/>
        <a:p>
          <a:endParaRPr lang="en-US" sz="2000"/>
        </a:p>
      </dgm:t>
    </dgm:pt>
    <dgm:pt modelId="{99EF8080-D5D2-4A4B-AA82-76F1296EF447}" type="sibTrans" cxnId="{FBD6AB5A-84EB-42B4-9C4E-A838A916EC16}">
      <dgm:prSet/>
      <dgm:spPr/>
      <dgm:t>
        <a:bodyPr/>
        <a:lstStyle/>
        <a:p>
          <a:endParaRPr lang="en-US" sz="2000"/>
        </a:p>
      </dgm:t>
    </dgm:pt>
    <dgm:pt modelId="{6062687A-8510-4B14-A661-50FCA5EB300E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Improper disposal of liquid waste </a:t>
          </a:r>
        </a:p>
      </dgm:t>
    </dgm:pt>
    <dgm:pt modelId="{7A279A4F-D0CC-4260-810C-95668B3163B4}" type="parTrans" cxnId="{883383CA-664F-4BDA-B148-4C2D48AB3683}">
      <dgm:prSet/>
      <dgm:spPr/>
      <dgm:t>
        <a:bodyPr/>
        <a:lstStyle/>
        <a:p>
          <a:endParaRPr lang="en-US" sz="2000"/>
        </a:p>
      </dgm:t>
    </dgm:pt>
    <dgm:pt modelId="{D12614B5-F5FC-4492-97C2-8128DCBE27A5}" type="sibTrans" cxnId="{883383CA-664F-4BDA-B148-4C2D48AB3683}">
      <dgm:prSet/>
      <dgm:spPr/>
      <dgm:t>
        <a:bodyPr/>
        <a:lstStyle/>
        <a:p>
          <a:endParaRPr lang="en-US" sz="2000"/>
        </a:p>
      </dgm:t>
    </dgm:pt>
    <dgm:pt modelId="{7CF4A455-9E4E-4525-8094-622208FE55A8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Effluents from textile dyeing industries</a:t>
          </a:r>
        </a:p>
      </dgm:t>
    </dgm:pt>
    <dgm:pt modelId="{225B7FB3-17BE-4F27-9166-D88D15816115}" type="parTrans" cxnId="{5CB19A23-C8E1-439F-85E0-C797948D3B04}">
      <dgm:prSet/>
      <dgm:spPr/>
      <dgm:t>
        <a:bodyPr/>
        <a:lstStyle/>
        <a:p>
          <a:endParaRPr lang="en-US" sz="2000"/>
        </a:p>
      </dgm:t>
    </dgm:pt>
    <dgm:pt modelId="{A8521A5F-1FCA-4DBF-8BA3-C7282834E7E6}" type="sibTrans" cxnId="{5CB19A23-C8E1-439F-85E0-C797948D3B04}">
      <dgm:prSet/>
      <dgm:spPr/>
      <dgm:t>
        <a:bodyPr/>
        <a:lstStyle/>
        <a:p>
          <a:endParaRPr lang="en-US" sz="2000"/>
        </a:p>
      </dgm:t>
    </dgm:pt>
    <dgm:pt modelId="{569D9D6C-8CB1-4E16-8EC5-2D23930CD2F4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Fishing and Agriculture</a:t>
          </a:r>
        </a:p>
      </dgm:t>
    </dgm:pt>
    <dgm:pt modelId="{A3DB2034-68C0-4985-8982-BBFEEBDB31F8}" type="parTrans" cxnId="{6C2C82DE-91DC-4E14-AA91-46EEFCB464A0}">
      <dgm:prSet/>
      <dgm:spPr/>
      <dgm:t>
        <a:bodyPr/>
        <a:lstStyle/>
        <a:p>
          <a:endParaRPr lang="en-US" sz="2000"/>
        </a:p>
      </dgm:t>
    </dgm:pt>
    <dgm:pt modelId="{B59DD738-E808-474F-988A-1FDA3A2F6538}" type="sibTrans" cxnId="{6C2C82DE-91DC-4E14-AA91-46EEFCB464A0}">
      <dgm:prSet/>
      <dgm:spPr/>
      <dgm:t>
        <a:bodyPr/>
        <a:lstStyle/>
        <a:p>
          <a:endParaRPr lang="en-US" sz="2000"/>
        </a:p>
      </dgm:t>
    </dgm:pt>
    <dgm:pt modelId="{AD8A2A92-7F3E-459E-99BC-F6887178260A}" type="pres">
      <dgm:prSet presAssocID="{FF063B4C-4855-4E94-AAD9-D2AD2889CCF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9FCC34C-941D-416A-A6CF-8C8E2A369D87}" type="pres">
      <dgm:prSet presAssocID="{8F2A13EC-680E-4C98-81B5-25FA9347D2F7}" presName="centerShape" presStyleLbl="node0" presStyleIdx="0" presStyleCnt="1" custScaleX="104006" custScaleY="66752" custLinFactNeighborX="3087" custLinFactNeighborY="772"/>
      <dgm:spPr/>
    </dgm:pt>
    <dgm:pt modelId="{32DBE50F-612E-433B-B43D-CF14554A62B6}" type="pres">
      <dgm:prSet presAssocID="{66C7B0D7-F630-48ED-A66B-458731BD44A1}" presName="node" presStyleLbl="node1" presStyleIdx="0" presStyleCnt="4" custScaleX="148516" custScaleY="128163">
        <dgm:presLayoutVars>
          <dgm:bulletEnabled val="1"/>
        </dgm:presLayoutVars>
      </dgm:prSet>
      <dgm:spPr/>
    </dgm:pt>
    <dgm:pt modelId="{ACC49D7A-0312-4491-8D52-9339A4B3CB7D}" type="pres">
      <dgm:prSet presAssocID="{66C7B0D7-F630-48ED-A66B-458731BD44A1}" presName="dummy" presStyleCnt="0"/>
      <dgm:spPr/>
    </dgm:pt>
    <dgm:pt modelId="{F5052D34-0CFA-456A-8FB5-DDF0FCB60003}" type="pres">
      <dgm:prSet presAssocID="{99EF8080-D5D2-4A4B-AA82-76F1296EF447}" presName="sibTrans" presStyleLbl="sibTrans2D1" presStyleIdx="0" presStyleCnt="4"/>
      <dgm:spPr/>
    </dgm:pt>
    <dgm:pt modelId="{215BE9A3-F089-4E5C-B282-1850012FA9BA}" type="pres">
      <dgm:prSet presAssocID="{6062687A-8510-4B14-A661-50FCA5EB300E}" presName="node" presStyleLbl="node1" presStyleIdx="1" presStyleCnt="4" custScaleX="128446" custScaleY="137468">
        <dgm:presLayoutVars>
          <dgm:bulletEnabled val="1"/>
        </dgm:presLayoutVars>
      </dgm:prSet>
      <dgm:spPr/>
    </dgm:pt>
    <dgm:pt modelId="{A36457D4-45D2-43CD-A0C3-B6C39CFE2054}" type="pres">
      <dgm:prSet presAssocID="{6062687A-8510-4B14-A661-50FCA5EB300E}" presName="dummy" presStyleCnt="0"/>
      <dgm:spPr/>
    </dgm:pt>
    <dgm:pt modelId="{4EB7432C-BB69-4593-90A3-862F9F20D550}" type="pres">
      <dgm:prSet presAssocID="{D12614B5-F5FC-4492-97C2-8128DCBE27A5}" presName="sibTrans" presStyleLbl="sibTrans2D1" presStyleIdx="1" presStyleCnt="4"/>
      <dgm:spPr/>
    </dgm:pt>
    <dgm:pt modelId="{CFB1B5F7-15A0-4400-9D6B-538DC5473692}" type="pres">
      <dgm:prSet presAssocID="{7CF4A455-9E4E-4525-8094-622208FE55A8}" presName="node" presStyleLbl="node1" presStyleIdx="2" presStyleCnt="4" custScaleX="152120" custScaleY="149432">
        <dgm:presLayoutVars>
          <dgm:bulletEnabled val="1"/>
        </dgm:presLayoutVars>
      </dgm:prSet>
      <dgm:spPr/>
    </dgm:pt>
    <dgm:pt modelId="{8619BF91-B404-40B0-B572-F054E8BF4B41}" type="pres">
      <dgm:prSet presAssocID="{7CF4A455-9E4E-4525-8094-622208FE55A8}" presName="dummy" presStyleCnt="0"/>
      <dgm:spPr/>
    </dgm:pt>
    <dgm:pt modelId="{91F1BB68-B38D-4C27-82C2-5F8DCC97990C}" type="pres">
      <dgm:prSet presAssocID="{A8521A5F-1FCA-4DBF-8BA3-C7282834E7E6}" presName="sibTrans" presStyleLbl="sibTrans2D1" presStyleIdx="2" presStyleCnt="4"/>
      <dgm:spPr/>
    </dgm:pt>
    <dgm:pt modelId="{AE43A41A-0FB0-4228-85AB-4A1312150F13}" type="pres">
      <dgm:prSet presAssocID="{569D9D6C-8CB1-4E16-8EC5-2D23930CD2F4}" presName="node" presStyleLbl="node1" presStyleIdx="3" presStyleCnt="4" custScaleX="129973" custScaleY="121093" custRadScaleRad="91295" custRadScaleInc="9484">
        <dgm:presLayoutVars>
          <dgm:bulletEnabled val="1"/>
        </dgm:presLayoutVars>
      </dgm:prSet>
      <dgm:spPr/>
    </dgm:pt>
    <dgm:pt modelId="{49544D48-4973-4416-9FF2-55645AFC5304}" type="pres">
      <dgm:prSet presAssocID="{569D9D6C-8CB1-4E16-8EC5-2D23930CD2F4}" presName="dummy" presStyleCnt="0"/>
      <dgm:spPr/>
    </dgm:pt>
    <dgm:pt modelId="{63C11AD9-2700-4A18-A2EC-F3234BE5AC79}" type="pres">
      <dgm:prSet presAssocID="{B59DD738-E808-474F-988A-1FDA3A2F6538}" presName="sibTrans" presStyleLbl="sibTrans2D1" presStyleIdx="3" presStyleCnt="4"/>
      <dgm:spPr/>
    </dgm:pt>
  </dgm:ptLst>
  <dgm:cxnLst>
    <dgm:cxn modelId="{91C03C10-2F0B-4E86-B179-E893227CC852}" type="presOf" srcId="{6062687A-8510-4B14-A661-50FCA5EB300E}" destId="{215BE9A3-F089-4E5C-B282-1850012FA9BA}" srcOrd="0" destOrd="0" presId="urn:microsoft.com/office/officeart/2005/8/layout/radial6"/>
    <dgm:cxn modelId="{5CB19A23-C8E1-439F-85E0-C797948D3B04}" srcId="{8F2A13EC-680E-4C98-81B5-25FA9347D2F7}" destId="{7CF4A455-9E4E-4525-8094-622208FE55A8}" srcOrd="2" destOrd="0" parTransId="{225B7FB3-17BE-4F27-9166-D88D15816115}" sibTransId="{A8521A5F-1FCA-4DBF-8BA3-C7282834E7E6}"/>
    <dgm:cxn modelId="{65BCD629-35B8-48D8-A4CD-2F08E32E1E8B}" type="presOf" srcId="{A8521A5F-1FCA-4DBF-8BA3-C7282834E7E6}" destId="{91F1BB68-B38D-4C27-82C2-5F8DCC97990C}" srcOrd="0" destOrd="0" presId="urn:microsoft.com/office/officeart/2005/8/layout/radial6"/>
    <dgm:cxn modelId="{9A42B272-30D3-4C85-9C53-A9E6B08B270B}" type="presOf" srcId="{FF063B4C-4855-4E94-AAD9-D2AD2889CCF9}" destId="{AD8A2A92-7F3E-459E-99BC-F6887178260A}" srcOrd="0" destOrd="0" presId="urn:microsoft.com/office/officeart/2005/8/layout/radial6"/>
    <dgm:cxn modelId="{58C4E754-27AB-492F-BD58-52B09D6D1E50}" type="presOf" srcId="{8F2A13EC-680E-4C98-81B5-25FA9347D2F7}" destId="{59FCC34C-941D-416A-A6CF-8C8E2A369D87}" srcOrd="0" destOrd="0" presId="urn:microsoft.com/office/officeart/2005/8/layout/radial6"/>
    <dgm:cxn modelId="{FBD6AB5A-84EB-42B4-9C4E-A838A916EC16}" srcId="{8F2A13EC-680E-4C98-81B5-25FA9347D2F7}" destId="{66C7B0D7-F630-48ED-A66B-458731BD44A1}" srcOrd="0" destOrd="0" parTransId="{C469B649-8BF9-4994-8ED8-FDDF1D1B9813}" sibTransId="{99EF8080-D5D2-4A4B-AA82-76F1296EF447}"/>
    <dgm:cxn modelId="{0D235288-4215-47A1-AF8D-62B812550292}" type="presOf" srcId="{66C7B0D7-F630-48ED-A66B-458731BD44A1}" destId="{32DBE50F-612E-433B-B43D-CF14554A62B6}" srcOrd="0" destOrd="0" presId="urn:microsoft.com/office/officeart/2005/8/layout/radial6"/>
    <dgm:cxn modelId="{81E422BC-7315-4A42-A25C-AB90ECF451A9}" type="presOf" srcId="{569D9D6C-8CB1-4E16-8EC5-2D23930CD2F4}" destId="{AE43A41A-0FB0-4228-85AB-4A1312150F13}" srcOrd="0" destOrd="0" presId="urn:microsoft.com/office/officeart/2005/8/layout/radial6"/>
    <dgm:cxn modelId="{5CBD32BD-4568-4E0B-B853-28CADD646534}" type="presOf" srcId="{7CF4A455-9E4E-4525-8094-622208FE55A8}" destId="{CFB1B5F7-15A0-4400-9D6B-538DC5473692}" srcOrd="0" destOrd="0" presId="urn:microsoft.com/office/officeart/2005/8/layout/radial6"/>
    <dgm:cxn modelId="{1101A1C7-33A0-4D47-A1B8-222AE1DD638E}" srcId="{FF063B4C-4855-4E94-AAD9-D2AD2889CCF9}" destId="{8F2A13EC-680E-4C98-81B5-25FA9347D2F7}" srcOrd="0" destOrd="0" parTransId="{9B7CB490-7788-4180-B04F-EEE6A6E9AE7B}" sibTransId="{2D191A8C-446C-4864-9361-6CE2068929E2}"/>
    <dgm:cxn modelId="{883383CA-664F-4BDA-B148-4C2D48AB3683}" srcId="{8F2A13EC-680E-4C98-81B5-25FA9347D2F7}" destId="{6062687A-8510-4B14-A661-50FCA5EB300E}" srcOrd="1" destOrd="0" parTransId="{7A279A4F-D0CC-4260-810C-95668B3163B4}" sibTransId="{D12614B5-F5FC-4492-97C2-8128DCBE27A5}"/>
    <dgm:cxn modelId="{6C2C82DE-91DC-4E14-AA91-46EEFCB464A0}" srcId="{8F2A13EC-680E-4C98-81B5-25FA9347D2F7}" destId="{569D9D6C-8CB1-4E16-8EC5-2D23930CD2F4}" srcOrd="3" destOrd="0" parTransId="{A3DB2034-68C0-4985-8982-BBFEEBDB31F8}" sibTransId="{B59DD738-E808-474F-988A-1FDA3A2F6538}"/>
    <dgm:cxn modelId="{955BF9EB-84BB-4D7A-8EFC-12BD6261CE0B}" type="presOf" srcId="{B59DD738-E808-474F-988A-1FDA3A2F6538}" destId="{63C11AD9-2700-4A18-A2EC-F3234BE5AC79}" srcOrd="0" destOrd="0" presId="urn:microsoft.com/office/officeart/2005/8/layout/radial6"/>
    <dgm:cxn modelId="{22AE17F1-CE6E-4CDD-85B2-19AA7967B7E5}" type="presOf" srcId="{99EF8080-D5D2-4A4B-AA82-76F1296EF447}" destId="{F5052D34-0CFA-456A-8FB5-DDF0FCB60003}" srcOrd="0" destOrd="0" presId="urn:microsoft.com/office/officeart/2005/8/layout/radial6"/>
    <dgm:cxn modelId="{14E319F2-51A3-4D3D-BE48-2A8ADC6BFF38}" type="presOf" srcId="{D12614B5-F5FC-4492-97C2-8128DCBE27A5}" destId="{4EB7432C-BB69-4593-90A3-862F9F20D550}" srcOrd="0" destOrd="0" presId="urn:microsoft.com/office/officeart/2005/8/layout/radial6"/>
    <dgm:cxn modelId="{7D0F792B-FD05-4295-9D62-BC7DBEF13D33}" type="presParOf" srcId="{AD8A2A92-7F3E-459E-99BC-F6887178260A}" destId="{59FCC34C-941D-416A-A6CF-8C8E2A369D87}" srcOrd="0" destOrd="0" presId="urn:microsoft.com/office/officeart/2005/8/layout/radial6"/>
    <dgm:cxn modelId="{0769A949-DF0E-4FD6-9B31-9C5C88B4A456}" type="presParOf" srcId="{AD8A2A92-7F3E-459E-99BC-F6887178260A}" destId="{32DBE50F-612E-433B-B43D-CF14554A62B6}" srcOrd="1" destOrd="0" presId="urn:microsoft.com/office/officeart/2005/8/layout/radial6"/>
    <dgm:cxn modelId="{7744F57D-8A63-4A53-8772-FDB99F1281A0}" type="presParOf" srcId="{AD8A2A92-7F3E-459E-99BC-F6887178260A}" destId="{ACC49D7A-0312-4491-8D52-9339A4B3CB7D}" srcOrd="2" destOrd="0" presId="urn:microsoft.com/office/officeart/2005/8/layout/radial6"/>
    <dgm:cxn modelId="{F2CAA019-665B-4FAA-989D-8913ED0932B2}" type="presParOf" srcId="{AD8A2A92-7F3E-459E-99BC-F6887178260A}" destId="{F5052D34-0CFA-456A-8FB5-DDF0FCB60003}" srcOrd="3" destOrd="0" presId="urn:microsoft.com/office/officeart/2005/8/layout/radial6"/>
    <dgm:cxn modelId="{7279C67B-334D-4F33-ADAD-6AB19CA91215}" type="presParOf" srcId="{AD8A2A92-7F3E-459E-99BC-F6887178260A}" destId="{215BE9A3-F089-4E5C-B282-1850012FA9BA}" srcOrd="4" destOrd="0" presId="urn:microsoft.com/office/officeart/2005/8/layout/radial6"/>
    <dgm:cxn modelId="{74371672-877D-4498-B7A4-9C0E6383033F}" type="presParOf" srcId="{AD8A2A92-7F3E-459E-99BC-F6887178260A}" destId="{A36457D4-45D2-43CD-A0C3-B6C39CFE2054}" srcOrd="5" destOrd="0" presId="urn:microsoft.com/office/officeart/2005/8/layout/radial6"/>
    <dgm:cxn modelId="{666A922B-1B3F-444B-8E40-6BEB9B0E6EC4}" type="presParOf" srcId="{AD8A2A92-7F3E-459E-99BC-F6887178260A}" destId="{4EB7432C-BB69-4593-90A3-862F9F20D550}" srcOrd="6" destOrd="0" presId="urn:microsoft.com/office/officeart/2005/8/layout/radial6"/>
    <dgm:cxn modelId="{E0849F89-C473-4A6C-B0BB-EF478812FA80}" type="presParOf" srcId="{AD8A2A92-7F3E-459E-99BC-F6887178260A}" destId="{CFB1B5F7-15A0-4400-9D6B-538DC5473692}" srcOrd="7" destOrd="0" presId="urn:microsoft.com/office/officeart/2005/8/layout/radial6"/>
    <dgm:cxn modelId="{DBF5DCDC-0686-43B3-9A37-C236DCAAC493}" type="presParOf" srcId="{AD8A2A92-7F3E-459E-99BC-F6887178260A}" destId="{8619BF91-B404-40B0-B572-F054E8BF4B41}" srcOrd="8" destOrd="0" presId="urn:microsoft.com/office/officeart/2005/8/layout/radial6"/>
    <dgm:cxn modelId="{5E33752E-A55C-4A11-A5EC-66FEECB08E0E}" type="presParOf" srcId="{AD8A2A92-7F3E-459E-99BC-F6887178260A}" destId="{91F1BB68-B38D-4C27-82C2-5F8DCC97990C}" srcOrd="9" destOrd="0" presId="urn:microsoft.com/office/officeart/2005/8/layout/radial6"/>
    <dgm:cxn modelId="{F5D16750-616C-4E02-B8FC-0BD85CCCCE83}" type="presParOf" srcId="{AD8A2A92-7F3E-459E-99BC-F6887178260A}" destId="{AE43A41A-0FB0-4228-85AB-4A1312150F13}" srcOrd="10" destOrd="0" presId="urn:microsoft.com/office/officeart/2005/8/layout/radial6"/>
    <dgm:cxn modelId="{AD84530F-DFCA-467D-A3DE-2EC23CED3814}" type="presParOf" srcId="{AD8A2A92-7F3E-459E-99BC-F6887178260A}" destId="{49544D48-4973-4416-9FF2-55645AFC5304}" srcOrd="11" destOrd="0" presId="urn:microsoft.com/office/officeart/2005/8/layout/radial6"/>
    <dgm:cxn modelId="{07FFD714-48FC-4D24-B0F5-E9C941888B1F}" type="presParOf" srcId="{AD8A2A92-7F3E-459E-99BC-F6887178260A}" destId="{63C11AD9-2700-4A18-A2EC-F3234BE5AC7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24A22-75A0-4F62-8F43-63545DDAF4CE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E7D6A86-76DA-403F-9805-FFAB387CB1F6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CONVENTIONAL TREATMENT TECHNOLOGIES</a:t>
          </a:r>
        </a:p>
      </dgm:t>
    </dgm:pt>
    <dgm:pt modelId="{58695BDE-C2AE-466C-950C-53C5194A3D2E}" type="parTrans" cxnId="{30EBBF5C-5F69-4A49-B113-7AB3F747CE1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5169579-BDA3-4901-B4D2-305D6BA21772}" type="sibTrans" cxnId="{30EBBF5C-5F69-4A49-B113-7AB3F747CE1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E1210F-C06B-4B04-8B91-BC62F7CF39CD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Physical methods (Adsorption, </a:t>
          </a:r>
          <a:r>
            <a:rPr lang="en-US" sz="20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E9E5236A-528C-46D9-B559-823A02A05684}" type="parTrans" cxnId="{29A9FD27-2072-42CC-9077-E6B8D0DF1AAB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AEEAC8F-120A-4D0F-9E71-C3D60CAE5351}" type="sibTrans" cxnId="{29A9FD27-2072-42CC-9077-E6B8D0DF1A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7BCEFA2-44AD-4920-83D1-E23180A993DE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Biological methods (Aerobic and anaerobic degradation) </a:t>
          </a:r>
        </a:p>
      </dgm:t>
    </dgm:pt>
    <dgm:pt modelId="{54171A9E-ED1D-4724-B125-3E8D02EFFB9E}" type="parTrans" cxnId="{3D540D55-1FA5-496E-911E-638F94445DDE}">
      <dgm:prSet/>
      <dgm:spPr>
        <a:ln w="38100"/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D9B905C-183A-44AF-916E-F21E0E2A08F9}" type="sibTrans" cxnId="{3D540D55-1FA5-496E-911E-638F94445DD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D23E2CC-061C-41E5-AE1C-70177748D5CE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Chemical methods (electrocoagulation, </a:t>
          </a:r>
          <a:r>
            <a:rPr lang="en-US" sz="20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01EAA539-F494-4745-A310-12EBC1F00408}" type="parTrans" cxnId="{77929B3F-AC38-4547-80A9-D3B1E79352AB}">
      <dgm:prSet/>
      <dgm:spPr>
        <a:ln w="38100"/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6D8BE1C-9E14-47B0-AA67-AF01591E6796}" type="sibTrans" cxnId="{77929B3F-AC38-4547-80A9-D3B1E79352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47FC790-6745-400F-A7D4-00FE8E523E4A}" type="pres">
      <dgm:prSet presAssocID="{0CF24A22-75A0-4F62-8F43-63545DDAF4C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2048512-7E48-4890-9178-40C498C676E3}" type="pres">
      <dgm:prSet presAssocID="{BE7D6A86-76DA-403F-9805-FFAB387CB1F6}" presName="singleCycle" presStyleCnt="0"/>
      <dgm:spPr/>
    </dgm:pt>
    <dgm:pt modelId="{74AB6D2E-56A8-4042-9832-15F232E41EC6}" type="pres">
      <dgm:prSet presAssocID="{BE7D6A86-76DA-403F-9805-FFAB387CB1F6}" presName="singleCenter" presStyleLbl="node1" presStyleIdx="0" presStyleCnt="4" custScaleX="144707" custScaleY="64647" custLinFactNeighborX="1277" custLinFactNeighborY="-16340">
        <dgm:presLayoutVars>
          <dgm:chMax val="7"/>
          <dgm:chPref val="7"/>
        </dgm:presLayoutVars>
      </dgm:prSet>
      <dgm:spPr/>
    </dgm:pt>
    <dgm:pt modelId="{2375BACC-B5B3-4815-B907-6D71D093BFD2}" type="pres">
      <dgm:prSet presAssocID="{E9E5236A-528C-46D9-B559-823A02A05684}" presName="Name56" presStyleLbl="parChTrans1D2" presStyleIdx="0" presStyleCnt="3"/>
      <dgm:spPr/>
    </dgm:pt>
    <dgm:pt modelId="{77C91016-A908-4498-B49B-887CC87ED37B}" type="pres">
      <dgm:prSet presAssocID="{CAE1210F-C06B-4B04-8B91-BC62F7CF39CD}" presName="text0" presStyleLbl="node1" presStyleIdx="1" presStyleCnt="4" custScaleX="231077" custScaleY="118302">
        <dgm:presLayoutVars>
          <dgm:bulletEnabled val="1"/>
        </dgm:presLayoutVars>
      </dgm:prSet>
      <dgm:spPr/>
    </dgm:pt>
    <dgm:pt modelId="{1A183270-9CE1-425D-A57D-DCD36C7EEC43}" type="pres">
      <dgm:prSet presAssocID="{54171A9E-ED1D-4724-B125-3E8D02EFFB9E}" presName="Name56" presStyleLbl="parChTrans1D2" presStyleIdx="1" presStyleCnt="3"/>
      <dgm:spPr/>
    </dgm:pt>
    <dgm:pt modelId="{437C9C2C-3F9E-44F6-8E66-426CCF7F2B44}" type="pres">
      <dgm:prSet presAssocID="{67BCEFA2-44AD-4920-83D1-E23180A993DE}" presName="text0" presStyleLbl="node1" presStyleIdx="2" presStyleCnt="4" custScaleX="230923" custScaleY="107157" custRadScaleRad="69291" custRadScaleInc="-4989">
        <dgm:presLayoutVars>
          <dgm:bulletEnabled val="1"/>
        </dgm:presLayoutVars>
      </dgm:prSet>
      <dgm:spPr/>
    </dgm:pt>
    <dgm:pt modelId="{7AD47124-944D-40B7-9429-9C7494222DF6}" type="pres">
      <dgm:prSet presAssocID="{01EAA539-F494-4745-A310-12EBC1F00408}" presName="Name56" presStyleLbl="parChTrans1D2" presStyleIdx="2" presStyleCnt="3"/>
      <dgm:spPr/>
    </dgm:pt>
    <dgm:pt modelId="{31F48935-22B8-495A-9884-C8B4AF1D354E}" type="pres">
      <dgm:prSet presAssocID="{1D23E2CC-061C-41E5-AE1C-70177748D5CE}" presName="text0" presStyleLbl="node1" presStyleIdx="3" presStyleCnt="4" custScaleX="223883" custScaleY="117120" custRadScaleRad="64915" custRadScaleInc="1025">
        <dgm:presLayoutVars>
          <dgm:bulletEnabled val="1"/>
        </dgm:presLayoutVars>
      </dgm:prSet>
      <dgm:spPr/>
    </dgm:pt>
  </dgm:ptLst>
  <dgm:cxnLst>
    <dgm:cxn modelId="{5FD64223-4925-4B2F-B09F-888D2DE636F9}" type="presOf" srcId="{54171A9E-ED1D-4724-B125-3E8D02EFFB9E}" destId="{1A183270-9CE1-425D-A57D-DCD36C7EEC43}" srcOrd="0" destOrd="0" presId="urn:microsoft.com/office/officeart/2008/layout/RadialCluster"/>
    <dgm:cxn modelId="{29A9FD27-2072-42CC-9077-E6B8D0DF1AAB}" srcId="{BE7D6A86-76DA-403F-9805-FFAB387CB1F6}" destId="{CAE1210F-C06B-4B04-8B91-BC62F7CF39CD}" srcOrd="0" destOrd="0" parTransId="{E9E5236A-528C-46D9-B559-823A02A05684}" sibTransId="{BAEEAC8F-120A-4D0F-9E71-C3D60CAE5351}"/>
    <dgm:cxn modelId="{15B03628-D393-4E7D-A9FB-482A91076D71}" type="presOf" srcId="{67BCEFA2-44AD-4920-83D1-E23180A993DE}" destId="{437C9C2C-3F9E-44F6-8E66-426CCF7F2B44}" srcOrd="0" destOrd="0" presId="urn:microsoft.com/office/officeart/2008/layout/RadialCluster"/>
    <dgm:cxn modelId="{AD10913D-8E40-4C71-B558-95C0907D342A}" type="presOf" srcId="{1D23E2CC-061C-41E5-AE1C-70177748D5CE}" destId="{31F48935-22B8-495A-9884-C8B4AF1D354E}" srcOrd="0" destOrd="0" presId="urn:microsoft.com/office/officeart/2008/layout/RadialCluster"/>
    <dgm:cxn modelId="{77929B3F-AC38-4547-80A9-D3B1E79352AB}" srcId="{BE7D6A86-76DA-403F-9805-FFAB387CB1F6}" destId="{1D23E2CC-061C-41E5-AE1C-70177748D5CE}" srcOrd="2" destOrd="0" parTransId="{01EAA539-F494-4745-A310-12EBC1F00408}" sibTransId="{76D8BE1C-9E14-47B0-AA67-AF01591E6796}"/>
    <dgm:cxn modelId="{30EBBF5C-5F69-4A49-B113-7AB3F747CE15}" srcId="{0CF24A22-75A0-4F62-8F43-63545DDAF4CE}" destId="{BE7D6A86-76DA-403F-9805-FFAB387CB1F6}" srcOrd="0" destOrd="0" parTransId="{58695BDE-C2AE-466C-950C-53C5194A3D2E}" sibTransId="{E5169579-BDA3-4901-B4D2-305D6BA21772}"/>
    <dgm:cxn modelId="{9845884B-7975-44A2-BD83-6B039DBF2E62}" type="presOf" srcId="{01EAA539-F494-4745-A310-12EBC1F00408}" destId="{7AD47124-944D-40B7-9429-9C7494222DF6}" srcOrd="0" destOrd="0" presId="urn:microsoft.com/office/officeart/2008/layout/RadialCluster"/>
    <dgm:cxn modelId="{52E9E352-3A74-4EDA-BD35-A010233B16F6}" type="presOf" srcId="{BE7D6A86-76DA-403F-9805-FFAB387CB1F6}" destId="{74AB6D2E-56A8-4042-9832-15F232E41EC6}" srcOrd="0" destOrd="0" presId="urn:microsoft.com/office/officeart/2008/layout/RadialCluster"/>
    <dgm:cxn modelId="{3D540D55-1FA5-496E-911E-638F94445DDE}" srcId="{BE7D6A86-76DA-403F-9805-FFAB387CB1F6}" destId="{67BCEFA2-44AD-4920-83D1-E23180A993DE}" srcOrd="1" destOrd="0" parTransId="{54171A9E-ED1D-4724-B125-3E8D02EFFB9E}" sibTransId="{3D9B905C-183A-44AF-916E-F21E0E2A08F9}"/>
    <dgm:cxn modelId="{375BF5AD-D46A-47C8-8BB9-9F67DB8248F4}" type="presOf" srcId="{CAE1210F-C06B-4B04-8B91-BC62F7CF39CD}" destId="{77C91016-A908-4498-B49B-887CC87ED37B}" srcOrd="0" destOrd="0" presId="urn:microsoft.com/office/officeart/2008/layout/RadialCluster"/>
    <dgm:cxn modelId="{C5466FCA-76C0-4059-8503-49992F9FF6A3}" type="presOf" srcId="{E9E5236A-528C-46D9-B559-823A02A05684}" destId="{2375BACC-B5B3-4815-B907-6D71D093BFD2}" srcOrd="0" destOrd="0" presId="urn:microsoft.com/office/officeart/2008/layout/RadialCluster"/>
    <dgm:cxn modelId="{4886D1F5-0B59-457A-9270-5227F38350A4}" type="presOf" srcId="{0CF24A22-75A0-4F62-8F43-63545DDAF4CE}" destId="{747FC790-6745-400F-A7D4-00FE8E523E4A}" srcOrd="0" destOrd="0" presId="urn:microsoft.com/office/officeart/2008/layout/RadialCluster"/>
    <dgm:cxn modelId="{930E87D8-32D1-4E13-87CC-889AC11DACA2}" type="presParOf" srcId="{747FC790-6745-400F-A7D4-00FE8E523E4A}" destId="{A2048512-7E48-4890-9178-40C498C676E3}" srcOrd="0" destOrd="0" presId="urn:microsoft.com/office/officeart/2008/layout/RadialCluster"/>
    <dgm:cxn modelId="{948B9E6F-183C-4E93-872F-96D7CFFADD55}" type="presParOf" srcId="{A2048512-7E48-4890-9178-40C498C676E3}" destId="{74AB6D2E-56A8-4042-9832-15F232E41EC6}" srcOrd="0" destOrd="0" presId="urn:microsoft.com/office/officeart/2008/layout/RadialCluster"/>
    <dgm:cxn modelId="{A38C7222-2535-4942-BAC3-823E041216F3}" type="presParOf" srcId="{A2048512-7E48-4890-9178-40C498C676E3}" destId="{2375BACC-B5B3-4815-B907-6D71D093BFD2}" srcOrd="1" destOrd="0" presId="urn:microsoft.com/office/officeart/2008/layout/RadialCluster"/>
    <dgm:cxn modelId="{45F7AC6C-E68A-42FC-83CB-469F91ABF63B}" type="presParOf" srcId="{A2048512-7E48-4890-9178-40C498C676E3}" destId="{77C91016-A908-4498-B49B-887CC87ED37B}" srcOrd="2" destOrd="0" presId="urn:microsoft.com/office/officeart/2008/layout/RadialCluster"/>
    <dgm:cxn modelId="{FC694946-F886-46F8-B883-3FE68F719D1D}" type="presParOf" srcId="{A2048512-7E48-4890-9178-40C498C676E3}" destId="{1A183270-9CE1-425D-A57D-DCD36C7EEC43}" srcOrd="3" destOrd="0" presId="urn:microsoft.com/office/officeart/2008/layout/RadialCluster"/>
    <dgm:cxn modelId="{4AB49448-7500-4836-A225-6E42BB4DDE3E}" type="presParOf" srcId="{A2048512-7E48-4890-9178-40C498C676E3}" destId="{437C9C2C-3F9E-44F6-8E66-426CCF7F2B44}" srcOrd="4" destOrd="0" presId="urn:microsoft.com/office/officeart/2008/layout/RadialCluster"/>
    <dgm:cxn modelId="{5B91408F-F8D9-4166-AB92-68415DA601E6}" type="presParOf" srcId="{A2048512-7E48-4890-9178-40C498C676E3}" destId="{7AD47124-944D-40B7-9429-9C7494222DF6}" srcOrd="5" destOrd="0" presId="urn:microsoft.com/office/officeart/2008/layout/RadialCluster"/>
    <dgm:cxn modelId="{AFFA8F23-DE9A-44E2-A972-245C0B763AC8}" type="presParOf" srcId="{A2048512-7E48-4890-9178-40C498C676E3}" destId="{31F48935-22B8-495A-9884-C8B4AF1D354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11AD9-2700-4A18-A2EC-F3234BE5AC79}">
      <dsp:nvSpPr>
        <dsp:cNvPr id="0" name=""/>
        <dsp:cNvSpPr/>
      </dsp:nvSpPr>
      <dsp:spPr>
        <a:xfrm>
          <a:off x="1548416" y="630572"/>
          <a:ext cx="4829264" cy="4829264"/>
        </a:xfrm>
        <a:prstGeom prst="blockArc">
          <a:avLst>
            <a:gd name="adj1" fmla="val 10942699"/>
            <a:gd name="adj2" fmla="val 15899454"/>
            <a:gd name="adj3" fmla="val 4634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F1BB68-B38D-4C27-82C2-5F8DCC97990C}">
      <dsp:nvSpPr>
        <dsp:cNvPr id="0" name=""/>
        <dsp:cNvSpPr/>
      </dsp:nvSpPr>
      <dsp:spPr>
        <a:xfrm>
          <a:off x="1547603" y="648518"/>
          <a:ext cx="4829264" cy="4829264"/>
        </a:xfrm>
        <a:prstGeom prst="blockArc">
          <a:avLst>
            <a:gd name="adj1" fmla="val 5699356"/>
            <a:gd name="adj2" fmla="val 10968881"/>
            <a:gd name="adj3" fmla="val 4634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B7432C-BB69-4593-90A3-862F9F20D550}">
      <dsp:nvSpPr>
        <dsp:cNvPr id="0" name=""/>
        <dsp:cNvSpPr/>
      </dsp:nvSpPr>
      <dsp:spPr>
        <a:xfrm>
          <a:off x="1342470" y="639581"/>
          <a:ext cx="4829264" cy="4829264"/>
        </a:xfrm>
        <a:prstGeom prst="blockArc">
          <a:avLst>
            <a:gd name="adj1" fmla="val 0"/>
            <a:gd name="adj2" fmla="val 5400000"/>
            <a:gd name="adj3" fmla="val 4634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052D34-0CFA-456A-8FB5-DDF0FCB60003}">
      <dsp:nvSpPr>
        <dsp:cNvPr id="0" name=""/>
        <dsp:cNvSpPr/>
      </dsp:nvSpPr>
      <dsp:spPr>
        <a:xfrm>
          <a:off x="1342470" y="639581"/>
          <a:ext cx="4829264" cy="4829264"/>
        </a:xfrm>
        <a:prstGeom prst="blockArc">
          <a:avLst>
            <a:gd name="adj1" fmla="val 16200000"/>
            <a:gd name="adj2" fmla="val 0"/>
            <a:gd name="adj3" fmla="val 463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FCC34C-941D-416A-A6CF-8C8E2A369D87}">
      <dsp:nvSpPr>
        <dsp:cNvPr id="0" name=""/>
        <dsp:cNvSpPr/>
      </dsp:nvSpPr>
      <dsp:spPr>
        <a:xfrm>
          <a:off x="2748297" y="2349707"/>
          <a:ext cx="2308861" cy="148184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CAUSES OF WATER POLLUTION</a:t>
          </a:r>
        </a:p>
      </dsp:txBody>
      <dsp:txXfrm>
        <a:off x="3086422" y="2566719"/>
        <a:ext cx="1632611" cy="1047824"/>
      </dsp:txXfrm>
    </dsp:sp>
    <dsp:sp modelId="{32DBE50F-612E-433B-B43D-CF14554A62B6}">
      <dsp:nvSpPr>
        <dsp:cNvPr id="0" name=""/>
        <dsp:cNvSpPr/>
      </dsp:nvSpPr>
      <dsp:spPr>
        <a:xfrm>
          <a:off x="2603169" y="-300272"/>
          <a:ext cx="2307866" cy="19915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Chemicals for mining</a:t>
          </a:r>
        </a:p>
      </dsp:txBody>
      <dsp:txXfrm>
        <a:off x="2941148" y="-8610"/>
        <a:ext cx="1631908" cy="1408267"/>
      </dsp:txXfrm>
    </dsp:sp>
    <dsp:sp modelId="{215BE9A3-F089-4E5C-B282-1850012FA9BA}">
      <dsp:nvSpPr>
        <dsp:cNvPr id="0" name=""/>
        <dsp:cNvSpPr/>
      </dsp:nvSpPr>
      <dsp:spPr>
        <a:xfrm>
          <a:off x="5117798" y="1986120"/>
          <a:ext cx="1995988" cy="2136186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Improper disposal of liquid waste </a:t>
          </a:r>
        </a:p>
      </dsp:txBody>
      <dsp:txXfrm>
        <a:off x="5410104" y="2298957"/>
        <a:ext cx="1411376" cy="1510512"/>
      </dsp:txXfrm>
    </dsp:sp>
    <dsp:sp modelId="{CFB1B5F7-15A0-4400-9D6B-538DC5473692}">
      <dsp:nvSpPr>
        <dsp:cNvPr id="0" name=""/>
        <dsp:cNvSpPr/>
      </dsp:nvSpPr>
      <dsp:spPr>
        <a:xfrm>
          <a:off x="2575167" y="4251853"/>
          <a:ext cx="2363871" cy="2322101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Effluents from textile dyeing industries</a:t>
          </a:r>
        </a:p>
      </dsp:txBody>
      <dsp:txXfrm>
        <a:off x="2921348" y="4591917"/>
        <a:ext cx="1671509" cy="1641973"/>
      </dsp:txXfrm>
    </dsp:sp>
    <dsp:sp modelId="{AE43A41A-0FB0-4228-85AB-4A1312150F13}">
      <dsp:nvSpPr>
        <dsp:cNvPr id="0" name=""/>
        <dsp:cNvSpPr/>
      </dsp:nvSpPr>
      <dsp:spPr>
        <a:xfrm>
          <a:off x="596532" y="2006461"/>
          <a:ext cx="2019717" cy="1881726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Fishing and Agriculture</a:t>
          </a:r>
        </a:p>
      </dsp:txBody>
      <dsp:txXfrm>
        <a:off x="892313" y="2282033"/>
        <a:ext cx="1428155" cy="1330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AB6D2E-56A8-4042-9832-15F232E41EC6}">
      <dsp:nvSpPr>
        <dsp:cNvPr id="0" name=""/>
        <dsp:cNvSpPr/>
      </dsp:nvSpPr>
      <dsp:spPr>
        <a:xfrm>
          <a:off x="2068555" y="2712642"/>
          <a:ext cx="3084075" cy="13777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CONVENTIONAL TREATMENT TECHNOLOGIES</a:t>
          </a:r>
        </a:p>
      </dsp:txBody>
      <dsp:txXfrm>
        <a:off x="2135813" y="2779900"/>
        <a:ext cx="2949559" cy="1243276"/>
      </dsp:txXfrm>
    </dsp:sp>
    <dsp:sp modelId="{2375BACC-B5B3-4815-B907-6D71D093BFD2}">
      <dsp:nvSpPr>
        <dsp:cNvPr id="0" name=""/>
        <dsp:cNvSpPr/>
      </dsp:nvSpPr>
      <dsp:spPr>
        <a:xfrm rot="16069641">
          <a:off x="3236033" y="2377186"/>
          <a:ext cx="6713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1395" y="0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C91016-A908-4498-B49B-887CC87ED37B}">
      <dsp:nvSpPr>
        <dsp:cNvPr id="0" name=""/>
        <dsp:cNvSpPr/>
      </dsp:nvSpPr>
      <dsp:spPr>
        <a:xfrm>
          <a:off x="1877138" y="352446"/>
          <a:ext cx="3299643" cy="1689282"/>
        </a:xfrm>
        <a:prstGeom prst="round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Physical methods (Adsorption, </a:t>
          </a:r>
          <a:r>
            <a:rPr lang="en-US" sz="20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1959602" y="434910"/>
        <a:ext cx="3134715" cy="1524354"/>
      </dsp:txXfrm>
    </dsp:sp>
    <dsp:sp modelId="{1A183270-9CE1-425D-A57D-DCD36C7EEC43}">
      <dsp:nvSpPr>
        <dsp:cNvPr id="0" name=""/>
        <dsp:cNvSpPr/>
      </dsp:nvSpPr>
      <dsp:spPr>
        <a:xfrm rot="2838284">
          <a:off x="4104606" y="4413686"/>
          <a:ext cx="8796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9630" y="0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C9C2C-3F9E-44F6-8E66-426CCF7F2B44}">
      <dsp:nvSpPr>
        <dsp:cNvPr id="0" name=""/>
        <dsp:cNvSpPr/>
      </dsp:nvSpPr>
      <dsp:spPr>
        <a:xfrm>
          <a:off x="3899807" y="4736938"/>
          <a:ext cx="3297444" cy="1530138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Biological methods (Aerobic and anaerobic degradation) </a:t>
          </a:r>
        </a:p>
      </dsp:txBody>
      <dsp:txXfrm>
        <a:off x="3974502" y="4811633"/>
        <a:ext cx="3148054" cy="1380748"/>
      </dsp:txXfrm>
    </dsp:sp>
    <dsp:sp modelId="{7AD47124-944D-40B7-9429-9C7494222DF6}">
      <dsp:nvSpPr>
        <dsp:cNvPr id="0" name=""/>
        <dsp:cNvSpPr/>
      </dsp:nvSpPr>
      <dsp:spPr>
        <a:xfrm rot="7949546">
          <a:off x="2311385" y="4384467"/>
          <a:ext cx="7975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7518" y="0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F48935-22B8-495A-9884-C8B4AF1D354E}">
      <dsp:nvSpPr>
        <dsp:cNvPr id="0" name=""/>
        <dsp:cNvSpPr/>
      </dsp:nvSpPr>
      <dsp:spPr>
        <a:xfrm>
          <a:off x="76292" y="4678498"/>
          <a:ext cx="3196917" cy="1672404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Chemical methods (electrocoagulation, </a:t>
          </a:r>
          <a:r>
            <a:rPr lang="en-US" sz="20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157932" y="4760138"/>
        <a:ext cx="3033637" cy="1509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1DED1-4AEA-47B2-96C4-A937C1BB7AF4}" type="datetimeFigureOut">
              <a:rPr lang="en-US" smtClean="0"/>
              <a:t>29-Nov-21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2BF-5256-4529-B427-09670F189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6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0" hangingPunct="1">
      <a:defRPr sz="13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on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D4EF-1036-4D8B-8268-58586495B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9854" y="1472842"/>
            <a:ext cx="11999119" cy="3133172"/>
          </a:xfrm>
          <a:prstGeom prst="rect">
            <a:avLst/>
          </a:prstGeom>
          <a:solidFill>
            <a:schemeClr val="bg1"/>
          </a:solidFill>
        </p:spPr>
        <p:txBody>
          <a:bodyPr anchor="b"/>
          <a:lstStyle>
            <a:lvl1pPr algn="ctr">
              <a:defRPr sz="620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D297D5-03FE-4CA4-A461-E89C7D22E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9854" y="4726842"/>
            <a:ext cx="11999119" cy="2172804"/>
          </a:xfrm>
        </p:spPr>
        <p:txBody>
          <a:bodyPr/>
          <a:lstStyle>
            <a:lvl1pPr marL="0" indent="0" algn="ctr">
              <a:buNone/>
              <a:defRPr sz="2480"/>
            </a:lvl1pPr>
            <a:lvl2pPr marL="472516" indent="0" algn="ctr">
              <a:buNone/>
              <a:defRPr sz="2067"/>
            </a:lvl2pPr>
            <a:lvl3pPr marL="945032" indent="0" algn="ctr">
              <a:buNone/>
              <a:defRPr sz="1860"/>
            </a:lvl3pPr>
            <a:lvl4pPr marL="1417549" indent="0" algn="ctr">
              <a:buNone/>
              <a:defRPr sz="1654"/>
            </a:lvl4pPr>
            <a:lvl5pPr marL="1890065" indent="0" algn="ctr">
              <a:buNone/>
              <a:defRPr sz="1654"/>
            </a:lvl5pPr>
            <a:lvl6pPr marL="2362581" indent="0" algn="ctr">
              <a:buNone/>
              <a:defRPr sz="1654"/>
            </a:lvl6pPr>
            <a:lvl7pPr marL="2835097" indent="0" algn="ctr">
              <a:buNone/>
              <a:defRPr sz="1654"/>
            </a:lvl7pPr>
            <a:lvl8pPr marL="3307613" indent="0" algn="ctr">
              <a:buNone/>
              <a:defRPr sz="1654"/>
            </a:lvl8pPr>
            <a:lvl9pPr marL="3780130" indent="0" algn="ctr">
              <a:buNone/>
              <a:defRPr sz="1654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60487-4599-43FB-A60F-2607A4D18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19" y="8341239"/>
            <a:ext cx="4725445" cy="47914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dobe Caslon Pro" panose="0205050205050A020403" pitchFamily="18" charset="0"/>
              </a:defRPr>
            </a:lvl1pPr>
          </a:lstStyle>
          <a:p>
            <a:fld id="{7F67A2B1-23CA-4599-B3AF-CCB244137581}" type="datetime2">
              <a:rPr lang="en-US" smtClean="0"/>
              <a:pPr/>
              <a:t>Monday, November 29,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5A71F-21F3-46FA-A8DA-EE277F1ED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67784" y="8363349"/>
            <a:ext cx="5399604" cy="47914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dobe Caslon Pro" panose="0205050205050A020403" pitchFamily="18" charset="0"/>
              </a:defRPr>
            </a:lvl1pPr>
          </a:lstStyle>
          <a:p>
            <a:r>
              <a:rPr lang="en-US"/>
              <a:t>Physics Dept., KNUST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08F84-5FA8-4110-B5BF-5585FC4F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09809" y="8361438"/>
            <a:ext cx="3599735" cy="47914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dobe Caslon Pro" panose="0205050205050A020403" pitchFamily="18" charset="0"/>
              </a:defRPr>
            </a:lvl1pPr>
          </a:lstStyle>
          <a:p>
            <a:fld id="{1D530AD0-0A35-4251-A46E-E2E203E4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E3BDFD-D095-41C5-8C49-E77227BCF4E8}"/>
              </a:ext>
            </a:extLst>
          </p:cNvPr>
          <p:cNvSpPr/>
          <p:nvPr/>
        </p:nvSpPr>
        <p:spPr>
          <a:xfrm>
            <a:off x="0" y="-18288"/>
            <a:ext cx="15998825" cy="1217848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KWAME NKRUMAH UNIVERSITY OF SCIENCE AND TECHNOLOGY, KUMASI,GHANA</a:t>
            </a:r>
          </a:p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ENERGY AND NATURAL RESOURCES, SUNYANI,GHANA</a:t>
            </a:r>
          </a:p>
        </p:txBody>
      </p:sp>
      <p:pic>
        <p:nvPicPr>
          <p:cNvPr id="11" name="Picture 10" descr="KNUST_logo Vector.png">
            <a:extLst>
              <a:ext uri="{FF2B5EF4-FFF2-40B4-BE49-F238E27FC236}">
                <a16:creationId xmlns:a16="http://schemas.microsoft.com/office/drawing/2014/main" id="{D109190F-6C4A-462D-BB47-B72BC935A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8958" cy="1101476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A8CFEFF9-FBDE-4D94-8629-D6BB971AA1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530" y="76513"/>
            <a:ext cx="884014" cy="97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7B1FD-3599-4C2E-A15C-E8AE52512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"/>
            <a:ext cx="15998825" cy="13073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9C4AD-167C-4232-AF0D-73488ADD9C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33529-322E-4A88-85AF-84265EAB02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0B37BC88-CD2F-41B6-BF95-EA0C39F2D583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D4832-3FEE-4774-BD1A-140389814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1FAAA-DCD3-46DA-9AC7-C388EC7E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9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F9796D-159F-4F78-91B1-B6E5A11980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1449160" y="479142"/>
            <a:ext cx="3449746" cy="762669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730837-BD48-4932-839F-3766A35CB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99920" y="479142"/>
            <a:ext cx="10149254" cy="76266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048C9-3742-4620-974B-A7882FD45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E8A13E77-A3FA-4B45-8072-9394E43DA529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03EEC-C853-477A-8817-1AC22FE90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A7139-46BF-4D06-A9D0-40958F85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8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C8C43-CAD4-4D18-AF2B-DDA8F4E0B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"/>
            <a:ext cx="15998825" cy="13073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080A1-62C9-4247-AEFB-17347734D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07" y="1411675"/>
            <a:ext cx="15669550" cy="66772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1CBB1-6730-44E9-A858-9219232D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2131" y="8300971"/>
            <a:ext cx="3599735" cy="4791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349334-A4C5-4E25-B9D9-CBB43C4D0087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85346-D9A8-4014-956C-3D0DA20E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8330" y="840524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D6008-2222-4B6E-98B1-4777D3EE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0409" y="840524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AD8441-20E9-4956-80AA-4B74CA86D6C6}"/>
              </a:ext>
            </a:extLst>
          </p:cNvPr>
          <p:cNvSpPr/>
          <p:nvPr/>
        </p:nvSpPr>
        <p:spPr>
          <a:xfrm>
            <a:off x="-18479" y="8165677"/>
            <a:ext cx="15998825" cy="79544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9" dirty="0"/>
          </a:p>
        </p:txBody>
      </p:sp>
      <p:pic>
        <p:nvPicPr>
          <p:cNvPr id="10" name="Picture 9" descr="KNUST_logo Vector.png">
            <a:extLst>
              <a:ext uri="{FF2B5EF4-FFF2-40B4-BE49-F238E27FC236}">
                <a16:creationId xmlns:a16="http://schemas.microsoft.com/office/drawing/2014/main" id="{0EE00610-19D6-45C1-A6C4-12F2159D4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" y="8165678"/>
            <a:ext cx="742609" cy="74431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8813706-ACA9-4026-AC06-117D51321240}"/>
              </a:ext>
            </a:extLst>
          </p:cNvPr>
          <p:cNvSpPr txBox="1">
            <a:spLocks/>
          </p:cNvSpPr>
          <p:nvPr userDrawn="1"/>
        </p:nvSpPr>
        <p:spPr>
          <a:xfrm>
            <a:off x="1099919" y="8341239"/>
            <a:ext cx="4725445" cy="4791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6747" rtl="0" eaLnBrk="1" latinLnBrk="0" hangingPunct="1">
              <a:defRPr sz="2400" kern="1200">
                <a:solidFill>
                  <a:schemeClr val="bg1"/>
                </a:solidFill>
                <a:latin typeface="Adobe Caslon Pro" panose="0205050205050A020403" pitchFamily="18" charset="0"/>
                <a:ea typeface="+mn-ea"/>
                <a:cs typeface="+mn-cs"/>
              </a:defRPr>
            </a:lvl1pPr>
            <a:lvl2pPr marL="518373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674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5120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3493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186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0240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614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698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67A2B1-23CA-4599-B3AF-CCB244137581}" type="datetime2">
              <a:rPr lang="en-US" sz="1800" smtClean="0"/>
              <a:pPr/>
              <a:t>Monday, November 29, 2021</a:t>
            </a:fld>
            <a:endParaRPr lang="en-US" sz="1800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DA3FF74-62CC-4E6F-9EC0-BC712A6BD22E}"/>
              </a:ext>
            </a:extLst>
          </p:cNvPr>
          <p:cNvSpPr txBox="1">
            <a:spLocks/>
          </p:cNvSpPr>
          <p:nvPr userDrawn="1"/>
        </p:nvSpPr>
        <p:spPr>
          <a:xfrm>
            <a:off x="12309809" y="8361438"/>
            <a:ext cx="3599735" cy="47914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6747" rtl="0" eaLnBrk="1" latinLnBrk="0" hangingPunct="1">
              <a:defRPr sz="2400" kern="1200">
                <a:solidFill>
                  <a:schemeClr val="bg1"/>
                </a:solidFill>
                <a:latin typeface="Adobe Caslon Pro" panose="0205050205050A020403" pitchFamily="18" charset="0"/>
                <a:ea typeface="+mn-ea"/>
                <a:cs typeface="+mn-cs"/>
              </a:defRPr>
            </a:lvl1pPr>
            <a:lvl2pPr marL="518373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674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5120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3493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186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0240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614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6987" algn="l" defTabSz="1036747" rtl="0" eaLnBrk="1" latinLnBrk="0" hangingPunct="1">
              <a:defRPr sz="20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530AD0-0A35-4251-A46E-E2E203E49CB5}" type="slidenum">
              <a:rPr lang="en-US" sz="1800" smtClean="0"/>
              <a:pPr/>
              <a:t>‹#›</a:t>
            </a:fld>
            <a:endParaRPr lang="en-US" sz="1800" dirty="0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6F28A975-46D2-49C2-8C56-EAFEC5D721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3046" y="8221728"/>
            <a:ext cx="651136" cy="71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15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09133-939C-40AC-8E55-6A92DEDE4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587" y="2243637"/>
            <a:ext cx="13798987" cy="3743557"/>
          </a:xfrm>
          <a:prstGeom prst="rect">
            <a:avLst/>
          </a:prstGeom>
        </p:spPr>
        <p:txBody>
          <a:bodyPr anchor="b"/>
          <a:lstStyle>
            <a:lvl1pPr>
              <a:defRPr sz="620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6EB56-1E76-4B84-94CB-07A0FFF2F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1587" y="6022609"/>
            <a:ext cx="13798987" cy="1968648"/>
          </a:xfrm>
        </p:spPr>
        <p:txBody>
          <a:bodyPr/>
          <a:lstStyle>
            <a:lvl1pPr marL="0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1pPr>
            <a:lvl2pPr marL="472516" indent="0">
              <a:buNone/>
              <a:defRPr sz="2067">
                <a:solidFill>
                  <a:schemeClr val="tx1">
                    <a:tint val="75000"/>
                  </a:schemeClr>
                </a:solidFill>
              </a:defRPr>
            </a:lvl2pPr>
            <a:lvl3pPr marL="9450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3pPr>
            <a:lvl4pPr marL="1417549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4pPr>
            <a:lvl5pPr marL="1890065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5pPr>
            <a:lvl6pPr marL="2362581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6pPr>
            <a:lvl7pPr marL="2835097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7pPr>
            <a:lvl8pPr marL="33076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8pPr>
            <a:lvl9pPr marL="378013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BE9AA-3833-49A6-B3BC-64A4E4878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787FAB60-8CBF-4127-A918-1B98C0590278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0595E-CE7B-4C9D-93AE-D37DC640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ED423-DAA0-462E-B627-0DFC3A5A0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3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65677-88BA-46B8-98B0-061DAB37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"/>
            <a:ext cx="15998825" cy="13073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300C0-4627-4A32-BB15-D519D15F4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9920" y="2395710"/>
            <a:ext cx="6799501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21C9A-9ABD-46AA-9B14-7EFADB754D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99406" y="2395710"/>
            <a:ext cx="6799501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3ECD6-710A-43BC-8D70-729E5E1BF3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40424C0F-FD76-4263-9E28-270E58AA668F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61EA6-C574-4BFD-BA63-2F901BD68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F1308-3029-438E-9B92-11D92CD0B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7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79C48-384A-46D7-9BEA-1798EF9D5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003" y="479144"/>
            <a:ext cx="13798987" cy="173949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BF4E9-26F3-4F3F-9A09-9511F37E3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2005" y="2206137"/>
            <a:ext cx="6768252" cy="1081194"/>
          </a:xfr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8268D-74E0-4440-83B5-6FFEEEB86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02005" y="3287332"/>
            <a:ext cx="6768252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ED6530-FB07-491F-841D-F14EA6D4A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99405" y="2206137"/>
            <a:ext cx="6801584" cy="1081194"/>
          </a:xfr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0838F5-71A2-4EA3-9F29-8326AE6F5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099405" y="3287332"/>
            <a:ext cx="6801584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2445BD-4C6A-4A6F-8425-14D2FE3A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6772B1CD-D38E-40FC-A751-61FED9111A85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559B85-C77D-4628-A74D-D60760923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818048-CCA7-4C6D-BA0D-39954516B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0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B1D77-362A-478D-9987-F6672F790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"/>
            <a:ext cx="15998825" cy="13073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D66F21-FA13-4D1C-826A-61BB86B0AE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9DD3DDBF-B831-4100-AAE4-90DA3428C407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43DE3-6859-4266-AD4D-5C8D7079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A265EE-A63D-4737-BA14-2FC2918D6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2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A346E6-8279-4E20-A836-D8C35C43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4E14649A-3076-4B8F-813E-6506C6FC10DD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5EE5C8-87C7-4744-BDEA-66743F17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D732A-AB6F-4D78-A042-460768E5E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6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A743C-FAD0-412D-8502-99660B0D2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004" y="599969"/>
            <a:ext cx="5160037" cy="2099892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F157C-5FBD-4C52-8B25-1660E304F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1585" y="1295768"/>
            <a:ext cx="8099405" cy="6395505"/>
          </a:xfrm>
        </p:spPr>
        <p:txBody>
          <a:bodyPr/>
          <a:lstStyle>
            <a:lvl1pPr>
              <a:defRPr sz="3307"/>
            </a:lvl1pPr>
            <a:lvl2pPr>
              <a:defRPr sz="2894"/>
            </a:lvl2pPr>
            <a:lvl3pPr>
              <a:defRPr sz="2480"/>
            </a:lvl3pPr>
            <a:lvl4pPr>
              <a:defRPr sz="2067"/>
            </a:lvl4pPr>
            <a:lvl5pPr>
              <a:defRPr sz="2067"/>
            </a:lvl5pPr>
            <a:lvl6pPr>
              <a:defRPr sz="2067"/>
            </a:lvl6pPr>
            <a:lvl7pPr>
              <a:defRPr sz="2067"/>
            </a:lvl7pPr>
            <a:lvl8pPr>
              <a:defRPr sz="2067"/>
            </a:lvl8pPr>
            <a:lvl9pPr>
              <a:defRPr sz="2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72F88-5D07-4047-96D0-2E8AEF0FF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2004" y="2699863"/>
            <a:ext cx="5160037" cy="5001827"/>
          </a:xfr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9E930D-413A-4935-92A2-C30765E98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6419064-6822-4008-B967-343BBD10F4A8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79FCD-8C83-4F3F-B860-639C0AF0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ECCCB-0060-4461-B2F9-3BF86E1B9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4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3583A-F3E6-4B69-8383-DA0AD257F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004" y="599969"/>
            <a:ext cx="5160037" cy="2099892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E9962D-473E-4CA2-916B-19D2B35D9B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01585" y="1295768"/>
            <a:ext cx="8099405" cy="6395505"/>
          </a:xfrm>
        </p:spPr>
        <p:txBody>
          <a:bodyPr/>
          <a:lstStyle>
            <a:lvl1pPr marL="0" indent="0">
              <a:buNone/>
              <a:defRPr sz="3307"/>
            </a:lvl1pPr>
            <a:lvl2pPr marL="472516" indent="0">
              <a:buNone/>
              <a:defRPr sz="2894"/>
            </a:lvl2pPr>
            <a:lvl3pPr marL="945032" indent="0">
              <a:buNone/>
              <a:defRPr sz="2480"/>
            </a:lvl3pPr>
            <a:lvl4pPr marL="1417549" indent="0">
              <a:buNone/>
              <a:defRPr sz="2067"/>
            </a:lvl4pPr>
            <a:lvl5pPr marL="1890065" indent="0">
              <a:buNone/>
              <a:defRPr sz="2067"/>
            </a:lvl5pPr>
            <a:lvl6pPr marL="2362581" indent="0">
              <a:buNone/>
              <a:defRPr sz="2067"/>
            </a:lvl6pPr>
            <a:lvl7pPr marL="2835097" indent="0">
              <a:buNone/>
              <a:defRPr sz="2067"/>
            </a:lvl7pPr>
            <a:lvl8pPr marL="3307613" indent="0">
              <a:buNone/>
              <a:defRPr sz="2067"/>
            </a:lvl8pPr>
            <a:lvl9pPr marL="3780130" indent="0">
              <a:buNone/>
              <a:defRPr sz="2067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1E1BD-4D55-46A6-B451-0670F2A94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2004" y="2699863"/>
            <a:ext cx="5160037" cy="5001827"/>
          </a:xfr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C95B3-7D85-47CD-8189-C881A9969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9920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B8147310-B37F-4DB8-8566-8AB31767BAB7}" type="datetime2">
              <a:rPr lang="en-US" smtClean="0"/>
              <a:t>Monday, November 29,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6A311-26F2-4A99-8699-3B27EFECF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99611" y="8341239"/>
            <a:ext cx="5399604" cy="4791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Physics Dept., KNUST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095AC-CE05-42F3-96DF-D8C20AE32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9172" y="8341239"/>
            <a:ext cx="3599735" cy="479142"/>
          </a:xfrm>
          <a:prstGeom prst="rect">
            <a:avLst/>
          </a:prstGeom>
        </p:spPr>
        <p:txBody>
          <a:bodyPr/>
          <a:lstStyle/>
          <a:p>
            <a:fld id="{1D530AD0-0A35-4251-A46E-E2E203E49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9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A03A-4053-4047-AE1F-D5E87AF20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9919" y="2091248"/>
            <a:ext cx="1379898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53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/>
  <p:txStyles>
    <p:titleStyle>
      <a:lvl1pPr algn="l" defTabSz="945032" rtl="0" eaLnBrk="1" latinLnBrk="0" hangingPunct="1">
        <a:lnSpc>
          <a:spcPct val="90000"/>
        </a:lnSpc>
        <a:spcBef>
          <a:spcPct val="0"/>
        </a:spcBef>
        <a:buNone/>
        <a:defRPr sz="4547" kern="1200">
          <a:solidFill>
            <a:schemeClr val="accent2">
              <a:lumMod val="75000"/>
            </a:schemeClr>
          </a:solidFill>
          <a:latin typeface="Stencil" panose="040409050D0802020404" pitchFamily="82" charset="0"/>
          <a:ea typeface="+mj-ea"/>
          <a:cs typeface="+mj-cs"/>
        </a:defRPr>
      </a:lvl1pPr>
    </p:titleStyle>
    <p:bodyStyle>
      <a:lvl1pPr marL="236258" indent="-236258" algn="l" defTabSz="945032" rtl="0" eaLnBrk="1" latinLnBrk="0" hangingPunct="1">
        <a:lnSpc>
          <a:spcPct val="90000"/>
        </a:lnSpc>
        <a:spcBef>
          <a:spcPts val="1034"/>
        </a:spcBef>
        <a:buFont typeface="Arial" panose="020B0604020202020204" pitchFamily="34" charset="0"/>
        <a:buChar char="•"/>
        <a:defRPr sz="2894" kern="1200">
          <a:solidFill>
            <a:schemeClr val="tx1"/>
          </a:solidFill>
          <a:latin typeface="+mn-lt"/>
          <a:ea typeface="+mn-ea"/>
          <a:cs typeface="+mn-cs"/>
        </a:defRPr>
      </a:lvl1pPr>
      <a:lvl2pPr marL="708774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181291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2067" kern="1200">
          <a:solidFill>
            <a:schemeClr val="tx1"/>
          </a:solidFill>
          <a:latin typeface="+mn-lt"/>
          <a:ea typeface="+mn-ea"/>
          <a:cs typeface="+mn-cs"/>
        </a:defRPr>
      </a:lvl3pPr>
      <a:lvl4pPr marL="1653807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23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8839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355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872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6388" indent="-236258" algn="l" defTabSz="94503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516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549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065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581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097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613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13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molliq.2015.01.004" TargetMode="External"/><Relationship Id="rId2" Type="http://schemas.openxmlformats.org/officeDocument/2006/relationships/hyperlink" Target="https://doi.org/10.1016/j.physb.2018.07.02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carbpol.2018.06.124" TargetMode="External"/><Relationship Id="rId4" Type="http://schemas.openxmlformats.org/officeDocument/2006/relationships/hyperlink" Target="https://doi.org/10.1016/j.progpolymsci.2011.05.003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34/S156009042103004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FE79E-93DA-4F92-9B5A-E3056E8A2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3296" y="3918980"/>
            <a:ext cx="12326111" cy="146002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SULPHIDE FUNCTIONALIZED POLYANILINE NANOCOMPOSITE FOR THE REMOVAL OF EOSIN Y FROM WATER: EQUILIBRIUM AND KINETIC STUDIES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E7CC22-60D9-4FB0-9282-4221C5CE7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37478" y="6304539"/>
            <a:ext cx="9449991" cy="171117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Bernice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Yram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Danu,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Ph.D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5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785EC-16CC-49C2-9931-B7F393F27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635" y="172446"/>
            <a:ext cx="10867489" cy="362221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0B7CE-8872-4432-B70E-BD0D396E6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968" y="863050"/>
            <a:ext cx="13330205" cy="68519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A9059C-D337-4060-BABF-CA8680BF2327}"/>
              </a:ext>
            </a:extLst>
          </p:cNvPr>
          <p:cNvSpPr txBox="1"/>
          <p:nvPr/>
        </p:nvSpPr>
        <p:spPr>
          <a:xfrm>
            <a:off x="1883930" y="7544065"/>
            <a:ext cx="11614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FTIR spectra of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nanoparticles and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(B) composite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1B82F5-E5A2-4EEE-B09B-E2ED1CDDF96A}"/>
              </a:ext>
            </a:extLst>
          </p:cNvPr>
          <p:cNvSpPr txBox="1"/>
          <p:nvPr/>
        </p:nvSpPr>
        <p:spPr>
          <a:xfrm>
            <a:off x="1947652" y="993984"/>
            <a:ext cx="3361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FTIR 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03C90B-23F5-419C-A278-C5337050B957}"/>
              </a:ext>
            </a:extLst>
          </p:cNvPr>
          <p:cNvSpPr txBox="1"/>
          <p:nvPr/>
        </p:nvSpPr>
        <p:spPr>
          <a:xfrm>
            <a:off x="11702270" y="2137998"/>
            <a:ext cx="2039815" cy="557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3342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O-H vibrations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1632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1133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S-S and S-O stretch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621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456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Fe-S stretching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3259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:N-H stretch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3143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1493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C-H and C-C aromatic stretch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585 cm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Fe-S stretch</a:t>
            </a:r>
          </a:p>
          <a:p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5B80AB8-F93F-490F-ACF5-18B203113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651" y="1875427"/>
            <a:ext cx="17148700" cy="40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8EF9BFC-C519-4E6E-8D41-F7AFBCBCEA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955651"/>
              </p:ext>
            </p:extLst>
          </p:nvPr>
        </p:nvGraphicFramePr>
        <p:xfrm>
          <a:off x="720969" y="1586582"/>
          <a:ext cx="10981300" cy="597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" name="Graph" r:id="rId3" imgW="5800971" imgH="4232366" progId="Origin95.Graph">
                  <p:embed/>
                </p:oleObj>
              </mc:Choice>
              <mc:Fallback>
                <p:oleObj name="Graph" r:id="rId3" imgW="5800971" imgH="4232366" progId="Origin95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969" y="1586582"/>
                        <a:ext cx="10981300" cy="5972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78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F31C-15DC-4CBD-A548-8CE2336A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635" y="148304"/>
            <a:ext cx="10867489" cy="39200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CFC3F3-1CE9-46C3-97FE-F7A870808D00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0" t="9502" r="12108"/>
          <a:stretch/>
        </p:blipFill>
        <p:spPr bwMode="auto">
          <a:xfrm>
            <a:off x="2284635" y="1527467"/>
            <a:ext cx="8769798" cy="5576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0748F5-9070-47C9-A141-F0D7AFBD079F}"/>
              </a:ext>
            </a:extLst>
          </p:cNvPr>
          <p:cNvSpPr txBox="1"/>
          <p:nvPr/>
        </p:nvSpPr>
        <p:spPr>
          <a:xfrm>
            <a:off x="1945644" y="899970"/>
            <a:ext cx="4124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XRD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BCA46B-991A-4BF5-9A0D-E559B85E50F7}"/>
              </a:ext>
            </a:extLst>
          </p:cNvPr>
          <p:cNvSpPr txBox="1"/>
          <p:nvPr/>
        </p:nvSpPr>
        <p:spPr>
          <a:xfrm>
            <a:off x="3266739" y="7435512"/>
            <a:ext cx="10436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 XRD spectra of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(A) nanocomposite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 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A9B40B-92DE-4E67-8E6B-14BB8AFA915A}"/>
              </a:ext>
            </a:extLst>
          </p:cNvPr>
          <p:cNvSpPr txBox="1"/>
          <p:nvPr/>
        </p:nvSpPr>
        <p:spPr>
          <a:xfrm>
            <a:off x="11353373" y="2215663"/>
            <a:ext cx="24794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positions at 17.56⁰, 28.83⁰ and 40.75⁰ correspond to (001), (101) and (111) planes : tetragonal mackinawite phase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positions at 6.48°, 19°-20°:Interplanar spacing in PANI particles</a:t>
            </a:r>
          </a:p>
        </p:txBody>
      </p:sp>
    </p:spTree>
    <p:extLst>
      <p:ext uri="{BB962C8B-B14F-4D97-AF65-F5344CB8AC3E}">
        <p14:creationId xmlns:p14="http://schemas.microsoft.com/office/powerpoint/2010/main" val="271416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796CD-8B7A-41AD-BC82-D4A5D437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027" y="276290"/>
            <a:ext cx="10867489" cy="4307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  <a:endParaRPr lang="en-US" sz="3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E92C6-AF75-463C-A469-D9EA6415B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2407" y="706990"/>
            <a:ext cx="11952869" cy="6674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SEM, TEM AND SAED Analyses</a:t>
            </a: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60A35B-58EA-4652-BB79-44E3C69852C9}"/>
              </a:ext>
            </a:extLst>
          </p:cNvPr>
          <p:cNvGrpSpPr/>
          <p:nvPr/>
        </p:nvGrpSpPr>
        <p:grpSpPr>
          <a:xfrm>
            <a:off x="3188505" y="1251956"/>
            <a:ext cx="8780328" cy="6008380"/>
            <a:chOff x="0" y="0"/>
            <a:chExt cx="5915025" cy="52578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C4222B-D096-4D4B-8923-E295F96D69FC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" y="0"/>
              <a:ext cx="2876550" cy="2409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EB114D-B472-48C9-84D7-4F3149F1B062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312" y="0"/>
              <a:ext cx="3019425" cy="2428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CD0FF6D-81F0-4005-B725-35BD41C11A20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09825"/>
              <a:ext cx="2886075" cy="2819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BF2FEE-5447-4CF0-AAE4-4057F238E4BE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6075" y="2428875"/>
              <a:ext cx="3028950" cy="28289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59351A0-D5D3-454F-A334-989CE6D4B842}"/>
              </a:ext>
            </a:extLst>
          </p:cNvPr>
          <p:cNvSpPr txBox="1"/>
          <p:nvPr/>
        </p:nvSpPr>
        <p:spPr>
          <a:xfrm>
            <a:off x="1812406" y="7260337"/>
            <a:ext cx="1248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 SEM image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NP (A), TEM image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NP (B), SEM image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 (C) and SAED pattern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NP (D)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8157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FE485-7D3A-4E11-8E40-1D03107E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575" y="115148"/>
            <a:ext cx="10867489" cy="684961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A4974-FBC1-4617-9550-89BC58151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37" y="800109"/>
            <a:ext cx="15509631" cy="78866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 Analysis</a:t>
            </a: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1. BET surface area, pore volume and pore size value of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5757972-F3B9-4B79-A140-A46BD04693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3408088"/>
                  </p:ext>
                </p:extLst>
              </p:nvPr>
            </p:nvGraphicFramePr>
            <p:xfrm>
              <a:off x="562709" y="2483430"/>
              <a:ext cx="13839092" cy="361988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820708">
                      <a:extLst>
                        <a:ext uri="{9D8B030D-6E8A-4147-A177-3AD203B41FA5}">
                          <a16:colId xmlns:a16="http://schemas.microsoft.com/office/drawing/2014/main" val="766096361"/>
                        </a:ext>
                      </a:extLst>
                    </a:gridCol>
                    <a:gridCol w="3269570">
                      <a:extLst>
                        <a:ext uri="{9D8B030D-6E8A-4147-A177-3AD203B41FA5}">
                          <a16:colId xmlns:a16="http://schemas.microsoft.com/office/drawing/2014/main" val="3003169624"/>
                        </a:ext>
                      </a:extLst>
                    </a:gridCol>
                    <a:gridCol w="3287181">
                      <a:extLst>
                        <a:ext uri="{9D8B030D-6E8A-4147-A177-3AD203B41FA5}">
                          <a16:colId xmlns:a16="http://schemas.microsoft.com/office/drawing/2014/main" val="557692058"/>
                        </a:ext>
                      </a:extLst>
                    </a:gridCol>
                    <a:gridCol w="3461633">
                      <a:extLst>
                        <a:ext uri="{9D8B030D-6E8A-4147-A177-3AD203B41FA5}">
                          <a16:colId xmlns:a16="http://schemas.microsoft.com/office/drawing/2014/main" val="2076395053"/>
                        </a:ext>
                      </a:extLst>
                    </a:gridCol>
                  </a:tblGrid>
                  <a:tr h="172172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Sample ID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BET Surface 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3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3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320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3200">
                                  <a:effectLst/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Pore Volume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3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𝒄𝒎</m:t>
                                  </m:r>
                                </m:e>
                                <m:sup>
                                  <m:r>
                                    <a:rPr lang="en-US" sz="3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320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3200">
                                  <a:effectLst/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Pore Size (Ǻ)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extLst>
                      <a:ext uri="{0D108BD9-81ED-4DB2-BD59-A6C34878D82A}">
                        <a16:rowId xmlns:a16="http://schemas.microsoft.com/office/drawing/2014/main" val="1935105478"/>
                      </a:ext>
                    </a:extLst>
                  </a:tr>
                  <a:tr h="170692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FeS</a:t>
                          </a: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/PANI nanocomposite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18.2 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0.0342 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75.1699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extLst>
                      <a:ext uri="{0D108BD9-81ED-4DB2-BD59-A6C34878D82A}">
                        <a16:rowId xmlns:a16="http://schemas.microsoft.com/office/drawing/2014/main" val="32644077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5757972-F3B9-4B79-A140-A46BD04693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3408088"/>
                  </p:ext>
                </p:extLst>
              </p:nvPr>
            </p:nvGraphicFramePr>
            <p:xfrm>
              <a:off x="562709" y="2483430"/>
              <a:ext cx="13839092" cy="361988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820708">
                      <a:extLst>
                        <a:ext uri="{9D8B030D-6E8A-4147-A177-3AD203B41FA5}">
                          <a16:colId xmlns:a16="http://schemas.microsoft.com/office/drawing/2014/main" val="766096361"/>
                        </a:ext>
                      </a:extLst>
                    </a:gridCol>
                    <a:gridCol w="3269570">
                      <a:extLst>
                        <a:ext uri="{9D8B030D-6E8A-4147-A177-3AD203B41FA5}">
                          <a16:colId xmlns:a16="http://schemas.microsoft.com/office/drawing/2014/main" val="3003169624"/>
                        </a:ext>
                      </a:extLst>
                    </a:gridCol>
                    <a:gridCol w="3287181">
                      <a:extLst>
                        <a:ext uri="{9D8B030D-6E8A-4147-A177-3AD203B41FA5}">
                          <a16:colId xmlns:a16="http://schemas.microsoft.com/office/drawing/2014/main" val="557692058"/>
                        </a:ext>
                      </a:extLst>
                    </a:gridCol>
                    <a:gridCol w="3461633">
                      <a:extLst>
                        <a:ext uri="{9D8B030D-6E8A-4147-A177-3AD203B41FA5}">
                          <a16:colId xmlns:a16="http://schemas.microsoft.com/office/drawing/2014/main" val="2076395053"/>
                        </a:ext>
                      </a:extLst>
                    </a:gridCol>
                  </a:tblGrid>
                  <a:tr h="181775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Sample ID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875" marR="70875" marT="0" marB="0">
                        <a:blipFill>
                          <a:blip r:embed="rId2"/>
                          <a:stretch>
                            <a:fillRect l="-116946" t="-334" r="-206890" b="-1120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875" marR="70875" marT="0" marB="0">
                        <a:blipFill>
                          <a:blip r:embed="rId2"/>
                          <a:stretch>
                            <a:fillRect l="-216141" t="-334" r="-106122" b="-1120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Pore Size (Ǻ)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extLst>
                      <a:ext uri="{0D108BD9-81ED-4DB2-BD59-A6C34878D82A}">
                        <a16:rowId xmlns:a16="http://schemas.microsoft.com/office/drawing/2014/main" val="1935105478"/>
                      </a:ext>
                    </a:extLst>
                  </a:tr>
                  <a:tr h="180213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FeS</a:t>
                          </a: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/PANI nanocomposite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18.2 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0.0342 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3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75.1699</a:t>
                          </a:r>
                          <a:endParaRPr lang="en-US" sz="3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0875" marR="70875" marT="0" marB="0"/>
                    </a:tc>
                    <a:extLst>
                      <a:ext uri="{0D108BD9-81ED-4DB2-BD59-A6C34878D82A}">
                        <a16:rowId xmlns:a16="http://schemas.microsoft.com/office/drawing/2014/main" val="326440772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0676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82E7-B62D-447B-A08C-19684059D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396" y="42223"/>
            <a:ext cx="10867489" cy="405699"/>
          </a:xfrm>
        </p:spPr>
        <p:txBody>
          <a:bodyPr>
            <a:noAutofit/>
          </a:bodyPr>
          <a:lstStyle/>
          <a:p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F44DC-83B9-4166-AA79-CDC2992D4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0886" y="682478"/>
            <a:ext cx="11856999" cy="6900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Removal Experiments</a:t>
            </a:r>
          </a:p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EY concentration and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dosage</a:t>
            </a: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2E63DB-6DF6-4533-8A43-5BE86D022154}"/>
              </a:ext>
            </a:extLst>
          </p:cNvPr>
          <p:cNvSpPr txBox="1"/>
          <p:nvPr/>
        </p:nvSpPr>
        <p:spPr>
          <a:xfrm>
            <a:off x="1880885" y="7394854"/>
            <a:ext cx="12237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 Effect of initial concentration (A) and adsorbent dosage (B) on EY adsorption onto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349F1F-D22B-487F-A610-609AE9295EA5}"/>
              </a:ext>
            </a:extLst>
          </p:cNvPr>
          <p:cNvGrpSpPr/>
          <p:nvPr/>
        </p:nvGrpSpPr>
        <p:grpSpPr>
          <a:xfrm>
            <a:off x="-330182" y="1175029"/>
            <a:ext cx="16659188" cy="6649480"/>
            <a:chOff x="-248824" y="-129382"/>
            <a:chExt cx="12973846" cy="5083519"/>
          </a:xfrm>
        </p:grpSpPr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00657DAE-AF8D-49C2-9C0C-8E8F885ABA1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2175466"/>
                </p:ext>
              </p:extLst>
            </p:nvPr>
          </p:nvGraphicFramePr>
          <p:xfrm>
            <a:off x="-248824" y="-129382"/>
            <a:ext cx="6649878" cy="50835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22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0BF64534-83F4-4A19-BF46-A4082FDA1E7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48824" y="-129382"/>
                          <a:ext cx="6649878" cy="508351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55E50627-DB38-4FEF-8501-38390E5C6F7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52009432"/>
                </p:ext>
              </p:extLst>
            </p:nvPr>
          </p:nvGraphicFramePr>
          <p:xfrm>
            <a:off x="6095999" y="-118560"/>
            <a:ext cx="6629023" cy="50726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23" name="Graph" r:id="rId5" imgW="3920760" imgH="3000960" progId="Origin95.Graph">
                    <p:embed/>
                  </p:oleObj>
                </mc:Choice>
                <mc:Fallback>
                  <p:oleObj name="Graph" r:id="rId5" imgW="3920760" imgH="3000960" progId="Origin95.Graph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7FE43839-E74D-4DC6-9AF7-7805C005495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5999" y="-118560"/>
                          <a:ext cx="6629023" cy="507269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79046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2A197-E241-41EF-81FA-73F3D1C7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61"/>
            <a:ext cx="12599988" cy="685740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  <a:endParaRPr lang="en-US" sz="3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CCBDD-AE2B-4C7B-B451-A98696E88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9080" y="725935"/>
            <a:ext cx="12340665" cy="6677274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pH and contact time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AB75F1-64CD-4B6D-8960-2C14C61A2868}"/>
              </a:ext>
            </a:extLst>
          </p:cNvPr>
          <p:cNvGrpSpPr/>
          <p:nvPr/>
        </p:nvGrpSpPr>
        <p:grpSpPr>
          <a:xfrm>
            <a:off x="-157960" y="950617"/>
            <a:ext cx="16356380" cy="6155901"/>
            <a:chOff x="-196390" y="146235"/>
            <a:chExt cx="12092078" cy="4851104"/>
          </a:xfrm>
        </p:grpSpPr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64E418A0-AD6D-4B41-BC48-1E1CFDE8E52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6750892"/>
                </p:ext>
              </p:extLst>
            </p:nvPr>
          </p:nvGraphicFramePr>
          <p:xfrm>
            <a:off x="-196390" y="303970"/>
            <a:ext cx="6244620" cy="4693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44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AEA53128-9CAD-4550-B39D-87A593D594D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96390" y="303970"/>
                          <a:ext cx="6244620" cy="469336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0B4F3805-171D-42F5-AD15-B059D63CEF7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4226876"/>
                </p:ext>
              </p:extLst>
            </p:nvPr>
          </p:nvGraphicFramePr>
          <p:xfrm>
            <a:off x="5583901" y="146235"/>
            <a:ext cx="6311787" cy="4693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45" name="Graph" r:id="rId5" imgW="3920760" imgH="3000960" progId="Origin95.Graph">
                    <p:embed/>
                  </p:oleObj>
                </mc:Choice>
                <mc:Fallback>
                  <p:oleObj name="Graph" r:id="rId5" imgW="3920760" imgH="3000960" progId="Origin95.Graph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94D01657-346D-447C-BEDF-F68C8795E66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3901" y="146235"/>
                          <a:ext cx="6311787" cy="469336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47A59A4-CE4A-44D1-BA1E-54121EB7FCE0}"/>
              </a:ext>
            </a:extLst>
          </p:cNvPr>
          <p:cNvSpPr txBox="1"/>
          <p:nvPr/>
        </p:nvSpPr>
        <p:spPr>
          <a:xfrm>
            <a:off x="2407938" y="7171174"/>
            <a:ext cx="11761806" cy="114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6. Effect of pH (A) and contact time (B) on EY adsorption onto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09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03C8-A9DE-41A5-ACDC-C4D3C91A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668" y="67309"/>
            <a:ext cx="10867489" cy="348526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2056A-41B0-4BC0-A943-59298CD97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2407" y="859537"/>
            <a:ext cx="12199390" cy="7066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temperature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0A5224-2A95-4B0B-A0C8-6DB52240629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t="9172" r="3130" b="5226"/>
          <a:stretch/>
        </p:blipFill>
        <p:spPr bwMode="auto">
          <a:xfrm>
            <a:off x="4698650" y="1454871"/>
            <a:ext cx="8734506" cy="60897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246A93-CCBD-4077-84C2-67F8A77F1EA4}"/>
              </a:ext>
            </a:extLst>
          </p:cNvPr>
          <p:cNvSpPr txBox="1"/>
          <p:nvPr/>
        </p:nvSpPr>
        <p:spPr>
          <a:xfrm>
            <a:off x="2100018" y="7476322"/>
            <a:ext cx="12199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7. Effect of temperature on EY adsorption onto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 </a:t>
            </a:r>
          </a:p>
        </p:txBody>
      </p:sp>
    </p:spTree>
    <p:extLst>
      <p:ext uri="{BB962C8B-B14F-4D97-AF65-F5344CB8AC3E}">
        <p14:creationId xmlns:p14="http://schemas.microsoft.com/office/powerpoint/2010/main" val="368479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31C5D-095F-454A-9BA4-D4F8F6CF7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668" y="85534"/>
            <a:ext cx="10867489" cy="33722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785F3-5204-434F-8BB1-9254D2DAC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7" y="422754"/>
            <a:ext cx="15779987" cy="67869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Isotherms</a:t>
            </a: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7D2AE7-13DE-47E7-89CF-D15686008166}"/>
              </a:ext>
            </a:extLst>
          </p:cNvPr>
          <p:cNvSpPr txBox="1"/>
          <p:nvPr/>
        </p:nvSpPr>
        <p:spPr>
          <a:xfrm>
            <a:off x="1839798" y="7364291"/>
            <a:ext cx="12117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8. Langmuir (A), Freundlich (B)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Dubinin-Radushkevich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(C) plots of EY adsorption onto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D6EA4F-1264-4F91-8231-2938D0028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6550" y="904887"/>
            <a:ext cx="7374541" cy="58226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D000C0-FBBB-4386-BCD2-9CCB742F5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869" y="1304224"/>
            <a:ext cx="7065323" cy="54233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A192D4-7761-4C34-91C5-B0A7AD52D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6019" y="1789846"/>
            <a:ext cx="6918800" cy="483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5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3A9B7-2862-4E64-9C12-29D02CFA3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668" y="-31"/>
            <a:ext cx="10867489" cy="405699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4CA60-2DB9-4BDD-984C-5D56B88E9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320" y="602936"/>
            <a:ext cx="15352818" cy="66711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Kinetics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00D219-A59D-4379-BBBD-9E110DBD2EA4}"/>
              </a:ext>
            </a:extLst>
          </p:cNvPr>
          <p:cNvSpPr txBox="1"/>
          <p:nvPr/>
        </p:nvSpPr>
        <p:spPr>
          <a:xfrm>
            <a:off x="1937379" y="7274075"/>
            <a:ext cx="12216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9. A pseudo first order (A) and pseudo- second-order (B) kinetic plot of EY adsorption onto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114C8F-B44D-4114-BA9E-F1F03FB01F38}"/>
              </a:ext>
            </a:extLst>
          </p:cNvPr>
          <p:cNvGrpSpPr/>
          <p:nvPr/>
        </p:nvGrpSpPr>
        <p:grpSpPr>
          <a:xfrm>
            <a:off x="1600200" y="405668"/>
            <a:ext cx="11500338" cy="7065675"/>
            <a:chOff x="4006102" y="1968843"/>
            <a:chExt cx="4186423" cy="292694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499FDC1-02AE-48A5-954D-8D0CD1DEE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6102" y="1968843"/>
              <a:ext cx="4179795" cy="292031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B97CD49-31AF-4FD5-9A8C-F797132ED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2730" y="1975471"/>
              <a:ext cx="4179795" cy="29203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98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E23D4-E67D-47A7-9D1D-9242C3251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"/>
            <a:ext cx="15998825" cy="703324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  <a:endParaRPr lang="en-US" sz="3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B5A076-C3D0-4AF0-94A5-08A1DC0AA6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407" y="703386"/>
                <a:ext cx="15669550" cy="73855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DETERMINATION OF THE THERMODYNAMIC PARAMETERS</a:t>
                </a:r>
              </a:p>
              <a:p>
                <a:pPr marL="0" indent="0">
                  <a:buNone/>
                </a:pP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°=∆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°−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	(1)</a:t>
                </a:r>
              </a:p>
              <a:p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°= 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𝑅𝑇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(2)</a:t>
                </a:r>
              </a:p>
              <a:p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			(3)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Equating eq (1) and (2) gives </a:t>
                </a:r>
              </a:p>
              <a:p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°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°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(4)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 (2) can be used to determine the values of ∆G° at various temperatures. The values of ∆H° and ∆S° can be determined from the slope and intercept respectively of a linear plot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against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B5A076-C3D0-4AF0-94A5-08A1DC0AA6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407" y="703386"/>
                <a:ext cx="15669550" cy="7385563"/>
              </a:xfrm>
              <a:blipFill>
                <a:blip r:embed="rId2"/>
                <a:stretch>
                  <a:fillRect l="-1128" t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61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4" y="255868"/>
            <a:ext cx="10867489" cy="1353476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692" y="932606"/>
            <a:ext cx="12341900" cy="7280630"/>
          </a:xfrm>
        </p:spPr>
        <p:txBody>
          <a:bodyPr>
            <a:normAutofit/>
          </a:bodyPr>
          <a:lstStyle/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lvl="1">
              <a:lnSpc>
                <a:spcPct val="124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and Motivation</a:t>
            </a:r>
          </a:p>
          <a:p>
            <a:pPr lvl="1">
              <a:lnSpc>
                <a:spcPct val="124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  <a:p>
            <a:pPr lvl="1">
              <a:lnSpc>
                <a:spcPct val="124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Justification</a:t>
            </a:r>
          </a:p>
          <a:p>
            <a:pPr lvl="1">
              <a:lnSpc>
                <a:spcPct val="124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Aims and Objectives</a:t>
            </a:r>
          </a:p>
          <a:p>
            <a:pPr lvl="1">
              <a:lnSpc>
                <a:spcPct val="124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Novelty Statement</a:t>
            </a:r>
          </a:p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</a:p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</a:t>
            </a:r>
          </a:p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REFRENCES</a:t>
            </a:r>
          </a:p>
          <a:p>
            <a:pPr>
              <a:lnSpc>
                <a:spcPct val="124000"/>
              </a:lnSpc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2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BFA00-03CA-452A-A0B4-ADEB9A80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341" y="99294"/>
            <a:ext cx="10867489" cy="567657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9C5FD-0338-494A-8178-6E2CA8B2E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548" y="932689"/>
            <a:ext cx="14879759" cy="69800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Thermodynamics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2. Thermodynamic parameters for EY adsorption onto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4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2B5EA22-495F-48E3-9747-561905992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40561"/>
              </p:ext>
            </p:extLst>
          </p:nvPr>
        </p:nvGraphicFramePr>
        <p:xfrm>
          <a:off x="1192149" y="3323491"/>
          <a:ext cx="14036128" cy="4009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403">
                  <a:extLst>
                    <a:ext uri="{9D8B030D-6E8A-4147-A177-3AD203B41FA5}">
                      <a16:colId xmlns:a16="http://schemas.microsoft.com/office/drawing/2014/main" val="3098161977"/>
                    </a:ext>
                  </a:extLst>
                </a:gridCol>
                <a:gridCol w="2308785">
                  <a:extLst>
                    <a:ext uri="{9D8B030D-6E8A-4147-A177-3AD203B41FA5}">
                      <a16:colId xmlns:a16="http://schemas.microsoft.com/office/drawing/2014/main" val="3828403127"/>
                    </a:ext>
                  </a:extLst>
                </a:gridCol>
                <a:gridCol w="2730582">
                  <a:extLst>
                    <a:ext uri="{9D8B030D-6E8A-4147-A177-3AD203B41FA5}">
                      <a16:colId xmlns:a16="http://schemas.microsoft.com/office/drawing/2014/main" val="2754041732"/>
                    </a:ext>
                  </a:extLst>
                </a:gridCol>
                <a:gridCol w="1509590">
                  <a:extLst>
                    <a:ext uri="{9D8B030D-6E8A-4147-A177-3AD203B41FA5}">
                      <a16:colId xmlns:a16="http://schemas.microsoft.com/office/drawing/2014/main" val="3660858662"/>
                    </a:ext>
                  </a:extLst>
                </a:gridCol>
                <a:gridCol w="1687189">
                  <a:extLst>
                    <a:ext uri="{9D8B030D-6E8A-4147-A177-3AD203B41FA5}">
                      <a16:colId xmlns:a16="http://schemas.microsoft.com/office/drawing/2014/main" val="1382788409"/>
                    </a:ext>
                  </a:extLst>
                </a:gridCol>
                <a:gridCol w="1598389">
                  <a:extLst>
                    <a:ext uri="{9D8B030D-6E8A-4147-A177-3AD203B41FA5}">
                      <a16:colId xmlns:a16="http://schemas.microsoft.com/office/drawing/2014/main" val="134275436"/>
                    </a:ext>
                  </a:extLst>
                </a:gridCol>
                <a:gridCol w="1576190">
                  <a:extLst>
                    <a:ext uri="{9D8B030D-6E8A-4147-A177-3AD203B41FA5}">
                      <a16:colId xmlns:a16="http://schemas.microsoft.com/office/drawing/2014/main" val="2982956442"/>
                    </a:ext>
                  </a:extLst>
                </a:gridCol>
              </a:tblGrid>
              <a:tr h="1518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H° (kJ/mol)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32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S° (kJ/mol)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G° (kJ/</a:t>
                      </a:r>
                      <a:r>
                        <a:rPr lang="en-US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mol.K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32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 marL="94500" marR="94500" marT="47250" marB="47250"/>
                </a:tc>
                <a:extLst>
                  <a:ext uri="{0D108BD9-81ED-4DB2-BD59-A6C34878D82A}">
                    <a16:rowId xmlns:a16="http://schemas.microsoft.com/office/drawing/2014/main" val="1736397586"/>
                  </a:ext>
                </a:extLst>
              </a:tr>
              <a:tr h="1127648"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K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 K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 K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313 K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318 K</a:t>
                      </a:r>
                    </a:p>
                  </a:txBody>
                  <a:tcPr marL="94500" marR="94500" marT="47250" marB="47250"/>
                </a:tc>
                <a:extLst>
                  <a:ext uri="{0D108BD9-81ED-4DB2-BD59-A6C34878D82A}">
                    <a16:rowId xmlns:a16="http://schemas.microsoft.com/office/drawing/2014/main" val="2238318785"/>
                  </a:ext>
                </a:extLst>
              </a:tr>
              <a:tr h="1363478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11.84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0.044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-1.49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-1.60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-1.83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-2.07</a:t>
                      </a:r>
                    </a:p>
                  </a:txBody>
                  <a:tcPr marL="94500" marR="94500" marT="47250" marB="47250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-2.28</a:t>
                      </a:r>
                    </a:p>
                  </a:txBody>
                  <a:tcPr marL="94500" marR="94500" marT="47250" marB="47250"/>
                </a:tc>
                <a:extLst>
                  <a:ext uri="{0D108BD9-81ED-4DB2-BD59-A6C34878D82A}">
                    <a16:rowId xmlns:a16="http://schemas.microsoft.com/office/drawing/2014/main" val="2959066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77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5F46-6E61-407A-BB34-703408E03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1"/>
            <a:ext cx="11375136" cy="419395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5EB6C-CAD0-4CA6-BE52-0A86D8DF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37" y="542970"/>
            <a:ext cx="15699887" cy="768663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 were successfully prepared using the co-precipitation method.  </a:t>
            </a:r>
          </a:p>
          <a:p>
            <a:pPr marL="0" indent="0">
              <a:buNone/>
            </a:pP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FTIR and XRD analyses revealed the incorporation of the nanoparticles in the polymer matrix. </a:t>
            </a:r>
          </a:p>
          <a:p>
            <a:pPr marL="0" indent="0">
              <a:buNone/>
            </a:pP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nanocomposites produced, showed high adsorption activity towards organic dye (eosin yellow) in aqueous solutions during the batch adsorption experiments (i.e. R.E &gt; 70% in all adsorption experiments).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optimum dosage for eosin removal for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was found to 0.15 g, lower adsorbate concentrations were most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favourable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adsorption and acidic pH(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/PANI) was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favourable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pseudo second kinetic model was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favourable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during the adsorption process. This was also reported in literature for the adsorption of eosin yellow dye by various adsorbents.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3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5F46-6E61-407A-BB34-703408E03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159915"/>
            <a:ext cx="11375136" cy="419395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5EB6C-CAD0-4CA6-BE52-0A86D8DF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837687"/>
            <a:ext cx="15632723" cy="730398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investigation may be conducted to determine the extent of reusability of the nanomaterials.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will help determine the number of cycles that the adsorbents can be used for in water treatment.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nanomaterials can be explored in the fabrication of filters for water purification.</a:t>
            </a:r>
          </a:p>
          <a:p>
            <a:pPr marL="0" lv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can be employed for the treatment of effluents from the textile industries in the country.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zeta potential analysis to determine the overall charge on the surface of the nanocomposites.</a:t>
            </a:r>
          </a:p>
          <a:p>
            <a:pPr lvl="0">
              <a:buFont typeface="Wingdings" panose="05000000000000000000" pitchFamily="2" charset="2"/>
              <a:buChar char="q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nanocomposites can be explored for antimicrobial, antifungal and pharmaceutical study.</a:t>
            </a:r>
          </a:p>
          <a:p>
            <a:pPr lvl="0"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47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A399F-BA59-4901-95F0-A599DBD5B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374" y="219425"/>
            <a:ext cx="10867489" cy="545614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8B39A-4D70-4274-BF6D-233BBE005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69" y="1074944"/>
            <a:ext cx="15492045" cy="6953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Malek, T. J.,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Chaki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H., &amp; Deshpande, M. P. (2018). Structural, morphological, optical, thermal and magnetic study of mackinawite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 synthesized by wet chemical reduction technique.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B: Condensed Matter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546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59–66.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https://doi.org/10.1016/j.physb.2018.07.024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Kyzas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Z., &amp;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Matis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A. (2015).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Nanoadsorbents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pollutant’s removal: A review.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Molecular Liquids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1–10.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https://doi.org/10.1016/j.molliq.2015.01.004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Sionkowska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(2011). Current research on the blends of natural and synthetic polymers as new biomaterials: Review.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in Polymer Science (Oxford)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(9), 1254–1276.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https://doi.org/10.1016/j.progpolymsci.2011.05.003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Wang, W., Zhao, Y., Bai, H., Zhang, T., Ibarra-Galvan, V., &amp; Song, S. (2018). Methylene blue removal from water using the hydrogel beads of poly(vinyl alcohol)-sodium alginate-chitosan-montmorillonite.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Carbohydrate Polymers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518–528.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https://doi.org/10.1016/j.carbpol.2018.06.124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Watson, J. H. P., Cressey, B. A., Roberts, A. P., Ellwood, D. C., Charnock, J. M., &amp; Soper, A. K. (2000). Structural and magnetic studies on heavy-metal-adsorbing iron sulphide nanoparticles produced by sulphate-reducing bacteria.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magnetism and magnetic materials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(1-2), 13-30.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Lei, J., Zhu, Y., Chen, Z.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Improving the electrochemical performance of Nano-PANI by adding manganese.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Mater Sci: Mater Electron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12366–12372 (2018). https://doi.org/10.1007/s10854-018-9350-3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20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E9AB8-EFF1-469B-ADD7-02819A10B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61"/>
            <a:ext cx="12599988" cy="910529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459EC-05F8-4BCB-85B9-45A19FE56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Royal Society- Department for International Development (DFID) Africa Capacity Building Initiative (ACBI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), UK.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 Ampong, Prof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Awudza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Dr.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Agorku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(Supervisors) and the late Paul O’Brien for granting me the opportunity to be part of the DFID initiative.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DST-CSIR National Center for Nanostructured Materials, CSIR, South Africa, for providing technical support in characterizing the materials.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Staff and technicians of the Physics, Chemistry, Chemical engineering, Theoretical and Applied Biology and Pharmacy departments, KNUST</a:t>
            </a:r>
          </a:p>
        </p:txBody>
      </p:sp>
    </p:spTree>
    <p:extLst>
      <p:ext uri="{BB962C8B-B14F-4D97-AF65-F5344CB8AC3E}">
        <p14:creationId xmlns:p14="http://schemas.microsoft.com/office/powerpoint/2010/main" val="18604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FB960-7710-458F-B6B4-665A22DCA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2030"/>
            <a:ext cx="15105185" cy="79482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pPr marL="0" indent="0" algn="ctr">
              <a:buNone/>
            </a:pPr>
            <a:endParaRPr lang="en-US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Danu, B. Y., et al. "Iron Sulfide Functionalized Polyaniline Nanocomposite for the Removal of Eosin Y from Water: Equilibrium and Kinetic Studies."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Polymer Science, Series B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63.3 (2021): 304-313. </a:t>
            </a:r>
          </a:p>
          <a:p>
            <a:pPr marL="0" indent="0" algn="ctr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F705891-3249-49D2-A8F7-B5E5B3647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2139" y="6174359"/>
            <a:ext cx="74553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https://doi.org/10.1134/S1560090421030040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16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2B53AB-819A-4B86-98A4-E94B4DB9F2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629474"/>
              </p:ext>
            </p:extLst>
          </p:nvPr>
        </p:nvGraphicFramePr>
        <p:xfrm>
          <a:off x="-386862" y="1631367"/>
          <a:ext cx="7502341" cy="627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itle 13">
            <a:extLst>
              <a:ext uri="{FF2B5EF4-FFF2-40B4-BE49-F238E27FC236}">
                <a16:creationId xmlns:a16="http://schemas.microsoft.com/office/drawing/2014/main" id="{2DE2F67C-30BC-450C-A8C7-D7B7260100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26418" y="40353"/>
            <a:ext cx="12052300" cy="1505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b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POLLUTION AS AN ENVIRONMENTAL HAZARD (BACKGROUND AND MOTIVATION)</a:t>
            </a:r>
            <a:endParaRPr lang="en-US" sz="3400" dirty="0">
              <a:solidFill>
                <a:srgbClr val="008000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A9CFE86-965D-4FD8-A72A-FB74BF0BD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6404" y="2099616"/>
            <a:ext cx="5797745" cy="73637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Among these various causes of water pollution, textile industries form one of the major contributors of pollutant release into clean water, after agriculture and mining</a:t>
            </a:r>
          </a:p>
          <a:p>
            <a:pPr marL="0" indent="0">
              <a:buNone/>
            </a:pP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Constituents of these effluents , collectively make it highly toxic, carcinogenic and damaging to fauna, flora and humankind.</a:t>
            </a:r>
          </a:p>
        </p:txBody>
      </p:sp>
    </p:spTree>
    <p:extLst>
      <p:ext uri="{BB962C8B-B14F-4D97-AF65-F5344CB8AC3E}">
        <p14:creationId xmlns:p14="http://schemas.microsoft.com/office/powerpoint/2010/main" val="123584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42424-ADFD-4246-AC0B-1AB79BD8E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2334" y="121819"/>
            <a:ext cx="12294636" cy="461665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B746A6-F8EE-4FEE-BCCB-127C36590278}"/>
              </a:ext>
            </a:extLst>
          </p:cNvPr>
          <p:cNvSpPr txBox="1"/>
          <p:nvPr/>
        </p:nvSpPr>
        <p:spPr>
          <a:xfrm>
            <a:off x="2151374" y="5817975"/>
            <a:ext cx="253798" cy="430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9" dirty="0"/>
              <a:t> </a:t>
            </a: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9D2F5CA2-0B20-4FC3-A202-E6198022EE1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94795655"/>
              </p:ext>
            </p:extLst>
          </p:nvPr>
        </p:nvGraphicFramePr>
        <p:xfrm>
          <a:off x="527538" y="1002323"/>
          <a:ext cx="7104185" cy="7297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669B82A-94C7-4932-89BA-652278C25A67}"/>
              </a:ext>
            </a:extLst>
          </p:cNvPr>
          <p:cNvSpPr txBox="1">
            <a:spLocks/>
          </p:cNvSpPr>
          <p:nvPr/>
        </p:nvSpPr>
        <p:spPr>
          <a:xfrm>
            <a:off x="8571204" y="1371601"/>
            <a:ext cx="5672333" cy="6748272"/>
          </a:xfrm>
          <a:prstGeom prst="rect">
            <a:avLst/>
          </a:prstGeom>
        </p:spPr>
        <p:txBody>
          <a:bodyPr/>
          <a:lstStyle>
            <a:lvl1pPr marL="236258" indent="-236258" algn="l" defTabSz="945032" rtl="0" eaLnBrk="1" latinLnBrk="0" hangingPunct="1">
              <a:lnSpc>
                <a:spcPct val="90000"/>
              </a:lnSpc>
              <a:spcBef>
                <a:spcPts val="1034"/>
              </a:spcBef>
              <a:buFont typeface="Arial" panose="020B0604020202020204" pitchFamily="34" charset="0"/>
              <a:buChar char="•"/>
              <a:defRPr sz="28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8774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1291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2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3807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26323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8839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71355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3872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16388" indent="-236258" algn="l" defTabSz="945032" rtl="0" eaLnBrk="1" latinLnBrk="0" hangingPunct="1">
              <a:lnSpc>
                <a:spcPct val="90000"/>
              </a:lnSpc>
              <a:spcBef>
                <a:spcPts val="517"/>
              </a:spcBef>
              <a:buFont typeface="Arial" panose="020B0604020202020204" pitchFamily="34" charset="0"/>
              <a:buChar char="•"/>
              <a:defRPr sz="18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SETBACKS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Sludge generation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maintenance cost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Toxicity of dyes to microorganism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Clogging of surface membranes, frequent formation of scales, etc.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and simple in design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cost and ease of operation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result in the formation of harmful substances.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9381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3A78E-19FE-49CA-A644-F436FF7B5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668" y="115147"/>
            <a:ext cx="10867489" cy="887176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E2C4B-4454-4668-AD5C-9A315711A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77" y="1640804"/>
            <a:ext cx="13701529" cy="61219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adhesion of molecules, ions or atoms from, liquids and gas onto a surface.</a:t>
            </a: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Adsorbent types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byproducts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Nanoparticles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Polymeric adsorbents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47523D1-5A71-46E6-94CC-40823B083444}"/>
              </a:ext>
            </a:extLst>
          </p:cNvPr>
          <p:cNvGrpSpPr/>
          <p:nvPr/>
        </p:nvGrpSpPr>
        <p:grpSpPr>
          <a:xfrm>
            <a:off x="5046784" y="3077308"/>
            <a:ext cx="10726615" cy="4413738"/>
            <a:chOff x="0" y="-2"/>
            <a:chExt cx="7408666" cy="3923467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AE5552F-3F02-4224-B936-C5D4F182A365}"/>
                </a:ext>
              </a:extLst>
            </p:cNvPr>
            <p:cNvGrpSpPr/>
            <p:nvPr/>
          </p:nvGrpSpPr>
          <p:grpSpPr>
            <a:xfrm>
              <a:off x="0" y="-2"/>
              <a:ext cx="7408666" cy="2723323"/>
              <a:chOff x="0" y="-2"/>
              <a:chExt cx="8761095" cy="2729949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6E1B8F8F-89BC-48D6-A0A3-F5221D9F1004}"/>
                  </a:ext>
                </a:extLst>
              </p:cNvPr>
              <p:cNvGrpSpPr/>
              <p:nvPr/>
            </p:nvGrpSpPr>
            <p:grpSpPr>
              <a:xfrm>
                <a:off x="0" y="-2"/>
                <a:ext cx="4835751" cy="2729947"/>
                <a:chOff x="0" y="0"/>
                <a:chExt cx="6314655" cy="3293098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E2088DF9-C24E-4409-A7F8-2388868FA5B0}"/>
                    </a:ext>
                  </a:extLst>
                </p:cNvPr>
                <p:cNvSpPr/>
                <p:nvPr/>
              </p:nvSpPr>
              <p:spPr>
                <a:xfrm>
                  <a:off x="0" y="2378698"/>
                  <a:ext cx="3723861" cy="914400"/>
                </a:xfrm>
                <a:prstGeom prst="rect">
                  <a:avLst/>
                </a:prstGeom>
                <a:blipFill>
                  <a:blip r:embed="rId2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800" b="1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Adsorbent</a:t>
                  </a:r>
                  <a:endParaRPr lang="en-US" sz="18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Flowchart: Connector 76">
                  <a:extLst>
                    <a:ext uri="{FF2B5EF4-FFF2-40B4-BE49-F238E27FC236}">
                      <a16:creationId xmlns:a16="http://schemas.microsoft.com/office/drawing/2014/main" id="{199DEB1C-1096-4128-9BA1-1C17CBB21B00}"/>
                    </a:ext>
                  </a:extLst>
                </p:cNvPr>
                <p:cNvSpPr/>
                <p:nvPr/>
              </p:nvSpPr>
              <p:spPr>
                <a:xfrm>
                  <a:off x="24021" y="1502398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lowchart: Connector 77">
                  <a:extLst>
                    <a:ext uri="{FF2B5EF4-FFF2-40B4-BE49-F238E27FC236}">
                      <a16:creationId xmlns:a16="http://schemas.microsoft.com/office/drawing/2014/main" id="{9457F7DF-8FCA-419E-9907-5517840AF044}"/>
                    </a:ext>
                  </a:extLst>
                </p:cNvPr>
                <p:cNvSpPr/>
                <p:nvPr/>
              </p:nvSpPr>
              <p:spPr>
                <a:xfrm>
                  <a:off x="427799" y="1851097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lowchart: Connector 78">
                  <a:extLst>
                    <a:ext uri="{FF2B5EF4-FFF2-40B4-BE49-F238E27FC236}">
                      <a16:creationId xmlns:a16="http://schemas.microsoft.com/office/drawing/2014/main" id="{49D6EDAF-4601-4CF5-AF01-902F8CFC9A51}"/>
                    </a:ext>
                  </a:extLst>
                </p:cNvPr>
                <p:cNvSpPr/>
                <p:nvPr/>
              </p:nvSpPr>
              <p:spPr>
                <a:xfrm>
                  <a:off x="1298714" y="1871802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lowchart: Connector 79">
                  <a:extLst>
                    <a:ext uri="{FF2B5EF4-FFF2-40B4-BE49-F238E27FC236}">
                      <a16:creationId xmlns:a16="http://schemas.microsoft.com/office/drawing/2014/main" id="{C0C46CE7-A4FB-4BD6-AA74-2550EBAF283B}"/>
                    </a:ext>
                  </a:extLst>
                </p:cNvPr>
                <p:cNvSpPr/>
                <p:nvPr/>
              </p:nvSpPr>
              <p:spPr>
                <a:xfrm>
                  <a:off x="888310" y="1375539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lowchart: Connector 80">
                  <a:extLst>
                    <a:ext uri="{FF2B5EF4-FFF2-40B4-BE49-F238E27FC236}">
                      <a16:creationId xmlns:a16="http://schemas.microsoft.com/office/drawing/2014/main" id="{CB65570D-FCB6-4EAA-81B8-3A1C169C87B8}"/>
                    </a:ext>
                  </a:extLst>
                </p:cNvPr>
                <p:cNvSpPr/>
                <p:nvPr/>
              </p:nvSpPr>
              <p:spPr>
                <a:xfrm>
                  <a:off x="1318798" y="913639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lowchart: Connector 81">
                  <a:extLst>
                    <a:ext uri="{FF2B5EF4-FFF2-40B4-BE49-F238E27FC236}">
                      <a16:creationId xmlns:a16="http://schemas.microsoft.com/office/drawing/2014/main" id="{9494B6C6-69DE-4EA4-BE01-9FEAD8BF7041}"/>
                    </a:ext>
                  </a:extLst>
                </p:cNvPr>
                <p:cNvSpPr/>
                <p:nvPr/>
              </p:nvSpPr>
              <p:spPr>
                <a:xfrm>
                  <a:off x="894523" y="526707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lowchart: Connector 82">
                  <a:extLst>
                    <a:ext uri="{FF2B5EF4-FFF2-40B4-BE49-F238E27FC236}">
                      <a16:creationId xmlns:a16="http://schemas.microsoft.com/office/drawing/2014/main" id="{2315F8FC-5CD3-4A6A-827A-78A694EA71B4}"/>
                    </a:ext>
                  </a:extLst>
                </p:cNvPr>
                <p:cNvSpPr/>
                <p:nvPr/>
              </p:nvSpPr>
              <p:spPr>
                <a:xfrm>
                  <a:off x="481221" y="995502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lowchart: Connector 83">
                  <a:extLst>
                    <a:ext uri="{FF2B5EF4-FFF2-40B4-BE49-F238E27FC236}">
                      <a16:creationId xmlns:a16="http://schemas.microsoft.com/office/drawing/2014/main" id="{785BB5EF-115D-4AB0-A729-E6D9840F20A8}"/>
                    </a:ext>
                  </a:extLst>
                </p:cNvPr>
                <p:cNvSpPr/>
                <p:nvPr/>
              </p:nvSpPr>
              <p:spPr>
                <a:xfrm>
                  <a:off x="3300139" y="1917358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lowchart: Connector 84">
                  <a:extLst>
                    <a:ext uri="{FF2B5EF4-FFF2-40B4-BE49-F238E27FC236}">
                      <a16:creationId xmlns:a16="http://schemas.microsoft.com/office/drawing/2014/main" id="{F7E7CA58-BE2F-49D7-A078-FC62E6250FE6}"/>
                    </a:ext>
                  </a:extLst>
                </p:cNvPr>
                <p:cNvSpPr/>
                <p:nvPr/>
              </p:nvSpPr>
              <p:spPr>
                <a:xfrm>
                  <a:off x="2657661" y="1917358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lowchart: Connector 85">
                  <a:extLst>
                    <a:ext uri="{FF2B5EF4-FFF2-40B4-BE49-F238E27FC236}">
                      <a16:creationId xmlns:a16="http://schemas.microsoft.com/office/drawing/2014/main" id="{122DD88C-7263-4A9C-9461-41655821956C}"/>
                    </a:ext>
                  </a:extLst>
                </p:cNvPr>
                <p:cNvSpPr/>
                <p:nvPr/>
              </p:nvSpPr>
              <p:spPr>
                <a:xfrm>
                  <a:off x="1364486" y="0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lowchart: Connector 86">
                  <a:extLst>
                    <a:ext uri="{FF2B5EF4-FFF2-40B4-BE49-F238E27FC236}">
                      <a16:creationId xmlns:a16="http://schemas.microsoft.com/office/drawing/2014/main" id="{40068CE8-559A-40CE-A38A-0038FEC155B4}"/>
                    </a:ext>
                  </a:extLst>
                </p:cNvPr>
                <p:cNvSpPr/>
                <p:nvPr/>
              </p:nvSpPr>
              <p:spPr>
                <a:xfrm>
                  <a:off x="1802429" y="351735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lowchart: Connector 87">
                  <a:extLst>
                    <a:ext uri="{FF2B5EF4-FFF2-40B4-BE49-F238E27FC236}">
                      <a16:creationId xmlns:a16="http://schemas.microsoft.com/office/drawing/2014/main" id="{1342B99C-7053-41F2-9E96-7C49CB780FE3}"/>
                    </a:ext>
                  </a:extLst>
                </p:cNvPr>
                <p:cNvSpPr/>
                <p:nvPr/>
              </p:nvSpPr>
              <p:spPr>
                <a:xfrm>
                  <a:off x="1757766" y="1340753"/>
                  <a:ext cx="457200" cy="457200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2F86DC46-C297-4364-B2D9-6201205B08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4266" y="1385747"/>
                  <a:ext cx="133910" cy="1836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79A1F2C4-5BAB-4362-90A4-7D78AF0114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84768" y="390245"/>
                  <a:ext cx="146673" cy="20341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C49E7C47-DBF5-445F-9FB5-0EEC8F96AC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09043" y="741980"/>
                  <a:ext cx="160341" cy="23861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93B4A692-7718-40C3-8A6A-046521020C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88959" y="1730998"/>
                  <a:ext cx="135762" cy="20775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8D3EBB80-A54A-4273-ABB9-5E0A72EF1C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32952" y="1765784"/>
                  <a:ext cx="122313" cy="1644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8C633AAE-0B23-4F3E-B1C5-B9A92BEFE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4861" y="2145958"/>
                  <a:ext cx="18527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0F3F3073-1B33-4052-81C1-9114267DC9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89213" y="736054"/>
                  <a:ext cx="758552" cy="209551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6" name="TextBox 80">
                  <a:extLst>
                    <a:ext uri="{FF2B5EF4-FFF2-40B4-BE49-F238E27FC236}">
                      <a16:creationId xmlns:a16="http://schemas.microsoft.com/office/drawing/2014/main" id="{D14133AB-B82F-4CC7-8E5C-4BD87D54B02C}"/>
                    </a:ext>
                  </a:extLst>
                </p:cNvPr>
                <p:cNvSpPr txBox="1"/>
                <p:nvPr/>
              </p:nvSpPr>
              <p:spPr>
                <a:xfrm>
                  <a:off x="2560710" y="232563"/>
                  <a:ext cx="3753945" cy="7290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8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Weak Van </a:t>
                  </a:r>
                  <a:r>
                    <a:rPr lang="en-US" sz="1800" kern="1200" dirty="0" err="1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derWaal</a:t>
                  </a:r>
                  <a:r>
                    <a:rPr lang="en-US" sz="18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forces</a:t>
                  </a:r>
                  <a:endPara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97" name="Straight Arrow Connector 96">
                  <a:extLst>
                    <a:ext uri="{FF2B5EF4-FFF2-40B4-BE49-F238E27FC236}">
                      <a16:creationId xmlns:a16="http://schemas.microsoft.com/office/drawing/2014/main" id="{C106A3B1-6533-4FE2-88DF-CA21F9F57D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87646" y="1568391"/>
                  <a:ext cx="293629" cy="31750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Arrow Connector 97">
                  <a:extLst>
                    <a:ext uri="{FF2B5EF4-FFF2-40B4-BE49-F238E27FC236}">
                      <a16:creationId xmlns:a16="http://schemas.microsoft.com/office/drawing/2014/main" id="{D2A0AD55-21C7-401C-B911-9636151D2F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81275" y="1569387"/>
                  <a:ext cx="249107" cy="332415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9" name="TextBox 83">
                  <a:extLst>
                    <a:ext uri="{FF2B5EF4-FFF2-40B4-BE49-F238E27FC236}">
                      <a16:creationId xmlns:a16="http://schemas.microsoft.com/office/drawing/2014/main" id="{0B00F91C-851F-4399-800D-7A6F82D6002F}"/>
                    </a:ext>
                  </a:extLst>
                </p:cNvPr>
                <p:cNvSpPr txBox="1"/>
                <p:nvPr/>
              </p:nvSpPr>
              <p:spPr>
                <a:xfrm>
                  <a:off x="2547764" y="1045196"/>
                  <a:ext cx="1866630" cy="679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8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Adsorbate</a:t>
                  </a:r>
                  <a:endPara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5CEBDF5-63D3-4AE4-98AC-BE6872675EEB}"/>
                  </a:ext>
                </a:extLst>
              </p:cNvPr>
              <p:cNvGrpSpPr/>
              <p:nvPr/>
            </p:nvGrpSpPr>
            <p:grpSpPr>
              <a:xfrm>
                <a:off x="5120486" y="0"/>
                <a:ext cx="3640609" cy="2729947"/>
                <a:chOff x="5120482" y="0"/>
                <a:chExt cx="3773376" cy="3022103"/>
              </a:xfrm>
            </p:grpSpPr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D75BCC6B-12B2-479B-BDEA-C07D5CF992CB}"/>
                    </a:ext>
                  </a:extLst>
                </p:cNvPr>
                <p:cNvSpPr/>
                <p:nvPr/>
              </p:nvSpPr>
              <p:spPr>
                <a:xfrm>
                  <a:off x="5120482" y="2264074"/>
                  <a:ext cx="2824878" cy="758029"/>
                </a:xfrm>
                <a:prstGeom prst="rect">
                  <a:avLst/>
                </a:prstGeom>
                <a:blipFill>
                  <a:blip r:embed="rId2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800" b="1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Adsorbent</a:t>
                  </a:r>
                  <a:endParaRPr lang="en-US" sz="18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Flowchart: Connector 58">
                  <a:extLst>
                    <a:ext uri="{FF2B5EF4-FFF2-40B4-BE49-F238E27FC236}">
                      <a16:creationId xmlns:a16="http://schemas.microsoft.com/office/drawing/2014/main" id="{222171E3-CB06-4020-BECB-CFAE32BDA0B3}"/>
                    </a:ext>
                  </a:extLst>
                </p:cNvPr>
                <p:cNvSpPr/>
                <p:nvPr/>
              </p:nvSpPr>
              <p:spPr>
                <a:xfrm>
                  <a:off x="5536591" y="1599648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lowchart: Connector 59">
                  <a:extLst>
                    <a:ext uri="{FF2B5EF4-FFF2-40B4-BE49-F238E27FC236}">
                      <a16:creationId xmlns:a16="http://schemas.microsoft.com/office/drawing/2014/main" id="{D128C4F7-79E3-4C4E-8842-64726C71285D}"/>
                    </a:ext>
                  </a:extLst>
                </p:cNvPr>
                <p:cNvSpPr/>
                <p:nvPr/>
              </p:nvSpPr>
              <p:spPr>
                <a:xfrm>
                  <a:off x="6159456" y="1592337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lowchart: Connector 60">
                  <a:extLst>
                    <a:ext uri="{FF2B5EF4-FFF2-40B4-BE49-F238E27FC236}">
                      <a16:creationId xmlns:a16="http://schemas.microsoft.com/office/drawing/2014/main" id="{686EE5D9-B1C9-4600-B89B-4C04B9677B4E}"/>
                    </a:ext>
                  </a:extLst>
                </p:cNvPr>
                <p:cNvSpPr/>
                <p:nvPr/>
              </p:nvSpPr>
              <p:spPr>
                <a:xfrm>
                  <a:off x="6001035" y="1049554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lowchart: Connector 61">
                  <a:extLst>
                    <a:ext uri="{FF2B5EF4-FFF2-40B4-BE49-F238E27FC236}">
                      <a16:creationId xmlns:a16="http://schemas.microsoft.com/office/drawing/2014/main" id="{4F9D7489-1D73-4483-9846-1FAC98A8DCF6}"/>
                    </a:ext>
                  </a:extLst>
                </p:cNvPr>
                <p:cNvSpPr/>
                <p:nvPr/>
              </p:nvSpPr>
              <p:spPr>
                <a:xfrm>
                  <a:off x="5710004" y="503598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lowchart: Connector 62">
                  <a:extLst>
                    <a:ext uri="{FF2B5EF4-FFF2-40B4-BE49-F238E27FC236}">
                      <a16:creationId xmlns:a16="http://schemas.microsoft.com/office/drawing/2014/main" id="{7DAB78B3-EF9C-41AB-A3F7-BB4464F0A183}"/>
                    </a:ext>
                  </a:extLst>
                </p:cNvPr>
                <p:cNvSpPr/>
                <p:nvPr/>
              </p:nvSpPr>
              <p:spPr>
                <a:xfrm>
                  <a:off x="7602153" y="1621424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lowchart: Connector 63">
                  <a:extLst>
                    <a:ext uri="{FF2B5EF4-FFF2-40B4-BE49-F238E27FC236}">
                      <a16:creationId xmlns:a16="http://schemas.microsoft.com/office/drawing/2014/main" id="{64228AFA-9D10-4D84-881D-00B9AEE427A5}"/>
                    </a:ext>
                  </a:extLst>
                </p:cNvPr>
                <p:cNvSpPr/>
                <p:nvPr/>
              </p:nvSpPr>
              <p:spPr>
                <a:xfrm>
                  <a:off x="6966717" y="1592337"/>
                  <a:ext cx="346827" cy="339275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lowchart: Connector 64">
                  <a:extLst>
                    <a:ext uri="{FF2B5EF4-FFF2-40B4-BE49-F238E27FC236}">
                      <a16:creationId xmlns:a16="http://schemas.microsoft.com/office/drawing/2014/main" id="{3561563D-DE6D-49C6-8784-C1F8A886FD25}"/>
                    </a:ext>
                  </a:extLst>
                </p:cNvPr>
                <p:cNvSpPr/>
                <p:nvPr/>
              </p:nvSpPr>
              <p:spPr>
                <a:xfrm>
                  <a:off x="6209119" y="0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lowchart: Connector 65">
                  <a:extLst>
                    <a:ext uri="{FF2B5EF4-FFF2-40B4-BE49-F238E27FC236}">
                      <a16:creationId xmlns:a16="http://schemas.microsoft.com/office/drawing/2014/main" id="{94048C0A-585E-4B78-8275-2108D646F580}"/>
                    </a:ext>
                  </a:extLst>
                </p:cNvPr>
                <p:cNvSpPr/>
                <p:nvPr/>
              </p:nvSpPr>
              <p:spPr>
                <a:xfrm>
                  <a:off x="6662288" y="1049554"/>
                  <a:ext cx="346827" cy="379014"/>
                </a:xfrm>
                <a:prstGeom prst="flowChartConnector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6FFE4C02-D418-4A7E-B432-CF1FC4443A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06039" y="323509"/>
                  <a:ext cx="253872" cy="23559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6663DC05-EA84-46A9-BA74-5B1468368D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99964" y="506223"/>
                  <a:ext cx="519023" cy="15991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42">
                  <a:extLst>
                    <a:ext uri="{FF2B5EF4-FFF2-40B4-BE49-F238E27FC236}">
                      <a16:creationId xmlns:a16="http://schemas.microsoft.com/office/drawing/2014/main" id="{1DF5B6FB-879E-420B-82F5-04AE1F292B36}"/>
                    </a:ext>
                  </a:extLst>
                </p:cNvPr>
                <p:cNvSpPr txBox="1"/>
                <p:nvPr/>
              </p:nvSpPr>
              <p:spPr>
                <a:xfrm>
                  <a:off x="6698697" y="470613"/>
                  <a:ext cx="2195161" cy="8008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8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Chemical bonds</a:t>
                  </a:r>
                  <a:endPara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E776754F-8790-4DB1-90F7-868B29960E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0130" y="1921367"/>
                  <a:ext cx="0" cy="33927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F98DC85-77FD-40E6-992E-9B35066E82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75567" y="2000438"/>
                  <a:ext cx="0" cy="29272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98E1ACEC-B53B-4F78-BA97-62489741A667}"/>
                    </a:ext>
                  </a:extLst>
                </p:cNvPr>
                <p:cNvCxnSpPr/>
                <p:nvPr/>
              </p:nvCxnSpPr>
              <p:spPr>
                <a:xfrm flipV="1">
                  <a:off x="5883418" y="1781844"/>
                  <a:ext cx="276038" cy="731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4FD59485-C7DE-4C5B-B739-2CC38A17ABF4}"/>
                    </a:ext>
                  </a:extLst>
                </p:cNvPr>
                <p:cNvCxnSpPr/>
                <p:nvPr/>
              </p:nvCxnSpPr>
              <p:spPr>
                <a:xfrm>
                  <a:off x="6021437" y="1789155"/>
                  <a:ext cx="0" cy="47148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1AAC6377-1175-496C-891C-84AB3E0D84A8}"/>
                    </a:ext>
                  </a:extLst>
                </p:cNvPr>
                <p:cNvCxnSpPr/>
                <p:nvPr/>
              </p:nvCxnSpPr>
              <p:spPr>
                <a:xfrm>
                  <a:off x="6347862" y="1239061"/>
                  <a:ext cx="31442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57849ADF-95C1-4999-8F91-F51A40D223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95761" y="654132"/>
                  <a:ext cx="223226" cy="555465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4" name="TextBox 123">
              <a:extLst>
                <a:ext uri="{FF2B5EF4-FFF2-40B4-BE49-F238E27FC236}">
                  <a16:creationId xmlns:a16="http://schemas.microsoft.com/office/drawing/2014/main" id="{33FE02CD-C4A9-4425-9D41-02AA590FF47D}"/>
                </a:ext>
              </a:extLst>
            </p:cNvPr>
            <p:cNvSpPr txBox="1"/>
            <p:nvPr/>
          </p:nvSpPr>
          <p:spPr>
            <a:xfrm>
              <a:off x="0" y="3051913"/>
              <a:ext cx="2124850" cy="6584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Physical adsorption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124">
              <a:extLst>
                <a:ext uri="{FF2B5EF4-FFF2-40B4-BE49-F238E27FC236}">
                  <a16:creationId xmlns:a16="http://schemas.microsoft.com/office/drawing/2014/main" id="{C2BFDD55-1A3C-4C0B-BE76-BF5A502635F5}"/>
                </a:ext>
              </a:extLst>
            </p:cNvPr>
            <p:cNvSpPr txBox="1"/>
            <p:nvPr/>
          </p:nvSpPr>
          <p:spPr>
            <a:xfrm>
              <a:off x="4669324" y="3058130"/>
              <a:ext cx="2199068" cy="86533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Chemical adsorption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688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AB3F3-35BF-418C-B9B0-D6C8C00F0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61"/>
            <a:ext cx="12599988" cy="621812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JUSTIFICATION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37C2F1-7FD3-4F6F-AB6E-3BE218F639BD}"/>
              </a:ext>
            </a:extLst>
          </p:cNvPr>
          <p:cNvGrpSpPr/>
          <p:nvPr/>
        </p:nvGrpSpPr>
        <p:grpSpPr>
          <a:xfrm>
            <a:off x="439615" y="685968"/>
            <a:ext cx="14436969" cy="7319333"/>
            <a:chOff x="-117031" y="1320298"/>
            <a:chExt cx="9548701" cy="733950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A1BB101-C1DB-41C0-9B6D-7AE70C2D9D2F}"/>
                </a:ext>
              </a:extLst>
            </p:cNvPr>
            <p:cNvSpPr/>
            <p:nvPr/>
          </p:nvSpPr>
          <p:spPr>
            <a:xfrm>
              <a:off x="-117031" y="1320298"/>
              <a:ext cx="3970103" cy="2572206"/>
            </a:xfrm>
            <a:custGeom>
              <a:avLst/>
              <a:gdLst>
                <a:gd name="connsiteX0" fmla="*/ 0 w 4339383"/>
                <a:gd name="connsiteY0" fmla="*/ 244588 h 2445875"/>
                <a:gd name="connsiteX1" fmla="*/ 244588 w 4339383"/>
                <a:gd name="connsiteY1" fmla="*/ 0 h 2445875"/>
                <a:gd name="connsiteX2" fmla="*/ 4094796 w 4339383"/>
                <a:gd name="connsiteY2" fmla="*/ 0 h 2445875"/>
                <a:gd name="connsiteX3" fmla="*/ 4339384 w 4339383"/>
                <a:gd name="connsiteY3" fmla="*/ 244588 h 2445875"/>
                <a:gd name="connsiteX4" fmla="*/ 4339383 w 4339383"/>
                <a:gd name="connsiteY4" fmla="*/ 2201288 h 2445875"/>
                <a:gd name="connsiteX5" fmla="*/ 4094795 w 4339383"/>
                <a:gd name="connsiteY5" fmla="*/ 2445876 h 2445875"/>
                <a:gd name="connsiteX6" fmla="*/ 244588 w 4339383"/>
                <a:gd name="connsiteY6" fmla="*/ 2445875 h 2445875"/>
                <a:gd name="connsiteX7" fmla="*/ 0 w 4339383"/>
                <a:gd name="connsiteY7" fmla="*/ 2201287 h 2445875"/>
                <a:gd name="connsiteX8" fmla="*/ 0 w 4339383"/>
                <a:gd name="connsiteY8" fmla="*/ 244588 h 244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9383" h="2445875">
                  <a:moveTo>
                    <a:pt x="0" y="244588"/>
                  </a:moveTo>
                  <a:cubicBezTo>
                    <a:pt x="0" y="109506"/>
                    <a:pt x="109506" y="0"/>
                    <a:pt x="244588" y="0"/>
                  </a:cubicBezTo>
                  <a:lnTo>
                    <a:pt x="4094796" y="0"/>
                  </a:lnTo>
                  <a:cubicBezTo>
                    <a:pt x="4229878" y="0"/>
                    <a:pt x="4339384" y="109506"/>
                    <a:pt x="4339384" y="244588"/>
                  </a:cubicBezTo>
                  <a:cubicBezTo>
                    <a:pt x="4339384" y="896821"/>
                    <a:pt x="4339383" y="1549055"/>
                    <a:pt x="4339383" y="2201288"/>
                  </a:cubicBezTo>
                  <a:cubicBezTo>
                    <a:pt x="4339383" y="2336370"/>
                    <a:pt x="4229877" y="2445876"/>
                    <a:pt x="4094795" y="2445876"/>
                  </a:cubicBezTo>
                  <a:lnTo>
                    <a:pt x="244588" y="2445875"/>
                  </a:lnTo>
                  <a:cubicBezTo>
                    <a:pt x="109506" y="2445875"/>
                    <a:pt x="0" y="2336369"/>
                    <a:pt x="0" y="2201287"/>
                  </a:cubicBezTo>
                  <a:lnTo>
                    <a:pt x="0" y="244588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32597" tIns="132597" rIns="132597" bIns="132597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Nanoparticles: nanometer range(1 nm-100 nm)</a:t>
              </a:r>
              <a:endParaRPr lang="en-US" sz="2000" dirty="0">
                <a:solidFill>
                  <a:schemeClr val="tx1"/>
                </a:solidFill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Unique properties due to high surface to volume ratio: high  chemical reactivity, manipulation of optical and electrical properties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Advent of nanotechnology can provide a solution in water remediation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2A5BE0E-1E73-40EE-8808-936EE0D90B74}"/>
                </a:ext>
              </a:extLst>
            </p:cNvPr>
            <p:cNvSpPr/>
            <p:nvPr/>
          </p:nvSpPr>
          <p:spPr>
            <a:xfrm>
              <a:off x="6038932" y="1433672"/>
              <a:ext cx="3324400" cy="2622928"/>
            </a:xfrm>
            <a:custGeom>
              <a:avLst/>
              <a:gdLst>
                <a:gd name="connsiteX0" fmla="*/ 0 w 2866331"/>
                <a:gd name="connsiteY0" fmla="*/ 246477 h 2464769"/>
                <a:gd name="connsiteX1" fmla="*/ 246477 w 2866331"/>
                <a:gd name="connsiteY1" fmla="*/ 0 h 2464769"/>
                <a:gd name="connsiteX2" fmla="*/ 2619854 w 2866331"/>
                <a:gd name="connsiteY2" fmla="*/ 0 h 2464769"/>
                <a:gd name="connsiteX3" fmla="*/ 2866331 w 2866331"/>
                <a:gd name="connsiteY3" fmla="*/ 246477 h 2464769"/>
                <a:gd name="connsiteX4" fmla="*/ 2866331 w 2866331"/>
                <a:gd name="connsiteY4" fmla="*/ 2218292 h 2464769"/>
                <a:gd name="connsiteX5" fmla="*/ 2619854 w 2866331"/>
                <a:gd name="connsiteY5" fmla="*/ 2464769 h 2464769"/>
                <a:gd name="connsiteX6" fmla="*/ 246477 w 2866331"/>
                <a:gd name="connsiteY6" fmla="*/ 2464769 h 2464769"/>
                <a:gd name="connsiteX7" fmla="*/ 0 w 2866331"/>
                <a:gd name="connsiteY7" fmla="*/ 2218292 h 2464769"/>
                <a:gd name="connsiteX8" fmla="*/ 0 w 2866331"/>
                <a:gd name="connsiteY8" fmla="*/ 246477 h 246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6331" h="2464769">
                  <a:moveTo>
                    <a:pt x="0" y="246477"/>
                  </a:moveTo>
                  <a:cubicBezTo>
                    <a:pt x="0" y="110352"/>
                    <a:pt x="110352" y="0"/>
                    <a:pt x="246477" y="0"/>
                  </a:cubicBezTo>
                  <a:lnTo>
                    <a:pt x="2619854" y="0"/>
                  </a:lnTo>
                  <a:cubicBezTo>
                    <a:pt x="2755979" y="0"/>
                    <a:pt x="2866331" y="110352"/>
                    <a:pt x="2866331" y="246477"/>
                  </a:cubicBezTo>
                  <a:lnTo>
                    <a:pt x="2866331" y="2218292"/>
                  </a:lnTo>
                  <a:cubicBezTo>
                    <a:pt x="2866331" y="2354417"/>
                    <a:pt x="2755979" y="2464769"/>
                    <a:pt x="2619854" y="2464769"/>
                  </a:cubicBezTo>
                  <a:lnTo>
                    <a:pt x="246477" y="2464769"/>
                  </a:lnTo>
                  <a:cubicBezTo>
                    <a:pt x="110352" y="2464769"/>
                    <a:pt x="0" y="2354417"/>
                    <a:pt x="0" y="2218292"/>
                  </a:cubicBezTo>
                  <a:lnTo>
                    <a:pt x="0" y="246477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33151" tIns="133151" rIns="133151" bIns="133151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 modification by incorporating into  polymers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FD9AC7-5F1E-4ADE-86B8-EB439D92CBB8}"/>
                </a:ext>
              </a:extLst>
            </p:cNvPr>
            <p:cNvSpPr/>
            <p:nvPr/>
          </p:nvSpPr>
          <p:spPr>
            <a:xfrm>
              <a:off x="5970594" y="5844763"/>
              <a:ext cx="3461076" cy="2815041"/>
            </a:xfrm>
            <a:custGeom>
              <a:avLst/>
              <a:gdLst>
                <a:gd name="connsiteX0" fmla="*/ 0 w 1018634"/>
                <a:gd name="connsiteY0" fmla="*/ 101863 h 1510364"/>
                <a:gd name="connsiteX1" fmla="*/ 101863 w 1018634"/>
                <a:gd name="connsiteY1" fmla="*/ 0 h 1510364"/>
                <a:gd name="connsiteX2" fmla="*/ 916771 w 1018634"/>
                <a:gd name="connsiteY2" fmla="*/ 0 h 1510364"/>
                <a:gd name="connsiteX3" fmla="*/ 1018634 w 1018634"/>
                <a:gd name="connsiteY3" fmla="*/ 101863 h 1510364"/>
                <a:gd name="connsiteX4" fmla="*/ 1018634 w 1018634"/>
                <a:gd name="connsiteY4" fmla="*/ 1408501 h 1510364"/>
                <a:gd name="connsiteX5" fmla="*/ 916771 w 1018634"/>
                <a:gd name="connsiteY5" fmla="*/ 1510364 h 1510364"/>
                <a:gd name="connsiteX6" fmla="*/ 101863 w 1018634"/>
                <a:gd name="connsiteY6" fmla="*/ 1510364 h 1510364"/>
                <a:gd name="connsiteX7" fmla="*/ 0 w 1018634"/>
                <a:gd name="connsiteY7" fmla="*/ 1408501 h 1510364"/>
                <a:gd name="connsiteX8" fmla="*/ 0 w 1018634"/>
                <a:gd name="connsiteY8" fmla="*/ 101863 h 1510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8634" h="1510364">
                  <a:moveTo>
                    <a:pt x="0" y="101863"/>
                  </a:moveTo>
                  <a:cubicBezTo>
                    <a:pt x="0" y="45606"/>
                    <a:pt x="45606" y="0"/>
                    <a:pt x="101863" y="0"/>
                  </a:cubicBezTo>
                  <a:lnTo>
                    <a:pt x="916771" y="0"/>
                  </a:lnTo>
                  <a:cubicBezTo>
                    <a:pt x="973028" y="0"/>
                    <a:pt x="1018634" y="45606"/>
                    <a:pt x="1018634" y="101863"/>
                  </a:cubicBezTo>
                  <a:lnTo>
                    <a:pt x="1018634" y="1408501"/>
                  </a:lnTo>
                  <a:cubicBezTo>
                    <a:pt x="1018634" y="1464758"/>
                    <a:pt x="973028" y="1510364"/>
                    <a:pt x="916771" y="1510364"/>
                  </a:cubicBezTo>
                  <a:lnTo>
                    <a:pt x="101863" y="1510364"/>
                  </a:lnTo>
                  <a:cubicBezTo>
                    <a:pt x="45606" y="1510364"/>
                    <a:pt x="0" y="1464758"/>
                    <a:pt x="0" y="1408501"/>
                  </a:cubicBezTo>
                  <a:lnTo>
                    <a:pt x="0" y="101863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5555" tIns="75555" rIns="75555" bIns="75555" numCol="1" spcCol="1270" anchor="ctr" anchorCtr="0">
              <a:noAutofit/>
            </a:bodyPr>
            <a:lstStyle/>
            <a:p>
              <a:pPr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Characterize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FTIR: Confirm the formation of the nanocomposite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XRD: crystal structure and crystalline size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SEM and TEM: Morphology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SAED: nature of material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BET: Surface area and bioavailability</a:t>
              </a: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A4C3FA0-64B9-4956-A0EA-495070B82DBE}"/>
                </a:ext>
              </a:extLst>
            </p:cNvPr>
            <p:cNvSpPr/>
            <p:nvPr/>
          </p:nvSpPr>
          <p:spPr>
            <a:xfrm>
              <a:off x="-17744" y="5518935"/>
              <a:ext cx="3609340" cy="3036951"/>
            </a:xfrm>
            <a:custGeom>
              <a:avLst/>
              <a:gdLst>
                <a:gd name="connsiteX0" fmla="*/ 0 w 2784611"/>
                <a:gd name="connsiteY0" fmla="*/ 252900 h 2528999"/>
                <a:gd name="connsiteX1" fmla="*/ 252900 w 2784611"/>
                <a:gd name="connsiteY1" fmla="*/ 0 h 2528999"/>
                <a:gd name="connsiteX2" fmla="*/ 2531711 w 2784611"/>
                <a:gd name="connsiteY2" fmla="*/ 0 h 2528999"/>
                <a:gd name="connsiteX3" fmla="*/ 2784611 w 2784611"/>
                <a:gd name="connsiteY3" fmla="*/ 252900 h 2528999"/>
                <a:gd name="connsiteX4" fmla="*/ 2784611 w 2784611"/>
                <a:gd name="connsiteY4" fmla="*/ 2276099 h 2528999"/>
                <a:gd name="connsiteX5" fmla="*/ 2531711 w 2784611"/>
                <a:gd name="connsiteY5" fmla="*/ 2528999 h 2528999"/>
                <a:gd name="connsiteX6" fmla="*/ 252900 w 2784611"/>
                <a:gd name="connsiteY6" fmla="*/ 2528999 h 2528999"/>
                <a:gd name="connsiteX7" fmla="*/ 0 w 2784611"/>
                <a:gd name="connsiteY7" fmla="*/ 2276099 h 2528999"/>
                <a:gd name="connsiteX8" fmla="*/ 0 w 2784611"/>
                <a:gd name="connsiteY8" fmla="*/ 252900 h 25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4611" h="2528999">
                  <a:moveTo>
                    <a:pt x="0" y="252900"/>
                  </a:moveTo>
                  <a:cubicBezTo>
                    <a:pt x="0" y="113227"/>
                    <a:pt x="113227" y="0"/>
                    <a:pt x="252900" y="0"/>
                  </a:cubicBezTo>
                  <a:lnTo>
                    <a:pt x="2531711" y="0"/>
                  </a:lnTo>
                  <a:cubicBezTo>
                    <a:pt x="2671384" y="0"/>
                    <a:pt x="2784611" y="113227"/>
                    <a:pt x="2784611" y="252900"/>
                  </a:cubicBezTo>
                  <a:lnTo>
                    <a:pt x="2784611" y="2276099"/>
                  </a:lnTo>
                  <a:cubicBezTo>
                    <a:pt x="2784611" y="2415772"/>
                    <a:pt x="2671384" y="2528999"/>
                    <a:pt x="2531711" y="2528999"/>
                  </a:cubicBezTo>
                  <a:lnTo>
                    <a:pt x="252900" y="2528999"/>
                  </a:lnTo>
                  <a:cubicBezTo>
                    <a:pt x="113227" y="2528999"/>
                    <a:pt x="0" y="2415772"/>
                    <a:pt x="0" y="2276099"/>
                  </a:cubicBezTo>
                  <a:lnTo>
                    <a:pt x="0" y="252900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19792" tIns="119792" rIns="119792" bIns="119792" numCol="1" spcCol="1270" anchor="ctr" anchorCtr="0">
              <a:noAutofit/>
            </a:bodyPr>
            <a:lstStyle/>
            <a:p>
              <a:pPr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UV-Vis Spectroscopy: Adsorption removal experiments 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Adsorption isotherms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Adsorption kinetics</a:t>
              </a:r>
            </a:p>
            <a:p>
              <a:pPr marL="285750" lvl="1" indent="-28575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q"/>
              </a:pP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Thermodynamic properties</a:t>
              </a:r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B1D09C2-866A-44B6-9175-B8ABB10375BB}"/>
              </a:ext>
            </a:extLst>
          </p:cNvPr>
          <p:cNvGrpSpPr/>
          <p:nvPr/>
        </p:nvGrpSpPr>
        <p:grpSpPr>
          <a:xfrm>
            <a:off x="6548886" y="1775229"/>
            <a:ext cx="6345137" cy="5573942"/>
            <a:chOff x="4921233" y="1383336"/>
            <a:chExt cx="6345137" cy="5573942"/>
          </a:xfrm>
        </p:grpSpPr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4E577ED4-DFB9-422A-9473-13B78C8557B6}"/>
                </a:ext>
              </a:extLst>
            </p:cNvPr>
            <p:cNvSpPr/>
            <p:nvPr/>
          </p:nvSpPr>
          <p:spPr>
            <a:xfrm>
              <a:off x="5516354" y="1383336"/>
              <a:ext cx="1710811" cy="4810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rrow: Down 35">
              <a:extLst>
                <a:ext uri="{FF2B5EF4-FFF2-40B4-BE49-F238E27FC236}">
                  <a16:creationId xmlns:a16="http://schemas.microsoft.com/office/drawing/2014/main" id="{053213F9-585B-43E8-9EA5-1CE786496C13}"/>
                </a:ext>
              </a:extLst>
            </p:cNvPr>
            <p:cNvSpPr/>
            <p:nvPr/>
          </p:nvSpPr>
          <p:spPr>
            <a:xfrm>
              <a:off x="9732151" y="3108770"/>
              <a:ext cx="484632" cy="67915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177BCD-F872-4DD2-BC5C-34869B78AEF0}"/>
                </a:ext>
              </a:extLst>
            </p:cNvPr>
            <p:cNvSpPr txBox="1"/>
            <p:nvPr/>
          </p:nvSpPr>
          <p:spPr>
            <a:xfrm>
              <a:off x="8682564" y="3716104"/>
              <a:ext cx="2583806" cy="898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 we have the proposed material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  <a:p>
              <a:endParaRPr lang="en-US" dirty="0"/>
            </a:p>
          </p:txBody>
        </p:sp>
        <p:sp>
          <p:nvSpPr>
            <p:cNvPr id="38" name="Arrow: Down 37">
              <a:extLst>
                <a:ext uri="{FF2B5EF4-FFF2-40B4-BE49-F238E27FC236}">
                  <a16:creationId xmlns:a16="http://schemas.microsoft.com/office/drawing/2014/main" id="{24734D63-66E8-4942-A469-6079F0B2A884}"/>
                </a:ext>
              </a:extLst>
            </p:cNvPr>
            <p:cNvSpPr/>
            <p:nvPr/>
          </p:nvSpPr>
          <p:spPr>
            <a:xfrm>
              <a:off x="9734714" y="4156240"/>
              <a:ext cx="484632" cy="64986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ACC6152-2D89-4609-BAB0-E85A32B9473D}"/>
                </a:ext>
              </a:extLst>
            </p:cNvPr>
            <p:cNvSpPr txBox="1"/>
            <p:nvPr/>
          </p:nvSpPr>
          <p:spPr>
            <a:xfrm>
              <a:off x="5454460" y="2034624"/>
              <a:ext cx="1710811" cy="898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Lack of total recovery</a:t>
              </a:r>
            </a:p>
            <a:p>
              <a:endParaRPr lang="en-US" dirty="0"/>
            </a:p>
          </p:txBody>
        </p:sp>
        <p:sp>
          <p:nvSpPr>
            <p:cNvPr id="41" name="Arrow: Left 40">
              <a:extLst>
                <a:ext uri="{FF2B5EF4-FFF2-40B4-BE49-F238E27FC236}">
                  <a16:creationId xmlns:a16="http://schemas.microsoft.com/office/drawing/2014/main" id="{CB05D0DC-DF86-4FE9-807D-EEB79DE2A0B9}"/>
                </a:ext>
              </a:extLst>
            </p:cNvPr>
            <p:cNvSpPr/>
            <p:nvPr/>
          </p:nvSpPr>
          <p:spPr>
            <a:xfrm>
              <a:off x="5661196" y="5716374"/>
              <a:ext cx="1421125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749AA5-BF11-4A08-BA17-7893A056E3C6}"/>
                </a:ext>
              </a:extLst>
            </p:cNvPr>
            <p:cNvSpPr txBox="1"/>
            <p:nvPr/>
          </p:nvSpPr>
          <p:spPr>
            <a:xfrm>
              <a:off x="4921233" y="6372503"/>
              <a:ext cx="3137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Efficacy of material for dye removal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28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FC029-DA74-445A-ACAA-A1D64521E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712" y="91440"/>
            <a:ext cx="11586739" cy="374586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 AND OBJECTIVES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C1651-5A56-491D-955E-23CCC689A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6" y="932689"/>
            <a:ext cx="14542476" cy="7077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overarching aim of this research was to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synthesise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disperse iron sulphide nanoparticles  into polyaniline for the removal of eosin Y in water.</a:t>
            </a: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  <a:p>
            <a:pPr marL="0" indent="0">
              <a:buNone/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synthesise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 and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functionalized polyaniline nanocomposites by co-precipitation method and in-situ polymerization technique, respectively. </a:t>
            </a:r>
          </a:p>
          <a:p>
            <a:pPr lvl="0">
              <a:buFont typeface="Wingdings" panose="05000000000000000000" pitchFamily="2" charset="2"/>
              <a:buChar char="q"/>
            </a:pP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 the materials using advanced analytical techniques such as FTIR, XRD, TEM, SEM, BET and UV/Visible spectroscopy.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adsorption and kinetics studies on the adsorbents using eosin yellow (EY) dye. 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8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50375-20B1-4BE1-850D-8A3436A5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18" y="61"/>
            <a:ext cx="12599988" cy="703325"/>
          </a:xfrm>
        </p:spPr>
        <p:txBody>
          <a:bodyPr/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NOVELTY OF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A37CD-7F64-400E-A3BB-56238A233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846" y="1002323"/>
            <a:ext cx="13922837" cy="708662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best of my knowledge, there is no work on 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functionalized PANI for the removal of dyes in water.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6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A42A8-07D1-45CC-A4A5-79DFB92D8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10" y="239961"/>
            <a:ext cx="10867489" cy="290791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6B3B8-BD4F-4425-99B3-E85856FB2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289" y="947444"/>
            <a:ext cx="12175423" cy="6911182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 and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 nanocomposite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2D136C-B2FF-43B2-A9F3-CF2490468DDF}"/>
              </a:ext>
            </a:extLst>
          </p:cNvPr>
          <p:cNvGrpSpPr/>
          <p:nvPr/>
        </p:nvGrpSpPr>
        <p:grpSpPr>
          <a:xfrm>
            <a:off x="263769" y="1844365"/>
            <a:ext cx="14366631" cy="6280168"/>
            <a:chOff x="2371" y="571179"/>
            <a:chExt cx="11832498" cy="636827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EC84EA7-FEAD-4A9F-868F-0CE23756D4F4}"/>
                </a:ext>
              </a:extLst>
            </p:cNvPr>
            <p:cNvGrpSpPr/>
            <p:nvPr/>
          </p:nvGrpSpPr>
          <p:grpSpPr>
            <a:xfrm>
              <a:off x="2371" y="571179"/>
              <a:ext cx="6226248" cy="4186351"/>
              <a:chOff x="3983622" y="354039"/>
              <a:chExt cx="7219568" cy="451323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58A24F5B-4307-45EF-9344-B3519B821385}"/>
                  </a:ext>
                </a:extLst>
              </p:cNvPr>
              <p:cNvGrpSpPr/>
              <p:nvPr/>
            </p:nvGrpSpPr>
            <p:grpSpPr>
              <a:xfrm>
                <a:off x="3983622" y="354039"/>
                <a:ext cx="7219568" cy="4513235"/>
                <a:chOff x="3983622" y="354039"/>
                <a:chExt cx="7219568" cy="4513235"/>
              </a:xfrm>
            </p:grpSpPr>
            <p:graphicFrame>
              <p:nvGraphicFramePr>
                <p:cNvPr id="17" name="Object 16">
                  <a:extLst>
                    <a:ext uri="{FF2B5EF4-FFF2-40B4-BE49-F238E27FC236}">
                      <a16:creationId xmlns:a16="http://schemas.microsoft.com/office/drawing/2014/main" id="{A6F95C75-B906-4124-B1C0-233DA9F6B92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01892490"/>
                    </p:ext>
                  </p:extLst>
                </p:nvPr>
              </p:nvGraphicFramePr>
              <p:xfrm>
                <a:off x="5019675" y="871606"/>
                <a:ext cx="2984638" cy="39956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2" name="CS ChemDraw Drawing" r:id="rId3" imgW="2151344" imgH="2880099" progId="ChemDraw.Document.6.0">
                        <p:embed/>
                      </p:oleObj>
                    </mc:Choice>
                    <mc:Fallback>
                      <p:oleObj name="CS ChemDraw Drawing" r:id="rId3" imgW="2151344" imgH="2880099" progId="ChemDraw.Document.6.0">
                        <p:embed/>
                        <p:pic>
                          <p:nvPicPr>
                            <p:cNvPr id="13" name="Object 12">
                              <a:extLst>
                                <a:ext uri="{FF2B5EF4-FFF2-40B4-BE49-F238E27FC236}">
                                  <a16:creationId xmlns:a16="http://schemas.microsoft.com/office/drawing/2014/main" id="{E64ABA2D-F38B-4595-AC1D-4D9DB663A1DC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019675" y="871606"/>
                              <a:ext cx="2984638" cy="399566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A45B9A9-96FD-426D-8A28-A4599FA7C208}"/>
                    </a:ext>
                  </a:extLst>
                </p:cNvPr>
                <p:cNvSpPr txBox="1"/>
                <p:nvPr/>
              </p:nvSpPr>
              <p:spPr>
                <a:xfrm>
                  <a:off x="8110330" y="2160105"/>
                  <a:ext cx="1568917" cy="4037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gas outlet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1210DC2-7503-4BB1-875B-65105584D88A}"/>
                    </a:ext>
                  </a:extLst>
                </p:cNvPr>
                <p:cNvSpPr txBox="1"/>
                <p:nvPr/>
              </p:nvSpPr>
              <p:spPr>
                <a:xfrm>
                  <a:off x="3983622" y="354039"/>
                  <a:ext cx="7219568" cy="4037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0.5 M FeSO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 (</a:t>
                  </a:r>
                  <a:r>
                    <a:rPr lang="en-US" sz="1800" baseline="-25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aq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</a:t>
                  </a:r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(100 ml) + Glycerol (2 ml) + 0.5 M Na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US" sz="1800" baseline="-25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aq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</a:t>
                  </a:r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(100ml)</a:t>
                  </a:r>
                </a:p>
              </p:txBody>
            </p: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6959DD58-7749-499E-AB9A-27C26908A240}"/>
                    </a:ext>
                  </a:extLst>
                </p:cNvPr>
                <p:cNvCxnSpPr/>
                <p:nvPr/>
              </p:nvCxnSpPr>
              <p:spPr>
                <a:xfrm>
                  <a:off x="6983896" y="675861"/>
                  <a:ext cx="0" cy="19574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71F2E188-7A8B-459C-A0C4-1C1C1E3EC61A}"/>
                    </a:ext>
                  </a:extLst>
                </p:cNvPr>
                <p:cNvCxnSpPr>
                  <a:cxnSpLocks/>
                  <a:stCxn id="18" idx="1"/>
                </p:cNvCxnSpPr>
                <p:nvPr/>
              </p:nvCxnSpPr>
              <p:spPr>
                <a:xfrm flipH="1" flipV="1">
                  <a:off x="7951307" y="2160109"/>
                  <a:ext cx="159023" cy="2018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0636C116-E55A-4F66-9A52-75E901294F60}"/>
                    </a:ext>
                  </a:extLst>
                </p:cNvPr>
                <p:cNvCxnSpPr/>
                <p:nvPr/>
              </p:nvCxnSpPr>
              <p:spPr>
                <a:xfrm>
                  <a:off x="4823791" y="1828800"/>
                  <a:ext cx="344557" cy="33130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3BE5A93-82C3-4F46-A86A-6AE5DC8C3E77}"/>
                    </a:ext>
                  </a:extLst>
                </p:cNvPr>
                <p:cNvSpPr txBox="1"/>
                <p:nvPr/>
              </p:nvSpPr>
              <p:spPr>
                <a:xfrm>
                  <a:off x="4141304" y="1521023"/>
                  <a:ext cx="1709531" cy="4037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</a:t>
                  </a:r>
                  <a:r>
                    <a:rPr lang="en-US" sz="18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gas source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FEF020CA-C8FD-468D-9576-72ECF7687610}"/>
                    </a:ext>
                  </a:extLst>
                </p:cNvPr>
                <p:cNvCxnSpPr/>
                <p:nvPr/>
              </p:nvCxnSpPr>
              <p:spPr>
                <a:xfrm flipH="1">
                  <a:off x="7792278" y="3207026"/>
                  <a:ext cx="318052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830FF76-D01B-4D65-9D96-C742A1787A2D}"/>
                    </a:ext>
                  </a:extLst>
                </p:cNvPr>
                <p:cNvSpPr txBox="1"/>
                <p:nvPr/>
              </p:nvSpPr>
              <p:spPr>
                <a:xfrm>
                  <a:off x="8153024" y="3072580"/>
                  <a:ext cx="2896390" cy="4037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Magnetic hotplate stirrer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1A141FF-81F7-4BBE-ACC6-ED3D69AB6124}"/>
                  </a:ext>
                </a:extLst>
              </p:cNvPr>
              <p:cNvCxnSpPr/>
              <p:nvPr/>
            </p:nvCxnSpPr>
            <p:spPr>
              <a:xfrm flipH="1">
                <a:off x="7262191" y="2822713"/>
                <a:ext cx="848139" cy="9276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83074D-C472-4960-AE66-797CF40A0BEE}"/>
                  </a:ext>
                </a:extLst>
              </p:cNvPr>
              <p:cNvSpPr txBox="1"/>
              <p:nvPr/>
            </p:nvSpPr>
            <p:spPr>
              <a:xfrm>
                <a:off x="8153024" y="2668824"/>
                <a:ext cx="1802296" cy="403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FeS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precipitate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2D526D3-AA9A-4274-84CD-6A5145667E82}"/>
                </a:ext>
              </a:extLst>
            </p:cNvPr>
            <p:cNvSpPr txBox="1"/>
            <p:nvPr/>
          </p:nvSpPr>
          <p:spPr>
            <a:xfrm>
              <a:off x="92765" y="5523991"/>
              <a:ext cx="4373217" cy="1342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Stirred 30 min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Washed with D.W and ethanol copiously.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Oven dried at 60 °C and pulverized</a:t>
              </a:r>
            </a:p>
          </p:txBody>
        </p:sp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8588B3A2-685C-4BA4-BDD1-45E698C471A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4764793"/>
                </p:ext>
              </p:extLst>
            </p:nvPr>
          </p:nvGraphicFramePr>
          <p:xfrm>
            <a:off x="7321828" y="1939126"/>
            <a:ext cx="1645553" cy="16541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3" name="CS ChemDraw Drawing" r:id="rId5" imgW="1521804" imgH="1529922" progId="ChemDraw.Document.6.0">
                    <p:embed/>
                  </p:oleObj>
                </mc:Choice>
                <mc:Fallback>
                  <p:oleObj name="CS ChemDraw Drawing" r:id="rId5" imgW="1521804" imgH="1529922" progId="ChemDraw.Document.6.0">
                    <p:embed/>
                    <p:pic>
                      <p:nvPicPr>
                        <p:cNvPr id="36" name="Object 35">
                          <a:extLst>
                            <a:ext uri="{FF2B5EF4-FFF2-40B4-BE49-F238E27FC236}">
                              <a16:creationId xmlns:a16="http://schemas.microsoft.com/office/drawing/2014/main" id="{46A6B71D-D804-4E39-9F86-091D44C9D9C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321828" y="1939126"/>
                          <a:ext cx="1645553" cy="16541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641BCAD-663D-40FA-B5B3-25FE76B55291}"/>
                </a:ext>
              </a:extLst>
            </p:cNvPr>
            <p:cNvCxnSpPr/>
            <p:nvPr/>
          </p:nvCxnSpPr>
          <p:spPr>
            <a:xfrm flipH="1">
              <a:off x="8967381" y="3074787"/>
              <a:ext cx="4814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A14D4E-3BA1-434B-ADE8-2C92A54C830E}"/>
                </a:ext>
              </a:extLst>
            </p:cNvPr>
            <p:cNvSpPr txBox="1"/>
            <p:nvPr/>
          </p:nvSpPr>
          <p:spPr>
            <a:xfrm>
              <a:off x="9433490" y="2918941"/>
              <a:ext cx="2358887" cy="37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Magnetic hotplate stirrer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9863516-6493-46BA-8861-8D48A293F0E1}"/>
                </a:ext>
              </a:extLst>
            </p:cNvPr>
            <p:cNvCxnSpPr/>
            <p:nvPr/>
          </p:nvCxnSpPr>
          <p:spPr>
            <a:xfrm flipH="1">
              <a:off x="8322365" y="2246435"/>
              <a:ext cx="645016" cy="519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CA43BC-FD7F-4911-8AC8-7A9E25EBEAD9}"/>
                </a:ext>
              </a:extLst>
            </p:cNvPr>
            <p:cNvSpPr txBox="1"/>
            <p:nvPr/>
          </p:nvSpPr>
          <p:spPr>
            <a:xfrm>
              <a:off x="8934365" y="2053317"/>
              <a:ext cx="1928680" cy="37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FeS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/PANI mixture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3055A-9229-4B18-A597-C34952CE1E69}"/>
                </a:ext>
              </a:extLst>
            </p:cNvPr>
            <p:cNvSpPr txBox="1"/>
            <p:nvPr/>
          </p:nvSpPr>
          <p:spPr>
            <a:xfrm>
              <a:off x="6572171" y="4879629"/>
              <a:ext cx="5262698" cy="2059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FeS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(0.9 g) + D.W (20 ml)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Aniline (2 ml) + methanol (5 ml)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Aniline ( 5 ml) + methanol (25 ml)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CuSO</a:t>
              </a:r>
              <a:r>
                <a:rPr 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800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aq</a:t>
              </a:r>
              <a:r>
                <a:rPr 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(16 ml)  dropwise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Stirred 30 min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Filtered by D.W addition </a:t>
              </a:r>
            </a:p>
            <a:p>
              <a:pPr marL="295323" indent="-295323">
                <a:buFont typeface="Wingdings" panose="05000000000000000000" pitchFamily="2" charset="2"/>
                <a:buChar char="v"/>
              </a:pP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Oven dried at 60 °C and pulverized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9BE54F-AD5D-4445-9F2E-F8614907B067}"/>
              </a:ext>
            </a:extLst>
          </p:cNvPr>
          <p:cNvSpPr txBox="1"/>
          <p:nvPr/>
        </p:nvSpPr>
        <p:spPr>
          <a:xfrm>
            <a:off x="2218983" y="5905507"/>
            <a:ext cx="4638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1a. Schematic of the synthesis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ACE3AD-B853-40DD-AB99-6F6A19CC8554}"/>
              </a:ext>
            </a:extLst>
          </p:cNvPr>
          <p:cNvSpPr txBox="1"/>
          <p:nvPr/>
        </p:nvSpPr>
        <p:spPr>
          <a:xfrm>
            <a:off x="8559743" y="5013294"/>
            <a:ext cx="5410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1b. Schematic of the synthesis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/PANI</a:t>
            </a:r>
          </a:p>
        </p:txBody>
      </p:sp>
    </p:spTree>
    <p:extLst>
      <p:ext uri="{BB962C8B-B14F-4D97-AF65-F5344CB8AC3E}">
        <p14:creationId xmlns:p14="http://schemas.microsoft.com/office/powerpoint/2010/main" val="294781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YR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RAM" id="{BE0A2A6C-0FC4-40C1-84AA-0C813A57359F}" vid="{BFB3C9D4-9F44-4201-9C66-3B74CD0782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40757</TotalTime>
  <Words>1924</Words>
  <Application>Microsoft Office PowerPoint</Application>
  <PresentationFormat>Custom</PresentationFormat>
  <Paragraphs>245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Adobe Caslon Pro</vt:lpstr>
      <vt:lpstr>Arial</vt:lpstr>
      <vt:lpstr>Calibri</vt:lpstr>
      <vt:lpstr>Cambria Math</vt:lpstr>
      <vt:lpstr>Stencil</vt:lpstr>
      <vt:lpstr>Times New Roman</vt:lpstr>
      <vt:lpstr>Wingdings</vt:lpstr>
      <vt:lpstr>YRAM</vt:lpstr>
      <vt:lpstr>CS ChemDraw Drawing</vt:lpstr>
      <vt:lpstr>Graph</vt:lpstr>
      <vt:lpstr>IRON SULPHIDE FUNCTIONALIZED POLYANILINE NANOCOMPOSITE FOR THE REMOVAL OF EOSIN Y FROM WATER: EQUILIBRIUM AND KINETIC STUDIES</vt:lpstr>
      <vt:lpstr>OUTLINE</vt:lpstr>
      <vt:lpstr>INTRODUCTION: WATER POLLUTION AS AN ENVIRONMENTAL HAZARD (BACKGROUND AND MOTIVATION)</vt:lpstr>
      <vt:lpstr>PROBLEM STATEMENT </vt:lpstr>
      <vt:lpstr>PROBLEM STATEMENT CONT’D</vt:lpstr>
      <vt:lpstr>JUSTIFICATION</vt:lpstr>
      <vt:lpstr>AIM AND OBJECTIVES OF THE STUDY</vt:lpstr>
      <vt:lpstr>NOVELTY OF RESEARCH</vt:lpstr>
      <vt:lpstr>METHODOLOGY</vt:lpstr>
      <vt:lpstr>RESULTS AND DISCUSSION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RESULTS AND DISCUSSION CONT’D</vt:lpstr>
      <vt:lpstr>CONCLUSION</vt:lpstr>
      <vt:lpstr>RECOMMENDATION</vt:lpstr>
      <vt:lpstr>REFERENCES</vt:lpstr>
      <vt:lpstr>ACKNOWLEDGEMENT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YRAM</dc:creator>
  <cp:lastModifiedBy>YRAM</cp:lastModifiedBy>
  <cp:revision>527</cp:revision>
  <dcterms:created xsi:type="dcterms:W3CDTF">2020-07-08T12:25:27Z</dcterms:created>
  <dcterms:modified xsi:type="dcterms:W3CDTF">2021-11-30T14:44:18Z</dcterms:modified>
</cp:coreProperties>
</file>