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0" r:id="rId4"/>
    <p:sldId id="275" r:id="rId5"/>
    <p:sldId id="295" r:id="rId6"/>
    <p:sldId id="296" r:id="rId7"/>
    <p:sldId id="298" r:id="rId8"/>
    <p:sldId id="297" r:id="rId9"/>
    <p:sldId id="299" r:id="rId10"/>
    <p:sldId id="300" r:id="rId11"/>
    <p:sldId id="301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AD8987-AAB6-9C4C-9885-37FB33D6DFBA}" v="1" dt="2021-11-22T15:06:30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1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11/22/21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1" y="971551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3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4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80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126751"/>
            <a:ext cx="10334625" cy="2362515"/>
          </a:xfrm>
        </p:spPr>
        <p:txBody>
          <a:bodyPr>
            <a:normAutofit fontScale="90000"/>
          </a:bodyPr>
          <a:lstStyle/>
          <a:p>
            <a:r>
              <a:rPr lang="en-US" dirty="0"/>
              <a:t>AF4 (Multi-</a:t>
            </a:r>
            <a:r>
              <a:rPr lang="en-US" dirty="0" err="1"/>
              <a:t>TeV</a:t>
            </a:r>
            <a:r>
              <a:rPr lang="en-US" dirty="0"/>
              <a:t> Colliders) Timeline to Final Snowmass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11/22/2021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Mark Palmer, Nadia </a:t>
            </a:r>
            <a:r>
              <a:rPr lang="en-US" dirty="0" err="1"/>
              <a:t>Pastrone</a:t>
            </a:r>
            <a:r>
              <a:rPr lang="en-US" dirty="0"/>
              <a:t>, Alexander </a:t>
            </a:r>
            <a:r>
              <a:rPr lang="en-US" dirty="0" err="1"/>
              <a:t>Valishev</a:t>
            </a:r>
            <a:r>
              <a:rPr lang="en-US" dirty="0"/>
              <a:t>, </a:t>
            </a:r>
            <a:r>
              <a:rPr lang="en-US" dirty="0" err="1"/>
              <a:t>Jingyu</a:t>
            </a:r>
            <a:r>
              <a:rPr lang="en-US"/>
              <a:t> Tang, Marlene Turner</a:t>
            </a:r>
            <a:endParaRPr lang="en-US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EF7DD94-FDCC-B348-8AB1-5E58D725B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19" y="0"/>
            <a:ext cx="20066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C0E086-B4B5-1B4B-9562-B04DEF9BC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3.1 Energy upgrades</a:t>
            </a:r>
          </a:p>
          <a:p>
            <a:pPr marL="0" indent="0">
              <a:buNone/>
            </a:pPr>
            <a:r>
              <a:rPr lang="en-US" dirty="0"/>
              <a:t>3.2 Luminosity upgrades</a:t>
            </a:r>
          </a:p>
          <a:p>
            <a:pPr marL="0" indent="0">
              <a:buNone/>
            </a:pPr>
            <a:r>
              <a:rPr lang="en-US" dirty="0"/>
              <a:t>3.3 Experimental system upgrades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B8896A-512C-4145-B26A-7B1FB6AAA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Staging options and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7C26D-FF58-9A47-A57C-4E5B270B90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F7B6-7954-164D-9BA8-4DDE2915C4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3E95A-AB79-9D46-9F94-5EBA45D0E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51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7B36CA-7B5B-3B44-81D1-137A7B943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4.1 Synergies on machine technologies</a:t>
            </a:r>
          </a:p>
          <a:p>
            <a:pPr marL="0" indent="0">
              <a:buNone/>
            </a:pPr>
            <a:r>
              <a:rPr lang="en-US" dirty="0"/>
              <a:t>4.2 Synergies on detector technologies</a:t>
            </a:r>
          </a:p>
          <a:p>
            <a:pPr marL="0" indent="0">
              <a:buNone/>
            </a:pPr>
            <a:r>
              <a:rPr lang="en-US" dirty="0"/>
              <a:t>4.3 Synergies on conventional facilities and green power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4529B8-6AFD-364F-9832-BF1B1E700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with other concepts or existing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41BAB-CB32-2344-B3D3-E983BA3146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E5C27-C6F2-A947-BD34-71A764624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7C758-6C72-4643-9915-1E3CB9F1D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829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8C9EFAF-9C50-8242-AA25-B4C427780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521321"/>
              </p:ext>
            </p:extLst>
          </p:nvPr>
        </p:nvGraphicFramePr>
        <p:xfrm>
          <a:off x="316214" y="1336114"/>
          <a:ext cx="11766192" cy="27554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1904">
                  <a:extLst>
                    <a:ext uri="{9D8B030D-6E8A-4147-A177-3AD203B41FA5}">
                      <a16:colId xmlns:a16="http://schemas.microsoft.com/office/drawing/2014/main" val="1202280515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1937616078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2818063069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3416455163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2152480186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934408050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3053272930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1818719124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1709024273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4205440592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1424200067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464129044"/>
                    </a:ext>
                  </a:extLst>
                </a:gridCol>
                <a:gridCol w="847024">
                  <a:extLst>
                    <a:ext uri="{9D8B030D-6E8A-4147-A177-3AD203B41FA5}">
                      <a16:colId xmlns:a16="http://schemas.microsoft.com/office/drawing/2014/main" val="520725603"/>
                    </a:ext>
                  </a:extLst>
                </a:gridCol>
              </a:tblGrid>
              <a:tr h="564605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2021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2022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446787"/>
                  </a:ext>
                </a:extLst>
              </a:tr>
              <a:tr h="36562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037888"/>
                  </a:ext>
                </a:extLst>
              </a:tr>
              <a:tr h="6035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Snowmass Timeline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Whitepaper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Due Date: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March 15th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Snowmass at Seattle:</a:t>
                      </a:r>
                    </a:p>
                    <a:p>
                      <a:r>
                        <a:rPr lang="en-US" sz="1000" b="1"/>
                        <a:t>July 17-26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598816"/>
                  </a:ext>
                </a:extLst>
              </a:tr>
              <a:tr h="11094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AF4 Timeline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569785"/>
                  </a:ext>
                </a:extLst>
              </a:tr>
            </a:tbl>
          </a:graphicData>
        </a:graphic>
      </p:graphicFrame>
      <p:sp>
        <p:nvSpPr>
          <p:cNvPr id="54" name="Right Arrow 53">
            <a:extLst>
              <a:ext uri="{FF2B5EF4-FFF2-40B4-BE49-F238E27FC236}">
                <a16:creationId xmlns:a16="http://schemas.microsoft.com/office/drawing/2014/main" id="{BF226D74-7433-7545-96E2-055B35F32305}"/>
              </a:ext>
            </a:extLst>
          </p:cNvPr>
          <p:cNvSpPr/>
          <p:nvPr/>
        </p:nvSpPr>
        <p:spPr>
          <a:xfrm>
            <a:off x="1919430" y="2996338"/>
            <a:ext cx="1336726" cy="1058238"/>
          </a:xfrm>
          <a:prstGeom prst="rightArrow">
            <a:avLst>
              <a:gd name="adj1" fmla="val 77185"/>
              <a:gd name="adj2" fmla="val 50000"/>
            </a:avLst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AF4 Restart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149AA7-EE51-0048-A58B-EC303591AED7}"/>
              </a:ext>
            </a:extLst>
          </p:cNvPr>
          <p:cNvSpPr txBox="1"/>
          <p:nvPr/>
        </p:nvSpPr>
        <p:spPr>
          <a:xfrm>
            <a:off x="2832410" y="93602"/>
            <a:ext cx="93442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Snowmass Restart:  </a:t>
            </a:r>
            <a:br>
              <a:rPr lang="en-US" sz="3200" b="1" dirty="0"/>
            </a:b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Snowmass Day – September 24, 2021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BD242C48-D7DF-C243-AEAC-41776355004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098913" y="3667877"/>
            <a:ext cx="1014158" cy="1231820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>
            <a:extLst>
              <a:ext uri="{FF2B5EF4-FFF2-40B4-BE49-F238E27FC236}">
                <a16:creationId xmlns:a16="http://schemas.microsoft.com/office/drawing/2014/main" id="{0C7F08E1-D874-1049-8E71-BC573BE7E514}"/>
              </a:ext>
            </a:extLst>
          </p:cNvPr>
          <p:cNvSpPr/>
          <p:nvPr/>
        </p:nvSpPr>
        <p:spPr>
          <a:xfrm>
            <a:off x="7297576" y="3428728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96B24A5E-6C9E-8447-9D15-1CE1B5E711E4}"/>
              </a:ext>
            </a:extLst>
          </p:cNvPr>
          <p:cNvSpPr/>
          <p:nvPr/>
        </p:nvSpPr>
        <p:spPr>
          <a:xfrm>
            <a:off x="7396975" y="3004022"/>
            <a:ext cx="1278674" cy="1058238"/>
          </a:xfrm>
          <a:prstGeom prst="rightArrow">
            <a:avLst>
              <a:gd name="adj1" fmla="val 77185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rIns="0" rtlCol="0" anchor="ctr"/>
          <a:lstStyle/>
          <a:p>
            <a:pPr algn="ctr"/>
            <a:r>
              <a:rPr lang="en-US" sz="1200" dirty="0"/>
              <a:t>Complete AF4 Report Draft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CA64C4BD-5807-734E-8338-0607407B6291}"/>
              </a:ext>
            </a:extLst>
          </p:cNvPr>
          <p:cNvSpPr/>
          <p:nvPr/>
        </p:nvSpPr>
        <p:spPr>
          <a:xfrm>
            <a:off x="6553200" y="3018890"/>
            <a:ext cx="957209" cy="1058238"/>
          </a:xfrm>
          <a:prstGeom prst="rightArrow">
            <a:avLst>
              <a:gd name="adj1" fmla="val 77185"/>
              <a:gd name="adj2" fmla="val 5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0" rtlCol="0" anchor="ctr"/>
          <a:lstStyle/>
          <a:p>
            <a:pPr algn="ctr"/>
            <a:r>
              <a:rPr lang="en-US" sz="1200" dirty="0"/>
              <a:t>WP Initial Review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967CD93B-C532-FB44-88B9-F17F55A01582}"/>
              </a:ext>
            </a:extLst>
          </p:cNvPr>
          <p:cNvSpPr/>
          <p:nvPr/>
        </p:nvSpPr>
        <p:spPr>
          <a:xfrm>
            <a:off x="3205537" y="3000054"/>
            <a:ext cx="3421294" cy="1058238"/>
          </a:xfrm>
          <a:prstGeom prst="rightArrow">
            <a:avLst>
              <a:gd name="adj1" fmla="val 7718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Whitepaper Preparation</a:t>
            </a: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74104A47-6F64-664B-B083-3C2F5805E71A}"/>
              </a:ext>
            </a:extLst>
          </p:cNvPr>
          <p:cNvSpPr/>
          <p:nvPr/>
        </p:nvSpPr>
        <p:spPr>
          <a:xfrm>
            <a:off x="3000054" y="3390472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9B753EF3-F7FE-2441-AE1D-6959B3794A1F}"/>
              </a:ext>
            </a:extLst>
          </p:cNvPr>
          <p:cNvSpPr/>
          <p:nvPr/>
        </p:nvSpPr>
        <p:spPr>
          <a:xfrm>
            <a:off x="10002644" y="2999678"/>
            <a:ext cx="345688" cy="1081668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rtlCol="0" anchor="ctr"/>
          <a:lstStyle/>
          <a:p>
            <a:pPr algn="ctr"/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Snowmass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E3A26DC2-3365-EE4F-B6D8-5BF91E2372E6}"/>
              </a:ext>
            </a:extLst>
          </p:cNvPr>
          <p:cNvSpPr/>
          <p:nvPr/>
        </p:nvSpPr>
        <p:spPr>
          <a:xfrm>
            <a:off x="8697944" y="3011456"/>
            <a:ext cx="1327002" cy="1058238"/>
          </a:xfrm>
          <a:prstGeom prst="rightArrow">
            <a:avLst>
              <a:gd name="adj1" fmla="val 77185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ctr"/>
          <a:lstStyle/>
          <a:p>
            <a:pPr algn="ctr"/>
            <a:r>
              <a:rPr lang="en-US" sz="1200" dirty="0"/>
              <a:t>Prepare Snowmass Discussion Materials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3A4D9D7C-655A-4D40-B8A1-32714A75533B}"/>
              </a:ext>
            </a:extLst>
          </p:cNvPr>
          <p:cNvSpPr/>
          <p:nvPr/>
        </p:nvSpPr>
        <p:spPr>
          <a:xfrm>
            <a:off x="8579255" y="3392560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A98E7A00-734F-BC48-B5FF-EA63E33EBA8A}"/>
              </a:ext>
            </a:extLst>
          </p:cNvPr>
          <p:cNvSpPr/>
          <p:nvPr/>
        </p:nvSpPr>
        <p:spPr>
          <a:xfrm>
            <a:off x="7270845" y="3399994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C130FC19-404F-344C-99C7-D6CFEBEBE5F5}"/>
              </a:ext>
            </a:extLst>
          </p:cNvPr>
          <p:cNvCxnSpPr>
            <a:cxnSpLocks/>
            <a:stCxn id="24" idx="3"/>
            <a:endCxn id="22" idx="2"/>
          </p:cNvCxnSpPr>
          <p:nvPr/>
        </p:nvCxnSpPr>
        <p:spPr>
          <a:xfrm flipV="1">
            <a:off x="6862461" y="3667122"/>
            <a:ext cx="531674" cy="82451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70EB122-483E-8B4D-8904-0EE02075E047}"/>
              </a:ext>
            </a:extLst>
          </p:cNvPr>
          <p:cNvSpPr txBox="1"/>
          <p:nvPr/>
        </p:nvSpPr>
        <p:spPr>
          <a:xfrm>
            <a:off x="4305351" y="4168470"/>
            <a:ext cx="2557110" cy="64633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April 15:  Requests for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Clarification (if needed)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8EF2CCB4-BCCD-6E4A-9A1C-E9906479D803}"/>
              </a:ext>
            </a:extLst>
          </p:cNvPr>
          <p:cNvCxnSpPr>
            <a:cxnSpLocks/>
            <a:stCxn id="27" idx="3"/>
            <a:endCxn id="18" idx="2"/>
          </p:cNvCxnSpPr>
          <p:nvPr/>
        </p:nvCxnSpPr>
        <p:spPr>
          <a:xfrm flipV="1">
            <a:off x="8270212" y="3659688"/>
            <a:ext cx="432333" cy="2140511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09D8722-2AA2-FD45-A795-A0B151927498}"/>
              </a:ext>
            </a:extLst>
          </p:cNvPr>
          <p:cNvSpPr txBox="1"/>
          <p:nvPr/>
        </p:nvSpPr>
        <p:spPr>
          <a:xfrm>
            <a:off x="4304370" y="4923036"/>
            <a:ext cx="3965842" cy="175432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May 30: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Preliminary Draft Circulated to POCs for Comment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Executive Summary Sent to 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AF Conveners to Incorporate into Snowmass Meeting Documents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69365AE7-9991-0149-A81E-EE00C0FD946E}"/>
              </a:ext>
            </a:extLst>
          </p:cNvPr>
          <p:cNvSpPr/>
          <p:nvPr/>
        </p:nvSpPr>
        <p:spPr>
          <a:xfrm>
            <a:off x="10348330" y="3033758"/>
            <a:ext cx="1843669" cy="1058238"/>
          </a:xfrm>
          <a:prstGeom prst="rightArrow">
            <a:avLst>
              <a:gd name="adj1" fmla="val 77185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rIns="0" rtlCol="0" anchor="ctr"/>
          <a:lstStyle/>
          <a:p>
            <a:pPr algn="ctr"/>
            <a:r>
              <a:rPr lang="en-US" sz="1200" dirty="0"/>
              <a:t>Final AF4 and AF Report Editing</a:t>
            </a:r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17E7FDED-6962-294F-8A59-98DE55493B4C}"/>
              </a:ext>
            </a:extLst>
          </p:cNvPr>
          <p:cNvSpPr/>
          <p:nvPr/>
        </p:nvSpPr>
        <p:spPr>
          <a:xfrm>
            <a:off x="11945420" y="3422297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6165BB87-DB28-1D4D-89B8-71DF2CAED987}"/>
              </a:ext>
            </a:extLst>
          </p:cNvPr>
          <p:cNvCxnSpPr>
            <a:cxnSpLocks/>
            <a:stCxn id="38" idx="3"/>
            <a:endCxn id="36" idx="2"/>
          </p:cNvCxnSpPr>
          <p:nvPr/>
        </p:nvCxnSpPr>
        <p:spPr>
          <a:xfrm flipV="1">
            <a:off x="11374244" y="3689425"/>
            <a:ext cx="694466" cy="1906179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86F6C6C-0015-404A-9559-0C8BDB301357}"/>
              </a:ext>
            </a:extLst>
          </p:cNvPr>
          <p:cNvSpPr txBox="1"/>
          <p:nvPr/>
        </p:nvSpPr>
        <p:spPr>
          <a:xfrm>
            <a:off x="8776010" y="5272438"/>
            <a:ext cx="2598234" cy="646331"/>
          </a:xfrm>
          <a:prstGeom prst="rect">
            <a:avLst/>
          </a:prstGeom>
          <a:solidFill>
            <a:schemeClr val="accent6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Final Reports Due September 30, 2022</a:t>
            </a:r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253E6F30-9B0A-F44E-B03B-CA7D6BB06068}"/>
              </a:ext>
            </a:extLst>
          </p:cNvPr>
          <p:cNvSpPr/>
          <p:nvPr/>
        </p:nvSpPr>
        <p:spPr>
          <a:xfrm>
            <a:off x="11105362" y="3797721"/>
            <a:ext cx="246580" cy="267128"/>
          </a:xfrm>
          <a:prstGeom prst="diamond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9406B789-BF75-CA47-AAF9-5A89B3A634DB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10527515" y="4070201"/>
            <a:ext cx="701763" cy="593384"/>
          </a:xfrm>
          <a:prstGeom prst="bentConnector3">
            <a:avLst>
              <a:gd name="adj1" fmla="val 10084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FC66B76-0563-D04A-9BD9-C50DA4599C13}"/>
              </a:ext>
            </a:extLst>
          </p:cNvPr>
          <p:cNvSpPr txBox="1"/>
          <p:nvPr/>
        </p:nvSpPr>
        <p:spPr>
          <a:xfrm>
            <a:off x="8776010" y="4201920"/>
            <a:ext cx="1751505" cy="92333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August 31:  Request POC Comments</a:t>
            </a:r>
          </a:p>
        </p:txBody>
      </p:sp>
      <p:pic>
        <p:nvPicPr>
          <p:cNvPr id="55" name="Picture 54" descr="Icon&#10;&#10;Description automatically generated">
            <a:extLst>
              <a:ext uri="{FF2B5EF4-FFF2-40B4-BE49-F238E27FC236}">
                <a16:creationId xmlns:a16="http://schemas.microsoft.com/office/drawing/2014/main" id="{E4F8496A-B117-EA46-9C11-DC5568BEC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18" y="0"/>
            <a:ext cx="2006600" cy="127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7D3DAB-0FFE-4748-A523-413B1A7234A5}"/>
              </a:ext>
            </a:extLst>
          </p:cNvPr>
          <p:cNvSpPr txBox="1"/>
          <p:nvPr/>
        </p:nvSpPr>
        <p:spPr>
          <a:xfrm>
            <a:off x="512196" y="4161033"/>
            <a:ext cx="1586717" cy="147732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AF4 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Whitepaper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Meeting 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w/POCs</a:t>
            </a:r>
          </a:p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Nov. 11, 2021</a:t>
            </a:r>
          </a:p>
        </p:txBody>
      </p:sp>
    </p:spTree>
    <p:extLst>
      <p:ext uri="{BB962C8B-B14F-4D97-AF65-F5344CB8AC3E}">
        <p14:creationId xmlns:p14="http://schemas.microsoft.com/office/powerpoint/2010/main" val="138798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570" y="30591"/>
            <a:ext cx="9144929" cy="1325563"/>
          </a:xfrm>
        </p:spPr>
        <p:txBody>
          <a:bodyPr/>
          <a:lstStyle/>
          <a:p>
            <a:r>
              <a:rPr lang="en-US" dirty="0"/>
              <a:t>A Couple Key Points...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BED499-6ED4-F54A-8BC4-75AB617CA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AF4 is on focus is on the Machine Concept Whitepapers</a:t>
            </a:r>
          </a:p>
          <a:p>
            <a:pPr marL="628650" lvl="1" indent="-171450"/>
            <a:r>
              <a:rPr lang="en-US" dirty="0"/>
              <a:t>We request that Machine Concept POCs coordinate with the technology whitepaper submitters</a:t>
            </a:r>
          </a:p>
          <a:p>
            <a:pPr marL="1085850" lvl="2" indent="-171450"/>
            <a:r>
              <a:rPr lang="en-US" dirty="0"/>
              <a:t>Cross-referencing with “supporting” whitepapers will help us coordinate across the full range of AF submissions</a:t>
            </a:r>
          </a:p>
          <a:p>
            <a:pPr marL="1085850" lvl="2" indent="-171450"/>
            <a:r>
              <a:rPr lang="en-US" dirty="0"/>
              <a:t>Will help us identify critical R&amp;D connections to highlight and cross-reference in the AF4 portion of the report</a:t>
            </a:r>
          </a:p>
          <a:p>
            <a:pPr marL="1085850" lvl="2" indent="-171450"/>
            <a:r>
              <a:rPr lang="en-US" dirty="0"/>
              <a:t>For reference, the full list of the topical groups is on the next slide</a:t>
            </a:r>
          </a:p>
          <a:p>
            <a:pPr marL="628650" lvl="1" indent="-171450"/>
            <a:r>
              <a:rPr lang="en-US" dirty="0"/>
              <a:t>The timeline for generation of the report envisions significant back and forth with the Machine Concept POCs in order to deliver a robust set of inputs to the HEP community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7A18195E-2260-A04E-9379-53ECD4352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14" y="0"/>
            <a:ext cx="20066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36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4D7F7E-B107-8446-85C3-F2DFD6891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2CED7AD1-FA04-A142-94F3-AFE03126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19" y="0"/>
            <a:ext cx="2006600" cy="127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F0CFF9-F81F-F34F-859A-5F3EB9A4E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545" y="153792"/>
            <a:ext cx="8846598" cy="670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0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Final Report on future facilities at very high energy scale, AF4 aims to present</a:t>
            </a:r>
          </a:p>
          <a:p>
            <a:r>
              <a:rPr lang="en-US" dirty="0"/>
              <a:t>Potential machine routes</a:t>
            </a:r>
          </a:p>
          <a:p>
            <a:r>
              <a:rPr lang="en-US" dirty="0"/>
              <a:t>Timelines</a:t>
            </a:r>
          </a:p>
          <a:p>
            <a:r>
              <a:rPr lang="en-US" dirty="0"/>
              <a:t>R&amp;D requirements</a:t>
            </a:r>
          </a:p>
          <a:p>
            <a:r>
              <a:rPr lang="en-US" dirty="0"/>
              <a:t>Common issues (e.g. energy efficiency and cost)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Report will be a summary of the White Papers and other input such as communication with synergistic topical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proposed structure of White Papers reflects the AF4 vision for the Final Report. However, each team can alter it as relevant.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AF4 Report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55C814-0037-ED42-BDD8-66441CBE1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Design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Technology Requirements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Staging options and upgrades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Synergies with other concepts and/or existing facilities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A88A7E-F278-F043-B468-215E952B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Aspects / Chapters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953DF-47A2-A144-A4F5-694D3950EB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572A4-6A9B-6C47-9D9C-05B9E2DCB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10982-9632-474F-8C15-735D7039F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61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AD9FE2-D52C-FE41-9B79-D2E4FCD8E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1.1. Status of design</a:t>
            </a:r>
          </a:p>
          <a:p>
            <a:pPr marL="400050" lvl="1" indent="0">
              <a:buNone/>
            </a:pPr>
            <a:r>
              <a:rPr lang="en-US" dirty="0"/>
              <a:t>Possible classification categories include:  concept-only, pre-CDR (with significant, but not end-to-end design work available), CDR, TDR, other.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35748D-E331-9943-8D37-00981940C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10DB6-77CB-0D48-BE48-93DC14769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AB800-4B15-8A46-BFCE-D62CF38C3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7CAE7-F7D4-AA4A-A9E2-DE9F346B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4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AD9FE2-D52C-FE41-9B79-D2E4FCD8E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1.2. Performance matrix</a:t>
            </a:r>
          </a:p>
          <a:p>
            <a:pPr marL="400050" lvl="1" indent="0">
              <a:buNone/>
            </a:pPr>
            <a:r>
              <a:rPr lang="en-US" dirty="0"/>
              <a:t>Identify the key limiting physical and technological factors in the following main areas</a:t>
            </a:r>
          </a:p>
          <a:p>
            <a:pPr lvl="2" indent="-342900"/>
            <a:r>
              <a:rPr lang="en-US" dirty="0"/>
              <a:t>Attainable energy</a:t>
            </a:r>
          </a:p>
          <a:p>
            <a:pPr lvl="3" indent="-342900"/>
            <a:r>
              <a:rPr lang="en-US" dirty="0"/>
              <a:t>Acceleration rate and RF power.</a:t>
            </a:r>
          </a:p>
          <a:p>
            <a:pPr lvl="3" indent="-342900"/>
            <a:r>
              <a:rPr lang="en-US" dirty="0"/>
              <a:t>Magnet technology: conductor, field quality, quench protection, cost.</a:t>
            </a:r>
          </a:p>
          <a:p>
            <a:pPr lvl="3" indent="-342900"/>
            <a:r>
              <a:rPr lang="en-US" dirty="0"/>
              <a:t>Power consumption</a:t>
            </a:r>
          </a:p>
          <a:p>
            <a:pPr lvl="2" indent="-342900"/>
            <a:r>
              <a:rPr lang="en-US" dirty="0"/>
              <a:t>Attainable luminosity and luminosity integral</a:t>
            </a:r>
          </a:p>
          <a:p>
            <a:pPr lvl="3" indent="-342900"/>
            <a:r>
              <a:rPr lang="en-US" dirty="0"/>
              <a:t>Beam brightness issues</a:t>
            </a:r>
          </a:p>
          <a:p>
            <a:pPr lvl="3" indent="-342900"/>
            <a:r>
              <a:rPr lang="en-US" dirty="0"/>
              <a:t>Beam intensity/power issues</a:t>
            </a:r>
          </a:p>
          <a:p>
            <a:pPr lvl="3" indent="-342900"/>
            <a:r>
              <a:rPr lang="en-US" dirty="0"/>
              <a:t>Luminosity integral (MDI limitations, rep. rate, reliability, etc.)</a:t>
            </a:r>
          </a:p>
          <a:p>
            <a:pPr lvl="2" indent="-342900"/>
            <a:r>
              <a:rPr lang="en-US" dirty="0"/>
              <a:t>Injector and driver systems</a:t>
            </a:r>
          </a:p>
          <a:p>
            <a:pPr lvl="2" indent="-342900"/>
            <a:r>
              <a:rPr lang="en-US" dirty="0"/>
              <a:t>Facility scale</a:t>
            </a:r>
          </a:p>
          <a:p>
            <a:pPr lvl="2" indent="-342900"/>
            <a:r>
              <a:rPr lang="en-US" dirty="0"/>
              <a:t>Power requirements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35748D-E331-9943-8D37-00981940C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10DB6-77CB-0D48-BE48-93DC14769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AB800-4B15-8A46-BFCE-D62CF38C3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7CAE7-F7D4-AA4A-A9E2-DE9F346B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55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AD9FE2-D52C-FE41-9B79-D2E4FCD8E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1.3. Design summary</a:t>
            </a:r>
          </a:p>
          <a:p>
            <a:pPr marL="400050" lvl="1" indent="0">
              <a:buNone/>
            </a:pPr>
            <a:r>
              <a:rPr lang="en-US" dirty="0"/>
              <a:t>Description of and references for the detailed design as it presently exists</a:t>
            </a:r>
          </a:p>
          <a:p>
            <a:pPr marL="0" indent="0">
              <a:buNone/>
            </a:pPr>
            <a:r>
              <a:rPr lang="en-US" dirty="0"/>
              <a:t>1.4. Challenges</a:t>
            </a:r>
          </a:p>
          <a:p>
            <a:pPr lvl="1" indent="-342900"/>
            <a:r>
              <a:rPr lang="en-US" dirty="0"/>
              <a:t>Beam physics</a:t>
            </a:r>
          </a:p>
          <a:p>
            <a:pPr lvl="1" indent="-342900"/>
            <a:r>
              <a:rPr lang="en-US" dirty="0"/>
              <a:t>Machine design</a:t>
            </a:r>
          </a:p>
          <a:p>
            <a:pPr lvl="1" indent="-342900"/>
            <a:r>
              <a:rPr lang="en-US" dirty="0"/>
              <a:t>Required key technologies</a:t>
            </a:r>
          </a:p>
          <a:p>
            <a:pPr lvl="1" indent="-342900"/>
            <a:r>
              <a:rPr lang="en-US" dirty="0"/>
              <a:t>Environmental Impacts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35748D-E331-9943-8D37-00981940C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10DB6-77CB-0D48-BE48-93DC14769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AB800-4B15-8A46-BFCE-D62CF38C3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7CAE7-F7D4-AA4A-A9E2-DE9F346B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69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7EB85B-55C7-BB47-BCD0-F7B98005B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2.1.	Technology Readiness Assessment</a:t>
            </a:r>
          </a:p>
          <a:p>
            <a:pPr marL="0" indent="0">
              <a:buNone/>
            </a:pPr>
            <a:r>
              <a:rPr lang="en-US" dirty="0"/>
              <a:t>2.2.	Required R&amp;D </a:t>
            </a:r>
          </a:p>
          <a:p>
            <a:pPr marL="0" indent="0">
              <a:buNone/>
            </a:pPr>
            <a:r>
              <a:rPr lang="en-US" dirty="0"/>
              <a:t>2.3.	Required and Desirable Demonstrators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 list of technology R&amp;D LOIs related to each machine concept is included.  We ask the machine coordinators to integrate inputs from these LOIs into section 2 of the document.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60CC64-CDCC-7B4E-B975-20E7B9FA4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87A1E-53E9-7F4A-883A-A78E00E592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6F43A-360C-8249-96E6-68A713CB18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AF4 - White Papers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A8FC8-74B0-164E-8062-37B171E97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55702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9D31E02-DF2A-B543-8BE2-F816F8B489EF}" vid="{5C987A4E-B7D1-E443-8E1E-A61CEE0A7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190</TotalTime>
  <Words>651</Words>
  <Application>Microsoft Macintosh PowerPoint</Application>
  <PresentationFormat>Widescreen</PresentationFormat>
  <Paragraphs>126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BNL</vt:lpstr>
      <vt:lpstr>AF4 (Multi-TeV Colliders) Timeline to Final Snowmass Report</vt:lpstr>
      <vt:lpstr>A Couple Key Points...</vt:lpstr>
      <vt:lpstr>PowerPoint Presentation</vt:lpstr>
      <vt:lpstr>AF4 Report</vt:lpstr>
      <vt:lpstr>Main Aspects / Chapters</vt:lpstr>
      <vt:lpstr>Design Overview</vt:lpstr>
      <vt:lpstr>Design Overview</vt:lpstr>
      <vt:lpstr>Design Overview</vt:lpstr>
      <vt:lpstr>Technology Requirements</vt:lpstr>
      <vt:lpstr>Staging options and upgrades</vt:lpstr>
      <vt:lpstr>Synergies with other concepts or existing facilities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AF4 Timeline to Final Snowmass Report</dc:title>
  <dc:subject/>
  <dc:creator>Palmer, Mark</dc:creator>
  <cp:keywords/>
  <dc:description/>
  <cp:lastModifiedBy>Palmer, Mark</cp:lastModifiedBy>
  <cp:revision>1</cp:revision>
  <dcterms:created xsi:type="dcterms:W3CDTF">2021-11-11T12:52:23Z</dcterms:created>
  <dcterms:modified xsi:type="dcterms:W3CDTF">2021-11-22T15:11:47Z</dcterms:modified>
  <cp:category/>
</cp:coreProperties>
</file>