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52" r:id="rId2"/>
  </p:sldMasterIdLst>
  <p:notesMasterIdLst>
    <p:notesMasterId r:id="rId16"/>
  </p:notesMasterIdLst>
  <p:handoutMasterIdLst>
    <p:handoutMasterId r:id="rId17"/>
  </p:handoutMasterIdLst>
  <p:sldIdLst>
    <p:sldId id="264" r:id="rId3"/>
    <p:sldId id="276" r:id="rId4"/>
    <p:sldId id="277" r:id="rId5"/>
    <p:sldId id="278" r:id="rId6"/>
    <p:sldId id="272" r:id="rId7"/>
    <p:sldId id="269" r:id="rId8"/>
    <p:sldId id="279" r:id="rId9"/>
    <p:sldId id="280" r:id="rId10"/>
    <p:sldId id="281" r:id="rId11"/>
    <p:sldId id="282" r:id="rId12"/>
    <p:sldId id="283" r:id="rId13"/>
    <p:sldId id="284" r:id="rId14"/>
    <p:sldId id="267" r:id="rId15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031" autoAdjust="0"/>
    <p:restoredTop sz="94579" autoAdjust="0"/>
  </p:normalViewPr>
  <p:slideViewPr>
    <p:cSldViewPr snapToObjects="1" showGuides="1">
      <p:cViewPr varScale="1">
        <p:scale>
          <a:sx n="80" d="100"/>
          <a:sy n="80" d="100"/>
        </p:scale>
        <p:origin x="324" y="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03EEF-9089-C744-8C93-EE73F8B15776}" type="datetimeFigureOut">
              <a:rPr lang="fr-FR" smtClean="0"/>
              <a:pPr/>
              <a:t>22/11/2021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F8E451-F231-B046-B379-61FE019F64C0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57F9A8-E4A4-1C40-93CC-37CDF0C3283E}" type="datetimeFigureOut">
              <a:rPr lang="fr-FR" smtClean="0"/>
              <a:pPr/>
              <a:t>22/11/2021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393A5D-14D6-4646-84B9-A0E78F83D06C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Content  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/>
              <a:buChar char="•"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2nd Muon Collider Community Meeting, 2021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23393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userDrawn="1">
  <p:cSld name="Last slide">
    <p:bg>
      <p:bgRef idx="1003">
        <a:schemeClr val="bg2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305991" y="4647304"/>
            <a:ext cx="853201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 sz="1350"/>
              <a:t>home.cern</a:t>
            </a:r>
            <a:endParaRPr lang="en-US" sz="135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42077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276350"/>
            <a:ext cx="8305800" cy="3536156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4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contenu 5"/>
          <p:cNvSpPr>
            <a:spLocks noGrp="1"/>
          </p:cNvSpPr>
          <p:nvPr>
            <p:ph sz="quarter" idx="12"/>
          </p:nvPr>
        </p:nvSpPr>
        <p:spPr>
          <a:xfrm>
            <a:off x="457200" y="1016794"/>
            <a:ext cx="8305800" cy="379571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0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pour une image  3"/>
          <p:cNvSpPr>
            <a:spLocks noGrp="1"/>
          </p:cNvSpPr>
          <p:nvPr>
            <p:ph type="pic" sz="quarter" idx="10"/>
          </p:nvPr>
        </p:nvSpPr>
        <p:spPr>
          <a:xfrm>
            <a:off x="457200" y="1276350"/>
            <a:ext cx="8229600" cy="3505200"/>
          </a:xfrm>
          <a:prstGeom prst="rect">
            <a:avLst/>
          </a:prstGeom>
        </p:spPr>
        <p:txBody>
          <a:bodyPr vert="horz"/>
          <a:lstStyle/>
          <a:p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6"/>
          <p:cNvSpPr>
            <a:spLocks noGrp="1"/>
          </p:cNvSpPr>
          <p:nvPr>
            <p:ph type="pic" sz="quarter" idx="10"/>
          </p:nvPr>
        </p:nvSpPr>
        <p:spPr>
          <a:xfrm>
            <a:off x="457200" y="1276349"/>
            <a:ext cx="3733800" cy="3276601"/>
          </a:xfrm>
          <a:prstGeom prst="rect">
            <a:avLst/>
          </a:prstGeom>
        </p:spPr>
        <p:txBody>
          <a:bodyPr vert="horz"/>
          <a:lstStyle/>
          <a:p>
            <a:endParaRPr lang="en-GB" dirty="0"/>
          </a:p>
        </p:txBody>
      </p:sp>
      <p:sp>
        <p:nvSpPr>
          <p:cNvPr id="4" name="Espace réservé du texte 11"/>
          <p:cNvSpPr>
            <a:spLocks noGrp="1"/>
          </p:cNvSpPr>
          <p:nvPr>
            <p:ph type="body" sz="quarter" idx="11"/>
          </p:nvPr>
        </p:nvSpPr>
        <p:spPr>
          <a:xfrm>
            <a:off x="4343400" y="1276350"/>
            <a:ext cx="4419600" cy="3276600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371600" y="4812506"/>
            <a:ext cx="6324600" cy="273844"/>
          </a:xfrm>
          <a:prstGeom prst="rect">
            <a:avLst/>
          </a:prstGeom>
        </p:spPr>
        <p:txBody>
          <a:bodyPr lIns="0" tIns="0" rIns="0" bIns="0"/>
          <a:lstStyle>
            <a:lvl1pPr>
              <a:defRPr sz="1200">
                <a:latin typeface="Arial Narrow"/>
                <a:cs typeface="Arial Narrow"/>
              </a:defRPr>
            </a:lvl1pPr>
          </a:lstStyle>
          <a:p>
            <a:r>
              <a:rPr lang="en-GB"/>
              <a:t>2nd Muon Collider Community Meeting, 2021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848600" y="4904185"/>
            <a:ext cx="4572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  <a:latin typeface="Arial Narrow"/>
                <a:cs typeface="Arial Narrow"/>
              </a:defRPr>
            </a:lvl1pPr>
          </a:lstStyle>
          <a:p>
            <a:fld id="{974172A1-1CBF-0B40-9234-7D4D80EC19EA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Titre 6"/>
          <p:cNvSpPr>
            <a:spLocks noGrp="1"/>
          </p:cNvSpPr>
          <p:nvPr>
            <p:ph type="title"/>
          </p:nvPr>
        </p:nvSpPr>
        <p:spPr>
          <a:xfrm>
            <a:off x="1295400" y="206375"/>
            <a:ext cx="6781800" cy="857250"/>
          </a:xfrm>
          <a:prstGeom prst="rect">
            <a:avLst/>
          </a:prstGeom>
        </p:spPr>
        <p:txBody>
          <a:bodyPr vert="horz" lIns="0" tIns="0" rIns="0" bIns="0"/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305991" y="4275189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362081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image" Target="../media/image3.jpeg"/><Relationship Id="rId5" Type="http://schemas.openxmlformats.org/officeDocument/2006/relationships/slideLayout" Target="../slideLayouts/slideLayout9.xml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70" r:id="rId4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MUON-Slide-graphBase-pagebottom.jpg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0" y="4705350"/>
            <a:ext cx="9144000" cy="508000"/>
          </a:xfrm>
          <a:prstGeom prst="rect">
            <a:avLst/>
          </a:prstGeom>
        </p:spPr>
      </p:pic>
      <p:pic>
        <p:nvPicPr>
          <p:cNvPr id="7" name="Image 6" descr="MCC-inernational-finalV01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129201" y="133350"/>
            <a:ext cx="1013799" cy="1013799"/>
          </a:xfrm>
          <a:prstGeom prst="rect">
            <a:avLst/>
          </a:prstGeom>
        </p:spPr>
      </p:pic>
      <p:pic>
        <p:nvPicPr>
          <p:cNvPr id="5" name="Image 4" descr="MCC-LogoCERN.jpg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05800" y="209550"/>
            <a:ext cx="609600" cy="6096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61" r:id="rId4"/>
    <p:sldLayoutId id="2147483674" r:id="rId5"/>
    <p:sldLayoutId id="2147483675" r:id="rId6"/>
    <p:sldLayoutId id="2147483676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tx1"/>
          </a:solidFill>
          <a:latin typeface="Arial Narrow"/>
          <a:ea typeface="+mj-ea"/>
          <a:cs typeface="Arial Narrow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800" kern="1200">
          <a:solidFill>
            <a:schemeClr val="tx1"/>
          </a:solidFill>
          <a:latin typeface="Arial Narrow"/>
          <a:ea typeface="+mn-ea"/>
          <a:cs typeface="Arial Narrow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400" kern="1200">
          <a:solidFill>
            <a:schemeClr val="tx1"/>
          </a:solidFill>
          <a:latin typeface="Arial Narrow"/>
          <a:ea typeface="+mn-ea"/>
          <a:cs typeface="Arial Narrow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1"/>
        </a:buClr>
        <a:buFont typeface="Wingdings" charset="2"/>
        <a:buChar char="§"/>
        <a:defRPr sz="2000" kern="1200">
          <a:solidFill>
            <a:schemeClr val="tx1"/>
          </a:solidFill>
          <a:latin typeface="Arial Narrow"/>
          <a:ea typeface="+mn-ea"/>
          <a:cs typeface="Arial Narrow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portal/#fn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c.europa.eu/info/funding-tenders/opportunities/portal/#fn1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mp"/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MUON-SlideGraph-gradient.png"/>
          <p:cNvPicPr>
            <a:picLocks noChangeAspect="1"/>
          </p:cNvPicPr>
          <p:nvPr/>
        </p:nvPicPr>
        <p:blipFill>
          <a:blip r:embed="rId2">
            <a:alphaModFix amt="75000"/>
          </a:blip>
          <a:stretch>
            <a:fillRect/>
          </a:stretch>
        </p:blipFill>
        <p:spPr>
          <a:xfrm>
            <a:off x="0" y="3069829"/>
            <a:ext cx="9144000" cy="2108200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>
            <a:off x="5562600" y="4019550"/>
            <a:ext cx="2971800" cy="10418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  <a:cs typeface="Arial Narrow"/>
              </a:rPr>
              <a:t>Roberto Losito</a:t>
            </a:r>
          </a:p>
          <a:p>
            <a:pPr algn="r"/>
            <a:r>
              <a:rPr lang="en-US" sz="1600" dirty="0">
                <a:solidFill>
                  <a:schemeClr val="bg1"/>
                </a:solidFill>
                <a:latin typeface="Arial Narrow"/>
              </a:rPr>
              <a:t>CERN</a:t>
            </a:r>
          </a:p>
          <a:p>
            <a:pPr lvl="0">
              <a:spcBef>
                <a:spcPct val="20000"/>
              </a:spcBef>
              <a:buClr>
                <a:srgbClr val="FF3645"/>
              </a:buClr>
              <a:defRPr/>
            </a:pPr>
            <a:r>
              <a:rPr lang="en-GB" sz="1350" dirty="0">
                <a:solidFill>
                  <a:prstClr val="white"/>
                </a:solidFill>
                <a:latin typeface="Arial Narrow"/>
              </a:rPr>
              <a:t>3</a:t>
            </a:r>
            <a:r>
              <a:rPr lang="en-GB" sz="1350" baseline="30000" dirty="0">
                <a:solidFill>
                  <a:prstClr val="white"/>
                </a:solidFill>
                <a:latin typeface="Arial Narrow"/>
              </a:rPr>
              <a:t>rd</a:t>
            </a:r>
            <a:r>
              <a:rPr lang="en-GB" sz="1350" dirty="0">
                <a:solidFill>
                  <a:prstClr val="white"/>
                </a:solidFill>
                <a:latin typeface="Arial Narrow"/>
              </a:rPr>
              <a:t> Community meeting of the International Muon Collider Design Study - 6 Oct. 2021</a:t>
            </a:r>
            <a:endParaRPr lang="en-GB" sz="1500" dirty="0">
              <a:solidFill>
                <a:prstClr val="white"/>
              </a:solidFill>
              <a:latin typeface="Arial Narrow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907705" y="2073671"/>
            <a:ext cx="4824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0"/>
              </a:spcAft>
            </a:pPr>
            <a:r>
              <a:rPr lang="en-US" sz="2400" b="1" i="1" dirty="0">
                <a:latin typeface="Arial Narrow"/>
                <a:cs typeface="Arial Narrow"/>
              </a:rPr>
              <a:t>TIARA: shall we proceed with an application for call                              </a:t>
            </a:r>
            <a:r>
              <a:rPr lang="en-US" sz="2400" b="1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Horizon-infra-2022-Dev-01-01 </a:t>
            </a:r>
            <a:r>
              <a:rPr lang="en-US" sz="24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?</a:t>
            </a:r>
            <a:endParaRPr lang="en-GB" sz="24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1B5FA3-CB34-44A6-9C75-F48A86C7B2B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>
                <a:latin typeface="+mj-lt"/>
              </a:rPr>
              <a:t>The TIARA consortium initially pushed us to submit a proposal to the first call (DEV) </a:t>
            </a:r>
          </a:p>
          <a:p>
            <a:r>
              <a:rPr lang="en-US" dirty="0">
                <a:latin typeface="+mj-lt"/>
              </a:rPr>
              <a:t>We asked for opinion in case we submit a TECH proposal</a:t>
            </a:r>
          </a:p>
          <a:p>
            <a:pPr lvl="1"/>
            <a:r>
              <a:rPr lang="en-US" dirty="0" err="1">
                <a:latin typeface="+mj-lt"/>
              </a:rPr>
              <a:t>Scepticism</a:t>
            </a:r>
            <a:r>
              <a:rPr lang="en-US" dirty="0">
                <a:latin typeface="+mj-lt"/>
              </a:rPr>
              <a:t> about the possibility to build a </a:t>
            </a:r>
            <a:r>
              <a:rPr lang="en-GB" dirty="0">
                <a:latin typeface="+mj-lt"/>
              </a:rPr>
              <a:t>coherent programme with 3 ESFRI class of facilities. </a:t>
            </a:r>
          </a:p>
          <a:p>
            <a:pPr lvl="1"/>
            <a:r>
              <a:rPr lang="en-GB" dirty="0">
                <a:latin typeface="+mj-lt"/>
              </a:rPr>
              <a:t>In the TECH proposal we also have difficulties to involve Industry (not required in the DEV).</a:t>
            </a:r>
          </a:p>
          <a:p>
            <a:r>
              <a:rPr lang="en-GB" dirty="0">
                <a:latin typeface="+mj-lt"/>
              </a:rPr>
              <a:t>Both calls have very little chance of success (10% or less). </a:t>
            </a:r>
            <a:endParaRPr lang="en-US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44AFCAC-4511-43EC-A4F2-83F78FA182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6BC4F76E-A99C-499C-BA90-75DACFE05D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considerations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15306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FCA1F6E-DD09-47C2-ADC0-5CD23A6FE59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n-US" sz="1600" dirty="0">
                <a:latin typeface="+mn-lt"/>
              </a:rPr>
              <a:t>Possible topics for the project: 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latin typeface="+mn-lt"/>
              </a:rPr>
              <a:t>Studies and tests to reduce the breakdown rate in RF cavities (in High Magnetic field): </a:t>
            </a:r>
            <a:r>
              <a:rPr lang="en-US" sz="1200" i="1" dirty="0">
                <a:solidFill>
                  <a:srgbClr val="FF0000"/>
                </a:solidFill>
                <a:latin typeface="+mn-lt"/>
              </a:rPr>
              <a:t>test stand to be built (CEA&amp; STFC?)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latin typeface="+mn-lt"/>
              </a:rPr>
              <a:t>Design and development of high-field Solenoids (20T – 50 T). At the highest fields (50T) we need to develop a concept that makes it resilient to high levels of radiation (</a:t>
            </a:r>
            <a:r>
              <a:rPr lang="en-US" sz="1200" i="1" dirty="0">
                <a:solidFill>
                  <a:srgbClr val="FF0000"/>
                </a:solidFill>
                <a:latin typeface="+mn-lt"/>
              </a:rPr>
              <a:t>interested: KIT, CEA</a:t>
            </a:r>
            <a:r>
              <a:rPr lang="en-US" sz="1200" dirty="0">
                <a:latin typeface="+mn-lt"/>
              </a:rPr>
              <a:t>)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latin typeface="+mn-lt"/>
              </a:rPr>
              <a:t>Improve efficiency of RF sources and power converters (</a:t>
            </a:r>
            <a:r>
              <a:rPr lang="en-US" sz="1200" i="1" dirty="0">
                <a:solidFill>
                  <a:srgbClr val="FF0000"/>
                </a:solidFill>
                <a:latin typeface="+mn-lt"/>
              </a:rPr>
              <a:t>CERN, Industry</a:t>
            </a:r>
            <a:r>
              <a:rPr lang="en-US" sz="1200" dirty="0">
                <a:latin typeface="+mn-lt"/>
              </a:rPr>
              <a:t>).</a:t>
            </a:r>
          </a:p>
          <a:p>
            <a:pPr lvl="2">
              <a:spcBef>
                <a:spcPts val="1200"/>
              </a:spcBef>
            </a:pPr>
            <a:r>
              <a:rPr lang="en-US" sz="800" dirty="0">
                <a:latin typeface="+mn-lt"/>
              </a:rPr>
              <a:t>Need to design Klystrons at the frequencies of interest (around 700 MHz) with peak power in excess of 24 MW. </a:t>
            </a:r>
          </a:p>
          <a:p>
            <a:pPr lvl="2">
              <a:spcBef>
                <a:spcPts val="1200"/>
              </a:spcBef>
            </a:pPr>
            <a:r>
              <a:rPr lang="en-US" sz="800" dirty="0">
                <a:latin typeface="+mn-lt"/>
              </a:rPr>
              <a:t>Need to design Power converters for rapid cycling synchrotrons with highest efficiency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latin typeface="+mn-lt"/>
              </a:rPr>
              <a:t>Improve capacity of simulation of muon beams, neutrino radiation and detail better the layout of the different machines in the accelerator chain (</a:t>
            </a:r>
            <a:r>
              <a:rPr lang="en-US" sz="1200" i="1" dirty="0">
                <a:solidFill>
                  <a:srgbClr val="FF0000"/>
                </a:solidFill>
                <a:latin typeface="+mn-lt"/>
              </a:rPr>
              <a:t>CERN, STFC, CEA, INFN</a:t>
            </a:r>
            <a:r>
              <a:rPr lang="en-US" sz="1200" dirty="0">
                <a:latin typeface="+mn-lt"/>
              </a:rPr>
              <a:t>) 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latin typeface="+mn-lt"/>
              </a:rPr>
              <a:t>Confirm and refine the necessary beam power on target necessary to have a reasonable peak luminosity, studies on target materials to assess feasibility of few MW target  (</a:t>
            </a:r>
            <a:r>
              <a:rPr lang="en-US" sz="1200" i="1" dirty="0">
                <a:solidFill>
                  <a:srgbClr val="FF0000"/>
                </a:solidFill>
                <a:latin typeface="+mn-lt"/>
              </a:rPr>
              <a:t>CERN, STFC, ESS</a:t>
            </a:r>
            <a:r>
              <a:rPr lang="en-US" sz="1200" dirty="0">
                <a:latin typeface="+mn-lt"/>
              </a:rPr>
              <a:t>)</a:t>
            </a:r>
          </a:p>
          <a:p>
            <a:pPr lvl="1">
              <a:spcBef>
                <a:spcPts val="1200"/>
              </a:spcBef>
            </a:pPr>
            <a:r>
              <a:rPr lang="en-US" sz="1200" dirty="0">
                <a:latin typeface="+mn-lt"/>
              </a:rPr>
              <a:t>Define and address strategies to cope with Neutrino Radiation (for the 10+ </a:t>
            </a:r>
            <a:r>
              <a:rPr lang="en-US" sz="1200" dirty="0" err="1">
                <a:latin typeface="+mn-lt"/>
              </a:rPr>
              <a:t>TeV</a:t>
            </a:r>
            <a:r>
              <a:rPr lang="en-US" sz="1200" dirty="0">
                <a:latin typeface="+mn-lt"/>
              </a:rPr>
              <a:t> collider) (</a:t>
            </a:r>
            <a:r>
              <a:rPr lang="en-US" sz="1200" i="1" dirty="0">
                <a:solidFill>
                  <a:srgbClr val="FF0000"/>
                </a:solidFill>
                <a:latin typeface="+mn-lt"/>
              </a:rPr>
              <a:t>CERN, …</a:t>
            </a:r>
            <a:r>
              <a:rPr lang="en-US" sz="1200" dirty="0">
                <a:latin typeface="+mn-lt"/>
              </a:rPr>
              <a:t>) </a:t>
            </a:r>
          </a:p>
          <a:p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624F28A-A57D-4F02-8AED-AAF3E412F45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A453BA3-FB09-4FDA-AA67-6AA110BAF0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do we need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5543443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7D29148-7D93-4A71-AE53-3C211D2490D9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US" dirty="0">
                <a:latin typeface="+mj-lt"/>
              </a:rPr>
              <a:t>Any program needs a strong support from several labs/institutions</a:t>
            </a:r>
          </a:p>
          <a:p>
            <a:r>
              <a:rPr lang="en-US" dirty="0">
                <a:latin typeface="+mj-lt"/>
              </a:rPr>
              <a:t>It will also require a substantial level of matching funds (ideally full match of EU requested funds). </a:t>
            </a:r>
          </a:p>
          <a:p>
            <a:r>
              <a:rPr lang="en-GB" dirty="0">
                <a:latin typeface="+mj-lt"/>
              </a:rPr>
              <a:t>Needs 3 Research infrastructures (CERN, ISIS?, ESS?, Myrrha? Eupraxia?...) </a:t>
            </a:r>
          </a:p>
          <a:p>
            <a:r>
              <a:rPr lang="en-GB" b="1" i="1" dirty="0">
                <a:latin typeface="+mj-lt"/>
              </a:rPr>
              <a:t>What option would the community support ?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2B273F9-5B21-407D-8339-403ECB4E981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128B0699-D4EC-4008-B3F0-98683316D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74643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 11" descr="MUON-SlideGraph-gradient.png"/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1448648"/>
            <a:ext cx="9144000" cy="3764702"/>
          </a:xfrm>
          <a:prstGeom prst="rect">
            <a:avLst/>
          </a:prstGeom>
        </p:spPr>
      </p:pic>
      <p:pic>
        <p:nvPicPr>
          <p:cNvPr id="83" name="Image 82" descr="MUON-SlideGraph-LogoBkgnd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150"/>
            <a:ext cx="9144000" cy="5140960"/>
          </a:xfrm>
          <a:prstGeom prst="rect">
            <a:avLst/>
          </a:prstGeom>
        </p:spPr>
      </p:pic>
      <p:sp>
        <p:nvSpPr>
          <p:cNvPr id="82" name="Titre 8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85" name="Image 84" descr="MCC-LogoCER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77200" y="255900"/>
            <a:ext cx="838200" cy="838200"/>
          </a:xfrm>
          <a:prstGeom prst="rect">
            <a:avLst/>
          </a:prstGeom>
        </p:spPr>
      </p:pic>
      <p:pic>
        <p:nvPicPr>
          <p:cNvPr id="86" name="Image 85" descr="MCC-inernational-finalV01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503" y="57150"/>
            <a:ext cx="1391497" cy="1391497"/>
          </a:xfrm>
          <a:prstGeom prst="rect">
            <a:avLst/>
          </a:prstGeom>
        </p:spPr>
      </p:pic>
      <p:sp>
        <p:nvSpPr>
          <p:cNvPr id="11" name="ZoneTexte 10"/>
          <p:cNvSpPr txBox="1"/>
          <p:nvPr/>
        </p:nvSpPr>
        <p:spPr>
          <a:xfrm>
            <a:off x="2535766" y="2571750"/>
            <a:ext cx="437726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Thank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</a:t>
            </a:r>
            <a:endParaRPr lang="fr-FR" sz="3200" b="1" i="1" dirty="0">
              <a:solidFill>
                <a:schemeClr val="bg1"/>
              </a:solidFill>
              <a:latin typeface="Arial Narrow"/>
              <a:cs typeface="Arial Narrow"/>
            </a:endParaRPr>
          </a:p>
          <a:p>
            <a:pPr algn="ctr"/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for </a:t>
            </a:r>
            <a:r>
              <a:rPr lang="fr-FR" sz="3200" b="1" i="1" dirty="0" err="1">
                <a:solidFill>
                  <a:schemeClr val="bg1"/>
                </a:solidFill>
                <a:latin typeface="Arial Narrow"/>
                <a:cs typeface="Arial Narrow"/>
              </a:rPr>
              <a:t>your</a:t>
            </a:r>
            <a:r>
              <a:rPr lang="fr-FR" sz="3200" b="1" i="1" dirty="0">
                <a:solidFill>
                  <a:schemeClr val="bg1"/>
                </a:solidFill>
                <a:latin typeface="Arial Narrow"/>
                <a:cs typeface="Arial Narrow"/>
              </a:rPr>
              <a:t> attention</a:t>
            </a:r>
            <a:endParaRPr lang="en-GB" sz="32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9445DA-F48D-49CE-974F-2F3D71E2F0F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2000" dirty="0"/>
              <a:t>Research Infrastructure concept development</a:t>
            </a:r>
          </a:p>
          <a:p>
            <a:pPr lvl="1"/>
            <a:r>
              <a:rPr lang="en-GB" sz="1400" dirty="0">
                <a:latin typeface="+mj-lt"/>
              </a:rPr>
              <a:t>This topic aims at supporting the </a:t>
            </a:r>
            <a:r>
              <a:rPr lang="en-GB" sz="1400" dirty="0">
                <a:solidFill>
                  <a:srgbClr val="FF0000"/>
                </a:solidFill>
                <a:latin typeface="+mj-lt"/>
              </a:rPr>
              <a:t>development of new concepts for the next generation of research infrastructures of European interest</a:t>
            </a:r>
            <a:r>
              <a:rPr lang="en-GB" sz="1400" baseline="30000" dirty="0">
                <a:latin typeface="+mj-lt"/>
                <a:hlinkClick r:id="rId2"/>
              </a:rPr>
              <a:t>[1]</a:t>
            </a:r>
            <a:r>
              <a:rPr lang="en-GB" sz="1400" dirty="0">
                <a:latin typeface="+mj-lt"/>
              </a:rPr>
              <a:t>, single/multi sited, distributed or virtual, that none or few countries might individually be able to afford. </a:t>
            </a:r>
            <a:r>
              <a:rPr lang="en-GB" sz="1400" b="1" dirty="0">
                <a:solidFill>
                  <a:srgbClr val="FF0000"/>
                </a:solidFill>
                <a:latin typeface="+mj-lt"/>
              </a:rPr>
              <a:t>All fields of research can be considered.</a:t>
            </a:r>
          </a:p>
          <a:p>
            <a:r>
              <a:rPr lang="en-GB" sz="2200" b="0" i="0" u="none" strike="noStrike" baseline="0" dirty="0">
                <a:solidFill>
                  <a:srgbClr val="000000"/>
                </a:solidFill>
                <a:latin typeface="+mj-lt"/>
              </a:rPr>
              <a:t>The Commission estimates that an EU contribution of between EUR 1.00 and 3.00 million would allow these outcomes to be addressed appropriately.</a:t>
            </a:r>
          </a:p>
          <a:p>
            <a:pPr lvl="1"/>
            <a:endParaRPr lang="en-GB" sz="14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sz="1400" b="1" dirty="0">
              <a:solidFill>
                <a:srgbClr val="FF0000"/>
              </a:solidFill>
              <a:latin typeface="+mj-lt"/>
            </a:endParaRPr>
          </a:p>
          <a:p>
            <a:pPr lvl="1"/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44A97B-AF5F-4065-8F4F-7AA747048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2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5540E3-565C-48FC-BA9F-848D0E44B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HORIZON-INFRA-2022-DEV-01-01</a:t>
            </a:r>
          </a:p>
        </p:txBody>
      </p:sp>
    </p:spTree>
    <p:extLst>
      <p:ext uri="{BB962C8B-B14F-4D97-AF65-F5344CB8AC3E}">
        <p14:creationId xmlns:p14="http://schemas.microsoft.com/office/powerpoint/2010/main" val="12981896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GB" dirty="0"/>
              <a:t>Projects are expected to contribute </a:t>
            </a:r>
            <a:r>
              <a:rPr lang="en-GB" b="1" dirty="0">
                <a:solidFill>
                  <a:srgbClr val="FF0000"/>
                </a:solidFill>
              </a:rPr>
              <a:t>to all </a:t>
            </a:r>
            <a:r>
              <a:rPr lang="en-GB" dirty="0"/>
              <a:t>the following expected outcomes:</a:t>
            </a:r>
          </a:p>
          <a:p>
            <a:pPr lvl="1"/>
            <a:r>
              <a:rPr lang="en-GB" b="1" dirty="0">
                <a:solidFill>
                  <a:srgbClr val="FF0000"/>
                </a:solidFill>
              </a:rPr>
              <a:t>sound science cases </a:t>
            </a:r>
            <a:r>
              <a:rPr lang="en-GB" dirty="0"/>
              <a:t>for new research infrastructures, </a:t>
            </a:r>
            <a:r>
              <a:rPr lang="en-GB" b="1" u="sng" dirty="0">
                <a:solidFill>
                  <a:srgbClr val="FF0000"/>
                </a:solidFill>
              </a:rPr>
              <a:t>including</a:t>
            </a:r>
            <a:r>
              <a:rPr lang="en-GB" dirty="0"/>
              <a:t> expected scientific breakthrough, gap analysis and </a:t>
            </a:r>
            <a:r>
              <a:rPr lang="en-GB" dirty="0">
                <a:solidFill>
                  <a:srgbClr val="FF0000"/>
                </a:solidFill>
              </a:rPr>
              <a:t>feasibility/design studies to support planning and decision making </a:t>
            </a:r>
            <a:r>
              <a:rPr lang="en-GB" dirty="0"/>
              <a:t>at the national level (e.g. funding bodies, governments) </a:t>
            </a:r>
            <a:r>
              <a:rPr lang="en-GB" dirty="0">
                <a:solidFill>
                  <a:srgbClr val="FF0000"/>
                </a:solidFill>
              </a:rPr>
              <a:t>and at European level (e.g. ESFRI);</a:t>
            </a:r>
          </a:p>
          <a:p>
            <a:endParaRPr lang="en-GB" dirty="0"/>
          </a:p>
          <a:p>
            <a:pPr lvl="1"/>
            <a:r>
              <a:rPr lang="en-GB" dirty="0"/>
              <a:t>a better alignment of the development of the research infrastructure landscape with the advancement of excellent science and frontier research;</a:t>
            </a:r>
          </a:p>
          <a:p>
            <a:endParaRPr lang="en-GB" dirty="0"/>
          </a:p>
          <a:p>
            <a:pPr lvl="1"/>
            <a:r>
              <a:rPr lang="en-GB" dirty="0"/>
              <a:t>new services and access opportunities available to the research community, allowing to better tackle scientific and societal challenges.</a:t>
            </a:r>
          </a:p>
          <a:p>
            <a:pPr marL="0" indent="0">
              <a:buNone/>
            </a:pPr>
            <a:br>
              <a:rPr lang="en-GB" dirty="0"/>
            </a:b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Expected Outcome</a:t>
            </a:r>
          </a:p>
        </p:txBody>
      </p:sp>
    </p:spTree>
    <p:extLst>
      <p:ext uri="{BB962C8B-B14F-4D97-AF65-F5344CB8AC3E}">
        <p14:creationId xmlns:p14="http://schemas.microsoft.com/office/powerpoint/2010/main" val="72496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Autofit/>
          </a:bodyPr>
          <a:lstStyle/>
          <a:p>
            <a:pPr>
              <a:spcAft>
                <a:spcPts val="600"/>
              </a:spcAft>
            </a:pPr>
            <a:r>
              <a:rPr lang="en-GB" sz="1800" dirty="0">
                <a:latin typeface="+mj-lt"/>
              </a:rPr>
              <a:t>This topic aims at supporting the </a:t>
            </a:r>
            <a:r>
              <a:rPr lang="en-GB" sz="1800" dirty="0">
                <a:solidFill>
                  <a:srgbClr val="FF0000"/>
                </a:solidFill>
                <a:latin typeface="+mj-lt"/>
              </a:rPr>
              <a:t>development of new concepts for the next generation of research infrastructures of European interest</a:t>
            </a:r>
            <a:r>
              <a:rPr lang="en-GB" sz="1800" baseline="30000" dirty="0">
                <a:latin typeface="+mj-lt"/>
                <a:hlinkClick r:id="rId2"/>
              </a:rPr>
              <a:t>[1]</a:t>
            </a:r>
            <a:r>
              <a:rPr lang="en-GB" sz="1800" dirty="0">
                <a:latin typeface="+mj-lt"/>
              </a:rPr>
              <a:t>, single/multi sited, distributed or virtual, that none or few countries might individually be able to afford. All fields of research can be considered.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latin typeface="+mj-lt"/>
              </a:rPr>
              <a:t>Major upgrades of existing infrastructures may also be considered if the end result is significantly transformative and equivalent to a new infrastructure concept.</a:t>
            </a:r>
          </a:p>
          <a:p>
            <a:pPr>
              <a:spcAft>
                <a:spcPts val="600"/>
              </a:spcAft>
            </a:pPr>
            <a:r>
              <a:rPr lang="en-GB" sz="1800" dirty="0">
                <a:latin typeface="+mj-lt"/>
              </a:rPr>
              <a:t>Proposals for RI concept development </a:t>
            </a:r>
            <a:r>
              <a:rPr lang="en-GB" sz="1800" dirty="0">
                <a:solidFill>
                  <a:srgbClr val="FF0000"/>
                </a:solidFill>
                <a:latin typeface="+mj-lt"/>
              </a:rPr>
              <a:t>will tackle all key questions concerning the technical and conceptual feasibility </a:t>
            </a:r>
            <a:r>
              <a:rPr lang="en-GB" sz="1800" dirty="0">
                <a:latin typeface="+mj-lt"/>
              </a:rPr>
              <a:t>of new or upgraded fully fledged user facilities.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4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Scope</a:t>
            </a:r>
          </a:p>
        </p:txBody>
      </p:sp>
    </p:spTree>
    <p:extLst>
      <p:ext uri="{BB962C8B-B14F-4D97-AF65-F5344CB8AC3E}">
        <p14:creationId xmlns:p14="http://schemas.microsoft.com/office/powerpoint/2010/main" val="7315849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sz="quarter" idx="1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>
                <a:solidFill>
                  <a:srgbClr val="333333"/>
                </a:solidFill>
                <a:latin typeface="inherit"/>
              </a:rPr>
              <a:t>In this respect, proposals should address all following aspects:</a:t>
            </a:r>
            <a:endParaRPr lang="en-GB" dirty="0">
              <a:solidFill>
                <a:srgbClr val="333333"/>
              </a:solidFill>
              <a:latin typeface="eui-defau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3333"/>
                </a:solidFill>
                <a:latin typeface="inherit"/>
              </a:rPr>
              <a:t>demonstrate relevance in relation to ERA, including to the existing landscape, and the advancement with respect to the state-of-art of the new infrastructure;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3333"/>
                </a:solidFill>
                <a:latin typeface="inherit"/>
              </a:rPr>
              <a:t>highlight the research challenges the new research infrastructures will make possible to address, including at global level;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3333"/>
                </a:solidFill>
                <a:latin typeface="inherit"/>
              </a:rPr>
              <a:t>indicate the gaps in the research infrastructure landscape the new infrastructure will cover and the synergies with existing infrastructures at European and global level, including those co-financed from other EU instruments (e.g.: Cohesion policy);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333333"/>
                </a:solidFill>
                <a:latin typeface="inherit"/>
              </a:rPr>
              <a:t>Indicate, when relevant, the potential impact of the new research infrastructure at regional level.</a:t>
            </a:r>
          </a:p>
          <a:p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68094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Screen Clipping"/>
          <p:cNvPicPr>
            <a:picLocks noGrp="1" noChangeAspect="1"/>
          </p:cNvPicPr>
          <p:nvPr>
            <p:ph sz="quarter"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1181521"/>
            <a:ext cx="6374421" cy="4012902"/>
          </a:xfr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HORIZON-INFRA-2022-DEV-01-01</a:t>
            </a:r>
            <a:br>
              <a:rPr lang="en-GB" dirty="0"/>
            </a:br>
            <a:r>
              <a:rPr lang="en-GB" sz="2400" dirty="0"/>
              <a:t>Research infrastructure concept development	</a:t>
            </a:r>
          </a:p>
        </p:txBody>
      </p:sp>
      <p:pic>
        <p:nvPicPr>
          <p:cNvPr id="7" name="Picture 6" descr="Screen Clippi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8314" y="879635"/>
            <a:ext cx="5155685" cy="1908139"/>
          </a:xfrm>
          <a:prstGeom prst="rect">
            <a:avLst/>
          </a:prstGeom>
        </p:spPr>
      </p:pic>
      <p:sp>
        <p:nvSpPr>
          <p:cNvPr id="8" name="Oval 7"/>
          <p:cNvSpPr/>
          <p:nvPr/>
        </p:nvSpPr>
        <p:spPr>
          <a:xfrm>
            <a:off x="5004048" y="1635646"/>
            <a:ext cx="648072" cy="288032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F65B2611-D2CD-4F8E-8D0A-3E45F8933178}"/>
              </a:ext>
            </a:extLst>
          </p:cNvPr>
          <p:cNvSpPr/>
          <p:nvPr/>
        </p:nvSpPr>
        <p:spPr>
          <a:xfrm>
            <a:off x="2448502" y="4659156"/>
            <a:ext cx="971369" cy="360866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0E97B9E8-649F-4D79-86E9-89FC33719BA3}"/>
              </a:ext>
            </a:extLst>
          </p:cNvPr>
          <p:cNvSpPr/>
          <p:nvPr/>
        </p:nvSpPr>
        <p:spPr>
          <a:xfrm>
            <a:off x="3779912" y="4659156"/>
            <a:ext cx="792088" cy="432873"/>
          </a:xfrm>
          <a:prstGeom prst="ellipse">
            <a:avLst/>
          </a:prstGeom>
          <a:noFill/>
          <a:ln w="28575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84353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59445DA-F48D-49CE-974F-2F3D71E2F0F8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1800" b="1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R&amp;D for the next generation of scientific instrumentation, tools and methods</a:t>
            </a:r>
            <a:endParaRPr lang="en-GB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r>
              <a:rPr lang="en-GB" sz="2000" dirty="0"/>
              <a:t>Call aimed at </a:t>
            </a:r>
            <a:r>
              <a:rPr lang="en-US" sz="2000" dirty="0"/>
              <a:t>developing  “</a:t>
            </a:r>
            <a:r>
              <a:rPr lang="en-GB" sz="20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innovative scientific instrumentation, tools and methods</a:t>
            </a:r>
            <a:r>
              <a:rPr lang="en-GB" sz="20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which advance the state-of-art of European RIs, and show transformative potential in RIs operation.</a:t>
            </a:r>
            <a:r>
              <a:rPr lang="en-US" sz="2000" dirty="0"/>
              <a:t> “</a:t>
            </a:r>
          </a:p>
          <a:p>
            <a:r>
              <a:rPr lang="en-GB" sz="1600" b="0" i="0" u="none" strike="noStrike" baseline="0" dirty="0">
                <a:solidFill>
                  <a:srgbClr val="000000"/>
                </a:solidFill>
                <a:latin typeface="+mj-lt"/>
              </a:rPr>
              <a:t>Cutting-edge technologies will also enhance the potential of RIs to contribute addressing EU policy objectives and socio-economic challenges.</a:t>
            </a:r>
          </a:p>
          <a:p>
            <a:pPr lvl="1"/>
            <a:endParaRPr lang="en-GB" sz="1600" dirty="0"/>
          </a:p>
          <a:p>
            <a:pPr marR="600" algn="just"/>
            <a:r>
              <a:rPr lang="en-GB" sz="1800" b="0" i="0" u="none" strike="noStrike" baseline="0" dirty="0">
                <a:solidFill>
                  <a:srgbClr val="000000"/>
                </a:solidFill>
                <a:latin typeface="+mj-lt"/>
              </a:rPr>
              <a:t>The Commission estimates that an EU contribution of between EUR 5.00 and 10.00 million would allow these outcomes to be addressed appropriately. </a:t>
            </a:r>
            <a:endParaRPr lang="en-GB" sz="1400" b="1" dirty="0">
              <a:solidFill>
                <a:srgbClr val="FF0000"/>
              </a:solidFill>
              <a:latin typeface="+mj-lt"/>
            </a:endParaRPr>
          </a:p>
          <a:p>
            <a:pPr lvl="1"/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6744A97B-AF5F-4065-8F4F-7AA7470485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45540E3-565C-48FC-BA9F-848D0E44B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/>
              <a:t>HORIZON-INFRA-2022-TECH-01-01</a:t>
            </a:r>
          </a:p>
        </p:txBody>
      </p:sp>
    </p:spTree>
    <p:extLst>
      <p:ext uri="{BB962C8B-B14F-4D97-AF65-F5344CB8AC3E}">
        <p14:creationId xmlns:p14="http://schemas.microsoft.com/office/powerpoint/2010/main" val="13731254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4952FD6-0E97-4F2F-8A32-79861D9DDAA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r>
              <a:rPr lang="en-GB" sz="2000" b="0" i="0" strike="noStrike" baseline="0" dirty="0">
                <a:solidFill>
                  <a:srgbClr val="000000"/>
                </a:solidFill>
                <a:latin typeface="+mj-lt"/>
              </a:rPr>
              <a:t>Project results are expected to contribute </a:t>
            </a:r>
            <a:r>
              <a:rPr lang="en-GB" sz="2000" b="1" i="0" strike="noStrike" baseline="0" dirty="0">
                <a:solidFill>
                  <a:srgbClr val="FF0000"/>
                </a:solidFill>
                <a:latin typeface="+mj-lt"/>
              </a:rPr>
              <a:t>to several </a:t>
            </a:r>
            <a:r>
              <a:rPr lang="en-GB" sz="2000" b="0" i="0" strike="noStrike" baseline="0" dirty="0">
                <a:solidFill>
                  <a:srgbClr val="000000"/>
                </a:solidFill>
                <a:latin typeface="+mj-lt"/>
              </a:rPr>
              <a:t>of the following expected outcomes:</a:t>
            </a:r>
          </a:p>
          <a:p>
            <a:endParaRPr lang="en-GB" sz="2000" b="0" i="0" strike="noStrike" baseline="0" dirty="0">
              <a:solidFill>
                <a:srgbClr val="000000"/>
              </a:solidFill>
              <a:latin typeface="+mj-lt"/>
            </a:endParaRPr>
          </a:p>
          <a:p>
            <a:pPr lvl="1"/>
            <a:r>
              <a:rPr lang="en-GB" sz="1600" b="0" i="0" strike="noStrike" baseline="0" dirty="0">
                <a:solidFill>
                  <a:srgbClr val="000000"/>
                </a:solidFill>
                <a:latin typeface="+mj-lt"/>
              </a:rPr>
              <a:t>enhanced scientific competitiveness of European research infrastructures</a:t>
            </a:r>
          </a:p>
          <a:p>
            <a:pPr lvl="1"/>
            <a:r>
              <a:rPr lang="en-GB" sz="1600" b="0" i="0" strike="noStrike" baseline="0" dirty="0">
                <a:solidFill>
                  <a:srgbClr val="FF0000"/>
                </a:solidFill>
                <a:latin typeface="+mj-lt"/>
              </a:rPr>
              <a:t>Foundations for the development of innovative companies</a:t>
            </a:r>
            <a:r>
              <a:rPr lang="en-GB" sz="1600" b="0" i="0" strike="noStrike" baseline="0" dirty="0">
                <a:solidFill>
                  <a:srgbClr val="000000"/>
                </a:solidFill>
                <a:latin typeface="+mj-lt"/>
              </a:rPr>
              <a:t>;</a:t>
            </a:r>
          </a:p>
          <a:p>
            <a:pPr lvl="1"/>
            <a:r>
              <a:rPr lang="en-GB" sz="1600" b="0" i="0" strike="noStrike" baseline="0" dirty="0">
                <a:solidFill>
                  <a:srgbClr val="000000"/>
                </a:solidFill>
                <a:latin typeface="+mj-lt"/>
              </a:rPr>
              <a:t>increase of the technological level of industries through the co-development of advanced technologies for research infrastructures and creation of potential new markets;</a:t>
            </a:r>
          </a:p>
          <a:p>
            <a:pPr lvl="1"/>
            <a:r>
              <a:rPr lang="en-GB" sz="1600" b="0" i="0" strike="noStrike" baseline="0" dirty="0">
                <a:solidFill>
                  <a:srgbClr val="000000"/>
                </a:solidFill>
                <a:latin typeface="+mj-lt"/>
              </a:rPr>
              <a:t>integration of research infrastructures into local, regional and global innovation systems.</a:t>
            </a:r>
            <a:endParaRPr lang="en-GB" sz="16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91BBF86-66DF-4A37-BF07-9F145BD1C8B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F55CBB-17D3-4A06-B0EA-B7EA830E5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i="0" strike="noStrike" baseline="0" dirty="0">
                <a:solidFill>
                  <a:srgbClr val="000000"/>
                </a:solidFill>
                <a:latin typeface="+mj-lt"/>
              </a:rPr>
              <a:t>Expected Outcome: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30637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2C6A30E-ED86-4DAA-BC8C-23C130FC64E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sz="1800" b="1" dirty="0">
                <a:latin typeface="+mj-lt"/>
              </a:rPr>
              <a:t>Proposals should address all following aspects:</a:t>
            </a:r>
          </a:p>
          <a:p>
            <a:pPr lvl="1"/>
            <a:r>
              <a:rPr lang="en-GB" sz="1400" dirty="0">
                <a:latin typeface="+mj-lt"/>
              </a:rPr>
              <a:t>Research and development of new scientific instrumentation, tools and methods for research infrastructures taking into due account resource efficiency (e.g. energy consumption) and environmental (including climate-related) impacts;</a:t>
            </a:r>
          </a:p>
          <a:p>
            <a:pPr lvl="1"/>
            <a:r>
              <a:rPr lang="en-GB" sz="1400" dirty="0">
                <a:latin typeface="+mj-lt"/>
              </a:rPr>
              <a:t>their technology validation and prototyping;</a:t>
            </a:r>
          </a:p>
          <a:p>
            <a:pPr lvl="1"/>
            <a:r>
              <a:rPr lang="en-GB" sz="1400" dirty="0">
                <a:latin typeface="+mj-lt"/>
              </a:rPr>
              <a:t>training of RI staff for the operation and use of these new solutions;</a:t>
            </a:r>
          </a:p>
          <a:p>
            <a:pPr lvl="1"/>
            <a:r>
              <a:rPr lang="en-GB" sz="1400" dirty="0">
                <a:latin typeface="+mj-lt"/>
              </a:rPr>
              <a:t>the innovative potential for industrial exploitation of the solutions and/or for the benefits of the society.</a:t>
            </a:r>
          </a:p>
          <a:p>
            <a:pPr lvl="1"/>
            <a:endParaRPr lang="en-GB" sz="1400" dirty="0">
              <a:latin typeface="+mj-lt"/>
            </a:endParaRPr>
          </a:p>
          <a:p>
            <a:r>
              <a:rPr lang="en-GB" sz="18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Consortia must be built around a leading core of at least 3 world-class research </a:t>
            </a:r>
            <a:r>
              <a:rPr lang="fr-FR" sz="1800" b="1" i="0" u="none" strike="noStrike" baseline="0" dirty="0">
                <a:solidFill>
                  <a:srgbClr val="FF0000"/>
                </a:solidFill>
                <a:latin typeface="Times New Roman" panose="02020603050405020304" pitchFamily="18" charset="0"/>
              </a:rPr>
              <a:t>infrastructures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being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ESFRI infrastructures,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European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</a:t>
            </a:r>
            <a:r>
              <a:rPr lang="fr-FR" sz="1800" b="0" i="0" u="none" strike="noStrike" baseline="0" dirty="0" err="1">
                <a:solidFill>
                  <a:srgbClr val="000000"/>
                </a:solidFill>
                <a:latin typeface="Times New Roman" panose="02020603050405020304" pitchFamily="18" charset="0"/>
              </a:rPr>
              <a:t>Research</a:t>
            </a:r>
            <a:r>
              <a:rPr lang="fr-FR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Infrastructures Consortia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(ERICs) and/or other world-class research infrastructures of European interest</a:t>
            </a:r>
            <a:r>
              <a:rPr lang="en-GB" sz="1800" b="0" i="0" u="none" strike="noStrike" baseline="30000" dirty="0">
                <a:solidFill>
                  <a:srgbClr val="000000"/>
                </a:solidFill>
                <a:latin typeface="Times New Roman" panose="02020603050405020304" pitchFamily="18" charset="0"/>
              </a:rPr>
              <a:t>102 </a:t>
            </a:r>
            <a:r>
              <a:rPr lang="en-GB" sz="1800" b="0" i="0" u="none" strike="noStrike" baseline="0" dirty="0">
                <a:solidFill>
                  <a:srgbClr val="000000"/>
                </a:solidFill>
                <a:latin typeface="Times New Roman" panose="02020603050405020304" pitchFamily="18" charset="0"/>
              </a:rPr>
              <a:t> and can include a wider set of RIs. Other technological partners, including industry and SMEs, should also be involved, thus promoting innovation and knowledge sharing through co-development of new technical solutions for research infrastructures.</a:t>
            </a:r>
          </a:p>
          <a:p>
            <a:pPr algn="l"/>
            <a:endParaRPr lang="fr-FR" sz="1800" b="0" i="0" u="none" strike="noStrike" baseline="0" dirty="0">
              <a:solidFill>
                <a:srgbClr val="000000"/>
              </a:solidFill>
              <a:latin typeface="Times New Roman" panose="02020603050405020304" pitchFamily="18" charset="0"/>
            </a:endParaRPr>
          </a:p>
          <a:p>
            <a:endParaRPr lang="en-GB" sz="1800" dirty="0">
              <a:latin typeface="+mj-lt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3EB9BE7-EAB4-4062-A402-A1E4127BD7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74172A1-1CBF-0B40-9234-7D4D80EC19EA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4DEBE7C-14B0-4173-B956-FC041E82F5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41817128"/>
      </p:ext>
    </p:extLst>
  </p:cSld>
  <p:clrMapOvr>
    <a:masterClrMapping/>
  </p:clrMapOvr>
</p:sld>
</file>

<file path=ppt/theme/theme1.xml><?xml version="1.0" encoding="utf-8"?>
<a:theme xmlns:a="http://schemas.openxmlformats.org/drawingml/2006/main" name="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IMCC - 1">
  <a:themeElements>
    <a:clrScheme name="IMCC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645"/>
      </a:accent1>
      <a:accent2>
        <a:srgbClr val="BF3A68"/>
      </a:accent2>
      <a:accent3>
        <a:srgbClr val="803E8B"/>
      </a:accent3>
      <a:accent4>
        <a:srgbClr val="4042AD"/>
      </a:accent4>
      <a:accent5>
        <a:srgbClr val="0046D0"/>
      </a:accent5>
      <a:accent6>
        <a:srgbClr val="003296"/>
      </a:accent6>
      <a:hlink>
        <a:srgbClr val="FF5A73"/>
      </a:hlink>
      <a:folHlink>
        <a:srgbClr val="87AFEC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1486</TotalTime>
  <Words>1115</Words>
  <Application>Microsoft Office PowerPoint</Application>
  <PresentationFormat>On-screen Show (16:9)</PresentationFormat>
  <Paragraphs>83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Arial Narrow</vt:lpstr>
      <vt:lpstr>Calibri</vt:lpstr>
      <vt:lpstr>eui-default</vt:lpstr>
      <vt:lpstr>inherit</vt:lpstr>
      <vt:lpstr>Times New Roman</vt:lpstr>
      <vt:lpstr>Wingdings</vt:lpstr>
      <vt:lpstr>IMCC - 1</vt:lpstr>
      <vt:lpstr>1_IMCC - 1</vt:lpstr>
      <vt:lpstr>PowerPoint Presentation</vt:lpstr>
      <vt:lpstr>HORIZON-INFRA-2022-DEV-01-01</vt:lpstr>
      <vt:lpstr>Expected Outcome</vt:lpstr>
      <vt:lpstr>Scope</vt:lpstr>
      <vt:lpstr>Proposals</vt:lpstr>
      <vt:lpstr>HORIZON-INFRA-2022-DEV-01-01 Research infrastructure concept development </vt:lpstr>
      <vt:lpstr>HORIZON-INFRA-2022-TECH-01-01</vt:lpstr>
      <vt:lpstr>Expected Outcome:</vt:lpstr>
      <vt:lpstr>Proposals</vt:lpstr>
      <vt:lpstr>Additional considerations</vt:lpstr>
      <vt:lpstr>What do we need</vt:lpstr>
      <vt:lpstr>Conclusions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Roberto Losito</cp:lastModifiedBy>
  <cp:revision>350</cp:revision>
  <dcterms:created xsi:type="dcterms:W3CDTF">2021-05-17T12:13:58Z</dcterms:created>
  <dcterms:modified xsi:type="dcterms:W3CDTF">2021-11-22T11:01:47Z</dcterms:modified>
</cp:coreProperties>
</file>