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60" r:id="rId1"/>
    <p:sldMasterId id="2147483679" r:id="rId2"/>
    <p:sldMasterId id="2147483691" r:id="rId3"/>
    <p:sldMasterId id="2147483698" r:id="rId4"/>
    <p:sldMasterId id="2147483721" r:id="rId5"/>
  </p:sldMasterIdLst>
  <p:notesMasterIdLst>
    <p:notesMasterId r:id="rId26"/>
  </p:notesMasterIdLst>
  <p:sldIdLst>
    <p:sldId id="256" r:id="rId6"/>
    <p:sldId id="326" r:id="rId7"/>
    <p:sldId id="331" r:id="rId8"/>
    <p:sldId id="327" r:id="rId9"/>
    <p:sldId id="311" r:id="rId10"/>
    <p:sldId id="328" r:id="rId11"/>
    <p:sldId id="314" r:id="rId12"/>
    <p:sldId id="315" r:id="rId13"/>
    <p:sldId id="260" r:id="rId14"/>
    <p:sldId id="329" r:id="rId15"/>
    <p:sldId id="324" r:id="rId16"/>
    <p:sldId id="322" r:id="rId17"/>
    <p:sldId id="261" r:id="rId18"/>
    <p:sldId id="332" r:id="rId19"/>
    <p:sldId id="320" r:id="rId20"/>
    <p:sldId id="319" r:id="rId21"/>
    <p:sldId id="318" r:id="rId22"/>
    <p:sldId id="333" r:id="rId23"/>
    <p:sldId id="330" r:id="rId24"/>
    <p:sldId id="334" r:id="rId25"/>
  </p:sldIdLst>
  <p:sldSz cx="12192000" cy="6858000"/>
  <p:notesSz cx="6858000" cy="9144000"/>
  <p:embeddedFontLst>
    <p:embeddedFont>
      <p:font typeface="Arial Narrow" panose="020B0606020202030204" pitchFamily="34" charset="0"/>
      <p:regular r:id="rId27"/>
      <p:bold r:id="rId28"/>
      <p:italic r:id="rId29"/>
      <p:boldItalic r:id="rId30"/>
    </p:embeddedFont>
    <p:embeddedFont>
      <p:font typeface="Calibri" panose="020F0502020204030204" pitchFamily="34" charset="0"/>
      <p:regular r:id="rId31"/>
      <p:bold r:id="rId32"/>
      <p:italic r:id="rId33"/>
      <p:boldItalic r:id="rId34"/>
    </p:embeddedFont>
    <p:embeddedFont>
      <p:font typeface="Optima" pitchFamily="2" charset="0"/>
      <p:regular r:id="rId3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showGuides="1">
      <p:cViewPr varScale="1">
        <p:scale>
          <a:sx n="81" d="100"/>
          <a:sy n="81" d="100"/>
        </p:scale>
        <p:origin x="126" y="84"/>
      </p:cViewPr>
      <p:guideLst>
        <p:guide orient="horz" pos="2160"/>
        <p:guide pos="3840"/>
      </p:guideLst>
    </p:cSldViewPr>
  </p:slideViewPr>
  <p:notesTextViewPr>
    <p:cViewPr>
      <p:scale>
        <a:sx n="1" d="1"/>
        <a:sy n="1" d="1"/>
      </p:scale>
      <p:origin x="0" y="0"/>
    </p:cViewPr>
  </p:notesTextViewPr>
  <p:sorterViewPr>
    <p:cViewPr>
      <p:scale>
        <a:sx n="100" d="100"/>
        <a:sy n="100" d="100"/>
      </p:scale>
      <p:origin x="0" y="-334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9" Type="http://schemas.openxmlformats.org/officeDocument/2006/relationships/tableStyles" Target="tableStyles.xml"/><Relationship Id="rId21" Type="http://schemas.openxmlformats.org/officeDocument/2006/relationships/slide" Target="slides/slide16.xml"/><Relationship Id="rId34" Type="http://schemas.openxmlformats.org/officeDocument/2006/relationships/font" Target="fonts/font8.fntdata"/><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font" Target="fonts/font7.fntdata"/><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font" Target="fonts/font6.fntdata"/><Relationship Id="rId37"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font" Target="fonts/font2.fntdata"/><Relationship Id="rId36"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font" Target="fonts/font5.fntdata"/><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font" Target="fonts/font9.fntdata"/><Relationship Id="rId8" Type="http://schemas.openxmlformats.org/officeDocument/2006/relationships/slide" Target="slides/slide3.xml"/><Relationship Id="rId3" Type="http://schemas.openxmlformats.org/officeDocument/2006/relationships/slideMaster" Target="slideMasters/slideMaster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8881212061392698E-2"/>
          <c:y val="2.06722423859871E-2"/>
          <c:w val="0.86912105808616702"/>
          <c:h val="0.82704749881647499"/>
        </c:manualLayout>
      </c:layout>
      <c:barChart>
        <c:barDir val="bar"/>
        <c:grouping val="clustered"/>
        <c:varyColors val="0"/>
        <c:ser>
          <c:idx val="0"/>
          <c:order val="0"/>
          <c:tx>
            <c:strRef>
              <c:f>label 0</c:f>
              <c:strCache>
                <c:ptCount val="1"/>
                <c:pt idx="0">
                  <c:v>Proposals</c:v>
                </c:pt>
              </c:strCache>
            </c:strRef>
          </c:tx>
          <c:spPr>
            <a:solidFill>
              <a:srgbClr val="0033A0"/>
            </a:solidFill>
            <a:ln>
              <a:noFill/>
            </a:ln>
          </c:spPr>
          <c:invertIfNegative val="0"/>
          <c:dLbls>
            <c:spPr>
              <a:noFill/>
              <a:ln>
                <a:noFill/>
              </a:ln>
              <a:effectLst/>
            </c:spPr>
            <c:dLblPos val="outEnd"/>
            <c:showLegendKey val="0"/>
            <c:showVal val="0"/>
            <c:showCatName val="0"/>
            <c:showSerName val="0"/>
            <c:showPercent val="0"/>
            <c:showBubbleSize val="1"/>
            <c:showLeaderLines val="0"/>
            <c:extLst>
              <c:ext xmlns:c15="http://schemas.microsoft.com/office/drawing/2012/chart" uri="{CE6537A1-D6FC-4f65-9D91-7224C49458BB}">
                <c15:showLeaderLines val="0"/>
              </c:ext>
            </c:extLst>
          </c:dLbls>
          <c:cat>
            <c:strRef>
              <c:f>categories</c:f>
              <c:strCache>
                <c:ptCount val="8"/>
                <c:pt idx="0">
                  <c:v>2014</c:v>
                </c:pt>
                <c:pt idx="1">
                  <c:v>2015</c:v>
                </c:pt>
                <c:pt idx="2">
                  <c:v>2016</c:v>
                </c:pt>
                <c:pt idx="3">
                  <c:v>2017</c:v>
                </c:pt>
                <c:pt idx="4">
                  <c:v>2018</c:v>
                </c:pt>
                <c:pt idx="5">
                  <c:v>2019</c:v>
                </c:pt>
                <c:pt idx="6">
                  <c:v>2020</c:v>
                </c:pt>
                <c:pt idx="7">
                  <c:v>2021</c:v>
                </c:pt>
              </c:strCache>
            </c:strRef>
          </c:cat>
          <c:val>
            <c:numRef>
              <c:f>0</c:f>
              <c:numCache>
                <c:formatCode>General</c:formatCode>
                <c:ptCount val="8"/>
                <c:pt idx="0">
                  <c:v>292</c:v>
                </c:pt>
                <c:pt idx="1">
                  <c:v>119</c:v>
                </c:pt>
                <c:pt idx="2">
                  <c:v>150</c:v>
                </c:pt>
                <c:pt idx="3">
                  <c:v>180</c:v>
                </c:pt>
                <c:pt idx="4">
                  <c:v>195</c:v>
                </c:pt>
                <c:pt idx="5">
                  <c:v>178</c:v>
                </c:pt>
                <c:pt idx="6">
                  <c:v>198</c:v>
                </c:pt>
                <c:pt idx="7">
                  <c:v>289</c:v>
                </c:pt>
              </c:numCache>
            </c:numRef>
          </c:val>
          <c:extLst>
            <c:ext xmlns:c16="http://schemas.microsoft.com/office/drawing/2014/chart" uri="{C3380CC4-5D6E-409C-BE32-E72D297353CC}">
              <c16:uniqueId val="{00000000-8935-4439-B001-83762570CF09}"/>
            </c:ext>
          </c:extLst>
        </c:ser>
        <c:ser>
          <c:idx val="1"/>
          <c:order val="1"/>
          <c:tx>
            <c:strRef>
              <c:f>label 1</c:f>
              <c:strCache>
                <c:ptCount val="1"/>
                <c:pt idx="0">
                  <c:v>Countries</c:v>
                </c:pt>
              </c:strCache>
            </c:strRef>
          </c:tx>
          <c:spPr>
            <a:solidFill>
              <a:srgbClr val="61C4D3"/>
            </a:solidFill>
            <a:ln>
              <a:noFill/>
            </a:ln>
          </c:spPr>
          <c:invertIfNegative val="0"/>
          <c:dLbls>
            <c:spPr>
              <a:noFill/>
              <a:ln>
                <a:noFill/>
              </a:ln>
              <a:effectLst/>
            </c:spPr>
            <c:dLblPos val="outEnd"/>
            <c:showLegendKey val="0"/>
            <c:showVal val="0"/>
            <c:showCatName val="0"/>
            <c:showSerName val="0"/>
            <c:showPercent val="0"/>
            <c:showBubbleSize val="1"/>
            <c:showLeaderLines val="0"/>
            <c:extLst>
              <c:ext xmlns:c15="http://schemas.microsoft.com/office/drawing/2012/chart" uri="{CE6537A1-D6FC-4f65-9D91-7224C49458BB}">
                <c15:showLeaderLines val="0"/>
              </c:ext>
            </c:extLst>
          </c:dLbls>
          <c:cat>
            <c:strRef>
              <c:f>categories</c:f>
              <c:strCache>
                <c:ptCount val="8"/>
                <c:pt idx="0">
                  <c:v>2014</c:v>
                </c:pt>
                <c:pt idx="1">
                  <c:v>2015</c:v>
                </c:pt>
                <c:pt idx="2">
                  <c:v>2016</c:v>
                </c:pt>
                <c:pt idx="3">
                  <c:v>2017</c:v>
                </c:pt>
                <c:pt idx="4">
                  <c:v>2018</c:v>
                </c:pt>
                <c:pt idx="5">
                  <c:v>2019</c:v>
                </c:pt>
                <c:pt idx="6">
                  <c:v>2020</c:v>
                </c:pt>
                <c:pt idx="7">
                  <c:v>2021</c:v>
                </c:pt>
              </c:strCache>
            </c:strRef>
          </c:cat>
          <c:val>
            <c:numRef>
              <c:f>1</c:f>
              <c:numCache>
                <c:formatCode>General</c:formatCode>
                <c:ptCount val="8"/>
                <c:pt idx="0">
                  <c:v>50</c:v>
                </c:pt>
                <c:pt idx="1">
                  <c:v>28</c:v>
                </c:pt>
                <c:pt idx="2">
                  <c:v>37</c:v>
                </c:pt>
                <c:pt idx="3">
                  <c:v>43</c:v>
                </c:pt>
                <c:pt idx="4">
                  <c:v>42</c:v>
                </c:pt>
                <c:pt idx="5">
                  <c:v>48</c:v>
                </c:pt>
                <c:pt idx="6">
                  <c:v>47</c:v>
                </c:pt>
                <c:pt idx="7">
                  <c:v>57</c:v>
                </c:pt>
              </c:numCache>
            </c:numRef>
          </c:val>
          <c:extLst>
            <c:ext xmlns:c16="http://schemas.microsoft.com/office/drawing/2014/chart" uri="{C3380CC4-5D6E-409C-BE32-E72D297353CC}">
              <c16:uniqueId val="{00000001-8935-4439-B001-83762570CF09}"/>
            </c:ext>
          </c:extLst>
        </c:ser>
        <c:dLbls>
          <c:showLegendKey val="0"/>
          <c:showVal val="0"/>
          <c:showCatName val="0"/>
          <c:showSerName val="0"/>
          <c:showPercent val="0"/>
          <c:showBubbleSize val="0"/>
        </c:dLbls>
        <c:gapWidth val="182"/>
        <c:axId val="4735323"/>
        <c:axId val="24603740"/>
      </c:barChart>
      <c:catAx>
        <c:axId val="4735323"/>
        <c:scaling>
          <c:orientation val="minMax"/>
        </c:scaling>
        <c:delete val="0"/>
        <c:axPos val="l"/>
        <c:numFmt formatCode="General" sourceLinked="1"/>
        <c:majorTickMark val="none"/>
        <c:minorTickMark val="none"/>
        <c:tickLblPos val="nextTo"/>
        <c:spPr>
          <a:ln w="9360">
            <a:solidFill>
              <a:srgbClr val="CADBFF"/>
            </a:solidFill>
            <a:round/>
          </a:ln>
        </c:spPr>
        <c:txPr>
          <a:bodyPr/>
          <a:lstStyle/>
          <a:p>
            <a:pPr>
              <a:defRPr sz="1600" b="0" strike="noStrike" spc="-1">
                <a:solidFill>
                  <a:srgbClr val="2F2F2F"/>
                </a:solidFill>
                <a:latin typeface="Arial"/>
                <a:ea typeface="DejaVu Sans"/>
              </a:defRPr>
            </a:pPr>
            <a:endParaRPr lang="en-US"/>
          </a:p>
        </c:txPr>
        <c:crossAx val="24603740"/>
        <c:crosses val="autoZero"/>
        <c:auto val="1"/>
        <c:lblAlgn val="ctr"/>
        <c:lblOffset val="100"/>
        <c:noMultiLvlLbl val="1"/>
      </c:catAx>
      <c:valAx>
        <c:axId val="24603740"/>
        <c:scaling>
          <c:orientation val="minMax"/>
        </c:scaling>
        <c:delete val="0"/>
        <c:axPos val="l"/>
        <c:majorGridlines>
          <c:spPr>
            <a:ln w="9360">
              <a:solidFill>
                <a:srgbClr val="CADBFF"/>
              </a:solidFill>
              <a:round/>
            </a:ln>
          </c:spPr>
        </c:majorGridlines>
        <c:numFmt formatCode="General" sourceLinked="0"/>
        <c:majorTickMark val="none"/>
        <c:minorTickMark val="none"/>
        <c:tickLblPos val="nextTo"/>
        <c:spPr>
          <a:ln w="6480">
            <a:noFill/>
          </a:ln>
        </c:spPr>
        <c:txPr>
          <a:bodyPr/>
          <a:lstStyle/>
          <a:p>
            <a:pPr>
              <a:defRPr sz="1600" b="0" strike="noStrike" spc="-1">
                <a:solidFill>
                  <a:srgbClr val="2F2F2F"/>
                </a:solidFill>
                <a:latin typeface="Arial"/>
                <a:ea typeface="DejaVu Sans"/>
              </a:defRPr>
            </a:pPr>
            <a:endParaRPr lang="en-US"/>
          </a:p>
        </c:txPr>
        <c:crossAx val="4735323"/>
        <c:crossesAt val="1"/>
        <c:crossBetween val="between"/>
      </c:valAx>
      <c:spPr>
        <a:noFill/>
        <a:ln>
          <a:noFill/>
        </a:ln>
      </c:spPr>
    </c:plotArea>
    <c:plotVisOnly val="1"/>
    <c:dispBlanksAs val="gap"/>
    <c:showDLblsOverMax val="1"/>
  </c:chart>
  <c:spPr>
    <a:noFill/>
    <a:ln>
      <a:noFill/>
    </a:ln>
  </c:spPr>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A5D52D4-9D34-40C5-A115-30328031AB4B}" type="datetimeFigureOut">
              <a:rPr lang="en-GB" smtClean="0"/>
              <a:t>10/12/2021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DE03DF4-F495-4A21-89A6-5784194067BE}" type="slidenum">
              <a:rPr lang="en-GB" smtClean="0"/>
              <a:t>‹#›</a:t>
            </a:fld>
            <a:endParaRPr lang="en-GB"/>
          </a:p>
        </p:txBody>
      </p:sp>
    </p:spTree>
    <p:extLst>
      <p:ext uri="{BB962C8B-B14F-4D97-AF65-F5344CB8AC3E}">
        <p14:creationId xmlns:p14="http://schemas.microsoft.com/office/powerpoint/2010/main" val="30196006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514100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F64230-33A5-4A7C-81EB-85F21F0D1D0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463348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394240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606346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aseline="0" dirty="0">
              <a:solidFill>
                <a:schemeClr val="accent3"/>
              </a:solidFill>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096636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817525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5552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dirty="0" err="1"/>
              <a:t>Als</a:t>
            </a:r>
            <a:r>
              <a:rPr lang="en-US" sz="1200" b="0" dirty="0"/>
              <a:t> </a:t>
            </a:r>
            <a:r>
              <a:rPr lang="en-US" sz="1200" dirty="0" err="1"/>
              <a:t>Hintergrund</a:t>
            </a:r>
            <a:r>
              <a:rPr lang="en-US" sz="1200" b="0" dirty="0"/>
              <a:t> Artwork (</a:t>
            </a:r>
            <a:r>
              <a:rPr lang="en-US" sz="1200" b="0" dirty="0" err="1"/>
              <a:t>blick</a:t>
            </a:r>
            <a:r>
              <a:rPr lang="en-US" sz="1200" b="0" dirty="0"/>
              <a:t> von </a:t>
            </a:r>
            <a:r>
              <a:rPr lang="en-US" sz="1200" b="0" dirty="0" err="1"/>
              <a:t>oben</a:t>
            </a:r>
            <a:r>
              <a:rPr lang="en-US" sz="1200" b="0" dirty="0"/>
              <a:t> auf SG- CERN </a:t>
            </a:r>
            <a:r>
              <a:rPr lang="en-US" sz="1200" b="0" dirty="0" err="1"/>
              <a:t>Townhall</a:t>
            </a:r>
            <a:r>
              <a:rPr lang="en-US" sz="1200" b="0" dirty="0"/>
              <a:t> meeting) und </a:t>
            </a:r>
            <a:r>
              <a:rPr lang="en-US" sz="1200" b="0" dirty="0" err="1"/>
              <a:t>inspirationen</a:t>
            </a:r>
            <a:r>
              <a:rPr lang="en-US" sz="1200" b="0" dirty="0"/>
              <a:t> </a:t>
            </a:r>
            <a:r>
              <a:rPr lang="en-US" sz="1200" b="0" dirty="0" err="1"/>
              <a:t>für</a:t>
            </a:r>
            <a:r>
              <a:rPr lang="en-US" sz="1200" b="0" dirty="0"/>
              <a:t> text (shows, labs, online offer), </a:t>
            </a:r>
            <a:r>
              <a:rPr lang="en-US" sz="1200" b="0" dirty="0" err="1"/>
              <a:t>als</a:t>
            </a:r>
            <a:r>
              <a:rPr lang="en-US" sz="1200" b="0" dirty="0"/>
              <a:t> Text </a:t>
            </a:r>
            <a:r>
              <a:rPr lang="en-US" sz="1200" b="0" dirty="0" err="1"/>
              <a:t>folien</a:t>
            </a:r>
            <a:r>
              <a:rPr lang="en-US" sz="1200" b="0" dirty="0"/>
              <a:t> 7, 8 (goals, potential)</a:t>
            </a:r>
            <a:br>
              <a:rPr lang="en-US" sz="1200" b="0" dirty="0"/>
            </a:br>
            <a:br>
              <a:rPr lang="en-US" sz="1200" b="0" dirty="0"/>
            </a:br>
            <a:r>
              <a:rPr lang="en-US" sz="1200" b="0" dirty="0" err="1"/>
              <a:t>Stichwort</a:t>
            </a:r>
            <a:r>
              <a:rPr lang="en-US" sz="1200" b="0" dirty="0"/>
              <a:t>: </a:t>
            </a:r>
            <a:r>
              <a:rPr lang="en-US" sz="1200" b="0" dirty="0" err="1"/>
              <a:t>Katalysator</a:t>
            </a:r>
            <a:r>
              <a:rPr lang="en-US" sz="1200" b="0" dirty="0"/>
              <a:t> (school project with Italy, summer camps) </a:t>
            </a:r>
            <a:r>
              <a:rPr lang="en-US" sz="1200" b="0" dirty="0" err="1"/>
              <a:t>als</a:t>
            </a:r>
            <a:r>
              <a:rPr lang="en-US" sz="1200" b="0" dirty="0"/>
              <a:t> </a:t>
            </a:r>
            <a:r>
              <a:rPr lang="en-US" sz="1200" b="0" dirty="0" err="1"/>
              <a:t>auslöser</a:t>
            </a:r>
            <a:r>
              <a:rPr lang="en-US" sz="1200" b="0" dirty="0"/>
              <a:t> </a:t>
            </a:r>
            <a:endParaRPr lang="de-CH"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8757841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527717"/>
            <a:ext cx="9144000" cy="1982246"/>
          </a:xfrm>
        </p:spPr>
        <p:txBody>
          <a:bodyPr anchor="b"/>
          <a:lstStyle>
            <a:lvl1pPr algn="ctr">
              <a:defRPr sz="6000" b="0">
                <a:solidFill>
                  <a:srgbClr val="0053A1"/>
                </a:solidFill>
                <a:effectLst>
                  <a:outerShdw blurRad="38100" dist="38100" dir="2700000" algn="tl">
                    <a:srgbClr val="000000">
                      <a:alpha val="43137"/>
                    </a:srgbClr>
                  </a:outerShdw>
                </a:effectLst>
                <a:latin typeface="Optima" pitchFamily="2" charset="0"/>
              </a:defRPr>
            </a:lvl1pPr>
          </a:lstStyle>
          <a:p>
            <a:r>
              <a:rPr lang="en-US"/>
              <a:t>Click to edit Master title style</a:t>
            </a:r>
            <a:endParaRPr lang="en-GB"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solidFill>
                  <a:srgbClr val="0053A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p:cNvSpPr>
            <a:spLocks noGrp="1"/>
          </p:cNvSpPr>
          <p:nvPr>
            <p:ph type="dt" sz="half" idx="10"/>
          </p:nvPr>
        </p:nvSpPr>
        <p:spPr/>
        <p:txBody>
          <a:bodyPr/>
          <a:lstStyle/>
          <a:p>
            <a:fld id="{ECFCF2A0-3063-43BF-8CF0-0F1D776F4BF5}" type="datetimeFigureOut">
              <a:rPr lang="en-GB" smtClean="0"/>
              <a:t>10/12/2021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DE9AC2-1B6F-413F-B57E-16E7E312BA6A}" type="slidenum">
              <a:rPr lang="en-GB" smtClean="0"/>
              <a:t>‹#›</a:t>
            </a:fld>
            <a:endParaRPr lang="en-GB"/>
          </a:p>
        </p:txBody>
      </p:sp>
      <p:pic>
        <p:nvPicPr>
          <p:cNvPr id="7" name="Picture 6"/>
          <p:cNvPicPr>
            <a:picLocks noChangeAspect="1"/>
          </p:cNvPicPr>
          <p:nvPr/>
        </p:nvPicPr>
        <p:blipFill>
          <a:blip r:embed="rId2"/>
          <a:stretch>
            <a:fillRect/>
          </a:stretch>
        </p:blipFill>
        <p:spPr>
          <a:xfrm>
            <a:off x="-4644" y="-12644"/>
            <a:ext cx="12196644" cy="1394224"/>
          </a:xfrm>
          <a:prstGeom prst="rect">
            <a:avLst/>
          </a:prstGeom>
        </p:spPr>
      </p:pic>
    </p:spTree>
    <p:extLst>
      <p:ext uri="{BB962C8B-B14F-4D97-AF65-F5344CB8AC3E}">
        <p14:creationId xmlns:p14="http://schemas.microsoft.com/office/powerpoint/2010/main" val="17237285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575733" y="2515819"/>
            <a:ext cx="11021312"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a:t>Click to edit Master title style</a:t>
            </a:r>
            <a:endParaRPr kumimoji="0" lang="en-US" dirty="0"/>
          </a:p>
        </p:txBody>
      </p:sp>
      <p:sp>
        <p:nvSpPr>
          <p:cNvPr id="3" name="Espace réservé du texte 2"/>
          <p:cNvSpPr>
            <a:spLocks noGrp="1"/>
          </p:cNvSpPr>
          <p:nvPr>
            <p:ph type="body" idx="1"/>
          </p:nvPr>
        </p:nvSpPr>
        <p:spPr>
          <a:xfrm>
            <a:off x="575733" y="1329869"/>
            <a:ext cx="88392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32414495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9956800" cy="1143000"/>
          </a:xfrm>
        </p:spPr>
        <p:txBody>
          <a:bodyPr/>
          <a:lstStyle/>
          <a:p>
            <a:r>
              <a:rPr kumimoji="0" lang="en-US"/>
              <a:t>Click to edit Master title style</a:t>
            </a:r>
          </a:p>
        </p:txBody>
      </p:sp>
      <p:sp>
        <p:nvSpPr>
          <p:cNvPr id="3" name="Espace réservé du contenu 2"/>
          <p:cNvSpPr>
            <a:spLocks noGrp="1"/>
          </p:cNvSpPr>
          <p:nvPr>
            <p:ph sz="half" idx="1"/>
          </p:nvPr>
        </p:nvSpPr>
        <p:spPr>
          <a:xfrm>
            <a:off x="609600" y="1600201"/>
            <a:ext cx="48768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5689600" y="1600201"/>
            <a:ext cx="48768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20976078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3051"/>
            <a:ext cx="10972800" cy="893977"/>
          </a:xfrm>
        </p:spPr>
        <p:txBody>
          <a:bodyPr anchor="ctr"/>
          <a:lstStyle>
            <a:lvl1pPr>
              <a:defRPr/>
            </a:lvl1pPr>
          </a:lstStyle>
          <a:p>
            <a:r>
              <a:rPr kumimoji="0" lang="en-US"/>
              <a:t>Click to edit Master title style</a:t>
            </a:r>
          </a:p>
        </p:txBody>
      </p:sp>
      <p:sp>
        <p:nvSpPr>
          <p:cNvPr id="3" name="Espace réservé du texte 2"/>
          <p:cNvSpPr>
            <a:spLocks noGrp="1"/>
          </p:cNvSpPr>
          <p:nvPr>
            <p:ph type="body" idx="1"/>
          </p:nvPr>
        </p:nvSpPr>
        <p:spPr>
          <a:xfrm>
            <a:off x="609600" y="5101967"/>
            <a:ext cx="5386917"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Espace réservé du texte 3"/>
          <p:cNvSpPr>
            <a:spLocks noGrp="1"/>
          </p:cNvSpPr>
          <p:nvPr>
            <p:ph type="body" sz="half" idx="3"/>
          </p:nvPr>
        </p:nvSpPr>
        <p:spPr>
          <a:xfrm>
            <a:off x="6193368" y="5101967"/>
            <a:ext cx="5389033"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609600" y="1269778"/>
            <a:ext cx="5386917"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6193368" y="1269778"/>
            <a:ext cx="5389033"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34383206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785091" y="6262254"/>
            <a:ext cx="11277600" cy="502919"/>
          </a:xfrm>
        </p:spPr>
        <p:txBody>
          <a:bodyPr anchor="ctr"/>
          <a:lstStyle>
            <a:lvl1pPr algn="l">
              <a:defRPr sz="4600"/>
            </a:lvl1pPr>
          </a:lstStyle>
          <a:p>
            <a:r>
              <a:rPr kumimoji="0" lang="en-US"/>
              <a:t>Click to edit Master title style</a:t>
            </a:r>
          </a:p>
        </p:txBody>
      </p:sp>
    </p:spTree>
    <p:extLst>
      <p:ext uri="{BB962C8B-B14F-4D97-AF65-F5344CB8AC3E}">
        <p14:creationId xmlns:p14="http://schemas.microsoft.com/office/powerpoint/2010/main" val="12493879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656868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VideComplet">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690323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0" y="1185528"/>
            <a:ext cx="4267200" cy="730250"/>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609600" y="214424"/>
            <a:ext cx="36576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Espace réservé du contenu 3"/>
          <p:cNvSpPr>
            <a:spLocks noGrp="1"/>
          </p:cNvSpPr>
          <p:nvPr>
            <p:ph sz="half" idx="1"/>
          </p:nvPr>
        </p:nvSpPr>
        <p:spPr>
          <a:xfrm>
            <a:off x="609600" y="1981200"/>
            <a:ext cx="94488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12751517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7408976" y="1705709"/>
            <a:ext cx="4071824" cy="1253808"/>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745063" y="802197"/>
            <a:ext cx="6346019"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7408979" y="2998765"/>
            <a:ext cx="4071821"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23444159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527717"/>
            <a:ext cx="9144000" cy="1982246"/>
          </a:xfrm>
        </p:spPr>
        <p:txBody>
          <a:bodyPr anchor="b"/>
          <a:lstStyle>
            <a:lvl1pPr algn="ctr">
              <a:defRPr sz="6000" b="0">
                <a:solidFill>
                  <a:srgbClr val="0053A1"/>
                </a:solidFill>
                <a:effectLst>
                  <a:outerShdw blurRad="38100" dist="38100" dir="2700000" algn="tl">
                    <a:srgbClr val="000000">
                      <a:alpha val="43137"/>
                    </a:srgbClr>
                  </a:outerShdw>
                </a:effectLst>
                <a:latin typeface="Optima" pitchFamily="2" charset="0"/>
              </a:defRPr>
            </a:lvl1pPr>
          </a:lstStyle>
          <a:p>
            <a:r>
              <a:rPr lang="en-US"/>
              <a:t>Click to edit Master title style</a:t>
            </a:r>
            <a:endParaRPr lang="en-GB"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solidFill>
                  <a:srgbClr val="0053A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p:cNvSpPr>
            <a:spLocks noGrp="1"/>
          </p:cNvSpPr>
          <p:nvPr>
            <p:ph type="dt" sz="half" idx="10"/>
          </p:nvPr>
        </p:nvSpPr>
        <p:spPr/>
        <p:txBody>
          <a:bodyPr/>
          <a:lstStyle/>
          <a:p>
            <a:r>
              <a:rPr lang="en-US"/>
              <a:t>28.07.2020</a:t>
            </a:r>
            <a:endParaRPr lang="en-GB"/>
          </a:p>
        </p:txBody>
      </p:sp>
      <p:sp>
        <p:nvSpPr>
          <p:cNvPr id="5" name="Footer Placeholder 4"/>
          <p:cNvSpPr>
            <a:spLocks noGrp="1"/>
          </p:cNvSpPr>
          <p:nvPr>
            <p:ph type="ftr" sz="quarter" idx="11"/>
          </p:nvPr>
        </p:nvSpPr>
        <p:spPr/>
        <p:txBody>
          <a:bodyPr/>
          <a:lstStyle/>
          <a:p>
            <a:r>
              <a:rPr lang="en-US"/>
              <a:t>Based on a presentation by Uta Bilow, TU Dresden, ICHEP 2020</a:t>
            </a:r>
            <a:endParaRPr lang="en-GB"/>
          </a:p>
        </p:txBody>
      </p:sp>
      <p:sp>
        <p:nvSpPr>
          <p:cNvPr id="6" name="Slide Number Placeholder 5"/>
          <p:cNvSpPr>
            <a:spLocks noGrp="1"/>
          </p:cNvSpPr>
          <p:nvPr>
            <p:ph type="sldNum" sz="quarter" idx="12"/>
          </p:nvPr>
        </p:nvSpPr>
        <p:spPr/>
        <p:txBody>
          <a:bodyPr/>
          <a:lstStyle/>
          <a:p>
            <a:fld id="{4DDE9AC2-1B6F-413F-B57E-16E7E312BA6A}" type="slidenum">
              <a:rPr lang="en-GB" smtClean="0"/>
              <a:t>‹#›</a:t>
            </a:fld>
            <a:endParaRPr lang="en-GB"/>
          </a:p>
        </p:txBody>
      </p:sp>
      <p:pic>
        <p:nvPicPr>
          <p:cNvPr id="7" name="Picture 6"/>
          <p:cNvPicPr>
            <a:picLocks noChangeAspect="1"/>
          </p:cNvPicPr>
          <p:nvPr/>
        </p:nvPicPr>
        <p:blipFill>
          <a:blip r:embed="rId2"/>
          <a:stretch>
            <a:fillRect/>
          </a:stretch>
        </p:blipFill>
        <p:spPr>
          <a:xfrm>
            <a:off x="-4644" y="-12644"/>
            <a:ext cx="12196644" cy="1394224"/>
          </a:xfrm>
          <a:prstGeom prst="rect">
            <a:avLst/>
          </a:prstGeom>
        </p:spPr>
      </p:pic>
    </p:spTree>
    <p:extLst>
      <p:ext uri="{BB962C8B-B14F-4D97-AF65-F5344CB8AC3E}">
        <p14:creationId xmlns:p14="http://schemas.microsoft.com/office/powerpoint/2010/main" val="354441162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US"/>
              <a:t>28.07.2020</a:t>
            </a:r>
            <a:endParaRPr lang="en-GB"/>
          </a:p>
        </p:txBody>
      </p:sp>
      <p:sp>
        <p:nvSpPr>
          <p:cNvPr id="5" name="Footer Placeholder 4"/>
          <p:cNvSpPr>
            <a:spLocks noGrp="1"/>
          </p:cNvSpPr>
          <p:nvPr>
            <p:ph type="ftr" sz="quarter" idx="11"/>
          </p:nvPr>
        </p:nvSpPr>
        <p:spPr/>
        <p:txBody>
          <a:bodyPr/>
          <a:lstStyle/>
          <a:p>
            <a:r>
              <a:rPr lang="en-US"/>
              <a:t>Based on a presentation by Uta Bilow, TU Dresden, ICHEP 2020</a:t>
            </a:r>
            <a:endParaRPr lang="en-GB"/>
          </a:p>
        </p:txBody>
      </p:sp>
      <p:sp>
        <p:nvSpPr>
          <p:cNvPr id="6" name="Slide Number Placeholder 5"/>
          <p:cNvSpPr>
            <a:spLocks noGrp="1"/>
          </p:cNvSpPr>
          <p:nvPr>
            <p:ph type="sldNum" sz="quarter" idx="12"/>
          </p:nvPr>
        </p:nvSpPr>
        <p:spPr/>
        <p:txBody>
          <a:bodyPr/>
          <a:lstStyle/>
          <a:p>
            <a:fld id="{4DDE9AC2-1B6F-413F-B57E-16E7E312BA6A}" type="slidenum">
              <a:rPr lang="en-GB" smtClean="0"/>
              <a:t>‹#›</a:t>
            </a:fld>
            <a:endParaRPr lang="en-GB"/>
          </a:p>
        </p:txBody>
      </p:sp>
    </p:spTree>
    <p:extLst>
      <p:ext uri="{BB962C8B-B14F-4D97-AF65-F5344CB8AC3E}">
        <p14:creationId xmlns:p14="http://schemas.microsoft.com/office/powerpoint/2010/main" val="28381563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CFCF2A0-3063-43BF-8CF0-0F1D776F4BF5}" type="datetimeFigureOut">
              <a:rPr lang="en-GB" smtClean="0"/>
              <a:t>10/12/2021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DE9AC2-1B6F-413F-B57E-16E7E312BA6A}" type="slidenum">
              <a:rPr lang="en-GB" smtClean="0"/>
              <a:t>‹#›</a:t>
            </a:fld>
            <a:endParaRPr lang="en-GB"/>
          </a:p>
        </p:txBody>
      </p:sp>
    </p:spTree>
    <p:extLst>
      <p:ext uri="{BB962C8B-B14F-4D97-AF65-F5344CB8AC3E}">
        <p14:creationId xmlns:p14="http://schemas.microsoft.com/office/powerpoint/2010/main" val="8955321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28.07.2020</a:t>
            </a:r>
            <a:endParaRPr lang="en-GB"/>
          </a:p>
        </p:txBody>
      </p:sp>
      <p:sp>
        <p:nvSpPr>
          <p:cNvPr id="5" name="Footer Placeholder 4"/>
          <p:cNvSpPr>
            <a:spLocks noGrp="1"/>
          </p:cNvSpPr>
          <p:nvPr>
            <p:ph type="ftr" sz="quarter" idx="11"/>
          </p:nvPr>
        </p:nvSpPr>
        <p:spPr/>
        <p:txBody>
          <a:bodyPr/>
          <a:lstStyle/>
          <a:p>
            <a:r>
              <a:rPr lang="en-US"/>
              <a:t>Based on a presentation by Uta Bilow, TU Dresden, ICHEP 2020</a:t>
            </a:r>
            <a:endParaRPr lang="en-GB"/>
          </a:p>
        </p:txBody>
      </p:sp>
      <p:sp>
        <p:nvSpPr>
          <p:cNvPr id="6" name="Slide Number Placeholder 5"/>
          <p:cNvSpPr>
            <a:spLocks noGrp="1"/>
          </p:cNvSpPr>
          <p:nvPr>
            <p:ph type="sldNum" sz="quarter" idx="12"/>
          </p:nvPr>
        </p:nvSpPr>
        <p:spPr/>
        <p:txBody>
          <a:bodyPr/>
          <a:lstStyle/>
          <a:p>
            <a:fld id="{4DDE9AC2-1B6F-413F-B57E-16E7E312BA6A}" type="slidenum">
              <a:rPr lang="en-GB" smtClean="0"/>
              <a:t>‹#›</a:t>
            </a:fld>
            <a:endParaRPr lang="en-GB"/>
          </a:p>
        </p:txBody>
      </p:sp>
    </p:spTree>
    <p:extLst>
      <p:ext uri="{BB962C8B-B14F-4D97-AF65-F5344CB8AC3E}">
        <p14:creationId xmlns:p14="http://schemas.microsoft.com/office/powerpoint/2010/main" val="29324044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70620" y="1077479"/>
            <a:ext cx="5961056" cy="53114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077480"/>
            <a:ext cx="5928756" cy="53114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r>
              <a:rPr lang="en-US"/>
              <a:t>28.07.2020</a:t>
            </a:r>
            <a:endParaRPr lang="en-GB"/>
          </a:p>
        </p:txBody>
      </p:sp>
      <p:sp>
        <p:nvSpPr>
          <p:cNvPr id="6" name="Footer Placeholder 5"/>
          <p:cNvSpPr>
            <a:spLocks noGrp="1"/>
          </p:cNvSpPr>
          <p:nvPr>
            <p:ph type="ftr" sz="quarter" idx="11"/>
          </p:nvPr>
        </p:nvSpPr>
        <p:spPr/>
        <p:txBody>
          <a:bodyPr/>
          <a:lstStyle/>
          <a:p>
            <a:r>
              <a:rPr lang="en-US"/>
              <a:t>Based on a presentation by Uta Bilow, TU Dresden, ICHEP 2020</a:t>
            </a:r>
            <a:endParaRPr lang="en-GB"/>
          </a:p>
        </p:txBody>
      </p:sp>
      <p:sp>
        <p:nvSpPr>
          <p:cNvPr id="7" name="Slide Number Placeholder 6"/>
          <p:cNvSpPr>
            <a:spLocks noGrp="1"/>
          </p:cNvSpPr>
          <p:nvPr>
            <p:ph type="sldNum" sz="quarter" idx="12"/>
          </p:nvPr>
        </p:nvSpPr>
        <p:spPr/>
        <p:txBody>
          <a:bodyPr/>
          <a:lstStyle/>
          <a:p>
            <a:fld id="{4DDE9AC2-1B6F-413F-B57E-16E7E312BA6A}" type="slidenum">
              <a:rPr lang="en-GB" smtClean="0"/>
              <a:t>‹#›</a:t>
            </a:fld>
            <a:endParaRPr lang="en-GB"/>
          </a:p>
        </p:txBody>
      </p:sp>
    </p:spTree>
    <p:extLst>
      <p:ext uri="{BB962C8B-B14F-4D97-AF65-F5344CB8AC3E}">
        <p14:creationId xmlns:p14="http://schemas.microsoft.com/office/powerpoint/2010/main" val="399093221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r>
              <a:rPr lang="en-US"/>
              <a:t>28.07.2020</a:t>
            </a:r>
            <a:endParaRPr lang="en-GB"/>
          </a:p>
        </p:txBody>
      </p:sp>
      <p:sp>
        <p:nvSpPr>
          <p:cNvPr id="4" name="Footer Placeholder 3"/>
          <p:cNvSpPr>
            <a:spLocks noGrp="1"/>
          </p:cNvSpPr>
          <p:nvPr>
            <p:ph type="ftr" sz="quarter" idx="11"/>
          </p:nvPr>
        </p:nvSpPr>
        <p:spPr/>
        <p:txBody>
          <a:bodyPr/>
          <a:lstStyle/>
          <a:p>
            <a:r>
              <a:rPr lang="en-US"/>
              <a:t>Based on a presentation by Uta Bilow, TU Dresden, ICHEP 2020</a:t>
            </a:r>
            <a:endParaRPr lang="en-GB"/>
          </a:p>
        </p:txBody>
      </p:sp>
      <p:sp>
        <p:nvSpPr>
          <p:cNvPr id="5" name="Slide Number Placeholder 4"/>
          <p:cNvSpPr>
            <a:spLocks noGrp="1"/>
          </p:cNvSpPr>
          <p:nvPr>
            <p:ph type="sldNum" sz="quarter" idx="12"/>
          </p:nvPr>
        </p:nvSpPr>
        <p:spPr/>
        <p:txBody>
          <a:bodyPr/>
          <a:lstStyle/>
          <a:p>
            <a:fld id="{4DDE9AC2-1B6F-413F-B57E-16E7E312BA6A}" type="slidenum">
              <a:rPr lang="en-GB" smtClean="0"/>
              <a:t>‹#›</a:t>
            </a:fld>
            <a:endParaRPr lang="en-GB"/>
          </a:p>
        </p:txBody>
      </p:sp>
    </p:spTree>
    <p:extLst>
      <p:ext uri="{BB962C8B-B14F-4D97-AF65-F5344CB8AC3E}">
        <p14:creationId xmlns:p14="http://schemas.microsoft.com/office/powerpoint/2010/main" val="214982561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28.07.2020</a:t>
            </a:r>
            <a:endParaRPr lang="en-GB"/>
          </a:p>
        </p:txBody>
      </p:sp>
      <p:sp>
        <p:nvSpPr>
          <p:cNvPr id="3" name="Footer Placeholder 2"/>
          <p:cNvSpPr>
            <a:spLocks noGrp="1"/>
          </p:cNvSpPr>
          <p:nvPr>
            <p:ph type="ftr" sz="quarter" idx="11"/>
          </p:nvPr>
        </p:nvSpPr>
        <p:spPr/>
        <p:txBody>
          <a:bodyPr/>
          <a:lstStyle/>
          <a:p>
            <a:r>
              <a:rPr lang="en-US"/>
              <a:t>Based on a presentation by Uta Bilow, TU Dresden, ICHEP 2020</a:t>
            </a:r>
            <a:endParaRPr lang="en-GB"/>
          </a:p>
        </p:txBody>
      </p:sp>
      <p:sp>
        <p:nvSpPr>
          <p:cNvPr id="4" name="Slide Number Placeholder 3"/>
          <p:cNvSpPr>
            <a:spLocks noGrp="1"/>
          </p:cNvSpPr>
          <p:nvPr>
            <p:ph type="sldNum" sz="quarter" idx="12"/>
          </p:nvPr>
        </p:nvSpPr>
        <p:spPr/>
        <p:txBody>
          <a:bodyPr/>
          <a:lstStyle/>
          <a:p>
            <a:fld id="{4DDE9AC2-1B6F-413F-B57E-16E7E312BA6A}" type="slidenum">
              <a:rPr lang="en-GB" smtClean="0"/>
              <a:t>‹#›</a:t>
            </a:fld>
            <a:endParaRPr lang="en-GB"/>
          </a:p>
        </p:txBody>
      </p:sp>
    </p:spTree>
    <p:extLst>
      <p:ext uri="{BB962C8B-B14F-4D97-AF65-F5344CB8AC3E}">
        <p14:creationId xmlns:p14="http://schemas.microsoft.com/office/powerpoint/2010/main" val="207474633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2965032266"/>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23793A62-AA7E-5A4D-A43E-DF1B3593C4E5}" type="datetime1">
              <a:rPr lang="en-US" smtClean="0"/>
              <a:t>12/10/2021</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9246940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118739296"/>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12/10/2021</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64570816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12/10/2021</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3109660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12/10/2021</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3115690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CFCF2A0-3063-43BF-8CF0-0F1D776F4BF5}" type="datetimeFigureOut">
              <a:rPr lang="en-GB" smtClean="0"/>
              <a:t>10/12/2021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DE9AC2-1B6F-413F-B57E-16E7E312BA6A}" type="slidenum">
              <a:rPr lang="en-GB" smtClean="0"/>
              <a:t>‹#›</a:t>
            </a:fld>
            <a:endParaRPr lang="en-GB"/>
          </a:p>
        </p:txBody>
      </p:sp>
    </p:spTree>
    <p:extLst>
      <p:ext uri="{BB962C8B-B14F-4D97-AF65-F5344CB8AC3E}">
        <p14:creationId xmlns:p14="http://schemas.microsoft.com/office/powerpoint/2010/main" val="36711372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12/10/2021</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07345275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23793A62-AA7E-5A4D-A43E-DF1B3593C4E5}" type="datetime1">
              <a:rPr lang="en-US" smtClean="0"/>
              <a:t>12/10/2021</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95363709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23793A62-AA7E-5A4D-A43E-DF1B3593C4E5}" type="datetime1">
              <a:rPr lang="en-US" smtClean="0"/>
              <a:t>12/10/2021</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8429836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12/10/2021</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598139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12/10/2021</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35149618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12/10/2021</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1665192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23793A62-AA7E-5A4D-A43E-DF1B3593C4E5}" type="datetime1">
              <a:rPr lang="en-US" smtClean="0"/>
              <a:t>12/10/2021</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4024297889"/>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12/10/2021</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69973870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12/10/2021</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03676087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12/10/2021</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9694951"/>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70620" y="1077479"/>
            <a:ext cx="5961056" cy="53114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077480"/>
            <a:ext cx="5928756" cy="53114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ECFCF2A0-3063-43BF-8CF0-0F1D776F4BF5}" type="datetimeFigureOut">
              <a:rPr lang="en-GB" smtClean="0"/>
              <a:t>10/12/2021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DDE9AC2-1B6F-413F-B57E-16E7E312BA6A}" type="slidenum">
              <a:rPr lang="en-GB" smtClean="0"/>
              <a:t>‹#›</a:t>
            </a:fld>
            <a:endParaRPr lang="en-GB"/>
          </a:p>
        </p:txBody>
      </p:sp>
    </p:spTree>
    <p:extLst>
      <p:ext uri="{BB962C8B-B14F-4D97-AF65-F5344CB8AC3E}">
        <p14:creationId xmlns:p14="http://schemas.microsoft.com/office/powerpoint/2010/main" val="10878339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12/10/2021</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1201567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23793A62-AA7E-5A4D-A43E-DF1B3593C4E5}" type="datetime1">
              <a:rPr lang="en-US" smtClean="0"/>
              <a:t>12/10/2021</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28369809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23793A62-AA7E-5A4D-A43E-DF1B3593C4E5}" type="datetime1">
              <a:rPr lang="en-US" smtClean="0"/>
              <a:t>12/10/2021</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96656093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23793A62-AA7E-5A4D-A43E-DF1B3593C4E5}" type="datetime1">
              <a:rPr lang="en-US" smtClean="0"/>
              <a:t>12/10/2021</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91387039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218754659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5"/>
            <a:ext cx="10969139" cy="940443"/>
          </a:xfrm>
        </p:spPr>
        <p:txBody>
          <a:bodyPr/>
          <a:lstStyle>
            <a:lvl1pPr algn="l">
              <a:defRPr/>
            </a:lvl1pPr>
          </a:lstStyle>
          <a:p>
            <a:r>
              <a:rPr kumimoji="0" lang="fr-CH"/>
              <a:t>Click to edit Master title style</a:t>
            </a:r>
            <a:endParaRPr kumimoji="0" lang="en-US"/>
          </a:p>
        </p:txBody>
      </p:sp>
      <p:sp>
        <p:nvSpPr>
          <p:cNvPr id="11" name="Espace réservé du texte 2"/>
          <p:cNvSpPr>
            <a:spLocks noGrp="1"/>
          </p:cNvSpPr>
          <p:nvPr>
            <p:ph type="body" idx="10"/>
          </p:nvPr>
        </p:nvSpPr>
        <p:spPr>
          <a:xfrm>
            <a:off x="609600" y="3391124"/>
            <a:ext cx="3657600" cy="419653"/>
          </a:xfrm>
        </p:spPr>
        <p:txBody>
          <a:bodyPr lIns="45720" tIns="0" rIns="45720" bIns="0" anchor="b"/>
          <a:lstStyle>
            <a:lvl1pPr marL="0" indent="0" algn="l">
              <a:buNone/>
              <a:defRPr sz="1867"/>
            </a:lvl1pPr>
            <a:lvl2pPr>
              <a:buNone/>
              <a:defRPr sz="1600"/>
            </a:lvl2pPr>
            <a:lvl3pPr>
              <a:buNone/>
              <a:defRPr sz="1333"/>
            </a:lvl3pPr>
            <a:lvl4pPr>
              <a:buNone/>
              <a:defRPr sz="1200"/>
            </a:lvl4pPr>
            <a:lvl5pPr>
              <a:buNone/>
              <a:defRPr sz="1200"/>
            </a:lvl5pPr>
          </a:lstStyle>
          <a:p>
            <a:pPr lvl="0" eaLnBrk="1" latinLnBrk="0" hangingPunct="1"/>
            <a:r>
              <a:rPr kumimoji="0" lang="fr-CH"/>
              <a:t>Click to edit Master text styles</a:t>
            </a:r>
          </a:p>
        </p:txBody>
      </p:sp>
      <p:sp>
        <p:nvSpPr>
          <p:cNvPr id="14" name="Slide Number Placeholder 3"/>
          <p:cNvSpPr txBox="1">
            <a:spLocks/>
          </p:cNvSpPr>
          <p:nvPr userDrawn="1"/>
        </p:nvSpPr>
        <p:spPr>
          <a:xfrm>
            <a:off x="11523435" y="5658586"/>
            <a:ext cx="668565" cy="365125"/>
          </a:xfrm>
          <a:prstGeom prst="rect">
            <a:avLst/>
          </a:prstGeom>
        </p:spPr>
        <p:txBody>
          <a:bodyPr vert="horz" lIns="121920" tIns="60960" rIns="121920" bIns="6096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z="1600" smtClean="0"/>
              <a:pPr/>
              <a:t>‹#›</a:t>
            </a:fld>
            <a:endParaRPr lang="en-US" sz="1600" dirty="0"/>
          </a:p>
        </p:txBody>
      </p:sp>
      <p:sp>
        <p:nvSpPr>
          <p:cNvPr id="5" name="Date Placeholder 5"/>
          <p:cNvSpPr>
            <a:spLocks noGrp="1"/>
          </p:cNvSpPr>
          <p:nvPr>
            <p:ph type="dt" sz="half" idx="15"/>
          </p:nvPr>
        </p:nvSpPr>
        <p:spPr>
          <a:xfrm>
            <a:off x="3485228" y="6350851"/>
            <a:ext cx="631160" cy="365125"/>
          </a:xfrm>
        </p:spPr>
        <p:txBody>
          <a:bodyPr/>
          <a:lstStyle/>
          <a:p>
            <a:fld id="{23793A62-AA7E-5A4D-A43E-DF1B3593C4E5}" type="datetime1">
              <a:rPr lang="en-US" smtClean="0"/>
              <a:t>12/10/2021</a:t>
            </a:fld>
            <a:endParaRPr lang="en-US" dirty="0"/>
          </a:p>
        </p:txBody>
      </p:sp>
      <p:sp>
        <p:nvSpPr>
          <p:cNvPr id="6" name="Footer Placeholder 6"/>
          <p:cNvSpPr>
            <a:spLocks noGrp="1"/>
          </p:cNvSpPr>
          <p:nvPr>
            <p:ph type="ftr" sz="quarter" idx="16"/>
          </p:nvPr>
        </p:nvSpPr>
        <p:spPr>
          <a:xfrm>
            <a:off x="4259262" y="6356350"/>
            <a:ext cx="6572221" cy="365125"/>
          </a:xfrm>
        </p:spPr>
        <p:txBody>
          <a:bodyPr/>
          <a:lstStyle/>
          <a:p>
            <a:r>
              <a:rPr lang="en-US" dirty="0"/>
              <a:t>IR-ECO-TSP | How we have welcomed thousands of students and teachers in our living rooms</a:t>
            </a:r>
          </a:p>
        </p:txBody>
      </p:sp>
    </p:spTree>
    <p:extLst>
      <p:ext uri="{BB962C8B-B14F-4D97-AF65-F5344CB8AC3E}">
        <p14:creationId xmlns:p14="http://schemas.microsoft.com/office/powerpoint/2010/main" val="315593999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72968987"/>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23793A62-AA7E-5A4D-A43E-DF1B3593C4E5}" type="datetime1">
              <a:rPr lang="en-US" smtClean="0"/>
              <a:t>12/10/2021</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93637898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213195172"/>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12/10/2021</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6590499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ECFCF2A0-3063-43BF-8CF0-0F1D776F4BF5}" type="datetimeFigureOut">
              <a:rPr lang="en-GB" smtClean="0"/>
              <a:t>10/12/2021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DDE9AC2-1B6F-413F-B57E-16E7E312BA6A}" type="slidenum">
              <a:rPr lang="en-GB" smtClean="0"/>
              <a:t>‹#›</a:t>
            </a:fld>
            <a:endParaRPr lang="en-GB"/>
          </a:p>
        </p:txBody>
      </p:sp>
    </p:spTree>
    <p:extLst>
      <p:ext uri="{BB962C8B-B14F-4D97-AF65-F5344CB8AC3E}">
        <p14:creationId xmlns:p14="http://schemas.microsoft.com/office/powerpoint/2010/main" val="122158677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12/10/2021</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7880847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12/10/2021</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5724326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12/10/2021</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3193916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23793A62-AA7E-5A4D-A43E-DF1B3593C4E5}" type="datetime1">
              <a:rPr lang="en-US" smtClean="0"/>
              <a:t>12/10/2021</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75480464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23793A62-AA7E-5A4D-A43E-DF1B3593C4E5}" type="datetime1">
              <a:rPr lang="en-US" smtClean="0"/>
              <a:t>12/10/2021</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7981408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12/10/2021</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0982925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12/10/2021</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12649003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12/10/2021</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51588067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23793A62-AA7E-5A4D-A43E-DF1B3593C4E5}" type="datetime1">
              <a:rPr lang="en-US" smtClean="0"/>
              <a:t>12/10/2021</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34965639"/>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12/10/2021</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995912572"/>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FCF2A0-3063-43BF-8CF0-0F1D776F4BF5}" type="datetimeFigureOut">
              <a:rPr lang="en-GB" smtClean="0"/>
              <a:t>10/12/2021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DDE9AC2-1B6F-413F-B57E-16E7E312BA6A}" type="slidenum">
              <a:rPr lang="en-GB" smtClean="0"/>
              <a:t>‹#›</a:t>
            </a:fld>
            <a:endParaRPr lang="en-GB"/>
          </a:p>
        </p:txBody>
      </p:sp>
    </p:spTree>
    <p:extLst>
      <p:ext uri="{BB962C8B-B14F-4D97-AF65-F5344CB8AC3E}">
        <p14:creationId xmlns:p14="http://schemas.microsoft.com/office/powerpoint/2010/main" val="89439708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12/10/2021</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408328321"/>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12/10/2021</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7027902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12/10/2021</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47248909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23793A62-AA7E-5A4D-A43E-DF1B3593C4E5}" type="datetime1">
              <a:rPr lang="en-US" smtClean="0"/>
              <a:t>12/10/2021</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57666968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23793A62-AA7E-5A4D-A43E-DF1B3593C4E5}" type="datetime1">
              <a:rPr lang="en-US" smtClean="0"/>
              <a:t>12/10/2021</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1391852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23793A62-AA7E-5A4D-A43E-DF1B3593C4E5}" type="datetime1">
              <a:rPr lang="en-US" smtClean="0"/>
              <a:t>12/10/2021</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61766031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268090659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5"/>
            <a:ext cx="10969139" cy="940443"/>
          </a:xfrm>
        </p:spPr>
        <p:txBody>
          <a:bodyPr/>
          <a:lstStyle>
            <a:lvl1pPr algn="l">
              <a:defRPr/>
            </a:lvl1pPr>
          </a:lstStyle>
          <a:p>
            <a:r>
              <a:rPr kumimoji="0" lang="fr-CH"/>
              <a:t>Click to edit Master title style</a:t>
            </a:r>
            <a:endParaRPr kumimoji="0" lang="en-US"/>
          </a:p>
        </p:txBody>
      </p:sp>
      <p:sp>
        <p:nvSpPr>
          <p:cNvPr id="11" name="Espace réservé du texte 2"/>
          <p:cNvSpPr>
            <a:spLocks noGrp="1"/>
          </p:cNvSpPr>
          <p:nvPr>
            <p:ph type="body" idx="10"/>
          </p:nvPr>
        </p:nvSpPr>
        <p:spPr>
          <a:xfrm>
            <a:off x="609600" y="3391124"/>
            <a:ext cx="3657600" cy="419653"/>
          </a:xfrm>
        </p:spPr>
        <p:txBody>
          <a:bodyPr lIns="45720" tIns="0" rIns="45720" bIns="0" anchor="b"/>
          <a:lstStyle>
            <a:lvl1pPr marL="0" indent="0" algn="l">
              <a:buNone/>
              <a:defRPr sz="1867"/>
            </a:lvl1pPr>
            <a:lvl2pPr>
              <a:buNone/>
              <a:defRPr sz="1600"/>
            </a:lvl2pPr>
            <a:lvl3pPr>
              <a:buNone/>
              <a:defRPr sz="1333"/>
            </a:lvl3pPr>
            <a:lvl4pPr>
              <a:buNone/>
              <a:defRPr sz="1200"/>
            </a:lvl4pPr>
            <a:lvl5pPr>
              <a:buNone/>
              <a:defRPr sz="1200"/>
            </a:lvl5pPr>
          </a:lstStyle>
          <a:p>
            <a:pPr lvl="0" eaLnBrk="1" latinLnBrk="0" hangingPunct="1"/>
            <a:r>
              <a:rPr kumimoji="0" lang="fr-CH"/>
              <a:t>Click to edit Master text styles</a:t>
            </a:r>
          </a:p>
        </p:txBody>
      </p:sp>
      <p:sp>
        <p:nvSpPr>
          <p:cNvPr id="14" name="Slide Number Placeholder 3"/>
          <p:cNvSpPr txBox="1">
            <a:spLocks/>
          </p:cNvSpPr>
          <p:nvPr userDrawn="1"/>
        </p:nvSpPr>
        <p:spPr>
          <a:xfrm>
            <a:off x="11523435" y="5658586"/>
            <a:ext cx="668565" cy="365125"/>
          </a:xfrm>
          <a:prstGeom prst="rect">
            <a:avLst/>
          </a:prstGeom>
        </p:spPr>
        <p:txBody>
          <a:bodyPr vert="horz" lIns="121920" tIns="60960" rIns="121920" bIns="6096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z="1600" smtClean="0"/>
              <a:pPr/>
              <a:t>‹#›</a:t>
            </a:fld>
            <a:endParaRPr lang="en-US" sz="1600" dirty="0"/>
          </a:p>
        </p:txBody>
      </p:sp>
      <p:sp>
        <p:nvSpPr>
          <p:cNvPr id="5" name="Date Placeholder 5"/>
          <p:cNvSpPr>
            <a:spLocks noGrp="1"/>
          </p:cNvSpPr>
          <p:nvPr>
            <p:ph type="dt" sz="half" idx="15"/>
          </p:nvPr>
        </p:nvSpPr>
        <p:spPr>
          <a:xfrm>
            <a:off x="3485228" y="6350851"/>
            <a:ext cx="631160" cy="365125"/>
          </a:xfrm>
        </p:spPr>
        <p:txBody>
          <a:bodyPr/>
          <a:lstStyle/>
          <a:p>
            <a:fld id="{23793A62-AA7E-5A4D-A43E-DF1B3593C4E5}" type="datetime1">
              <a:rPr lang="en-US" smtClean="0"/>
              <a:t>12/10/2021</a:t>
            </a:fld>
            <a:endParaRPr lang="en-US" dirty="0"/>
          </a:p>
        </p:txBody>
      </p:sp>
      <p:sp>
        <p:nvSpPr>
          <p:cNvPr id="6" name="Footer Placeholder 6"/>
          <p:cNvSpPr>
            <a:spLocks noGrp="1"/>
          </p:cNvSpPr>
          <p:nvPr>
            <p:ph type="ftr" sz="quarter" idx="16"/>
          </p:nvPr>
        </p:nvSpPr>
        <p:spPr>
          <a:xfrm>
            <a:off x="4259262" y="6356350"/>
            <a:ext cx="6572221" cy="365125"/>
          </a:xfrm>
        </p:spPr>
        <p:txBody>
          <a:bodyPr/>
          <a:lstStyle/>
          <a:p>
            <a:r>
              <a:rPr lang="en-US" dirty="0"/>
              <a:t>IR-ECO-TSP | How we have welcomed thousands of students and teachers in our living rooms</a:t>
            </a:r>
          </a:p>
        </p:txBody>
      </p:sp>
    </p:spTree>
    <p:extLst>
      <p:ext uri="{BB962C8B-B14F-4D97-AF65-F5344CB8AC3E}">
        <p14:creationId xmlns:p14="http://schemas.microsoft.com/office/powerpoint/2010/main" val="14076264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p:cNvPicPr>
          <p:nvPr/>
        </p:nvPicPr>
        <p:blipFill>
          <a:blip r:embed="rId2" cstate="print">
            <a:extLst>
              <a:ext uri="{28A0092B-C50C-407E-A947-70E740481C1C}">
                <a14:useLocalDpi xmlns:a14="http://schemas.microsoft.com/office/drawing/2010/main" val="0"/>
              </a:ext>
            </a:extLst>
          </a:blip>
          <a:stretch>
            <a:fillRect/>
          </a:stretch>
        </p:blipFill>
        <p:spPr>
          <a:xfrm>
            <a:off x="5429920" y="2785146"/>
            <a:ext cx="1296000" cy="1296000"/>
          </a:xfrm>
          <a:prstGeom prst="rect">
            <a:avLst/>
          </a:prstGeom>
        </p:spPr>
      </p:pic>
    </p:spTree>
    <p:extLst>
      <p:ext uri="{BB962C8B-B14F-4D97-AF65-F5344CB8AC3E}">
        <p14:creationId xmlns:p14="http://schemas.microsoft.com/office/powerpoint/2010/main" val="219579491"/>
      </p:ext>
    </p:extLst>
  </p:cSld>
  <p:clrMapOvr>
    <a:overrideClrMapping bg1="dk1" tx1="lt1" bg2="dk2" tx2="lt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p:cNvPicPr>
          <p:nvPr/>
        </p:nvPicPr>
        <p:blipFill>
          <a:blip r:embed="rId2">
            <a:extLst>
              <a:ext uri="{28A0092B-C50C-407E-A947-70E740481C1C}">
                <a14:useLocalDpi xmlns:a14="http://schemas.microsoft.com/office/drawing/2010/main" val="0"/>
              </a:ext>
            </a:extLst>
          </a:blip>
          <a:stretch>
            <a:fillRect/>
          </a:stretch>
        </p:blipFill>
        <p:spPr>
          <a:xfrm>
            <a:off x="5270787" y="2878269"/>
            <a:ext cx="1260000" cy="1535841"/>
          </a:xfrm>
          <a:prstGeom prst="rect">
            <a:avLst/>
          </a:prstGeom>
        </p:spPr>
      </p:pic>
    </p:spTree>
    <p:extLst>
      <p:ext uri="{BB962C8B-B14F-4D97-AF65-F5344CB8AC3E}">
        <p14:creationId xmlns:p14="http://schemas.microsoft.com/office/powerpoint/2010/main" val="4209856906"/>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15624155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image" Target="../media/image3.emf"/><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20.xml"/><Relationship Id="rId7"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5" Type="http://schemas.openxmlformats.org/officeDocument/2006/relationships/slideLayout" Target="../slideLayouts/slideLayout22.xml"/><Relationship Id="rId4" Type="http://schemas.openxmlformats.org/officeDocument/2006/relationships/slideLayout" Target="../slideLayouts/slideLayout21.xml"/><Relationship Id="rId9"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18" Type="http://schemas.openxmlformats.org/officeDocument/2006/relationships/slideLayout" Target="../slideLayouts/slideLayout41.xml"/><Relationship Id="rId3" Type="http://schemas.openxmlformats.org/officeDocument/2006/relationships/slideLayout" Target="../slideLayouts/slideLayout26.xml"/><Relationship Id="rId21" Type="http://schemas.openxmlformats.org/officeDocument/2006/relationships/slideLayout" Target="../slideLayouts/slideLayout44.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slideLayout" Target="../slideLayouts/slideLayout40.xml"/><Relationship Id="rId2" Type="http://schemas.openxmlformats.org/officeDocument/2006/relationships/slideLayout" Target="../slideLayouts/slideLayout25.xml"/><Relationship Id="rId16" Type="http://schemas.openxmlformats.org/officeDocument/2006/relationships/slideLayout" Target="../slideLayouts/slideLayout39.xml"/><Relationship Id="rId20" Type="http://schemas.openxmlformats.org/officeDocument/2006/relationships/slideLayout" Target="../slideLayouts/slideLayout43.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24" Type="http://schemas.openxmlformats.org/officeDocument/2006/relationships/image" Target="../media/image6.png"/><Relationship Id="rId5" Type="http://schemas.openxmlformats.org/officeDocument/2006/relationships/slideLayout" Target="../slideLayouts/slideLayout28.xml"/><Relationship Id="rId15" Type="http://schemas.openxmlformats.org/officeDocument/2006/relationships/slideLayout" Target="../slideLayouts/slideLayout38.xml"/><Relationship Id="rId23" Type="http://schemas.openxmlformats.org/officeDocument/2006/relationships/theme" Target="../theme/theme4.xml"/><Relationship Id="rId10" Type="http://schemas.openxmlformats.org/officeDocument/2006/relationships/slideLayout" Target="../slideLayouts/slideLayout33.xml"/><Relationship Id="rId19" Type="http://schemas.openxmlformats.org/officeDocument/2006/relationships/slideLayout" Target="../slideLayouts/slideLayout42.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 Id="rId22"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slideLayout" Target="../slideLayouts/slideLayout58.xml"/><Relationship Id="rId18" Type="http://schemas.openxmlformats.org/officeDocument/2006/relationships/slideLayout" Target="../slideLayouts/slideLayout63.xml"/><Relationship Id="rId3" Type="http://schemas.openxmlformats.org/officeDocument/2006/relationships/slideLayout" Target="../slideLayouts/slideLayout48.xml"/><Relationship Id="rId21" Type="http://schemas.openxmlformats.org/officeDocument/2006/relationships/slideLayout" Target="../slideLayouts/slideLayout66.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17" Type="http://schemas.openxmlformats.org/officeDocument/2006/relationships/slideLayout" Target="../slideLayouts/slideLayout62.xml"/><Relationship Id="rId2" Type="http://schemas.openxmlformats.org/officeDocument/2006/relationships/slideLayout" Target="../slideLayouts/slideLayout47.xml"/><Relationship Id="rId16" Type="http://schemas.openxmlformats.org/officeDocument/2006/relationships/slideLayout" Target="../slideLayouts/slideLayout61.xml"/><Relationship Id="rId20" Type="http://schemas.openxmlformats.org/officeDocument/2006/relationships/slideLayout" Target="../slideLayouts/slideLayout65.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24" Type="http://schemas.openxmlformats.org/officeDocument/2006/relationships/image" Target="../media/image6.png"/><Relationship Id="rId5" Type="http://schemas.openxmlformats.org/officeDocument/2006/relationships/slideLayout" Target="../slideLayouts/slideLayout50.xml"/><Relationship Id="rId15" Type="http://schemas.openxmlformats.org/officeDocument/2006/relationships/slideLayout" Target="../slideLayouts/slideLayout60.xml"/><Relationship Id="rId23" Type="http://schemas.openxmlformats.org/officeDocument/2006/relationships/theme" Target="../theme/theme5.xml"/><Relationship Id="rId10" Type="http://schemas.openxmlformats.org/officeDocument/2006/relationships/slideLayout" Target="../slideLayouts/slideLayout55.xml"/><Relationship Id="rId19" Type="http://schemas.openxmlformats.org/officeDocument/2006/relationships/slideLayout" Target="../slideLayouts/slideLayout64.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slideLayout" Target="../slideLayouts/slideLayout59.xml"/><Relationship Id="rId22" Type="http://schemas.openxmlformats.org/officeDocument/2006/relationships/slideLayout" Target="../slideLayouts/slideLayout6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660200" y="29985"/>
            <a:ext cx="8440756" cy="916954"/>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70620" y="1028153"/>
            <a:ext cx="12030336" cy="537264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610600" y="6523463"/>
            <a:ext cx="2743200" cy="323541"/>
          </a:xfrm>
          <a:prstGeom prst="rect">
            <a:avLst/>
          </a:prstGeom>
        </p:spPr>
        <p:txBody>
          <a:bodyPr vert="horz" lIns="91440" tIns="45720" rIns="91440" bIns="45720" rtlCol="0" anchor="ctr"/>
          <a:lstStyle>
            <a:lvl1pPr algn="l">
              <a:defRPr sz="1200">
                <a:solidFill>
                  <a:schemeClr val="tx1">
                    <a:tint val="75000"/>
                  </a:schemeClr>
                </a:solidFill>
              </a:defRPr>
            </a:lvl1pPr>
          </a:lstStyle>
          <a:p>
            <a:fld id="{ECFCF2A0-3063-43BF-8CF0-0F1D776F4BF5}" type="datetimeFigureOut">
              <a:rPr lang="en-GB" smtClean="0"/>
              <a:t>10/12/2021</a:t>
            </a:fld>
            <a:endParaRPr lang="en-GB"/>
          </a:p>
        </p:txBody>
      </p:sp>
      <p:sp>
        <p:nvSpPr>
          <p:cNvPr id="5" name="Footer Placeholder 4"/>
          <p:cNvSpPr>
            <a:spLocks noGrp="1"/>
          </p:cNvSpPr>
          <p:nvPr>
            <p:ph type="ftr" sz="quarter" idx="3"/>
          </p:nvPr>
        </p:nvSpPr>
        <p:spPr>
          <a:xfrm>
            <a:off x="70620" y="6523463"/>
            <a:ext cx="8396874" cy="32354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1496907" y="6523463"/>
            <a:ext cx="604050" cy="323541"/>
          </a:xfrm>
          <a:prstGeom prst="rect">
            <a:avLst/>
          </a:prstGeom>
        </p:spPr>
        <p:txBody>
          <a:bodyPr vert="horz" lIns="91440" tIns="45720" rIns="91440" bIns="45720" rtlCol="0" anchor="ctr"/>
          <a:lstStyle>
            <a:lvl1pPr algn="r">
              <a:defRPr sz="1200">
                <a:solidFill>
                  <a:schemeClr val="tx1">
                    <a:tint val="75000"/>
                  </a:schemeClr>
                </a:solidFill>
              </a:defRPr>
            </a:lvl1pPr>
          </a:lstStyle>
          <a:p>
            <a:fld id="{4DDE9AC2-1B6F-413F-B57E-16E7E312BA6A}" type="slidenum">
              <a:rPr lang="en-GB" smtClean="0"/>
              <a:t>‹#›</a:t>
            </a:fld>
            <a:endParaRPr lang="en-GB"/>
          </a:p>
        </p:txBody>
      </p:sp>
      <p:grpSp>
        <p:nvGrpSpPr>
          <p:cNvPr id="16" name="Group 15"/>
          <p:cNvGrpSpPr/>
          <p:nvPr/>
        </p:nvGrpSpPr>
        <p:grpSpPr>
          <a:xfrm>
            <a:off x="0" y="0"/>
            <a:ext cx="3562597" cy="911035"/>
            <a:chOff x="0" y="0"/>
            <a:chExt cx="3562597" cy="911035"/>
          </a:xfrm>
        </p:grpSpPr>
        <p:pic>
          <p:nvPicPr>
            <p:cNvPr id="7" name="Picture 6"/>
            <p:cNvPicPr>
              <a:picLocks noChangeAspect="1"/>
            </p:cNvPicPr>
            <p:nvPr/>
          </p:nvPicPr>
          <p:blipFill>
            <a:blip r:embed="rId8"/>
            <a:stretch>
              <a:fillRect/>
            </a:stretch>
          </p:blipFill>
          <p:spPr>
            <a:xfrm>
              <a:off x="0" y="0"/>
              <a:ext cx="3562597" cy="407248"/>
            </a:xfrm>
            <a:prstGeom prst="rect">
              <a:avLst/>
            </a:prstGeom>
          </p:spPr>
        </p:pic>
        <p:pic>
          <p:nvPicPr>
            <p:cNvPr id="12" name="Picture 1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0620" y="488462"/>
              <a:ext cx="407249" cy="407249"/>
            </a:xfrm>
            <a:prstGeom prst="rect">
              <a:avLst/>
            </a:prstGeom>
          </p:spPr>
        </p:pic>
        <p:sp>
          <p:nvSpPr>
            <p:cNvPr id="13" name="TextBox 12"/>
            <p:cNvSpPr txBox="1"/>
            <p:nvPr/>
          </p:nvSpPr>
          <p:spPr>
            <a:xfrm>
              <a:off x="579002" y="480148"/>
              <a:ext cx="2983595" cy="430887"/>
            </a:xfrm>
            <a:prstGeom prst="rect">
              <a:avLst/>
            </a:prstGeom>
            <a:noFill/>
          </p:spPr>
          <p:txBody>
            <a:bodyPr wrap="square" lIns="108000" tIns="0" bIns="0" rtlCol="0">
              <a:spAutoFit/>
            </a:bodyPr>
            <a:lstStyle/>
            <a:p>
              <a:r>
                <a:rPr lang="en-US" sz="1400" dirty="0">
                  <a:solidFill>
                    <a:srgbClr val="0053A1"/>
                  </a:solidFill>
                  <a:latin typeface="Optima" pitchFamily="2" charset="0"/>
                </a:rPr>
                <a:t>International</a:t>
              </a:r>
              <a:r>
                <a:rPr lang="en-US" sz="1400" baseline="0" dirty="0">
                  <a:solidFill>
                    <a:srgbClr val="0053A1"/>
                  </a:solidFill>
                  <a:latin typeface="Optima" pitchFamily="2" charset="0"/>
                </a:rPr>
                <a:t> Relations Sector</a:t>
              </a:r>
            </a:p>
            <a:p>
              <a:r>
                <a:rPr lang="en-US" sz="1400" i="1" baseline="0" dirty="0" err="1">
                  <a:solidFill>
                    <a:srgbClr val="0053A1"/>
                  </a:solidFill>
                  <a:latin typeface="Optima" pitchFamily="2" charset="0"/>
                </a:rPr>
                <a:t>Secteur</a:t>
              </a:r>
              <a:r>
                <a:rPr lang="en-US" sz="1400" i="1" baseline="0" dirty="0">
                  <a:solidFill>
                    <a:srgbClr val="0053A1"/>
                  </a:solidFill>
                  <a:latin typeface="Optima" pitchFamily="2" charset="0"/>
                </a:rPr>
                <a:t> Relations </a:t>
              </a:r>
              <a:r>
                <a:rPr lang="en-US" sz="1400" i="1" baseline="0" dirty="0" err="1">
                  <a:solidFill>
                    <a:srgbClr val="0053A1"/>
                  </a:solidFill>
                  <a:latin typeface="Optima" pitchFamily="2" charset="0"/>
                </a:rPr>
                <a:t>Internationales</a:t>
              </a:r>
              <a:endParaRPr lang="en-GB" sz="1400" i="1" dirty="0">
                <a:solidFill>
                  <a:srgbClr val="0053A1"/>
                </a:solidFill>
                <a:latin typeface="Optima" pitchFamily="2" charset="0"/>
              </a:endParaRPr>
            </a:p>
          </p:txBody>
        </p:sp>
        <p:cxnSp>
          <p:nvCxnSpPr>
            <p:cNvPr id="15" name="Straight Connector 14"/>
            <p:cNvCxnSpPr/>
            <p:nvPr/>
          </p:nvCxnSpPr>
          <p:spPr>
            <a:xfrm>
              <a:off x="575472" y="488462"/>
              <a:ext cx="3530" cy="407249"/>
            </a:xfrm>
            <a:prstGeom prst="line">
              <a:avLst/>
            </a:prstGeom>
            <a:ln>
              <a:solidFill>
                <a:srgbClr val="0053A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2273845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txStyles>
    <p:titleStyle>
      <a:lvl1pPr algn="l" defTabSz="914400" rtl="0" eaLnBrk="1" latinLnBrk="0" hangingPunct="1">
        <a:lnSpc>
          <a:spcPct val="90000"/>
        </a:lnSpc>
        <a:spcBef>
          <a:spcPct val="0"/>
        </a:spcBef>
        <a:buNone/>
        <a:defRPr sz="4400" b="1" kern="1200">
          <a:solidFill>
            <a:srgbClr val="0053A1"/>
          </a:solidFill>
          <a:latin typeface="Optima"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tim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tima"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tima"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tima"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tima"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Image 4" descr="bande-01.eps"/>
          <p:cNvPicPr>
            <a:picLocks noChangeAspect="1"/>
          </p:cNvPicPr>
          <p:nvPr/>
        </p:nvPicPr>
        <p:blipFill rotWithShape="1">
          <a:blip r:embed="rId13">
            <a:extLst>
              <a:ext uri="{28A0092B-C50C-407E-A947-70E740481C1C}">
                <a14:useLocalDpi xmlns:a14="http://schemas.microsoft.com/office/drawing/2010/main" val="0"/>
              </a:ext>
            </a:extLst>
          </a:blip>
          <a:srcRect l="8383"/>
          <a:stretch/>
        </p:blipFill>
        <p:spPr>
          <a:xfrm>
            <a:off x="1" y="6157663"/>
            <a:ext cx="12191999" cy="707202"/>
          </a:xfrm>
          <a:prstGeom prst="rect">
            <a:avLst/>
          </a:prstGeom>
        </p:spPr>
      </p:pic>
      <p:pic>
        <p:nvPicPr>
          <p:cNvPr id="5" name="Image 4" descr="bande-01.eps"/>
          <p:cNvPicPr>
            <a:picLocks noChangeAspect="1"/>
          </p:cNvPicPr>
          <p:nvPr/>
        </p:nvPicPr>
        <p:blipFill rotWithShape="1">
          <a:blip r:embed="rId13">
            <a:extLst>
              <a:ext uri="{28A0092B-C50C-407E-A947-70E740481C1C}">
                <a14:useLocalDpi xmlns:a14="http://schemas.microsoft.com/office/drawing/2010/main" val="0"/>
              </a:ext>
            </a:extLst>
          </a:blip>
          <a:srcRect r="91784"/>
          <a:stretch/>
        </p:blipFill>
        <p:spPr>
          <a:xfrm>
            <a:off x="1" y="6157663"/>
            <a:ext cx="770964" cy="707202"/>
          </a:xfrm>
          <a:prstGeom prst="rect">
            <a:avLst/>
          </a:prstGeom>
        </p:spPr>
      </p:pic>
      <p:sp>
        <p:nvSpPr>
          <p:cNvPr id="9" name="Espace réservé du titre 8"/>
          <p:cNvSpPr>
            <a:spLocks noGrp="1"/>
          </p:cNvSpPr>
          <p:nvPr>
            <p:ph type="title"/>
          </p:nvPr>
        </p:nvSpPr>
        <p:spPr>
          <a:xfrm>
            <a:off x="911424" y="6237313"/>
            <a:ext cx="10969139" cy="508395"/>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143339" y="116633"/>
            <a:ext cx="11905323" cy="587639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Tree>
    <p:extLst>
      <p:ext uri="{BB962C8B-B14F-4D97-AF65-F5344CB8AC3E}">
        <p14:creationId xmlns:p14="http://schemas.microsoft.com/office/powerpoint/2010/main" val="3590284849"/>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Lst>
  <p:hf sldNum="0" hdr="0" ftr="0" dt="0"/>
  <p:txStyles>
    <p:titleStyle>
      <a:lvl1pPr algn="l" rtl="0" eaLnBrk="1" latinLnBrk="0" hangingPunct="1">
        <a:spcBef>
          <a:spcPct val="0"/>
        </a:spcBef>
        <a:buNone/>
        <a:defRPr kumimoji="0" sz="4600" kern="1200">
          <a:solidFill>
            <a:schemeClr val="bg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660200" y="29985"/>
            <a:ext cx="8440756" cy="916954"/>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70620" y="1028153"/>
            <a:ext cx="12030336" cy="537264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610600" y="6523463"/>
            <a:ext cx="2743200" cy="323541"/>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28.07.2020</a:t>
            </a:r>
            <a:endParaRPr lang="en-GB" dirty="0"/>
          </a:p>
        </p:txBody>
      </p:sp>
      <p:sp>
        <p:nvSpPr>
          <p:cNvPr id="5" name="Footer Placeholder 4"/>
          <p:cNvSpPr>
            <a:spLocks noGrp="1"/>
          </p:cNvSpPr>
          <p:nvPr>
            <p:ph type="ftr" sz="quarter" idx="3"/>
          </p:nvPr>
        </p:nvSpPr>
        <p:spPr>
          <a:xfrm>
            <a:off x="70620" y="6523463"/>
            <a:ext cx="8396874" cy="32354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Based on a presentation by Uta Bilow, TU Dresden, ICHEP 2020</a:t>
            </a:r>
            <a:endParaRPr lang="en-GB" dirty="0"/>
          </a:p>
        </p:txBody>
      </p:sp>
      <p:sp>
        <p:nvSpPr>
          <p:cNvPr id="6" name="Slide Number Placeholder 5"/>
          <p:cNvSpPr>
            <a:spLocks noGrp="1"/>
          </p:cNvSpPr>
          <p:nvPr>
            <p:ph type="sldNum" sz="quarter" idx="4"/>
          </p:nvPr>
        </p:nvSpPr>
        <p:spPr>
          <a:xfrm>
            <a:off x="11496907" y="6523463"/>
            <a:ext cx="604050" cy="323541"/>
          </a:xfrm>
          <a:prstGeom prst="rect">
            <a:avLst/>
          </a:prstGeom>
        </p:spPr>
        <p:txBody>
          <a:bodyPr vert="horz" lIns="91440" tIns="45720" rIns="91440" bIns="45720" rtlCol="0" anchor="ctr"/>
          <a:lstStyle>
            <a:lvl1pPr algn="r">
              <a:defRPr sz="1200">
                <a:solidFill>
                  <a:schemeClr val="tx1">
                    <a:tint val="75000"/>
                  </a:schemeClr>
                </a:solidFill>
              </a:defRPr>
            </a:lvl1pPr>
          </a:lstStyle>
          <a:p>
            <a:fld id="{4DDE9AC2-1B6F-413F-B57E-16E7E312BA6A}" type="slidenum">
              <a:rPr lang="en-GB" smtClean="0"/>
              <a:t>‹#›</a:t>
            </a:fld>
            <a:endParaRPr lang="en-GB" dirty="0"/>
          </a:p>
        </p:txBody>
      </p:sp>
      <p:grpSp>
        <p:nvGrpSpPr>
          <p:cNvPr id="16" name="Group 15"/>
          <p:cNvGrpSpPr/>
          <p:nvPr/>
        </p:nvGrpSpPr>
        <p:grpSpPr>
          <a:xfrm>
            <a:off x="0" y="0"/>
            <a:ext cx="3562597" cy="911035"/>
            <a:chOff x="0" y="0"/>
            <a:chExt cx="3562597" cy="911035"/>
          </a:xfrm>
        </p:grpSpPr>
        <p:pic>
          <p:nvPicPr>
            <p:cNvPr id="7" name="Picture 6"/>
            <p:cNvPicPr>
              <a:picLocks noChangeAspect="1"/>
            </p:cNvPicPr>
            <p:nvPr/>
          </p:nvPicPr>
          <p:blipFill>
            <a:blip r:embed="rId8"/>
            <a:stretch>
              <a:fillRect/>
            </a:stretch>
          </p:blipFill>
          <p:spPr>
            <a:xfrm>
              <a:off x="0" y="0"/>
              <a:ext cx="3562597" cy="407248"/>
            </a:xfrm>
            <a:prstGeom prst="rect">
              <a:avLst/>
            </a:prstGeom>
          </p:spPr>
        </p:pic>
        <p:pic>
          <p:nvPicPr>
            <p:cNvPr id="12" name="Picture 1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0620" y="488462"/>
              <a:ext cx="407249" cy="407249"/>
            </a:xfrm>
            <a:prstGeom prst="rect">
              <a:avLst/>
            </a:prstGeom>
          </p:spPr>
        </p:pic>
        <p:sp>
          <p:nvSpPr>
            <p:cNvPr id="13" name="TextBox 12"/>
            <p:cNvSpPr txBox="1"/>
            <p:nvPr/>
          </p:nvSpPr>
          <p:spPr>
            <a:xfrm>
              <a:off x="579002" y="480148"/>
              <a:ext cx="2983595" cy="430887"/>
            </a:xfrm>
            <a:prstGeom prst="rect">
              <a:avLst/>
            </a:prstGeom>
            <a:noFill/>
          </p:spPr>
          <p:txBody>
            <a:bodyPr wrap="square" lIns="108000" tIns="0" bIns="0" rtlCol="0">
              <a:spAutoFit/>
            </a:bodyPr>
            <a:lstStyle/>
            <a:p>
              <a:r>
                <a:rPr lang="en-US" sz="1400" dirty="0">
                  <a:solidFill>
                    <a:srgbClr val="0053A1"/>
                  </a:solidFill>
                  <a:latin typeface="Optima" pitchFamily="2" charset="0"/>
                </a:rPr>
                <a:t>International</a:t>
              </a:r>
              <a:r>
                <a:rPr lang="en-US" sz="1400" baseline="0" dirty="0">
                  <a:solidFill>
                    <a:srgbClr val="0053A1"/>
                  </a:solidFill>
                  <a:latin typeface="Optima" pitchFamily="2" charset="0"/>
                </a:rPr>
                <a:t> Relations Sector</a:t>
              </a:r>
            </a:p>
            <a:p>
              <a:r>
                <a:rPr lang="en-US" sz="1400" i="1" baseline="0" dirty="0" err="1">
                  <a:solidFill>
                    <a:srgbClr val="0053A1"/>
                  </a:solidFill>
                  <a:latin typeface="Optima" pitchFamily="2" charset="0"/>
                </a:rPr>
                <a:t>Secteur</a:t>
              </a:r>
              <a:r>
                <a:rPr lang="en-US" sz="1400" i="1" baseline="0" dirty="0">
                  <a:solidFill>
                    <a:srgbClr val="0053A1"/>
                  </a:solidFill>
                  <a:latin typeface="Optima" pitchFamily="2" charset="0"/>
                </a:rPr>
                <a:t> Relations </a:t>
              </a:r>
              <a:r>
                <a:rPr lang="en-US" sz="1400" i="1" baseline="0" dirty="0" err="1">
                  <a:solidFill>
                    <a:srgbClr val="0053A1"/>
                  </a:solidFill>
                  <a:latin typeface="Optima" pitchFamily="2" charset="0"/>
                </a:rPr>
                <a:t>Internationales</a:t>
              </a:r>
              <a:endParaRPr lang="en-GB" sz="1400" i="1" dirty="0">
                <a:solidFill>
                  <a:srgbClr val="0053A1"/>
                </a:solidFill>
                <a:latin typeface="Optima" pitchFamily="2" charset="0"/>
              </a:endParaRPr>
            </a:p>
          </p:txBody>
        </p:sp>
        <p:cxnSp>
          <p:nvCxnSpPr>
            <p:cNvPr id="15" name="Straight Connector 14"/>
            <p:cNvCxnSpPr/>
            <p:nvPr/>
          </p:nvCxnSpPr>
          <p:spPr>
            <a:xfrm>
              <a:off x="575472" y="488462"/>
              <a:ext cx="3530" cy="407249"/>
            </a:xfrm>
            <a:prstGeom prst="line">
              <a:avLst/>
            </a:prstGeom>
            <a:ln>
              <a:solidFill>
                <a:srgbClr val="0053A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58288765"/>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Lst>
  <p:hf sldNum="0" hdr="0" ftr="0" dt="0"/>
  <p:txStyles>
    <p:titleStyle>
      <a:lvl1pPr algn="l" defTabSz="914400" rtl="0" eaLnBrk="1" latinLnBrk="0" hangingPunct="1">
        <a:lnSpc>
          <a:spcPct val="90000"/>
        </a:lnSpc>
        <a:spcBef>
          <a:spcPct val="0"/>
        </a:spcBef>
        <a:buNone/>
        <a:defRPr sz="4400" b="1" kern="1200">
          <a:solidFill>
            <a:srgbClr val="0053A1"/>
          </a:solidFill>
          <a:latin typeface="Optima"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tim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tima"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tima"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tima"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tima"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fld id="{23793A62-AA7E-5A4D-A43E-DF1B3593C4E5}" type="datetime1">
              <a:rPr lang="en-US" smtClean="0"/>
              <a:t>12/10/2021</a:t>
            </a:fld>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dirty="0"/>
              <a:t>Presenter | Presentation Title</a:t>
            </a:r>
          </a:p>
        </p:txBody>
      </p:sp>
    </p:spTree>
    <p:extLst>
      <p:ext uri="{BB962C8B-B14F-4D97-AF65-F5344CB8AC3E}">
        <p14:creationId xmlns:p14="http://schemas.microsoft.com/office/powerpoint/2010/main" val="3552365904"/>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 id="2147483711" r:id="rId13"/>
    <p:sldLayoutId id="2147483712" r:id="rId14"/>
    <p:sldLayoutId id="2147483713" r:id="rId15"/>
    <p:sldLayoutId id="2147483714" r:id="rId16"/>
    <p:sldLayoutId id="2147483715" r:id="rId17"/>
    <p:sldLayoutId id="2147483716" r:id="rId18"/>
    <p:sldLayoutId id="2147483717" r:id="rId19"/>
    <p:sldLayoutId id="2147483718" r:id="rId20"/>
    <p:sldLayoutId id="2147483719" r:id="rId21"/>
    <p:sldLayoutId id="2147483720"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fld id="{23793A62-AA7E-5A4D-A43E-DF1B3593C4E5}" type="datetime1">
              <a:rPr lang="en-US" smtClean="0"/>
              <a:t>12/10/2021</a:t>
            </a:fld>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dirty="0"/>
              <a:t>Presenter | Presentation Title</a:t>
            </a:r>
          </a:p>
        </p:txBody>
      </p:sp>
    </p:spTree>
    <p:extLst>
      <p:ext uri="{BB962C8B-B14F-4D97-AF65-F5344CB8AC3E}">
        <p14:creationId xmlns:p14="http://schemas.microsoft.com/office/powerpoint/2010/main" val="832993531"/>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33" r:id="rId12"/>
    <p:sldLayoutId id="2147483734" r:id="rId13"/>
    <p:sldLayoutId id="2147483735" r:id="rId14"/>
    <p:sldLayoutId id="2147483736" r:id="rId15"/>
    <p:sldLayoutId id="2147483737" r:id="rId16"/>
    <p:sldLayoutId id="2147483738" r:id="rId17"/>
    <p:sldLayoutId id="2147483739" r:id="rId18"/>
    <p:sldLayoutId id="2147483740" r:id="rId19"/>
    <p:sldLayoutId id="2147483741" r:id="rId20"/>
    <p:sldLayoutId id="2147483742" r:id="rId21"/>
    <p:sldLayoutId id="2147483743"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59.png"/><Relationship Id="rId13" Type="http://schemas.openxmlformats.org/officeDocument/2006/relationships/image" Target="../media/image64.png"/><Relationship Id="rId18" Type="http://schemas.openxmlformats.org/officeDocument/2006/relationships/image" Target="../media/image69.png"/><Relationship Id="rId3" Type="http://schemas.openxmlformats.org/officeDocument/2006/relationships/image" Target="../media/image54.png"/><Relationship Id="rId21" Type="http://schemas.openxmlformats.org/officeDocument/2006/relationships/image" Target="../media/image72.png"/><Relationship Id="rId7" Type="http://schemas.openxmlformats.org/officeDocument/2006/relationships/image" Target="../media/image58.png"/><Relationship Id="rId12" Type="http://schemas.openxmlformats.org/officeDocument/2006/relationships/image" Target="../media/image63.png"/><Relationship Id="rId17" Type="http://schemas.openxmlformats.org/officeDocument/2006/relationships/image" Target="../media/image68.png"/><Relationship Id="rId2" Type="http://schemas.openxmlformats.org/officeDocument/2006/relationships/image" Target="../media/image53.png"/><Relationship Id="rId16" Type="http://schemas.openxmlformats.org/officeDocument/2006/relationships/image" Target="../media/image67.png"/><Relationship Id="rId20" Type="http://schemas.openxmlformats.org/officeDocument/2006/relationships/image" Target="../media/image71.png"/><Relationship Id="rId1" Type="http://schemas.openxmlformats.org/officeDocument/2006/relationships/slideLayout" Target="../slideLayouts/slideLayout20.xml"/><Relationship Id="rId6" Type="http://schemas.openxmlformats.org/officeDocument/2006/relationships/image" Target="../media/image57.png"/><Relationship Id="rId11" Type="http://schemas.openxmlformats.org/officeDocument/2006/relationships/image" Target="../media/image62.png"/><Relationship Id="rId5" Type="http://schemas.openxmlformats.org/officeDocument/2006/relationships/image" Target="../media/image56.png"/><Relationship Id="rId15" Type="http://schemas.openxmlformats.org/officeDocument/2006/relationships/image" Target="../media/image66.png"/><Relationship Id="rId23" Type="http://schemas.openxmlformats.org/officeDocument/2006/relationships/image" Target="../media/image74.png"/><Relationship Id="rId10" Type="http://schemas.openxmlformats.org/officeDocument/2006/relationships/image" Target="../media/image61.png"/><Relationship Id="rId19" Type="http://schemas.openxmlformats.org/officeDocument/2006/relationships/image" Target="../media/image70.png"/><Relationship Id="rId4" Type="http://schemas.openxmlformats.org/officeDocument/2006/relationships/image" Target="../media/image55.png"/><Relationship Id="rId9" Type="http://schemas.openxmlformats.org/officeDocument/2006/relationships/image" Target="../media/image60.png"/><Relationship Id="rId14" Type="http://schemas.openxmlformats.org/officeDocument/2006/relationships/image" Target="../media/image65.png"/><Relationship Id="rId22" Type="http://schemas.openxmlformats.org/officeDocument/2006/relationships/image" Target="../media/image7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5.xml"/><Relationship Id="rId1" Type="http://schemas.openxmlformats.org/officeDocument/2006/relationships/slideLayout" Target="../slideLayouts/slideLayout49.xml"/><Relationship Id="rId4" Type="http://schemas.openxmlformats.org/officeDocument/2006/relationships/image" Target="../media/image76.png"/></Relationships>
</file>

<file path=ppt/slides/_rels/slide16.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6.xml"/><Relationship Id="rId1" Type="http://schemas.openxmlformats.org/officeDocument/2006/relationships/slideLayout" Target="../slideLayouts/slideLayout49.xml"/><Relationship Id="rId4" Type="http://schemas.openxmlformats.org/officeDocument/2006/relationships/image" Target="../media/image77.png"/></Relationships>
</file>

<file path=ppt/slides/_rels/slide17.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7.xml"/><Relationship Id="rId1" Type="http://schemas.openxmlformats.org/officeDocument/2006/relationships/slideLayout" Target="../slideLayouts/slideLayout49.xml"/><Relationship Id="rId4" Type="http://schemas.openxmlformats.org/officeDocument/2006/relationships/image" Target="../media/image78.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8.xml"/><Relationship Id="rId1" Type="http://schemas.openxmlformats.org/officeDocument/2006/relationships/slideLayout" Target="../slideLayouts/slideLayout58.xml"/><Relationship Id="rId6" Type="http://schemas.microsoft.com/office/2007/relationships/hdphoto" Target="../media/hdphoto2.wdp"/><Relationship Id="rId5" Type="http://schemas.openxmlformats.org/officeDocument/2006/relationships/image" Target="../media/image81.png"/><Relationship Id="rId4" Type="http://schemas.openxmlformats.org/officeDocument/2006/relationships/image" Target="../media/image80.jpeg"/></Relationships>
</file>

<file path=ppt/slides/_rels/slide2.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18" Type="http://schemas.openxmlformats.org/officeDocument/2006/relationships/image" Target="../media/image23.png"/><Relationship Id="rId26" Type="http://schemas.openxmlformats.org/officeDocument/2006/relationships/image" Target="../media/image31.png"/><Relationship Id="rId3" Type="http://schemas.microsoft.com/office/2007/relationships/hdphoto" Target="../media/hdphoto1.wdp"/><Relationship Id="rId21" Type="http://schemas.openxmlformats.org/officeDocument/2006/relationships/image" Target="../media/image26.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5" Type="http://schemas.openxmlformats.org/officeDocument/2006/relationships/image" Target="../media/image30.png"/><Relationship Id="rId2" Type="http://schemas.openxmlformats.org/officeDocument/2006/relationships/image" Target="../media/image8.png"/><Relationship Id="rId16" Type="http://schemas.openxmlformats.org/officeDocument/2006/relationships/image" Target="../media/image21.png"/><Relationship Id="rId20" Type="http://schemas.openxmlformats.org/officeDocument/2006/relationships/image" Target="../media/image25.png"/><Relationship Id="rId1" Type="http://schemas.openxmlformats.org/officeDocument/2006/relationships/slideLayout" Target="../slideLayouts/slideLayout19.xml"/><Relationship Id="rId6" Type="http://schemas.openxmlformats.org/officeDocument/2006/relationships/image" Target="../media/image11.png"/><Relationship Id="rId11" Type="http://schemas.openxmlformats.org/officeDocument/2006/relationships/image" Target="../media/image16.png"/><Relationship Id="rId24" Type="http://schemas.openxmlformats.org/officeDocument/2006/relationships/image" Target="../media/image29.png"/><Relationship Id="rId5" Type="http://schemas.openxmlformats.org/officeDocument/2006/relationships/image" Target="../media/image10.png"/><Relationship Id="rId15" Type="http://schemas.openxmlformats.org/officeDocument/2006/relationships/image" Target="../media/image20.png"/><Relationship Id="rId23" Type="http://schemas.openxmlformats.org/officeDocument/2006/relationships/image" Target="../media/image28.png"/><Relationship Id="rId28" Type="http://schemas.openxmlformats.org/officeDocument/2006/relationships/image" Target="../media/image33.png"/><Relationship Id="rId10" Type="http://schemas.openxmlformats.org/officeDocument/2006/relationships/image" Target="../media/image15.png"/><Relationship Id="rId19" Type="http://schemas.openxmlformats.org/officeDocument/2006/relationships/image" Target="../media/image24.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 Id="rId22" Type="http://schemas.openxmlformats.org/officeDocument/2006/relationships/image" Target="../media/image27.png"/><Relationship Id="rId27" Type="http://schemas.openxmlformats.org/officeDocument/2006/relationships/image" Target="../media/image3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wmf"/><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xml"/><Relationship Id="rId1" Type="http://schemas.openxmlformats.org/officeDocument/2006/relationships/slideLayout" Target="../slideLayouts/slideLayout27.xml"/></Relationships>
</file>

<file path=ppt/slides/_rels/slide6.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8.jpeg"/></Relationships>
</file>

<file path=ppt/slides/_rels/slide7.xml.rels><?xml version="1.0" encoding="UTF-8" standalone="yes"?>
<Relationships xmlns="http://schemas.openxmlformats.org/package/2006/relationships"><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notesSlide" Target="../notesSlides/notesSlide3.xml"/><Relationship Id="rId1" Type="http://schemas.openxmlformats.org/officeDocument/2006/relationships/slideLayout" Target="../slideLayouts/slideLayout49.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8.xml.rels><?xml version="1.0" encoding="UTF-8" standalone="yes"?>
<Relationships xmlns="http://schemas.openxmlformats.org/package/2006/relationships"><Relationship Id="rId3" Type="http://schemas.openxmlformats.org/officeDocument/2006/relationships/image" Target="../media/image44.png"/><Relationship Id="rId7" Type="http://schemas.openxmlformats.org/officeDocument/2006/relationships/image" Target="../media/image39.png"/><Relationship Id="rId2" Type="http://schemas.openxmlformats.org/officeDocument/2006/relationships/notesSlide" Target="../notesSlides/notesSlide4.xml"/><Relationship Id="rId1" Type="http://schemas.openxmlformats.org/officeDocument/2006/relationships/slideLayout" Target="../slideLayouts/slideLayout49.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9.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chart" Target="../charts/chart1.xml"/><Relationship Id="rId2" Type="http://schemas.openxmlformats.org/officeDocument/2006/relationships/image" Target="../media/image48.png"/><Relationship Id="rId1" Type="http://schemas.openxmlformats.org/officeDocument/2006/relationships/slideLayout" Target="../slideLayouts/slideLayout19.xml"/><Relationship Id="rId6" Type="http://schemas.openxmlformats.org/officeDocument/2006/relationships/image" Target="../media/image52.png"/><Relationship Id="rId5" Type="http://schemas.openxmlformats.org/officeDocument/2006/relationships/image" Target="../media/image51.jpeg"/><Relationship Id="rId4" Type="http://schemas.openxmlformats.org/officeDocument/2006/relationships/image" Target="../media/image5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56260" y="1440180"/>
            <a:ext cx="11479480" cy="3657600"/>
          </a:xfrm>
        </p:spPr>
        <p:txBody>
          <a:bodyPr>
            <a:normAutofit/>
          </a:bodyPr>
          <a:lstStyle/>
          <a:p>
            <a:r>
              <a:rPr lang="en-US" sz="4800"/>
              <a:t>CERN Teacher </a:t>
            </a:r>
            <a:r>
              <a:rPr lang="en-US" sz="4800" dirty="0"/>
              <a:t>and Student </a:t>
            </a:r>
            <a:r>
              <a:rPr lang="en-US" sz="4800" dirty="0" err="1"/>
              <a:t>Programmes</a:t>
            </a:r>
            <a:br>
              <a:rPr lang="en-US" sz="4800" dirty="0"/>
            </a:br>
            <a:br>
              <a:rPr lang="en-US" sz="4800" dirty="0"/>
            </a:br>
            <a:r>
              <a:rPr lang="en-US" sz="4800" dirty="0"/>
              <a:t>Joint CERN-Turkey Liaison Committee</a:t>
            </a:r>
            <a:br>
              <a:rPr lang="en-US" sz="4800" dirty="0"/>
            </a:br>
            <a:r>
              <a:rPr lang="en-US" sz="4800" dirty="0"/>
              <a:t>10.12.2021</a:t>
            </a:r>
            <a:endParaRPr lang="en-GB" sz="4800" dirty="0"/>
          </a:p>
        </p:txBody>
      </p:sp>
      <p:sp>
        <p:nvSpPr>
          <p:cNvPr id="3" name="Subtitle 2"/>
          <p:cNvSpPr>
            <a:spLocks noGrp="1"/>
          </p:cNvSpPr>
          <p:nvPr>
            <p:ph type="subTitle" idx="1"/>
          </p:nvPr>
        </p:nvSpPr>
        <p:spPr>
          <a:xfrm>
            <a:off x="1524000" y="5612130"/>
            <a:ext cx="9144000" cy="1257300"/>
          </a:xfrm>
        </p:spPr>
        <p:txBody>
          <a:bodyPr>
            <a:normAutofit/>
          </a:bodyPr>
          <a:lstStyle/>
          <a:p>
            <a:r>
              <a:rPr lang="en-US" dirty="0"/>
              <a:t>Dr. Sascha Schmeling</a:t>
            </a:r>
          </a:p>
          <a:p>
            <a:r>
              <a:rPr lang="en-US" dirty="0"/>
              <a:t>Head of Teacher and Student </a:t>
            </a:r>
            <a:r>
              <a:rPr lang="en-US" dirty="0" err="1"/>
              <a:t>Programmes</a:t>
            </a:r>
            <a:endParaRPr lang="en-US" dirty="0"/>
          </a:p>
        </p:txBody>
      </p:sp>
    </p:spTree>
    <p:extLst>
      <p:ext uri="{BB962C8B-B14F-4D97-AF65-F5344CB8AC3E}">
        <p14:creationId xmlns:p14="http://schemas.microsoft.com/office/powerpoint/2010/main" val="5536586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610099" y="116632"/>
            <a:ext cx="8470131" cy="796619"/>
          </a:xfrm>
        </p:spPr>
        <p:txBody>
          <a:bodyPr>
            <a:normAutofit/>
          </a:bodyPr>
          <a:lstStyle/>
          <a:p>
            <a:r>
              <a:rPr lang="en-US" sz="3200" dirty="0"/>
              <a:t>High-School Students Internship </a:t>
            </a:r>
            <a:r>
              <a:rPr lang="en-US" sz="3200" dirty="0" err="1"/>
              <a:t>Programme</a:t>
            </a:r>
            <a:endParaRPr lang="en-GB" sz="3200" dirty="0"/>
          </a:p>
        </p:txBody>
      </p:sp>
      <p:pic>
        <p:nvPicPr>
          <p:cNvPr id="6" name="Picture 5"/>
          <p:cNvPicPr>
            <a:picLocks noChangeAspect="1"/>
          </p:cNvPicPr>
          <p:nvPr/>
        </p:nvPicPr>
        <p:blipFill>
          <a:blip r:embed="rId2"/>
          <a:stretch>
            <a:fillRect/>
          </a:stretch>
        </p:blipFill>
        <p:spPr>
          <a:xfrm>
            <a:off x="953069" y="1190950"/>
            <a:ext cx="1331209" cy="900658"/>
          </a:xfrm>
          <a:prstGeom prst="rect">
            <a:avLst/>
          </a:prstGeom>
          <a:ln>
            <a:solidFill>
              <a:schemeClr val="tx1">
                <a:lumMod val="95000"/>
                <a:lumOff val="5000"/>
              </a:schemeClr>
            </a:solidFill>
          </a:ln>
        </p:spPr>
      </p:pic>
      <p:pic>
        <p:nvPicPr>
          <p:cNvPr id="7" name="Picture 6"/>
          <p:cNvPicPr>
            <a:picLocks noChangeAspect="1"/>
          </p:cNvPicPr>
          <p:nvPr/>
        </p:nvPicPr>
        <p:blipFill>
          <a:blip r:embed="rId3"/>
          <a:stretch>
            <a:fillRect/>
          </a:stretch>
        </p:blipFill>
        <p:spPr>
          <a:xfrm>
            <a:off x="2456633" y="1193533"/>
            <a:ext cx="1331213" cy="900658"/>
          </a:xfrm>
          <a:prstGeom prst="rect">
            <a:avLst/>
          </a:prstGeom>
          <a:ln>
            <a:solidFill>
              <a:schemeClr val="tx1">
                <a:lumMod val="95000"/>
                <a:lumOff val="5000"/>
              </a:schemeClr>
            </a:solidFill>
          </a:ln>
        </p:spPr>
      </p:pic>
      <p:pic>
        <p:nvPicPr>
          <p:cNvPr id="8" name="Picture 7"/>
          <p:cNvPicPr>
            <a:picLocks noChangeAspect="1"/>
          </p:cNvPicPr>
          <p:nvPr/>
        </p:nvPicPr>
        <p:blipFill>
          <a:blip r:embed="rId4"/>
          <a:stretch>
            <a:fillRect/>
          </a:stretch>
        </p:blipFill>
        <p:spPr>
          <a:xfrm>
            <a:off x="6967333" y="1190950"/>
            <a:ext cx="1331212" cy="900658"/>
          </a:xfrm>
          <a:prstGeom prst="rect">
            <a:avLst/>
          </a:prstGeom>
          <a:ln>
            <a:solidFill>
              <a:schemeClr val="tx1">
                <a:lumMod val="95000"/>
                <a:lumOff val="5000"/>
              </a:schemeClr>
            </a:solidFill>
          </a:ln>
        </p:spPr>
      </p:pic>
      <p:pic>
        <p:nvPicPr>
          <p:cNvPr id="9" name="Picture 8"/>
          <p:cNvPicPr>
            <a:picLocks noChangeAspect="1"/>
          </p:cNvPicPr>
          <p:nvPr/>
        </p:nvPicPr>
        <p:blipFill>
          <a:blip r:embed="rId5"/>
          <a:stretch>
            <a:fillRect/>
          </a:stretch>
        </p:blipFill>
        <p:spPr>
          <a:xfrm>
            <a:off x="5463767" y="1190950"/>
            <a:ext cx="1331212" cy="900658"/>
          </a:xfrm>
          <a:prstGeom prst="rect">
            <a:avLst/>
          </a:prstGeom>
          <a:ln>
            <a:solidFill>
              <a:schemeClr val="tx1">
                <a:lumMod val="95000"/>
                <a:lumOff val="5000"/>
              </a:schemeClr>
            </a:solidFill>
          </a:ln>
        </p:spPr>
      </p:pic>
      <p:pic>
        <p:nvPicPr>
          <p:cNvPr id="10" name="Picture 9"/>
          <p:cNvPicPr>
            <a:picLocks noChangeAspect="1"/>
          </p:cNvPicPr>
          <p:nvPr/>
        </p:nvPicPr>
        <p:blipFill>
          <a:blip r:embed="rId6"/>
          <a:stretch>
            <a:fillRect/>
          </a:stretch>
        </p:blipFill>
        <p:spPr>
          <a:xfrm>
            <a:off x="3960201" y="1190950"/>
            <a:ext cx="1331212" cy="900658"/>
          </a:xfrm>
          <a:prstGeom prst="rect">
            <a:avLst/>
          </a:prstGeom>
          <a:ln>
            <a:solidFill>
              <a:schemeClr val="tx1">
                <a:lumMod val="95000"/>
                <a:lumOff val="5000"/>
              </a:schemeClr>
            </a:solidFill>
          </a:ln>
        </p:spPr>
      </p:pic>
      <p:pic>
        <p:nvPicPr>
          <p:cNvPr id="11" name="Picture 10"/>
          <p:cNvPicPr>
            <a:picLocks/>
          </p:cNvPicPr>
          <p:nvPr/>
        </p:nvPicPr>
        <p:blipFill>
          <a:blip r:embed="rId7">
            <a:extLst>
              <a:ext uri="{28A0092B-C50C-407E-A947-70E740481C1C}">
                <a14:useLocalDpi xmlns:a14="http://schemas.microsoft.com/office/drawing/2010/main" val="0"/>
              </a:ext>
            </a:extLst>
          </a:blip>
          <a:stretch>
            <a:fillRect/>
          </a:stretch>
        </p:blipFill>
        <p:spPr>
          <a:xfrm>
            <a:off x="3960202" y="2309664"/>
            <a:ext cx="1331212" cy="900658"/>
          </a:xfrm>
          <a:prstGeom prst="rect">
            <a:avLst/>
          </a:prstGeom>
          <a:ln w="3175">
            <a:solidFill>
              <a:schemeClr val="tx1"/>
            </a:solidFill>
          </a:ln>
          <a:effectLst/>
        </p:spPr>
      </p:pic>
      <p:pic>
        <p:nvPicPr>
          <p:cNvPr id="12" name="Picture 11"/>
          <p:cNvPicPr>
            <a:picLocks/>
          </p:cNvPicPr>
          <p:nvPr/>
        </p:nvPicPr>
        <p:blipFill>
          <a:blip r:embed="rId8">
            <a:extLst>
              <a:ext uri="{28A0092B-C50C-407E-A947-70E740481C1C}">
                <a14:useLocalDpi xmlns:a14="http://schemas.microsoft.com/office/drawing/2010/main" val="0"/>
              </a:ext>
            </a:extLst>
          </a:blip>
          <a:stretch>
            <a:fillRect/>
          </a:stretch>
        </p:blipFill>
        <p:spPr>
          <a:xfrm>
            <a:off x="953069" y="2309664"/>
            <a:ext cx="1331210" cy="900658"/>
          </a:xfrm>
          <a:prstGeom prst="rect">
            <a:avLst/>
          </a:prstGeom>
          <a:ln w="3175">
            <a:solidFill>
              <a:schemeClr val="tx1"/>
            </a:solidFill>
          </a:ln>
          <a:effectLst/>
        </p:spPr>
      </p:pic>
      <p:pic>
        <p:nvPicPr>
          <p:cNvPr id="13" name="Picture 12"/>
          <p:cNvPicPr>
            <a:picLocks/>
          </p:cNvPicPr>
          <p:nvPr/>
        </p:nvPicPr>
        <p:blipFill>
          <a:blip r:embed="rId9">
            <a:extLst>
              <a:ext uri="{28A0092B-C50C-407E-A947-70E740481C1C}">
                <a14:useLocalDpi xmlns:a14="http://schemas.microsoft.com/office/drawing/2010/main" val="0"/>
              </a:ext>
            </a:extLst>
          </a:blip>
          <a:stretch>
            <a:fillRect/>
          </a:stretch>
        </p:blipFill>
        <p:spPr>
          <a:xfrm>
            <a:off x="6967334" y="2309664"/>
            <a:ext cx="1331212" cy="900658"/>
          </a:xfrm>
          <a:prstGeom prst="rect">
            <a:avLst/>
          </a:prstGeom>
          <a:ln w="3175">
            <a:solidFill>
              <a:schemeClr val="tx1"/>
            </a:solidFill>
          </a:ln>
          <a:effectLst/>
        </p:spPr>
      </p:pic>
      <p:pic>
        <p:nvPicPr>
          <p:cNvPr id="14" name="Picture 13"/>
          <p:cNvPicPr>
            <a:picLocks/>
          </p:cNvPicPr>
          <p:nvPr/>
        </p:nvPicPr>
        <p:blipFill>
          <a:blip r:embed="rId10">
            <a:extLst>
              <a:ext uri="{28A0092B-C50C-407E-A947-70E740481C1C}">
                <a14:useLocalDpi xmlns:a14="http://schemas.microsoft.com/office/drawing/2010/main" val="0"/>
              </a:ext>
            </a:extLst>
          </a:blip>
          <a:stretch>
            <a:fillRect/>
          </a:stretch>
        </p:blipFill>
        <p:spPr>
          <a:xfrm>
            <a:off x="2456634" y="2309664"/>
            <a:ext cx="1331213" cy="900658"/>
          </a:xfrm>
          <a:prstGeom prst="rect">
            <a:avLst/>
          </a:prstGeom>
          <a:ln w="3175">
            <a:solidFill>
              <a:schemeClr val="tx1"/>
            </a:solidFill>
          </a:ln>
          <a:effectLst/>
        </p:spPr>
      </p:pic>
      <p:pic>
        <p:nvPicPr>
          <p:cNvPr id="15" name="Picture 14"/>
          <p:cNvPicPr>
            <a:picLocks/>
          </p:cNvPicPr>
          <p:nvPr/>
        </p:nvPicPr>
        <p:blipFill>
          <a:blip r:embed="rId11">
            <a:extLst>
              <a:ext uri="{28A0092B-C50C-407E-A947-70E740481C1C}">
                <a14:useLocalDpi xmlns:a14="http://schemas.microsoft.com/office/drawing/2010/main" val="0"/>
              </a:ext>
            </a:extLst>
          </a:blip>
          <a:stretch>
            <a:fillRect/>
          </a:stretch>
        </p:blipFill>
        <p:spPr>
          <a:xfrm>
            <a:off x="5458289" y="2309664"/>
            <a:ext cx="1331212" cy="900658"/>
          </a:xfrm>
          <a:prstGeom prst="rect">
            <a:avLst/>
          </a:prstGeom>
          <a:ln w="3175">
            <a:solidFill>
              <a:schemeClr val="tx1"/>
            </a:solidFill>
          </a:ln>
          <a:effectLst/>
        </p:spPr>
      </p:pic>
      <p:sp>
        <p:nvSpPr>
          <p:cNvPr id="2" name="TextBox 1"/>
          <p:cNvSpPr txBox="1"/>
          <p:nvPr/>
        </p:nvSpPr>
        <p:spPr>
          <a:xfrm>
            <a:off x="285058" y="1722276"/>
            <a:ext cx="65274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2017</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 name="TextBox 15"/>
          <p:cNvSpPr txBox="1"/>
          <p:nvPr/>
        </p:nvSpPr>
        <p:spPr>
          <a:xfrm>
            <a:off x="285058" y="2840990"/>
            <a:ext cx="65274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2018</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7" name="TextBox 26"/>
          <p:cNvSpPr txBox="1"/>
          <p:nvPr/>
        </p:nvSpPr>
        <p:spPr>
          <a:xfrm>
            <a:off x="276852" y="3954524"/>
            <a:ext cx="65274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2019</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8" name="TextBox 27"/>
          <p:cNvSpPr txBox="1"/>
          <p:nvPr/>
        </p:nvSpPr>
        <p:spPr>
          <a:xfrm>
            <a:off x="276852" y="5073238"/>
            <a:ext cx="65274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2021</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3" name="Picture 2"/>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53069" y="3408859"/>
            <a:ext cx="1331212" cy="900658"/>
          </a:xfrm>
          <a:prstGeom prst="rect">
            <a:avLst/>
          </a:prstGeom>
          <a:ln>
            <a:solidFill>
              <a:schemeClr val="tx1"/>
            </a:solidFill>
          </a:ln>
        </p:spPr>
      </p:pic>
      <p:pic>
        <p:nvPicPr>
          <p:cNvPr id="5" name="Picture 4"/>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456635" y="3408859"/>
            <a:ext cx="1331212" cy="900657"/>
          </a:xfrm>
          <a:prstGeom prst="rect">
            <a:avLst/>
          </a:prstGeom>
          <a:ln>
            <a:solidFill>
              <a:schemeClr val="tx1"/>
            </a:solidFill>
          </a:ln>
        </p:spPr>
      </p:pic>
      <p:pic>
        <p:nvPicPr>
          <p:cNvPr id="17" name="Picture 16"/>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3960201" y="3408859"/>
            <a:ext cx="1331212" cy="900657"/>
          </a:xfrm>
          <a:prstGeom prst="rect">
            <a:avLst/>
          </a:prstGeom>
          <a:ln>
            <a:solidFill>
              <a:schemeClr val="tx1"/>
            </a:solidFill>
          </a:ln>
        </p:spPr>
      </p:pic>
      <p:pic>
        <p:nvPicPr>
          <p:cNvPr id="18" name="Picture 17"/>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5463767" y="3408859"/>
            <a:ext cx="1331212" cy="900658"/>
          </a:xfrm>
          <a:prstGeom prst="rect">
            <a:avLst/>
          </a:prstGeom>
          <a:ln>
            <a:solidFill>
              <a:schemeClr val="tx1"/>
            </a:solidFill>
          </a:ln>
        </p:spPr>
      </p:pic>
      <p:pic>
        <p:nvPicPr>
          <p:cNvPr id="19" name="Picture 18"/>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6967333" y="3408859"/>
            <a:ext cx="1336934" cy="900658"/>
          </a:xfrm>
          <a:prstGeom prst="rect">
            <a:avLst/>
          </a:prstGeom>
          <a:ln>
            <a:solidFill>
              <a:schemeClr val="tx1"/>
            </a:solidFill>
          </a:ln>
        </p:spPr>
      </p:pic>
      <p:pic>
        <p:nvPicPr>
          <p:cNvPr id="20" name="Picture 19"/>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953064" y="4508054"/>
            <a:ext cx="1331213" cy="900658"/>
          </a:xfrm>
          <a:prstGeom prst="rect">
            <a:avLst/>
          </a:prstGeom>
          <a:ln>
            <a:solidFill>
              <a:schemeClr val="tx1"/>
            </a:solidFill>
          </a:ln>
        </p:spPr>
      </p:pic>
      <p:pic>
        <p:nvPicPr>
          <p:cNvPr id="21" name="Picture 20"/>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2456632" y="4508053"/>
            <a:ext cx="1336690" cy="900659"/>
          </a:xfrm>
          <a:prstGeom prst="rect">
            <a:avLst/>
          </a:prstGeom>
          <a:ln>
            <a:solidFill>
              <a:schemeClr val="tx1"/>
            </a:solidFill>
          </a:ln>
        </p:spPr>
      </p:pic>
      <p:pic>
        <p:nvPicPr>
          <p:cNvPr id="22" name="Picture 21"/>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3949244" y="4508051"/>
            <a:ext cx="1342169" cy="900658"/>
          </a:xfrm>
          <a:prstGeom prst="rect">
            <a:avLst/>
          </a:prstGeom>
          <a:ln>
            <a:solidFill>
              <a:schemeClr val="tx1"/>
            </a:solidFill>
          </a:ln>
        </p:spPr>
      </p:pic>
      <p:pic>
        <p:nvPicPr>
          <p:cNvPr id="24" name="Picture 23"/>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5458289" y="4508051"/>
            <a:ext cx="1331212" cy="900658"/>
          </a:xfrm>
          <a:prstGeom prst="rect">
            <a:avLst/>
          </a:prstGeom>
          <a:ln>
            <a:solidFill>
              <a:schemeClr val="tx1"/>
            </a:solidFill>
          </a:ln>
        </p:spPr>
      </p:pic>
      <p:pic>
        <p:nvPicPr>
          <p:cNvPr id="26" name="Picture 25"/>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6967333" y="4508051"/>
            <a:ext cx="900659" cy="900659"/>
          </a:xfrm>
          <a:prstGeom prst="rect">
            <a:avLst/>
          </a:prstGeom>
          <a:ln>
            <a:solidFill>
              <a:schemeClr val="tx1"/>
            </a:solidFill>
          </a:ln>
        </p:spPr>
      </p:pic>
      <p:pic>
        <p:nvPicPr>
          <p:cNvPr id="29" name="Picture 28">
            <a:extLst>
              <a:ext uri="{FF2B5EF4-FFF2-40B4-BE49-F238E27FC236}">
                <a16:creationId xmlns:a16="http://schemas.microsoft.com/office/drawing/2014/main" id="{9583DDCD-D72C-44EF-A01A-CEFA74A8DCB6}"/>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8456598" y="3408859"/>
            <a:ext cx="1331212" cy="900657"/>
          </a:xfrm>
          <a:prstGeom prst="rect">
            <a:avLst/>
          </a:prstGeom>
          <a:ln>
            <a:solidFill>
              <a:schemeClr val="tx1"/>
            </a:solidFill>
          </a:ln>
        </p:spPr>
      </p:pic>
      <p:sp>
        <p:nvSpPr>
          <p:cNvPr id="30" name="TextBox 29">
            <a:extLst>
              <a:ext uri="{FF2B5EF4-FFF2-40B4-BE49-F238E27FC236}">
                <a16:creationId xmlns:a16="http://schemas.microsoft.com/office/drawing/2014/main" id="{0AAABB9E-7440-4795-8A5C-518DF8542840}"/>
              </a:ext>
            </a:extLst>
          </p:cNvPr>
          <p:cNvSpPr txBox="1"/>
          <p:nvPr/>
        </p:nvSpPr>
        <p:spPr>
          <a:xfrm>
            <a:off x="276852" y="6172427"/>
            <a:ext cx="65274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2022</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34" name="Picture 33">
            <a:extLst>
              <a:ext uri="{FF2B5EF4-FFF2-40B4-BE49-F238E27FC236}">
                <a16:creationId xmlns:a16="http://schemas.microsoft.com/office/drawing/2014/main" id="{46E49914-ED9F-4858-B0B9-DB5CC1EE0B07}"/>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933291" y="5592848"/>
            <a:ext cx="1350986" cy="900658"/>
          </a:xfrm>
          <a:prstGeom prst="rect">
            <a:avLst/>
          </a:prstGeom>
          <a:ln>
            <a:solidFill>
              <a:schemeClr val="tx1"/>
            </a:solidFill>
          </a:ln>
        </p:spPr>
      </p:pic>
      <p:pic>
        <p:nvPicPr>
          <p:cNvPr id="1026" name="Picture 2">
            <a:extLst>
              <a:ext uri="{FF2B5EF4-FFF2-40B4-BE49-F238E27FC236}">
                <a16:creationId xmlns:a16="http://schemas.microsoft.com/office/drawing/2014/main" id="{E1FED18A-A35E-482D-AE29-578E5EAB11B9}"/>
              </a:ext>
            </a:extLst>
          </p:cNvPr>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2456632" y="5592847"/>
            <a:ext cx="1350987" cy="90065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0259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1+#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Participation from Turkey</a:t>
            </a:r>
            <a:endParaRPr lang="en-GB" dirty="0"/>
          </a:p>
        </p:txBody>
      </p:sp>
      <p:sp>
        <p:nvSpPr>
          <p:cNvPr id="5" name="Content Placeholder 4"/>
          <p:cNvSpPr>
            <a:spLocks noGrp="1"/>
          </p:cNvSpPr>
          <p:nvPr>
            <p:ph idx="1"/>
          </p:nvPr>
        </p:nvSpPr>
        <p:spPr/>
        <p:txBody>
          <a:bodyPr>
            <a:normAutofit lnSpcReduction="10000"/>
          </a:bodyPr>
          <a:lstStyle/>
          <a:p>
            <a:endParaRPr lang="en-US" dirty="0"/>
          </a:p>
          <a:p>
            <a:r>
              <a:rPr lang="en-US" dirty="0"/>
              <a:t>Teacher </a:t>
            </a:r>
            <a:r>
              <a:rPr lang="en-US" dirty="0" err="1"/>
              <a:t>Programmes</a:t>
            </a:r>
            <a:endParaRPr lang="en-US" dirty="0"/>
          </a:p>
          <a:p>
            <a:pPr lvl="1"/>
            <a:r>
              <a:rPr lang="en-US" dirty="0"/>
              <a:t>Turkish Teacher </a:t>
            </a:r>
            <a:r>
              <a:rPr lang="en-US" dirty="0" err="1"/>
              <a:t>Programmes</a:t>
            </a:r>
            <a:r>
              <a:rPr lang="en-US" dirty="0"/>
              <a:t> 2014-2020	 		389 teachers</a:t>
            </a:r>
          </a:p>
          <a:p>
            <a:pPr lvl="1"/>
            <a:r>
              <a:rPr lang="en-US" dirty="0"/>
              <a:t>SESAME Teacher </a:t>
            </a:r>
            <a:r>
              <a:rPr lang="en-US" dirty="0" err="1"/>
              <a:t>Programme</a:t>
            </a:r>
            <a:r>
              <a:rPr lang="en-US" dirty="0"/>
              <a:t> 2015				    2 teachers</a:t>
            </a:r>
          </a:p>
          <a:p>
            <a:pPr lvl="1"/>
            <a:r>
              <a:rPr lang="en-US" dirty="0"/>
              <a:t>International Teacher </a:t>
            </a:r>
            <a:r>
              <a:rPr lang="en-US" dirty="0" err="1"/>
              <a:t>Programmes</a:t>
            </a:r>
            <a:r>
              <a:rPr lang="en-US" dirty="0"/>
              <a:t> 2010-2019		  13 teachers</a:t>
            </a:r>
          </a:p>
          <a:p>
            <a:pPr lvl="1"/>
            <a:endParaRPr lang="en-US" dirty="0"/>
          </a:p>
          <a:p>
            <a:r>
              <a:rPr lang="en-US" dirty="0"/>
              <a:t>S’Cool LAB</a:t>
            </a:r>
          </a:p>
          <a:p>
            <a:pPr lvl="1"/>
            <a:r>
              <a:rPr lang="en-US" dirty="0"/>
              <a:t>S’Cool LAB Days/Workshops					686 high-school students</a:t>
            </a:r>
          </a:p>
          <a:p>
            <a:pPr lvl="1"/>
            <a:r>
              <a:rPr lang="en-US" dirty="0"/>
              <a:t>S’Cool LAB Summer Camps 2017, 2018			    2 high-school students</a:t>
            </a:r>
          </a:p>
          <a:p>
            <a:pPr lvl="1"/>
            <a:r>
              <a:rPr lang="en-US" dirty="0"/>
              <a:t>Online Science Shows						120 high-school students</a:t>
            </a:r>
          </a:p>
          <a:p>
            <a:pPr lvl="1"/>
            <a:endParaRPr lang="en-US" dirty="0"/>
          </a:p>
          <a:p>
            <a:r>
              <a:rPr lang="en-US" dirty="0"/>
              <a:t>Beamline for Schools</a:t>
            </a:r>
          </a:p>
          <a:p>
            <a:pPr lvl="1"/>
            <a:r>
              <a:rPr lang="en-GB" dirty="0"/>
              <a:t>Turkish Teams participated in all years (2014-2021)	194 teams</a:t>
            </a:r>
            <a:br>
              <a:rPr lang="en-GB" dirty="0"/>
            </a:br>
            <a:r>
              <a:rPr lang="en-GB" dirty="0"/>
              <a:t>and is one of the most active countries			       with 1468 students</a:t>
            </a:r>
          </a:p>
          <a:p>
            <a:pPr lvl="1"/>
            <a:endParaRPr lang="en-GB" b="1" i="1" dirty="0"/>
          </a:p>
          <a:p>
            <a:pPr lvl="1"/>
            <a:endParaRPr lang="en-GB" dirty="0"/>
          </a:p>
        </p:txBody>
      </p:sp>
    </p:spTree>
    <p:extLst>
      <p:ext uri="{BB962C8B-B14F-4D97-AF65-F5344CB8AC3E}">
        <p14:creationId xmlns:p14="http://schemas.microsoft.com/office/powerpoint/2010/main" val="2492215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Teacher and Student Forum</a:t>
            </a:r>
            <a:endParaRPr lang="en-GB" dirty="0"/>
          </a:p>
        </p:txBody>
      </p:sp>
      <p:sp>
        <p:nvSpPr>
          <p:cNvPr id="3" name="Content Placeholder 2"/>
          <p:cNvSpPr>
            <a:spLocks noGrp="1"/>
          </p:cNvSpPr>
          <p:nvPr>
            <p:ph idx="1"/>
          </p:nvPr>
        </p:nvSpPr>
        <p:spPr>
          <a:xfrm>
            <a:off x="70620" y="1028153"/>
            <a:ext cx="12030336" cy="5799862"/>
          </a:xfrm>
        </p:spPr>
        <p:txBody>
          <a:bodyPr>
            <a:normAutofit lnSpcReduction="10000"/>
          </a:bodyPr>
          <a:lstStyle/>
          <a:p>
            <a:r>
              <a:rPr lang="en-GB" dirty="0"/>
              <a:t>This is one of several CERN Member State Thematic Forums. Their goal is to bring together CERN and Member State representatives who are experts in the relevant field to exchange information, share ideas and discuss the development of coherent strategies. Associate Member States may also participate.</a:t>
            </a:r>
          </a:p>
          <a:p>
            <a:endParaRPr lang="en-GB" dirty="0"/>
          </a:p>
          <a:p>
            <a:r>
              <a:rPr lang="en-GB" dirty="0"/>
              <a:t>The Teacher and Student Forum focusses on pre-university activities, both for teachers and for students, as well as on the research on these activities.</a:t>
            </a:r>
          </a:p>
          <a:p>
            <a:endParaRPr lang="en-US" dirty="0"/>
          </a:p>
          <a:p>
            <a:r>
              <a:rPr lang="en-US" dirty="0"/>
              <a:t>regular meetings in the March and September CERN Council Weeks</a:t>
            </a:r>
          </a:p>
          <a:p>
            <a:endParaRPr lang="en-US" dirty="0"/>
          </a:p>
          <a:p>
            <a:r>
              <a:rPr lang="en-US" dirty="0"/>
              <a:t>CERN Member and Associated Member States are invited to send a representative</a:t>
            </a:r>
            <a:endParaRPr lang="en-GB" dirty="0"/>
          </a:p>
        </p:txBody>
      </p:sp>
    </p:spTree>
    <p:extLst>
      <p:ext uri="{BB962C8B-B14F-4D97-AF65-F5344CB8AC3E}">
        <p14:creationId xmlns:p14="http://schemas.microsoft.com/office/powerpoint/2010/main" val="16235601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73A62DA5-9BDF-4447-89C3-ED0603BC944C}"/>
              </a:ext>
            </a:extLst>
          </p:cNvPr>
          <p:cNvGrpSpPr/>
          <p:nvPr/>
        </p:nvGrpSpPr>
        <p:grpSpPr>
          <a:xfrm>
            <a:off x="72545" y="1079406"/>
            <a:ext cx="12030336" cy="5311445"/>
            <a:chOff x="72545" y="1079406"/>
            <a:chExt cx="12030336" cy="5311445"/>
          </a:xfrm>
        </p:grpSpPr>
        <p:sp>
          <p:nvSpPr>
            <p:cNvPr id="5" name="Content Placeholder 2">
              <a:extLst>
                <a:ext uri="{FF2B5EF4-FFF2-40B4-BE49-F238E27FC236}">
                  <a16:creationId xmlns:a16="http://schemas.microsoft.com/office/drawing/2014/main" id="{58C770A7-7F18-4341-84C0-E238791FBCCE}"/>
                </a:ext>
              </a:extLst>
            </p:cNvPr>
            <p:cNvSpPr txBox="1">
              <a:spLocks/>
            </p:cNvSpPr>
            <p:nvPr/>
          </p:nvSpPr>
          <p:spPr>
            <a:xfrm>
              <a:off x="72545" y="1079406"/>
              <a:ext cx="5961056" cy="5311445"/>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tim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tima"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tima"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tima"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tima"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600" b="0" i="0" u="none" strike="noStrike" kern="1200" cap="none" spc="0" normalizeH="0" baseline="0" noProof="0" dirty="0">
                  <a:ln>
                    <a:noFill/>
                  </a:ln>
                  <a:solidFill>
                    <a:prstClr val="black"/>
                  </a:solidFill>
                  <a:effectLst/>
                  <a:uLnTx/>
                  <a:uFillTx/>
                  <a:latin typeface="Optima" pitchFamily="2" charset="0"/>
                  <a:ea typeface="+mn-ea"/>
                  <a:cs typeface="+mn-cs"/>
                </a:rPr>
                <a:t>Chapter</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3400" b="1" i="0" u="none" strike="noStrike" kern="1200" cap="none" spc="0" normalizeH="0" baseline="0" noProof="0" dirty="0">
                  <a:ln>
                    <a:noFill/>
                  </a:ln>
                  <a:solidFill>
                    <a:prstClr val="black"/>
                  </a:solidFill>
                  <a:effectLst/>
                  <a:uLnTx/>
                  <a:uFillTx/>
                  <a:latin typeface="Optima" pitchFamily="2" charset="0"/>
                  <a:ea typeface="+mn-ea"/>
                  <a:cs typeface="+mn-cs"/>
                </a:rPr>
                <a:t>Environmental and Societal Impact</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800" b="0" i="0" u="none" strike="noStrike" kern="1200" cap="none" spc="0" normalizeH="0" baseline="0" noProof="0" dirty="0">
                <a:ln>
                  <a:noFill/>
                </a:ln>
                <a:solidFill>
                  <a:prstClr val="black"/>
                </a:solidFill>
                <a:effectLst/>
                <a:uLnTx/>
                <a:uFillTx/>
                <a:latin typeface="Optima" pitchFamily="2" charset="0"/>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800" b="0" i="0" u="none" strike="noStrike" kern="1200" cap="none" spc="0" normalizeH="0" baseline="0" noProof="0" dirty="0">
                  <a:ln>
                    <a:noFill/>
                  </a:ln>
                  <a:solidFill>
                    <a:prstClr val="black"/>
                  </a:solidFill>
                  <a:effectLst/>
                  <a:uLnTx/>
                  <a:uFillTx/>
                  <a:latin typeface="Optima" pitchFamily="2" charset="0"/>
                  <a:ea typeface="+mn-ea"/>
                  <a:cs typeface="+mn-cs"/>
                </a:rPr>
                <a:t>Particle physics, with its fundamental questions and technological innovations, attracts bright young minds.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800" b="0" i="0" u="none" strike="noStrike" kern="1200" cap="none" spc="0" normalizeH="0" baseline="0" noProof="0" dirty="0">
                  <a:ln>
                    <a:noFill/>
                  </a:ln>
                  <a:solidFill>
                    <a:prstClr val="black"/>
                  </a:solidFill>
                  <a:effectLst/>
                  <a:uLnTx/>
                  <a:uFillTx/>
                  <a:latin typeface="Optima" pitchFamily="2" charset="0"/>
                  <a:ea typeface="+mn-ea"/>
                  <a:cs typeface="+mn-cs"/>
                </a:rPr>
                <a:t>Their education and training are crucial for the needs of the field and of society at large.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800" b="0" i="0" u="none" strike="noStrike" kern="1200" cap="none" spc="0" normalizeH="0" baseline="0" noProof="0" dirty="0">
                  <a:ln>
                    <a:noFill/>
                  </a:ln>
                  <a:solidFill>
                    <a:prstClr val="black"/>
                  </a:solidFill>
                  <a:effectLst/>
                  <a:uLnTx/>
                  <a:uFillTx/>
                  <a:latin typeface="Optima" pitchFamily="2" charset="0"/>
                  <a:ea typeface="+mn-ea"/>
                  <a:cs typeface="+mn-cs"/>
                </a:rPr>
                <a:t>Public engagement, education and communication in particle physics should continue to be </a:t>
              </a:r>
              <a:r>
                <a:rPr kumimoji="0" lang="en-US" sz="2800" b="0" i="0" u="none" strike="noStrike" kern="1200" cap="none" spc="0" normalizeH="0" baseline="0" noProof="0" dirty="0" err="1">
                  <a:ln>
                    <a:noFill/>
                  </a:ln>
                  <a:solidFill>
                    <a:prstClr val="black"/>
                  </a:solidFill>
                  <a:effectLst/>
                  <a:uLnTx/>
                  <a:uFillTx/>
                  <a:latin typeface="Optima" pitchFamily="2" charset="0"/>
                  <a:ea typeface="+mn-ea"/>
                  <a:cs typeface="+mn-cs"/>
                </a:rPr>
                <a:t>recognised</a:t>
              </a:r>
              <a:r>
                <a:rPr kumimoji="0" lang="en-US" sz="2800" b="0" i="0" u="none" strike="noStrike" kern="1200" cap="none" spc="0" normalizeH="0" baseline="0" noProof="0" dirty="0">
                  <a:ln>
                    <a:noFill/>
                  </a:ln>
                  <a:solidFill>
                    <a:prstClr val="black"/>
                  </a:solidFill>
                  <a:effectLst/>
                  <a:uLnTx/>
                  <a:uFillTx/>
                  <a:latin typeface="Optima" pitchFamily="2" charset="0"/>
                  <a:ea typeface="+mn-ea"/>
                  <a:cs typeface="+mn-cs"/>
                </a:rPr>
                <a:t> as important components of the scientific activity and receive adequate support.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800" b="0" i="0" u="none" strike="noStrike" kern="1200" cap="none" spc="0" normalizeH="0" baseline="0" noProof="0" dirty="0">
                  <a:ln>
                    <a:noFill/>
                  </a:ln>
                  <a:solidFill>
                    <a:prstClr val="black"/>
                  </a:solidFill>
                  <a:effectLst/>
                  <a:uLnTx/>
                  <a:uFillTx/>
                  <a:latin typeface="Optima" pitchFamily="2" charset="0"/>
                  <a:ea typeface="+mn-ea"/>
                  <a:cs typeface="+mn-cs"/>
                </a:rPr>
                <a:t>The particle physics community should work with educators and relevant authorities to explore the adoption of basic knowledge of elementary particles and their interactions in the regular school curriculum.</a:t>
              </a:r>
            </a:p>
          </p:txBody>
        </p:sp>
        <p:sp>
          <p:nvSpPr>
            <p:cNvPr id="6" name="Content Placeholder 3">
              <a:extLst>
                <a:ext uri="{FF2B5EF4-FFF2-40B4-BE49-F238E27FC236}">
                  <a16:creationId xmlns:a16="http://schemas.microsoft.com/office/drawing/2014/main" id="{0C5C286E-E49F-4617-AFAD-19C546231A37}"/>
                </a:ext>
              </a:extLst>
            </p:cNvPr>
            <p:cNvSpPr txBox="1">
              <a:spLocks/>
            </p:cNvSpPr>
            <p:nvPr/>
          </p:nvSpPr>
          <p:spPr>
            <a:xfrm>
              <a:off x="6174125" y="1079407"/>
              <a:ext cx="5928756" cy="5311444"/>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tim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tima"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tima"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tima"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tima"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600" b="1" i="0" u="none" strike="noStrike" kern="1200" cap="none" spc="0" normalizeH="0" baseline="0" noProof="0">
                <a:ln>
                  <a:noFill/>
                </a:ln>
                <a:solidFill>
                  <a:prstClr val="black"/>
                </a:solidFill>
                <a:effectLst/>
                <a:uLnTx/>
                <a:uFillTx/>
                <a:latin typeface="Optima" pitchFamily="2" charset="0"/>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3400" b="1" i="0" u="none" strike="noStrike" kern="1200" cap="none" spc="0" normalizeH="0" baseline="0" noProof="0">
                  <a:ln>
                    <a:noFill/>
                  </a:ln>
                  <a:solidFill>
                    <a:prstClr val="black"/>
                  </a:solidFill>
                  <a:effectLst/>
                  <a:uLnTx/>
                  <a:uFillTx/>
                  <a:latin typeface="Optima" pitchFamily="2" charset="0"/>
                  <a:ea typeface="+mn-ea"/>
                  <a:cs typeface="+mn-cs"/>
                </a:rPr>
                <a:t>Deliberations</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800" b="0" i="0" u="none" strike="noStrike" kern="1200" cap="none" spc="0" normalizeH="0" baseline="0" noProof="0">
                <a:ln>
                  <a:noFill/>
                </a:ln>
                <a:solidFill>
                  <a:prstClr val="black"/>
                </a:solidFill>
                <a:effectLst/>
                <a:uLnTx/>
                <a:uFillTx/>
                <a:latin typeface="Optima" pitchFamily="2" charset="0"/>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800" b="0" i="0" u="none" strike="noStrike" kern="1200" cap="none" spc="0" normalizeH="0" baseline="0" noProof="0">
                  <a:ln>
                    <a:noFill/>
                  </a:ln>
                  <a:solidFill>
                    <a:prstClr val="black"/>
                  </a:solidFill>
                  <a:effectLst/>
                  <a:uLnTx/>
                  <a:uFillTx/>
                  <a:latin typeface="Optima" pitchFamily="2" charset="0"/>
                  <a:ea typeface="+mn-ea"/>
                  <a:cs typeface="+mn-cs"/>
                </a:rPr>
                <a:t>CERN has thriving teachers and students programmes, which are also capable of generating valuable data that should be made available to the education research community.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800" b="0" i="0" u="none" strike="noStrike" kern="1200" cap="none" spc="0" normalizeH="0" baseline="0" noProof="0">
                  <a:ln>
                    <a:noFill/>
                  </a:ln>
                  <a:solidFill>
                    <a:prstClr val="black"/>
                  </a:solidFill>
                  <a:effectLst/>
                  <a:uLnTx/>
                  <a:uFillTx/>
                  <a:latin typeface="Optima" pitchFamily="2" charset="0"/>
                  <a:ea typeface="+mn-ea"/>
                  <a:cs typeface="+mn-cs"/>
                </a:rPr>
                <a:t>Vocational education in the fields relevant for CERN should also be encouraged. It is important to be inclusive for all students, and initiatives to address under-represented groups should be supported.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800" b="0" i="0" u="none" strike="noStrike" kern="1200" cap="none" spc="0" normalizeH="0" baseline="0" noProof="0">
                  <a:ln>
                    <a:noFill/>
                  </a:ln>
                  <a:solidFill>
                    <a:prstClr val="black"/>
                  </a:solidFill>
                  <a:effectLst/>
                  <a:uLnTx/>
                  <a:uFillTx/>
                  <a:latin typeface="Optima" pitchFamily="2" charset="0"/>
                  <a:ea typeface="+mn-ea"/>
                  <a:cs typeface="+mn-cs"/>
                </a:rPr>
                <a:t>The Science Gateway, under construction at CERN, will offer a golden opportunity to reinforce particle physics public engagement and education, which should be made to radiate across the whole of Europe.</a:t>
              </a:r>
              <a:endParaRPr kumimoji="0" lang="en-US" sz="2800" b="0" i="0" u="none" strike="noStrike" kern="1200" cap="none" spc="0" normalizeH="0" baseline="0" noProof="0" dirty="0">
                <a:ln>
                  <a:noFill/>
                </a:ln>
                <a:solidFill>
                  <a:prstClr val="black"/>
                </a:solidFill>
                <a:effectLst/>
                <a:uLnTx/>
                <a:uFillTx/>
                <a:latin typeface="Optima" pitchFamily="2" charset="0"/>
                <a:ea typeface="+mn-ea"/>
                <a:cs typeface="+mn-cs"/>
              </a:endParaRPr>
            </a:p>
          </p:txBody>
        </p:sp>
      </p:grpSp>
      <p:sp>
        <p:nvSpPr>
          <p:cNvPr id="2" name="Title 1">
            <a:extLst>
              <a:ext uri="{FF2B5EF4-FFF2-40B4-BE49-F238E27FC236}">
                <a16:creationId xmlns:a16="http://schemas.microsoft.com/office/drawing/2014/main" id="{5A3F918A-3CB1-49D1-8F03-BCD291228967}"/>
              </a:ext>
            </a:extLst>
          </p:cNvPr>
          <p:cNvSpPr>
            <a:spLocks noGrp="1"/>
          </p:cNvSpPr>
          <p:nvPr>
            <p:ph type="title"/>
          </p:nvPr>
        </p:nvSpPr>
        <p:spPr/>
        <p:txBody>
          <a:bodyPr>
            <a:normAutofit fontScale="90000"/>
          </a:bodyPr>
          <a:lstStyle/>
          <a:p>
            <a:r>
              <a:rPr lang="en-US" dirty="0"/>
              <a:t>European Strategy for Particle Physics </a:t>
            </a:r>
            <a:br>
              <a:rPr lang="en-US" dirty="0"/>
            </a:br>
            <a:r>
              <a:rPr lang="en-US" sz="2700" dirty="0"/>
              <a:t>Update 2020</a:t>
            </a:r>
            <a:endParaRPr lang="en-GB" dirty="0"/>
          </a:p>
        </p:txBody>
      </p:sp>
      <p:sp>
        <p:nvSpPr>
          <p:cNvPr id="3" name="Content Placeholder 2">
            <a:extLst>
              <a:ext uri="{FF2B5EF4-FFF2-40B4-BE49-F238E27FC236}">
                <a16:creationId xmlns:a16="http://schemas.microsoft.com/office/drawing/2014/main" id="{568CB16D-0953-4739-917F-C5157EB7BFF1}"/>
              </a:ext>
            </a:extLst>
          </p:cNvPr>
          <p:cNvSpPr>
            <a:spLocks noGrp="1"/>
          </p:cNvSpPr>
          <p:nvPr>
            <p:ph sz="half" idx="1"/>
          </p:nvPr>
        </p:nvSpPr>
        <p:spPr/>
        <p:txBody>
          <a:bodyPr>
            <a:normAutofit fontScale="77500" lnSpcReduction="20000"/>
          </a:bodyPr>
          <a:lstStyle/>
          <a:p>
            <a:pPr marL="0" indent="0">
              <a:buNone/>
            </a:pPr>
            <a:r>
              <a:rPr lang="en-US" sz="2600" dirty="0"/>
              <a:t>Chapter</a:t>
            </a:r>
          </a:p>
          <a:p>
            <a:pPr marL="0" indent="0">
              <a:buNone/>
            </a:pPr>
            <a:r>
              <a:rPr lang="en-US" sz="3400" b="1" dirty="0"/>
              <a:t>Environmental and Societal Impact</a:t>
            </a:r>
          </a:p>
          <a:p>
            <a:pPr marL="0" indent="0">
              <a:buNone/>
            </a:pPr>
            <a:endParaRPr lang="en-US" dirty="0"/>
          </a:p>
          <a:p>
            <a:pPr marL="0" indent="0">
              <a:buNone/>
            </a:pPr>
            <a:r>
              <a:rPr lang="en-US" u="sng" dirty="0"/>
              <a:t>Particle physics</a:t>
            </a:r>
            <a:r>
              <a:rPr lang="en-US" dirty="0">
                <a:solidFill>
                  <a:schemeClr val="bg1">
                    <a:lumMod val="65000"/>
                  </a:schemeClr>
                </a:solidFill>
              </a:rPr>
              <a:t>, with its fundamental questions and technological innovations, </a:t>
            </a:r>
            <a:r>
              <a:rPr lang="en-US" u="sng" dirty="0"/>
              <a:t>attracts bright young minds.</a:t>
            </a:r>
            <a:r>
              <a:rPr lang="en-US" dirty="0"/>
              <a:t> </a:t>
            </a:r>
          </a:p>
          <a:p>
            <a:pPr marL="0" indent="0">
              <a:buNone/>
            </a:pPr>
            <a:r>
              <a:rPr lang="en-US" dirty="0">
                <a:solidFill>
                  <a:schemeClr val="bg1">
                    <a:lumMod val="65000"/>
                  </a:schemeClr>
                </a:solidFill>
              </a:rPr>
              <a:t>Their education and training are crucial for the needs of the field and of society at large. </a:t>
            </a:r>
          </a:p>
          <a:p>
            <a:pPr marL="0" indent="0">
              <a:buNone/>
            </a:pPr>
            <a:r>
              <a:rPr lang="en-US" dirty="0">
                <a:solidFill>
                  <a:schemeClr val="bg1">
                    <a:lumMod val="65000"/>
                  </a:schemeClr>
                </a:solidFill>
              </a:rPr>
              <a:t>Public engagement, education and communication in particle physics should continue to be </a:t>
            </a:r>
            <a:r>
              <a:rPr lang="en-US" dirty="0" err="1">
                <a:solidFill>
                  <a:schemeClr val="bg1">
                    <a:lumMod val="65000"/>
                  </a:schemeClr>
                </a:solidFill>
              </a:rPr>
              <a:t>recognised</a:t>
            </a:r>
            <a:r>
              <a:rPr lang="en-US" dirty="0">
                <a:solidFill>
                  <a:schemeClr val="bg1">
                    <a:lumMod val="65000"/>
                  </a:schemeClr>
                </a:solidFill>
              </a:rPr>
              <a:t> as important components of the scientific activity and receive adequate support. </a:t>
            </a:r>
          </a:p>
          <a:p>
            <a:pPr marL="0" indent="0">
              <a:buNone/>
            </a:pPr>
            <a:r>
              <a:rPr lang="en-US" dirty="0">
                <a:solidFill>
                  <a:schemeClr val="bg1">
                    <a:lumMod val="65000"/>
                  </a:schemeClr>
                </a:solidFill>
              </a:rPr>
              <a:t>The particle physics community should work with educators and relevant authorities to </a:t>
            </a:r>
            <a:r>
              <a:rPr lang="en-US" u="sng" dirty="0"/>
              <a:t>explore the adoption of basic knowledge of elementary particles and their interactions in the regular school curriculum.</a:t>
            </a:r>
          </a:p>
        </p:txBody>
      </p:sp>
      <p:sp>
        <p:nvSpPr>
          <p:cNvPr id="4" name="Content Placeholder 3">
            <a:extLst>
              <a:ext uri="{FF2B5EF4-FFF2-40B4-BE49-F238E27FC236}">
                <a16:creationId xmlns:a16="http://schemas.microsoft.com/office/drawing/2014/main" id="{6D929E12-1F2C-4915-AE59-EA84A5FBB218}"/>
              </a:ext>
            </a:extLst>
          </p:cNvPr>
          <p:cNvSpPr>
            <a:spLocks noGrp="1"/>
          </p:cNvSpPr>
          <p:nvPr>
            <p:ph sz="half" idx="2"/>
          </p:nvPr>
        </p:nvSpPr>
        <p:spPr/>
        <p:txBody>
          <a:bodyPr>
            <a:normAutofit fontScale="77500" lnSpcReduction="20000"/>
          </a:bodyPr>
          <a:lstStyle/>
          <a:p>
            <a:pPr marL="0" indent="0">
              <a:buNone/>
            </a:pPr>
            <a:endParaRPr lang="en-US" sz="2600" b="1" dirty="0"/>
          </a:p>
          <a:p>
            <a:pPr marL="0" indent="0">
              <a:buNone/>
            </a:pPr>
            <a:r>
              <a:rPr lang="en-US" sz="3400" b="1" dirty="0"/>
              <a:t>Deliberations</a:t>
            </a:r>
          </a:p>
          <a:p>
            <a:pPr marL="0" indent="0">
              <a:buNone/>
            </a:pPr>
            <a:endParaRPr lang="en-US" dirty="0"/>
          </a:p>
          <a:p>
            <a:pPr marL="0" indent="0">
              <a:buNone/>
            </a:pPr>
            <a:r>
              <a:rPr lang="en-US" u="sng" dirty="0"/>
              <a:t>CERN has thriving teachers and students </a:t>
            </a:r>
            <a:r>
              <a:rPr lang="en-US" u="sng" dirty="0" err="1"/>
              <a:t>programmes</a:t>
            </a:r>
            <a:r>
              <a:rPr lang="en-US" u="sng" dirty="0"/>
              <a:t>, </a:t>
            </a:r>
            <a:r>
              <a:rPr lang="en-US" dirty="0">
                <a:solidFill>
                  <a:schemeClr val="bg1">
                    <a:lumMod val="65000"/>
                  </a:schemeClr>
                </a:solidFill>
              </a:rPr>
              <a:t>which are also capable of </a:t>
            </a:r>
            <a:r>
              <a:rPr lang="en-US" u="sng" dirty="0"/>
              <a:t>generating valuable data that should be made available to the education research community</a:t>
            </a:r>
            <a:r>
              <a:rPr lang="en-US" dirty="0"/>
              <a:t>. </a:t>
            </a:r>
          </a:p>
          <a:p>
            <a:pPr marL="0" indent="0">
              <a:buNone/>
            </a:pPr>
            <a:r>
              <a:rPr lang="en-US" u="sng" dirty="0"/>
              <a:t>Vocational education in the fields relevant for CERN should also be encouraged.</a:t>
            </a:r>
            <a:r>
              <a:rPr lang="en-US" dirty="0"/>
              <a:t> </a:t>
            </a:r>
            <a:r>
              <a:rPr lang="en-US" dirty="0">
                <a:solidFill>
                  <a:schemeClr val="bg1">
                    <a:lumMod val="65000"/>
                  </a:schemeClr>
                </a:solidFill>
              </a:rPr>
              <a:t>It is important to be inclusive for all students, and initiatives to address under-represented groups should be supported. </a:t>
            </a:r>
          </a:p>
          <a:p>
            <a:pPr marL="0" indent="0">
              <a:buNone/>
            </a:pPr>
            <a:r>
              <a:rPr lang="en-US" dirty="0">
                <a:solidFill>
                  <a:schemeClr val="bg1">
                    <a:lumMod val="65000"/>
                  </a:schemeClr>
                </a:solidFill>
              </a:rPr>
              <a:t>The</a:t>
            </a:r>
            <a:r>
              <a:rPr lang="en-US" dirty="0"/>
              <a:t> </a:t>
            </a:r>
            <a:r>
              <a:rPr lang="en-US" u="sng" dirty="0"/>
              <a:t>Science Gateway</a:t>
            </a:r>
            <a:r>
              <a:rPr lang="en-US" dirty="0">
                <a:solidFill>
                  <a:schemeClr val="bg1">
                    <a:lumMod val="65000"/>
                  </a:schemeClr>
                </a:solidFill>
              </a:rPr>
              <a:t>, under construction at CERN, </a:t>
            </a:r>
            <a:r>
              <a:rPr lang="en-US" u="sng" dirty="0"/>
              <a:t>will offer a golden opportunity to reinforce</a:t>
            </a:r>
            <a:r>
              <a:rPr lang="en-US" dirty="0"/>
              <a:t> particle physics </a:t>
            </a:r>
            <a:r>
              <a:rPr lang="en-US" dirty="0">
                <a:solidFill>
                  <a:schemeClr val="bg1">
                    <a:lumMod val="65000"/>
                  </a:schemeClr>
                </a:solidFill>
              </a:rPr>
              <a:t>public engagement and </a:t>
            </a:r>
            <a:r>
              <a:rPr lang="en-US" u="sng" dirty="0"/>
              <a:t>education</a:t>
            </a:r>
            <a:r>
              <a:rPr lang="en-US" dirty="0">
                <a:solidFill>
                  <a:schemeClr val="bg1">
                    <a:lumMod val="65000"/>
                  </a:schemeClr>
                </a:solidFill>
              </a:rPr>
              <a:t>, which should be made to radiate across the whole of Europe.</a:t>
            </a:r>
          </a:p>
        </p:txBody>
      </p:sp>
    </p:spTree>
    <p:extLst>
      <p:ext uri="{BB962C8B-B14F-4D97-AF65-F5344CB8AC3E}">
        <p14:creationId xmlns:p14="http://schemas.microsoft.com/office/powerpoint/2010/main" val="3119494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500"/>
                                        <p:tgtEl>
                                          <p:spTgt spid="3">
                                            <p:txEl>
                                              <p:pRg st="4" end="4"/>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fade">
                                      <p:cBhvr>
                                        <p:cTn id="19" dur="500"/>
                                        <p:tgtEl>
                                          <p:spTgt spid="3">
                                            <p:txEl>
                                              <p:pRg st="5" end="5"/>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Effect transition="in" filter="fade">
                                      <p:cBhvr>
                                        <p:cTn id="25" dur="500"/>
                                        <p:tgtEl>
                                          <p:spTgt spid="4">
                                            <p:txEl>
                                              <p:pRg st="1" end="1"/>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Effect transition="in" filter="fade">
                                      <p:cBhvr>
                                        <p:cTn id="28" dur="500"/>
                                        <p:tgtEl>
                                          <p:spTgt spid="4">
                                            <p:txEl>
                                              <p:pRg st="3" end="3"/>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Effect transition="in" filter="fade">
                                      <p:cBhvr>
                                        <p:cTn id="31" dur="500"/>
                                        <p:tgtEl>
                                          <p:spTgt spid="4">
                                            <p:txEl>
                                              <p:pRg st="4" end="4"/>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
                                            <p:txEl>
                                              <p:pRg st="5" end="5"/>
                                            </p:txEl>
                                          </p:spTgt>
                                        </p:tgtEl>
                                        <p:attrNameLst>
                                          <p:attrName>style.visibility</p:attrName>
                                        </p:attrNameLst>
                                      </p:cBhvr>
                                      <p:to>
                                        <p:strVal val="visible"/>
                                      </p:to>
                                    </p:set>
                                    <p:animEffect transition="in" filter="fade">
                                      <p:cBhvr>
                                        <p:cTn id="34"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D17618-3CEB-475A-8FF3-79653CCCDE85}"/>
              </a:ext>
            </a:extLst>
          </p:cNvPr>
          <p:cNvSpPr>
            <a:spLocks noGrp="1"/>
          </p:cNvSpPr>
          <p:nvPr>
            <p:ph type="title"/>
          </p:nvPr>
        </p:nvSpPr>
        <p:spPr/>
        <p:txBody>
          <a:bodyPr/>
          <a:lstStyle/>
          <a:p>
            <a:r>
              <a:rPr lang="en-GB" dirty="0"/>
              <a:t>Physics Education Research</a:t>
            </a:r>
          </a:p>
        </p:txBody>
      </p:sp>
      <p:sp>
        <p:nvSpPr>
          <p:cNvPr id="3" name="Text Placeholder 2">
            <a:extLst>
              <a:ext uri="{FF2B5EF4-FFF2-40B4-BE49-F238E27FC236}">
                <a16:creationId xmlns:a16="http://schemas.microsoft.com/office/drawing/2014/main" id="{7923BBEE-0FC4-4BE3-8269-B077A86A2919}"/>
              </a:ext>
            </a:extLst>
          </p:cNvPr>
          <p:cNvSpPr>
            <a:spLocks noGrp="1"/>
          </p:cNvSpPr>
          <p:nvPr>
            <p:ph type="body" idx="1"/>
          </p:nvPr>
        </p:nvSpPr>
        <p:spPr/>
        <p:txBody>
          <a:bodyPr/>
          <a:lstStyle/>
          <a:p>
            <a:r>
              <a:rPr lang="en-GB" dirty="0"/>
              <a:t>The basis of all our programmes</a:t>
            </a:r>
          </a:p>
        </p:txBody>
      </p:sp>
    </p:spTree>
    <p:extLst>
      <p:ext uri="{BB962C8B-B14F-4D97-AF65-F5344CB8AC3E}">
        <p14:creationId xmlns:p14="http://schemas.microsoft.com/office/powerpoint/2010/main" val="37255596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Content Placeholder 21"/>
          <p:cNvSpPr>
            <a:spLocks noGrp="1"/>
          </p:cNvSpPr>
          <p:nvPr>
            <p:ph idx="1"/>
          </p:nvPr>
        </p:nvSpPr>
        <p:spPr>
          <a:xfrm>
            <a:off x="407989" y="1592263"/>
            <a:ext cx="9512042" cy="4608512"/>
          </a:xfrm>
        </p:spPr>
        <p:txBody>
          <a:bodyPr>
            <a:normAutofit fontScale="85000" lnSpcReduction="20000"/>
          </a:bodyPr>
          <a:lstStyle/>
          <a:p>
            <a:pPr marL="48767"/>
            <a:r>
              <a:rPr lang="de-CH" sz="3800" dirty="0">
                <a:solidFill>
                  <a:schemeClr val="tx1">
                    <a:lumMod val="40000"/>
                    <a:lumOff val="60000"/>
                  </a:schemeClr>
                </a:solidFill>
              </a:rPr>
              <a:t>Link to CERN</a:t>
            </a:r>
          </a:p>
          <a:p>
            <a:pPr marL="48767">
              <a:lnSpc>
                <a:spcPct val="120000"/>
              </a:lnSpc>
            </a:pPr>
            <a:r>
              <a:rPr lang="de-CH" sz="3300" spc="-1" dirty="0"/>
              <a:t>Evaluation of CERN’s Teacher Programmes and</a:t>
            </a:r>
            <a:r>
              <a:rPr lang="en-GB" sz="3300" spc="-1" dirty="0"/>
              <a:t> overview of concepts in the field </a:t>
            </a:r>
            <a:r>
              <a:rPr lang="en-GB" sz="3300" i="1" spc="-1" dirty="0"/>
              <a:t>“CERN and particle physics” </a:t>
            </a:r>
            <a:r>
              <a:rPr lang="en-GB" sz="3300" spc="-1" dirty="0"/>
              <a:t>to </a:t>
            </a:r>
            <a:r>
              <a:rPr lang="de-CH" sz="3300" dirty="0"/>
              <a:t>...</a:t>
            </a:r>
          </a:p>
          <a:p>
            <a:pPr marL="990600" indent="-457200">
              <a:lnSpc>
                <a:spcPct val="120000"/>
              </a:lnSpc>
              <a:spcBef>
                <a:spcPts val="0"/>
              </a:spcBef>
              <a:buFont typeface="Arial" panose="020B0604020202020204" pitchFamily="34" charset="0"/>
              <a:buChar char="•"/>
              <a:tabLst>
                <a:tab pos="0" algn="l"/>
              </a:tabLst>
            </a:pPr>
            <a:r>
              <a:rPr lang="en-GB" sz="3300" b="0" dirty="0"/>
              <a:t>inform and improve CERN’s Teacher Programmes</a:t>
            </a:r>
            <a:endParaRPr lang="en-US" sz="3300" b="0" dirty="0"/>
          </a:p>
          <a:p>
            <a:pPr marL="990600" indent="-457200">
              <a:lnSpc>
                <a:spcPct val="120000"/>
              </a:lnSpc>
              <a:spcBef>
                <a:spcPts val="0"/>
              </a:spcBef>
              <a:buFont typeface="Arial" panose="020B0604020202020204" pitchFamily="34" charset="0"/>
              <a:buChar char="•"/>
            </a:pPr>
            <a:r>
              <a:rPr lang="en-GB" sz="3300" b="0" dirty="0"/>
              <a:t>create a valuable teaching resource</a:t>
            </a:r>
          </a:p>
          <a:p>
            <a:pPr>
              <a:lnSpc>
                <a:spcPct val="120000"/>
              </a:lnSpc>
            </a:pPr>
            <a:r>
              <a:rPr lang="en-GB" sz="2400" dirty="0"/>
              <a:t>Paper: </a:t>
            </a:r>
            <a:r>
              <a:rPr lang="en-GB" sz="2400" b="0" dirty="0"/>
              <a:t>Kranjc Horvat, A., Wiener, J., Schmeling, S. &amp; </a:t>
            </a:r>
            <a:r>
              <a:rPr lang="en-GB" sz="2400" b="0" dirty="0" err="1"/>
              <a:t>Borowski</a:t>
            </a:r>
            <a:r>
              <a:rPr lang="en-GB" sz="2400" b="0" dirty="0"/>
              <a:t>, A. (Accepted). </a:t>
            </a:r>
            <a:r>
              <a:rPr lang="en-GB" sz="2400" dirty="0"/>
              <a:t>Learning goals of professional development programs at science research institutions: </a:t>
            </a:r>
            <a:r>
              <a:rPr lang="en-GB" sz="2400" b="0" dirty="0"/>
              <a:t>A Delphi study with different stakeholder groups. </a:t>
            </a:r>
            <a:r>
              <a:rPr lang="en-GB" sz="2400" b="0" i="1" dirty="0"/>
              <a:t>Journal of Science Teacher Education.</a:t>
            </a:r>
          </a:p>
        </p:txBody>
      </p:sp>
      <p:sp>
        <p:nvSpPr>
          <p:cNvPr id="15" name="Title 1"/>
          <p:cNvSpPr>
            <a:spLocks noGrp="1"/>
          </p:cNvSpPr>
          <p:nvPr>
            <p:ph type="title"/>
          </p:nvPr>
        </p:nvSpPr>
        <p:spPr/>
        <p:txBody>
          <a:bodyPr>
            <a:normAutofit fontScale="90000"/>
          </a:bodyPr>
          <a:lstStyle/>
          <a:p>
            <a:r>
              <a:rPr lang="en-US" sz="4400" dirty="0"/>
              <a:t>Evaluation of CERN’s Teacher </a:t>
            </a:r>
            <a:r>
              <a:rPr lang="en-US" sz="4400" dirty="0" err="1"/>
              <a:t>Programmes</a:t>
            </a:r>
            <a:br>
              <a:rPr lang="en-US" sz="4400" dirty="0"/>
            </a:br>
            <a:r>
              <a:rPr lang="en-US" sz="3100" i="1" dirty="0"/>
              <a:t>Anja Kranjc Horvat</a:t>
            </a:r>
            <a:endParaRPr lang="en-GB" sz="3100" i="1" dirty="0"/>
          </a:p>
        </p:txBody>
      </p:sp>
      <p:sp>
        <p:nvSpPr>
          <p:cNvPr id="4" name="Date Placeholder 3">
            <a:extLst>
              <a:ext uri="{FF2B5EF4-FFF2-40B4-BE49-F238E27FC236}">
                <a16:creationId xmlns:a16="http://schemas.microsoft.com/office/drawing/2014/main" id="{4142527C-FCD2-1A4C-AD0F-C38B22448BE7}"/>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3793A62-AA7E-5A4D-A43E-DF1B3593C4E5}" type="datetime1">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12/10/2021</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Footer Placeholder 4">
            <a:extLst>
              <a:ext uri="{FF2B5EF4-FFF2-40B4-BE49-F238E27FC236}">
                <a16:creationId xmlns:a16="http://schemas.microsoft.com/office/drawing/2014/main" id="{DF7CEF46-B6A5-B141-AF9D-CFD11350BD52}"/>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Arial"/>
                <a:ea typeface="+mn-ea"/>
                <a:cs typeface="+mn-cs"/>
              </a:rPr>
              <a:t>IR-ECO-TSP | How we have welcomed thousands of students and teachers in our living rooms</a:t>
            </a:r>
          </a:p>
        </p:txBody>
      </p:sp>
      <p:sp>
        <p:nvSpPr>
          <p:cNvPr id="6" name="Slide Number Placeholder 5">
            <a:extLst>
              <a:ext uri="{FF2B5EF4-FFF2-40B4-BE49-F238E27FC236}">
                <a16:creationId xmlns:a16="http://schemas.microsoft.com/office/drawing/2014/main" id="{7DAA406D-49D5-F344-9660-B3DBDE908A2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pic>
        <p:nvPicPr>
          <p:cNvPr id="14" name="Picture 13"/>
          <p:cNvPicPr>
            <a:picLocks noChangeAspect="1"/>
          </p:cNvPicPr>
          <p:nvPr/>
        </p:nvPicPr>
        <p:blipFill rotWithShape="1">
          <a:blip r:embed="rId3"/>
          <a:srcRect l="64802"/>
          <a:stretch/>
        </p:blipFill>
        <p:spPr>
          <a:xfrm>
            <a:off x="9920031" y="944465"/>
            <a:ext cx="2437885" cy="1920000"/>
          </a:xfrm>
          <a:prstGeom prst="rect">
            <a:avLst/>
          </a:prstGeom>
        </p:spPr>
      </p:pic>
      <p:sp>
        <p:nvSpPr>
          <p:cNvPr id="9" name="Rectangle 8">
            <a:extLst>
              <a:ext uri="{FF2B5EF4-FFF2-40B4-BE49-F238E27FC236}">
                <a16:creationId xmlns:a16="http://schemas.microsoft.com/office/drawing/2014/main" id="{A98D7F01-90FE-4CC1-9783-A036B32113FA}"/>
              </a:ext>
            </a:extLst>
          </p:cNvPr>
          <p:cNvSpPr/>
          <p:nvPr/>
        </p:nvSpPr>
        <p:spPr>
          <a:xfrm>
            <a:off x="2419109" y="6350851"/>
            <a:ext cx="9772891" cy="50714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1600" dirty="0">
                <a:latin typeface="Arial Narrow" panose="020B0606020202030204" pitchFamily="34" charset="0"/>
              </a:rPr>
              <a:t>Slide courtesy of Sarah Zöchling</a:t>
            </a:r>
          </a:p>
        </p:txBody>
      </p:sp>
      <p:pic>
        <p:nvPicPr>
          <p:cNvPr id="18" name="Content Placeholder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75200" y="13320"/>
            <a:ext cx="7416800" cy="6853053"/>
          </a:xfrm>
          <a:prstGeom prst="rect">
            <a:avLst/>
          </a:prstGeom>
        </p:spPr>
      </p:pic>
    </p:spTree>
    <p:extLst>
      <p:ext uri="{BB962C8B-B14F-4D97-AF65-F5344CB8AC3E}">
        <p14:creationId xmlns:p14="http://schemas.microsoft.com/office/powerpoint/2010/main" val="3320346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7989" y="1592263"/>
            <a:ext cx="8520111" cy="4608512"/>
          </a:xfrm>
        </p:spPr>
        <p:txBody>
          <a:bodyPr/>
          <a:lstStyle/>
          <a:p>
            <a:pPr marL="48767"/>
            <a:r>
              <a:rPr lang="de-CH" sz="3200" dirty="0">
                <a:solidFill>
                  <a:schemeClr val="tx1">
                    <a:lumMod val="40000"/>
                    <a:lumOff val="60000"/>
                  </a:schemeClr>
                </a:solidFill>
              </a:rPr>
              <a:t>Link to CERN</a:t>
            </a:r>
          </a:p>
          <a:p>
            <a:pPr marL="48767"/>
            <a:r>
              <a:rPr lang="en-GB" sz="2800" dirty="0"/>
              <a:t>Development of a measurement instrument about interest in particle physics and study about students’ interest in different contents and contexts to … </a:t>
            </a:r>
          </a:p>
          <a:p>
            <a:pPr marL="505967" indent="-457200">
              <a:buFont typeface="Arial" panose="020B0604020202020204" pitchFamily="34" charset="0"/>
              <a:buChar char="•"/>
            </a:pPr>
            <a:r>
              <a:rPr lang="en-GB" sz="2800" b="0" dirty="0"/>
              <a:t>define interest types</a:t>
            </a:r>
          </a:p>
          <a:p>
            <a:pPr marL="505967" indent="-457200">
              <a:buFont typeface="Arial" panose="020B0604020202020204" pitchFamily="34" charset="0"/>
              <a:buChar char="•"/>
            </a:pPr>
            <a:r>
              <a:rPr lang="en-GB" sz="2800" b="0" dirty="0"/>
              <a:t>give recommendations for interesting learning material</a:t>
            </a:r>
          </a:p>
          <a:p>
            <a:endParaRPr lang="de-CH" sz="2800" dirty="0"/>
          </a:p>
        </p:txBody>
      </p:sp>
      <p:sp>
        <p:nvSpPr>
          <p:cNvPr id="10" name="Title 1"/>
          <p:cNvSpPr>
            <a:spLocks noGrp="1"/>
          </p:cNvSpPr>
          <p:nvPr>
            <p:ph type="title"/>
          </p:nvPr>
        </p:nvSpPr>
        <p:spPr/>
        <p:txBody>
          <a:bodyPr>
            <a:normAutofit/>
          </a:bodyPr>
          <a:lstStyle/>
          <a:p>
            <a:r>
              <a:rPr lang="en-GB" sz="4400" dirty="0"/>
              <a:t>Fostering interest in particle physics</a:t>
            </a:r>
            <a:br>
              <a:rPr lang="en-US" sz="4000" dirty="0"/>
            </a:br>
            <a:r>
              <a:rPr lang="en-US" sz="2800" i="1" dirty="0"/>
              <a:t>Sarah </a:t>
            </a:r>
            <a:r>
              <a:rPr lang="en-US" sz="2800" i="1" dirty="0" err="1"/>
              <a:t>Zöchling</a:t>
            </a:r>
            <a:endParaRPr lang="en-GB" sz="2800" i="1" dirty="0"/>
          </a:p>
        </p:txBody>
      </p:sp>
      <p:sp>
        <p:nvSpPr>
          <p:cNvPr id="4" name="Date Placeholder 3">
            <a:extLst>
              <a:ext uri="{FF2B5EF4-FFF2-40B4-BE49-F238E27FC236}">
                <a16:creationId xmlns:a16="http://schemas.microsoft.com/office/drawing/2014/main" id="{4142527C-FCD2-1A4C-AD0F-C38B22448BE7}"/>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3793A62-AA7E-5A4D-A43E-DF1B3593C4E5}" type="datetime1">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12/10/2021</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Footer Placeholder 4">
            <a:extLst>
              <a:ext uri="{FF2B5EF4-FFF2-40B4-BE49-F238E27FC236}">
                <a16:creationId xmlns:a16="http://schemas.microsoft.com/office/drawing/2014/main" id="{DF7CEF46-B6A5-B141-AF9D-CFD11350BD52}"/>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Arial"/>
                <a:ea typeface="+mn-ea"/>
                <a:cs typeface="+mn-cs"/>
              </a:rPr>
              <a:t>IR-ECO-TSP | How we have welcomed thousands of students and teachers in our living rooms</a:t>
            </a:r>
          </a:p>
        </p:txBody>
      </p:sp>
      <p:sp>
        <p:nvSpPr>
          <p:cNvPr id="6" name="Slide Number Placeholder 5">
            <a:extLst>
              <a:ext uri="{FF2B5EF4-FFF2-40B4-BE49-F238E27FC236}">
                <a16:creationId xmlns:a16="http://schemas.microsoft.com/office/drawing/2014/main" id="{7DAA406D-49D5-F344-9660-B3DBDE908A2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pic>
        <p:nvPicPr>
          <p:cNvPr id="11" name="Picture 10"/>
          <p:cNvPicPr>
            <a:picLocks noChangeAspect="1"/>
          </p:cNvPicPr>
          <p:nvPr/>
        </p:nvPicPr>
        <p:blipFill rotWithShape="1">
          <a:blip r:embed="rId3"/>
          <a:srcRect l="4451" r="60351"/>
          <a:stretch/>
        </p:blipFill>
        <p:spPr>
          <a:xfrm>
            <a:off x="9920031" y="944465"/>
            <a:ext cx="2437885" cy="1920000"/>
          </a:xfrm>
          <a:prstGeom prst="rect">
            <a:avLst/>
          </a:prstGeom>
        </p:spPr>
      </p:pic>
      <p:sp>
        <p:nvSpPr>
          <p:cNvPr id="12" name="Content Placeholder 21"/>
          <p:cNvSpPr txBox="1">
            <a:spLocks/>
          </p:cNvSpPr>
          <p:nvPr/>
        </p:nvSpPr>
        <p:spPr>
          <a:xfrm>
            <a:off x="609600" y="1841500"/>
            <a:ext cx="10972800" cy="4091216"/>
          </a:xfrm>
          <a:prstGeom prst="rect">
            <a:avLst/>
          </a:prstGeom>
        </p:spPr>
        <p:txBody>
          <a:bodyPr vert="horz" lIns="0" tIns="0" rIns="0" bIns="0" rtlCol="0">
            <a:normAutofit/>
          </a:bodyPr>
          <a:lstStyle>
            <a:lvl1pPr marL="0" indent="0" algn="l" defTabSz="914400" rtl="0" eaLnBrk="1" latinLnBrk="0" hangingPunct="1">
              <a:lnSpc>
                <a:spcPct val="90000"/>
              </a:lnSpc>
              <a:spcBef>
                <a:spcPts val="1800"/>
              </a:spcBef>
              <a:spcAft>
                <a:spcPts val="400"/>
              </a:spcAft>
              <a:buFont typeface="Arial"/>
              <a:buNone/>
              <a:tabLst/>
              <a:defRPr sz="24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300"/>
              </a:spcAft>
              <a:buFont typeface="Arial" charset="0"/>
              <a:buNone/>
              <a:tabLst/>
              <a:defRPr sz="2000" kern="1200">
                <a:solidFill>
                  <a:schemeClr val="tx1">
                    <a:tint val="75000"/>
                  </a:schemeClr>
                </a:solidFill>
                <a:latin typeface="+mn-lt"/>
                <a:ea typeface="+mn-ea"/>
                <a:cs typeface="+mn-cs"/>
              </a:defRPr>
            </a:lvl2pPr>
            <a:lvl3pPr marL="914400" indent="0" algn="l" defTabSz="914400" rtl="0" eaLnBrk="1" latinLnBrk="0" hangingPunct="1">
              <a:lnSpc>
                <a:spcPct val="100000"/>
              </a:lnSpc>
              <a:spcBef>
                <a:spcPts val="500"/>
              </a:spcBef>
              <a:spcAft>
                <a:spcPts val="300"/>
              </a:spcAft>
              <a:buFont typeface="Arial" panose="020B0604020202020204" pitchFamily="34" charset="0"/>
              <a:buNone/>
              <a:tabLst/>
              <a:defRPr sz="1800" kern="1200">
                <a:solidFill>
                  <a:schemeClr val="tx1">
                    <a:tint val="75000"/>
                  </a:schemeClr>
                </a:solidFill>
                <a:latin typeface="+mn-lt"/>
                <a:ea typeface="+mn-ea"/>
                <a:cs typeface="+mn-cs"/>
              </a:defRPr>
            </a:lvl3pPr>
            <a:lvl4pPr marL="1371600" indent="0" algn="l" defTabSz="914400" rtl="0" eaLnBrk="1" latinLnBrk="0" hangingPunct="1">
              <a:lnSpc>
                <a:spcPct val="100000"/>
              </a:lnSpc>
              <a:spcBef>
                <a:spcPts val="500"/>
              </a:spcBef>
              <a:spcAft>
                <a:spcPts val="300"/>
              </a:spcAft>
              <a:buFont typeface="Arial" panose="020B0604020202020204" pitchFamily="34" charset="0"/>
              <a:buNone/>
              <a:tabLst/>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9pPr>
          </a:lstStyle>
          <a:p>
            <a:pPr marL="48767" marR="0" lvl="0" indent="0" algn="l" defTabSz="914400" rtl="0" eaLnBrk="1" fontAlgn="auto" latinLnBrk="0" hangingPunct="1">
              <a:lnSpc>
                <a:spcPct val="90000"/>
              </a:lnSpc>
              <a:spcBef>
                <a:spcPts val="1800"/>
              </a:spcBef>
              <a:spcAft>
                <a:spcPts val="400"/>
              </a:spcAft>
              <a:buClrTx/>
              <a:buSzTx/>
              <a:buFont typeface="Arial"/>
              <a:buNone/>
              <a:tabLst/>
              <a:defRPr/>
            </a:pPr>
            <a:endParaRPr kumimoji="0" lang="en-GB" sz="3200" b="0" i="0" u="none" strike="noStrike" kern="1200" cap="none" spc="0" normalizeH="0" baseline="0" noProof="0" dirty="0">
              <a:ln>
                <a:noFill/>
              </a:ln>
              <a:solidFill>
                <a:srgbClr val="2F2F2F"/>
              </a:solidFill>
              <a:effectLst/>
              <a:uLnTx/>
              <a:uFillTx/>
              <a:latin typeface="Arial"/>
              <a:ea typeface="+mn-ea"/>
              <a:cs typeface="+mn-cs"/>
            </a:endParaRPr>
          </a:p>
        </p:txBody>
      </p:sp>
      <p:sp>
        <p:nvSpPr>
          <p:cNvPr id="13" name="Rectangle 12">
            <a:extLst>
              <a:ext uri="{FF2B5EF4-FFF2-40B4-BE49-F238E27FC236}">
                <a16:creationId xmlns:a16="http://schemas.microsoft.com/office/drawing/2014/main" id="{F074ACE8-B0BF-4289-99F0-8602F9144C90}"/>
              </a:ext>
            </a:extLst>
          </p:cNvPr>
          <p:cNvSpPr/>
          <p:nvPr/>
        </p:nvSpPr>
        <p:spPr>
          <a:xfrm>
            <a:off x="2419109" y="6350851"/>
            <a:ext cx="9772891" cy="50714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1600" dirty="0">
                <a:latin typeface="Arial Narrow" panose="020B0606020202030204" pitchFamily="34" charset="0"/>
              </a:rPr>
              <a:t>Slide courtesy of Sarah Zöchling</a:t>
            </a:r>
          </a:p>
        </p:txBody>
      </p:sp>
      <p:pic>
        <p:nvPicPr>
          <p:cNvPr id="16" name="Picture 15"/>
          <p:cNvPicPr>
            <a:picLocks noChangeAspect="1"/>
          </p:cNvPicPr>
          <p:nvPr/>
        </p:nvPicPr>
        <p:blipFill rotWithShape="1">
          <a:blip r:embed="rId4"/>
          <a:srcRect r="13216"/>
          <a:stretch/>
        </p:blipFill>
        <p:spPr>
          <a:xfrm>
            <a:off x="3204188" y="0"/>
            <a:ext cx="8967583" cy="6858000"/>
          </a:xfrm>
          <a:prstGeom prst="rect">
            <a:avLst/>
          </a:prstGeom>
          <a:solidFill>
            <a:srgbClr val="FFFFFF">
              <a:shade val="85000"/>
            </a:srgbClr>
          </a:solidFill>
          <a:ln w="88900" cap="sq">
            <a:noFill/>
            <a:miter lim="800000"/>
          </a:ln>
          <a:effectLst/>
          <a:scene3d>
            <a:camera prst="orthographicFront"/>
            <a:lightRig rig="twoPt" dir="t">
              <a:rot lat="0" lon="0" rev="7200000"/>
            </a:lightRig>
          </a:scene3d>
          <a:sp3d>
            <a:contourClr>
              <a:srgbClr val="FFFFFF"/>
            </a:contourClr>
          </a:sp3d>
        </p:spPr>
      </p:pic>
    </p:spTree>
    <p:extLst>
      <p:ext uri="{BB962C8B-B14F-4D97-AF65-F5344CB8AC3E}">
        <p14:creationId xmlns:p14="http://schemas.microsoft.com/office/powerpoint/2010/main" val="718269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7989" y="1592263"/>
            <a:ext cx="8621711" cy="4608512"/>
          </a:xfrm>
        </p:spPr>
        <p:txBody>
          <a:bodyPr/>
          <a:lstStyle/>
          <a:p>
            <a:pPr marL="48767"/>
            <a:r>
              <a:rPr lang="de-CH" sz="3200" dirty="0">
                <a:solidFill>
                  <a:schemeClr val="tx1">
                    <a:lumMod val="40000"/>
                    <a:lumOff val="60000"/>
                  </a:schemeClr>
                </a:solidFill>
              </a:rPr>
              <a:t>Link to CERN </a:t>
            </a:r>
          </a:p>
          <a:p>
            <a:pPr marL="48767"/>
            <a:r>
              <a:rPr lang="en-GB" sz="2800" dirty="0"/>
              <a:t>Introduce eye tracking as a PER method at CERN to </a:t>
            </a:r>
            <a:r>
              <a:rPr lang="de-CH" sz="2800" dirty="0"/>
              <a:t>...</a:t>
            </a:r>
          </a:p>
          <a:p>
            <a:pPr marL="457200" indent="-457200">
              <a:buFont typeface="Arial" panose="020B0604020202020204" pitchFamily="34" charset="0"/>
              <a:buChar char="•"/>
            </a:pPr>
            <a:r>
              <a:rPr lang="en-GB" sz="2800" b="0" dirty="0"/>
              <a:t>better understand how students perceive visualisations in particle physics (e.g. Feynman diagrams or event displays)</a:t>
            </a:r>
          </a:p>
          <a:p>
            <a:pPr marL="457200" indent="-457200">
              <a:buFont typeface="Arial" panose="020B0604020202020204" pitchFamily="34" charset="0"/>
              <a:buChar char="•"/>
            </a:pPr>
            <a:r>
              <a:rPr lang="en-GB" sz="2800" b="0" dirty="0"/>
              <a:t>develop learning material for particle physics</a:t>
            </a:r>
          </a:p>
          <a:p>
            <a:endParaRPr lang="de-CH" dirty="0"/>
          </a:p>
        </p:txBody>
      </p:sp>
      <p:sp>
        <p:nvSpPr>
          <p:cNvPr id="36" name="Title 1"/>
          <p:cNvSpPr>
            <a:spLocks noGrp="1"/>
          </p:cNvSpPr>
          <p:nvPr>
            <p:ph type="title"/>
          </p:nvPr>
        </p:nvSpPr>
        <p:spPr/>
        <p:txBody>
          <a:bodyPr anchor="t">
            <a:normAutofit/>
          </a:bodyPr>
          <a:lstStyle/>
          <a:p>
            <a:r>
              <a:rPr lang="en-GB" sz="4400" dirty="0"/>
              <a:t>Eye Tracking in PER</a:t>
            </a:r>
            <a:br>
              <a:rPr lang="en-US" sz="4400" dirty="0"/>
            </a:br>
            <a:r>
              <a:rPr lang="en-US" sz="2800" i="1" dirty="0"/>
              <a:t>Merten Dahlkemper</a:t>
            </a:r>
            <a:endParaRPr lang="en-GB" sz="2800" i="1" dirty="0"/>
          </a:p>
        </p:txBody>
      </p:sp>
      <p:sp>
        <p:nvSpPr>
          <p:cNvPr id="4" name="Date Placeholder 3">
            <a:extLst>
              <a:ext uri="{FF2B5EF4-FFF2-40B4-BE49-F238E27FC236}">
                <a16:creationId xmlns:a16="http://schemas.microsoft.com/office/drawing/2014/main" id="{4142527C-FCD2-1A4C-AD0F-C38B22448BE7}"/>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3793A62-AA7E-5A4D-A43E-DF1B3593C4E5}" type="datetime1">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12/10/2021</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Footer Placeholder 4">
            <a:extLst>
              <a:ext uri="{FF2B5EF4-FFF2-40B4-BE49-F238E27FC236}">
                <a16:creationId xmlns:a16="http://schemas.microsoft.com/office/drawing/2014/main" id="{DF7CEF46-B6A5-B141-AF9D-CFD11350BD52}"/>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Arial"/>
                <a:ea typeface="+mn-ea"/>
                <a:cs typeface="+mn-cs"/>
              </a:rPr>
              <a:t>IR-ECO-TSP | How we have welcomed thousands of students and teachers in our living rooms</a:t>
            </a:r>
          </a:p>
        </p:txBody>
      </p:sp>
      <p:sp>
        <p:nvSpPr>
          <p:cNvPr id="6" name="Slide Number Placeholder 5">
            <a:extLst>
              <a:ext uri="{FF2B5EF4-FFF2-40B4-BE49-F238E27FC236}">
                <a16:creationId xmlns:a16="http://schemas.microsoft.com/office/drawing/2014/main" id="{7DAA406D-49D5-F344-9660-B3DBDE908A2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pic>
        <p:nvPicPr>
          <p:cNvPr id="37" name="Picture 36"/>
          <p:cNvPicPr>
            <a:picLocks noChangeAspect="1"/>
          </p:cNvPicPr>
          <p:nvPr/>
        </p:nvPicPr>
        <p:blipFill rotWithShape="1">
          <a:blip r:embed="rId3"/>
          <a:srcRect l="4451" r="60351"/>
          <a:stretch/>
        </p:blipFill>
        <p:spPr>
          <a:xfrm>
            <a:off x="9920031" y="944465"/>
            <a:ext cx="2437885" cy="1920000"/>
          </a:xfrm>
          <a:prstGeom prst="rect">
            <a:avLst/>
          </a:prstGeom>
        </p:spPr>
      </p:pic>
      <p:sp>
        <p:nvSpPr>
          <p:cNvPr id="38" name="Content Placeholder 21"/>
          <p:cNvSpPr txBox="1">
            <a:spLocks/>
          </p:cNvSpPr>
          <p:nvPr/>
        </p:nvSpPr>
        <p:spPr>
          <a:xfrm>
            <a:off x="609600" y="1841500"/>
            <a:ext cx="10972800" cy="4007757"/>
          </a:xfrm>
          <a:prstGeom prst="rect">
            <a:avLst/>
          </a:prstGeom>
        </p:spPr>
        <p:txBody>
          <a:bodyPr vert="horz" lIns="0" tIns="0" rIns="0" bIns="0" rtlCol="0">
            <a:normAutofit/>
          </a:bodyPr>
          <a:lstStyle>
            <a:lvl1pPr marL="0" indent="0" algn="l" defTabSz="914400" rtl="0" eaLnBrk="1" latinLnBrk="0" hangingPunct="1">
              <a:lnSpc>
                <a:spcPct val="90000"/>
              </a:lnSpc>
              <a:spcBef>
                <a:spcPts val="1800"/>
              </a:spcBef>
              <a:spcAft>
                <a:spcPts val="400"/>
              </a:spcAft>
              <a:buFont typeface="Arial"/>
              <a:buNone/>
              <a:tabLst/>
              <a:defRPr sz="24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300"/>
              </a:spcAft>
              <a:buFont typeface="Arial" charset="0"/>
              <a:buNone/>
              <a:tabLst/>
              <a:defRPr sz="2000" kern="1200">
                <a:solidFill>
                  <a:schemeClr val="tx1">
                    <a:tint val="75000"/>
                  </a:schemeClr>
                </a:solidFill>
                <a:latin typeface="+mn-lt"/>
                <a:ea typeface="+mn-ea"/>
                <a:cs typeface="+mn-cs"/>
              </a:defRPr>
            </a:lvl2pPr>
            <a:lvl3pPr marL="914400" indent="0" algn="l" defTabSz="914400" rtl="0" eaLnBrk="1" latinLnBrk="0" hangingPunct="1">
              <a:lnSpc>
                <a:spcPct val="100000"/>
              </a:lnSpc>
              <a:spcBef>
                <a:spcPts val="500"/>
              </a:spcBef>
              <a:spcAft>
                <a:spcPts val="300"/>
              </a:spcAft>
              <a:buFont typeface="Arial" panose="020B0604020202020204" pitchFamily="34" charset="0"/>
              <a:buNone/>
              <a:tabLst/>
              <a:defRPr sz="1800" kern="1200">
                <a:solidFill>
                  <a:schemeClr val="tx1">
                    <a:tint val="75000"/>
                  </a:schemeClr>
                </a:solidFill>
                <a:latin typeface="+mn-lt"/>
                <a:ea typeface="+mn-ea"/>
                <a:cs typeface="+mn-cs"/>
              </a:defRPr>
            </a:lvl3pPr>
            <a:lvl4pPr marL="1371600" indent="0" algn="l" defTabSz="914400" rtl="0" eaLnBrk="1" latinLnBrk="0" hangingPunct="1">
              <a:lnSpc>
                <a:spcPct val="100000"/>
              </a:lnSpc>
              <a:spcBef>
                <a:spcPts val="500"/>
              </a:spcBef>
              <a:spcAft>
                <a:spcPts val="300"/>
              </a:spcAft>
              <a:buFont typeface="Arial" panose="020B0604020202020204" pitchFamily="34" charset="0"/>
              <a:buNone/>
              <a:tabLst/>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9pPr>
          </a:lstStyle>
          <a:p>
            <a:pPr marL="48767" marR="0" lvl="0" indent="0" algn="l" defTabSz="914400" rtl="0" eaLnBrk="1" fontAlgn="auto" latinLnBrk="0" hangingPunct="1">
              <a:lnSpc>
                <a:spcPct val="90000"/>
              </a:lnSpc>
              <a:spcBef>
                <a:spcPts val="1800"/>
              </a:spcBef>
              <a:spcAft>
                <a:spcPts val="400"/>
              </a:spcAft>
              <a:buClrTx/>
              <a:buSzTx/>
              <a:buFont typeface="Arial"/>
              <a:buNone/>
              <a:tabLst/>
              <a:defRPr/>
            </a:pPr>
            <a:endParaRPr kumimoji="0" lang="en-GB" sz="2800" b="0" i="0" u="none" strike="noStrike" kern="1200" cap="none" spc="0" normalizeH="0" baseline="0" noProof="0" dirty="0">
              <a:ln>
                <a:noFill/>
              </a:ln>
              <a:solidFill>
                <a:srgbClr val="2F2F2F"/>
              </a:solidFill>
              <a:effectLst/>
              <a:uLnTx/>
              <a:uFillTx/>
              <a:latin typeface="Arial"/>
              <a:ea typeface="+mn-ea"/>
              <a:cs typeface="+mn-cs"/>
            </a:endParaRPr>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3046" y="968119"/>
            <a:ext cx="11928953" cy="5341379"/>
          </a:xfrm>
          <a:prstGeom prst="rect">
            <a:avLst/>
          </a:prstGeom>
        </p:spPr>
      </p:pic>
      <p:sp>
        <p:nvSpPr>
          <p:cNvPr id="10" name="Rectangle 9">
            <a:extLst>
              <a:ext uri="{FF2B5EF4-FFF2-40B4-BE49-F238E27FC236}">
                <a16:creationId xmlns:a16="http://schemas.microsoft.com/office/drawing/2014/main" id="{75CD7358-488D-4EA5-9304-F233D03507C6}"/>
              </a:ext>
            </a:extLst>
          </p:cNvPr>
          <p:cNvSpPr/>
          <p:nvPr/>
        </p:nvSpPr>
        <p:spPr>
          <a:xfrm>
            <a:off x="2419109" y="6350851"/>
            <a:ext cx="9772891" cy="50714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1600" dirty="0">
                <a:latin typeface="Arial Narrow" panose="020B0606020202030204" pitchFamily="34" charset="0"/>
              </a:rPr>
              <a:t>Slide courtesy of Sarah Zöchling</a:t>
            </a:r>
          </a:p>
        </p:txBody>
      </p:sp>
    </p:spTree>
    <p:extLst>
      <p:ext uri="{BB962C8B-B14F-4D97-AF65-F5344CB8AC3E}">
        <p14:creationId xmlns:p14="http://schemas.microsoft.com/office/powerpoint/2010/main" val="2903291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C5D131-1426-45E5-B81B-E870F7DF2544}"/>
              </a:ext>
            </a:extLst>
          </p:cNvPr>
          <p:cNvSpPr>
            <a:spLocks noGrp="1"/>
          </p:cNvSpPr>
          <p:nvPr>
            <p:ph type="title"/>
          </p:nvPr>
        </p:nvSpPr>
        <p:spPr/>
        <p:txBody>
          <a:bodyPr/>
          <a:lstStyle/>
          <a:p>
            <a:r>
              <a:rPr lang="en-GB" dirty="0"/>
              <a:t>Science Gateway</a:t>
            </a:r>
          </a:p>
        </p:txBody>
      </p:sp>
      <p:sp>
        <p:nvSpPr>
          <p:cNvPr id="3" name="Text Placeholder 2">
            <a:extLst>
              <a:ext uri="{FF2B5EF4-FFF2-40B4-BE49-F238E27FC236}">
                <a16:creationId xmlns:a16="http://schemas.microsoft.com/office/drawing/2014/main" id="{F5BA0A04-9E63-482B-B5EB-B091C64059BA}"/>
              </a:ext>
            </a:extLst>
          </p:cNvPr>
          <p:cNvSpPr>
            <a:spLocks noGrp="1"/>
          </p:cNvSpPr>
          <p:nvPr>
            <p:ph type="body" idx="1"/>
          </p:nvPr>
        </p:nvSpPr>
        <p:spPr/>
        <p:txBody>
          <a:bodyPr/>
          <a:lstStyle/>
          <a:p>
            <a:r>
              <a:rPr lang="en-GB" dirty="0"/>
              <a:t>A future outlet for Science Education and Outreach</a:t>
            </a:r>
          </a:p>
        </p:txBody>
      </p:sp>
    </p:spTree>
    <p:extLst>
      <p:ext uri="{BB962C8B-B14F-4D97-AF65-F5344CB8AC3E}">
        <p14:creationId xmlns:p14="http://schemas.microsoft.com/office/powerpoint/2010/main" val="5652147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p:cNvSpPr>
            <a:spLocks noGrp="1"/>
          </p:cNvSpPr>
          <p:nvPr>
            <p:ph type="dt" sz="half" idx="1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3793A62-AA7E-5A4D-A43E-DF1B3593C4E5}" type="datetime1">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12/10/2021</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7" name="Footer Placeholder 6"/>
          <p:cNvSpPr>
            <a:spLocks noGrp="1"/>
          </p:cNvSpPr>
          <p:nvPr>
            <p:ph type="ftr" sz="quarter" idx="16"/>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Arial"/>
                <a:ea typeface="+mn-ea"/>
                <a:cs typeface="+mn-cs"/>
              </a:rPr>
              <a:t>IR-ECO-TSP | How we welcome thousands of students and teachers and you at CERN</a:t>
            </a:r>
          </a:p>
        </p:txBody>
      </p:sp>
      <p:sp>
        <p:nvSpPr>
          <p:cNvPr id="8" name="Slide Number Placeholder 7"/>
          <p:cNvSpPr>
            <a:spLocks noGrp="1"/>
          </p:cNvSpPr>
          <p:nvPr>
            <p:ph type="sldNum" sz="quarter" idx="17"/>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3" name="Title 2"/>
          <p:cNvSpPr>
            <a:spLocks noGrp="1"/>
          </p:cNvSpPr>
          <p:nvPr>
            <p:ph type="title"/>
          </p:nvPr>
        </p:nvSpPr>
        <p:spPr>
          <a:xfrm>
            <a:off x="407988" y="373592"/>
            <a:ext cx="11376025" cy="4904463"/>
          </a:xfrm>
        </p:spPr>
        <p:txBody>
          <a:bodyPr/>
          <a:lstStyle/>
          <a:p>
            <a:endParaRPr lang="de-CH" b="0" dirty="0"/>
          </a:p>
        </p:txBody>
      </p:sp>
      <p:pic>
        <p:nvPicPr>
          <p:cNvPr id="10" name="Picture 13"/>
          <p:cNvPicPr>
            <a:picLocks noChangeAspect="1"/>
          </p:cNvPicPr>
          <p:nvPr/>
        </p:nvPicPr>
        <p:blipFill>
          <a:blip r:embed="rId3">
            <a:extLst>
              <a:ext uri="{28A0092B-C50C-407E-A947-70E740481C1C}">
                <a14:useLocalDpi xmlns:a14="http://schemas.microsoft.com/office/drawing/2010/main"/>
              </a:ext>
            </a:extLst>
          </a:blip>
          <a:stretch/>
        </p:blipFill>
        <p:spPr bwMode="auto">
          <a:xfrm>
            <a:off x="-1" y="-17755"/>
            <a:ext cx="12192000" cy="6350851"/>
          </a:xfrm>
          <a:prstGeom prst="rect">
            <a:avLst/>
          </a:prstGeom>
        </p:spPr>
      </p:pic>
      <p:sp>
        <p:nvSpPr>
          <p:cNvPr id="14" name="Parallelogram 4">
            <a:extLst>
              <a:ext uri="{FF2B5EF4-FFF2-40B4-BE49-F238E27FC236}">
                <a16:creationId xmlns:a16="http://schemas.microsoft.com/office/drawing/2014/main" id="{071DEE49-9F42-4931-879D-A994B37EC08B}"/>
              </a:ext>
            </a:extLst>
          </p:cNvPr>
          <p:cNvSpPr/>
          <p:nvPr/>
        </p:nvSpPr>
        <p:spPr bwMode="auto">
          <a:xfrm rot="20248325" flipH="1">
            <a:off x="4383605" y="837174"/>
            <a:ext cx="2025053" cy="1052408"/>
          </a:xfrm>
          <a:custGeom>
            <a:avLst/>
            <a:gdLst>
              <a:gd name="connsiteX0" fmla="*/ 0 w 1346897"/>
              <a:gd name="connsiteY0" fmla="*/ 602969 h 602969"/>
              <a:gd name="connsiteX1" fmla="*/ 301008 w 1346897"/>
              <a:gd name="connsiteY1" fmla="*/ 0 h 602969"/>
              <a:gd name="connsiteX2" fmla="*/ 1346897 w 1346897"/>
              <a:gd name="connsiteY2" fmla="*/ 0 h 602969"/>
              <a:gd name="connsiteX3" fmla="*/ 1045889 w 1346897"/>
              <a:gd name="connsiteY3" fmla="*/ 602969 h 602969"/>
              <a:gd name="connsiteX4" fmla="*/ 0 w 1346897"/>
              <a:gd name="connsiteY4" fmla="*/ 602969 h 602969"/>
              <a:gd name="connsiteX0" fmla="*/ 0 w 1346897"/>
              <a:gd name="connsiteY0" fmla="*/ 602969 h 602969"/>
              <a:gd name="connsiteX1" fmla="*/ 515073 w 1346897"/>
              <a:gd name="connsiteY1" fmla="*/ 2298 h 602969"/>
              <a:gd name="connsiteX2" fmla="*/ 1346897 w 1346897"/>
              <a:gd name="connsiteY2" fmla="*/ 0 h 602969"/>
              <a:gd name="connsiteX3" fmla="*/ 1045889 w 1346897"/>
              <a:gd name="connsiteY3" fmla="*/ 602969 h 602969"/>
              <a:gd name="connsiteX4" fmla="*/ 0 w 1346897"/>
              <a:gd name="connsiteY4" fmla="*/ 602969 h 602969"/>
              <a:gd name="connsiteX0" fmla="*/ 0 w 1207517"/>
              <a:gd name="connsiteY0" fmla="*/ 574374 h 602969"/>
              <a:gd name="connsiteX1" fmla="*/ 375693 w 1207517"/>
              <a:gd name="connsiteY1" fmla="*/ 2298 h 602969"/>
              <a:gd name="connsiteX2" fmla="*/ 1207517 w 1207517"/>
              <a:gd name="connsiteY2" fmla="*/ 0 h 602969"/>
              <a:gd name="connsiteX3" fmla="*/ 906509 w 1207517"/>
              <a:gd name="connsiteY3" fmla="*/ 602969 h 602969"/>
              <a:gd name="connsiteX4" fmla="*/ 0 w 1207517"/>
              <a:gd name="connsiteY4" fmla="*/ 574374 h 602969"/>
              <a:gd name="connsiteX0" fmla="*/ 0 w 1207517"/>
              <a:gd name="connsiteY0" fmla="*/ 574374 h 623106"/>
              <a:gd name="connsiteX1" fmla="*/ 375693 w 1207517"/>
              <a:gd name="connsiteY1" fmla="*/ 2298 h 623106"/>
              <a:gd name="connsiteX2" fmla="*/ 1207517 w 1207517"/>
              <a:gd name="connsiteY2" fmla="*/ 0 h 623106"/>
              <a:gd name="connsiteX3" fmla="*/ 899395 w 1207517"/>
              <a:gd name="connsiteY3" fmla="*/ 623106 h 623106"/>
              <a:gd name="connsiteX4" fmla="*/ 0 w 1207517"/>
              <a:gd name="connsiteY4" fmla="*/ 574374 h 623106"/>
              <a:gd name="connsiteX0" fmla="*/ 0 w 1202400"/>
              <a:gd name="connsiteY0" fmla="*/ 582564 h 631296"/>
              <a:gd name="connsiteX1" fmla="*/ 375693 w 1202400"/>
              <a:gd name="connsiteY1" fmla="*/ 10488 h 631296"/>
              <a:gd name="connsiteX2" fmla="*/ 1202400 w 1202400"/>
              <a:gd name="connsiteY2" fmla="*/ 0 h 631296"/>
              <a:gd name="connsiteX3" fmla="*/ 899395 w 1202400"/>
              <a:gd name="connsiteY3" fmla="*/ 631296 h 631296"/>
              <a:gd name="connsiteX4" fmla="*/ 0 w 1202400"/>
              <a:gd name="connsiteY4" fmla="*/ 582564 h 6312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2400" h="631296" extrusionOk="0">
                <a:moveTo>
                  <a:pt x="0" y="582564"/>
                </a:moveTo>
                <a:lnTo>
                  <a:pt x="375693" y="10488"/>
                </a:lnTo>
                <a:lnTo>
                  <a:pt x="1202400" y="0"/>
                </a:lnTo>
                <a:lnTo>
                  <a:pt x="899395" y="631296"/>
                </a:lnTo>
                <a:lnTo>
                  <a:pt x="0" y="582564"/>
                </a:lnTo>
                <a:close/>
              </a:path>
            </a:pathLst>
          </a:custGeom>
          <a:solidFill>
            <a:srgbClr val="61C4D3">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pic>
        <p:nvPicPr>
          <p:cNvPr id="15" name="Picture 14" descr="A picture containing text, indoor&#10;&#10;Description automatically generated">
            <a:extLst>
              <a:ext uri="{FF2B5EF4-FFF2-40B4-BE49-F238E27FC236}">
                <a16:creationId xmlns:a16="http://schemas.microsoft.com/office/drawing/2014/main" id="{94EBA080-7083-4EAC-BC3C-51C0E7C7BAF9}"/>
              </a:ext>
            </a:extLst>
          </p:cNvPr>
          <p:cNvPicPr>
            <a:picLocks/>
          </p:cNvPicPr>
          <p:nvPr/>
        </p:nvPicPr>
        <p:blipFill rotWithShape="1">
          <a:blip r:embed="rId4" cstate="hqprint">
            <a:extLst>
              <a:ext uri="{28A0092B-C50C-407E-A947-70E740481C1C}">
                <a14:useLocalDpi xmlns:a14="http://schemas.microsoft.com/office/drawing/2010/main"/>
              </a:ext>
            </a:extLst>
          </a:blip>
          <a:srcRect/>
          <a:stretch/>
        </p:blipFill>
        <p:spPr bwMode="auto">
          <a:xfrm rot="5400000">
            <a:off x="7976882" y="269322"/>
            <a:ext cx="3879757" cy="3879759"/>
          </a:xfrm>
          <a:prstGeom prst="ellipse">
            <a:avLst/>
          </a:prstGeom>
          <a:ln w="57150">
            <a:solidFill>
              <a:schemeClr val="accent2"/>
            </a:solidFill>
          </a:ln>
        </p:spPr>
      </p:pic>
      <p:sp>
        <p:nvSpPr>
          <p:cNvPr id="16" name="Parallelogram 4">
            <a:extLst>
              <a:ext uri="{FF2B5EF4-FFF2-40B4-BE49-F238E27FC236}">
                <a16:creationId xmlns:a16="http://schemas.microsoft.com/office/drawing/2014/main" id="{071DEE49-9F42-4931-879D-A994B37EC08B}"/>
              </a:ext>
            </a:extLst>
          </p:cNvPr>
          <p:cNvSpPr/>
          <p:nvPr/>
        </p:nvSpPr>
        <p:spPr bwMode="auto">
          <a:xfrm rot="20111041" flipH="1">
            <a:off x="3220239" y="31168"/>
            <a:ext cx="1953993" cy="988681"/>
          </a:xfrm>
          <a:custGeom>
            <a:avLst/>
            <a:gdLst>
              <a:gd name="connsiteX0" fmla="*/ 0 w 1346897"/>
              <a:gd name="connsiteY0" fmla="*/ 602969 h 602969"/>
              <a:gd name="connsiteX1" fmla="*/ 301008 w 1346897"/>
              <a:gd name="connsiteY1" fmla="*/ 0 h 602969"/>
              <a:gd name="connsiteX2" fmla="*/ 1346897 w 1346897"/>
              <a:gd name="connsiteY2" fmla="*/ 0 h 602969"/>
              <a:gd name="connsiteX3" fmla="*/ 1045889 w 1346897"/>
              <a:gd name="connsiteY3" fmla="*/ 602969 h 602969"/>
              <a:gd name="connsiteX4" fmla="*/ 0 w 1346897"/>
              <a:gd name="connsiteY4" fmla="*/ 602969 h 602969"/>
              <a:gd name="connsiteX0" fmla="*/ 0 w 1346897"/>
              <a:gd name="connsiteY0" fmla="*/ 602969 h 602969"/>
              <a:gd name="connsiteX1" fmla="*/ 515073 w 1346897"/>
              <a:gd name="connsiteY1" fmla="*/ 2298 h 602969"/>
              <a:gd name="connsiteX2" fmla="*/ 1346897 w 1346897"/>
              <a:gd name="connsiteY2" fmla="*/ 0 h 602969"/>
              <a:gd name="connsiteX3" fmla="*/ 1045889 w 1346897"/>
              <a:gd name="connsiteY3" fmla="*/ 602969 h 602969"/>
              <a:gd name="connsiteX4" fmla="*/ 0 w 1346897"/>
              <a:gd name="connsiteY4" fmla="*/ 602969 h 602969"/>
              <a:gd name="connsiteX0" fmla="*/ 0 w 1207517"/>
              <a:gd name="connsiteY0" fmla="*/ 574374 h 602969"/>
              <a:gd name="connsiteX1" fmla="*/ 375693 w 1207517"/>
              <a:gd name="connsiteY1" fmla="*/ 2298 h 602969"/>
              <a:gd name="connsiteX2" fmla="*/ 1207517 w 1207517"/>
              <a:gd name="connsiteY2" fmla="*/ 0 h 602969"/>
              <a:gd name="connsiteX3" fmla="*/ 906509 w 1207517"/>
              <a:gd name="connsiteY3" fmla="*/ 602969 h 602969"/>
              <a:gd name="connsiteX4" fmla="*/ 0 w 1207517"/>
              <a:gd name="connsiteY4" fmla="*/ 574374 h 602969"/>
              <a:gd name="connsiteX0" fmla="*/ 0 w 1207517"/>
              <a:gd name="connsiteY0" fmla="*/ 574374 h 623106"/>
              <a:gd name="connsiteX1" fmla="*/ 375693 w 1207517"/>
              <a:gd name="connsiteY1" fmla="*/ 2298 h 623106"/>
              <a:gd name="connsiteX2" fmla="*/ 1207517 w 1207517"/>
              <a:gd name="connsiteY2" fmla="*/ 0 h 623106"/>
              <a:gd name="connsiteX3" fmla="*/ 899395 w 1207517"/>
              <a:gd name="connsiteY3" fmla="*/ 623106 h 623106"/>
              <a:gd name="connsiteX4" fmla="*/ 0 w 1207517"/>
              <a:gd name="connsiteY4" fmla="*/ 574374 h 623106"/>
              <a:gd name="connsiteX0" fmla="*/ 0 w 1202400"/>
              <a:gd name="connsiteY0" fmla="*/ 582564 h 631296"/>
              <a:gd name="connsiteX1" fmla="*/ 375693 w 1202400"/>
              <a:gd name="connsiteY1" fmla="*/ 10488 h 631296"/>
              <a:gd name="connsiteX2" fmla="*/ 1202400 w 1202400"/>
              <a:gd name="connsiteY2" fmla="*/ 0 h 631296"/>
              <a:gd name="connsiteX3" fmla="*/ 899395 w 1202400"/>
              <a:gd name="connsiteY3" fmla="*/ 631296 h 631296"/>
              <a:gd name="connsiteX4" fmla="*/ 0 w 1202400"/>
              <a:gd name="connsiteY4" fmla="*/ 582564 h 631296"/>
              <a:gd name="connsiteX0" fmla="*/ 0 w 1202400"/>
              <a:gd name="connsiteY0" fmla="*/ 582564 h 631296"/>
              <a:gd name="connsiteX1" fmla="*/ 342400 w 1202400"/>
              <a:gd name="connsiteY1" fmla="*/ 73882 h 631296"/>
              <a:gd name="connsiteX2" fmla="*/ 1202400 w 1202400"/>
              <a:gd name="connsiteY2" fmla="*/ 0 h 631296"/>
              <a:gd name="connsiteX3" fmla="*/ 899395 w 1202400"/>
              <a:gd name="connsiteY3" fmla="*/ 631296 h 631296"/>
              <a:gd name="connsiteX4" fmla="*/ 0 w 1202400"/>
              <a:gd name="connsiteY4" fmla="*/ 582564 h 631296"/>
              <a:gd name="connsiteX0" fmla="*/ 0 w 1195600"/>
              <a:gd name="connsiteY0" fmla="*/ 591977 h 640709"/>
              <a:gd name="connsiteX1" fmla="*/ 342400 w 1195600"/>
              <a:gd name="connsiteY1" fmla="*/ 83295 h 640709"/>
              <a:gd name="connsiteX2" fmla="*/ 1195600 w 1195600"/>
              <a:gd name="connsiteY2" fmla="*/ 0 h 640709"/>
              <a:gd name="connsiteX3" fmla="*/ 899395 w 1195600"/>
              <a:gd name="connsiteY3" fmla="*/ 640709 h 640709"/>
              <a:gd name="connsiteX4" fmla="*/ 0 w 1195600"/>
              <a:gd name="connsiteY4" fmla="*/ 591977 h 640709"/>
              <a:gd name="connsiteX0" fmla="*/ 0 w 1195600"/>
              <a:gd name="connsiteY0" fmla="*/ 591977 h 591977"/>
              <a:gd name="connsiteX1" fmla="*/ 342400 w 1195600"/>
              <a:gd name="connsiteY1" fmla="*/ 83295 h 591977"/>
              <a:gd name="connsiteX2" fmla="*/ 1195600 w 1195600"/>
              <a:gd name="connsiteY2" fmla="*/ 0 h 591977"/>
              <a:gd name="connsiteX3" fmla="*/ 929354 w 1195600"/>
              <a:gd name="connsiteY3" fmla="*/ 553692 h 591977"/>
              <a:gd name="connsiteX4" fmla="*/ 0 w 1195600"/>
              <a:gd name="connsiteY4" fmla="*/ 591977 h 591977"/>
              <a:gd name="connsiteX0" fmla="*/ 0 w 1160207"/>
              <a:gd name="connsiteY0" fmla="*/ 593069 h 593069"/>
              <a:gd name="connsiteX1" fmla="*/ 307007 w 1160207"/>
              <a:gd name="connsiteY1" fmla="*/ 83295 h 593069"/>
              <a:gd name="connsiteX2" fmla="*/ 1160207 w 1160207"/>
              <a:gd name="connsiteY2" fmla="*/ 0 h 593069"/>
              <a:gd name="connsiteX3" fmla="*/ 893961 w 1160207"/>
              <a:gd name="connsiteY3" fmla="*/ 553692 h 593069"/>
              <a:gd name="connsiteX4" fmla="*/ 0 w 1160207"/>
              <a:gd name="connsiteY4" fmla="*/ 593069 h 5930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0207" h="593069" extrusionOk="0">
                <a:moveTo>
                  <a:pt x="0" y="593069"/>
                </a:moveTo>
                <a:lnTo>
                  <a:pt x="307007" y="83295"/>
                </a:lnTo>
                <a:lnTo>
                  <a:pt x="1160207" y="0"/>
                </a:lnTo>
                <a:lnTo>
                  <a:pt x="893961" y="553692"/>
                </a:lnTo>
                <a:lnTo>
                  <a:pt x="0" y="593069"/>
                </a:lnTo>
                <a:close/>
              </a:path>
            </a:pathLst>
          </a:cu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7" name="Oval 16">
            <a:extLst>
              <a:ext uri="{FF2B5EF4-FFF2-40B4-BE49-F238E27FC236}">
                <a16:creationId xmlns:a16="http://schemas.microsoft.com/office/drawing/2014/main" id="{1B538F74-F58C-4096-A7B1-3BFF3DCCAAAA}"/>
              </a:ext>
            </a:extLst>
          </p:cNvPr>
          <p:cNvSpPr/>
          <p:nvPr/>
        </p:nvSpPr>
        <p:spPr bwMode="auto">
          <a:xfrm rot="20525663">
            <a:off x="163222" y="1892358"/>
            <a:ext cx="2520280" cy="2141568"/>
          </a:xfrm>
          <a:prstGeom prst="ellipse">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pic>
        <p:nvPicPr>
          <p:cNvPr id="18" name="Picture 17" descr="A group of people in a room&#10;&#10;Description automatically generated with low confidence">
            <a:extLst>
              <a:ext uri="{FF2B5EF4-FFF2-40B4-BE49-F238E27FC236}">
                <a16:creationId xmlns:a16="http://schemas.microsoft.com/office/drawing/2014/main" id="{E348CC33-D9E0-4206-AA17-7A4C88A40F97}"/>
              </a:ext>
            </a:extLst>
          </p:cNvPr>
          <p:cNvPicPr>
            <a:picLocks noChangeAspect="1"/>
          </p:cNvPicPr>
          <p:nvPr/>
        </p:nvPicPr>
        <p:blipFill rotWithShape="1">
          <a:blip r:embed="rId5" cstate="hqprint">
            <a:extLst>
              <a:ext uri="{BEBA8EAE-BF5A-486C-A8C5-ECC9F3942E4B}">
                <a14:imgProps xmlns:a14="http://schemas.microsoft.com/office/drawing/2010/main">
                  <a14:imgLayer r:embed="rId6">
                    <a14:imgEffect>
                      <a14:brightnessContrast bright="20000"/>
                    </a14:imgEffect>
                  </a14:imgLayer>
                </a14:imgProps>
              </a:ext>
              <a:ext uri="{28A0092B-C50C-407E-A947-70E740481C1C}">
                <a14:useLocalDpi xmlns:a14="http://schemas.microsoft.com/office/drawing/2010/main"/>
              </a:ext>
            </a:extLst>
          </a:blip>
          <a:srcRect/>
          <a:stretch/>
        </p:blipFill>
        <p:spPr bwMode="auto">
          <a:xfrm>
            <a:off x="3182865" y="2176489"/>
            <a:ext cx="3880800" cy="3880800"/>
          </a:xfrm>
          <a:prstGeom prst="ellipse">
            <a:avLst/>
          </a:prstGeom>
          <a:ln w="57150">
            <a:solidFill>
              <a:schemeClr val="accent5"/>
            </a:solidFill>
          </a:ln>
        </p:spPr>
      </p:pic>
      <p:sp>
        <p:nvSpPr>
          <p:cNvPr id="12" name="Rectangle 11">
            <a:extLst>
              <a:ext uri="{FF2B5EF4-FFF2-40B4-BE49-F238E27FC236}">
                <a16:creationId xmlns:a16="http://schemas.microsoft.com/office/drawing/2014/main" id="{386FE71F-EF5B-47FC-BED6-E3C42E3BCCC6}"/>
              </a:ext>
            </a:extLst>
          </p:cNvPr>
          <p:cNvSpPr/>
          <p:nvPr/>
        </p:nvSpPr>
        <p:spPr>
          <a:xfrm>
            <a:off x="2419109" y="6350851"/>
            <a:ext cx="9772891" cy="50714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1600" dirty="0">
                <a:latin typeface="Arial Narrow" panose="020B0606020202030204" pitchFamily="34" charset="0"/>
              </a:rPr>
              <a:t>Slide courtesy of Sarah Zöchling</a:t>
            </a:r>
          </a:p>
        </p:txBody>
      </p:sp>
    </p:spTree>
    <p:extLst>
      <p:ext uri="{BB962C8B-B14F-4D97-AF65-F5344CB8AC3E}">
        <p14:creationId xmlns:p14="http://schemas.microsoft.com/office/powerpoint/2010/main" val="1723367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1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868542-E887-46B1-9EAE-56BA5FF99C52}"/>
              </a:ext>
            </a:extLst>
          </p:cNvPr>
          <p:cNvSpPr>
            <a:spLocks noGrp="1"/>
          </p:cNvSpPr>
          <p:nvPr>
            <p:ph type="title"/>
          </p:nvPr>
        </p:nvSpPr>
        <p:spPr/>
        <p:txBody>
          <a:bodyPr/>
          <a:lstStyle/>
          <a:p>
            <a:r>
              <a:rPr lang="en-US" dirty="0"/>
              <a:t>Education @ CERN – Today </a:t>
            </a:r>
            <a:endParaRPr lang="en-GB" dirty="0"/>
          </a:p>
        </p:txBody>
      </p:sp>
      <p:sp>
        <p:nvSpPr>
          <p:cNvPr id="7" name="Rectangle 6">
            <a:extLst>
              <a:ext uri="{FF2B5EF4-FFF2-40B4-BE49-F238E27FC236}">
                <a16:creationId xmlns:a16="http://schemas.microsoft.com/office/drawing/2014/main" id="{4F56C950-8FF6-4029-B1F8-AC24F7655168}"/>
              </a:ext>
            </a:extLst>
          </p:cNvPr>
          <p:cNvSpPr/>
          <p:nvPr/>
        </p:nvSpPr>
        <p:spPr>
          <a:xfrm>
            <a:off x="4372247" y="2479167"/>
            <a:ext cx="427643" cy="3102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Competitions</a:t>
            </a:r>
            <a:endPar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29A7A1B8-0641-4D4E-A0A4-D3E4CE83588D}"/>
              </a:ext>
            </a:extLst>
          </p:cNvPr>
          <p:cNvSpPr/>
          <p:nvPr/>
        </p:nvSpPr>
        <p:spPr>
          <a:xfrm>
            <a:off x="489357" y="2356660"/>
            <a:ext cx="427643" cy="3102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Teacher </a:t>
            </a:r>
            <a:r>
              <a:rPr kumimoji="0" lang="en-US" sz="2000" b="0" i="0" u="none" strike="noStrike" kern="1200" cap="none" spc="0" normalizeH="0" baseline="0" noProof="0" dirty="0" err="1">
                <a:ln>
                  <a:noFill/>
                </a:ln>
                <a:solidFill>
                  <a:prstClr val="white"/>
                </a:solidFill>
                <a:effectLst/>
                <a:uLnTx/>
                <a:uFillTx/>
                <a:latin typeface="Calibri" panose="020F0502020204030204"/>
                <a:ea typeface="+mn-ea"/>
                <a:cs typeface="+mn-cs"/>
              </a:rPr>
              <a:t>Programmes</a:t>
            </a:r>
            <a:endPar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B345441D-4E92-4A6B-9313-B5404C289DB3}"/>
              </a:ext>
            </a:extLst>
          </p:cNvPr>
          <p:cNvSpPr/>
          <p:nvPr/>
        </p:nvSpPr>
        <p:spPr>
          <a:xfrm>
            <a:off x="2430849" y="2479167"/>
            <a:ext cx="427643" cy="3102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S’Cool LAB</a:t>
            </a:r>
            <a:endPar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B6DC2297-7956-47E2-9F07-00ECE08987BD}"/>
              </a:ext>
            </a:extLst>
          </p:cNvPr>
          <p:cNvSpPr/>
          <p:nvPr/>
        </p:nvSpPr>
        <p:spPr>
          <a:xfrm>
            <a:off x="6324086" y="2397294"/>
            <a:ext cx="427643" cy="3102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Internships</a:t>
            </a:r>
            <a:endPar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149C161C-C64D-4CAB-9B5A-85116E4074E5}"/>
              </a:ext>
            </a:extLst>
          </p:cNvPr>
          <p:cNvSpPr/>
          <p:nvPr/>
        </p:nvSpPr>
        <p:spPr>
          <a:xfrm>
            <a:off x="8275925" y="2463514"/>
            <a:ext cx="427643" cy="3102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Publications</a:t>
            </a:r>
            <a:endPar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85D72AA4-5AA4-40A1-8FA0-F55D3BA90BB6}"/>
              </a:ext>
            </a:extLst>
          </p:cNvPr>
          <p:cNvSpPr/>
          <p:nvPr/>
        </p:nvSpPr>
        <p:spPr>
          <a:xfrm>
            <a:off x="220070" y="5555968"/>
            <a:ext cx="8732000" cy="6018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4753CEEE-70F9-48AE-B843-F6E9B9CFA787}"/>
              </a:ext>
            </a:extLst>
          </p:cNvPr>
          <p:cNvSpPr/>
          <p:nvPr/>
        </p:nvSpPr>
        <p:spPr>
          <a:xfrm>
            <a:off x="344076" y="5279510"/>
            <a:ext cx="8483987" cy="6018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 name="Rectangle 3">
            <a:extLst>
              <a:ext uri="{FF2B5EF4-FFF2-40B4-BE49-F238E27FC236}">
                <a16:creationId xmlns:a16="http://schemas.microsoft.com/office/drawing/2014/main" id="{548040E9-2F15-4284-9391-B415B39471FB}"/>
              </a:ext>
            </a:extLst>
          </p:cNvPr>
          <p:cNvSpPr/>
          <p:nvPr/>
        </p:nvSpPr>
        <p:spPr>
          <a:xfrm>
            <a:off x="0" y="5775767"/>
            <a:ext cx="9130748" cy="6018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12" name="Group 11">
            <a:extLst>
              <a:ext uri="{FF2B5EF4-FFF2-40B4-BE49-F238E27FC236}">
                <a16:creationId xmlns:a16="http://schemas.microsoft.com/office/drawing/2014/main" id="{4E2DCF89-125E-4D2A-A2E4-7233C49F8AFB}"/>
              </a:ext>
            </a:extLst>
          </p:cNvPr>
          <p:cNvGrpSpPr/>
          <p:nvPr/>
        </p:nvGrpSpPr>
        <p:grpSpPr>
          <a:xfrm>
            <a:off x="0" y="1354238"/>
            <a:ext cx="9130748" cy="1319514"/>
            <a:chOff x="266218" y="1354238"/>
            <a:chExt cx="11659564" cy="1319514"/>
          </a:xfrm>
        </p:grpSpPr>
        <p:sp>
          <p:nvSpPr>
            <p:cNvPr id="5" name="Isosceles Triangle 4">
              <a:extLst>
                <a:ext uri="{FF2B5EF4-FFF2-40B4-BE49-F238E27FC236}">
                  <a16:creationId xmlns:a16="http://schemas.microsoft.com/office/drawing/2014/main" id="{3334B1A5-0E87-48B6-A672-F346E7225F7A}"/>
                </a:ext>
              </a:extLst>
            </p:cNvPr>
            <p:cNvSpPr/>
            <p:nvPr/>
          </p:nvSpPr>
          <p:spPr>
            <a:xfrm>
              <a:off x="266218" y="1354238"/>
              <a:ext cx="11659564" cy="71763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Rectangle 5">
              <a:extLst>
                <a:ext uri="{FF2B5EF4-FFF2-40B4-BE49-F238E27FC236}">
                  <a16:creationId xmlns:a16="http://schemas.microsoft.com/office/drawing/2014/main" id="{F0592DBD-8574-4C29-88D6-B624B013C199}"/>
                </a:ext>
              </a:extLst>
            </p:cNvPr>
            <p:cNvSpPr/>
            <p:nvPr/>
          </p:nvSpPr>
          <p:spPr>
            <a:xfrm>
              <a:off x="266218" y="2071868"/>
              <a:ext cx="11659564" cy="6018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white"/>
                  </a:solidFill>
                  <a:effectLst/>
                  <a:uLnTx/>
                  <a:uFillTx/>
                  <a:latin typeface="Calibri" panose="020F0502020204030204"/>
                  <a:ea typeface="+mn-ea"/>
                  <a:cs typeface="+mn-cs"/>
                </a:rPr>
                <a:t>CERN Education </a:t>
              </a:r>
              <a:r>
                <a:rPr kumimoji="0" lang="en-US" sz="2800" b="0" i="0" u="none" strike="noStrike" kern="1200" cap="none" spc="0" normalizeH="0" baseline="0" noProof="0" dirty="0" err="1">
                  <a:ln>
                    <a:noFill/>
                  </a:ln>
                  <a:solidFill>
                    <a:prstClr val="white"/>
                  </a:solidFill>
                  <a:effectLst/>
                  <a:uLnTx/>
                  <a:uFillTx/>
                  <a:latin typeface="Calibri" panose="020F0502020204030204"/>
                  <a:ea typeface="+mn-ea"/>
                  <a:cs typeface="+mn-cs"/>
                </a:rPr>
                <a:t>Programme</a:t>
              </a:r>
              <a:r>
                <a:rPr kumimoji="0" lang="en-US" sz="2800" b="0" i="0" u="none" strike="noStrike" kern="1200" cap="none" spc="0" normalizeH="0" baseline="0" noProof="0" dirty="0">
                  <a:ln>
                    <a:noFill/>
                  </a:ln>
                  <a:solidFill>
                    <a:prstClr val="white"/>
                  </a:solidFill>
                  <a:effectLst/>
                  <a:uLnTx/>
                  <a:uFillTx/>
                  <a:latin typeface="Calibri" panose="020F0502020204030204"/>
                  <a:ea typeface="+mn-ea"/>
                  <a:cs typeface="+mn-cs"/>
                </a:rPr>
                <a:t> for Teachers and Students</a:t>
              </a:r>
              <a:endParaRPr kumimoji="0" lang="en-GB" sz="2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15" name="Rectangle 14">
            <a:extLst>
              <a:ext uri="{FF2B5EF4-FFF2-40B4-BE49-F238E27FC236}">
                <a16:creationId xmlns:a16="http://schemas.microsoft.com/office/drawing/2014/main" id="{F676C482-2BB7-46DD-A11F-6193A2DC2447}"/>
              </a:ext>
            </a:extLst>
          </p:cNvPr>
          <p:cNvSpPr/>
          <p:nvPr/>
        </p:nvSpPr>
        <p:spPr>
          <a:xfrm>
            <a:off x="0" y="5775767"/>
            <a:ext cx="9130748" cy="6018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rPr>
              <a:t>Physics Education Research</a:t>
            </a:r>
            <a:endPar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1" name="Rectangle 20">
            <a:extLst>
              <a:ext uri="{FF2B5EF4-FFF2-40B4-BE49-F238E27FC236}">
                <a16:creationId xmlns:a16="http://schemas.microsoft.com/office/drawing/2014/main" id="{CBD4595C-2CD3-49E3-A063-672A4E32FBAD}"/>
              </a:ext>
            </a:extLst>
          </p:cNvPr>
          <p:cNvSpPr/>
          <p:nvPr/>
        </p:nvSpPr>
        <p:spPr>
          <a:xfrm>
            <a:off x="344076" y="5281988"/>
            <a:ext cx="8483987" cy="6018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rPr>
              <a:t>Collaboration</a:t>
            </a: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33" name="Group 32">
            <a:extLst>
              <a:ext uri="{FF2B5EF4-FFF2-40B4-BE49-F238E27FC236}">
                <a16:creationId xmlns:a16="http://schemas.microsoft.com/office/drawing/2014/main" id="{5E4E785F-95F2-49F7-BADF-638D9B0C6D0F}"/>
              </a:ext>
            </a:extLst>
          </p:cNvPr>
          <p:cNvGrpSpPr/>
          <p:nvPr/>
        </p:nvGrpSpPr>
        <p:grpSpPr>
          <a:xfrm>
            <a:off x="917000" y="3429000"/>
            <a:ext cx="7223989" cy="2826682"/>
            <a:chOff x="917000" y="3429000"/>
            <a:chExt cx="7223989" cy="2826682"/>
          </a:xfrm>
        </p:grpSpPr>
        <p:sp>
          <p:nvSpPr>
            <p:cNvPr id="24" name="TextBox 23">
              <a:extLst>
                <a:ext uri="{FF2B5EF4-FFF2-40B4-BE49-F238E27FC236}">
                  <a16:creationId xmlns:a16="http://schemas.microsoft.com/office/drawing/2014/main" id="{45D480C5-40EC-4577-84A6-392FF9624C61}"/>
                </a:ext>
              </a:extLst>
            </p:cNvPr>
            <p:cNvSpPr txBox="1"/>
            <p:nvPr/>
          </p:nvSpPr>
          <p:spPr>
            <a:xfrm>
              <a:off x="917000" y="3429000"/>
              <a:ext cx="891221"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1 staff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1 </a:t>
              </a:r>
              <a:r>
                <a:rPr kumimoji="0" lang="en-GB" sz="1800" b="0" i="0" u="none" strike="noStrike" kern="1200" cap="none" spc="0" normalizeH="0" baseline="0" noProof="0" dirty="0" err="1">
                  <a:ln>
                    <a:noFill/>
                  </a:ln>
                  <a:solidFill>
                    <a:prstClr val="black"/>
                  </a:solidFill>
                  <a:effectLst/>
                  <a:uLnTx/>
                  <a:uFillTx/>
                  <a:latin typeface="Calibri" panose="020F0502020204030204"/>
                  <a:ea typeface="+mn-ea"/>
                  <a:cs typeface="+mn-cs"/>
                </a:rPr>
                <a:t>doct</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6" name="TextBox 25">
              <a:extLst>
                <a:ext uri="{FF2B5EF4-FFF2-40B4-BE49-F238E27FC236}">
                  <a16:creationId xmlns:a16="http://schemas.microsoft.com/office/drawing/2014/main" id="{2F5D8564-83CE-4EED-B430-6AE9A4020A1C}"/>
                </a:ext>
              </a:extLst>
            </p:cNvPr>
            <p:cNvSpPr txBox="1"/>
            <p:nvPr/>
          </p:nvSpPr>
          <p:spPr>
            <a:xfrm>
              <a:off x="2858492" y="3429000"/>
              <a:ext cx="1389260"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1 fellow</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1 </a:t>
              </a:r>
              <a:r>
                <a:rPr kumimoji="0" lang="en-GB" sz="1800" b="0" i="0" u="none" strike="noStrike" kern="1200" cap="none" spc="0" normalizeH="0" baseline="0" noProof="0" dirty="0" err="1">
                  <a:ln>
                    <a:noFill/>
                  </a:ln>
                  <a:solidFill>
                    <a:prstClr val="black"/>
                  </a:solidFill>
                  <a:effectLst/>
                  <a:uLnTx/>
                  <a:uFillTx/>
                  <a:latin typeface="Calibri" panose="020F0502020204030204"/>
                  <a:ea typeface="+mn-ea"/>
                  <a:cs typeface="+mn-cs"/>
                </a:rPr>
                <a:t>doct</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1 technician</a:t>
              </a:r>
            </a:p>
          </p:txBody>
        </p:sp>
        <p:sp>
          <p:nvSpPr>
            <p:cNvPr id="27" name="TextBox 26">
              <a:extLst>
                <a:ext uri="{FF2B5EF4-FFF2-40B4-BE49-F238E27FC236}">
                  <a16:creationId xmlns:a16="http://schemas.microsoft.com/office/drawing/2014/main" id="{976767BE-90D6-44C8-96D0-D615A6E6416C}"/>
                </a:ext>
              </a:extLst>
            </p:cNvPr>
            <p:cNvSpPr txBox="1"/>
            <p:nvPr/>
          </p:nvSpPr>
          <p:spPr>
            <a:xfrm>
              <a:off x="4799890" y="3429000"/>
              <a:ext cx="138926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½ fellow</a:t>
              </a:r>
            </a:p>
          </p:txBody>
        </p:sp>
        <p:sp>
          <p:nvSpPr>
            <p:cNvPr id="28" name="TextBox 27">
              <a:extLst>
                <a:ext uri="{FF2B5EF4-FFF2-40B4-BE49-F238E27FC236}">
                  <a16:creationId xmlns:a16="http://schemas.microsoft.com/office/drawing/2014/main" id="{77043011-FA5D-497D-A178-CC1C22CBF481}"/>
                </a:ext>
              </a:extLst>
            </p:cNvPr>
            <p:cNvSpPr txBox="1"/>
            <p:nvPr/>
          </p:nvSpPr>
          <p:spPr>
            <a:xfrm>
              <a:off x="5308858" y="5395786"/>
              <a:ext cx="138926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1 user</a:t>
              </a:r>
            </a:p>
          </p:txBody>
        </p:sp>
        <p:sp>
          <p:nvSpPr>
            <p:cNvPr id="29" name="TextBox 28">
              <a:extLst>
                <a:ext uri="{FF2B5EF4-FFF2-40B4-BE49-F238E27FC236}">
                  <a16:creationId xmlns:a16="http://schemas.microsoft.com/office/drawing/2014/main" id="{FF6538ED-71C8-4348-992E-A4D772203710}"/>
                </a:ext>
              </a:extLst>
            </p:cNvPr>
            <p:cNvSpPr txBox="1"/>
            <p:nvPr/>
          </p:nvSpPr>
          <p:spPr>
            <a:xfrm>
              <a:off x="6234835" y="5886350"/>
              <a:ext cx="138926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prstClr val="black"/>
                  </a:solidFill>
                  <a:latin typeface="Calibri" panose="020F0502020204030204"/>
                </a:rPr>
                <a:t>3</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GB" sz="1800" b="0" i="0" u="none" strike="noStrike" kern="1200" cap="none" spc="0" normalizeH="0" baseline="0" noProof="0" dirty="0" err="1">
                  <a:ln>
                    <a:noFill/>
                  </a:ln>
                  <a:solidFill>
                    <a:prstClr val="black"/>
                  </a:solidFill>
                  <a:effectLst/>
                  <a:uLnTx/>
                  <a:uFillTx/>
                  <a:latin typeface="Calibri" panose="020F0502020204030204"/>
                  <a:ea typeface="+mn-ea"/>
                  <a:cs typeface="+mn-cs"/>
                </a:rPr>
                <a:t>doct</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0" name="TextBox 29">
              <a:extLst>
                <a:ext uri="{FF2B5EF4-FFF2-40B4-BE49-F238E27FC236}">
                  <a16:creationId xmlns:a16="http://schemas.microsoft.com/office/drawing/2014/main" id="{22E18482-84E8-469A-AC5B-02E9C6755DDC}"/>
                </a:ext>
              </a:extLst>
            </p:cNvPr>
            <p:cNvSpPr txBox="1"/>
            <p:nvPr/>
          </p:nvSpPr>
          <p:spPr>
            <a:xfrm>
              <a:off x="6751729" y="3429000"/>
              <a:ext cx="138926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½ fellow</a:t>
              </a:r>
            </a:p>
          </p:txBody>
        </p:sp>
      </p:grpSp>
      <p:grpSp>
        <p:nvGrpSpPr>
          <p:cNvPr id="34" name="Group 33">
            <a:extLst>
              <a:ext uri="{FF2B5EF4-FFF2-40B4-BE49-F238E27FC236}">
                <a16:creationId xmlns:a16="http://schemas.microsoft.com/office/drawing/2014/main" id="{358DF66C-9DB5-4D3A-BCE4-20DDD36D9BDE}"/>
              </a:ext>
            </a:extLst>
          </p:cNvPr>
          <p:cNvGrpSpPr/>
          <p:nvPr/>
        </p:nvGrpSpPr>
        <p:grpSpPr>
          <a:xfrm>
            <a:off x="9326457" y="4455983"/>
            <a:ext cx="2664527" cy="2026464"/>
            <a:chOff x="9326457" y="4455983"/>
            <a:chExt cx="2664527" cy="2026464"/>
          </a:xfrm>
        </p:grpSpPr>
        <p:grpSp>
          <p:nvGrpSpPr>
            <p:cNvPr id="23" name="Group 22">
              <a:extLst>
                <a:ext uri="{FF2B5EF4-FFF2-40B4-BE49-F238E27FC236}">
                  <a16:creationId xmlns:a16="http://schemas.microsoft.com/office/drawing/2014/main" id="{FAD48ADF-DF59-4C8D-ADD9-1C9593C77310}"/>
                </a:ext>
              </a:extLst>
            </p:cNvPr>
            <p:cNvGrpSpPr/>
            <p:nvPr/>
          </p:nvGrpSpPr>
          <p:grpSpPr>
            <a:xfrm>
              <a:off x="9326457" y="4455983"/>
              <a:ext cx="2026464" cy="2026464"/>
              <a:chOff x="9807827" y="4486077"/>
              <a:chExt cx="2026464" cy="2026464"/>
            </a:xfrm>
          </p:grpSpPr>
          <p:pic>
            <p:nvPicPr>
              <p:cNvPr id="1026" name="Picture 2" descr="Computer Icons Architectural engineering Building Construction worker, construction  site, hat, building, text png | PNGWing">
                <a:extLst>
                  <a:ext uri="{FF2B5EF4-FFF2-40B4-BE49-F238E27FC236}">
                    <a16:creationId xmlns:a16="http://schemas.microsoft.com/office/drawing/2014/main" id="{42C083F3-E3C3-4431-9C00-0A25E399B8D9}"/>
                  </a:ext>
                </a:extLst>
              </p:cNvPr>
              <p:cNvPicPr>
                <a:picLocks noChangeAspect="1" noChangeArrowheads="1"/>
              </p:cNvPicPr>
              <p:nvPr/>
            </p:nvPicPr>
            <p:blipFill>
              <a:blip r:embed="rId2" cstate="print">
                <a:duotone>
                  <a:schemeClr val="accent1">
                    <a:shade val="45000"/>
                    <a:satMod val="135000"/>
                  </a:schemeClr>
                  <a:prstClr val="white"/>
                </a:duotone>
                <a:extLst>
                  <a:ext uri="{BEBA8EAE-BF5A-486C-A8C5-ECC9F3942E4B}">
                    <a14:imgProps xmlns:a14="http://schemas.microsoft.com/office/drawing/2010/main">
                      <a14:imgLayer r:embed="rId3">
                        <a14:imgEffect>
                          <a14:backgroundRemoval t="6196" b="93696" l="10000" r="90000">
                            <a14:foregroundMark x1="44783" y1="14457" x2="44783" y2="14457"/>
                            <a14:foregroundMark x1="45543" y1="6196" x2="45543" y2="6196"/>
                            <a14:foregroundMark x1="78370" y1="34022" x2="78370" y2="34022"/>
                            <a14:foregroundMark x1="17717" y1="54565" x2="17717" y2="54565"/>
                            <a14:foregroundMark x1="31413" y1="66957" x2="31413" y2="66957"/>
                            <a14:foregroundMark x1="44457" y1="64783" x2="44457" y2="64783"/>
                            <a14:foregroundMark x1="67609" y1="61522" x2="67609" y2="61522"/>
                            <a14:foregroundMark x1="66848" y1="71196" x2="66848" y2="71196"/>
                            <a14:foregroundMark x1="54891" y1="73370" x2="54891" y2="73370"/>
                            <a14:foregroundMark x1="39022" y1="72283" x2="39022" y2="72283"/>
                            <a14:foregroundMark x1="20217" y1="71630" x2="20217" y2="71630"/>
                            <a14:foregroundMark x1="28152" y1="83152" x2="28152" y2="83152"/>
                            <a14:foregroundMark x1="44783" y1="80652" x2="44783" y2="80652"/>
                            <a14:foregroundMark x1="61413" y1="80652" x2="61413" y2="80652"/>
                            <a14:foregroundMark x1="19457" y1="87935" x2="19457" y2="87935"/>
                            <a14:foregroundMark x1="36087" y1="90109" x2="36087" y2="90109"/>
                            <a14:foregroundMark x1="21304" y1="91848" x2="21304" y2="91848"/>
                            <a14:foregroundMark x1="50543" y1="93696" x2="50543" y2="93696"/>
                            <a14:foregroundMark x1="66848" y1="92609" x2="66848" y2="92609"/>
                            <a14:foregroundMark x1="71196" y1="55652" x2="71196" y2="55652"/>
                          </a14:backgroundRemoval>
                        </a14:imgEffect>
                      </a14:imgLayer>
                    </a14:imgProps>
                  </a:ext>
                  <a:ext uri="{28A0092B-C50C-407E-A947-70E740481C1C}">
                    <a14:useLocalDpi xmlns:a14="http://schemas.microsoft.com/office/drawing/2010/main" val="0"/>
                  </a:ext>
                </a:extLst>
              </a:blip>
              <a:srcRect/>
              <a:stretch>
                <a:fillRect/>
              </a:stretch>
            </p:blipFill>
            <p:spPr bwMode="auto">
              <a:xfrm>
                <a:off x="9807827" y="4486077"/>
                <a:ext cx="2026464" cy="2026464"/>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a:extLst>
                  <a:ext uri="{FF2B5EF4-FFF2-40B4-BE49-F238E27FC236}">
                    <a16:creationId xmlns:a16="http://schemas.microsoft.com/office/drawing/2014/main" id="{D75DAC14-C58A-4235-8A86-EFFE4C39D774}"/>
                  </a:ext>
                </a:extLst>
              </p:cNvPr>
              <p:cNvSpPr txBox="1"/>
              <p:nvPr/>
            </p:nvSpPr>
            <p:spPr>
              <a:xfrm>
                <a:off x="10099559" y="5639854"/>
                <a:ext cx="1239368" cy="707886"/>
              </a:xfrm>
              <a:prstGeom prst="rect">
                <a:avLst/>
              </a:prstGeom>
              <a:no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white"/>
                    </a:solidFill>
                    <a:effectLst/>
                    <a:highlight>
                      <a:srgbClr val="41719C"/>
                    </a:highlight>
                    <a:uLnTx/>
                    <a:uFillTx/>
                    <a:latin typeface="Calibri" panose="020F0502020204030204"/>
                    <a:ea typeface="+mn-ea"/>
                    <a:cs typeface="+mn-cs"/>
                  </a:rPr>
                  <a:t>Science Gateway</a:t>
                </a:r>
              </a:p>
            </p:txBody>
          </p:sp>
        </p:grpSp>
        <p:sp>
          <p:nvSpPr>
            <p:cNvPr id="31" name="TextBox 30">
              <a:extLst>
                <a:ext uri="{FF2B5EF4-FFF2-40B4-BE49-F238E27FC236}">
                  <a16:creationId xmlns:a16="http://schemas.microsoft.com/office/drawing/2014/main" id="{4748C0F7-B4B3-4F91-BC45-86D27814BDFE}"/>
                </a:ext>
              </a:extLst>
            </p:cNvPr>
            <p:cNvSpPr txBox="1"/>
            <p:nvPr/>
          </p:nvSpPr>
          <p:spPr>
            <a:xfrm>
              <a:off x="11008719" y="4852978"/>
              <a:ext cx="982265"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1 staff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1 fellow</a:t>
              </a:r>
            </a:p>
          </p:txBody>
        </p:sp>
      </p:grpSp>
      <p:sp>
        <p:nvSpPr>
          <p:cNvPr id="32" name="TextBox 31">
            <a:extLst>
              <a:ext uri="{FF2B5EF4-FFF2-40B4-BE49-F238E27FC236}">
                <a16:creationId xmlns:a16="http://schemas.microsoft.com/office/drawing/2014/main" id="{B20B948E-B783-4D0B-92B4-42B24A89D2BC}"/>
              </a:ext>
            </a:extLst>
          </p:cNvPr>
          <p:cNvSpPr txBox="1"/>
          <p:nvPr/>
        </p:nvSpPr>
        <p:spPr>
          <a:xfrm>
            <a:off x="9106510" y="2049645"/>
            <a:ext cx="982265"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1 staff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1 admin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1 tech</a:t>
            </a:r>
          </a:p>
        </p:txBody>
      </p:sp>
      <p:grpSp>
        <p:nvGrpSpPr>
          <p:cNvPr id="3" name="Group 2">
            <a:extLst>
              <a:ext uri="{FF2B5EF4-FFF2-40B4-BE49-F238E27FC236}">
                <a16:creationId xmlns:a16="http://schemas.microsoft.com/office/drawing/2014/main" id="{AE462298-075C-40D7-9092-FDF964FECD6F}"/>
              </a:ext>
            </a:extLst>
          </p:cNvPr>
          <p:cNvGrpSpPr/>
          <p:nvPr/>
        </p:nvGrpSpPr>
        <p:grpSpPr>
          <a:xfrm>
            <a:off x="1812151" y="2121859"/>
            <a:ext cx="10379849" cy="4053335"/>
            <a:chOff x="1812151" y="2121859"/>
            <a:chExt cx="10379849" cy="4053335"/>
          </a:xfrm>
        </p:grpSpPr>
        <p:pic>
          <p:nvPicPr>
            <p:cNvPr id="35" name="Picture 2">
              <a:extLst>
                <a:ext uri="{FF2B5EF4-FFF2-40B4-BE49-F238E27FC236}">
                  <a16:creationId xmlns:a16="http://schemas.microsoft.com/office/drawing/2014/main" id="{9DBC291A-E7E6-4EF7-A59F-8749D1E1035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12151" y="3830519"/>
              <a:ext cx="307384" cy="154295"/>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4" descr="http://international-relations.web.cern.ch/sites/international-relations.web.cern.ch/files/states/flags/small/Austria.png">
              <a:extLst>
                <a:ext uri="{FF2B5EF4-FFF2-40B4-BE49-F238E27FC236}">
                  <a16:creationId xmlns:a16="http://schemas.microsoft.com/office/drawing/2014/main" id="{88BDA318-C2E1-402A-8E47-A65D2C3C472B}"/>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13469" y="3509136"/>
              <a:ext cx="304747" cy="204180"/>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14" descr="http://international-relations.web.cern.ch/sites/international-relations.web.cern.ch/files/states/flags/small/Germany.png">
              <a:extLst>
                <a:ext uri="{FF2B5EF4-FFF2-40B4-BE49-F238E27FC236}">
                  <a16:creationId xmlns:a16="http://schemas.microsoft.com/office/drawing/2014/main" id="{50FA1D18-BF12-4886-8CF1-29FF6AD80B0D}"/>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044504" y="3513634"/>
              <a:ext cx="320970" cy="211491"/>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2" descr="http://international-relations.web.cern.ch/sites/international-relations.web.cern.ch/files/states/flags/small/Italy.png">
              <a:extLst>
                <a:ext uri="{FF2B5EF4-FFF2-40B4-BE49-F238E27FC236}">
                  <a16:creationId xmlns:a16="http://schemas.microsoft.com/office/drawing/2014/main" id="{37CE2391-1027-455B-8CC5-E745E53AB4D1}"/>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761507" y="3518559"/>
              <a:ext cx="303774" cy="206566"/>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4" descr="http://international-relations.web.cern.ch/sites/international-relations.web.cern.ch/files/states/flags/small/Austria.png">
              <a:extLst>
                <a:ext uri="{FF2B5EF4-FFF2-40B4-BE49-F238E27FC236}">
                  <a16:creationId xmlns:a16="http://schemas.microsoft.com/office/drawing/2014/main" id="{B96A94F8-4162-4891-BC4A-5F87C1D8D215}"/>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44504" y="3776766"/>
              <a:ext cx="304747" cy="204180"/>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12" descr="http://international-relations.web.cern.ch/sites/international-relations.web.cern.ch/files/states/flags/small/France.png">
              <a:extLst>
                <a:ext uri="{FF2B5EF4-FFF2-40B4-BE49-F238E27FC236}">
                  <a16:creationId xmlns:a16="http://schemas.microsoft.com/office/drawing/2014/main" id="{2311F7AF-B326-477A-B2B8-ED3ABBC645EA}"/>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044503" y="4031694"/>
              <a:ext cx="304747" cy="202159"/>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26" descr="Flag of Greece">
              <a:extLst>
                <a:ext uri="{FF2B5EF4-FFF2-40B4-BE49-F238E27FC236}">
                  <a16:creationId xmlns:a16="http://schemas.microsoft.com/office/drawing/2014/main" id="{870E107D-3307-4C33-AE02-10FDD5406AF1}"/>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0061715" y="2706109"/>
              <a:ext cx="316964" cy="211491"/>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14" descr="http://international-relations.web.cern.ch/sites/international-relations.web.cern.ch/files/states/flags/small/Germany.png">
              <a:extLst>
                <a:ext uri="{FF2B5EF4-FFF2-40B4-BE49-F238E27FC236}">
                  <a16:creationId xmlns:a16="http://schemas.microsoft.com/office/drawing/2014/main" id="{99D2E01D-8A72-4B04-B3ED-E0699521EB22}"/>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056838" y="2121859"/>
              <a:ext cx="320970" cy="211491"/>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14" descr="http://international-relations.web.cern.ch/sites/international-relations.web.cern.ch/files/states/flags/small/Germany.png">
              <a:extLst>
                <a:ext uri="{FF2B5EF4-FFF2-40B4-BE49-F238E27FC236}">
                  <a16:creationId xmlns:a16="http://schemas.microsoft.com/office/drawing/2014/main" id="{425BFFAB-A11F-4E09-B83E-BA51B47F2DBA}"/>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871030" y="4964652"/>
              <a:ext cx="320970" cy="211491"/>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14" descr="http://international-relations.web.cern.ch/sites/international-relations.web.cern.ch/files/states/flags/small/Germany.png">
              <a:extLst>
                <a:ext uri="{FF2B5EF4-FFF2-40B4-BE49-F238E27FC236}">
                  <a16:creationId xmlns:a16="http://schemas.microsoft.com/office/drawing/2014/main" id="{B1EFA9BE-EDDC-4FFD-A34A-A3069A5A3CAB}"/>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124543" y="5488484"/>
              <a:ext cx="320970" cy="21149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14" descr="http://international-relations.web.cern.ch/sites/international-relations.web.cern.ch/files/states/flags/small/Germany.png">
              <a:extLst>
                <a:ext uri="{FF2B5EF4-FFF2-40B4-BE49-F238E27FC236}">
                  <a16:creationId xmlns:a16="http://schemas.microsoft.com/office/drawing/2014/main" id="{2895DB76-D916-4661-954B-C86A7124DD74}"/>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229990" y="5963703"/>
              <a:ext cx="320970" cy="211491"/>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4" descr="http://international-relations.web.cern.ch/sites/international-relations.web.cern.ch/files/states/flags/small/Austria.png">
              <a:extLst>
                <a:ext uri="{FF2B5EF4-FFF2-40B4-BE49-F238E27FC236}">
                  <a16:creationId xmlns:a16="http://schemas.microsoft.com/office/drawing/2014/main" id="{7926A718-B9C1-4280-9E01-8BB281E85E04}"/>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44198" y="5959817"/>
              <a:ext cx="304747" cy="204180"/>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2">
              <a:extLst>
                <a:ext uri="{FF2B5EF4-FFF2-40B4-BE49-F238E27FC236}">
                  <a16:creationId xmlns:a16="http://schemas.microsoft.com/office/drawing/2014/main" id="{19B520B0-6242-45B4-BA1B-2C5DC8A8BF4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70037" y="5984759"/>
              <a:ext cx="307384" cy="154295"/>
            </a:xfrm>
            <a:prstGeom prst="rect">
              <a:avLst/>
            </a:prstGeom>
            <a:noFill/>
            <a:extLst>
              <a:ext uri="{909E8E84-426E-40DD-AFC4-6F175D3DCCD1}">
                <a14:hiddenFill xmlns:a14="http://schemas.microsoft.com/office/drawing/2010/main">
                  <a:solidFill>
                    <a:srgbClr val="FFFFFF"/>
                  </a:solidFill>
                </a14:hiddenFill>
              </a:ext>
            </a:extLst>
          </p:spPr>
        </p:pic>
      </p:grpSp>
      <p:sp>
        <p:nvSpPr>
          <p:cNvPr id="17" name="AutoShape 2" descr="upload.wikimedia.org/wikipedia/commons/b/b4/Fla...">
            <a:extLst>
              <a:ext uri="{FF2B5EF4-FFF2-40B4-BE49-F238E27FC236}">
                <a16:creationId xmlns:a16="http://schemas.microsoft.com/office/drawing/2014/main" id="{6BEBA056-4DED-48F0-904C-7C06DD376AFE}"/>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9" name="Picture 18">
            <a:extLst>
              <a:ext uri="{FF2B5EF4-FFF2-40B4-BE49-F238E27FC236}">
                <a16:creationId xmlns:a16="http://schemas.microsoft.com/office/drawing/2014/main" id="{4795B5ED-88D7-4C8D-91CB-F23152AA7CFE}"/>
              </a:ext>
            </a:extLst>
          </p:cNvPr>
          <p:cNvPicPr>
            <a:picLocks noChangeAspect="1"/>
          </p:cNvPicPr>
          <p:nvPr/>
        </p:nvPicPr>
        <p:blipFill>
          <a:blip r:embed="rId10"/>
          <a:stretch>
            <a:fillRect/>
          </a:stretch>
        </p:blipFill>
        <p:spPr>
          <a:xfrm>
            <a:off x="10056839" y="2406764"/>
            <a:ext cx="320970" cy="213980"/>
          </a:xfrm>
          <a:prstGeom prst="rect">
            <a:avLst/>
          </a:prstGeom>
        </p:spPr>
      </p:pic>
      <p:pic>
        <p:nvPicPr>
          <p:cNvPr id="52" name="Picture 2" descr="http://international-relations.web.cern.ch/sites/international-relations.web.cern.ch/files/states/flags/small/Italy.png">
            <a:extLst>
              <a:ext uri="{FF2B5EF4-FFF2-40B4-BE49-F238E27FC236}">
                <a16:creationId xmlns:a16="http://schemas.microsoft.com/office/drawing/2014/main" id="{203ABFE8-16E7-48B7-91F2-B4B076F6D02F}"/>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795644" y="3506750"/>
            <a:ext cx="303774" cy="206566"/>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4" descr="http://international-relations.web.cern.ch/sites/international-relations.web.cern.ch/files/states/flags/small/Austria.png">
            <a:extLst>
              <a:ext uri="{FF2B5EF4-FFF2-40B4-BE49-F238E27FC236}">
                <a16:creationId xmlns:a16="http://schemas.microsoft.com/office/drawing/2014/main" id="{7E2505B9-510D-45AB-9FE2-CAC95960C9B3}"/>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475871" y="2780928"/>
            <a:ext cx="304747" cy="204180"/>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53" descr="http://international-relations.web.cern.ch/sites/international-relations.web.cern.ch/files/states/flags/small/Belgium.png">
            <a:extLst>
              <a:ext uri="{FF2B5EF4-FFF2-40B4-BE49-F238E27FC236}">
                <a16:creationId xmlns:a16="http://schemas.microsoft.com/office/drawing/2014/main" id="{AFC840E8-97AC-4F74-861A-B79025BA6049}"/>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2912115" y="2780928"/>
            <a:ext cx="304747" cy="204180"/>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8" descr="http://international-relations.web.cern.ch/sites/international-relations.web.cern.ch/files/states/flags/small/Denmark.png">
            <a:extLst>
              <a:ext uri="{FF2B5EF4-FFF2-40B4-BE49-F238E27FC236}">
                <a16:creationId xmlns:a16="http://schemas.microsoft.com/office/drawing/2014/main" id="{8013D3D9-31DB-48F5-B0DE-0B985544B427}"/>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2475870" y="3379741"/>
            <a:ext cx="304747" cy="204180"/>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14" descr="http://international-relations.web.cern.ch/sites/international-relations.web.cern.ch/files/states/flags/small/Germany.png">
            <a:extLst>
              <a:ext uri="{FF2B5EF4-FFF2-40B4-BE49-F238E27FC236}">
                <a16:creationId xmlns:a16="http://schemas.microsoft.com/office/drawing/2014/main" id="{BC9A053C-4941-4ECB-A788-213910DB8417}"/>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2895891" y="3671187"/>
            <a:ext cx="320970" cy="211491"/>
          </a:xfrm>
          <a:prstGeom prst="rect">
            <a:avLst/>
          </a:prstGeom>
          <a:noFill/>
          <a:extLst>
            <a:ext uri="{909E8E84-426E-40DD-AFC4-6F175D3DCCD1}">
              <a14:hiddenFill xmlns:a14="http://schemas.microsoft.com/office/drawing/2010/main">
                <a:solidFill>
                  <a:srgbClr val="FFFFFF"/>
                </a:solidFill>
              </a14:hiddenFill>
            </a:ext>
          </a:extLst>
        </p:spPr>
      </p:pic>
      <p:pic>
        <p:nvPicPr>
          <p:cNvPr id="57" name="Picture 16" descr="http://international-relations.web.cern.ch/sites/international-relations.web.cern.ch/files/states/flags/small/Netherlands.png">
            <a:extLst>
              <a:ext uri="{FF2B5EF4-FFF2-40B4-BE49-F238E27FC236}">
                <a16:creationId xmlns:a16="http://schemas.microsoft.com/office/drawing/2014/main" id="{CDB21FAE-D6B7-44E4-AA47-25BBC729C0E2}"/>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2473841" y="4563777"/>
            <a:ext cx="304747" cy="207228"/>
          </a:xfrm>
          <a:prstGeom prst="rect">
            <a:avLst/>
          </a:prstGeom>
          <a:noFill/>
          <a:extLst>
            <a:ext uri="{909E8E84-426E-40DD-AFC4-6F175D3DCCD1}">
              <a14:hiddenFill xmlns:a14="http://schemas.microsoft.com/office/drawing/2010/main">
                <a:solidFill>
                  <a:srgbClr val="FFFFFF"/>
                </a:solidFill>
              </a14:hiddenFill>
            </a:ext>
          </a:extLst>
        </p:spPr>
      </p:pic>
      <p:pic>
        <p:nvPicPr>
          <p:cNvPr id="58" name="Picture 18" descr="http://international-relations.web.cern.ch/sites/international-relations.web.cern.ch/files/states/flags/small/Spain.png">
            <a:extLst>
              <a:ext uri="{FF2B5EF4-FFF2-40B4-BE49-F238E27FC236}">
                <a16:creationId xmlns:a16="http://schemas.microsoft.com/office/drawing/2014/main" id="{24853A05-33CC-4FB3-B717-654F1AAC064C}"/>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2895891" y="5490647"/>
            <a:ext cx="316889" cy="212315"/>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20" descr="http://international-relations.web.cern.ch/sites/international-relations.web.cern.ch/files/states/flags/small/Sweeden.png">
            <a:extLst>
              <a:ext uri="{FF2B5EF4-FFF2-40B4-BE49-F238E27FC236}">
                <a16:creationId xmlns:a16="http://schemas.microsoft.com/office/drawing/2014/main" id="{50D633E3-6BD2-4887-91DA-F753E39819BA}"/>
              </a:ext>
            </a:extLst>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12473841" y="5799647"/>
            <a:ext cx="299474" cy="189290"/>
          </a:xfrm>
          <a:prstGeom prst="rect">
            <a:avLst/>
          </a:prstGeom>
          <a:noFill/>
          <a:extLst>
            <a:ext uri="{909E8E84-426E-40DD-AFC4-6F175D3DCCD1}">
              <a14:hiddenFill xmlns:a14="http://schemas.microsoft.com/office/drawing/2010/main">
                <a:solidFill>
                  <a:srgbClr val="FFFFFF"/>
                </a:solidFill>
              </a14:hiddenFill>
            </a:ext>
          </a:extLst>
        </p:spPr>
      </p:pic>
      <p:pic>
        <p:nvPicPr>
          <p:cNvPr id="60" name="Picture 2" descr="http://international-relations.web.cern.ch/sites/international-relations.web.cern.ch/files/states/flags/small/Italy.png">
            <a:extLst>
              <a:ext uri="{FF2B5EF4-FFF2-40B4-BE49-F238E27FC236}">
                <a16:creationId xmlns:a16="http://schemas.microsoft.com/office/drawing/2014/main" id="{975246BC-A458-4A63-8808-2213565BB252}"/>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2909006" y="4273951"/>
            <a:ext cx="303774" cy="206566"/>
          </a:xfrm>
          <a:prstGeom prst="rect">
            <a:avLst/>
          </a:prstGeom>
          <a:noFill/>
          <a:extLst>
            <a:ext uri="{909E8E84-426E-40DD-AFC4-6F175D3DCCD1}">
              <a14:hiddenFill xmlns:a14="http://schemas.microsoft.com/office/drawing/2010/main">
                <a:solidFill>
                  <a:srgbClr val="FFFFFF"/>
                </a:solidFill>
              </a14:hiddenFill>
            </a:ext>
          </a:extLst>
        </p:spPr>
      </p:pic>
      <p:pic>
        <p:nvPicPr>
          <p:cNvPr id="61" name="Picture 24" descr="http://international-relations.web.cern.ch/sites/international-relations.web.cern.ch/files/states/flags/small/Switzerland.png">
            <a:extLst>
              <a:ext uri="{FF2B5EF4-FFF2-40B4-BE49-F238E27FC236}">
                <a16:creationId xmlns:a16="http://schemas.microsoft.com/office/drawing/2014/main" id="{9BFD5AB3-82CC-411A-B6F7-363BF484C082}"/>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12895891" y="5801848"/>
            <a:ext cx="187089" cy="187089"/>
          </a:xfrm>
          <a:prstGeom prst="rect">
            <a:avLst/>
          </a:prstGeom>
          <a:noFill/>
          <a:extLst>
            <a:ext uri="{909E8E84-426E-40DD-AFC4-6F175D3DCCD1}">
              <a14:hiddenFill xmlns:a14="http://schemas.microsoft.com/office/drawing/2010/main">
                <a:solidFill>
                  <a:srgbClr val="FFFFFF"/>
                </a:solidFill>
              </a14:hiddenFill>
            </a:ext>
          </a:extLst>
        </p:spPr>
      </p:pic>
      <p:pic>
        <p:nvPicPr>
          <p:cNvPr id="62" name="Picture 22" descr="http://international-relations.web.cern.ch/sites/international-relations.web.cern.ch/files/states/flags/small/UK.png">
            <a:extLst>
              <a:ext uri="{FF2B5EF4-FFF2-40B4-BE49-F238E27FC236}">
                <a16:creationId xmlns:a16="http://schemas.microsoft.com/office/drawing/2014/main" id="{5D062ED1-2C64-47EE-932E-0F10D7B5D610}"/>
              </a:ext>
            </a:extLst>
          </p:cNvPr>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12471204" y="6086859"/>
            <a:ext cx="304747" cy="189290"/>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4" descr="Flag of Bulgaria">
            <a:extLst>
              <a:ext uri="{FF2B5EF4-FFF2-40B4-BE49-F238E27FC236}">
                <a16:creationId xmlns:a16="http://schemas.microsoft.com/office/drawing/2014/main" id="{943CE092-7FAA-4FF7-8619-2DF881684E83}"/>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2475871" y="3077695"/>
            <a:ext cx="304747" cy="206208"/>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6" descr="Flag of Czech Republic">
            <a:extLst>
              <a:ext uri="{FF2B5EF4-FFF2-40B4-BE49-F238E27FC236}">
                <a16:creationId xmlns:a16="http://schemas.microsoft.com/office/drawing/2014/main" id="{D6D759D4-DE59-47B4-A47D-C59CCFF16B37}"/>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12907548" y="3077694"/>
            <a:ext cx="309313" cy="206209"/>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10" descr="Flag of Hungary">
            <a:extLst>
              <a:ext uri="{FF2B5EF4-FFF2-40B4-BE49-F238E27FC236}">
                <a16:creationId xmlns:a16="http://schemas.microsoft.com/office/drawing/2014/main" id="{A8B945DD-F7FF-4192-9414-E10F263C3D1C}"/>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2907548" y="3976733"/>
            <a:ext cx="309313" cy="201941"/>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65">
            <a:extLst>
              <a:ext uri="{FF2B5EF4-FFF2-40B4-BE49-F238E27FC236}">
                <a16:creationId xmlns:a16="http://schemas.microsoft.com/office/drawing/2014/main" id="{A688A6F1-A8E5-43D5-9988-2001C24B921A}"/>
              </a:ext>
            </a:extLst>
          </p:cNvPr>
          <p:cNvPicPr>
            <a:picLocks noChangeAspect="1"/>
          </p:cNvPicPr>
          <p:nvPr/>
        </p:nvPicPr>
        <p:blipFill>
          <a:blip r:embed="rId21"/>
          <a:stretch>
            <a:fillRect/>
          </a:stretch>
        </p:blipFill>
        <p:spPr>
          <a:xfrm>
            <a:off x="12473841" y="4868926"/>
            <a:ext cx="304747" cy="213222"/>
          </a:xfrm>
          <a:prstGeom prst="rect">
            <a:avLst/>
          </a:prstGeom>
        </p:spPr>
      </p:pic>
      <p:pic>
        <p:nvPicPr>
          <p:cNvPr id="67" name="Picture 14" descr="Flag of Portugal">
            <a:extLst>
              <a:ext uri="{FF2B5EF4-FFF2-40B4-BE49-F238E27FC236}">
                <a16:creationId xmlns:a16="http://schemas.microsoft.com/office/drawing/2014/main" id="{18D63379-FB34-4AF6-B27B-3783938FDABB}"/>
              </a:ext>
            </a:extLst>
          </p:cNvPr>
          <p:cNvPicPr>
            <a:picLocks noChangeAspect="1" noChangeArrowheads="1"/>
          </p:cNvPicPr>
          <p:nvPr/>
        </p:nvPicPr>
        <p:blipFill rotWithShape="1">
          <a:blip r:embed="rId22" cstate="print">
            <a:extLst>
              <a:ext uri="{28A0092B-C50C-407E-A947-70E740481C1C}">
                <a14:useLocalDpi xmlns:a14="http://schemas.microsoft.com/office/drawing/2010/main" val="0"/>
              </a:ext>
            </a:extLst>
          </a:blip>
          <a:srcRect r="-861"/>
          <a:stretch/>
        </p:blipFill>
        <p:spPr bwMode="auto">
          <a:xfrm>
            <a:off x="12900956" y="4864167"/>
            <a:ext cx="311824" cy="212658"/>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16" descr="Flag of Romania">
            <a:extLst>
              <a:ext uri="{FF2B5EF4-FFF2-40B4-BE49-F238E27FC236}">
                <a16:creationId xmlns:a16="http://schemas.microsoft.com/office/drawing/2014/main" id="{4189CAD7-82A9-4496-9671-CFCD99FC1558}"/>
              </a:ext>
            </a:extLst>
          </p:cNvPr>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12473841" y="5180069"/>
            <a:ext cx="300063" cy="212658"/>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18" descr="Flag of Serbia">
            <a:extLst>
              <a:ext uri="{FF2B5EF4-FFF2-40B4-BE49-F238E27FC236}">
                <a16:creationId xmlns:a16="http://schemas.microsoft.com/office/drawing/2014/main" id="{37AEAEC6-8782-4D4A-B1E3-C7114B4540CB}"/>
              </a:ext>
            </a:extLst>
          </p:cNvPr>
          <p:cNvPicPr>
            <a:picLocks noChangeAspect="1" noChangeArrowheads="1"/>
          </p:cNvPicPr>
          <p:nvPr/>
        </p:nvPicPr>
        <p:blipFill>
          <a:blip r:embed="rId24" cstate="print">
            <a:extLst>
              <a:ext uri="{28A0092B-C50C-407E-A947-70E740481C1C}">
                <a14:useLocalDpi xmlns:a14="http://schemas.microsoft.com/office/drawing/2010/main" val="0"/>
              </a:ext>
            </a:extLst>
          </a:blip>
          <a:srcRect/>
          <a:stretch>
            <a:fillRect/>
          </a:stretch>
        </p:blipFill>
        <p:spPr bwMode="auto">
          <a:xfrm>
            <a:off x="12903733" y="5183293"/>
            <a:ext cx="309047" cy="206209"/>
          </a:xfrm>
          <a:prstGeom prst="rect">
            <a:avLst/>
          </a:prstGeom>
          <a:noFill/>
          <a:extLst>
            <a:ext uri="{909E8E84-426E-40DD-AFC4-6F175D3DCCD1}">
              <a14:hiddenFill xmlns:a14="http://schemas.microsoft.com/office/drawing/2010/main">
                <a:solidFill>
                  <a:srgbClr val="FFFFFF"/>
                </a:solidFill>
              </a14:hiddenFill>
            </a:ext>
          </a:extLst>
        </p:spPr>
      </p:pic>
      <p:pic>
        <p:nvPicPr>
          <p:cNvPr id="70" name="Picture 20" descr="Flag of Slovakia">
            <a:extLst>
              <a:ext uri="{FF2B5EF4-FFF2-40B4-BE49-F238E27FC236}">
                <a16:creationId xmlns:a16="http://schemas.microsoft.com/office/drawing/2014/main" id="{FC6C6BC0-3D4B-47FC-8B78-0D1277A287E2}"/>
              </a:ext>
            </a:extLst>
          </p:cNvPr>
          <p:cNvPicPr>
            <a:picLocks noChangeAspect="1" noChangeArrowheads="1"/>
          </p:cNvPicPr>
          <p:nvPr/>
        </p:nvPicPr>
        <p:blipFill>
          <a:blip r:embed="rId25" cstate="print">
            <a:extLst>
              <a:ext uri="{28A0092B-C50C-407E-A947-70E740481C1C}">
                <a14:useLocalDpi xmlns:a14="http://schemas.microsoft.com/office/drawing/2010/main" val="0"/>
              </a:ext>
            </a:extLst>
          </a:blip>
          <a:srcRect/>
          <a:stretch>
            <a:fillRect/>
          </a:stretch>
        </p:blipFill>
        <p:spPr bwMode="auto">
          <a:xfrm>
            <a:off x="12473841" y="5490648"/>
            <a:ext cx="299474" cy="211077"/>
          </a:xfrm>
          <a:prstGeom prst="rect">
            <a:avLst/>
          </a:prstGeom>
          <a:noFill/>
          <a:extLst>
            <a:ext uri="{909E8E84-426E-40DD-AFC4-6F175D3DCCD1}">
              <a14:hiddenFill xmlns:a14="http://schemas.microsoft.com/office/drawing/2010/main">
                <a:solidFill>
                  <a:srgbClr val="FFFFFF"/>
                </a:solidFill>
              </a14:hiddenFill>
            </a:ext>
          </a:extLst>
        </p:spPr>
      </p:pic>
      <p:pic>
        <p:nvPicPr>
          <p:cNvPr id="71" name="Picture 22" descr="Flag of Norway">
            <a:extLst>
              <a:ext uri="{FF2B5EF4-FFF2-40B4-BE49-F238E27FC236}">
                <a16:creationId xmlns:a16="http://schemas.microsoft.com/office/drawing/2014/main" id="{CA47F728-AC08-46BC-80E2-96F110BFD659}"/>
              </a:ext>
            </a:extLst>
          </p:cNvPr>
          <p:cNvPicPr>
            <a:picLocks noChangeAspect="1" noChangeArrowheads="1"/>
          </p:cNvPicPr>
          <p:nvPr/>
        </p:nvPicPr>
        <p:blipFill>
          <a:blip r:embed="rId26" cstate="print">
            <a:extLst>
              <a:ext uri="{28A0092B-C50C-407E-A947-70E740481C1C}">
                <a14:useLocalDpi xmlns:a14="http://schemas.microsoft.com/office/drawing/2010/main" val="0"/>
              </a:ext>
            </a:extLst>
          </a:blip>
          <a:srcRect/>
          <a:stretch>
            <a:fillRect/>
          </a:stretch>
        </p:blipFill>
        <p:spPr bwMode="auto">
          <a:xfrm>
            <a:off x="12903733" y="4568464"/>
            <a:ext cx="302719" cy="200745"/>
          </a:xfrm>
          <a:prstGeom prst="rect">
            <a:avLst/>
          </a:prstGeom>
          <a:noFill/>
          <a:extLst>
            <a:ext uri="{909E8E84-426E-40DD-AFC4-6F175D3DCCD1}">
              <a14:hiddenFill xmlns:a14="http://schemas.microsoft.com/office/drawing/2010/main">
                <a:solidFill>
                  <a:srgbClr val="FFFFFF"/>
                </a:solidFill>
              </a14:hiddenFill>
            </a:ext>
          </a:extLst>
        </p:spPr>
      </p:pic>
      <p:pic>
        <p:nvPicPr>
          <p:cNvPr id="72" name="Picture 24" descr="Flag of Israel">
            <a:extLst>
              <a:ext uri="{FF2B5EF4-FFF2-40B4-BE49-F238E27FC236}">
                <a16:creationId xmlns:a16="http://schemas.microsoft.com/office/drawing/2014/main" id="{38A6A86F-A051-46C3-89B9-5C0B824676AC}"/>
              </a:ext>
            </a:extLst>
          </p:cNvPr>
          <p:cNvPicPr>
            <a:picLocks noChangeAspect="1" noChangeArrowheads="1"/>
          </p:cNvPicPr>
          <p:nvPr/>
        </p:nvPicPr>
        <p:blipFill>
          <a:blip r:embed="rId27" cstate="print">
            <a:extLst>
              <a:ext uri="{28A0092B-C50C-407E-A947-70E740481C1C}">
                <a14:useLocalDpi xmlns:a14="http://schemas.microsoft.com/office/drawing/2010/main" val="0"/>
              </a:ext>
            </a:extLst>
          </a:blip>
          <a:srcRect/>
          <a:stretch>
            <a:fillRect/>
          </a:stretch>
        </p:blipFill>
        <p:spPr bwMode="auto">
          <a:xfrm>
            <a:off x="12495242" y="4272882"/>
            <a:ext cx="285375" cy="207635"/>
          </a:xfrm>
          <a:prstGeom prst="rect">
            <a:avLst/>
          </a:prstGeom>
          <a:noFill/>
          <a:extLst>
            <a:ext uri="{909E8E84-426E-40DD-AFC4-6F175D3DCCD1}">
              <a14:hiddenFill xmlns:a14="http://schemas.microsoft.com/office/drawing/2010/main">
                <a:solidFill>
                  <a:srgbClr val="FFFFFF"/>
                </a:solidFill>
              </a14:hiddenFill>
            </a:ext>
          </a:extLst>
        </p:spPr>
      </p:pic>
      <p:pic>
        <p:nvPicPr>
          <p:cNvPr id="73" name="Picture 26" descr="Flag of Greece">
            <a:extLst>
              <a:ext uri="{FF2B5EF4-FFF2-40B4-BE49-F238E27FC236}">
                <a16:creationId xmlns:a16="http://schemas.microsoft.com/office/drawing/2014/main" id="{C9C9CAAD-C4CA-4290-9D0B-956079BAA87C}"/>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2490095" y="3980946"/>
            <a:ext cx="290522" cy="193848"/>
          </a:xfrm>
          <a:prstGeom prst="rect">
            <a:avLst/>
          </a:prstGeom>
          <a:noFill/>
          <a:extLst>
            <a:ext uri="{909E8E84-426E-40DD-AFC4-6F175D3DCCD1}">
              <a14:hiddenFill xmlns:a14="http://schemas.microsoft.com/office/drawing/2010/main">
                <a:solidFill>
                  <a:srgbClr val="FFFFFF"/>
                </a:solidFill>
              </a14:hiddenFill>
            </a:ext>
          </a:extLst>
        </p:spPr>
      </p:pic>
      <p:pic>
        <p:nvPicPr>
          <p:cNvPr id="74" name="Picture 10" descr="http://international-relations.web.cern.ch/sites/international-relations.web.cern.ch/files/states/flags/small/Finland.png">
            <a:extLst>
              <a:ext uri="{FF2B5EF4-FFF2-40B4-BE49-F238E27FC236}">
                <a16:creationId xmlns:a16="http://schemas.microsoft.com/office/drawing/2014/main" id="{46A0B5BE-DBA3-47E2-86A3-CA0D6F05ACB9}"/>
              </a:ext>
            </a:extLst>
          </p:cNvPr>
          <p:cNvPicPr>
            <a:picLocks noChangeAspect="1" noChangeArrowheads="1"/>
          </p:cNvPicPr>
          <p:nvPr/>
        </p:nvPicPr>
        <p:blipFill>
          <a:blip r:embed="rId28" cstate="print">
            <a:extLst>
              <a:ext uri="{28A0092B-C50C-407E-A947-70E740481C1C}">
                <a14:useLocalDpi xmlns:a14="http://schemas.microsoft.com/office/drawing/2010/main" val="0"/>
              </a:ext>
            </a:extLst>
          </a:blip>
          <a:srcRect/>
          <a:stretch>
            <a:fillRect/>
          </a:stretch>
        </p:blipFill>
        <p:spPr bwMode="auto">
          <a:xfrm>
            <a:off x="12486207" y="3678498"/>
            <a:ext cx="320970" cy="204180"/>
          </a:xfrm>
          <a:prstGeom prst="rect">
            <a:avLst/>
          </a:prstGeom>
          <a:noFill/>
          <a:extLst>
            <a:ext uri="{909E8E84-426E-40DD-AFC4-6F175D3DCCD1}">
              <a14:hiddenFill xmlns:a14="http://schemas.microsoft.com/office/drawing/2010/main">
                <a:solidFill>
                  <a:srgbClr val="FFFFFF"/>
                </a:solidFill>
              </a14:hiddenFill>
            </a:ext>
          </a:extLst>
        </p:spPr>
      </p:pic>
      <p:pic>
        <p:nvPicPr>
          <p:cNvPr id="75" name="Picture 22" descr="http://international-relations.web.cern.ch/sites/international-relations.web.cern.ch/files/states/flags/small/UK.png">
            <a:extLst>
              <a:ext uri="{FF2B5EF4-FFF2-40B4-BE49-F238E27FC236}">
                <a16:creationId xmlns:a16="http://schemas.microsoft.com/office/drawing/2014/main" id="{8F57C3E5-77D6-4549-9B8A-753D9EECD39D}"/>
              </a:ext>
            </a:extLst>
          </p:cNvPr>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11875811" y="5237541"/>
            <a:ext cx="304747" cy="1892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32263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Participation from Turkey</a:t>
            </a:r>
            <a:endParaRPr lang="en-GB" dirty="0"/>
          </a:p>
        </p:txBody>
      </p:sp>
      <p:sp>
        <p:nvSpPr>
          <p:cNvPr id="5" name="Content Placeholder 4"/>
          <p:cNvSpPr>
            <a:spLocks noGrp="1"/>
          </p:cNvSpPr>
          <p:nvPr>
            <p:ph idx="1"/>
          </p:nvPr>
        </p:nvSpPr>
        <p:spPr/>
        <p:txBody>
          <a:bodyPr>
            <a:normAutofit lnSpcReduction="10000"/>
          </a:bodyPr>
          <a:lstStyle/>
          <a:p>
            <a:endParaRPr lang="en-US" dirty="0"/>
          </a:p>
          <a:p>
            <a:r>
              <a:rPr lang="en-US" dirty="0"/>
              <a:t>Teacher </a:t>
            </a:r>
            <a:r>
              <a:rPr lang="en-US" dirty="0" err="1"/>
              <a:t>Programmes</a:t>
            </a:r>
            <a:endParaRPr lang="en-US" dirty="0"/>
          </a:p>
          <a:p>
            <a:pPr lvl="1"/>
            <a:r>
              <a:rPr lang="en-US" dirty="0"/>
              <a:t>Turkish Teacher </a:t>
            </a:r>
            <a:r>
              <a:rPr lang="en-US" dirty="0" err="1"/>
              <a:t>Programmes</a:t>
            </a:r>
            <a:r>
              <a:rPr lang="en-US" dirty="0"/>
              <a:t> 2014-2020	 		389 teachers</a:t>
            </a:r>
          </a:p>
          <a:p>
            <a:pPr lvl="1"/>
            <a:r>
              <a:rPr lang="en-US" dirty="0"/>
              <a:t>SESAME Teacher </a:t>
            </a:r>
            <a:r>
              <a:rPr lang="en-US" dirty="0" err="1"/>
              <a:t>Programme</a:t>
            </a:r>
            <a:r>
              <a:rPr lang="en-US" dirty="0"/>
              <a:t> 2015				    2 teachers</a:t>
            </a:r>
          </a:p>
          <a:p>
            <a:pPr lvl="1"/>
            <a:r>
              <a:rPr lang="en-US" dirty="0"/>
              <a:t>International Teacher </a:t>
            </a:r>
            <a:r>
              <a:rPr lang="en-US" dirty="0" err="1"/>
              <a:t>Programmes</a:t>
            </a:r>
            <a:r>
              <a:rPr lang="en-US" dirty="0"/>
              <a:t> 2010-2019		  13 teachers</a:t>
            </a:r>
          </a:p>
          <a:p>
            <a:pPr lvl="1"/>
            <a:endParaRPr lang="en-US" dirty="0"/>
          </a:p>
          <a:p>
            <a:r>
              <a:rPr lang="en-US" dirty="0"/>
              <a:t>S’Cool LAB</a:t>
            </a:r>
          </a:p>
          <a:p>
            <a:pPr lvl="1"/>
            <a:r>
              <a:rPr lang="en-US" dirty="0"/>
              <a:t>S’Cool LAB Days/Workshops					686 high-school students</a:t>
            </a:r>
          </a:p>
          <a:p>
            <a:pPr lvl="1"/>
            <a:r>
              <a:rPr lang="en-US" dirty="0"/>
              <a:t>S’Cool LAB Summer Camps 2017, 2018			    2 high-school students</a:t>
            </a:r>
          </a:p>
          <a:p>
            <a:pPr lvl="1"/>
            <a:r>
              <a:rPr lang="en-US" dirty="0"/>
              <a:t>Online Science Shows						120 high-school students</a:t>
            </a:r>
          </a:p>
          <a:p>
            <a:pPr lvl="1"/>
            <a:endParaRPr lang="en-US" dirty="0"/>
          </a:p>
          <a:p>
            <a:r>
              <a:rPr lang="en-US" dirty="0"/>
              <a:t>Beamline for Schools</a:t>
            </a:r>
          </a:p>
          <a:p>
            <a:pPr lvl="1"/>
            <a:r>
              <a:rPr lang="en-GB" dirty="0"/>
              <a:t>Turkish Teams participated in all years (2014-2021)	194 teams</a:t>
            </a:r>
            <a:br>
              <a:rPr lang="en-GB" dirty="0"/>
            </a:br>
            <a:r>
              <a:rPr lang="en-GB" dirty="0"/>
              <a:t>and is one of the most active countries			       with 1468 students</a:t>
            </a:r>
          </a:p>
          <a:p>
            <a:pPr lvl="1"/>
            <a:endParaRPr lang="en-GB" b="1" i="1" dirty="0"/>
          </a:p>
          <a:p>
            <a:pPr lvl="1"/>
            <a:endParaRPr lang="en-GB" dirty="0"/>
          </a:p>
        </p:txBody>
      </p:sp>
    </p:spTree>
    <p:extLst>
      <p:ext uri="{BB962C8B-B14F-4D97-AF65-F5344CB8AC3E}">
        <p14:creationId xmlns:p14="http://schemas.microsoft.com/office/powerpoint/2010/main" val="37042447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ABBADD-42F1-476D-A311-09D536249371}"/>
              </a:ext>
            </a:extLst>
          </p:cNvPr>
          <p:cNvSpPr>
            <a:spLocks noGrp="1"/>
          </p:cNvSpPr>
          <p:nvPr>
            <p:ph type="title"/>
          </p:nvPr>
        </p:nvSpPr>
        <p:spPr/>
        <p:txBody>
          <a:bodyPr/>
          <a:lstStyle/>
          <a:p>
            <a:r>
              <a:rPr lang="en-GB" dirty="0"/>
              <a:t>Our Programmes</a:t>
            </a:r>
          </a:p>
        </p:txBody>
      </p:sp>
      <p:sp>
        <p:nvSpPr>
          <p:cNvPr id="3" name="Text Placeholder 2">
            <a:extLst>
              <a:ext uri="{FF2B5EF4-FFF2-40B4-BE49-F238E27FC236}">
                <a16:creationId xmlns:a16="http://schemas.microsoft.com/office/drawing/2014/main" id="{0095A8A9-2624-4336-98C0-8FFDE071857D}"/>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0042325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Teacher </a:t>
            </a:r>
            <a:r>
              <a:rPr lang="en-US" dirty="0" err="1"/>
              <a:t>Programmes</a:t>
            </a:r>
            <a:endParaRPr lang="en-GB" dirty="0"/>
          </a:p>
        </p:txBody>
      </p:sp>
      <p:sp>
        <p:nvSpPr>
          <p:cNvPr id="3" name="Content Placeholder 2"/>
          <p:cNvSpPr>
            <a:spLocks noGrp="1"/>
          </p:cNvSpPr>
          <p:nvPr>
            <p:ph idx="1"/>
          </p:nvPr>
        </p:nvSpPr>
        <p:spPr>
          <a:xfrm>
            <a:off x="109183" y="4234266"/>
            <a:ext cx="11939480" cy="2053415"/>
          </a:xfrm>
        </p:spPr>
        <p:txBody>
          <a:bodyPr>
            <a:normAutofit fontScale="47500" lnSpcReduction="20000"/>
          </a:bodyPr>
          <a:lstStyle/>
          <a:p>
            <a:pPr marL="36576" indent="0" algn="ctr" defTabSz="788669">
              <a:lnSpc>
                <a:spcPct val="120000"/>
              </a:lnSpc>
              <a:spcBef>
                <a:spcPts val="4400"/>
              </a:spcBef>
              <a:buNone/>
              <a:defRPr sz="5760"/>
            </a:pPr>
            <a:r>
              <a:rPr lang="en-GB" dirty="0"/>
              <a:t>National (Language) Teacher Programmes </a:t>
            </a:r>
            <a:r>
              <a:rPr lang="en-GB" dirty="0">
                <a:solidFill>
                  <a:srgbClr val="A6AAA9"/>
                </a:solidFill>
              </a:rPr>
              <a:t>|</a:t>
            </a:r>
            <a:r>
              <a:rPr lang="en-GB" dirty="0"/>
              <a:t> </a:t>
            </a:r>
            <a:r>
              <a:rPr lang="en-GB" dirty="0">
                <a:solidFill>
                  <a:schemeClr val="accent1">
                    <a:hueOff val="47394"/>
                    <a:satOff val="-25753"/>
                    <a:lumOff val="-7544"/>
                  </a:schemeClr>
                </a:solidFill>
              </a:rPr>
              <a:t>4-6 days</a:t>
            </a:r>
          </a:p>
          <a:p>
            <a:pPr marL="36576" indent="0" algn="ctr" defTabSz="788669">
              <a:lnSpc>
                <a:spcPct val="120000"/>
              </a:lnSpc>
              <a:buNone/>
              <a:defRPr sz="5760"/>
            </a:pPr>
            <a:r>
              <a:rPr lang="en-GB" sz="2500" i="1" dirty="0">
                <a:solidFill>
                  <a:schemeClr val="accent1">
                    <a:hueOff val="47394"/>
                    <a:satOff val="-25753"/>
                    <a:lumOff val="-7544"/>
                  </a:schemeClr>
                </a:solidFill>
              </a:rPr>
              <a:t>focus on visits and lectures</a:t>
            </a:r>
            <a:endParaRPr lang="en-GB" sz="1200" i="1" dirty="0">
              <a:solidFill>
                <a:schemeClr val="accent1">
                  <a:hueOff val="47394"/>
                  <a:satOff val="-25753"/>
                  <a:lumOff val="-7544"/>
                </a:schemeClr>
              </a:solidFill>
            </a:endParaRPr>
          </a:p>
          <a:p>
            <a:pPr marL="36576" indent="0" algn="ctr" defTabSz="788669">
              <a:lnSpc>
                <a:spcPct val="120000"/>
              </a:lnSpc>
              <a:buNone/>
              <a:defRPr sz="5760"/>
            </a:pPr>
            <a:r>
              <a:rPr lang="en-GB" dirty="0"/>
              <a:t>International Teacher Programme “</a:t>
            </a:r>
            <a:r>
              <a:rPr lang="en-GB" dirty="0" err="1"/>
              <a:t>HST</a:t>
            </a:r>
            <a:r>
              <a:rPr lang="en-GB" dirty="0"/>
              <a:t>” in English </a:t>
            </a:r>
            <a:r>
              <a:rPr lang="en-GB" dirty="0">
                <a:solidFill>
                  <a:srgbClr val="A6AAA9"/>
                </a:solidFill>
              </a:rPr>
              <a:t>|</a:t>
            </a:r>
            <a:r>
              <a:rPr lang="en-GB" dirty="0"/>
              <a:t> </a:t>
            </a:r>
            <a:r>
              <a:rPr lang="en-GB" dirty="0">
                <a:solidFill>
                  <a:schemeClr val="accent1">
                    <a:hueOff val="47394"/>
                    <a:satOff val="-25753"/>
                    <a:lumOff val="-7544"/>
                  </a:schemeClr>
                </a:solidFill>
              </a:rPr>
              <a:t>2 weeks</a:t>
            </a:r>
          </a:p>
          <a:p>
            <a:pPr marL="36576" indent="0" algn="ctr" defTabSz="788669">
              <a:lnSpc>
                <a:spcPct val="120000"/>
              </a:lnSpc>
              <a:buNone/>
              <a:defRPr sz="5760"/>
            </a:pPr>
            <a:r>
              <a:rPr lang="en-GB" i="1" dirty="0"/>
              <a:t>International Teacher Weeks in English </a:t>
            </a:r>
            <a:r>
              <a:rPr lang="en-GB" i="1" dirty="0">
                <a:solidFill>
                  <a:srgbClr val="A6AAA9"/>
                </a:solidFill>
              </a:rPr>
              <a:t>|</a:t>
            </a:r>
            <a:r>
              <a:rPr lang="en-GB" i="1" dirty="0"/>
              <a:t> </a:t>
            </a:r>
            <a:r>
              <a:rPr lang="en-GB" i="1" dirty="0">
                <a:solidFill>
                  <a:schemeClr val="accent1">
                    <a:hueOff val="47394"/>
                    <a:satOff val="-25753"/>
                    <a:lumOff val="-7544"/>
                  </a:schemeClr>
                </a:solidFill>
              </a:rPr>
              <a:t>2 weeks </a:t>
            </a:r>
          </a:p>
          <a:p>
            <a:pPr marL="36576" indent="0" algn="ctr" defTabSz="788669">
              <a:lnSpc>
                <a:spcPct val="120000"/>
              </a:lnSpc>
              <a:buNone/>
              <a:defRPr sz="5760"/>
            </a:pPr>
            <a:r>
              <a:rPr lang="en-GB" sz="2500" i="1" dirty="0">
                <a:solidFill>
                  <a:schemeClr val="accent1">
                    <a:hueOff val="47394"/>
                    <a:satOff val="-25753"/>
                    <a:lumOff val="-7544"/>
                  </a:schemeClr>
                </a:solidFill>
              </a:rPr>
              <a:t>focus on visits, lectures, and collaboration</a:t>
            </a:r>
          </a:p>
        </p:txBody>
      </p:sp>
      <p:pic>
        <p:nvPicPr>
          <p:cNvPr id="9" name="Picture 8"/>
          <p:cNvPicPr>
            <a:picLocks noChangeAspect="1"/>
          </p:cNvPicPr>
          <p:nvPr/>
        </p:nvPicPr>
        <p:blipFill rotWithShape="1">
          <a:blip r:embed="rId2"/>
          <a:srcRect t="6383" b="8277"/>
          <a:stretch/>
        </p:blipFill>
        <p:spPr>
          <a:xfrm>
            <a:off x="1545346" y="289"/>
            <a:ext cx="9067154" cy="4272036"/>
          </a:xfrm>
          <a:prstGeom prst="rect">
            <a:avLst/>
          </a:prstGeom>
        </p:spPr>
      </p:pic>
      <p:pic>
        <p:nvPicPr>
          <p:cNvPr id="1026" name="BA69502C-B669-405B-BBC8-4485014F8F66">
            <a:extLst>
              <a:ext uri="{FF2B5EF4-FFF2-40B4-BE49-F238E27FC236}">
                <a16:creationId xmlns:a16="http://schemas.microsoft.com/office/drawing/2014/main" id="{BF06851E-5DDE-4480-9FA9-86F784C526B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45346" y="-6621"/>
            <a:ext cx="9067154" cy="617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48789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de-CH" sz="4400" dirty="0"/>
              <a:t>ONLINE Teacher Programmes</a:t>
            </a:r>
            <a:br>
              <a:rPr lang="de-CH" dirty="0"/>
            </a:br>
            <a:endParaRPr lang="de-CH" i="1" dirty="0"/>
          </a:p>
        </p:txBody>
      </p:sp>
      <p:sp>
        <p:nvSpPr>
          <p:cNvPr id="4" name="Date Placeholder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3793A62-AA7E-5A4D-A43E-DF1B3593C4E5}" type="datetime1">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12/10/2021</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Arial"/>
                <a:ea typeface="+mn-ea"/>
                <a:cs typeface="+mn-cs"/>
              </a:rPr>
              <a:t>IR-ECO-TSP | How we have welcomed thousands of students and teachers in our living rooms</a:t>
            </a: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l="124" t="23904" r="439" b="1503"/>
          <a:stretch/>
        </p:blipFill>
        <p:spPr>
          <a:xfrm>
            <a:off x="0" y="4636998"/>
            <a:ext cx="12192000" cy="1690993"/>
          </a:xfrm>
          <a:prstGeom prst="rect">
            <a:avLst/>
          </a:prstGeom>
        </p:spPr>
      </p:pic>
      <p:sp>
        <p:nvSpPr>
          <p:cNvPr id="2" name="Content Placeholder 1"/>
          <p:cNvSpPr>
            <a:spLocks noGrp="1"/>
          </p:cNvSpPr>
          <p:nvPr>
            <p:ph idx="1"/>
          </p:nvPr>
        </p:nvSpPr>
        <p:spPr>
          <a:xfrm>
            <a:off x="407989" y="1592263"/>
            <a:ext cx="9384404" cy="4608512"/>
          </a:xfrm>
        </p:spPr>
        <p:txBody>
          <a:bodyPr/>
          <a:lstStyle/>
          <a:p>
            <a:pPr marL="342900" indent="-342900">
              <a:lnSpc>
                <a:spcPct val="150000"/>
              </a:lnSpc>
              <a:spcBef>
                <a:spcPts val="0"/>
              </a:spcBef>
              <a:spcAft>
                <a:spcPts val="0"/>
              </a:spcAft>
              <a:buClr>
                <a:schemeClr val="tx1"/>
              </a:buClr>
              <a:buFont typeface="Wingdings" panose="05000000000000000000" pitchFamily="2" charset="2"/>
              <a:buChar char="v"/>
            </a:pPr>
            <a:r>
              <a:rPr lang="en-GB" dirty="0"/>
              <a:t>Italian Programmes</a:t>
            </a:r>
          </a:p>
          <a:p>
            <a:pPr marL="342900" indent="-342900">
              <a:lnSpc>
                <a:spcPct val="150000"/>
              </a:lnSpc>
              <a:spcBef>
                <a:spcPts val="0"/>
              </a:spcBef>
              <a:spcAft>
                <a:spcPts val="0"/>
              </a:spcAft>
              <a:buClr>
                <a:schemeClr val="tx1"/>
              </a:buClr>
              <a:buFont typeface="Wingdings" panose="05000000000000000000" pitchFamily="2" charset="2"/>
              <a:buChar char="v"/>
            </a:pPr>
            <a:r>
              <a:rPr lang="en-GB" dirty="0"/>
              <a:t>Spanish Language Programme</a:t>
            </a:r>
          </a:p>
          <a:p>
            <a:pPr marL="342900" indent="-342900">
              <a:lnSpc>
                <a:spcPct val="150000"/>
              </a:lnSpc>
              <a:spcBef>
                <a:spcPts val="0"/>
              </a:spcBef>
              <a:spcAft>
                <a:spcPts val="0"/>
              </a:spcAft>
              <a:buClr>
                <a:schemeClr val="tx1"/>
              </a:buClr>
              <a:buFont typeface="Wingdings" panose="05000000000000000000" pitchFamily="2" charset="2"/>
              <a:buChar char="v"/>
            </a:pPr>
            <a:r>
              <a:rPr lang="en-GB" dirty="0"/>
              <a:t>UK Programme</a:t>
            </a:r>
            <a:endParaRPr lang="en-GB" b="0" dirty="0"/>
          </a:p>
          <a:p>
            <a:pPr marL="342900" indent="-342900">
              <a:lnSpc>
                <a:spcPct val="150000"/>
              </a:lnSpc>
              <a:spcBef>
                <a:spcPts val="0"/>
              </a:spcBef>
              <a:spcAft>
                <a:spcPts val="0"/>
              </a:spcAft>
              <a:buClr>
                <a:schemeClr val="tx1"/>
              </a:buClr>
              <a:buFont typeface="Wingdings" panose="05000000000000000000" pitchFamily="2" charset="2"/>
              <a:buChar char="v"/>
            </a:pPr>
            <a:r>
              <a:rPr lang="en-GB" dirty="0"/>
              <a:t>Slovenian Programme</a:t>
            </a:r>
            <a:endParaRPr lang="en-GB" b="0" dirty="0"/>
          </a:p>
          <a:p>
            <a:pPr marL="342900" indent="-342900">
              <a:lnSpc>
                <a:spcPct val="150000"/>
              </a:lnSpc>
              <a:spcBef>
                <a:spcPts val="0"/>
              </a:spcBef>
              <a:spcAft>
                <a:spcPts val="0"/>
              </a:spcAft>
              <a:buClr>
                <a:schemeClr val="tx1"/>
              </a:buClr>
              <a:buFont typeface="Wingdings" panose="05000000000000000000" pitchFamily="2" charset="2"/>
              <a:buChar char="v"/>
            </a:pPr>
            <a:r>
              <a:rPr lang="en-GB" dirty="0"/>
              <a:t>Romanian Programme</a:t>
            </a:r>
          </a:p>
          <a:p>
            <a:pPr marL="342900" indent="-342900">
              <a:lnSpc>
                <a:spcPct val="150000"/>
              </a:lnSpc>
              <a:spcBef>
                <a:spcPts val="0"/>
              </a:spcBef>
              <a:spcAft>
                <a:spcPts val="0"/>
              </a:spcAft>
              <a:buClr>
                <a:schemeClr val="tx1"/>
              </a:buClr>
              <a:buFont typeface="Wingdings" panose="05000000000000000000" pitchFamily="2" charset="2"/>
              <a:buChar char="v"/>
            </a:pPr>
            <a:r>
              <a:rPr lang="en-GB" dirty="0"/>
              <a:t>Upcoming Programmes </a:t>
            </a:r>
            <a:r>
              <a:rPr lang="en-GB" b="0" dirty="0"/>
              <a:t>in</a:t>
            </a:r>
            <a:r>
              <a:rPr lang="en-GB" dirty="0"/>
              <a:t> </a:t>
            </a:r>
            <a:r>
              <a:rPr lang="en-GB" b="0" dirty="0"/>
              <a:t>German, Spanish, and French Language </a:t>
            </a:r>
            <a:endParaRPr lang="de-CH" dirty="0"/>
          </a:p>
        </p:txBody>
      </p:sp>
      <p:sp>
        <p:nvSpPr>
          <p:cNvPr id="9" name="Rounded Rectangular Callout 8"/>
          <p:cNvSpPr/>
          <p:nvPr/>
        </p:nvSpPr>
        <p:spPr>
          <a:xfrm>
            <a:off x="7600208" y="906464"/>
            <a:ext cx="4591792" cy="2033264"/>
          </a:xfrm>
          <a:prstGeom prst="wedgeRoundRectCallout">
            <a:avLst>
              <a:gd name="adj1" fmla="val -63130"/>
              <a:gd name="adj2" fmla="val -43167"/>
              <a:gd name="adj3" fmla="val 16667"/>
            </a:avLst>
          </a:prstGeom>
          <a:noFill/>
          <a:ln w="38100"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2400" dirty="0">
                <a:solidFill>
                  <a:srgbClr val="2F2F2F"/>
                </a:solidFill>
                <a:latin typeface="Arial"/>
              </a:rPr>
              <a:t>More </a:t>
            </a:r>
            <a:r>
              <a:rPr lang="fr-FR" sz="2400" dirty="0" err="1">
                <a:solidFill>
                  <a:srgbClr val="2F2F2F"/>
                </a:solidFill>
                <a:latin typeface="Arial"/>
              </a:rPr>
              <a:t>than</a:t>
            </a:r>
            <a:r>
              <a:rPr lang="fr-FR" sz="2400" dirty="0">
                <a:solidFill>
                  <a:srgbClr val="2F2F2F"/>
                </a:solidFill>
                <a:latin typeface="Arial"/>
              </a:rPr>
              <a:t> a </a:t>
            </a:r>
            <a:r>
              <a:rPr lang="fr-FR" sz="2400" dirty="0" err="1">
                <a:solidFill>
                  <a:srgbClr val="2F2F2F"/>
                </a:solidFill>
                <a:latin typeface="Arial"/>
              </a:rPr>
              <a:t>dozen</a:t>
            </a:r>
            <a:r>
              <a:rPr lang="fr-FR" sz="2400" dirty="0">
                <a:solidFill>
                  <a:srgbClr val="2F2F2F"/>
                </a:solidFill>
                <a:latin typeface="Arial"/>
              </a:rPr>
              <a:t> </a:t>
            </a:r>
            <a:r>
              <a:rPr kumimoji="0" lang="fr-FR" sz="2400" b="0" i="0" u="none" strike="noStrike" kern="1200" cap="none" spc="0" normalizeH="0" baseline="0" noProof="0" dirty="0">
                <a:ln>
                  <a:noFill/>
                </a:ln>
                <a:solidFill>
                  <a:srgbClr val="2F2F2F"/>
                </a:solidFill>
                <a:effectLst/>
                <a:uLnTx/>
                <a:uFillTx/>
                <a:latin typeface="Arial"/>
                <a:ea typeface="+mn-ea"/>
                <a:cs typeface="+mn-cs"/>
              </a:rPr>
              <a:t>programmes, </a:t>
            </a:r>
            <a:r>
              <a:rPr kumimoji="0" lang="fr-FR" sz="2400" b="0" i="0" u="none" strike="noStrike" kern="1200" cap="none" spc="0" normalizeH="0" baseline="0" noProof="0" dirty="0" err="1">
                <a:ln>
                  <a:noFill/>
                </a:ln>
                <a:solidFill>
                  <a:srgbClr val="2F2F2F"/>
                </a:solidFill>
                <a:effectLst/>
                <a:uLnTx/>
                <a:uFillTx/>
                <a:latin typeface="Arial"/>
                <a:ea typeface="+mn-ea"/>
                <a:cs typeface="+mn-cs"/>
              </a:rPr>
              <a:t>different</a:t>
            </a:r>
            <a:r>
              <a:rPr kumimoji="0" lang="fr-FR" sz="2400" b="0" i="0" u="none" strike="noStrike" kern="1200" cap="none" spc="0" normalizeH="0" baseline="0" noProof="0" dirty="0">
                <a:ln>
                  <a:noFill/>
                </a:ln>
                <a:solidFill>
                  <a:srgbClr val="2F2F2F"/>
                </a:solidFill>
                <a:effectLst/>
                <a:uLnTx/>
                <a:uFillTx/>
                <a:latin typeface="Arial"/>
                <a:ea typeface="+mn-ea"/>
                <a:cs typeface="+mn-cs"/>
              </a:rPr>
              <a:t> formats,</a:t>
            </a:r>
            <a:br>
              <a:rPr kumimoji="0" lang="fr-FR" sz="2400" b="0" i="0" u="none" strike="noStrike" kern="1200" cap="none" spc="0" normalizeH="0" baseline="0" noProof="0" dirty="0">
                <a:ln>
                  <a:noFill/>
                </a:ln>
                <a:solidFill>
                  <a:srgbClr val="2F2F2F"/>
                </a:solidFill>
                <a:effectLst/>
                <a:uLnTx/>
                <a:uFillTx/>
                <a:latin typeface="Arial"/>
                <a:ea typeface="+mn-ea"/>
                <a:cs typeface="+mn-cs"/>
              </a:rPr>
            </a:br>
            <a:r>
              <a:rPr kumimoji="0" lang="fr-FR" sz="2400" b="0" i="0" u="none" strike="noStrike" kern="1200" cap="none" spc="0" normalizeH="0" baseline="0" noProof="0" dirty="0">
                <a:ln>
                  <a:noFill/>
                </a:ln>
                <a:solidFill>
                  <a:srgbClr val="2F2F2F"/>
                </a:solidFill>
                <a:effectLst/>
                <a:uLnTx/>
                <a:uFillTx/>
                <a:latin typeface="Arial"/>
                <a:ea typeface="+mn-ea"/>
                <a:cs typeface="+mn-cs"/>
              </a:rPr>
              <a:t>more </a:t>
            </a:r>
            <a:r>
              <a:rPr kumimoji="0" lang="fr-FR" sz="2400" b="0" i="0" u="none" strike="noStrike" kern="1200" cap="none" spc="0" normalizeH="0" baseline="0" noProof="0" dirty="0" err="1">
                <a:ln>
                  <a:noFill/>
                </a:ln>
                <a:solidFill>
                  <a:srgbClr val="2F2F2F"/>
                </a:solidFill>
                <a:effectLst/>
                <a:uLnTx/>
                <a:uFillTx/>
                <a:latin typeface="Arial"/>
                <a:ea typeface="+mn-ea"/>
                <a:cs typeface="+mn-cs"/>
              </a:rPr>
              <a:t>than</a:t>
            </a:r>
            <a:r>
              <a:rPr kumimoji="0" lang="fr-FR" sz="2400" b="0" i="0" u="none" strike="noStrike" kern="1200" cap="none" spc="0" normalizeH="0" baseline="0" noProof="0" dirty="0">
                <a:ln>
                  <a:noFill/>
                </a:ln>
                <a:solidFill>
                  <a:srgbClr val="2F2F2F"/>
                </a:solidFill>
                <a:effectLst/>
                <a:uLnTx/>
                <a:uFillTx/>
                <a:latin typeface="Arial"/>
                <a:ea typeface="+mn-ea"/>
                <a:cs typeface="+mn-cs"/>
              </a:rPr>
              <a:t> 2000 </a:t>
            </a:r>
            <a:r>
              <a:rPr kumimoji="0" lang="fr-FR" sz="2400" b="0" i="0" u="none" strike="noStrike" kern="1200" cap="none" spc="0" normalizeH="0" baseline="0" noProof="0" dirty="0" err="1">
                <a:ln>
                  <a:noFill/>
                </a:ln>
                <a:solidFill>
                  <a:srgbClr val="2F2F2F"/>
                </a:solidFill>
                <a:effectLst/>
                <a:uLnTx/>
                <a:uFillTx/>
                <a:latin typeface="Arial"/>
                <a:ea typeface="+mn-ea"/>
                <a:cs typeface="+mn-cs"/>
              </a:rPr>
              <a:t>teachers</a:t>
            </a:r>
            <a:r>
              <a:rPr kumimoji="0" lang="fr-FR" sz="2400" b="0" i="0" u="none" strike="noStrike" kern="1200" cap="none" spc="0" normalizeH="0" baseline="0" noProof="0" dirty="0">
                <a:ln>
                  <a:noFill/>
                </a:ln>
                <a:solidFill>
                  <a:srgbClr val="2F2F2F"/>
                </a:solidFill>
                <a:effectLst/>
                <a:uLnTx/>
                <a:uFillTx/>
                <a:latin typeface="Arial"/>
                <a:ea typeface="+mn-ea"/>
                <a:cs typeface="+mn-cs"/>
              </a:rPr>
              <a: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400" b="0" i="0" u="none" strike="noStrike" kern="1200" cap="none" spc="0" normalizeH="0" baseline="0" noProof="0" dirty="0">
                <a:ln>
                  <a:noFill/>
                </a:ln>
                <a:solidFill>
                  <a:srgbClr val="2F2F2F"/>
                </a:solidFill>
                <a:effectLst/>
                <a:uLnTx/>
                <a:uFillTx/>
                <a:latin typeface="Arial"/>
                <a:ea typeface="+mn-ea"/>
                <a:cs typeface="+mn-cs"/>
              </a:rPr>
              <a:t>~40 countries</a:t>
            </a:r>
          </a:p>
        </p:txBody>
      </p:sp>
      <p:sp>
        <p:nvSpPr>
          <p:cNvPr id="10" name="Rectangle 9">
            <a:extLst>
              <a:ext uri="{FF2B5EF4-FFF2-40B4-BE49-F238E27FC236}">
                <a16:creationId xmlns:a16="http://schemas.microsoft.com/office/drawing/2014/main" id="{848D4CDE-C5F4-474D-BA0B-50B21E840E5A}"/>
              </a:ext>
            </a:extLst>
          </p:cNvPr>
          <p:cNvSpPr/>
          <p:nvPr/>
        </p:nvSpPr>
        <p:spPr>
          <a:xfrm>
            <a:off x="2419109" y="6350851"/>
            <a:ext cx="9772891" cy="50714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1600" dirty="0">
                <a:latin typeface="Arial Narrow" panose="020B0606020202030204" pitchFamily="34" charset="0"/>
              </a:rPr>
              <a:t>Slide courtesy of Sarah Zöchling</a:t>
            </a:r>
          </a:p>
        </p:txBody>
      </p:sp>
    </p:spTree>
    <p:extLst>
      <p:ext uri="{BB962C8B-B14F-4D97-AF65-F5344CB8AC3E}">
        <p14:creationId xmlns:p14="http://schemas.microsoft.com/office/powerpoint/2010/main" val="39097036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6493" r="6648"/>
          <a:stretch/>
        </p:blipFill>
        <p:spPr>
          <a:xfrm>
            <a:off x="-43544" y="0"/>
            <a:ext cx="12235544" cy="6858000"/>
          </a:xfrm>
          <a:prstGeom prst="rect">
            <a:avLst/>
          </a:prstGeom>
        </p:spPr>
      </p:pic>
      <p:sp>
        <p:nvSpPr>
          <p:cNvPr id="2" name="Title 1"/>
          <p:cNvSpPr>
            <a:spLocks noGrp="1"/>
          </p:cNvSpPr>
          <p:nvPr>
            <p:ph type="ctrTitle"/>
          </p:nvPr>
        </p:nvSpPr>
        <p:spPr>
          <a:xfrm>
            <a:off x="1819501" y="1467082"/>
            <a:ext cx="4887686" cy="2387600"/>
          </a:xfrm>
        </p:spPr>
        <p:txBody>
          <a:bodyPr anchor="t">
            <a:normAutofit/>
          </a:bodyPr>
          <a:lstStyle/>
          <a:p>
            <a:pPr algn="l"/>
            <a:r>
              <a:rPr lang="en-US" sz="4400" dirty="0">
                <a:solidFill>
                  <a:schemeClr val="bg1"/>
                </a:solidFill>
                <a:latin typeface="Arial" panose="020B0604020202020204" pitchFamily="34" charset="0"/>
                <a:cs typeface="Arial" panose="020B0604020202020204" pitchFamily="34" charset="0"/>
              </a:rPr>
              <a:t>Welcome</a:t>
            </a:r>
            <a:endParaRPr lang="en-GB" sz="4400" dirty="0">
              <a:solidFill>
                <a:schemeClr val="bg1"/>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001" y="156993"/>
            <a:ext cx="1636509" cy="1872796"/>
          </a:xfrm>
          <a:prstGeom prst="rect">
            <a:avLst/>
          </a:prstGeom>
        </p:spPr>
      </p:pic>
    </p:spTree>
    <p:extLst>
      <p:ext uri="{BB962C8B-B14F-4D97-AF65-F5344CB8AC3E}">
        <p14:creationId xmlns:p14="http://schemas.microsoft.com/office/powerpoint/2010/main" val="40870392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3793A62-AA7E-5A4D-A43E-DF1B3593C4E5}" type="datetime1">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12/10/2021</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Arial"/>
                <a:ea typeface="+mn-ea"/>
                <a:cs typeface="+mn-cs"/>
              </a:rPr>
              <a:t>IR-ECO-TSP | How we welcomed thousands of students and teachers in our living rooms</a:t>
            </a: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7" name="Science shows"/>
          <p:cNvSpPr txBox="1">
            <a:spLocks noGrp="1"/>
          </p:cNvSpPr>
          <p:nvPr>
            <p:ph type="title"/>
          </p:nvPr>
        </p:nvSpPr>
        <p:spPr>
          <a:xfrm>
            <a:off x="407989" y="373592"/>
            <a:ext cx="11376025" cy="1065744"/>
          </a:xfrm>
          <a:prstGeom prst="rect">
            <a:avLst/>
          </a:prstGeom>
        </p:spPr>
        <p:txBody>
          <a:bodyPr>
            <a:normAutofit fontScale="90000"/>
          </a:bodyPr>
          <a:lstStyle/>
          <a:p>
            <a:r>
              <a:rPr lang="de-CH" sz="4900" dirty="0"/>
              <a:t>Virtual Science Shows</a:t>
            </a:r>
            <a:r>
              <a:rPr lang="de-CH" sz="4900" i="1" dirty="0">
                <a:solidFill>
                  <a:srgbClr val="0033A0"/>
                </a:solidFill>
              </a:rPr>
              <a:t> </a:t>
            </a:r>
            <a:br>
              <a:rPr lang="de-CH" i="1" dirty="0">
                <a:solidFill>
                  <a:srgbClr val="0033A0"/>
                </a:solidFill>
              </a:rPr>
            </a:br>
            <a:r>
              <a:rPr lang="de-CH" sz="4000" i="1" dirty="0">
                <a:solidFill>
                  <a:srgbClr val="0033A0"/>
                </a:solidFill>
              </a:rPr>
              <a:t>The pandemic as great opportunity</a:t>
            </a:r>
            <a:endParaRPr sz="4400" dirty="0"/>
          </a:p>
        </p:txBody>
      </p:sp>
      <p:pic>
        <p:nvPicPr>
          <p:cNvPr id="8" name="Picture Placeholder 5" descr="Picture Placeholder 5"/>
          <p:cNvPicPr>
            <a:picLocks noChangeAspect="1"/>
          </p:cNvPicPr>
          <p:nvPr/>
        </p:nvPicPr>
        <p:blipFill>
          <a:blip r:embed="rId3"/>
          <a:srcRect b="19663"/>
          <a:stretch>
            <a:fillRect/>
          </a:stretch>
        </p:blipFill>
        <p:spPr>
          <a:xfrm>
            <a:off x="8075613" y="1592262"/>
            <a:ext cx="3708401" cy="2232026"/>
          </a:xfrm>
          <a:prstGeom prst="rect">
            <a:avLst/>
          </a:prstGeom>
        </p:spPr>
      </p:pic>
      <p:pic>
        <p:nvPicPr>
          <p:cNvPr id="9" name="Picture Placeholder 5" descr="Picture Placeholder 5"/>
          <p:cNvPicPr>
            <a:picLocks noChangeAspect="1"/>
          </p:cNvPicPr>
          <p:nvPr/>
        </p:nvPicPr>
        <p:blipFill>
          <a:blip r:embed="rId4"/>
          <a:srcRect t="36451"/>
          <a:stretch>
            <a:fillRect/>
          </a:stretch>
        </p:blipFill>
        <p:spPr>
          <a:xfrm>
            <a:off x="8075613" y="3824287"/>
            <a:ext cx="3708522" cy="1840922"/>
          </a:xfrm>
          <a:prstGeom prst="rect">
            <a:avLst/>
          </a:prstGeom>
        </p:spPr>
      </p:pic>
      <p:pic>
        <p:nvPicPr>
          <p:cNvPr id="10" name="Picture Placeholder 5" descr="Picture Placeholder 5"/>
          <p:cNvPicPr>
            <a:picLocks noChangeAspect="1"/>
          </p:cNvPicPr>
          <p:nvPr/>
        </p:nvPicPr>
        <p:blipFill>
          <a:blip r:embed="rId5"/>
          <a:srcRect t="2106" b="2106"/>
          <a:stretch>
            <a:fillRect/>
          </a:stretch>
        </p:blipFill>
        <p:spPr>
          <a:xfrm>
            <a:off x="4259262" y="1592262"/>
            <a:ext cx="3659333" cy="2232026"/>
          </a:xfrm>
          <a:prstGeom prst="rect">
            <a:avLst/>
          </a:prstGeom>
        </p:spPr>
      </p:pic>
      <p:pic>
        <p:nvPicPr>
          <p:cNvPr id="11" name="Picture Placeholder 5" descr="Picture Placeholder 5"/>
          <p:cNvPicPr>
            <a:picLocks noChangeAspect="1"/>
          </p:cNvPicPr>
          <p:nvPr/>
        </p:nvPicPr>
        <p:blipFill>
          <a:blip r:embed="rId6"/>
          <a:srcRect l="13958" t="681" r="21634" b="681"/>
          <a:stretch>
            <a:fillRect/>
          </a:stretch>
        </p:blipFill>
        <p:spPr>
          <a:xfrm>
            <a:off x="4258137" y="3824288"/>
            <a:ext cx="2107128" cy="2267618"/>
          </a:xfrm>
          <a:prstGeom prst="rect">
            <a:avLst/>
          </a:prstGeom>
        </p:spPr>
      </p:pic>
      <p:sp>
        <p:nvSpPr>
          <p:cNvPr id="12" name="Live interactive demonstrations of scientific phenomena…"/>
          <p:cNvSpPr txBox="1">
            <a:spLocks/>
          </p:cNvSpPr>
          <p:nvPr/>
        </p:nvSpPr>
        <p:spPr>
          <a:xfrm>
            <a:off x="407987" y="1598658"/>
            <a:ext cx="3659333" cy="4608513"/>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10552" marR="0" lvl="0" indent="-210552" algn="l" defTabSz="914400" rtl="0" eaLnBrk="1" fontAlgn="auto" latinLnBrk="0" hangingPunct="1">
              <a:lnSpc>
                <a:spcPct val="90000"/>
              </a:lnSpc>
              <a:spcBef>
                <a:spcPts val="1800"/>
              </a:spcBef>
              <a:spcAft>
                <a:spcPts val="400"/>
              </a:spcAft>
              <a:buClrTx/>
              <a:buSzPct val="100000"/>
              <a:buFont typeface="Arial"/>
              <a:buChar char="•"/>
              <a:tabLst/>
              <a:defRPr/>
            </a:pPr>
            <a:r>
              <a:rPr kumimoji="0" lang="en-GB" sz="2100" b="1" i="0" u="none" strike="noStrike" kern="1200" cap="none" spc="0" normalizeH="0" baseline="0" noProof="0" dirty="0">
                <a:ln>
                  <a:noFill/>
                </a:ln>
                <a:solidFill>
                  <a:srgbClr val="2F2F2F"/>
                </a:solidFill>
                <a:effectLst/>
                <a:uLnTx/>
                <a:uFillTx/>
                <a:latin typeface="Arial"/>
                <a:ea typeface="+mn-ea"/>
                <a:cs typeface="+mn-cs"/>
              </a:rPr>
              <a:t>Live interactive demonstrations of scientific phenomena</a:t>
            </a:r>
          </a:p>
          <a:p>
            <a:pPr marL="210552" marR="0" lvl="0" indent="-210552" algn="l" defTabSz="914400" rtl="0" eaLnBrk="1" fontAlgn="auto" latinLnBrk="0" hangingPunct="1">
              <a:lnSpc>
                <a:spcPct val="90000"/>
              </a:lnSpc>
              <a:spcBef>
                <a:spcPts val="1800"/>
              </a:spcBef>
              <a:spcAft>
                <a:spcPts val="400"/>
              </a:spcAft>
              <a:buClrTx/>
              <a:buSzPct val="100000"/>
              <a:buFont typeface="Arial"/>
              <a:buChar char="•"/>
              <a:tabLst/>
              <a:defRPr/>
            </a:pPr>
            <a:r>
              <a:rPr kumimoji="0" lang="en-GB" sz="2100" b="1" i="0" u="none" strike="noStrike" kern="1200" cap="none" spc="0" normalizeH="0" baseline="0" noProof="0" dirty="0">
                <a:ln>
                  <a:noFill/>
                </a:ln>
                <a:solidFill>
                  <a:srgbClr val="2F2F2F"/>
                </a:solidFill>
                <a:effectLst/>
                <a:uLnTx/>
                <a:uFillTx/>
                <a:latin typeface="Arial"/>
                <a:ea typeface="+mn-ea"/>
                <a:cs typeface="+mn-cs"/>
              </a:rPr>
              <a:t>Links to CERN research</a:t>
            </a:r>
          </a:p>
          <a:p>
            <a:pPr marL="210552" marR="0" lvl="0" indent="-210552" algn="l" defTabSz="914400" rtl="0" eaLnBrk="1" fontAlgn="auto" latinLnBrk="0" hangingPunct="1">
              <a:lnSpc>
                <a:spcPct val="90000"/>
              </a:lnSpc>
              <a:spcBef>
                <a:spcPts val="1800"/>
              </a:spcBef>
              <a:spcAft>
                <a:spcPts val="400"/>
              </a:spcAft>
              <a:buClrTx/>
              <a:buSzPct val="100000"/>
              <a:buFont typeface="Arial"/>
              <a:buChar char="•"/>
              <a:tabLst/>
              <a:defRPr/>
            </a:pPr>
            <a:r>
              <a:rPr kumimoji="0" lang="en-GB" sz="2100" b="1" i="0" u="none" strike="noStrike" kern="1200" cap="none" spc="0" normalizeH="0" baseline="0" noProof="0" dirty="0">
                <a:ln>
                  <a:noFill/>
                </a:ln>
                <a:solidFill>
                  <a:srgbClr val="2F2F2F"/>
                </a:solidFill>
                <a:effectLst/>
                <a:uLnTx/>
                <a:uFillTx/>
                <a:latin typeface="Arial"/>
                <a:ea typeface="+mn-ea"/>
                <a:cs typeface="+mn-cs"/>
              </a:rPr>
              <a:t>Questions and answers</a:t>
            </a:r>
          </a:p>
          <a:p>
            <a:pPr marL="210552" marR="0" lvl="0" indent="-210552" algn="l" defTabSz="914400" rtl="0" eaLnBrk="1" fontAlgn="auto" latinLnBrk="0" hangingPunct="1">
              <a:lnSpc>
                <a:spcPct val="90000"/>
              </a:lnSpc>
              <a:spcBef>
                <a:spcPts val="1800"/>
              </a:spcBef>
              <a:spcAft>
                <a:spcPts val="400"/>
              </a:spcAft>
              <a:buClrTx/>
              <a:buSzPct val="100000"/>
              <a:buFont typeface="Arial"/>
              <a:buChar char="•"/>
              <a:tabLst/>
              <a:defRPr/>
            </a:pPr>
            <a:r>
              <a:rPr kumimoji="0" lang="en-GB" sz="2100" b="1" i="0" u="none" strike="noStrike" kern="1200" cap="none" spc="0" normalizeH="0" baseline="0" noProof="0" dirty="0">
                <a:ln>
                  <a:noFill/>
                </a:ln>
                <a:solidFill>
                  <a:srgbClr val="2F2F2F"/>
                </a:solidFill>
                <a:effectLst/>
                <a:uLnTx/>
                <a:uFillTx/>
                <a:latin typeface="Arial"/>
                <a:ea typeface="+mn-ea"/>
                <a:cs typeface="+mn-cs"/>
              </a:rPr>
              <a:t>Various languages</a:t>
            </a:r>
          </a:p>
        </p:txBody>
      </p:sp>
      <p:pic>
        <p:nvPicPr>
          <p:cNvPr id="13" name="Picture 6" descr="Picture 6"/>
          <p:cNvPicPr>
            <a:picLocks noChangeAspect="1"/>
          </p:cNvPicPr>
          <p:nvPr/>
        </p:nvPicPr>
        <p:blipFill>
          <a:blip r:embed="rId7"/>
          <a:srcRect l="19622" r="19622"/>
          <a:stretch>
            <a:fillRect/>
          </a:stretch>
        </p:blipFill>
        <p:spPr>
          <a:xfrm>
            <a:off x="6267847" y="3824287"/>
            <a:ext cx="1650542" cy="2267778"/>
          </a:xfrm>
          <a:prstGeom prst="rect">
            <a:avLst/>
          </a:prstGeom>
          <a:ln w="12700">
            <a:miter lim="400000"/>
          </a:ln>
        </p:spPr>
      </p:pic>
      <p:sp>
        <p:nvSpPr>
          <p:cNvPr id="14" name="Text Placeholder 2"/>
          <p:cNvSpPr/>
          <p:nvPr/>
        </p:nvSpPr>
        <p:spPr>
          <a:xfrm>
            <a:off x="4259262" y="1598658"/>
            <a:ext cx="3659189" cy="478911"/>
          </a:xfrm>
          <a:prstGeom prst="rect">
            <a:avLst/>
          </a:prstGeom>
          <a:solidFill>
            <a:schemeClr val="accent1"/>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6000" tIns="36000" rIns="36000" bIns="36000" anchor="ctr">
            <a:normAutofit/>
          </a:bodyPr>
          <a:lstStyle>
            <a:lvl1pPr algn="ctr">
              <a:lnSpc>
                <a:spcPct val="90000"/>
              </a:lnSpc>
              <a:defRPr sz="1500">
                <a:solidFill>
                  <a:srgbClr val="FFFFFF"/>
                </a:solidFill>
              </a:defRPr>
            </a:lvl1p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sz="1500" b="0" i="0" u="none" strike="noStrike" kern="1200" cap="none" spc="0" normalizeH="0" baseline="0" noProof="0">
                <a:ln>
                  <a:noFill/>
                </a:ln>
                <a:solidFill>
                  <a:srgbClr val="FFFFFF"/>
                </a:solidFill>
                <a:effectLst/>
                <a:uLnTx/>
                <a:uFillTx/>
                <a:latin typeface="Arial"/>
                <a:ea typeface="+mn-ea"/>
                <a:cs typeface="+mn-cs"/>
              </a:rPr>
              <a:t>It’s Just a Phase!</a:t>
            </a:r>
          </a:p>
        </p:txBody>
      </p:sp>
      <p:sp>
        <p:nvSpPr>
          <p:cNvPr id="15" name="Superconductors Take Off!"/>
          <p:cNvSpPr txBox="1"/>
          <p:nvPr/>
        </p:nvSpPr>
        <p:spPr>
          <a:xfrm>
            <a:off x="8075613" y="5613121"/>
            <a:ext cx="3708401" cy="478911"/>
          </a:xfrm>
          <a:prstGeom prst="rect">
            <a:avLst/>
          </a:prstGeom>
          <a:solidFill>
            <a:schemeClr val="accent1"/>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6000" tIns="36000" rIns="36000" bIns="36000" anchor="ctr">
            <a:normAutofit/>
          </a:bodyPr>
          <a:lstStyle>
            <a:lvl1pPr algn="ctr">
              <a:lnSpc>
                <a:spcPct val="90000"/>
              </a:lnSpc>
              <a:defRPr sz="1600">
                <a:solidFill>
                  <a:srgbClr val="FFFFFF"/>
                </a:solidFill>
              </a:defRPr>
            </a:lvl1p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sz="1600" b="0" i="0" u="none" strike="noStrike" kern="1200" cap="none" spc="0" normalizeH="0" baseline="0" noProof="0">
                <a:ln>
                  <a:noFill/>
                </a:ln>
                <a:solidFill>
                  <a:srgbClr val="FFFFFF"/>
                </a:solidFill>
                <a:effectLst/>
                <a:uLnTx/>
                <a:uFillTx/>
                <a:latin typeface="Arial"/>
                <a:ea typeface="+mn-ea"/>
                <a:cs typeface="+mn-cs"/>
              </a:rPr>
              <a:t>Superconductors Take Off!</a:t>
            </a:r>
          </a:p>
        </p:txBody>
      </p:sp>
      <p:sp>
        <p:nvSpPr>
          <p:cNvPr id="16" name="Rectangle 15">
            <a:extLst>
              <a:ext uri="{FF2B5EF4-FFF2-40B4-BE49-F238E27FC236}">
                <a16:creationId xmlns:a16="http://schemas.microsoft.com/office/drawing/2014/main" id="{C005ECD0-0558-48D5-8DF6-08824E9AA62B}"/>
              </a:ext>
            </a:extLst>
          </p:cNvPr>
          <p:cNvSpPr/>
          <p:nvPr/>
        </p:nvSpPr>
        <p:spPr>
          <a:xfrm>
            <a:off x="2419109" y="6350851"/>
            <a:ext cx="9772891" cy="50714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1600" dirty="0">
                <a:latin typeface="Arial Narrow" panose="020B0606020202030204" pitchFamily="34" charset="0"/>
              </a:rPr>
              <a:t>Slide courtesy of Sarah Zöchling</a:t>
            </a:r>
          </a:p>
        </p:txBody>
      </p:sp>
    </p:spTree>
    <p:extLst>
      <p:ext uri="{BB962C8B-B14F-4D97-AF65-F5344CB8AC3E}">
        <p14:creationId xmlns:p14="http://schemas.microsoft.com/office/powerpoint/2010/main" val="8849928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3793A62-AA7E-5A4D-A43E-DF1B3593C4E5}" type="datetime1">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12/10/2021</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Arial"/>
                <a:ea typeface="+mn-ea"/>
                <a:cs typeface="+mn-cs"/>
              </a:rPr>
              <a:t>IR-ECO-TSP | How we welcomed thousands of students and teachers in our living rooms</a:t>
            </a: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pic>
        <p:nvPicPr>
          <p:cNvPr id="7" name="Picture 16" descr="Picture 16"/>
          <p:cNvPicPr>
            <a:picLocks noChangeAspect="1"/>
          </p:cNvPicPr>
          <p:nvPr/>
        </p:nvPicPr>
        <p:blipFill>
          <a:blip r:embed="rId3"/>
          <a:stretch>
            <a:fillRect/>
          </a:stretch>
        </p:blipFill>
        <p:spPr>
          <a:xfrm>
            <a:off x="3464342" y="4155166"/>
            <a:ext cx="1761107" cy="1497258"/>
          </a:xfrm>
          <a:prstGeom prst="rect">
            <a:avLst/>
          </a:prstGeom>
          <a:ln w="12700">
            <a:miter lim="400000"/>
          </a:ln>
        </p:spPr>
      </p:pic>
      <p:pic>
        <p:nvPicPr>
          <p:cNvPr id="8" name="Picture 18" descr="Picture 18"/>
          <p:cNvPicPr>
            <a:picLocks noChangeAspect="1"/>
          </p:cNvPicPr>
          <p:nvPr/>
        </p:nvPicPr>
        <p:blipFill>
          <a:blip r:embed="rId4"/>
          <a:stretch>
            <a:fillRect/>
          </a:stretch>
        </p:blipFill>
        <p:spPr>
          <a:xfrm>
            <a:off x="10417178" y="4155166"/>
            <a:ext cx="1774822" cy="1497258"/>
          </a:xfrm>
          <a:prstGeom prst="rect">
            <a:avLst/>
          </a:prstGeom>
          <a:ln w="12700">
            <a:miter lim="400000"/>
          </a:ln>
        </p:spPr>
      </p:pic>
      <p:pic>
        <p:nvPicPr>
          <p:cNvPr id="9" name="Picture 25" descr="Picture 25"/>
          <p:cNvPicPr>
            <a:picLocks noChangeAspect="1"/>
          </p:cNvPicPr>
          <p:nvPr/>
        </p:nvPicPr>
        <p:blipFill>
          <a:blip r:embed="rId5"/>
          <a:stretch>
            <a:fillRect/>
          </a:stretch>
        </p:blipFill>
        <p:spPr>
          <a:xfrm>
            <a:off x="5225448" y="4156986"/>
            <a:ext cx="5308425" cy="1495438"/>
          </a:xfrm>
          <a:prstGeom prst="rect">
            <a:avLst/>
          </a:prstGeom>
          <a:ln w="12700">
            <a:miter lim="400000"/>
          </a:ln>
        </p:spPr>
      </p:pic>
      <p:pic>
        <p:nvPicPr>
          <p:cNvPr id="10" name="Picture 29" descr="Picture 29"/>
          <p:cNvPicPr>
            <a:picLocks noChangeAspect="1"/>
          </p:cNvPicPr>
          <p:nvPr/>
        </p:nvPicPr>
        <p:blipFill>
          <a:blip r:embed="rId6"/>
          <a:stretch>
            <a:fillRect/>
          </a:stretch>
        </p:blipFill>
        <p:spPr>
          <a:xfrm>
            <a:off x="1998457" y="4155166"/>
            <a:ext cx="1465886" cy="1503283"/>
          </a:xfrm>
          <a:prstGeom prst="rect">
            <a:avLst/>
          </a:prstGeom>
          <a:ln w="12700">
            <a:miter lim="400000"/>
          </a:ln>
        </p:spPr>
      </p:pic>
      <p:pic>
        <p:nvPicPr>
          <p:cNvPr id="11" name="Picture 32" descr="Picture 32"/>
          <p:cNvPicPr>
            <a:picLocks noChangeAspect="1"/>
          </p:cNvPicPr>
          <p:nvPr/>
        </p:nvPicPr>
        <p:blipFill>
          <a:blip r:embed="rId7"/>
          <a:stretch>
            <a:fillRect/>
          </a:stretch>
        </p:blipFill>
        <p:spPr>
          <a:xfrm>
            <a:off x="0" y="4155166"/>
            <a:ext cx="1998458" cy="1497258"/>
          </a:xfrm>
          <a:prstGeom prst="rect">
            <a:avLst/>
          </a:prstGeom>
          <a:ln w="12700">
            <a:miter lim="400000"/>
          </a:ln>
        </p:spPr>
      </p:pic>
      <p:sp>
        <p:nvSpPr>
          <p:cNvPr id="12" name="Science shows"/>
          <p:cNvSpPr txBox="1">
            <a:spLocks noGrp="1"/>
          </p:cNvSpPr>
          <p:nvPr>
            <p:ph type="title"/>
          </p:nvPr>
        </p:nvSpPr>
        <p:spPr>
          <a:xfrm>
            <a:off x="407989" y="373592"/>
            <a:ext cx="11376025" cy="1065744"/>
          </a:xfrm>
          <a:prstGeom prst="rect">
            <a:avLst/>
          </a:prstGeom>
        </p:spPr>
        <p:txBody>
          <a:bodyPr anchor="t">
            <a:normAutofit fontScale="90000"/>
          </a:bodyPr>
          <a:lstStyle>
            <a:lvl1pPr>
              <a:defRPr sz="3600" b="1">
                <a:solidFill>
                  <a:schemeClr val="accent1"/>
                </a:solidFill>
              </a:defRPr>
            </a:lvl1pPr>
          </a:lstStyle>
          <a:p>
            <a:r>
              <a:rPr lang="de-CH" sz="4900" dirty="0"/>
              <a:t>Virtual Science Shows</a:t>
            </a:r>
            <a:br>
              <a:rPr lang="de-CH" sz="4900" dirty="0"/>
            </a:br>
            <a:r>
              <a:rPr lang="de-CH" sz="4000" i="1" dirty="0">
                <a:solidFill>
                  <a:srgbClr val="0033A0"/>
                </a:solidFill>
              </a:rPr>
              <a:t>Participation overview</a:t>
            </a:r>
            <a:br>
              <a:rPr lang="de-CH" sz="4800" dirty="0"/>
            </a:br>
            <a:endParaRPr dirty="0"/>
          </a:p>
        </p:txBody>
      </p:sp>
      <p:sp>
        <p:nvSpPr>
          <p:cNvPr id="13" name="From October 2020 we performed 45 shows.…"/>
          <p:cNvSpPr txBox="1">
            <a:spLocks/>
          </p:cNvSpPr>
          <p:nvPr/>
        </p:nvSpPr>
        <p:spPr>
          <a:xfrm>
            <a:off x="407987" y="1598658"/>
            <a:ext cx="11376026" cy="1899118"/>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10552" marR="0" lvl="0" indent="-210552" algn="l" defTabSz="914400" rtl="0" eaLnBrk="1" fontAlgn="auto" latinLnBrk="0" hangingPunct="1">
              <a:lnSpc>
                <a:spcPct val="90000"/>
              </a:lnSpc>
              <a:spcBef>
                <a:spcPts val="1800"/>
              </a:spcBef>
              <a:spcAft>
                <a:spcPts val="400"/>
              </a:spcAft>
              <a:buClrTx/>
              <a:buSzTx/>
              <a:buFontTx/>
              <a:buNone/>
              <a:tabLst/>
              <a:defRPr sz="2100" b="1">
                <a:solidFill>
                  <a:srgbClr val="181818"/>
                </a:solidFill>
              </a:defRPr>
            </a:pPr>
            <a:r>
              <a:rPr kumimoji="0" lang="en-GB" sz="2100" b="0" i="0" u="none" strike="noStrike" kern="1200" cap="none" spc="0" normalizeH="0" baseline="0" noProof="0" dirty="0">
                <a:ln>
                  <a:noFill/>
                </a:ln>
                <a:solidFill>
                  <a:srgbClr val="181818"/>
                </a:solidFill>
                <a:effectLst/>
                <a:uLnTx/>
                <a:uFillTx/>
                <a:latin typeface="Arial"/>
                <a:ea typeface="+mn-ea"/>
                <a:cs typeface="+mn-cs"/>
              </a:rPr>
              <a:t>Since October 2020 w</a:t>
            </a:r>
            <a:r>
              <a:rPr kumimoji="0" lang="en-GB" sz="2100" b="0" i="0" u="none" strike="noStrike" kern="1200" cap="none" spc="0" normalizeH="0" baseline="0" noProof="0" dirty="0">
                <a:ln>
                  <a:noFill/>
                </a:ln>
                <a:solidFill>
                  <a:srgbClr val="303030"/>
                </a:solidFill>
                <a:effectLst/>
                <a:uLnTx/>
                <a:uFillTx/>
                <a:latin typeface="Arial"/>
                <a:ea typeface="+mn-ea"/>
                <a:cs typeface="+mn-cs"/>
              </a:rPr>
              <a:t>e performed</a:t>
            </a:r>
            <a:r>
              <a:rPr kumimoji="0" lang="en-GB" sz="2100" b="1" i="0" u="none" strike="noStrike" kern="1200" cap="none" spc="0" normalizeH="0" baseline="0" noProof="0" dirty="0">
                <a:ln>
                  <a:noFill/>
                </a:ln>
                <a:solidFill>
                  <a:srgbClr val="303030"/>
                </a:solidFill>
                <a:effectLst/>
                <a:uLnTx/>
                <a:uFillTx/>
                <a:latin typeface="Arial"/>
                <a:ea typeface="+mn-ea"/>
                <a:cs typeface="+mn-cs"/>
              </a:rPr>
              <a:t> &gt;&gt;50 shows.</a:t>
            </a:r>
          </a:p>
          <a:p>
            <a:pPr marL="210552" marR="0" lvl="0" indent="-210552" algn="l" defTabSz="914400" rtl="0" eaLnBrk="1" fontAlgn="auto" latinLnBrk="0" hangingPunct="1">
              <a:lnSpc>
                <a:spcPct val="90000"/>
              </a:lnSpc>
              <a:spcBef>
                <a:spcPts val="1800"/>
              </a:spcBef>
              <a:spcAft>
                <a:spcPts val="400"/>
              </a:spcAft>
              <a:buClrTx/>
              <a:buSzTx/>
              <a:buFontTx/>
              <a:buNone/>
              <a:tabLst/>
              <a:defRPr sz="2100" b="1">
                <a:solidFill>
                  <a:srgbClr val="181818"/>
                </a:solidFill>
              </a:defRPr>
            </a:pPr>
            <a:r>
              <a:rPr kumimoji="0" lang="en-GB" sz="2100" b="0" i="0" u="none" strike="noStrike" kern="1200" cap="none" spc="0" normalizeH="0" baseline="0" noProof="0" dirty="0">
                <a:ln>
                  <a:noFill/>
                </a:ln>
                <a:solidFill>
                  <a:srgbClr val="181818"/>
                </a:solidFill>
                <a:effectLst/>
                <a:uLnTx/>
                <a:uFillTx/>
                <a:latin typeface="Arial"/>
                <a:ea typeface="+mn-ea"/>
                <a:cs typeface="+mn-cs"/>
              </a:rPr>
              <a:t>Our shows “travelled” to</a:t>
            </a:r>
            <a:r>
              <a:rPr kumimoji="0" lang="en-GB" sz="2100" b="1" i="0" u="none" strike="noStrike" kern="1200" cap="none" spc="0" normalizeH="0" baseline="0" noProof="0" dirty="0">
                <a:ln>
                  <a:noFill/>
                </a:ln>
                <a:solidFill>
                  <a:srgbClr val="181818"/>
                </a:solidFill>
                <a:effectLst/>
                <a:uLnTx/>
                <a:uFillTx/>
                <a:latin typeface="Arial"/>
                <a:ea typeface="+mn-ea"/>
                <a:cs typeface="+mn-cs"/>
              </a:rPr>
              <a:t> &gt;20 different countries.</a:t>
            </a:r>
          </a:p>
          <a:p>
            <a:pPr marL="210552" marR="0" lvl="0" indent="-210552" algn="l" defTabSz="914400" rtl="0" eaLnBrk="1" fontAlgn="auto" latinLnBrk="0" hangingPunct="1">
              <a:lnSpc>
                <a:spcPct val="90000"/>
              </a:lnSpc>
              <a:spcBef>
                <a:spcPts val="1800"/>
              </a:spcBef>
              <a:spcAft>
                <a:spcPts val="400"/>
              </a:spcAft>
              <a:buClrTx/>
              <a:buSzTx/>
              <a:buFontTx/>
              <a:buNone/>
              <a:tabLst/>
              <a:defRPr sz="2100" b="1">
                <a:solidFill>
                  <a:srgbClr val="181818"/>
                </a:solidFill>
              </a:defRPr>
            </a:pPr>
            <a:r>
              <a:rPr kumimoji="0" lang="en-GB" sz="2100" b="1" i="0" u="none" strike="noStrike" kern="1200" cap="none" spc="0" normalizeH="0" baseline="0" noProof="0" dirty="0">
                <a:ln>
                  <a:noFill/>
                </a:ln>
                <a:solidFill>
                  <a:srgbClr val="181818"/>
                </a:solidFill>
                <a:effectLst/>
                <a:uLnTx/>
                <a:uFillTx/>
                <a:latin typeface="Arial"/>
                <a:ea typeface="+mn-ea"/>
                <a:cs typeface="+mn-cs"/>
              </a:rPr>
              <a:t>We reached more than 2500 students between ages 12 and 19!</a:t>
            </a:r>
          </a:p>
        </p:txBody>
      </p:sp>
      <p:sp>
        <p:nvSpPr>
          <p:cNvPr id="15" name="Rectangle 14">
            <a:extLst>
              <a:ext uri="{FF2B5EF4-FFF2-40B4-BE49-F238E27FC236}">
                <a16:creationId xmlns:a16="http://schemas.microsoft.com/office/drawing/2014/main" id="{565B12EA-A4E0-446F-9929-424F00063CBE}"/>
              </a:ext>
            </a:extLst>
          </p:cNvPr>
          <p:cNvSpPr/>
          <p:nvPr/>
        </p:nvSpPr>
        <p:spPr>
          <a:xfrm>
            <a:off x="2419109" y="6350851"/>
            <a:ext cx="9772891" cy="50714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1600" dirty="0">
                <a:latin typeface="Arial Narrow" panose="020B0606020202030204" pitchFamily="34" charset="0"/>
              </a:rPr>
              <a:t>Slide courtesy of Sarah Zöchling</a:t>
            </a:r>
          </a:p>
        </p:txBody>
      </p:sp>
    </p:spTree>
    <p:extLst>
      <p:ext uri="{BB962C8B-B14F-4D97-AF65-F5344CB8AC3E}">
        <p14:creationId xmlns:p14="http://schemas.microsoft.com/office/powerpoint/2010/main" val="36727166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0D6AD4-3B58-40E6-A4AE-23FB072F3BCA}"/>
              </a:ext>
            </a:extLst>
          </p:cNvPr>
          <p:cNvSpPr>
            <a:spLocks noGrp="1"/>
          </p:cNvSpPr>
          <p:nvPr>
            <p:ph type="title"/>
          </p:nvPr>
        </p:nvSpPr>
        <p:spPr/>
        <p:txBody>
          <a:bodyPr/>
          <a:lstStyle/>
          <a:p>
            <a:r>
              <a:rPr lang="en-US" dirty="0"/>
              <a:t>Beamline for Schools</a:t>
            </a:r>
            <a:endParaRPr lang="en-GB" dirty="0"/>
          </a:p>
        </p:txBody>
      </p:sp>
      <p:sp>
        <p:nvSpPr>
          <p:cNvPr id="3" name="Content Placeholder 2">
            <a:extLst>
              <a:ext uri="{FF2B5EF4-FFF2-40B4-BE49-F238E27FC236}">
                <a16:creationId xmlns:a16="http://schemas.microsoft.com/office/drawing/2014/main" id="{59160345-EF43-4055-AC92-6EC61718C9FB}"/>
              </a:ext>
            </a:extLst>
          </p:cNvPr>
          <p:cNvSpPr>
            <a:spLocks noGrp="1"/>
          </p:cNvSpPr>
          <p:nvPr>
            <p:ph idx="1"/>
          </p:nvPr>
        </p:nvSpPr>
        <p:spPr>
          <a:xfrm>
            <a:off x="70620" y="1028153"/>
            <a:ext cx="4002336" cy="5372647"/>
          </a:xfrm>
        </p:spPr>
        <p:txBody>
          <a:bodyPr>
            <a:normAutofit fontScale="92500" lnSpcReduction="10000"/>
          </a:bodyPr>
          <a:lstStyle/>
          <a:p>
            <a:endParaRPr lang="en-US" dirty="0"/>
          </a:p>
          <a:p>
            <a:r>
              <a:rPr lang="en-US" dirty="0"/>
              <a:t>Competition for High-School Student Teams</a:t>
            </a:r>
          </a:p>
          <a:p>
            <a:endParaRPr lang="en-US" dirty="0"/>
          </a:p>
          <a:p>
            <a:r>
              <a:rPr lang="en-US" dirty="0"/>
              <a:t>Normally at CERN’s PS, 2019-21 at DESY</a:t>
            </a:r>
          </a:p>
          <a:p>
            <a:endParaRPr lang="en-US" dirty="0"/>
          </a:p>
          <a:p>
            <a:r>
              <a:rPr lang="en-US" dirty="0"/>
              <a:t>Participation 2021</a:t>
            </a:r>
          </a:p>
          <a:p>
            <a:pPr lvl="1"/>
            <a:r>
              <a:rPr lang="en-US" dirty="0"/>
              <a:t>298 proposals</a:t>
            </a:r>
          </a:p>
          <a:p>
            <a:endParaRPr lang="en-US" dirty="0"/>
          </a:p>
          <a:p>
            <a:r>
              <a:rPr lang="en-US" dirty="0"/>
              <a:t>2022</a:t>
            </a:r>
          </a:p>
          <a:p>
            <a:pPr lvl="1"/>
            <a:r>
              <a:rPr lang="en-US" dirty="0"/>
              <a:t>back at CERN for the finals of the competition</a:t>
            </a:r>
          </a:p>
        </p:txBody>
      </p:sp>
      <p:grpSp>
        <p:nvGrpSpPr>
          <p:cNvPr id="14" name="Group 13">
            <a:extLst>
              <a:ext uri="{FF2B5EF4-FFF2-40B4-BE49-F238E27FC236}">
                <a16:creationId xmlns:a16="http://schemas.microsoft.com/office/drawing/2014/main" id="{8C3274F7-CC39-4ADE-A9DC-AD6B2FDEA4BE}"/>
              </a:ext>
            </a:extLst>
          </p:cNvPr>
          <p:cNvGrpSpPr/>
          <p:nvPr/>
        </p:nvGrpSpPr>
        <p:grpSpPr>
          <a:xfrm>
            <a:off x="8500956" y="1028153"/>
            <a:ext cx="3600000" cy="3394800"/>
            <a:chOff x="5868000" y="1584000"/>
            <a:chExt cx="3600000" cy="3394800"/>
          </a:xfrm>
        </p:grpSpPr>
        <p:pic>
          <p:nvPicPr>
            <p:cNvPr id="4" name="Picture 3">
              <a:extLst>
                <a:ext uri="{FF2B5EF4-FFF2-40B4-BE49-F238E27FC236}">
                  <a16:creationId xmlns:a16="http://schemas.microsoft.com/office/drawing/2014/main" id="{864B5570-7CF1-42E8-9335-4CD55E2CE792}"/>
                </a:ext>
              </a:extLst>
            </p:cNvPr>
            <p:cNvPicPr/>
            <p:nvPr/>
          </p:nvPicPr>
          <p:blipFill>
            <a:blip r:embed="rId2"/>
            <a:srcRect l="11664" t="19620" r="28327" b="2303"/>
            <a:stretch/>
          </p:blipFill>
          <p:spPr>
            <a:xfrm>
              <a:off x="5868000" y="1584000"/>
              <a:ext cx="3600000" cy="3394800"/>
            </a:xfrm>
            <a:prstGeom prst="rect">
              <a:avLst/>
            </a:prstGeom>
            <a:ln>
              <a:noFill/>
            </a:ln>
          </p:spPr>
        </p:pic>
        <p:pic>
          <p:nvPicPr>
            <p:cNvPr id="5" name="Picture 4">
              <a:extLst>
                <a:ext uri="{FF2B5EF4-FFF2-40B4-BE49-F238E27FC236}">
                  <a16:creationId xmlns:a16="http://schemas.microsoft.com/office/drawing/2014/main" id="{DC5E731D-D4B1-4363-88E5-151F8B79BC07}"/>
                </a:ext>
              </a:extLst>
            </p:cNvPr>
            <p:cNvPicPr/>
            <p:nvPr/>
          </p:nvPicPr>
          <p:blipFill>
            <a:blip r:embed="rId3"/>
            <a:stretch/>
          </p:blipFill>
          <p:spPr>
            <a:xfrm>
              <a:off x="7524000" y="2242800"/>
              <a:ext cx="360000" cy="360000"/>
            </a:xfrm>
            <a:prstGeom prst="rect">
              <a:avLst/>
            </a:prstGeom>
            <a:ln>
              <a:noFill/>
            </a:ln>
          </p:spPr>
        </p:pic>
        <p:pic>
          <p:nvPicPr>
            <p:cNvPr id="6" name="Picture 5">
              <a:extLst>
                <a:ext uri="{FF2B5EF4-FFF2-40B4-BE49-F238E27FC236}">
                  <a16:creationId xmlns:a16="http://schemas.microsoft.com/office/drawing/2014/main" id="{3C2EA114-B805-482E-9CD7-177FAAD3FE11}"/>
                </a:ext>
              </a:extLst>
            </p:cNvPr>
            <p:cNvPicPr/>
            <p:nvPr/>
          </p:nvPicPr>
          <p:blipFill>
            <a:blip r:embed="rId4"/>
            <a:stretch/>
          </p:blipFill>
          <p:spPr>
            <a:xfrm>
              <a:off x="7308000" y="2962800"/>
              <a:ext cx="360000" cy="360000"/>
            </a:xfrm>
            <a:prstGeom prst="rect">
              <a:avLst/>
            </a:prstGeom>
            <a:ln>
              <a:noFill/>
            </a:ln>
          </p:spPr>
        </p:pic>
        <p:sp>
          <p:nvSpPr>
            <p:cNvPr id="7" name="Line 3">
              <a:extLst>
                <a:ext uri="{FF2B5EF4-FFF2-40B4-BE49-F238E27FC236}">
                  <a16:creationId xmlns:a16="http://schemas.microsoft.com/office/drawing/2014/main" id="{42E09970-81C6-4CBF-A747-5E095B4B2FF5}"/>
                </a:ext>
              </a:extLst>
            </p:cNvPr>
            <p:cNvSpPr/>
            <p:nvPr/>
          </p:nvSpPr>
          <p:spPr>
            <a:xfrm flipV="1">
              <a:off x="7524000" y="2602800"/>
              <a:ext cx="144000" cy="360000"/>
            </a:xfrm>
            <a:prstGeom prst="line">
              <a:avLst/>
            </a:prstGeom>
            <a:ln w="29160">
              <a:solidFill>
                <a:srgbClr val="000000"/>
              </a:solidFill>
              <a:custDash>
                <a:ds d="0" sp="0"/>
                <a:ds d="0" sp="0"/>
              </a:custDash>
              <a:round/>
            </a:ln>
          </p:spPr>
          <p:style>
            <a:lnRef idx="0">
              <a:scrgbClr r="0" g="0" b="0"/>
            </a:lnRef>
            <a:fillRef idx="0">
              <a:scrgbClr r="0" g="0" b="0"/>
            </a:fillRef>
            <a:effectRef idx="0">
              <a:scrgbClr r="0" g="0" b="0"/>
            </a:effectRef>
            <a:fontRef idx="minor"/>
          </p:style>
        </p:sp>
      </p:grpSp>
      <p:grpSp>
        <p:nvGrpSpPr>
          <p:cNvPr id="16" name="Group 15">
            <a:extLst>
              <a:ext uri="{FF2B5EF4-FFF2-40B4-BE49-F238E27FC236}">
                <a16:creationId xmlns:a16="http://schemas.microsoft.com/office/drawing/2014/main" id="{47D38705-7377-4552-92C7-7989F09CCDA1}"/>
              </a:ext>
            </a:extLst>
          </p:cNvPr>
          <p:cNvGrpSpPr/>
          <p:nvPr/>
        </p:nvGrpSpPr>
        <p:grpSpPr>
          <a:xfrm>
            <a:off x="4072956" y="977740"/>
            <a:ext cx="4500000" cy="1846800"/>
            <a:chOff x="576000" y="5382000"/>
            <a:chExt cx="4500000" cy="1846800"/>
          </a:xfrm>
        </p:grpSpPr>
        <p:pic>
          <p:nvPicPr>
            <p:cNvPr id="10" name="Picture 9">
              <a:extLst>
                <a:ext uri="{FF2B5EF4-FFF2-40B4-BE49-F238E27FC236}">
                  <a16:creationId xmlns:a16="http://schemas.microsoft.com/office/drawing/2014/main" id="{1709F1FD-C711-4AB0-A69B-5DC1E468BA74}"/>
                </a:ext>
              </a:extLst>
            </p:cNvPr>
            <p:cNvPicPr/>
            <p:nvPr/>
          </p:nvPicPr>
          <p:blipFill>
            <a:blip r:embed="rId5"/>
            <a:srcRect t="42890"/>
            <a:stretch/>
          </p:blipFill>
          <p:spPr>
            <a:xfrm>
              <a:off x="576000" y="5382000"/>
              <a:ext cx="4320000" cy="1846800"/>
            </a:xfrm>
            <a:prstGeom prst="rect">
              <a:avLst/>
            </a:prstGeom>
            <a:ln>
              <a:noFill/>
            </a:ln>
          </p:spPr>
        </p:pic>
        <p:sp>
          <p:nvSpPr>
            <p:cNvPr id="12" name="TextShape 5">
              <a:extLst>
                <a:ext uri="{FF2B5EF4-FFF2-40B4-BE49-F238E27FC236}">
                  <a16:creationId xmlns:a16="http://schemas.microsoft.com/office/drawing/2014/main" id="{442FCB1F-8B85-4D3A-BA47-45A0CFB03EE8}"/>
                </a:ext>
              </a:extLst>
            </p:cNvPr>
            <p:cNvSpPr txBox="1"/>
            <p:nvPr/>
          </p:nvSpPr>
          <p:spPr>
            <a:xfrm>
              <a:off x="3060000" y="5400000"/>
              <a:ext cx="2016000" cy="442440"/>
            </a:xfrm>
            <a:prstGeom prst="rect">
              <a:avLst/>
            </a:prstGeom>
            <a:noFill/>
            <a:ln>
              <a:noFill/>
            </a:ln>
          </p:spPr>
          <p:txBody>
            <a:bodyPr lIns="90000" tIns="45000" rIns="90000" bIns="4500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1"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Team @ DESY</a:t>
              </a:r>
            </a:p>
          </p:txBody>
        </p:sp>
      </p:grpSp>
      <p:pic>
        <p:nvPicPr>
          <p:cNvPr id="19" name="Picture 18">
            <a:extLst>
              <a:ext uri="{FF2B5EF4-FFF2-40B4-BE49-F238E27FC236}">
                <a16:creationId xmlns:a16="http://schemas.microsoft.com/office/drawing/2014/main" id="{F91BEAE5-D0A0-42F8-96FD-86E8A96BCDAF}"/>
              </a:ext>
            </a:extLst>
          </p:cNvPr>
          <p:cNvPicPr/>
          <p:nvPr/>
        </p:nvPicPr>
        <p:blipFill>
          <a:blip r:embed="rId6"/>
          <a:stretch/>
        </p:blipFill>
        <p:spPr>
          <a:xfrm>
            <a:off x="8392956" y="3134937"/>
            <a:ext cx="3799044" cy="3723063"/>
          </a:xfrm>
          <a:prstGeom prst="rect">
            <a:avLst/>
          </a:prstGeom>
          <a:ln>
            <a:noFill/>
          </a:ln>
        </p:spPr>
      </p:pic>
      <p:grpSp>
        <p:nvGrpSpPr>
          <p:cNvPr id="20" name="Group 19">
            <a:extLst>
              <a:ext uri="{FF2B5EF4-FFF2-40B4-BE49-F238E27FC236}">
                <a16:creationId xmlns:a16="http://schemas.microsoft.com/office/drawing/2014/main" id="{1C0978CA-66B1-4705-9448-B2E7ABFC5B9B}"/>
              </a:ext>
            </a:extLst>
          </p:cNvPr>
          <p:cNvGrpSpPr/>
          <p:nvPr/>
        </p:nvGrpSpPr>
        <p:grpSpPr>
          <a:xfrm>
            <a:off x="4007475" y="3298785"/>
            <a:ext cx="4439481" cy="2989511"/>
            <a:chOff x="2375690" y="1159136"/>
            <a:chExt cx="7638206" cy="4693068"/>
          </a:xfrm>
        </p:grpSpPr>
        <p:graphicFrame>
          <p:nvGraphicFramePr>
            <p:cNvPr id="21" name="Content Placeholder 10">
              <a:extLst>
                <a:ext uri="{FF2B5EF4-FFF2-40B4-BE49-F238E27FC236}">
                  <a16:creationId xmlns:a16="http://schemas.microsoft.com/office/drawing/2014/main" id="{0C360EED-ADA5-471D-B00E-6BB9C8ED9EED}"/>
                </a:ext>
              </a:extLst>
            </p:cNvPr>
            <p:cNvGraphicFramePr/>
            <p:nvPr/>
          </p:nvGraphicFramePr>
          <p:xfrm>
            <a:off x="2720526" y="1159136"/>
            <a:ext cx="7293370" cy="4561686"/>
          </p:xfrm>
          <a:graphic>
            <a:graphicData uri="http://schemas.openxmlformats.org/drawingml/2006/chart">
              <c:chart xmlns:c="http://schemas.openxmlformats.org/drawingml/2006/chart" xmlns:r="http://schemas.openxmlformats.org/officeDocument/2006/relationships" r:id="rId7"/>
            </a:graphicData>
          </a:graphic>
        </p:graphicFrame>
        <p:sp>
          <p:nvSpPr>
            <p:cNvPr id="22" name="CustomShape 3">
              <a:extLst>
                <a:ext uri="{FF2B5EF4-FFF2-40B4-BE49-F238E27FC236}">
                  <a16:creationId xmlns:a16="http://schemas.microsoft.com/office/drawing/2014/main" id="{7103F3F9-888A-4CA6-8761-D05E36714A1D}"/>
                </a:ext>
              </a:extLst>
            </p:cNvPr>
            <p:cNvSpPr/>
            <p:nvPr/>
          </p:nvSpPr>
          <p:spPr>
            <a:xfrm>
              <a:off x="4931357" y="5507729"/>
              <a:ext cx="3381760" cy="344475"/>
            </a:xfrm>
            <a:prstGeom prst="rect">
              <a:avLst/>
            </a:prstGeom>
            <a:noFill/>
            <a:ln>
              <a:noFill/>
            </a:ln>
          </p:spPr>
          <p:style>
            <a:lnRef idx="0">
              <a:scrgbClr r="0" g="0" b="0"/>
            </a:lnRef>
            <a:fillRef idx="0">
              <a:scrgbClr r="0" g="0" b="0"/>
            </a:fillRef>
            <a:effectRef idx="0">
              <a:scrgbClr r="0" g="0" b="0"/>
            </a:effectRef>
            <a:fontRef idx="minor"/>
          </p:style>
          <p:txBody>
            <a:bodyPr lIns="89988" tIns="44994" rIns="89988" bIns="44994"/>
            <a:lstStyle/>
            <a:p>
              <a:pPr marL="0" marR="0" lvl="0" indent="0" algn="l" defTabSz="914309" rtl="0" eaLnBrk="1" fontAlgn="auto" latinLnBrk="0" hangingPunct="1">
                <a:lnSpc>
                  <a:spcPct val="100000"/>
                </a:lnSpc>
                <a:spcBef>
                  <a:spcPts val="0"/>
                </a:spcBef>
                <a:spcAft>
                  <a:spcPts val="0"/>
                </a:spcAft>
                <a:buClrTx/>
                <a:buSzTx/>
                <a:buFontTx/>
                <a:buNone/>
                <a:tabLst/>
                <a:defRPr/>
              </a:pPr>
              <a:r>
                <a:rPr kumimoji="0" lang="fr-FR" sz="700" b="0" i="0" u="none" strike="noStrike" kern="1200" cap="none" spc="-1" normalizeH="0" baseline="0" noProof="0">
                  <a:ln>
                    <a:noFill/>
                  </a:ln>
                  <a:solidFill>
                    <a:srgbClr val="000000"/>
                  </a:solidFill>
                  <a:effectLst/>
                  <a:uLnTx/>
                  <a:uFillTx/>
                  <a:latin typeface="Arial"/>
                  <a:ea typeface="DejaVu Sans"/>
                  <a:cs typeface="+mn-cs"/>
                </a:rPr>
                <a:t>Number of Proposals/Countries</a:t>
              </a:r>
              <a:endParaRPr kumimoji="0" lang="fr-FR" sz="700" b="0" i="0" u="none" strike="noStrike" kern="1200" cap="none" spc="-1" normalizeH="0" baseline="0" noProof="0">
                <a:ln>
                  <a:noFill/>
                </a:ln>
                <a:solidFill>
                  <a:prstClr val="black"/>
                </a:solidFill>
                <a:effectLst/>
                <a:uLnTx/>
                <a:uFillTx/>
                <a:latin typeface="Arial"/>
                <a:ea typeface="+mn-ea"/>
                <a:cs typeface="+mn-cs"/>
              </a:endParaRPr>
            </a:p>
          </p:txBody>
        </p:sp>
        <p:sp>
          <p:nvSpPr>
            <p:cNvPr id="23" name="CustomShape 4">
              <a:extLst>
                <a:ext uri="{FF2B5EF4-FFF2-40B4-BE49-F238E27FC236}">
                  <a16:creationId xmlns:a16="http://schemas.microsoft.com/office/drawing/2014/main" id="{0E3C4B91-B810-4695-95D8-F57B77D81E38}"/>
                </a:ext>
              </a:extLst>
            </p:cNvPr>
            <p:cNvSpPr/>
            <p:nvPr/>
          </p:nvSpPr>
          <p:spPr>
            <a:xfrm rot="16200000">
              <a:off x="2080889" y="2816720"/>
              <a:ext cx="934078" cy="344475"/>
            </a:xfrm>
            <a:prstGeom prst="rect">
              <a:avLst/>
            </a:prstGeom>
            <a:noFill/>
            <a:ln>
              <a:noFill/>
            </a:ln>
          </p:spPr>
          <p:style>
            <a:lnRef idx="0">
              <a:scrgbClr r="0" g="0" b="0"/>
            </a:lnRef>
            <a:fillRef idx="0">
              <a:scrgbClr r="0" g="0" b="0"/>
            </a:fillRef>
            <a:effectRef idx="0">
              <a:scrgbClr r="0" g="0" b="0"/>
            </a:effectRef>
            <a:fontRef idx="minor"/>
          </p:style>
          <p:txBody>
            <a:bodyPr lIns="89988" tIns="44994" rIns="89988" bIns="44994"/>
            <a:lstStyle/>
            <a:p>
              <a:pPr marL="0" marR="0" lvl="0" indent="0" algn="l" defTabSz="914309" rtl="0" eaLnBrk="1" fontAlgn="auto" latinLnBrk="0" hangingPunct="1">
                <a:lnSpc>
                  <a:spcPct val="100000"/>
                </a:lnSpc>
                <a:spcBef>
                  <a:spcPts val="0"/>
                </a:spcBef>
                <a:spcAft>
                  <a:spcPts val="0"/>
                </a:spcAft>
                <a:buClrTx/>
                <a:buSzTx/>
                <a:buFontTx/>
                <a:buNone/>
                <a:tabLst/>
                <a:defRPr/>
              </a:pPr>
              <a:r>
                <a:rPr kumimoji="0" lang="fr-FR" sz="700" b="0" i="0" u="none" strike="noStrike" kern="1200" cap="none" spc="-1" normalizeH="0" baseline="0" noProof="0">
                  <a:ln>
                    <a:noFill/>
                  </a:ln>
                  <a:solidFill>
                    <a:srgbClr val="000000"/>
                  </a:solidFill>
                  <a:effectLst/>
                  <a:uLnTx/>
                  <a:uFillTx/>
                  <a:latin typeface="Arial"/>
                  <a:ea typeface="DejaVu Sans"/>
                  <a:cs typeface="+mn-cs"/>
                </a:rPr>
                <a:t>Edition</a:t>
              </a:r>
              <a:endParaRPr kumimoji="0" lang="fr-FR" sz="700" b="0" i="0" u="none" strike="noStrike" kern="1200" cap="none" spc="-1" normalizeH="0" baseline="0" noProof="0">
                <a:ln>
                  <a:noFill/>
                </a:ln>
                <a:solidFill>
                  <a:prstClr val="black"/>
                </a:solidFill>
                <a:effectLst/>
                <a:uLnTx/>
                <a:uFillTx/>
                <a:latin typeface="Arial"/>
                <a:ea typeface="+mn-ea"/>
                <a:cs typeface="+mn-cs"/>
              </a:endParaRPr>
            </a:p>
          </p:txBody>
        </p:sp>
        <p:sp>
          <p:nvSpPr>
            <p:cNvPr id="24" name="Line 8">
              <a:extLst>
                <a:ext uri="{FF2B5EF4-FFF2-40B4-BE49-F238E27FC236}">
                  <a16:creationId xmlns:a16="http://schemas.microsoft.com/office/drawing/2014/main" id="{3AB606EB-9C15-4EEE-9EDC-B02C538CD8DE}"/>
                </a:ext>
              </a:extLst>
            </p:cNvPr>
            <p:cNvSpPr/>
            <p:nvPr/>
          </p:nvSpPr>
          <p:spPr>
            <a:xfrm>
              <a:off x="2987611" y="2700095"/>
              <a:ext cx="6767119" cy="360"/>
            </a:xfrm>
            <a:prstGeom prst="line">
              <a:avLst/>
            </a:prstGeom>
            <a:ln w="29160" cap="rnd">
              <a:solidFill>
                <a:srgbClr val="61C4D3"/>
              </a:solidFill>
              <a:custDash>
                <a:ds d="200000" sp="200000"/>
              </a:custDash>
              <a:round/>
            </a:ln>
          </p:spPr>
          <p:style>
            <a:lnRef idx="0">
              <a:scrgbClr r="0" g="0" b="0"/>
            </a:lnRef>
            <a:fillRef idx="0">
              <a:scrgbClr r="0" g="0" b="0"/>
            </a:fillRef>
            <a:effectRef idx="0">
              <a:scrgbClr r="0" g="0" b="0"/>
            </a:effectRef>
            <a:fontRef idx="minor"/>
          </p:style>
        </p:sp>
        <p:sp>
          <p:nvSpPr>
            <p:cNvPr id="25" name="CustomShape 9">
              <a:extLst>
                <a:ext uri="{FF2B5EF4-FFF2-40B4-BE49-F238E27FC236}">
                  <a16:creationId xmlns:a16="http://schemas.microsoft.com/office/drawing/2014/main" id="{79661678-67A2-4F77-A80B-939D7A55D202}"/>
                </a:ext>
              </a:extLst>
            </p:cNvPr>
            <p:cNvSpPr/>
            <p:nvPr/>
          </p:nvSpPr>
          <p:spPr>
            <a:xfrm>
              <a:off x="7918969" y="3527987"/>
              <a:ext cx="1150770" cy="401708"/>
            </a:xfrm>
            <a:prstGeom prst="rect">
              <a:avLst/>
            </a:prstGeom>
            <a:noFill/>
            <a:ln>
              <a:noFill/>
            </a:ln>
          </p:spPr>
          <p:style>
            <a:lnRef idx="0">
              <a:scrgbClr r="0" g="0" b="0"/>
            </a:lnRef>
            <a:fillRef idx="0">
              <a:scrgbClr r="0" g="0" b="0"/>
            </a:fillRef>
            <a:effectRef idx="0">
              <a:scrgbClr r="0" g="0" b="0"/>
            </a:effectRef>
            <a:fontRef idx="minor"/>
          </p:style>
          <p:txBody>
            <a:bodyPr lIns="89988" tIns="44994" rIns="89988" bIns="44994"/>
            <a:lstStyle/>
            <a:p>
              <a:pPr marL="0" marR="0" lvl="0" indent="0" algn="l" defTabSz="914309" rtl="0" eaLnBrk="1" fontAlgn="auto" latinLnBrk="0" hangingPunct="1">
                <a:lnSpc>
                  <a:spcPct val="100000"/>
                </a:lnSpc>
                <a:spcBef>
                  <a:spcPts val="0"/>
                </a:spcBef>
                <a:spcAft>
                  <a:spcPts val="0"/>
                </a:spcAft>
                <a:buClrTx/>
                <a:buSzTx/>
                <a:buFontTx/>
                <a:buNone/>
                <a:tabLst/>
                <a:defRPr/>
              </a:pPr>
              <a:r>
                <a:rPr kumimoji="0" lang="fr-FR" sz="900" b="1" i="0" u="none" strike="noStrike" kern="1200" cap="none" spc="-1" normalizeH="0" baseline="0" noProof="0">
                  <a:ln>
                    <a:noFill/>
                  </a:ln>
                  <a:solidFill>
                    <a:srgbClr val="61C4D3"/>
                  </a:solidFill>
                  <a:effectLst/>
                  <a:uLnTx/>
                  <a:uFillTx/>
                  <a:latin typeface="Arial"/>
                  <a:ea typeface="DejaVu Sans"/>
                  <a:cs typeface="+mn-cs"/>
                </a:rPr>
                <a:t>CERN</a:t>
              </a:r>
              <a:endParaRPr kumimoji="0" lang="fr-FR" sz="900" b="0" i="0" u="none" strike="noStrike" kern="1200" cap="none" spc="-1" normalizeH="0" baseline="0" noProof="0">
                <a:ln>
                  <a:noFill/>
                </a:ln>
                <a:solidFill>
                  <a:prstClr val="black"/>
                </a:solidFill>
                <a:effectLst/>
                <a:uLnTx/>
                <a:uFillTx/>
                <a:latin typeface="Arial"/>
                <a:ea typeface="+mn-ea"/>
                <a:cs typeface="+mn-cs"/>
              </a:endParaRPr>
            </a:p>
          </p:txBody>
        </p:sp>
        <p:sp>
          <p:nvSpPr>
            <p:cNvPr id="26" name="CustomShape 10">
              <a:extLst>
                <a:ext uri="{FF2B5EF4-FFF2-40B4-BE49-F238E27FC236}">
                  <a16:creationId xmlns:a16="http://schemas.microsoft.com/office/drawing/2014/main" id="{9B3EDFF5-5392-44E8-B49F-4A57F1203476}"/>
                </a:ext>
              </a:extLst>
            </p:cNvPr>
            <p:cNvSpPr/>
            <p:nvPr/>
          </p:nvSpPr>
          <p:spPr>
            <a:xfrm>
              <a:off x="7918969" y="1836567"/>
              <a:ext cx="1150770" cy="401708"/>
            </a:xfrm>
            <a:prstGeom prst="rect">
              <a:avLst/>
            </a:prstGeom>
            <a:noFill/>
            <a:ln>
              <a:noFill/>
            </a:ln>
          </p:spPr>
          <p:style>
            <a:lnRef idx="0">
              <a:scrgbClr r="0" g="0" b="0"/>
            </a:lnRef>
            <a:fillRef idx="0">
              <a:scrgbClr r="0" g="0" b="0"/>
            </a:fillRef>
            <a:effectRef idx="0">
              <a:scrgbClr r="0" g="0" b="0"/>
            </a:effectRef>
            <a:fontRef idx="minor"/>
          </p:style>
          <p:txBody>
            <a:bodyPr lIns="89988" tIns="44994" rIns="89988" bIns="44994"/>
            <a:lstStyle/>
            <a:p>
              <a:pPr marL="0" marR="0" lvl="0" indent="0" algn="l" defTabSz="914309" rtl="0" eaLnBrk="1" fontAlgn="auto" latinLnBrk="0" hangingPunct="1">
                <a:lnSpc>
                  <a:spcPct val="100000"/>
                </a:lnSpc>
                <a:spcBef>
                  <a:spcPts val="0"/>
                </a:spcBef>
                <a:spcAft>
                  <a:spcPts val="0"/>
                </a:spcAft>
                <a:buClrTx/>
                <a:buSzTx/>
                <a:buFontTx/>
                <a:buNone/>
                <a:tabLst/>
                <a:defRPr/>
              </a:pPr>
              <a:r>
                <a:rPr kumimoji="0" lang="fr-FR" sz="900" b="1" i="0" u="none" strike="noStrike" kern="1200" cap="none" spc="-1" normalizeH="0" baseline="0" noProof="0">
                  <a:ln>
                    <a:noFill/>
                  </a:ln>
                  <a:solidFill>
                    <a:srgbClr val="61C4D3"/>
                  </a:solidFill>
                  <a:effectLst/>
                  <a:uLnTx/>
                  <a:uFillTx/>
                  <a:latin typeface="Arial"/>
                  <a:ea typeface="DejaVu Sans"/>
                  <a:cs typeface="+mn-cs"/>
                </a:rPr>
                <a:t>DESY</a:t>
              </a:r>
              <a:endParaRPr kumimoji="0" lang="fr-FR" sz="900" b="0" i="0" u="none" strike="noStrike" kern="1200" cap="none" spc="-1" normalizeH="0" baseline="0" noProof="0">
                <a:ln>
                  <a:noFill/>
                </a:ln>
                <a:solidFill>
                  <a:prstClr val="black"/>
                </a:solidFill>
                <a:effectLst/>
                <a:uLnTx/>
                <a:uFillTx/>
                <a:latin typeface="Arial"/>
                <a:ea typeface="+mn-ea"/>
                <a:cs typeface="+mn-cs"/>
              </a:endParaRPr>
            </a:p>
          </p:txBody>
        </p:sp>
      </p:grpSp>
    </p:spTree>
    <p:extLst>
      <p:ext uri="{BB962C8B-B14F-4D97-AF65-F5344CB8AC3E}">
        <p14:creationId xmlns:p14="http://schemas.microsoft.com/office/powerpoint/2010/main" val="2791552809"/>
      </p:ext>
    </p:extLst>
  </p:cSld>
  <p:clrMapOvr>
    <a:masterClrMapping/>
  </p:clrMapOvr>
</p:sld>
</file>

<file path=ppt/theme/theme1.xml><?xml version="1.0" encoding="utf-8"?>
<a:theme xmlns:a="http://schemas.openxmlformats.org/drawingml/2006/main" name="IR">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R" id="{C7FA87BD-BBE0-4A0C-AAA1-9B96DE407813}" vid="{CFD250AD-2981-4644-9059-C226582448D9}"/>
    </a:ext>
  </a:extLst>
</a:theme>
</file>

<file path=ppt/theme/theme2.xml><?xml version="1.0" encoding="utf-8"?>
<a:theme xmlns:a="http://schemas.openxmlformats.org/drawingml/2006/main" name="CERN_temp">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CERN_temp" id="{44198663-C804-4280-90B1-B7D0790E5EA1}" vid="{3B8B4BED-CE8D-4236-B861-D788F254EDDD}"/>
    </a:ext>
  </a:extLst>
</a:theme>
</file>

<file path=ppt/theme/theme3.xml><?xml version="1.0" encoding="utf-8"?>
<a:theme xmlns:a="http://schemas.openxmlformats.org/drawingml/2006/main" name="2_IR">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R" id="{C7FA87BD-BBE0-4A0C-AAA1-9B96DE407813}" vid="{CFD250AD-2981-4644-9059-C226582448D9}"/>
    </a:ext>
  </a:extLst>
</a:theme>
</file>

<file path=ppt/theme/theme4.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 16x9_PPT_Arial" id="{569F216B-1B24-6141-93CF-C73AF1D64B76}" vid="{4EA1D941-2A3C-524E-9DAF-1A4982674E1E}"/>
    </a:ext>
  </a:extLst>
</a:theme>
</file>

<file path=ppt/theme/theme5.xml><?xml version="1.0" encoding="utf-8"?>
<a:theme xmlns:a="http://schemas.openxmlformats.org/drawingml/2006/main" name="1_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 16x9_PPT_Arial" id="{569F216B-1B24-6141-93CF-C73AF1D64B76}" vid="{4EA1D941-2A3C-524E-9DAF-1A4982674E1E}"/>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IR</Template>
  <TotalTime>764</TotalTime>
  <Words>1405</Words>
  <Application>Microsoft Office PowerPoint</Application>
  <PresentationFormat>Widescreen</PresentationFormat>
  <Paragraphs>197</Paragraphs>
  <Slides>20</Slides>
  <Notes>8</Notes>
  <HiddenSlides>0</HiddenSlides>
  <MMClips>0</MMClips>
  <ScaleCrop>false</ScaleCrop>
  <HeadingPairs>
    <vt:vector size="6" baseType="variant">
      <vt:variant>
        <vt:lpstr>Fonts Used</vt:lpstr>
      </vt:variant>
      <vt:variant>
        <vt:i4>5</vt:i4>
      </vt:variant>
      <vt:variant>
        <vt:lpstr>Theme</vt:lpstr>
      </vt:variant>
      <vt:variant>
        <vt:i4>5</vt:i4>
      </vt:variant>
      <vt:variant>
        <vt:lpstr>Slide Titles</vt:lpstr>
      </vt:variant>
      <vt:variant>
        <vt:i4>20</vt:i4>
      </vt:variant>
    </vt:vector>
  </HeadingPairs>
  <TitlesOfParts>
    <vt:vector size="30" baseType="lpstr">
      <vt:lpstr>Optima</vt:lpstr>
      <vt:lpstr>Arial</vt:lpstr>
      <vt:lpstr>Calibri</vt:lpstr>
      <vt:lpstr>Wingdings</vt:lpstr>
      <vt:lpstr>Arial Narrow</vt:lpstr>
      <vt:lpstr>IR</vt:lpstr>
      <vt:lpstr>CERN_temp</vt:lpstr>
      <vt:lpstr>2_IR</vt:lpstr>
      <vt:lpstr>Office Theme</vt:lpstr>
      <vt:lpstr>1_Office Theme</vt:lpstr>
      <vt:lpstr>CERN Teacher and Student Programmes  Joint CERN-Turkey Liaison Committee 10.12.2021</vt:lpstr>
      <vt:lpstr>Education @ CERN – Today </vt:lpstr>
      <vt:lpstr>Our Programmes</vt:lpstr>
      <vt:lpstr>Teacher Programmes</vt:lpstr>
      <vt:lpstr>ONLINE Teacher Programmes </vt:lpstr>
      <vt:lpstr>Welcome</vt:lpstr>
      <vt:lpstr>Virtual Science Shows  The pandemic as great opportunity</vt:lpstr>
      <vt:lpstr>Virtual Science Shows Participation overview </vt:lpstr>
      <vt:lpstr>Beamline for Schools</vt:lpstr>
      <vt:lpstr>High-School Students Internship Programme</vt:lpstr>
      <vt:lpstr>Participation from Turkey</vt:lpstr>
      <vt:lpstr>Teacher and Student Forum</vt:lpstr>
      <vt:lpstr>European Strategy for Particle Physics  Update 2020</vt:lpstr>
      <vt:lpstr>Physics Education Research</vt:lpstr>
      <vt:lpstr>Evaluation of CERN’s Teacher Programmes Anja Kranjc Horvat</vt:lpstr>
      <vt:lpstr>Fostering interest in particle physics Sarah Zöchling</vt:lpstr>
      <vt:lpstr>Eye Tracking in PER Merten Dahlkemper</vt:lpstr>
      <vt:lpstr>Science Gateway</vt:lpstr>
      <vt:lpstr>PowerPoint Presentation</vt:lpstr>
      <vt:lpstr>Participation from Turkey</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Physics Education Research @CERN</dc:title>
  <dc:creator>Sascha Schmeling</dc:creator>
  <cp:lastModifiedBy>Dr. Sascha Marc Schmeling</cp:lastModifiedBy>
  <cp:revision>66</cp:revision>
  <dcterms:created xsi:type="dcterms:W3CDTF">2018-01-31T05:07:34Z</dcterms:created>
  <dcterms:modified xsi:type="dcterms:W3CDTF">2021-12-10T12:33:09Z</dcterms:modified>
</cp:coreProperties>
</file>