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306" r:id="rId3"/>
    <p:sldId id="315" r:id="rId4"/>
    <p:sldId id="321" r:id="rId5"/>
    <p:sldId id="319" r:id="rId6"/>
    <p:sldId id="320" r:id="rId7"/>
    <p:sldId id="318" r:id="rId8"/>
    <p:sldId id="316" r:id="rId9"/>
    <p:sldId id="322" r:id="rId10"/>
    <p:sldId id="323" r:id="rId11"/>
    <p:sldId id="324" r:id="rId12"/>
    <p:sldId id="260" r:id="rId13"/>
    <p:sldId id="271" r:id="rId14"/>
    <p:sldId id="273" r:id="rId15"/>
    <p:sldId id="276" r:id="rId16"/>
    <p:sldId id="325" r:id="rId17"/>
    <p:sldId id="328" r:id="rId18"/>
    <p:sldId id="263" r:id="rId19"/>
    <p:sldId id="310" r:id="rId20"/>
    <p:sldId id="262" r:id="rId21"/>
    <p:sldId id="285" r:id="rId22"/>
    <p:sldId id="288" r:id="rId23"/>
    <p:sldId id="331" r:id="rId24"/>
    <p:sldId id="329" r:id="rId25"/>
    <p:sldId id="330" r:id="rId26"/>
    <p:sldId id="332" r:id="rId27"/>
    <p:sldId id="338" r:id="rId28"/>
    <p:sldId id="333" r:id="rId29"/>
    <p:sldId id="334" r:id="rId30"/>
    <p:sldId id="339" r:id="rId31"/>
    <p:sldId id="336" r:id="rId32"/>
    <p:sldId id="337" r:id="rId33"/>
    <p:sldId id="307" r:id="rId34"/>
    <p:sldId id="340" r:id="rId35"/>
    <p:sldId id="300" r:id="rId36"/>
    <p:sldId id="299" r:id="rId37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9" autoAdjust="0"/>
    <p:restoredTop sz="72727" autoAdjust="0"/>
  </p:normalViewPr>
  <p:slideViewPr>
    <p:cSldViewPr snapToGrid="0">
      <p:cViewPr varScale="1">
        <p:scale>
          <a:sx n="79" d="100"/>
          <a:sy n="79" d="100"/>
        </p:scale>
        <p:origin x="1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A296F8-757D-4165-AE37-39DA36A9833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3C7D2C-D985-4674-9A41-67D8F802C102}">
      <dgm:prSet/>
      <dgm:spPr/>
      <dgm:t>
        <a:bodyPr/>
        <a:lstStyle/>
        <a:p>
          <a:pPr rtl="0"/>
          <a:r>
            <a:rPr lang="en-GB" dirty="0" smtClean="0"/>
            <a:t>The CERN accelerator complex 2019</a:t>
          </a:r>
          <a:endParaRPr lang="en-GB" dirty="0"/>
        </a:p>
      </dgm:t>
    </dgm:pt>
    <dgm:pt modelId="{3ED97163-D684-49F5-A0AA-6D8069AA1CD0}" type="parTrans" cxnId="{AB40921D-A857-40AD-A2DF-29C3C23F07B1}">
      <dgm:prSet/>
      <dgm:spPr/>
      <dgm:t>
        <a:bodyPr/>
        <a:lstStyle/>
        <a:p>
          <a:endParaRPr lang="en-US"/>
        </a:p>
      </dgm:t>
    </dgm:pt>
    <dgm:pt modelId="{ADFD9C60-8FBD-4B38-A807-DD1576E8E3A8}" type="sibTrans" cxnId="{AB40921D-A857-40AD-A2DF-29C3C23F07B1}">
      <dgm:prSet/>
      <dgm:spPr/>
      <dgm:t>
        <a:bodyPr/>
        <a:lstStyle/>
        <a:p>
          <a:endParaRPr lang="en-US"/>
        </a:p>
      </dgm:t>
    </dgm:pt>
    <dgm:pt modelId="{BD8D4DC5-852E-4427-A6C5-D8D0785FBED6}" type="pres">
      <dgm:prSet presAssocID="{BCA296F8-757D-4165-AE37-39DA36A98334}" presName="Name0" presStyleCnt="0">
        <dgm:presLayoutVars>
          <dgm:dir/>
          <dgm:resizeHandles val="exact"/>
        </dgm:presLayoutVars>
      </dgm:prSet>
      <dgm:spPr/>
    </dgm:pt>
    <dgm:pt modelId="{3BB1B2C2-52E1-4CBE-98C0-272F0E44EA9D}" type="pres">
      <dgm:prSet presAssocID="{B23C7D2C-D985-4674-9A41-67D8F802C102}" presName="node" presStyleLbl="node1" presStyleIdx="0" presStyleCnt="1" custLinFactNeighborX="-81823" custLinFactNeighborY="30667">
        <dgm:presLayoutVars>
          <dgm:bulletEnabled val="1"/>
        </dgm:presLayoutVars>
      </dgm:prSet>
      <dgm:spPr/>
    </dgm:pt>
  </dgm:ptLst>
  <dgm:cxnLst>
    <dgm:cxn modelId="{041A29F3-0AF2-45E3-9891-E6DC511BD6F1}" type="presOf" srcId="{B23C7D2C-D985-4674-9A41-67D8F802C102}" destId="{3BB1B2C2-52E1-4CBE-98C0-272F0E44EA9D}" srcOrd="0" destOrd="0" presId="urn:microsoft.com/office/officeart/2005/8/layout/process1"/>
    <dgm:cxn modelId="{AB40921D-A857-40AD-A2DF-29C3C23F07B1}" srcId="{BCA296F8-757D-4165-AE37-39DA36A98334}" destId="{B23C7D2C-D985-4674-9A41-67D8F802C102}" srcOrd="0" destOrd="0" parTransId="{3ED97163-D684-49F5-A0AA-6D8069AA1CD0}" sibTransId="{ADFD9C60-8FBD-4B38-A807-DD1576E8E3A8}"/>
    <dgm:cxn modelId="{2E4A09A7-B906-43B4-BC69-08DC2D8504A2}" type="presOf" srcId="{BCA296F8-757D-4165-AE37-39DA36A98334}" destId="{BD8D4DC5-852E-4427-A6C5-D8D0785FBED6}" srcOrd="0" destOrd="0" presId="urn:microsoft.com/office/officeart/2005/8/layout/process1"/>
    <dgm:cxn modelId="{22C8C62C-81D9-452E-B964-352A1F772F0F}" type="presParOf" srcId="{BD8D4DC5-852E-4427-A6C5-D8D0785FBED6}" destId="{3BB1B2C2-52E1-4CBE-98C0-272F0E44EA9D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1B2C2-52E1-4CBE-98C0-272F0E44EA9D}">
      <dsp:nvSpPr>
        <dsp:cNvPr id="0" name=""/>
        <dsp:cNvSpPr/>
      </dsp:nvSpPr>
      <dsp:spPr>
        <a:xfrm>
          <a:off x="0" y="0"/>
          <a:ext cx="4798956" cy="573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The CERN accelerator complex 2019</a:t>
          </a:r>
          <a:endParaRPr lang="en-GB" sz="2400" kern="1200" dirty="0"/>
        </a:p>
      </dsp:txBody>
      <dsp:txXfrm>
        <a:off x="16783" y="16783"/>
        <a:ext cx="4765390" cy="5394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17430-54BE-45EC-A111-272739500F7B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5113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71381"/>
            <a:ext cx="789813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2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6B030-BF01-4140-8777-B1F07F32B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275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4A678-34CB-C546-AB96-B215D9FF8C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948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226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1A91C-D04B-406B-BD76-DEC664C1608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164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46338" y="550863"/>
            <a:ext cx="4892675" cy="2752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2946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46338" y="550863"/>
            <a:ext cx="4892675" cy="2752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735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4114A-E136-4FF4-9E10-BAB904DF55E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0335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4114A-E136-4FF4-9E10-BAB904DF55E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146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4114A-E136-4FF4-9E10-BAB904DF55E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920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42140-4772-5741-BF95-E5288E8C69C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6497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42140-4772-5741-BF95-E5288E8C69C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4253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5820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4A678-34CB-C546-AB96-B215D9FF8C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226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202319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6B030-BF01-4140-8777-B1F07F32B8C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1256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42140-4772-5741-BF95-E5288E8C69C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9616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42140-4772-5741-BF95-E5288E8C69C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616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42140-4772-5741-BF95-E5288E8C69C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68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6" name="Shape 25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24708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105971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4A678-34CB-C546-AB96-B215D9FF8C0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666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4A678-34CB-C546-AB96-B215D9FF8C0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076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/>
          </p:nvPr>
        </p:nvSpPr>
        <p:spPr>
          <a:xfrm>
            <a:off x="465138" y="682625"/>
            <a:ext cx="6061075" cy="34099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4" name="Shape 19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3344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85583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4114A-E136-4FF4-9E10-BAB904DF55EA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2196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4A678-34CB-C546-AB96-B215D9FF8C0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1020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4A678-34CB-C546-AB96-B215D9FF8C0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607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6B030-BF01-4140-8777-B1F07F32B8C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8219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446338" y="550863"/>
            <a:ext cx="4892675" cy="27527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BB9EE24-025F-430A-B83B-57B3C22BF226}" type="slidenum">
              <a:rPr lang="fr-FR" altLang="en-US">
                <a:latin typeface="Calibri" panose="020F0502020204030204" pitchFamily="34" charset="0"/>
              </a:rPr>
              <a:pPr/>
              <a:t>36</a:t>
            </a:fld>
            <a:endParaRPr lang="fr-FR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828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F55D3DF-548E-4E08-B11E-39CEDA97FF3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86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17-Feb-2010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Enrique Blanco, CERN</a:t>
            </a:r>
          </a:p>
        </p:txBody>
      </p:sp>
    </p:spTree>
    <p:extLst>
      <p:ext uri="{BB962C8B-B14F-4D97-AF65-F5344CB8AC3E}">
        <p14:creationId xmlns:p14="http://schemas.microsoft.com/office/powerpoint/2010/main" val="4288531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0373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1FC93C-9DB3-8F4E-AA34-AF3CE5B6042D}" type="slidenum"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8E2002-60AE-2145-B876-134F9FFAC958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9421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6B030-BF01-4140-8777-B1F07F32B8C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924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6B030-BF01-4140-8777-B1F07F32B8C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882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082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88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09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2"/>
            <a:ext cx="10249472" cy="552451"/>
          </a:xfrm>
        </p:spPr>
        <p:txBody>
          <a:bodyPr/>
          <a:lstStyle/>
          <a:p>
            <a:r>
              <a:rPr lang="fr-FR" smtClean="0"/>
              <a:t>LOGO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166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9" y="2703286"/>
            <a:ext cx="1563272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5338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ECB070B-F5A0-0146-9896-C73B6AED5EA4}"/>
              </a:ext>
            </a:extLst>
          </p:cNvPr>
          <p:cNvCxnSpPr/>
          <p:nvPr userDrawn="1"/>
        </p:nvCxnSpPr>
        <p:spPr>
          <a:xfrm>
            <a:off x="609602" y="1060451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631ABBBF-5DDF-004E-924A-65725AA07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L.Gatignon, DESY visit, 12 June 2019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18AF6CC-28E9-DD47-9325-EE30F5059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Intrioduction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8BFC5B3-B7BD-B944-A614-71645BE85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19CBD-B9C7-7E47-BDE9-D5B001ACE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18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xfrm>
            <a:off x="5917311" y="6505279"/>
            <a:ext cx="345473" cy="267891"/>
          </a:xfrm>
          <a:prstGeom prst="rect">
            <a:avLst/>
          </a:prstGeom>
        </p:spPr>
        <p:txBody>
          <a:bodyPr lIns="108577" tIns="54288" rIns="108577" bIns="54288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289127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21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41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65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20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460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426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577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71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1732E-D0E9-45FA-A068-A0A672D06F77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059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png"/>
          <p:cNvPicPr>
            <a:picLocks noChangeAspect="1"/>
          </p:cNvPicPr>
          <p:nvPr/>
        </p:nvPicPr>
        <p:blipFill rotWithShape="1">
          <a:blip r:embed="rId3">
            <a:extLst/>
          </a:blip>
          <a:srcRect l="54975" t="38420"/>
          <a:stretch/>
        </p:blipFill>
        <p:spPr>
          <a:xfrm rot="5400000" flipH="1">
            <a:off x="5326379" y="-7620"/>
            <a:ext cx="6858001" cy="687324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1409" y="1794438"/>
            <a:ext cx="10462398" cy="2402909"/>
          </a:xfrm>
        </p:spPr>
        <p:txBody>
          <a:bodyPr>
            <a:normAutofit/>
          </a:bodyPr>
          <a:lstStyle/>
          <a:p>
            <a:pPr algn="l">
              <a:defRPr sz="7800" b="1">
                <a:solidFill>
                  <a:srgbClr val="00529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5400" i="1" dirty="0">
                <a:solidFill>
                  <a:srgbClr val="002060"/>
                </a:solidFill>
              </a:rPr>
              <a:t>Knowledge &amp; Technology </a:t>
            </a:r>
            <a:r>
              <a:rPr lang="en-GB" sz="5400" i="1" dirty="0" smtClean="0">
                <a:solidFill>
                  <a:srgbClr val="002060"/>
                </a:solidFill>
              </a:rPr>
              <a:t>Transfer </a:t>
            </a:r>
            <a:r>
              <a:rPr lang="en-GB" sz="5400" i="1" dirty="0">
                <a:solidFill>
                  <a:srgbClr val="002060"/>
                </a:solidFill>
              </a:rPr>
              <a:t>at </a:t>
            </a:r>
            <a:r>
              <a:rPr lang="en-GB" sz="5400" i="1" dirty="0" smtClean="0">
                <a:solidFill>
                  <a:srgbClr val="002060"/>
                </a:solidFill>
              </a:rPr>
              <a:t>CERN</a:t>
            </a:r>
            <a:endParaRPr lang="en-US" sz="3600" b="1" dirty="0">
              <a:solidFill>
                <a:schemeClr val="bg1">
                  <a:lumMod val="50000"/>
                </a:schemeClr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896"/>
            <a:ext cx="1660514" cy="16239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11409" y="4971448"/>
            <a:ext cx="440761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  <a:t>Nick 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  <a:t>Ziogas</a:t>
            </a:r>
          </a:p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  <a:t/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</a:b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  <a:t>Knowledge Transfer Group</a:t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</a:b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  <a:t>CERN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37216" y="6443560"/>
            <a:ext cx="6054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ANDRA Visit 25 Nov 2021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57952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1" y="1345"/>
            <a:ext cx="12187219" cy="68553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6200000">
            <a:off x="-181427" y="5670433"/>
            <a:ext cx="1106009" cy="307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Photo: CERN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410AC3-1461-9147-A707-D8CABD1FD35C}"/>
              </a:ext>
            </a:extLst>
          </p:cNvPr>
          <p:cNvSpPr txBox="1"/>
          <p:nvPr/>
        </p:nvSpPr>
        <p:spPr>
          <a:xfrm>
            <a:off x="7751801" y="5782546"/>
            <a:ext cx="4365890" cy="1044018"/>
          </a:xfrm>
          <a:prstGeom prst="rect">
            <a:avLst/>
          </a:prstGeom>
          <a:solidFill>
            <a:srgbClr val="FFFFFF">
              <a:alpha val="66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6185" b="1" dirty="0">
                <a:latin typeface="Dancing Script OT"/>
                <a:cs typeface="Dancing Script OT"/>
              </a:rPr>
              <a:t>Computing</a:t>
            </a:r>
          </a:p>
        </p:txBody>
      </p:sp>
    </p:spTree>
    <p:extLst>
      <p:ext uri="{BB962C8B-B14F-4D97-AF65-F5344CB8AC3E}">
        <p14:creationId xmlns:p14="http://schemas.microsoft.com/office/powerpoint/2010/main" val="1396574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" y="-35794"/>
            <a:ext cx="12187591" cy="6893794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49173" y="1143001"/>
            <a:ext cx="8912177" cy="1066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dirty="0">
                <a:solidFill>
                  <a:srgbClr val="FFC000"/>
                </a:solidFill>
                <a:latin typeface="+mj-lt"/>
              </a:rPr>
              <a:t>The Higgs Boson completes the Standard Model,</a:t>
            </a:r>
          </a:p>
          <a:p>
            <a:pPr marL="0" indent="0" algn="ctr">
              <a:buNone/>
            </a:pPr>
            <a:r>
              <a:rPr lang="en-GB" sz="2400" dirty="0">
                <a:solidFill>
                  <a:srgbClr val="FFC000"/>
                </a:solidFill>
                <a:latin typeface="+mj-lt"/>
              </a:rPr>
              <a:t>but the Model explains only </a:t>
            </a:r>
            <a:r>
              <a:rPr lang="en-GB" sz="2400" dirty="0">
                <a:solidFill>
                  <a:srgbClr val="FFC000"/>
                </a:solidFill>
                <a:latin typeface="+mj-lt"/>
              </a:rPr>
              <a:t>what concerns ordinary atoms </a:t>
            </a:r>
            <a:r>
              <a:rPr lang="en-GB" sz="2400" dirty="0" err="1">
                <a:solidFill>
                  <a:srgbClr val="FFC000"/>
                </a:solidFill>
                <a:latin typeface="+mj-lt"/>
              </a:rPr>
              <a:t>i.e</a:t>
            </a:r>
            <a:r>
              <a:rPr lang="en-GB" sz="2400" dirty="0">
                <a:solidFill>
                  <a:srgbClr val="FFC000"/>
                </a:solidFill>
                <a:latin typeface="+mj-lt"/>
              </a:rPr>
              <a:t>, ~ </a:t>
            </a:r>
            <a:r>
              <a:rPr lang="en-GB" sz="2400" dirty="0">
                <a:solidFill>
                  <a:srgbClr val="FFC000"/>
                </a:solidFill>
                <a:latin typeface="+mj-lt"/>
              </a:rPr>
              <a:t>5% of our Universe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defTabSz="685663">
              <a:defRPr/>
            </a:pP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1649173" y="4267200"/>
            <a:ext cx="891217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marL="514350" indent="-514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  <a:lumOff val="50000"/>
                </a:schemeClr>
              </a:buClr>
              <a:buSzPct val="120000"/>
              <a:buFont typeface="Wingdings" pitchFamily="2" charset="2"/>
              <a:buChar char="§"/>
              <a:defRPr sz="28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65000"/>
                  <a:lumOff val="35000"/>
                </a:schemeClr>
              </a:buClr>
              <a:buSzPct val="120000"/>
              <a:buFont typeface="Arial" pitchFamily="34" charset="0"/>
              <a:buChar char="•"/>
              <a:defRPr sz="24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50000"/>
                  <a:lumOff val="50000"/>
                </a:schemeClr>
              </a:buClr>
              <a:buSzPct val="120000"/>
              <a:buFont typeface="Arial" pitchFamily="34" charset="0"/>
              <a:buChar char="›"/>
              <a:defRPr sz="20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–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9pPr>
          </a:lstStyle>
          <a:p>
            <a:pPr marL="0" indent="0" algn="ctr" defTabSz="685663">
              <a:buClr>
                <a:srgbClr val="44546A">
                  <a:lumMod val="50000"/>
                  <a:lumOff val="50000"/>
                </a:srgbClr>
              </a:buClr>
              <a:buNone/>
            </a:pPr>
            <a:r>
              <a:rPr lang="en-GB" sz="2400" kern="0" dirty="0">
                <a:solidFill>
                  <a:srgbClr val="FFC000"/>
                </a:solidFill>
              </a:rPr>
              <a:t>Dark matter (~24%) and dark energy (~71%) make up the rest. What are they really?</a:t>
            </a:r>
            <a:endParaRPr lang="en-GB" sz="2400" kern="0" dirty="0">
              <a:solidFill>
                <a:srgbClr val="FFC000"/>
              </a:solidFill>
            </a:endParaRPr>
          </a:p>
          <a:p>
            <a:pPr marL="0" indent="0" algn="ctr" defTabSz="685663">
              <a:buClr>
                <a:srgbClr val="44546A">
                  <a:lumMod val="50000"/>
                  <a:lumOff val="50000"/>
                </a:srgbClr>
              </a:buClr>
              <a:buNone/>
            </a:pPr>
            <a:r>
              <a:rPr lang="en-GB" sz="2400" kern="0" dirty="0">
                <a:solidFill>
                  <a:srgbClr val="FFC000"/>
                </a:solidFill>
              </a:rPr>
              <a:t>How does gravity really works?</a:t>
            </a:r>
          </a:p>
          <a:p>
            <a:pPr marL="0" indent="0" algn="ctr" defTabSz="685663">
              <a:buClr>
                <a:srgbClr val="44546A">
                  <a:lumMod val="50000"/>
                  <a:lumOff val="50000"/>
                </a:srgbClr>
              </a:buClr>
              <a:buNone/>
            </a:pPr>
            <a:r>
              <a:rPr lang="en-GB" sz="2400" kern="0" dirty="0">
                <a:solidFill>
                  <a:srgbClr val="FFC000"/>
                </a:solidFill>
              </a:rPr>
              <a:t>Why there is no antimatter in nature?</a:t>
            </a:r>
          </a:p>
          <a:p>
            <a:pPr marL="0" indent="0" algn="ctr" defTabSz="685663">
              <a:buClr>
                <a:srgbClr val="44546A">
                  <a:lumMod val="50000"/>
                  <a:lumOff val="50000"/>
                </a:srgbClr>
              </a:buClr>
              <a:buNone/>
            </a:pPr>
            <a:endParaRPr lang="en-GB" sz="2400" kern="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1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fbeeldingsresultaat voor cern partic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0101" y="4896408"/>
            <a:ext cx="89329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The LHC collides protons at unprecedented energy, equivalent to 13,000 times their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40 Million collisions/sec, one every 25 ns. About 40 collisions per event.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Thousands of particles emerge from each collision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1 MB of data recorded by the detectors at each collision. Too much to be stored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Only 5% of those are stored after filtering. About 80 </a:t>
            </a:r>
            <a:r>
              <a:rPr lang="en-GB" dirty="0" err="1" smtClean="0">
                <a:solidFill>
                  <a:schemeClr val="bg1"/>
                </a:solidFill>
              </a:rPr>
              <a:t>Pb</a:t>
            </a:r>
            <a:r>
              <a:rPr lang="en-GB" dirty="0" smtClean="0">
                <a:solidFill>
                  <a:schemeClr val="bg1"/>
                </a:solidFill>
              </a:rPr>
              <a:t> of derived data per run.</a:t>
            </a:r>
          </a:p>
        </p:txBody>
      </p:sp>
    </p:spTree>
    <p:extLst>
      <p:ext uri="{BB962C8B-B14F-4D97-AF65-F5344CB8AC3E}">
        <p14:creationId xmlns:p14="http://schemas.microsoft.com/office/powerpoint/2010/main" val="91294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1236"/>
            <a:ext cx="12192000" cy="686923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2788" y="129457"/>
            <a:ext cx="59745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99" i="1" dirty="0">
                <a:solidFill>
                  <a:schemeClr val="bg1"/>
                </a:solidFill>
                <a:latin typeface="Helvetica" pitchFamily="34" charset="0"/>
                <a:ea typeface="Helvetica" charset="0"/>
                <a:cs typeface="Helvetica" charset="0"/>
              </a:rPr>
              <a:t>The NEXT Challenge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5657670"/>
            <a:ext cx="111482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</a:t>
            </a:r>
            <a:r>
              <a:rPr lang="en-US" dirty="0" smtClean="0"/>
              <a:t>pgrade </a:t>
            </a:r>
            <a:r>
              <a:rPr lang="en-US" dirty="0"/>
              <a:t>of the LHC the CERN flagship accelerator which led to the discovery of the Higgs boson.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Increase of instantaneous </a:t>
            </a:r>
            <a:r>
              <a:rPr lang="en-US" dirty="0"/>
              <a:t>luminosities by a factor of five larger than the LHC nominal </a:t>
            </a:r>
            <a:r>
              <a:rPr lang="en-US" dirty="0" smtClean="0"/>
              <a:t>value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nlarge experiment </a:t>
            </a:r>
            <a:r>
              <a:rPr lang="en-US" dirty="0"/>
              <a:t>data sample by one order of magnitude compared with the LHC baseline </a:t>
            </a:r>
            <a:r>
              <a:rPr lang="en-US" dirty="0" err="1"/>
              <a:t>programme</a:t>
            </a:r>
            <a:r>
              <a:rPr lang="en-US" dirty="0"/>
              <a:t>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</a:t>
            </a:r>
            <a:r>
              <a:rPr lang="en-US" dirty="0" smtClean="0"/>
              <a:t>perational </a:t>
            </a:r>
            <a:r>
              <a:rPr lang="en-US" dirty="0"/>
              <a:t>around </a:t>
            </a:r>
            <a:r>
              <a:rPr lang="en-US" dirty="0" smtClean="0"/>
              <a:t>(2026)-2027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1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2204581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ectangle 5"/>
          <p:cNvSpPr/>
          <p:nvPr/>
        </p:nvSpPr>
        <p:spPr>
          <a:xfrm>
            <a:off x="870640" y="0"/>
            <a:ext cx="7753092" cy="584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99" i="1" dirty="0" smtClean="0">
                <a:solidFill>
                  <a:schemeClr val="bg1"/>
                </a:solidFill>
                <a:latin typeface="Helvetica" pitchFamily="34" charset="0"/>
                <a:ea typeface="Helvetica" charset="0"/>
                <a:cs typeface="Helvetica" charset="0"/>
              </a:rPr>
              <a:t>The LHC Big Data Challenge – HL LHC</a:t>
            </a:r>
            <a:endParaRPr lang="en-US" sz="3199" i="1" dirty="0">
              <a:solidFill>
                <a:schemeClr val="bg1"/>
              </a:solidFill>
              <a:latin typeface="Helvetica" pitchFamily="34" charset="0"/>
              <a:ea typeface="Helvetica" charset="0"/>
              <a:cs typeface="Helvetica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380672"/>
            <a:ext cx="109187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High Luminosity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200 collisions per event vs 40 today. Need to disentangle 200 collisions happening at once.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Event complexity grows non linearly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A HL-LHC run would need to store about 900 </a:t>
            </a:r>
            <a:r>
              <a:rPr lang="en-GB" dirty="0" err="1" smtClean="0">
                <a:solidFill>
                  <a:schemeClr val="bg1"/>
                </a:solidFill>
              </a:rPr>
              <a:t>Pb</a:t>
            </a:r>
            <a:r>
              <a:rPr lang="en-GB" dirty="0" smtClean="0">
                <a:solidFill>
                  <a:schemeClr val="bg1"/>
                </a:solidFill>
              </a:rPr>
              <a:t> of derived data. A data deluge!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Even taking into account HW progress (storage &amp; processing), we are off by a factor of 10, projecting to 2027</a:t>
            </a:r>
          </a:p>
        </p:txBody>
      </p:sp>
    </p:spTree>
    <p:extLst>
      <p:ext uri="{BB962C8B-B14F-4D97-AF65-F5344CB8AC3E}">
        <p14:creationId xmlns:p14="http://schemas.microsoft.com/office/powerpoint/2010/main" val="313719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2.png"/>
          <p:cNvPicPr>
            <a:picLocks noChangeAspect="1"/>
          </p:cNvPicPr>
          <p:nvPr/>
        </p:nvPicPr>
        <p:blipFill rotWithShape="1">
          <a:blip r:embed="rId3">
            <a:extLst/>
          </a:blip>
          <a:srcRect t="38420"/>
          <a:stretch/>
        </p:blipFill>
        <p:spPr>
          <a:xfrm>
            <a:off x="2205" y="0"/>
            <a:ext cx="12187592" cy="550164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221673" y="812800"/>
            <a:ext cx="11970327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4000" i="1" dirty="0">
                <a:solidFill>
                  <a:srgbClr val="0070C0"/>
                </a:solidFill>
              </a:rPr>
              <a:t>Physics </a:t>
            </a:r>
            <a:r>
              <a:rPr lang="en-GB" sz="4000" i="1" u="sng" dirty="0">
                <a:solidFill>
                  <a:srgbClr val="0070C0"/>
                </a:solidFill>
              </a:rPr>
              <a:t>always</a:t>
            </a:r>
            <a:r>
              <a:rPr lang="en-GB" sz="4000" i="1" dirty="0">
                <a:solidFill>
                  <a:srgbClr val="0070C0"/>
                </a:solidFill>
              </a:rPr>
              <a:t> drives CERN </a:t>
            </a:r>
            <a:r>
              <a:rPr lang="en-GB" sz="4000" i="1" dirty="0" smtClean="0">
                <a:solidFill>
                  <a:srgbClr val="0070C0"/>
                </a:solidFill>
              </a:rPr>
              <a:t>Innovation but we need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GB" sz="4000" i="1" dirty="0" smtClean="0">
                <a:solidFill>
                  <a:srgbClr val="0070C0"/>
                </a:solidFill>
              </a:rPr>
              <a:t>Accelerators, Detectors &amp; Computing to underpin the Physics exploration 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4000" i="1" dirty="0" smtClean="0">
                <a:solidFill>
                  <a:srgbClr val="0070C0"/>
                </a:solidFill>
              </a:rPr>
              <a:t>R&amp;D </a:t>
            </a:r>
            <a:r>
              <a:rPr lang="en-GB" sz="4000" i="1" dirty="0">
                <a:solidFill>
                  <a:srgbClr val="0070C0"/>
                </a:solidFill>
              </a:rPr>
              <a:t>is happening now, in many </a:t>
            </a:r>
            <a:r>
              <a:rPr lang="en-GB" sz="4000" i="1" dirty="0" smtClean="0">
                <a:solidFill>
                  <a:srgbClr val="0070C0"/>
                </a:solidFill>
              </a:rPr>
              <a:t>domains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000" i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In Computing</a:t>
            </a:r>
          </a:p>
          <a:p>
            <a:pPr marL="1485900" lvl="2" indent="-571500">
              <a:buFont typeface="Wingdings" panose="05000000000000000000" pitchFamily="2" charset="2"/>
              <a:buChar char="§"/>
            </a:pPr>
            <a:r>
              <a:rPr lang="en-US" sz="3600" i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Data Analytics</a:t>
            </a:r>
          </a:p>
          <a:p>
            <a:pPr marL="1485900" lvl="2" indent="-571500">
              <a:buFont typeface="Wingdings" panose="05000000000000000000" pitchFamily="2" charset="2"/>
              <a:buChar char="§"/>
            </a:pPr>
            <a:r>
              <a:rPr lang="en-US" sz="3600" i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Machine/Deep Learning at detector output &amp; many other areas</a:t>
            </a:r>
          </a:p>
          <a:p>
            <a:pPr marL="1485900" lvl="2" indent="-571500">
              <a:buFont typeface="Wingdings" panose="05000000000000000000" pitchFamily="2" charset="2"/>
              <a:buChar char="§"/>
            </a:pPr>
            <a:r>
              <a:rPr lang="en-US" sz="3600" i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Quantum Computing 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3600" i="1" dirty="0">
                <a:solidFill>
                  <a:srgbClr val="0070C0"/>
                </a:solidFill>
                <a:sym typeface="Wingdings" panose="05000000000000000000" pitchFamily="2" charset="2"/>
              </a:rPr>
              <a:t>S</a:t>
            </a:r>
            <a:r>
              <a:rPr lang="en-US" sz="3600" i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ome of the promising areas to address our challenge</a:t>
            </a:r>
            <a:endParaRPr lang="en-GB" sz="3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39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650" y="261381"/>
            <a:ext cx="10511798" cy="5446395"/>
          </a:xfrm>
        </p:spPr>
        <p:txBody>
          <a:bodyPr>
            <a:normAutofit/>
          </a:bodyPr>
          <a:lstStyle/>
          <a:p>
            <a:pPr algn="ctr"/>
            <a:r>
              <a:rPr lang="en-GB" sz="3999" b="1" dirty="0"/>
              <a:t>The </a:t>
            </a:r>
            <a:r>
              <a:rPr lang="en-GB" sz="3999" b="1" dirty="0">
                <a:solidFill>
                  <a:srgbClr val="835684"/>
                </a:solidFill>
              </a:rPr>
              <a:t>mission </a:t>
            </a:r>
            <a:r>
              <a:rPr lang="en-GB" sz="3999" b="1" dirty="0"/>
              <a:t>of CERN’s Knowledge Transfer Group is to </a:t>
            </a:r>
            <a:r>
              <a:rPr lang="en-GB" sz="3999" b="1" dirty="0">
                <a:solidFill>
                  <a:srgbClr val="227FA1"/>
                </a:solidFill>
              </a:rPr>
              <a:t>maximise </a:t>
            </a:r>
            <a:r>
              <a:rPr lang="en-GB" sz="3999" b="1" dirty="0"/>
              <a:t>the </a:t>
            </a:r>
            <a:r>
              <a:rPr lang="en-GB" sz="3999" b="1" dirty="0">
                <a:solidFill>
                  <a:srgbClr val="F29676"/>
                </a:solidFill>
              </a:rPr>
              <a:t>impact </a:t>
            </a:r>
            <a:r>
              <a:rPr lang="en-GB" sz="3999" b="1" dirty="0"/>
              <a:t>of CERN technology and know-how in </a:t>
            </a:r>
            <a:r>
              <a:rPr lang="en-GB" sz="3999" b="1" dirty="0">
                <a:solidFill>
                  <a:srgbClr val="64958D"/>
                </a:solidFill>
              </a:rPr>
              <a:t>society, </a:t>
            </a:r>
            <a:r>
              <a:rPr lang="en-GB" sz="3999" b="1" dirty="0"/>
              <a:t>in particular through </a:t>
            </a:r>
            <a:r>
              <a:rPr lang="en-GB" sz="3999" b="1" dirty="0">
                <a:solidFill>
                  <a:srgbClr val="E84E1C"/>
                </a:solidFill>
              </a:rPr>
              <a:t>industry</a:t>
            </a:r>
            <a:r>
              <a:rPr lang="en-GB" sz="2799" dirty="0"/>
              <a:t> </a:t>
            </a:r>
            <a:r>
              <a:rPr lang="en-GB" sz="3999" b="1" dirty="0"/>
              <a:t>in </a:t>
            </a:r>
            <a:r>
              <a:rPr lang="en-GB" sz="3999" b="1" dirty="0"/>
              <a:t>the member states.</a:t>
            </a:r>
          </a:p>
        </p:txBody>
      </p:sp>
      <p:sp>
        <p:nvSpPr>
          <p:cNvPr id="3" name="Rectangle 2"/>
          <p:cNvSpPr/>
          <p:nvPr/>
        </p:nvSpPr>
        <p:spPr>
          <a:xfrm>
            <a:off x="303909" y="4724844"/>
            <a:ext cx="11518614" cy="1076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3199" b="1" i="1" dirty="0">
                <a:solidFill>
                  <a:srgbClr val="C00000"/>
                </a:solidFill>
                <a:ea typeface="Gill Sans SemiBold" charset="0"/>
                <a:cs typeface="Gill Sans SemiBold" charset="0"/>
              </a:rPr>
              <a:t>Key words: </a:t>
            </a:r>
          </a:p>
          <a:p>
            <a:pPr algn="ctr">
              <a:buNone/>
            </a:pPr>
            <a:r>
              <a:rPr lang="en-GB" sz="3199" b="1" i="1" dirty="0">
                <a:solidFill>
                  <a:srgbClr val="C00000"/>
                </a:solidFill>
                <a:ea typeface="Gill Sans SemiBold" charset="0"/>
                <a:cs typeface="Gill Sans SemiBold" charset="0"/>
              </a:rPr>
              <a:t>Dissemination and Impact!</a:t>
            </a:r>
            <a:endParaRPr lang="en-GB" sz="3199" b="1" i="1" dirty="0">
              <a:solidFill>
                <a:srgbClr val="C00000"/>
              </a:solidFill>
              <a:ea typeface="Gill Sans SemiBold" charset="0"/>
              <a:cs typeface="Gill Sans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19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4">
            <a:extLst>
              <a:ext uri="{FF2B5EF4-FFF2-40B4-BE49-F238E27FC236}">
                <a16:creationId xmlns:a16="http://schemas.microsoft.com/office/drawing/2014/main" id="{2F975104-9359-9449-9F9A-C4D2D2F4CA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5" y="0"/>
            <a:ext cx="11996593" cy="674808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45" y="164022"/>
            <a:ext cx="2373575" cy="64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18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hape 159"/>
          <p:cNvSpPr>
            <a:spLocks noGrp="1"/>
          </p:cNvSpPr>
          <p:nvPr>
            <p:ph type="title" idx="4294967295"/>
          </p:nvPr>
        </p:nvSpPr>
        <p:spPr>
          <a:xfrm>
            <a:off x="0" y="496819"/>
            <a:ext cx="4798243" cy="1926754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defTabSz="213590"/>
            <a:r>
              <a:rPr lang="en-GB" sz="3200" dirty="0" err="1" smtClean="0">
                <a:latin typeface="Raleway" charset="0"/>
                <a:ea typeface="Raleway" charset="0"/>
                <a:cs typeface="Raleway" charset="0"/>
              </a:rPr>
              <a:t>Zenseacat</a:t>
            </a:r>
            <a:r>
              <a:rPr lang="en-GB" sz="3200" dirty="0" smtClean="0">
                <a:latin typeface="Raleway" charset="0"/>
                <a:ea typeface="Raleway" charset="0"/>
                <a:cs typeface="Raleway" charset="0"/>
              </a:rPr>
              <a:t> </a:t>
            </a:r>
            <a:r>
              <a:rPr lang="en-GB" sz="3200" dirty="0">
                <a:latin typeface="Raleway" charset="0"/>
                <a:ea typeface="Raleway" charset="0"/>
                <a:cs typeface="Raleway" charset="0"/>
              </a:rPr>
              <a:t>(Volvo </a:t>
            </a:r>
            <a:r>
              <a:rPr lang="en-GB" sz="3200" dirty="0" smtClean="0">
                <a:latin typeface="Raleway" charset="0"/>
                <a:ea typeface="Raleway" charset="0"/>
                <a:cs typeface="Raleway" charset="0"/>
              </a:rPr>
              <a:t>Cars) </a:t>
            </a:r>
            <a:r>
              <a:rPr lang="en-GB" sz="3200" dirty="0">
                <a:latin typeface="Raleway" charset="0"/>
                <a:ea typeface="Raleway" charset="0"/>
                <a:cs typeface="Raleway" charset="0"/>
              </a:rPr>
              <a:t>teams up with CERN on fast machine learning using FPGAs </a:t>
            </a:r>
            <a:endParaRPr sz="3200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29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  <p:sp>
        <p:nvSpPr>
          <p:cNvPr id="8" name="Shape 159"/>
          <p:cNvSpPr>
            <a:spLocks noGrp="1"/>
          </p:cNvSpPr>
          <p:nvPr>
            <p:ph type="title" idx="4294967295"/>
          </p:nvPr>
        </p:nvSpPr>
        <p:spPr>
          <a:xfrm>
            <a:off x="0" y="797521"/>
            <a:ext cx="6318298" cy="1959429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sz="3200" b="1" dirty="0"/>
              <a:t/>
            </a:r>
            <a:br>
              <a:rPr lang="en-GB" sz="3200" b="1" dirty="0"/>
            </a:br>
            <a:r>
              <a:rPr lang="en-GB" sz="3200" b="1" dirty="0"/>
              <a:t> </a:t>
            </a:r>
            <a:br>
              <a:rPr lang="en-GB" sz="3200" b="1" dirty="0"/>
            </a:br>
            <a:r>
              <a:rPr lang="en-GB" sz="3200" b="1" dirty="0" smtClean="0"/>
              <a:t>R&amp;D on w</a:t>
            </a:r>
            <a:r>
              <a:rPr lang="en-US" sz="3200" b="1" dirty="0" smtClean="0"/>
              <a:t>eight and activation compression algorithms for NNs. Wireless communications and computer vision applications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89793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png"/>
          <p:cNvPicPr>
            <a:picLocks noChangeAspect="1"/>
          </p:cNvPicPr>
          <p:nvPr/>
        </p:nvPicPr>
        <p:blipFill rotWithShape="1">
          <a:blip r:embed="rId3">
            <a:extLst/>
          </a:blip>
          <a:srcRect l="54975" t="38420"/>
          <a:stretch/>
        </p:blipFill>
        <p:spPr>
          <a:xfrm rot="5400000" flipH="1">
            <a:off x="5326378" y="-7619"/>
            <a:ext cx="6858001" cy="687324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1409" y="281917"/>
            <a:ext cx="4671044" cy="1469205"/>
          </a:xfrm>
        </p:spPr>
        <p:txBody>
          <a:bodyPr>
            <a:normAutofit/>
          </a:bodyPr>
          <a:lstStyle/>
          <a:p>
            <a:pPr algn="l"/>
            <a:r>
              <a:rPr lang="en-US" sz="5300" b="1" dirty="0" smtClean="0">
                <a:latin typeface="Raleway" charset="0"/>
                <a:ea typeface="Raleway" charset="0"/>
                <a:cs typeface="Raleway" charset="0"/>
              </a:rPr>
              <a:t>Overview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  <a:t/>
            </a:r>
            <a:b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</a:br>
            <a:endParaRPr lang="en-US" sz="3600" b="1" dirty="0">
              <a:solidFill>
                <a:schemeClr val="bg1">
                  <a:lumMod val="50000"/>
                </a:schemeClr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1409" y="1386707"/>
            <a:ext cx="916853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CERN in a nutshell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Innovation </a:t>
            </a:r>
            <a:r>
              <a:rPr lang="en-GB" dirty="0" smtClean="0"/>
              <a:t>drivers – context - briefly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Knowledge Transfer mission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Knowledge Transfer </a:t>
            </a:r>
            <a:r>
              <a:rPr lang="en-GB" dirty="0" smtClean="0"/>
              <a:t>examples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Support for start-ups &amp; spin-offs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Knowledge Transfer in </a:t>
            </a:r>
            <a:r>
              <a:rPr lang="en-GB" dirty="0" smtClean="0"/>
              <a:t>practice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Conclusions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4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2475" cy="6858000"/>
          </a:xfrm>
          <a:prstGeom prst="rect">
            <a:avLst/>
          </a:prstGeom>
        </p:spPr>
      </p:pic>
      <p:sp>
        <p:nvSpPr>
          <p:cNvPr id="153" name="Shape 153"/>
          <p:cNvSpPr>
            <a:spLocks noGrp="1"/>
          </p:cNvSpPr>
          <p:nvPr>
            <p:ph type="title" idx="4294967295"/>
          </p:nvPr>
        </p:nvSpPr>
        <p:spPr>
          <a:xfrm>
            <a:off x="3364854" y="5063821"/>
            <a:ext cx="8817621" cy="1794179"/>
          </a:xfrm>
          <a:prstGeom prst="rect">
            <a:avLst/>
          </a:prstGeom>
          <a:solidFill>
            <a:srgbClr val="DCDEE0"/>
          </a:solidFill>
        </p:spPr>
        <p:txBody>
          <a:bodyPr anchor="t">
            <a:noAutofit/>
          </a:bodyPr>
          <a:lstStyle/>
          <a:p>
            <a:pPr defTabSz="213590">
              <a:defRPr sz="4160"/>
            </a:pPr>
            <a:r>
              <a:rPr lang="en-GB" sz="4160" dirty="0" smtClean="0"/>
              <a:t>Collaboration with WUR </a:t>
            </a:r>
            <a:r>
              <a:rPr lang="en-GB" sz="4160" dirty="0"/>
              <a:t>to support national banks and regulators to detect trading anomalies in </a:t>
            </a:r>
            <a:r>
              <a:rPr lang="en-GB" sz="4160" dirty="0" smtClean="0"/>
              <a:t>financial markets</a:t>
            </a:r>
            <a:endParaRPr sz="3200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2824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53" name="Shape 153"/>
          <p:cNvSpPr>
            <a:spLocks noGrp="1"/>
          </p:cNvSpPr>
          <p:nvPr>
            <p:ph type="title" idx="4294967295"/>
          </p:nvPr>
        </p:nvSpPr>
        <p:spPr>
          <a:xfrm>
            <a:off x="2634571" y="4351994"/>
            <a:ext cx="9557429" cy="2506004"/>
          </a:xfrm>
          <a:prstGeom prst="rect">
            <a:avLst/>
          </a:prstGeom>
          <a:solidFill>
            <a:srgbClr val="DCDEE0"/>
          </a:solidFill>
        </p:spPr>
        <p:txBody>
          <a:bodyPr anchor="t">
            <a:noAutofit/>
          </a:bodyPr>
          <a:lstStyle/>
          <a:p>
            <a:pPr defTabSz="213590">
              <a:defRPr sz="4160"/>
            </a:pPr>
            <a:r>
              <a:rPr lang="en-GB" sz="3600" dirty="0" smtClean="0">
                <a:solidFill>
                  <a:schemeClr val="bg1"/>
                </a:solidFill>
              </a:rPr>
              <a:t>ROCHE is using </a:t>
            </a:r>
            <a:r>
              <a:rPr lang="en-GB" sz="3600" dirty="0" err="1" smtClean="0">
                <a:solidFill>
                  <a:schemeClr val="bg1"/>
                </a:solidFill>
              </a:rPr>
              <a:t>CernVM</a:t>
            </a:r>
            <a:r>
              <a:rPr lang="en-GB" sz="3600" dirty="0" smtClean="0">
                <a:solidFill>
                  <a:schemeClr val="bg1"/>
                </a:solidFill>
              </a:rPr>
              <a:t>-FS for application and library distribution worldwide. Strong interest in the financial services sector.</a:t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>Trading companies have strong interest in this tech for fast reliable worldwide file distribution</a:t>
            </a:r>
            <a:endParaRPr sz="3600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34954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1587" y="0"/>
            <a:ext cx="12188825" cy="6858000"/>
          </a:xfrm>
          <a:prstGeom prst="rect">
            <a:avLst/>
          </a:prstGeom>
        </p:spPr>
      </p:pic>
      <p:sp>
        <p:nvSpPr>
          <p:cNvPr id="4" name="Shape 173"/>
          <p:cNvSpPr txBox="1">
            <a:spLocks/>
          </p:cNvSpPr>
          <p:nvPr/>
        </p:nvSpPr>
        <p:spPr>
          <a:xfrm>
            <a:off x="0" y="5874327"/>
            <a:ext cx="8109527" cy="983673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199" dirty="0" smtClean="0">
                <a:latin typeface="Raleway" charset="0"/>
                <a:ea typeface="Raleway" charset="0"/>
                <a:cs typeface="Raleway" charset="0"/>
              </a:rPr>
              <a:t>CERN CMW (controls middleware) for Industrial Manufacturing Execution System</a:t>
            </a:r>
            <a:br>
              <a:rPr lang="en-GB" sz="3199" dirty="0" smtClean="0">
                <a:latin typeface="Raleway" charset="0"/>
                <a:ea typeface="Raleway" charset="0"/>
                <a:cs typeface="Raleway" charset="0"/>
              </a:rPr>
            </a:br>
            <a:endParaRPr lang="en-GB" sz="3199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01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9106"/>
          </a:xfrm>
          <a:prstGeom prst="rect">
            <a:avLst/>
          </a:prstGeom>
        </p:spPr>
      </p:pic>
      <p:sp>
        <p:nvSpPr>
          <p:cNvPr id="7" name="Shape 159"/>
          <p:cNvSpPr>
            <a:spLocks noGrp="1"/>
          </p:cNvSpPr>
          <p:nvPr>
            <p:ph type="title" idx="4294967295"/>
          </p:nvPr>
        </p:nvSpPr>
        <p:spPr>
          <a:xfrm>
            <a:off x="5844618" y="3918857"/>
            <a:ext cx="6347381" cy="2256583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defTabSz="213590"/>
            <a:r>
              <a:rPr lang="en-US" sz="3200" dirty="0" err="1">
                <a:latin typeface="Raleway" charset="0"/>
                <a:ea typeface="Raleway" charset="0"/>
                <a:cs typeface="Raleway" charset="0"/>
              </a:rPr>
              <a:t>Bundesdruckerei</a:t>
            </a:r>
            <a:r>
              <a:rPr lang="en-US" sz="3200" dirty="0">
                <a:latin typeface="Raleway" charset="0"/>
                <a:ea typeface="Raleway" charset="0"/>
                <a:cs typeface="Raleway" charset="0"/>
              </a:rPr>
              <a:t> (Berlin) works </a:t>
            </a:r>
            <a:br>
              <a:rPr lang="en-US" sz="3200" dirty="0">
                <a:latin typeface="Raleway" charset="0"/>
                <a:ea typeface="Raleway" charset="0"/>
                <a:cs typeface="Raleway" charset="0"/>
              </a:rPr>
            </a:br>
            <a:r>
              <a:rPr lang="en-US" sz="3200" dirty="0">
                <a:latin typeface="Raleway" charset="0"/>
                <a:ea typeface="Raleway" charset="0"/>
                <a:cs typeface="Raleway" charset="0"/>
              </a:rPr>
              <a:t>with CERN on next generation </a:t>
            </a:r>
            <a:br>
              <a:rPr lang="en-US" sz="3200" dirty="0">
                <a:latin typeface="Raleway" charset="0"/>
                <a:ea typeface="Raleway" charset="0"/>
                <a:cs typeface="Raleway" charset="0"/>
              </a:rPr>
            </a:br>
            <a:r>
              <a:rPr lang="en-US" sz="3200" dirty="0">
                <a:latin typeface="Raleway" charset="0"/>
                <a:ea typeface="Raleway" charset="0"/>
                <a:cs typeface="Raleway" charset="0"/>
              </a:rPr>
              <a:t>ideas </a:t>
            </a:r>
            <a:r>
              <a:rPr lang="en-US" sz="3200" dirty="0" smtClean="0">
                <a:latin typeface="Raleway" charset="0"/>
                <a:ea typeface="Raleway" charset="0"/>
                <a:cs typeface="Raleway" charset="0"/>
              </a:rPr>
              <a:t>for identity management </a:t>
            </a:r>
            <a:br>
              <a:rPr lang="en-US" sz="3200" dirty="0" smtClean="0">
                <a:latin typeface="Raleway" charset="0"/>
                <a:ea typeface="Raleway" charset="0"/>
                <a:cs typeface="Raleway" charset="0"/>
              </a:rPr>
            </a:br>
            <a:r>
              <a:rPr lang="en-US" sz="3200" dirty="0" smtClean="0">
                <a:latin typeface="Raleway" charset="0"/>
                <a:ea typeface="Raleway" charset="0"/>
                <a:cs typeface="Raleway" charset="0"/>
              </a:rPr>
              <a:t>and cryptography and data handling</a:t>
            </a:r>
            <a:endParaRPr sz="3200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21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523884-1AC8-5B45-85C9-C0EBBE0395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7988" cy="7123870"/>
          </a:xfrm>
          <a:prstGeom prst="rect">
            <a:avLst/>
          </a:prstGeom>
        </p:spPr>
      </p:pic>
      <p:sp>
        <p:nvSpPr>
          <p:cNvPr id="6" name="Shape 159"/>
          <p:cNvSpPr>
            <a:spLocks noGrp="1"/>
          </p:cNvSpPr>
          <p:nvPr>
            <p:ph type="title" idx="4294967295"/>
          </p:nvPr>
        </p:nvSpPr>
        <p:spPr>
          <a:xfrm>
            <a:off x="8171988" y="5261481"/>
            <a:ext cx="4086000" cy="1406955"/>
          </a:xfrm>
          <a:prstGeom prst="rect">
            <a:avLst/>
          </a:prstGeom>
          <a:solidFill>
            <a:srgbClr val="DCDEE0"/>
          </a:solidFill>
        </p:spPr>
        <p:txBody>
          <a:bodyPr anchor="b">
            <a:noAutofit/>
          </a:bodyPr>
          <a:lstStyle/>
          <a:p>
            <a:pPr defTabSz="213590">
              <a:defRPr sz="4160"/>
            </a:pPr>
            <a:r>
              <a:rPr lang="en-GB" sz="3200" dirty="0" err="1" smtClean="0">
                <a:latin typeface="Raleway" charset="0"/>
                <a:ea typeface="Raleway" charset="0"/>
                <a:cs typeface="Raleway" charset="0"/>
              </a:rPr>
              <a:t>MedAustron</a:t>
            </a:r>
            <a:r>
              <a:rPr lang="en-GB" sz="3200" dirty="0" smtClean="0">
                <a:latin typeface="Raleway" charset="0"/>
                <a:ea typeface="Raleway" charset="0"/>
                <a:cs typeface="Raleway" charset="0"/>
              </a:rPr>
              <a:t> started </a:t>
            </a:r>
            <a:r>
              <a:rPr lang="en-GB" sz="3200" dirty="0">
                <a:latin typeface="Raleway" charset="0"/>
                <a:ea typeface="Raleway" charset="0"/>
                <a:cs typeface="Raleway" charset="0"/>
              </a:rPr>
              <a:t>patient treatments in December </a:t>
            </a:r>
            <a:r>
              <a:rPr lang="en-GB" sz="3200" dirty="0" smtClean="0">
                <a:latin typeface="Raleway" charset="0"/>
                <a:ea typeface="Raleway" charset="0"/>
                <a:cs typeface="Raleway" charset="0"/>
              </a:rPr>
              <a:t>2016...</a:t>
            </a:r>
            <a:endParaRPr sz="3200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56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221B91-575F-3A4C-9AE4-0C26631641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88" y="-1192491"/>
            <a:ext cx="12257988" cy="8050491"/>
          </a:xfrm>
          <a:prstGeom prst="rect">
            <a:avLst/>
          </a:prstGeom>
        </p:spPr>
      </p:pic>
      <p:sp>
        <p:nvSpPr>
          <p:cNvPr id="6" name="Shape 159"/>
          <p:cNvSpPr>
            <a:spLocks noGrp="1"/>
          </p:cNvSpPr>
          <p:nvPr>
            <p:ph type="title" idx="4294967295"/>
          </p:nvPr>
        </p:nvSpPr>
        <p:spPr>
          <a:xfrm>
            <a:off x="-65988" y="5072945"/>
            <a:ext cx="4713402" cy="1406955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algn="r" defTabSz="213590"/>
            <a:r>
              <a:rPr lang="en-GB" sz="3200" dirty="0">
                <a:latin typeface="Raleway" charset="0"/>
                <a:ea typeface="Raleway" charset="0"/>
                <a:cs typeface="Raleway" charset="0"/>
              </a:rPr>
              <a:t>   </a:t>
            </a:r>
            <a:r>
              <a:rPr lang="en-GB" sz="3200" dirty="0" smtClean="0">
                <a:latin typeface="Raleway" charset="0"/>
                <a:ea typeface="Raleway" charset="0"/>
                <a:cs typeface="Raleway" charset="0"/>
              </a:rPr>
              <a:t>...and is using a lot of CERN technology for its proton acceleration</a:t>
            </a:r>
            <a:endParaRPr sz="3200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54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KT-startup-2018-for-screens_Startup-2018-screen.png" descr="KT-startup-2018-for-screens_Startup-2018-scree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0709" y="106696"/>
            <a:ext cx="11661926" cy="655983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1656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" y="-57061"/>
            <a:ext cx="12201897" cy="691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" name="Shape 173"/>
          <p:cNvSpPr>
            <a:spLocks noGrp="1"/>
          </p:cNvSpPr>
          <p:nvPr>
            <p:ph type="title" idx="4294967295"/>
          </p:nvPr>
        </p:nvSpPr>
        <p:spPr>
          <a:xfrm>
            <a:off x="2205" y="4652853"/>
            <a:ext cx="5903289" cy="2015757"/>
          </a:xfrm>
          <a:prstGeom prst="rect">
            <a:avLst/>
          </a:prstGeom>
          <a:solidFill>
            <a:srgbClr val="DCDEE0"/>
          </a:solidFill>
        </p:spPr>
        <p:txBody>
          <a:bodyPr anchor="t">
            <a:noAutofit/>
          </a:bodyPr>
          <a:lstStyle/>
          <a:p>
            <a:r>
              <a:rPr lang="en-US" sz="3199" dirty="0" err="1">
                <a:latin typeface="Raleway" charset="0"/>
                <a:ea typeface="Raleway" charset="0"/>
                <a:cs typeface="Raleway" charset="0"/>
              </a:rPr>
              <a:t>SecurAxis</a:t>
            </a:r>
            <a:r>
              <a:rPr lang="en-US" sz="3199" dirty="0">
                <a:latin typeface="Raleway" charset="0"/>
                <a:ea typeface="Raleway" charset="0"/>
                <a:cs typeface="Raleway" charset="0"/>
              </a:rPr>
              <a:t>: </a:t>
            </a:r>
            <a:r>
              <a:rPr lang="en-US" sz="3199" dirty="0">
                <a:latin typeface="Raleway"/>
              </a:rPr>
              <a:t>Real Time Analysis, Reporting and Localization </a:t>
            </a:r>
            <a:br>
              <a:rPr lang="en-US" sz="3199" dirty="0">
                <a:latin typeface="Raleway"/>
              </a:rPr>
            </a:br>
            <a:r>
              <a:rPr lang="en-US" sz="3199" dirty="0">
                <a:latin typeface="Raleway"/>
              </a:rPr>
              <a:t>with Smart Acoustic Sensors</a:t>
            </a:r>
            <a:br>
              <a:rPr lang="en-US" sz="3199" dirty="0">
                <a:latin typeface="Raleway"/>
              </a:rPr>
            </a:br>
            <a:r>
              <a:rPr lang="en-US" sz="3199" dirty="0">
                <a:latin typeface="Raleway"/>
              </a:rPr>
              <a:t>C2MON monitoring software</a:t>
            </a:r>
            <a:br>
              <a:rPr lang="en-US" sz="3199" dirty="0">
                <a:latin typeface="Raleway"/>
              </a:rPr>
            </a:br>
            <a:r>
              <a:rPr lang="en-US" sz="3199" dirty="0">
                <a:latin typeface="Raleway" charset="0"/>
                <a:ea typeface="Raleway" charset="0"/>
                <a:cs typeface="Raleway" charset="0"/>
              </a:rPr>
              <a:t/>
            </a:r>
            <a:br>
              <a:rPr lang="en-US" sz="3199" dirty="0">
                <a:latin typeface="Raleway" charset="0"/>
                <a:ea typeface="Raleway" charset="0"/>
                <a:cs typeface="Raleway" charset="0"/>
              </a:rPr>
            </a:br>
            <a:endParaRPr sz="3199" dirty="0">
              <a:latin typeface="Raleway" charset="0"/>
              <a:ea typeface="Raleway" charset="0"/>
              <a:cs typeface="Raleway" charset="0"/>
            </a:endParaRPr>
          </a:p>
        </p:txBody>
      </p:sp>
      <p:pic>
        <p:nvPicPr>
          <p:cNvPr id="2052" name="Picture 4" descr="SWITZERLAND-INNOVATION-CERN_LOG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263" y="1578603"/>
            <a:ext cx="2856839" cy="152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85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3126" cy="7676954"/>
          </a:xfrm>
          <a:prstGeom prst="rect">
            <a:avLst/>
          </a:prstGeom>
        </p:spPr>
      </p:pic>
      <p:sp>
        <p:nvSpPr>
          <p:cNvPr id="4" name="Shape 153"/>
          <p:cNvSpPr txBox="1">
            <a:spLocks/>
          </p:cNvSpPr>
          <p:nvPr/>
        </p:nvSpPr>
        <p:spPr>
          <a:xfrm>
            <a:off x="8084445" y="4859662"/>
            <a:ext cx="4198681" cy="1446870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b">
            <a:noAutofit/>
          </a:bodyPr>
          <a:lstStyle>
            <a:lvl1pPr defTabSz="213590">
              <a:lnSpc>
                <a:spcPct val="90000"/>
              </a:lnSpc>
              <a:spcBef>
                <a:spcPct val="0"/>
              </a:spcBef>
              <a:buNone/>
              <a:defRPr sz="320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dirty="0"/>
              <a:t>Next generation X ray finally in color (MARS Bio Imaging).</a:t>
            </a:r>
          </a:p>
        </p:txBody>
      </p:sp>
    </p:spTree>
    <p:extLst>
      <p:ext uri="{BB962C8B-B14F-4D97-AF65-F5344CB8AC3E}">
        <p14:creationId xmlns:p14="http://schemas.microsoft.com/office/powerpoint/2010/main" val="92763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6119"/>
            <a:ext cx="12192000" cy="5470738"/>
          </a:xfrm>
          <a:prstGeom prst="rect">
            <a:avLst/>
          </a:prstGeom>
        </p:spPr>
      </p:pic>
      <p:sp>
        <p:nvSpPr>
          <p:cNvPr id="4" name="Shape 153"/>
          <p:cNvSpPr txBox="1">
            <a:spLocks/>
          </p:cNvSpPr>
          <p:nvPr/>
        </p:nvSpPr>
        <p:spPr>
          <a:xfrm>
            <a:off x="6790441" y="626119"/>
            <a:ext cx="5401559" cy="1003810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b">
            <a:noAutofit/>
          </a:bodyPr>
          <a:lstStyle>
            <a:lvl1pPr defTabSz="213590">
              <a:lnSpc>
                <a:spcPct val="90000"/>
              </a:lnSpc>
              <a:spcBef>
                <a:spcPct val="0"/>
              </a:spcBef>
              <a:buNone/>
              <a:defRPr sz="320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dirty="0"/>
              <a:t>Library management and preservation (TIND).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0413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438" y="890943"/>
            <a:ext cx="5769012" cy="5357733"/>
          </a:xfrm>
          <a:prstGeom prst="rect">
            <a:avLst/>
          </a:prstGeom>
        </p:spPr>
      </p:pic>
      <p:pic>
        <p:nvPicPr>
          <p:cNvPr id="11" name="CERN1_T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04965" y="1477677"/>
            <a:ext cx="5051957" cy="37889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78542" y="3569809"/>
            <a:ext cx="47961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Council meeting </a:t>
            </a:r>
            <a:r>
              <a:rPr lang="en-GB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GB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CERN convention was </a:t>
            </a:r>
            <a:r>
              <a:rPr lang="en-GB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signed (1953).</a:t>
            </a:r>
            <a:endParaRPr lang="en-GB" sz="3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7927" y="6093360"/>
            <a:ext cx="11474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</a:t>
            </a:r>
            <a:r>
              <a:rPr lang="en-GB" dirty="0"/>
              <a:t>convention establishing the organization was signed</a:t>
            </a:r>
            <a:r>
              <a:rPr lang="en-GB" dirty="0" smtClean="0"/>
              <a:t> </a:t>
            </a:r>
            <a:r>
              <a:rPr lang="en-GB" dirty="0"/>
              <a:t>the </a:t>
            </a:r>
            <a:r>
              <a:rPr lang="en-GB" dirty="0" smtClean="0"/>
              <a:t>6th </a:t>
            </a:r>
            <a:r>
              <a:rPr lang="en-GB" dirty="0"/>
              <a:t>session of the CERN Council, </a:t>
            </a:r>
            <a:r>
              <a:rPr lang="en-GB" dirty="0" smtClean="0"/>
              <a:t>in </a:t>
            </a:r>
            <a:r>
              <a:rPr lang="en-GB" dirty="0"/>
              <a:t>Paris from 29 June – 1 July 1953. The convention </a:t>
            </a:r>
            <a:r>
              <a:rPr lang="en-GB" dirty="0" smtClean="0"/>
              <a:t>was </a:t>
            </a:r>
            <a:r>
              <a:rPr lang="en-GB" dirty="0"/>
              <a:t>ratified on 29 September 1954 by 12 </a:t>
            </a:r>
            <a:r>
              <a:rPr lang="en-GB" dirty="0" smtClean="0"/>
              <a:t>in Europe.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88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476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11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CE6A2D-12A0-7248-9043-3A42ABE06F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" y="52731"/>
            <a:ext cx="12093695" cy="680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6217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568899" y="635650"/>
            <a:ext cx="8424765" cy="6222351"/>
            <a:chOff x="2875892" y="849933"/>
            <a:chExt cx="8424765" cy="6038652"/>
          </a:xfrm>
        </p:grpSpPr>
        <p:sp>
          <p:nvSpPr>
            <p:cNvPr id="12" name="TextBox 11"/>
            <p:cNvSpPr txBox="1"/>
            <p:nvPr/>
          </p:nvSpPr>
          <p:spPr>
            <a:xfrm>
              <a:off x="2875892" y="849933"/>
              <a:ext cx="314272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95C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Arial" panose="020B0604020202020204" pitchFamily="34" charset="0"/>
                </a:rPr>
                <a:t>Advise / 2</a:t>
              </a:r>
              <a:r>
                <a:rPr kumimoji="0" lang="en-GB" sz="24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09295C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Arial" panose="020B0604020202020204" pitchFamily="34" charset="0"/>
                </a:rPr>
                <a:t>ND</a:t>
              </a:r>
              <a:r>
                <a:rPr kumimoji="0" lang="en-GB" sz="2400" b="0" i="0" u="none" strike="noStrike" kern="1200" cap="none" spc="0" normalizeH="0" noProof="0" dirty="0" smtClean="0">
                  <a:ln>
                    <a:noFill/>
                  </a:ln>
                  <a:solidFill>
                    <a:srgbClr val="09295C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Arial" panose="020B0604020202020204" pitchFamily="34" charset="0"/>
                </a:rPr>
                <a:t> Opinion / </a:t>
              </a:r>
              <a:r>
                <a:rPr lang="en-GB" sz="2400" dirty="0" smtClean="0">
                  <a:solidFill>
                    <a:srgbClr val="09295C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Tech </a:t>
              </a:r>
              <a:r>
                <a:rPr kumimoji="0" lang="en-GB" sz="2400" b="0" i="0" u="none" strike="noStrike" kern="1200" cap="none" spc="0" normalizeH="0" noProof="0" dirty="0" smtClean="0">
                  <a:ln>
                    <a:noFill/>
                  </a:ln>
                  <a:solidFill>
                    <a:srgbClr val="09295C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Arial" panose="020B0604020202020204" pitchFamily="34" charset="0"/>
                </a:rPr>
                <a:t>Challenge from CERN Expert team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9295C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" name="Hexagon 8"/>
            <p:cNvSpPr/>
            <p:nvPr/>
          </p:nvSpPr>
          <p:spPr>
            <a:xfrm rot="5400000">
              <a:off x="5108775" y="2246853"/>
              <a:ext cx="3709222" cy="2150351"/>
            </a:xfrm>
            <a:custGeom>
              <a:avLst/>
              <a:gdLst>
                <a:gd name="connsiteX0" fmla="*/ 0 w 1957016"/>
                <a:gd name="connsiteY0" fmla="*/ 866720 h 1733440"/>
                <a:gd name="connsiteX1" fmla="*/ 482555 w 1957016"/>
                <a:gd name="connsiteY1" fmla="*/ 0 h 1733440"/>
                <a:gd name="connsiteX2" fmla="*/ 1474461 w 1957016"/>
                <a:gd name="connsiteY2" fmla="*/ 0 h 1733440"/>
                <a:gd name="connsiteX3" fmla="*/ 1957016 w 1957016"/>
                <a:gd name="connsiteY3" fmla="*/ 866720 h 1733440"/>
                <a:gd name="connsiteX4" fmla="*/ 1474461 w 1957016"/>
                <a:gd name="connsiteY4" fmla="*/ 1733440 h 1733440"/>
                <a:gd name="connsiteX5" fmla="*/ 482555 w 1957016"/>
                <a:gd name="connsiteY5" fmla="*/ 1733440 h 1733440"/>
                <a:gd name="connsiteX6" fmla="*/ 0 w 1957016"/>
                <a:gd name="connsiteY6" fmla="*/ 866720 h 1733440"/>
                <a:gd name="connsiteX0" fmla="*/ 482555 w 1957016"/>
                <a:gd name="connsiteY0" fmla="*/ 1733440 h 1824880"/>
                <a:gd name="connsiteX1" fmla="*/ 0 w 1957016"/>
                <a:gd name="connsiteY1" fmla="*/ 866720 h 1824880"/>
                <a:gd name="connsiteX2" fmla="*/ 482555 w 1957016"/>
                <a:gd name="connsiteY2" fmla="*/ 0 h 1824880"/>
                <a:gd name="connsiteX3" fmla="*/ 1474461 w 1957016"/>
                <a:gd name="connsiteY3" fmla="*/ 0 h 1824880"/>
                <a:gd name="connsiteX4" fmla="*/ 1957016 w 1957016"/>
                <a:gd name="connsiteY4" fmla="*/ 866720 h 1824880"/>
                <a:gd name="connsiteX5" fmla="*/ 1474461 w 1957016"/>
                <a:gd name="connsiteY5" fmla="*/ 1733440 h 1824880"/>
                <a:gd name="connsiteX6" fmla="*/ 573995 w 1957016"/>
                <a:gd name="connsiteY6" fmla="*/ 1824880 h 1824880"/>
                <a:gd name="connsiteX0" fmla="*/ 0 w 1957016"/>
                <a:gd name="connsiteY0" fmla="*/ 866720 h 1824880"/>
                <a:gd name="connsiteX1" fmla="*/ 482555 w 1957016"/>
                <a:gd name="connsiteY1" fmla="*/ 0 h 1824880"/>
                <a:gd name="connsiteX2" fmla="*/ 1474461 w 1957016"/>
                <a:gd name="connsiteY2" fmla="*/ 0 h 1824880"/>
                <a:gd name="connsiteX3" fmla="*/ 1957016 w 1957016"/>
                <a:gd name="connsiteY3" fmla="*/ 866720 h 1824880"/>
                <a:gd name="connsiteX4" fmla="*/ 1474461 w 1957016"/>
                <a:gd name="connsiteY4" fmla="*/ 1733440 h 1824880"/>
                <a:gd name="connsiteX5" fmla="*/ 573995 w 1957016"/>
                <a:gd name="connsiteY5" fmla="*/ 1824880 h 1824880"/>
                <a:gd name="connsiteX0" fmla="*/ 0 w 1957016"/>
                <a:gd name="connsiteY0" fmla="*/ 866720 h 1824880"/>
                <a:gd name="connsiteX1" fmla="*/ 482555 w 1957016"/>
                <a:gd name="connsiteY1" fmla="*/ 0 h 1824880"/>
                <a:gd name="connsiteX2" fmla="*/ 1474461 w 1957016"/>
                <a:gd name="connsiteY2" fmla="*/ 0 h 1824880"/>
                <a:gd name="connsiteX3" fmla="*/ 1957016 w 1957016"/>
                <a:gd name="connsiteY3" fmla="*/ 866720 h 1824880"/>
                <a:gd name="connsiteX4" fmla="*/ 573995 w 1957016"/>
                <a:gd name="connsiteY4" fmla="*/ 1824880 h 1824880"/>
                <a:gd name="connsiteX0" fmla="*/ 0 w 1957016"/>
                <a:gd name="connsiteY0" fmla="*/ 866720 h 866720"/>
                <a:gd name="connsiteX1" fmla="*/ 482555 w 1957016"/>
                <a:gd name="connsiteY1" fmla="*/ 0 h 866720"/>
                <a:gd name="connsiteX2" fmla="*/ 1474461 w 1957016"/>
                <a:gd name="connsiteY2" fmla="*/ 0 h 866720"/>
                <a:gd name="connsiteX3" fmla="*/ 1957016 w 1957016"/>
                <a:gd name="connsiteY3" fmla="*/ 866720 h 8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7016" h="866720">
                  <a:moveTo>
                    <a:pt x="0" y="866720"/>
                  </a:moveTo>
                  <a:lnTo>
                    <a:pt x="482555" y="0"/>
                  </a:lnTo>
                  <a:lnTo>
                    <a:pt x="1474461" y="0"/>
                  </a:lnTo>
                  <a:lnTo>
                    <a:pt x="1957016" y="86672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" name="Hexagon 13"/>
            <p:cNvSpPr/>
            <p:nvPr/>
          </p:nvSpPr>
          <p:spPr>
            <a:xfrm rot="5400000">
              <a:off x="7793233" y="3048904"/>
              <a:ext cx="490654" cy="553679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893754" y="5185947"/>
              <a:ext cx="0" cy="1702638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Hexagon 15"/>
            <p:cNvSpPr/>
            <p:nvPr/>
          </p:nvSpPr>
          <p:spPr>
            <a:xfrm rot="5400000">
              <a:off x="5648427" y="5653744"/>
              <a:ext cx="490654" cy="553679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Hexagon 16"/>
            <p:cNvSpPr/>
            <p:nvPr/>
          </p:nvSpPr>
          <p:spPr>
            <a:xfrm rot="5400000">
              <a:off x="5783098" y="1342550"/>
              <a:ext cx="221309" cy="249737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845343" y="2717858"/>
              <a:ext cx="41006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95C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Arial" panose="020B0604020202020204" pitchFamily="34" charset="0"/>
                </a:rPr>
                <a:t>Collaborative R&amp;D / Co-development agreements on specific topic of mutual interest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9295C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258244" y="5304767"/>
              <a:ext cx="5042413" cy="11648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95C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Arial" panose="020B0604020202020204" pitchFamily="34" charset="0"/>
                </a:rPr>
                <a:t>Support of start-ups and CERN spin offs through the Business</a:t>
              </a:r>
              <a:r>
                <a:rPr kumimoji="0" lang="en-GB" sz="2400" b="0" i="0" u="none" strike="noStrike" kern="1200" cap="none" spc="0" normalizeH="0" noProof="0" dirty="0" smtClean="0">
                  <a:ln>
                    <a:noFill/>
                  </a:ln>
                  <a:solidFill>
                    <a:srgbClr val="09295C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Arial" panose="020B0604020202020204" pitchFamily="34" charset="0"/>
                </a:rPr>
                <a:t> Incubator of </a:t>
              </a:r>
              <a:r>
                <a:rPr kumimoji="0" lang="en-GB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95C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Arial" panose="020B0604020202020204" pitchFamily="34" charset="0"/>
                </a:rPr>
                <a:t>CERN technologies network.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9295C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21" name="Picture 20" descr="MedTechHackThemaSmall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35333" y="31039"/>
            <a:ext cx="3687706" cy="3625629"/>
          </a:xfrm>
          <a:prstGeom prst="rect">
            <a:avLst/>
          </a:prstGeom>
        </p:spPr>
      </p:pic>
      <p:pic>
        <p:nvPicPr>
          <p:cNvPr id="22" name="Picture 21" descr="MedTechHackThemaSmall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-2054" y="4273000"/>
            <a:ext cx="2606909" cy="256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85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 flipH="1">
            <a:off x="868238" y="1098716"/>
            <a:ext cx="2620869" cy="5763947"/>
            <a:chOff x="5616914" y="1356764"/>
            <a:chExt cx="2698485" cy="5531821"/>
          </a:xfrm>
        </p:grpSpPr>
        <p:sp>
          <p:nvSpPr>
            <p:cNvPr id="13" name="Hexagon 8"/>
            <p:cNvSpPr/>
            <p:nvPr/>
          </p:nvSpPr>
          <p:spPr>
            <a:xfrm rot="5400000">
              <a:off x="5108775" y="2246853"/>
              <a:ext cx="3709222" cy="2150351"/>
            </a:xfrm>
            <a:custGeom>
              <a:avLst/>
              <a:gdLst>
                <a:gd name="connsiteX0" fmla="*/ 0 w 1957016"/>
                <a:gd name="connsiteY0" fmla="*/ 866720 h 1733440"/>
                <a:gd name="connsiteX1" fmla="*/ 482555 w 1957016"/>
                <a:gd name="connsiteY1" fmla="*/ 0 h 1733440"/>
                <a:gd name="connsiteX2" fmla="*/ 1474461 w 1957016"/>
                <a:gd name="connsiteY2" fmla="*/ 0 h 1733440"/>
                <a:gd name="connsiteX3" fmla="*/ 1957016 w 1957016"/>
                <a:gd name="connsiteY3" fmla="*/ 866720 h 1733440"/>
                <a:gd name="connsiteX4" fmla="*/ 1474461 w 1957016"/>
                <a:gd name="connsiteY4" fmla="*/ 1733440 h 1733440"/>
                <a:gd name="connsiteX5" fmla="*/ 482555 w 1957016"/>
                <a:gd name="connsiteY5" fmla="*/ 1733440 h 1733440"/>
                <a:gd name="connsiteX6" fmla="*/ 0 w 1957016"/>
                <a:gd name="connsiteY6" fmla="*/ 866720 h 1733440"/>
                <a:gd name="connsiteX0" fmla="*/ 482555 w 1957016"/>
                <a:gd name="connsiteY0" fmla="*/ 1733440 h 1824880"/>
                <a:gd name="connsiteX1" fmla="*/ 0 w 1957016"/>
                <a:gd name="connsiteY1" fmla="*/ 866720 h 1824880"/>
                <a:gd name="connsiteX2" fmla="*/ 482555 w 1957016"/>
                <a:gd name="connsiteY2" fmla="*/ 0 h 1824880"/>
                <a:gd name="connsiteX3" fmla="*/ 1474461 w 1957016"/>
                <a:gd name="connsiteY3" fmla="*/ 0 h 1824880"/>
                <a:gd name="connsiteX4" fmla="*/ 1957016 w 1957016"/>
                <a:gd name="connsiteY4" fmla="*/ 866720 h 1824880"/>
                <a:gd name="connsiteX5" fmla="*/ 1474461 w 1957016"/>
                <a:gd name="connsiteY5" fmla="*/ 1733440 h 1824880"/>
                <a:gd name="connsiteX6" fmla="*/ 573995 w 1957016"/>
                <a:gd name="connsiteY6" fmla="*/ 1824880 h 1824880"/>
                <a:gd name="connsiteX0" fmla="*/ 0 w 1957016"/>
                <a:gd name="connsiteY0" fmla="*/ 866720 h 1824880"/>
                <a:gd name="connsiteX1" fmla="*/ 482555 w 1957016"/>
                <a:gd name="connsiteY1" fmla="*/ 0 h 1824880"/>
                <a:gd name="connsiteX2" fmla="*/ 1474461 w 1957016"/>
                <a:gd name="connsiteY2" fmla="*/ 0 h 1824880"/>
                <a:gd name="connsiteX3" fmla="*/ 1957016 w 1957016"/>
                <a:gd name="connsiteY3" fmla="*/ 866720 h 1824880"/>
                <a:gd name="connsiteX4" fmla="*/ 1474461 w 1957016"/>
                <a:gd name="connsiteY4" fmla="*/ 1733440 h 1824880"/>
                <a:gd name="connsiteX5" fmla="*/ 573995 w 1957016"/>
                <a:gd name="connsiteY5" fmla="*/ 1824880 h 1824880"/>
                <a:gd name="connsiteX0" fmla="*/ 0 w 1957016"/>
                <a:gd name="connsiteY0" fmla="*/ 866720 h 1824880"/>
                <a:gd name="connsiteX1" fmla="*/ 482555 w 1957016"/>
                <a:gd name="connsiteY1" fmla="*/ 0 h 1824880"/>
                <a:gd name="connsiteX2" fmla="*/ 1474461 w 1957016"/>
                <a:gd name="connsiteY2" fmla="*/ 0 h 1824880"/>
                <a:gd name="connsiteX3" fmla="*/ 1957016 w 1957016"/>
                <a:gd name="connsiteY3" fmla="*/ 866720 h 1824880"/>
                <a:gd name="connsiteX4" fmla="*/ 573995 w 1957016"/>
                <a:gd name="connsiteY4" fmla="*/ 1824880 h 1824880"/>
                <a:gd name="connsiteX0" fmla="*/ 0 w 1957016"/>
                <a:gd name="connsiteY0" fmla="*/ 866720 h 866720"/>
                <a:gd name="connsiteX1" fmla="*/ 482555 w 1957016"/>
                <a:gd name="connsiteY1" fmla="*/ 0 h 866720"/>
                <a:gd name="connsiteX2" fmla="*/ 1474461 w 1957016"/>
                <a:gd name="connsiteY2" fmla="*/ 0 h 866720"/>
                <a:gd name="connsiteX3" fmla="*/ 1957016 w 1957016"/>
                <a:gd name="connsiteY3" fmla="*/ 866720 h 8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7016" h="866720">
                  <a:moveTo>
                    <a:pt x="0" y="866720"/>
                  </a:moveTo>
                  <a:lnTo>
                    <a:pt x="482555" y="0"/>
                  </a:lnTo>
                  <a:lnTo>
                    <a:pt x="1474461" y="0"/>
                  </a:lnTo>
                  <a:lnTo>
                    <a:pt x="1957016" y="86672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" name="Hexagon 13"/>
            <p:cNvSpPr/>
            <p:nvPr/>
          </p:nvSpPr>
          <p:spPr>
            <a:xfrm rot="5400000">
              <a:off x="7793233" y="3048904"/>
              <a:ext cx="490654" cy="553679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893754" y="5185947"/>
              <a:ext cx="0" cy="1702638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Hexagon 15"/>
            <p:cNvSpPr/>
            <p:nvPr/>
          </p:nvSpPr>
          <p:spPr>
            <a:xfrm rot="5400000">
              <a:off x="5648427" y="5653744"/>
              <a:ext cx="490654" cy="553679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Hexagon 16"/>
            <p:cNvSpPr/>
            <p:nvPr/>
          </p:nvSpPr>
          <p:spPr>
            <a:xfrm rot="5400000">
              <a:off x="5783098" y="1342550"/>
              <a:ext cx="221309" cy="249737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pic>
        <p:nvPicPr>
          <p:cNvPr id="21" name="Picture 20" descr="MedTechHackThemaSmall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037040" y="-543711"/>
            <a:ext cx="3687706" cy="3625629"/>
          </a:xfrm>
          <a:prstGeom prst="rect">
            <a:avLst/>
          </a:prstGeom>
        </p:spPr>
      </p:pic>
      <p:pic>
        <p:nvPicPr>
          <p:cNvPr id="22" name="Picture 21" descr="MedTechHackThemaSmall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-152858" y="5057929"/>
            <a:ext cx="2606909" cy="256309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665677" y="2361616"/>
            <a:ext cx="56559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295C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rPr>
              <a:t>Licensing of CERN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09295C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rPr>
              <a:t> technology for commercial use / </a:t>
            </a:r>
            <a:r>
              <a:rPr lang="en-GB" sz="2400" dirty="0" smtClean="0">
                <a:solidFill>
                  <a:srgbClr val="09295C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Support </a:t>
            </a:r>
            <a:r>
              <a:rPr lang="en-GB" sz="2400" dirty="0">
                <a:solidFill>
                  <a:srgbClr val="09295C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or training on using Open Source Hardware / </a:t>
            </a:r>
            <a:r>
              <a:rPr lang="en-GB" sz="2400" dirty="0" smtClean="0">
                <a:solidFill>
                  <a:srgbClr val="09295C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Software</a:t>
            </a:r>
            <a:endParaRPr lang="en-GB" sz="2400" dirty="0">
              <a:solidFill>
                <a:srgbClr val="09295C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9295C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57985" y="5264297"/>
            <a:ext cx="5972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295C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rPr>
              <a:t>Facilitation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09295C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rPr>
              <a:t> of Knowledge Exchange by sponsoring PhD / Allocation of company resource at CERN / Use of Alumni Network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9295C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64747" y="296585"/>
            <a:ext cx="4446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295C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rPr>
              <a:t>Using CERN labs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09295C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rPr>
              <a:t> / openlab for prototyping, benchmarking and testing of equipment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9295C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50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png"/>
          <p:cNvPicPr>
            <a:picLocks noChangeAspect="1"/>
          </p:cNvPicPr>
          <p:nvPr/>
        </p:nvPicPr>
        <p:blipFill rotWithShape="1">
          <a:blip r:embed="rId3">
            <a:extLst/>
          </a:blip>
          <a:srcRect l="54975" t="38420"/>
          <a:stretch/>
        </p:blipFill>
        <p:spPr>
          <a:xfrm rot="5400000" flipH="1">
            <a:off x="5326378" y="-7619"/>
            <a:ext cx="6858001" cy="687324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1409" y="281917"/>
            <a:ext cx="4671044" cy="1469205"/>
          </a:xfrm>
        </p:spPr>
        <p:txBody>
          <a:bodyPr>
            <a:normAutofit/>
          </a:bodyPr>
          <a:lstStyle/>
          <a:p>
            <a:pPr algn="l"/>
            <a:r>
              <a:rPr lang="en-US" sz="5300" b="1" dirty="0" smtClean="0">
                <a:latin typeface="Raleway" charset="0"/>
                <a:ea typeface="Raleway" charset="0"/>
                <a:cs typeface="Raleway" charset="0"/>
              </a:rPr>
              <a:t>Conclusions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  <a:t/>
            </a:r>
            <a:b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</a:br>
            <a:endParaRPr lang="en-US" sz="3600" b="1" dirty="0">
              <a:solidFill>
                <a:schemeClr val="bg1">
                  <a:lumMod val="50000"/>
                </a:schemeClr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759" y="1751122"/>
            <a:ext cx="113028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CERN innovation culture is inherent to its mission.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Knowledge Transfer at CERN objective is to move the innovations and expertise from the lab to society.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We have many ways and a lot of flexibility but we need an equally motivated partner to accomplish this mission.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Some techs and expertise </a:t>
            </a:r>
            <a:r>
              <a:rPr lang="en-GB" dirty="0" smtClean="0"/>
              <a:t>are</a:t>
            </a:r>
            <a:r>
              <a:rPr lang="en-GB" dirty="0" smtClean="0"/>
              <a:t> more readily transferable while others require adaptation via partnerships and funding.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75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png"/>
          <p:cNvPicPr>
            <a:picLocks noChangeAspect="1"/>
          </p:cNvPicPr>
          <p:nvPr/>
        </p:nvPicPr>
        <p:blipFill rotWithShape="1">
          <a:blip r:embed="rId3">
            <a:extLst/>
          </a:blip>
          <a:srcRect l="54975" t="38420"/>
          <a:stretch/>
        </p:blipFill>
        <p:spPr>
          <a:xfrm rot="5400000" flipH="1">
            <a:off x="5326378" y="-7619"/>
            <a:ext cx="6858001" cy="687324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1409" y="281918"/>
            <a:ext cx="8334170" cy="1342346"/>
          </a:xfrm>
        </p:spPr>
        <p:txBody>
          <a:bodyPr>
            <a:normAutofit/>
          </a:bodyPr>
          <a:lstStyle/>
          <a:p>
            <a:pPr algn="l"/>
            <a:r>
              <a:rPr lang="en-US" sz="5300" b="1" dirty="0" smtClean="0">
                <a:latin typeface="Raleway" charset="0"/>
                <a:ea typeface="Raleway" charset="0"/>
                <a:cs typeface="Raleway" charset="0"/>
              </a:rPr>
              <a:t>Objectives of the day</a:t>
            </a:r>
            <a:endParaRPr lang="en-US" sz="3600" b="1" dirty="0">
              <a:solidFill>
                <a:schemeClr val="bg1">
                  <a:lumMod val="50000"/>
                </a:schemeClr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759" y="1751122"/>
            <a:ext cx="113028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Improve CERN’s understanding of ANDRA’s need concerning the </a:t>
            </a:r>
            <a:r>
              <a:rPr lang="en-US" dirty="0" err="1" smtClean="0"/>
              <a:t>Cigeo</a:t>
            </a:r>
            <a:r>
              <a:rPr lang="en-US" dirty="0" smtClean="0"/>
              <a:t> project.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Improve ANDRA’s understanding of what CERN can offer in terms of technology and expertise.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Identify synergies and precise areas of interest to work together.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Clarify how we can work together.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Agree on follow up actions </a:t>
            </a:r>
            <a:r>
              <a:rPr lang="en-US" smtClean="0"/>
              <a:t>and timelines.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96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" y="0"/>
            <a:ext cx="12187592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6239" y="1427307"/>
            <a:ext cx="10511798" cy="1325563"/>
          </a:xfrm>
        </p:spPr>
        <p:txBody>
          <a:bodyPr>
            <a:norm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Thank you!</a:t>
            </a:r>
            <a:endParaRPr lang="en-GB" sz="3599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16347" y="3572983"/>
            <a:ext cx="6263246" cy="120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99" b="1" dirty="0">
                <a:solidFill>
                  <a:schemeClr val="bg1"/>
                </a:solidFill>
              </a:rPr>
              <a:t>Nick Ziogas@cern.ch</a:t>
            </a:r>
          </a:p>
          <a:p>
            <a:pPr algn="ctr"/>
            <a:r>
              <a:rPr lang="en-GB" sz="3599" b="1" dirty="0">
                <a:solidFill>
                  <a:schemeClr val="bg1"/>
                </a:solidFill>
              </a:rPr>
              <a:t>cern.ch/</a:t>
            </a:r>
            <a:r>
              <a:rPr lang="en-GB" sz="3599" b="1" dirty="0" err="1">
                <a:solidFill>
                  <a:schemeClr val="bg1"/>
                </a:solidFill>
              </a:rPr>
              <a:t>kt</a:t>
            </a:r>
            <a:endParaRPr lang="fr-FR" sz="3599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40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 txBox="1">
            <a:spLocks/>
          </p:cNvSpPr>
          <p:nvPr/>
        </p:nvSpPr>
        <p:spPr bwMode="auto">
          <a:xfrm>
            <a:off x="626399" y="4724404"/>
            <a:ext cx="1093921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275" tIns="54275" rIns="54275" bIns="5427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500" dirty="0"/>
          </a:p>
        </p:txBody>
      </p:sp>
    </p:spTree>
    <p:extLst>
      <p:ext uri="{BB962C8B-B14F-4D97-AF65-F5344CB8AC3E}">
        <p14:creationId xmlns:p14="http://schemas.microsoft.com/office/powerpoint/2010/main" val="146761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351267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68201" y="-58397"/>
            <a:ext cx="12452736" cy="70046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736550">
            <a:off x="4161722" y="438632"/>
            <a:ext cx="4374865" cy="10224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795" dirty="0">
                <a:solidFill>
                  <a:srgbClr val="FFFFFF"/>
                </a:solidFill>
                <a:latin typeface="Arial Black"/>
                <a:cs typeface="Arial Black"/>
              </a:rPr>
              <a:t>PUSH BACK</a:t>
            </a:r>
            <a:br>
              <a:rPr lang="en-US" sz="3795" dirty="0">
                <a:solidFill>
                  <a:srgbClr val="FFFFFF"/>
                </a:solidFill>
                <a:latin typeface="Arial Black"/>
                <a:cs typeface="Arial Black"/>
              </a:rPr>
            </a:br>
            <a:r>
              <a:rPr lang="en-US" sz="2250" dirty="0">
                <a:solidFill>
                  <a:srgbClr val="FFFFFF"/>
                </a:solidFill>
                <a:latin typeface="Arial Black"/>
                <a:cs typeface="Arial Black"/>
              </a:rPr>
              <a:t>the frontiers of knowledge</a:t>
            </a:r>
            <a:endParaRPr lang="en-US" sz="3795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CC1DFE-505D-F34A-A3C1-A3924D6C15DD}"/>
              </a:ext>
            </a:extLst>
          </p:cNvPr>
          <p:cNvSpPr txBox="1"/>
          <p:nvPr/>
        </p:nvSpPr>
        <p:spPr>
          <a:xfrm rot="16200000">
            <a:off x="-362397" y="6114570"/>
            <a:ext cx="1106009" cy="307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Photo: CERN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159C8F-8B7D-D142-A8AA-4A3CE89312F8}"/>
              </a:ext>
            </a:extLst>
          </p:cNvPr>
          <p:cNvSpPr txBox="1"/>
          <p:nvPr/>
        </p:nvSpPr>
        <p:spPr>
          <a:xfrm rot="20637175">
            <a:off x="4913152" y="1835225"/>
            <a:ext cx="5905699" cy="10224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250" dirty="0">
                <a:solidFill>
                  <a:srgbClr val="FFFFFF"/>
                </a:solidFill>
                <a:latin typeface="Arial Black"/>
                <a:cs typeface="Arial Black"/>
              </a:rPr>
              <a:t>develop</a:t>
            </a:r>
          </a:p>
          <a:p>
            <a:pPr algn="l"/>
            <a:r>
              <a:rPr lang="en-US" sz="3795" dirty="0">
                <a:solidFill>
                  <a:srgbClr val="FFFFFF"/>
                </a:solidFill>
                <a:latin typeface="Arial Black"/>
                <a:cs typeface="Arial Black"/>
              </a:rPr>
              <a:t>NEW TECHNOLOGIES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F44D2-CE91-634C-975C-9C93F374EE1E}"/>
              </a:ext>
            </a:extLst>
          </p:cNvPr>
          <p:cNvSpPr txBox="1"/>
          <p:nvPr/>
        </p:nvSpPr>
        <p:spPr>
          <a:xfrm>
            <a:off x="5199591" y="3612695"/>
            <a:ext cx="6117823" cy="10224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795" dirty="0">
                <a:solidFill>
                  <a:srgbClr val="FFFFFF"/>
                </a:solidFill>
                <a:latin typeface="Arial Black"/>
                <a:cs typeface="Arial Black"/>
              </a:rPr>
              <a:t>TRAIN</a:t>
            </a:r>
            <a:br>
              <a:rPr lang="en-US" sz="3795" dirty="0">
                <a:solidFill>
                  <a:srgbClr val="FFFFFF"/>
                </a:solidFill>
                <a:latin typeface="Arial Black"/>
                <a:cs typeface="Arial Black"/>
              </a:rPr>
            </a:br>
            <a:r>
              <a:rPr lang="en-US" sz="2250" dirty="0">
                <a:solidFill>
                  <a:srgbClr val="FFFFFF"/>
                </a:solidFill>
                <a:latin typeface="Arial Black"/>
                <a:cs typeface="Arial Black"/>
              </a:rPr>
              <a:t>scientists and engineers of tomorrow</a:t>
            </a:r>
            <a:endParaRPr lang="en-US" sz="3795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D750D0-CAB0-7349-AB0F-36686FB56D98}"/>
              </a:ext>
            </a:extLst>
          </p:cNvPr>
          <p:cNvSpPr txBox="1"/>
          <p:nvPr/>
        </p:nvSpPr>
        <p:spPr>
          <a:xfrm rot="594968">
            <a:off x="4913691" y="5265779"/>
            <a:ext cx="6851829" cy="10224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795" dirty="0">
                <a:solidFill>
                  <a:srgbClr val="FFFFFF"/>
                </a:solidFill>
                <a:latin typeface="Arial Black"/>
                <a:cs typeface="Arial Black"/>
              </a:rPr>
              <a:t>UNITE</a:t>
            </a:r>
            <a:br>
              <a:rPr lang="en-US" sz="3795" dirty="0">
                <a:solidFill>
                  <a:srgbClr val="FFFFFF"/>
                </a:solidFill>
                <a:latin typeface="Arial Black"/>
                <a:cs typeface="Arial Black"/>
              </a:rPr>
            </a:br>
            <a:r>
              <a:rPr lang="en-US" sz="2250" dirty="0">
                <a:solidFill>
                  <a:srgbClr val="FFFFFF"/>
                </a:solidFill>
                <a:latin typeface="Arial Black"/>
                <a:cs typeface="Arial Black"/>
              </a:rPr>
              <a:t>people from different countries &amp; cultures</a:t>
            </a:r>
            <a:endParaRPr lang="en-US" sz="3795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29785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2.png"/>
          <p:cNvPicPr>
            <a:picLocks noChangeAspect="1"/>
          </p:cNvPicPr>
          <p:nvPr/>
        </p:nvPicPr>
        <p:blipFill rotWithShape="1">
          <a:blip r:embed="rId3">
            <a:extLst/>
          </a:blip>
          <a:srcRect t="38420"/>
          <a:stretch/>
        </p:blipFill>
        <p:spPr>
          <a:xfrm>
            <a:off x="2202" y="-72438"/>
            <a:ext cx="12187592" cy="549965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2204" y="-57913"/>
            <a:ext cx="12187592" cy="3691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126"/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30812" y="4899556"/>
            <a:ext cx="5444288" cy="1299693"/>
          </a:xfrm>
          <a:prstGeom prst="rect">
            <a:avLst/>
          </a:prstGeom>
        </p:spPr>
        <p:txBody>
          <a:bodyPr>
            <a:noAutofit/>
          </a:bodyPr>
          <a:lstStyle/>
          <a:p>
            <a:pPr marL="179942" indent="-266613" defTabSz="914126">
              <a:tabLst>
                <a:tab pos="2236061" algn="l"/>
                <a:tab pos="3951591" algn="l"/>
                <a:tab pos="5738534" algn="l"/>
              </a:tabLst>
              <a:defRPr/>
            </a:pPr>
            <a:r>
              <a:rPr lang="en-US" sz="2799" b="1" dirty="0">
                <a:solidFill>
                  <a:srgbClr val="227FA1"/>
                </a:solidFill>
                <a:latin typeface="Calibri" panose="020F0502020204030204"/>
                <a:cs typeface="Arial" panose="020B0604020202020204" pitchFamily="34" charset="0"/>
              </a:rPr>
              <a:t>23 Member States</a:t>
            </a:r>
            <a:r>
              <a:rPr lang="en-US" b="1" dirty="0">
                <a:solidFill>
                  <a:srgbClr val="227FA1"/>
                </a:solidFill>
                <a:latin typeface="Calibri" panose="020F0502020204030204"/>
                <a:cs typeface="Arial" panose="020B0604020202020204" pitchFamily="34" charset="0"/>
              </a:rPr>
              <a:t/>
            </a:r>
            <a:br>
              <a:rPr lang="en-US" b="1" dirty="0">
                <a:solidFill>
                  <a:srgbClr val="227FA1"/>
                </a:solidFill>
                <a:latin typeface="Calibri" panose="020F0502020204030204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227FA1"/>
                </a:solidFill>
                <a:latin typeface="Calibri" panose="020F0502020204030204"/>
                <a:cs typeface="Arial" panose="020B0604020202020204" pitchFamily="34" charset="0"/>
              </a:rPr>
              <a:t>Austria, Belgium, Bulgaria, Check Republic, Denmark, Finland, France, Germany, Greece, Italia, Israel, Hungary, Holland, Norway, Poland, Portugal, Romania, Serbia, Slovakia, Spain, Sweden, Switzerland, UK.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2565" y="172628"/>
            <a:ext cx="12107232" cy="73240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3" rIns="91407" bIns="4570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n-US" sz="3599" b="1" dirty="0" err="1"/>
              <a:t>Conseil</a:t>
            </a:r>
            <a:r>
              <a:rPr lang="en-US" sz="3599" b="1" dirty="0"/>
              <a:t> </a:t>
            </a:r>
            <a:r>
              <a:rPr lang="en-US" sz="3599" b="1" dirty="0" err="1"/>
              <a:t>Européen</a:t>
            </a:r>
            <a:r>
              <a:rPr lang="en-US" sz="3599" b="1" dirty="0"/>
              <a:t> pour la </a:t>
            </a:r>
            <a:r>
              <a:rPr lang="en-US" sz="3599" b="1" dirty="0" err="1"/>
              <a:t>Recherche</a:t>
            </a:r>
            <a:r>
              <a:rPr lang="en-US" sz="3599" b="1" dirty="0"/>
              <a:t> </a:t>
            </a:r>
            <a:r>
              <a:rPr lang="en-US" sz="3599" b="1" dirty="0" err="1"/>
              <a:t>Nucléaire</a:t>
            </a:r>
            <a:r>
              <a:rPr lang="en-US" sz="3599" b="1" dirty="0"/>
              <a:t/>
            </a:r>
            <a:br>
              <a:rPr lang="en-US" sz="3599" b="1" dirty="0"/>
            </a:br>
            <a:r>
              <a:rPr lang="en-US" sz="3599" b="1" dirty="0"/>
              <a:t>World’s largest Particle Physics Laboratory (1954)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30813" y="2532118"/>
            <a:ext cx="2585102" cy="19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126">
              <a:spcBef>
                <a:spcPts val="1200"/>
              </a:spcBef>
            </a:pPr>
            <a:r>
              <a:rPr lang="en-US" sz="2000" b="1" dirty="0">
                <a:solidFill>
                  <a:srgbClr val="8356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Yearly Budget</a:t>
            </a:r>
            <a:br>
              <a:rPr lang="en-US" sz="2000" b="1" dirty="0">
                <a:solidFill>
                  <a:srgbClr val="83568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8356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~1100 MCHF </a:t>
            </a:r>
            <a:br>
              <a:rPr lang="en-US" sz="2000" b="1" dirty="0">
                <a:solidFill>
                  <a:srgbClr val="83568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8356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(~ 1000 MEUR)</a:t>
            </a:r>
          </a:p>
          <a:p>
            <a:pPr defTabSz="914126">
              <a:spcBef>
                <a:spcPts val="1200"/>
              </a:spcBef>
            </a:pPr>
            <a:r>
              <a:rPr lang="en-US" sz="1600" b="1" i="1" dirty="0">
                <a:solidFill>
                  <a:srgbClr val="8356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 </a:t>
            </a:r>
            <a:br>
              <a:rPr lang="en-US" sz="1600" b="1" i="1" dirty="0">
                <a:solidFill>
                  <a:srgbClr val="83568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i="1" dirty="0">
                <a:solidFill>
                  <a:srgbClr val="8356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financed </a:t>
            </a:r>
            <a:br>
              <a:rPr lang="en-US" sz="1600" b="1" i="1" dirty="0">
                <a:solidFill>
                  <a:srgbClr val="83568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i="1" dirty="0">
                <a:solidFill>
                  <a:srgbClr val="8356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externally 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758235" y="5067874"/>
            <a:ext cx="3850422" cy="70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9330" indent="-266613" defTabSz="914126">
              <a:tabLst>
                <a:tab pos="2236061" algn="l"/>
                <a:tab pos="3951591" algn="l"/>
                <a:tab pos="5738534" algn="l"/>
              </a:tabLst>
            </a:pPr>
            <a:r>
              <a:rPr lang="en-US" sz="2400" dirty="0">
                <a:solidFill>
                  <a:srgbClr val="F29676"/>
                </a:solidFill>
                <a:latin typeface="Calibri" panose="020F0502020204030204"/>
              </a:rPr>
              <a:t>6 Observers</a:t>
            </a:r>
          </a:p>
          <a:p>
            <a:pPr marL="179330" indent="-266613" defTabSz="914126">
              <a:tabLst>
                <a:tab pos="2236061" algn="l"/>
                <a:tab pos="3951591" algn="l"/>
                <a:tab pos="5738534" algn="l"/>
              </a:tabLst>
            </a:pPr>
            <a:r>
              <a:rPr lang="en-US" sz="1600" dirty="0">
                <a:solidFill>
                  <a:srgbClr val="F29676"/>
                </a:solidFill>
                <a:latin typeface="Calibri" panose="020F0502020204030204"/>
              </a:rPr>
              <a:t>EU, Japan, JINR, Russia, UNESCO, USA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9571369" y="1316729"/>
            <a:ext cx="1780531" cy="3445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126">
              <a:spcBef>
                <a:spcPts val="1200"/>
              </a:spcBef>
              <a:tabLst>
                <a:tab pos="542749" algn="l"/>
              </a:tabLst>
            </a:pPr>
            <a:r>
              <a:rPr lang="en-US" sz="2799" dirty="0">
                <a:solidFill>
                  <a:srgbClr val="64958D"/>
                </a:solidFill>
                <a:latin typeface="Calibri" panose="020F0502020204030204"/>
              </a:rPr>
              <a:t>Personnel</a:t>
            </a:r>
          </a:p>
          <a:p>
            <a:pPr defTabSz="914126">
              <a:spcBef>
                <a:spcPts val="1200"/>
              </a:spcBef>
              <a:tabLst>
                <a:tab pos="542749" algn="l"/>
              </a:tabLst>
            </a:pPr>
            <a:r>
              <a:rPr lang="en-US" sz="1600" dirty="0">
                <a:solidFill>
                  <a:srgbClr val="64958D"/>
                </a:solidFill>
                <a:latin typeface="Calibri" panose="020F0502020204030204"/>
              </a:rPr>
              <a:t>2500	   Staff</a:t>
            </a:r>
            <a:br>
              <a:rPr lang="en-US" sz="1600" dirty="0">
                <a:solidFill>
                  <a:srgbClr val="64958D"/>
                </a:solidFill>
                <a:latin typeface="Calibri" panose="020F0502020204030204"/>
              </a:rPr>
            </a:br>
            <a:r>
              <a:rPr lang="en-US" sz="1600" dirty="0">
                <a:solidFill>
                  <a:srgbClr val="64958D"/>
                </a:solidFill>
                <a:latin typeface="Calibri" panose="020F0502020204030204"/>
              </a:rPr>
              <a:t>730	   Fellows &amp; 	   Associates</a:t>
            </a:r>
            <a:br>
              <a:rPr lang="en-US" sz="1600" dirty="0">
                <a:solidFill>
                  <a:srgbClr val="64958D"/>
                </a:solidFill>
                <a:latin typeface="Calibri" panose="020F0502020204030204"/>
              </a:rPr>
            </a:br>
            <a:r>
              <a:rPr lang="en-US" sz="1600" dirty="0">
                <a:solidFill>
                  <a:srgbClr val="64958D"/>
                </a:solidFill>
                <a:latin typeface="Calibri" panose="020F0502020204030204"/>
              </a:rPr>
              <a:t>200	   Students</a:t>
            </a:r>
            <a:br>
              <a:rPr lang="en-US" sz="1600" dirty="0">
                <a:solidFill>
                  <a:srgbClr val="64958D"/>
                </a:solidFill>
                <a:latin typeface="Calibri" panose="020F0502020204030204"/>
              </a:rPr>
            </a:br>
            <a:endParaRPr lang="en-US" sz="1600" dirty="0">
              <a:solidFill>
                <a:srgbClr val="64958D"/>
              </a:solidFill>
              <a:latin typeface="Calibri" panose="020F0502020204030204"/>
            </a:endParaRPr>
          </a:p>
          <a:p>
            <a:pPr defTabSz="914126">
              <a:spcBef>
                <a:spcPts val="1200"/>
              </a:spcBef>
              <a:tabLst>
                <a:tab pos="542749" algn="l"/>
              </a:tabLst>
            </a:pPr>
            <a:r>
              <a:rPr lang="en-US" sz="1600" dirty="0">
                <a:solidFill>
                  <a:srgbClr val="64958D"/>
                </a:solidFill>
                <a:latin typeface="Calibri" panose="020F0502020204030204"/>
              </a:rPr>
              <a:t>11000   Users</a:t>
            </a:r>
            <a:r>
              <a:rPr lang="en-US" sz="1200" dirty="0">
                <a:solidFill>
                  <a:srgbClr val="64958D"/>
                </a:solidFill>
                <a:latin typeface="Calibri" panose="020F0502020204030204"/>
              </a:rPr>
              <a:t> from</a:t>
            </a:r>
            <a:r>
              <a:rPr lang="en-US" sz="1600" dirty="0">
                <a:solidFill>
                  <a:srgbClr val="64958D"/>
                </a:solidFill>
                <a:latin typeface="Calibri" panose="020F0502020204030204"/>
              </a:rPr>
              <a:t> </a:t>
            </a:r>
            <a:br>
              <a:rPr lang="en-US" sz="1600" dirty="0">
                <a:solidFill>
                  <a:srgbClr val="64958D"/>
                </a:solidFill>
                <a:latin typeface="Calibri" panose="020F0502020204030204"/>
              </a:rPr>
            </a:br>
            <a:r>
              <a:rPr lang="en-US" sz="1600" dirty="0">
                <a:solidFill>
                  <a:srgbClr val="64958D"/>
                </a:solidFill>
                <a:latin typeface="Calibri" panose="020F0502020204030204"/>
              </a:rPr>
              <a:t>500 	Universities </a:t>
            </a:r>
          </a:p>
          <a:p>
            <a:pPr defTabSz="914126">
              <a:spcBef>
                <a:spcPts val="1200"/>
              </a:spcBef>
              <a:tabLst>
                <a:tab pos="542749" algn="l"/>
              </a:tabLst>
            </a:pPr>
            <a:r>
              <a:rPr lang="en-US" sz="1600" dirty="0">
                <a:solidFill>
                  <a:srgbClr val="64958D"/>
                </a:solidFill>
                <a:latin typeface="Calibri" panose="020F0502020204030204"/>
              </a:rPr>
              <a:t/>
            </a:r>
            <a:br>
              <a:rPr lang="en-US" sz="1600" dirty="0">
                <a:solidFill>
                  <a:srgbClr val="64958D"/>
                </a:solidFill>
                <a:latin typeface="Calibri" panose="020F0502020204030204"/>
              </a:rPr>
            </a:br>
            <a:r>
              <a:rPr lang="en-US" sz="1600" dirty="0">
                <a:solidFill>
                  <a:srgbClr val="64958D"/>
                </a:solidFill>
                <a:latin typeface="Calibri" panose="020F0502020204030204"/>
              </a:rPr>
              <a:t>2000	External     </a:t>
            </a:r>
            <a:br>
              <a:rPr lang="en-US" sz="1600" dirty="0">
                <a:solidFill>
                  <a:srgbClr val="64958D"/>
                </a:solidFill>
                <a:latin typeface="Calibri" panose="020F0502020204030204"/>
              </a:rPr>
            </a:br>
            <a:r>
              <a:rPr lang="en-US" sz="1600" dirty="0">
                <a:solidFill>
                  <a:srgbClr val="64958D"/>
                </a:solidFill>
                <a:latin typeface="Calibri" panose="020F0502020204030204"/>
              </a:rPr>
              <a:t>     	companies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758237" y="5882648"/>
            <a:ext cx="4593663" cy="953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126"/>
            <a:r>
              <a:rPr lang="en-US" sz="2400" dirty="0">
                <a:solidFill>
                  <a:srgbClr val="F29676"/>
                </a:solidFill>
                <a:latin typeface="Calibri" panose="020F0502020204030204"/>
              </a:rPr>
              <a:t>8 Associate Member States</a:t>
            </a:r>
          </a:p>
          <a:p>
            <a:pPr defTabSz="914126"/>
            <a:r>
              <a:rPr lang="en-US" sz="1600" dirty="0">
                <a:solidFill>
                  <a:srgbClr val="F29676"/>
                </a:solidFill>
                <a:latin typeface="Calibri" panose="020F0502020204030204"/>
                <a:cs typeface="Corbel"/>
              </a:rPr>
              <a:t>Croatia, Cyprus, India, Lithuania, Pakistan, Slovenia</a:t>
            </a:r>
          </a:p>
          <a:p>
            <a:pPr defTabSz="914126"/>
            <a:r>
              <a:rPr lang="en-US" sz="1600" dirty="0">
                <a:solidFill>
                  <a:srgbClr val="F29676"/>
                </a:solidFill>
                <a:latin typeface="Calibri" panose="020F0502020204030204"/>
                <a:cs typeface="Corbel"/>
              </a:rPr>
              <a:t>Turkey, Ukraine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1069" y="1417023"/>
            <a:ext cx="6445817" cy="348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56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E03E33F-5C8F-AC41-9CBC-96B85A4282F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261" y="1345"/>
            <a:ext cx="9832657" cy="6759952"/>
          </a:xfrm>
          <a:prstGeom prst="rect">
            <a:avLst/>
          </a:prstGeom>
        </p:spPr>
      </p:pic>
      <p:pic>
        <p:nvPicPr>
          <p:cNvPr id="14" name="Picture 13" descr="cern_logo_1.png">
            <a:extLst>
              <a:ext uri="{FF2B5EF4-FFF2-40B4-BE49-F238E27FC236}">
                <a16:creationId xmlns:a16="http://schemas.microsoft.com/office/drawing/2014/main" id="{87643D3B-11A3-8140-8F34-DE962FA3510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48" y="6020678"/>
            <a:ext cx="570271" cy="56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617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4" y="426720"/>
            <a:ext cx="12106656" cy="6431280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36900389"/>
              </p:ext>
            </p:extLst>
          </p:nvPr>
        </p:nvGraphicFramePr>
        <p:xfrm>
          <a:off x="0" y="0"/>
          <a:ext cx="4803648" cy="573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397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 rotWithShape="1">
          <a:blip r:embed="rId4" cstate="email">
            <a:lum bright="-2000"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4" y="1345"/>
            <a:ext cx="12187592" cy="6855311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7" name="Overlay"/>
          <p:cNvSpPr/>
          <p:nvPr>
            <p:custDataLst>
              <p:tags r:id="rId1"/>
            </p:custDataLst>
          </p:nvPr>
        </p:nvSpPr>
        <p:spPr>
          <a:xfrm>
            <a:off x="2204" y="1345"/>
            <a:ext cx="12187593" cy="6855311"/>
          </a:xfrm>
          <a:prstGeom prst="rect">
            <a:avLst/>
          </a:prstGeom>
          <a:solidFill>
            <a:srgbClr val="000000">
              <a:alpha val="10000"/>
            </a:srgbClr>
          </a:solidFill>
          <a:ln w="9525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703"/>
              </a:spcAft>
            </a:pPr>
            <a:r>
              <a:rPr lang="en-US" sz="844">
                <a:solidFill>
                  <a:schemeClr val="bg1"/>
                </a:solidFill>
              </a:rPr>
              <a:t>https://www.kathimerini.gr/1068264/article/epikairothta/ellada/iera-synodos-o-korwnoios-den-metadidetai-me-th-8eia-koinwnia</a:t>
            </a:r>
            <a:endParaRPr lang="en-US" sz="844" dirty="0">
              <a:solidFill>
                <a:schemeClr val="bg1"/>
              </a:solidFill>
            </a:endParaRPr>
          </a:p>
        </p:txBody>
      </p:sp>
      <p:pic>
        <p:nvPicPr>
          <p:cNvPr id="12" name="Image 8">
            <a:extLst>
              <a:ext uri="{FF2B5EF4-FFF2-40B4-BE49-F238E27FC236}">
                <a16:creationId xmlns:a16="http://schemas.microsoft.com/office/drawing/2014/main" id="{F2BF0973-B676-D942-81AA-9E4D6DD3E0E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0615" y="278604"/>
            <a:ext cx="992437" cy="992437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47911" y="6236662"/>
            <a:ext cx="9141884" cy="52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799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Accelerating Science and Innovation</a:t>
            </a:r>
            <a:endParaRPr lang="en-GB" sz="2799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4648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" y="1345"/>
            <a:ext cx="12187219" cy="68553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26194" y="1345"/>
            <a:ext cx="570521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solidFill>
                  <a:srgbClr val="FFFFFF"/>
                </a:solidFill>
                <a:latin typeface="League Gothic Regular"/>
                <a:cs typeface="League Gothic Regular"/>
              </a:rPr>
              <a:t>DETECTORS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68267" y="5588740"/>
            <a:ext cx="7801933" cy="1076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398" b="1" dirty="0">
                <a:solidFill>
                  <a:schemeClr val="bg1"/>
                </a:solidFill>
                <a:latin typeface="Dancing Script OT"/>
                <a:cs typeface="Dancing Script OT"/>
              </a:rPr>
              <a:t>Our electronic eyes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216684" y="5670433"/>
            <a:ext cx="1176525" cy="307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Photos: CERN</a:t>
            </a:r>
          </a:p>
        </p:txBody>
      </p:sp>
    </p:spTree>
    <p:extLst>
      <p:ext uri="{BB962C8B-B14F-4D97-AF65-F5344CB8AC3E}">
        <p14:creationId xmlns:p14="http://schemas.microsoft.com/office/powerpoint/2010/main" val="1983299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GRADIENT_OVERLAY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5558</TotalTime>
  <Words>1078</Words>
  <Application>Microsoft Office PowerPoint</Application>
  <PresentationFormat>Widescreen</PresentationFormat>
  <Paragraphs>142</Paragraphs>
  <Slides>36</Slides>
  <Notes>34</Notes>
  <HiddenSlides>0</HiddenSlides>
  <MMClips>1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51" baseType="lpstr">
      <vt:lpstr>ＭＳ Ｐゴシック</vt:lpstr>
      <vt:lpstr>ＭＳ Ｐゴシック</vt:lpstr>
      <vt:lpstr>Arial</vt:lpstr>
      <vt:lpstr>Arial Black</vt:lpstr>
      <vt:lpstr>Calibri</vt:lpstr>
      <vt:lpstr>Calibri Light</vt:lpstr>
      <vt:lpstr>Corbel</vt:lpstr>
      <vt:lpstr>Dancing Script OT</vt:lpstr>
      <vt:lpstr>Gill Sans MT</vt:lpstr>
      <vt:lpstr>Gill Sans SemiBold</vt:lpstr>
      <vt:lpstr>Helvetica</vt:lpstr>
      <vt:lpstr>League Gothic Regular</vt:lpstr>
      <vt:lpstr>Raleway</vt:lpstr>
      <vt:lpstr>Wingdings</vt:lpstr>
      <vt:lpstr>Office Theme</vt:lpstr>
      <vt:lpstr>Knowledge &amp; Technology Transfer at CERN</vt:lpstr>
      <vt:lpstr>Overview </vt:lpstr>
      <vt:lpstr>PowerPoint Presentation</vt:lpstr>
      <vt:lpstr>PowerPoint Presentation</vt:lpstr>
      <vt:lpstr>Conseil Européen pour la Recherche Nucléaire World’s largest Particle Physics Laboratory (1954)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mission of CERN’s Knowledge Transfer Group is to maximise the impact of CERN technology and know-how in society, in particular through industry in the member states.</vt:lpstr>
      <vt:lpstr>PowerPoint Presentation</vt:lpstr>
      <vt:lpstr>Zenseacat (Volvo Cars) teams up with CERN on fast machine learning using FPGAs </vt:lpstr>
      <vt:lpstr>   R&amp;D on weight and activation compression algorithms for NNs. Wireless communications and computer vision applications</vt:lpstr>
      <vt:lpstr>Collaboration with WUR to support national banks and regulators to detect trading anomalies in financial markets</vt:lpstr>
      <vt:lpstr>ROCHE is using CernVM-FS for application and library distribution worldwide. Strong interest in the financial services sector. Trading companies have strong interest in this tech for fast reliable worldwide file distribution</vt:lpstr>
      <vt:lpstr>PowerPoint Presentation</vt:lpstr>
      <vt:lpstr>Bundesdruckerei (Berlin) works  with CERN on next generation  ideas for identity management  and cryptography and data handling</vt:lpstr>
      <vt:lpstr>MedAustron started patient treatments in December 2016...</vt:lpstr>
      <vt:lpstr>   ...and is using a lot of CERN technology for its proton acceleration</vt:lpstr>
      <vt:lpstr>PowerPoint Presentation</vt:lpstr>
      <vt:lpstr>SecurAxis: Real Time Analysis, Reporting and Localization  with Smart Acoustic Sensors C2MON monitoring software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</vt:lpstr>
      <vt:lpstr>Objectives of the day</vt:lpstr>
      <vt:lpstr>Thank you!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Accelerating Innovation @ CERN  Han Dols  Section Leader Business Development Knowledge Transfer Group CERN</dc:title>
  <dc:creator>Nick Ziogas</dc:creator>
  <cp:lastModifiedBy>Nick Ziogas</cp:lastModifiedBy>
  <cp:revision>438</cp:revision>
  <cp:lastPrinted>2021-10-06T16:18:38Z</cp:lastPrinted>
  <dcterms:created xsi:type="dcterms:W3CDTF">2019-09-18T15:28:24Z</dcterms:created>
  <dcterms:modified xsi:type="dcterms:W3CDTF">2021-11-24T16:51:13Z</dcterms:modified>
</cp:coreProperties>
</file>