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74" r:id="rId2"/>
    <p:sldId id="826" r:id="rId3"/>
    <p:sldId id="447" r:id="rId4"/>
    <p:sldId id="429" r:id="rId5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Fessia" initials="P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850"/>
    <a:srgbClr val="FFDF7E"/>
    <a:srgbClr val="E0F2F7"/>
    <a:srgbClr val="73FEFF"/>
    <a:srgbClr val="D5FC79"/>
    <a:srgbClr val="92D050"/>
    <a:srgbClr val="FEEAD8"/>
    <a:srgbClr val="004769"/>
    <a:srgbClr val="000000"/>
    <a:srgbClr val="64B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14" autoAdjust="0"/>
    <p:restoredTop sz="85307"/>
  </p:normalViewPr>
  <p:slideViewPr>
    <p:cSldViewPr snapToObjects="1" showGuides="1">
      <p:cViewPr>
        <p:scale>
          <a:sx n="81" d="100"/>
          <a:sy n="81" d="100"/>
        </p:scale>
        <p:origin x="1712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325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187624" y="6505875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2" y="6237312"/>
            <a:ext cx="613410" cy="603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26661/" TargetMode="External"/><Relationship Id="rId2" Type="http://schemas.openxmlformats.org/officeDocument/2006/relationships/hyperlink" Target="https://indico.cern.ch/category/1384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664290" TargetMode="External"/><Relationship Id="rId4" Type="http://schemas.openxmlformats.org/officeDocument/2006/relationships/hyperlink" Target="https://indico.cern.ch/event/109381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93816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9381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1180" y="2819400"/>
            <a:ext cx="7740420" cy="1800000"/>
          </a:xfrm>
        </p:spPr>
        <p:txBody>
          <a:bodyPr/>
          <a:lstStyle/>
          <a:p>
            <a:r>
              <a:rPr lang="en-US" sz="3600" dirty="0"/>
              <a:t>HL-LHC IT String Validation Program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180" y="4619400"/>
            <a:ext cx="7560840" cy="1113856"/>
          </a:xfrm>
        </p:spPr>
        <p:txBody>
          <a:bodyPr>
            <a:normAutofit/>
          </a:bodyPr>
          <a:lstStyle/>
          <a:p>
            <a:r>
              <a:rPr lang="en-US" dirty="0"/>
              <a:t>D. Gamba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349250"/>
          </a:xfrm>
        </p:spPr>
        <p:txBody>
          <a:bodyPr/>
          <a:lstStyle/>
          <a:p>
            <a:r>
              <a:rPr lang="en-US" dirty="0"/>
              <a:t>WP2/WP4 Meeting </a:t>
            </a:r>
            <a:r>
              <a:rPr lang="mr-IN" dirty="0"/>
              <a:t>–</a:t>
            </a:r>
            <a:r>
              <a:rPr lang="en-US" dirty="0"/>
              <a:t> 30</a:t>
            </a:r>
            <a:r>
              <a:rPr lang="en-US" baseline="30000" dirty="0"/>
              <a:t>th</a:t>
            </a:r>
            <a:r>
              <a:rPr lang="en-US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7847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EC3D-0E8E-7F48-A681-32552C04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String Program is Being Finalized!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9B7F3-C469-F24F-98E8-63AEDD1B2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448" y="1114325"/>
            <a:ext cx="7920000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series of meetings to discuss the IT String program took place during 2021 (see </a:t>
            </a:r>
            <a:r>
              <a:rPr lang="en-US" dirty="0">
                <a:hlinkClick r:id="rId2"/>
              </a:rPr>
              <a:t>indico</a:t>
            </a:r>
            <a:r>
              <a:rPr lang="en-US" dirty="0"/>
              <a:t>)</a:t>
            </a:r>
          </a:p>
          <a:p>
            <a:r>
              <a:rPr lang="en-US" dirty="0"/>
              <a:t>Main </a:t>
            </a:r>
            <a:r>
              <a:rPr lang="en-US" b="1" dirty="0"/>
              <a:t>input/interest </a:t>
            </a:r>
            <a:r>
              <a:rPr lang="en-US" dirty="0"/>
              <a:t>form </a:t>
            </a:r>
            <a:r>
              <a:rPr lang="en-US" b="1" dirty="0"/>
              <a:t>WP2</a:t>
            </a:r>
            <a:r>
              <a:rPr lang="en-US" dirty="0"/>
              <a:t> (see </a:t>
            </a:r>
            <a:r>
              <a:rPr lang="en-US" dirty="0">
                <a:hlinkClick r:id="rId3"/>
              </a:rPr>
              <a:t>indico</a:t>
            </a:r>
            <a:r>
              <a:rPr lang="en-US" dirty="0"/>
              <a:t>) was linked to </a:t>
            </a:r>
          </a:p>
          <a:p>
            <a:pPr lvl="1"/>
            <a:r>
              <a:rPr lang="en-US" b="1" dirty="0"/>
              <a:t>ground motion </a:t>
            </a:r>
            <a:r>
              <a:rPr lang="en-US" dirty="0"/>
              <a:t>(measurement of ground-to-</a:t>
            </a:r>
            <a:r>
              <a:rPr lang="en-US" dirty="0" err="1"/>
              <a:t>coldmass</a:t>
            </a:r>
            <a:r>
              <a:rPr lang="en-US" dirty="0"/>
              <a:t> transfer function)</a:t>
            </a:r>
          </a:p>
          <a:p>
            <a:pPr lvl="1"/>
            <a:r>
              <a:rPr lang="en-US" b="1" dirty="0"/>
              <a:t>flux jumps </a:t>
            </a:r>
            <a:r>
              <a:rPr lang="en-US" dirty="0"/>
              <a:t>(no B-field measurement will be possible, but only voltages/currents logged to spot and possibly quantify the size/rate of flux jumps)</a:t>
            </a:r>
          </a:p>
          <a:p>
            <a:r>
              <a:rPr lang="en-US" dirty="0"/>
              <a:t>Additional “</a:t>
            </a:r>
            <a:r>
              <a:rPr lang="en-US" b="1" dirty="0"/>
              <a:t>operational</a:t>
            </a:r>
            <a:r>
              <a:rPr lang="en-US" dirty="0"/>
              <a:t>” </a:t>
            </a:r>
            <a:r>
              <a:rPr lang="en-US" b="1" dirty="0"/>
              <a:t>tests</a:t>
            </a:r>
            <a:r>
              <a:rPr lang="en-US" dirty="0"/>
              <a:t> where </a:t>
            </a:r>
            <a:r>
              <a:rPr lang="en-US" b="1" dirty="0"/>
              <a:t>identified</a:t>
            </a:r>
            <a:r>
              <a:rPr lang="en-US" dirty="0"/>
              <a:t> and summarized in the last presentation by </a:t>
            </a:r>
            <a:r>
              <a:rPr lang="en-US" dirty="0" err="1"/>
              <a:t>Samer</a:t>
            </a:r>
            <a:r>
              <a:rPr lang="en-US" dirty="0"/>
              <a:t> (see </a:t>
            </a:r>
            <a:r>
              <a:rPr lang="en-US" dirty="0">
                <a:hlinkClick r:id="rId4"/>
              </a:rPr>
              <a:t>indico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E.g. </a:t>
            </a:r>
            <a:r>
              <a:rPr lang="en-US" b="1" dirty="0"/>
              <a:t>FRAS </a:t>
            </a:r>
            <a:r>
              <a:rPr lang="en-US" dirty="0"/>
              <a:t>and</a:t>
            </a:r>
            <a:r>
              <a:rPr lang="en-US" b="1" dirty="0"/>
              <a:t> Q1A k-modulation </a:t>
            </a:r>
            <a:r>
              <a:rPr lang="en-US" dirty="0"/>
              <a:t>tests</a:t>
            </a:r>
          </a:p>
          <a:p>
            <a:pPr lvl="1"/>
            <a:r>
              <a:rPr lang="en-US" dirty="0"/>
              <a:t>See next slides for all planned WP2/OP tests </a:t>
            </a:r>
          </a:p>
          <a:p>
            <a:endParaRPr lang="en-US" dirty="0"/>
          </a:p>
          <a:p>
            <a:r>
              <a:rPr lang="en-US" b="1" dirty="0"/>
              <a:t>All planned tests </a:t>
            </a:r>
            <a:r>
              <a:rPr lang="en-US" dirty="0"/>
              <a:t>are being summarized in HL-LHC IT String Validation Program - </a:t>
            </a:r>
            <a:r>
              <a:rPr lang="en-US" b="1" dirty="0"/>
              <a:t>EDMS </a:t>
            </a:r>
            <a:r>
              <a:rPr lang="en-US" b="1" dirty="0">
                <a:hlinkClick r:id="rId5"/>
              </a:rPr>
              <a:t>#2664290</a:t>
            </a:r>
            <a:endParaRPr lang="en-US" b="1" dirty="0"/>
          </a:p>
          <a:p>
            <a:pPr lvl="1"/>
            <a:r>
              <a:rPr lang="en-US" dirty="0"/>
              <a:t>Test </a:t>
            </a:r>
            <a:r>
              <a:rPr lang="en-US" b="1" dirty="0"/>
              <a:t>procedures</a:t>
            </a:r>
            <a:r>
              <a:rPr lang="en-US" dirty="0"/>
              <a:t> will need </a:t>
            </a:r>
            <a:r>
              <a:rPr lang="en-US" b="1" dirty="0"/>
              <a:t>to be written/validated </a:t>
            </a:r>
            <a:r>
              <a:rPr lang="en-US" dirty="0"/>
              <a:t>early 2022 </a:t>
            </a:r>
          </a:p>
          <a:p>
            <a:endParaRPr lang="en-US" dirty="0"/>
          </a:p>
          <a:p>
            <a:r>
              <a:rPr lang="en-US" b="1" dirty="0"/>
              <a:t>Question to WP2: </a:t>
            </a:r>
          </a:p>
          <a:p>
            <a:pPr lvl="1"/>
            <a:r>
              <a:rPr lang="en-US" b="1" dirty="0"/>
              <a:t>is there some other test we should have asked for?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C18E3-1172-A543-B563-D2CB3AC93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31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WP2 and Beam Operation Tests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>
                <a:latin typeface="Calisto MT" panose="02040603050505030304" pitchFamily="18" charset="0"/>
              </a:rPr>
              <a:t>SY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/>
          </p:nvPr>
        </p:nvGraphicFramePr>
        <p:xfrm>
          <a:off x="442477" y="1521914"/>
          <a:ext cx="8259046" cy="4431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081">
                  <a:extLst>
                    <a:ext uri="{9D8B030D-6E8A-4147-A177-3AD203B41FA5}">
                      <a16:colId xmlns:a16="http://schemas.microsoft.com/office/drawing/2014/main" val="3344872837"/>
                    </a:ext>
                  </a:extLst>
                </a:gridCol>
                <a:gridCol w="1572523">
                  <a:extLst>
                    <a:ext uri="{9D8B030D-6E8A-4147-A177-3AD203B41FA5}">
                      <a16:colId xmlns:a16="http://schemas.microsoft.com/office/drawing/2014/main" val="3687635323"/>
                    </a:ext>
                  </a:extLst>
                </a:gridCol>
                <a:gridCol w="1909491">
                  <a:extLst>
                    <a:ext uri="{9D8B030D-6E8A-4147-A177-3AD203B41FA5}">
                      <a16:colId xmlns:a16="http://schemas.microsoft.com/office/drawing/2014/main" val="2311717528"/>
                    </a:ext>
                  </a:extLst>
                </a:gridCol>
                <a:gridCol w="2890666">
                  <a:extLst>
                    <a:ext uri="{9D8B030D-6E8A-4147-A177-3AD203B41FA5}">
                      <a16:colId xmlns:a16="http://schemas.microsoft.com/office/drawing/2014/main" val="1649105536"/>
                    </a:ext>
                  </a:extLst>
                </a:gridCol>
                <a:gridCol w="672285">
                  <a:extLst>
                    <a:ext uri="{9D8B030D-6E8A-4147-A177-3AD203B41FA5}">
                      <a16:colId xmlns:a16="http://schemas.microsoft.com/office/drawing/2014/main" val="2539754495"/>
                    </a:ext>
                  </a:extLst>
                </a:gridCol>
              </a:tblGrid>
              <a:tr h="287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</a:rPr>
                        <a:t>Requirement ID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Test Name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Items to Test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Goal of the Test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Warm or Cold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extLst>
                  <a:ext uri="{0D108BD9-81ED-4DB2-BD59-A6C34878D82A}">
                    <a16:rowId xmlns:a16="http://schemas.microsoft.com/office/drawing/2014/main" val="424828055"/>
                  </a:ext>
                </a:extLst>
              </a:tr>
              <a:tr h="9590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</a:rPr>
                        <a:t>WP2 and Beam Operations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202135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WP2-1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Ground-to-Cold-Mass Transfer Function (TF) Tests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Q1 and Q2a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Validate the estimated transfer functions to determine the expected vibration of the triplets and the impact on luminosity and emittance blow-up for both Q1 and Q2a before and after interconnection.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 &amp; 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1239018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WP2-2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Alignment Tests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Cold masses alignment procedures and tolerances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Validate the procedures for the Fully Remote Alignment System (FRAS) and define the expected tolerances on which WP2 is relying the definition of the corrector strength.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7929850"/>
                  </a:ext>
                </a:extLst>
              </a:tr>
              <a:tr h="575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WP2-3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Alignment Tests during Powering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FRAS 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Operation of FRAS with powered magnets (ideally at top energy, tbc) which might be requested for the commissioning of HL-LHC.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4035278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WP2-4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K-modulation Powering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circuit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Validate the Q1a K-modulation at top energy with sinusoidal trim 35A which is required in optics commissioning in HL-LHC.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1957710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WP2-5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Trim Powering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circuit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±1% trim on Q1 and Q3 at top energy (sinusoid optional) which is required for optics commissioning.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9732142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WP2-6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Trim Powering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circuit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Ramping the triplet with less current in Q1/Q3 and in Q2 (Amplitude to be defined in the order of 500 A) and trimming down the current in Q1/Q3 and in Q2 after reaching nominal.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786608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2E6A901-CAD6-AD49-A7B5-D3C7B547AAE0}"/>
              </a:ext>
            </a:extLst>
          </p:cNvPr>
          <p:cNvSpPr txBox="1"/>
          <p:nvPr/>
        </p:nvSpPr>
        <p:spPr>
          <a:xfrm>
            <a:off x="6390510" y="6202461"/>
            <a:ext cx="2749151" cy="307777"/>
          </a:xfrm>
          <a:prstGeom prst="rect">
            <a:avLst/>
          </a:prstGeom>
          <a:solidFill>
            <a:srgbClr val="FFDF7E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Courtesy S. </a:t>
            </a:r>
            <a:r>
              <a:rPr lang="en-US" sz="1400" b="1" dirty="0" err="1"/>
              <a:t>Yammine</a:t>
            </a:r>
            <a:r>
              <a:rPr lang="en-US" sz="1400" b="1" dirty="0"/>
              <a:t> - </a:t>
            </a:r>
            <a:r>
              <a:rPr lang="en-US" sz="1400" b="1" dirty="0" err="1">
                <a:hlinkClick r:id="rId2"/>
              </a:rPr>
              <a:t>indico</a:t>
            </a:r>
            <a:r>
              <a:rPr lang="en-US" sz="1400" b="1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11D14-16A9-214B-BE5D-03C83F7E59FD}"/>
              </a:ext>
            </a:extLst>
          </p:cNvPr>
          <p:cNvSpPr/>
          <p:nvPr/>
        </p:nvSpPr>
        <p:spPr>
          <a:xfrm>
            <a:off x="442477" y="2011680"/>
            <a:ext cx="8259046" cy="8412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3043A7-490C-1A4D-902E-2EF3893E6D7F}"/>
              </a:ext>
            </a:extLst>
          </p:cNvPr>
          <p:cNvSpPr/>
          <p:nvPr/>
        </p:nvSpPr>
        <p:spPr>
          <a:xfrm>
            <a:off x="442477" y="3561731"/>
            <a:ext cx="8259046" cy="5327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6DA4FD-6361-0246-8384-8B582AC574BD}"/>
              </a:ext>
            </a:extLst>
          </p:cNvPr>
          <p:cNvSpPr/>
          <p:nvPr/>
        </p:nvSpPr>
        <p:spPr>
          <a:xfrm>
            <a:off x="442477" y="4094480"/>
            <a:ext cx="8259046" cy="5327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23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WP2 and Beam Operation Tests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>
                <a:latin typeface="Calisto MT" panose="02040603050505030304" pitchFamily="18" charset="0"/>
              </a:rPr>
              <a:t>SY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/>
          </p:nvPr>
        </p:nvGraphicFramePr>
        <p:xfrm>
          <a:off x="442477" y="1691424"/>
          <a:ext cx="8259046" cy="3688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081">
                  <a:extLst>
                    <a:ext uri="{9D8B030D-6E8A-4147-A177-3AD203B41FA5}">
                      <a16:colId xmlns:a16="http://schemas.microsoft.com/office/drawing/2014/main" val="3344872837"/>
                    </a:ext>
                  </a:extLst>
                </a:gridCol>
                <a:gridCol w="1572523">
                  <a:extLst>
                    <a:ext uri="{9D8B030D-6E8A-4147-A177-3AD203B41FA5}">
                      <a16:colId xmlns:a16="http://schemas.microsoft.com/office/drawing/2014/main" val="3687635323"/>
                    </a:ext>
                  </a:extLst>
                </a:gridCol>
                <a:gridCol w="1909491">
                  <a:extLst>
                    <a:ext uri="{9D8B030D-6E8A-4147-A177-3AD203B41FA5}">
                      <a16:colId xmlns:a16="http://schemas.microsoft.com/office/drawing/2014/main" val="2311717528"/>
                    </a:ext>
                  </a:extLst>
                </a:gridCol>
                <a:gridCol w="2890666">
                  <a:extLst>
                    <a:ext uri="{9D8B030D-6E8A-4147-A177-3AD203B41FA5}">
                      <a16:colId xmlns:a16="http://schemas.microsoft.com/office/drawing/2014/main" val="1649105536"/>
                    </a:ext>
                  </a:extLst>
                </a:gridCol>
                <a:gridCol w="672285">
                  <a:extLst>
                    <a:ext uri="{9D8B030D-6E8A-4147-A177-3AD203B41FA5}">
                      <a16:colId xmlns:a16="http://schemas.microsoft.com/office/drawing/2014/main" val="2539754495"/>
                    </a:ext>
                  </a:extLst>
                </a:gridCol>
              </a:tblGrid>
              <a:tr h="287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</a:rPr>
                        <a:t>Requirement ID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Test Name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Items to Test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Goal of the Test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</a:rPr>
                        <a:t>Warm or Cold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ctr"/>
                </a:tc>
                <a:extLst>
                  <a:ext uri="{0D108BD9-81ED-4DB2-BD59-A6C34878D82A}">
                    <a16:rowId xmlns:a16="http://schemas.microsoft.com/office/drawing/2014/main" val="424828055"/>
                  </a:ext>
                </a:extLst>
              </a:tr>
              <a:tr h="9590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</a:rPr>
                        <a:t>WP2 and Beam Operations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686" marR="40686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202135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WP2-7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Orbit Corrector Tuning Tests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RCBX circuits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Tuning of orbit correction knobs (in relation to the crossing angle, the crab cavity settings, etc.) which is required in normal operation.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9542289"/>
                  </a:ext>
                </a:extLst>
              </a:tr>
              <a:tr h="287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WP2-8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HOC  Powering Combinations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HOC circuits 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Relevant combination at max strengths and at both signs which is required for nominal operation.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6701672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WP2-9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Tuning of D1 Powering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RD1 circuit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Trim of some tens of amps at top energy</a:t>
                      </a:r>
                      <a:r>
                        <a:rPr lang="en-GB" sz="1100" kern="1400" baseline="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even if not foreseen in nominal operation but is considered as a potential back-up for operations.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5072509"/>
                  </a:ext>
                </a:extLst>
              </a:tr>
              <a:tr h="287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WP2-10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Orbit Feedback Tests 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RCBX circuits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Validate the expected trims from the orbit feedback which is required for normal operation.	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6931983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WP2-11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Flux Jumps Measurements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Triplet circuit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Acquire data on the flux jumps and estimate the eventual impact on the magnets field and the power converter stability and control.</a:t>
                      </a:r>
                      <a:endParaRPr lang="en-GB" sz="1100" kern="140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GB" sz="11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6837992"/>
                  </a:ext>
                </a:extLst>
              </a:tr>
              <a:tr h="383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WP2-12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 Beam Cycle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Circuits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Verification of the nominal performance of the circuits through nominal beam cycles (ramp-up, squeeze, collision and ramp-down).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798537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B7B5F1B-D9D9-4542-9A39-0FDF6653B2F6}"/>
              </a:ext>
            </a:extLst>
          </p:cNvPr>
          <p:cNvSpPr txBox="1"/>
          <p:nvPr/>
        </p:nvSpPr>
        <p:spPr>
          <a:xfrm>
            <a:off x="6390510" y="6202461"/>
            <a:ext cx="2749151" cy="307777"/>
          </a:xfrm>
          <a:prstGeom prst="rect">
            <a:avLst/>
          </a:prstGeom>
          <a:solidFill>
            <a:srgbClr val="FFDF7E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Courtesy S. </a:t>
            </a:r>
            <a:r>
              <a:rPr lang="en-US" sz="1400" b="1" dirty="0" err="1"/>
              <a:t>Yammine</a:t>
            </a:r>
            <a:r>
              <a:rPr lang="en-US" sz="1400" b="1" dirty="0"/>
              <a:t> - </a:t>
            </a:r>
            <a:r>
              <a:rPr lang="en-US" sz="1400" b="1" dirty="0" err="1">
                <a:hlinkClick r:id="rId2"/>
              </a:rPr>
              <a:t>indico</a:t>
            </a:r>
            <a:r>
              <a:rPr lang="en-US" sz="1400" b="1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56CC2F-81D3-3247-BCF0-D57D52E00ADE}"/>
              </a:ext>
            </a:extLst>
          </p:cNvPr>
          <p:cNvSpPr/>
          <p:nvPr/>
        </p:nvSpPr>
        <p:spPr>
          <a:xfrm>
            <a:off x="442477" y="4365104"/>
            <a:ext cx="8244323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47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85295</TotalTime>
  <Words>626</Words>
  <Application>Microsoft Macintosh PowerPoint</Application>
  <PresentationFormat>On-screen Show (4:3)</PresentationFormat>
  <Paragraphs>99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Calisto MT</vt:lpstr>
      <vt:lpstr>Cambria Math</vt:lpstr>
      <vt:lpstr>Mangal</vt:lpstr>
      <vt:lpstr>Times New Roman</vt:lpstr>
      <vt:lpstr>Wingdings</vt:lpstr>
      <vt:lpstr>Thème Office</vt:lpstr>
      <vt:lpstr>HL-LHC IT String Validation Program </vt:lpstr>
      <vt:lpstr>IT String Program is Being Finalized!</vt:lpstr>
      <vt:lpstr>WP2 and Beam Operation Tests</vt:lpstr>
      <vt:lpstr>WP2 and Beam Operation Tests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1782</cp:revision>
  <cp:lastPrinted>2018-04-16T08:00:54Z</cp:lastPrinted>
  <dcterms:created xsi:type="dcterms:W3CDTF">2016-01-11T14:38:10Z</dcterms:created>
  <dcterms:modified xsi:type="dcterms:W3CDTF">2021-11-29T10:34:07Z</dcterms:modified>
</cp:coreProperties>
</file>