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318" r:id="rId5"/>
    <p:sldId id="319" r:id="rId6"/>
    <p:sldId id="276" r:id="rId7"/>
    <p:sldId id="297" r:id="rId8"/>
    <p:sldId id="320" r:id="rId9"/>
    <p:sldId id="259" r:id="rId10"/>
    <p:sldId id="322" r:id="rId11"/>
    <p:sldId id="324" r:id="rId12"/>
    <p:sldId id="323" r:id="rId13"/>
    <p:sldId id="325" r:id="rId14"/>
    <p:sldId id="321" r:id="rId15"/>
    <p:sldId id="316" r:id="rId16"/>
    <p:sldId id="263" r:id="rId17"/>
    <p:sldId id="264" r:id="rId18"/>
    <p:sldId id="265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4"/>
    <p:restoredTop sz="96654"/>
  </p:normalViewPr>
  <p:slideViewPr>
    <p:cSldViewPr snapToGrid="0" snapToObjects="1">
      <p:cViewPr>
        <p:scale>
          <a:sx n="106" d="100"/>
          <a:sy n="106" d="100"/>
        </p:scale>
        <p:origin x="1280" y="1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91D07-731E-C941-B8E3-29842B82A321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F305C-B803-0144-8DB7-DEF07055D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83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59D31-9447-BB48-9935-6ADC11DCE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8A061-6AAD-8742-9DD7-D5156D889C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E753C-CF0F-DB41-AEC4-395C651EE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AD2A4-6BCF-6145-8035-535E0588F177}" type="datetime1">
              <a:rPr lang="de-CH" smtClean="0"/>
              <a:t>30.11.21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4689F-8275-D549-A534-4FDAAE20E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8FD60-E42C-134A-8329-F61626A58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9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8BE6F-3A19-6E48-A43D-92C6E3FF3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A29E3-084C-C846-821A-2338466DF0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877CE9-0D86-2F4C-98A0-3F6B6A39B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5FAEB-1753-BF40-8E1D-5B242EC5C9A3}" type="datetime1">
              <a:rPr lang="de-CH" smtClean="0"/>
              <a:t>30.11.21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C5424-5F9B-964C-A619-7E176A4B3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96D2B-98F6-8B47-B167-22B04BD3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670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E0B4AA-B6A4-B84A-B3F8-6020703C3D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1C42A5-61B1-C744-8B7C-396575ED38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2ADEC-8CEF-654F-9726-49C91EEEB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1427-9AA3-7A4C-8698-09D6F091198F}" type="datetime1">
              <a:rPr lang="de-CH" smtClean="0"/>
              <a:t>30.11.21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F2CD4-D4D9-9546-BA80-C0648916F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033C3-EEA7-E843-A47C-2AC916870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2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03B75-81A9-094E-8F34-68570434F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43F00-4EF5-F048-B1B3-DDE5143A6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DF2E3-475F-9640-B490-41362A1F0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51E51-BCEF-B64F-AF03-EFDDAEF8BEBD}" type="datetime1">
              <a:rPr lang="de-CH" smtClean="0"/>
              <a:t>30.11.21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AB3B4-5A95-6746-A43F-A66733363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83BEA-270D-F342-ADFF-C30902E15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92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B0833-9534-5A42-873B-A9B39E617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1E0447-71E6-9D44-838F-BECF70E0B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791D2-CB2C-3F4B-AF18-9DC6D52E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0999-31F1-DE47-B0D4-C0E72814F97B}" type="datetime1">
              <a:rPr lang="de-CH" smtClean="0"/>
              <a:t>30.11.21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D85CC-1DEF-494D-913B-EAD582D09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75B35-DB3F-DA43-81F6-C1C0848CB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7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8C061-8879-A042-BC73-A1C61D793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3E4EC-E508-2E4B-8F36-8D586D9E19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491828-18C2-3D49-A445-0E4C099F6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2102E-28AC-0246-BF5A-44418BA62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3AC2B-CCB9-144E-82BA-7BE92647F4DB}" type="datetime1">
              <a:rPr lang="de-CH" smtClean="0"/>
              <a:t>30.11.21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8C957D-8AB5-2643-9DC6-C567C7EDA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F482D2-FE9A-5E4D-AC9A-7D8864229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436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07078-8908-1C4A-8CB9-CCB99939E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C6E07B-27A9-F94A-8F58-A17C092B1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C1DE1B-B239-0741-BE44-E1580EAFD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11C651-5DD9-6248-90E5-20D45A1A2A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0CFE2E-C6C1-D345-9B21-0E3933D7EB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33EB26-9F49-C549-9BC4-89628CE30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E641-07CF-3149-8D40-5870C14A4440}" type="datetime1">
              <a:rPr lang="de-CH" smtClean="0"/>
              <a:t>30.11.21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8E8073-EBF0-304C-9734-80CB20736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564614-630B-8346-9C48-4969321F3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32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A306D-C45B-4248-952D-1FBCDA724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B39F5-5FC6-1942-80E5-D83FA10C0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A835-FAAC-E845-A8AE-A835C23EDB08}" type="datetime1">
              <a:rPr lang="de-CH" smtClean="0"/>
              <a:t>30.11.21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E1A26-F244-D24B-A0A9-BB163E99F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FFF143-A749-7F47-B05F-40C07C4FB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76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6769E-115A-624A-B38B-91DE28551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A1E1F-6382-DF44-BC06-FF113BA40077}" type="datetime1">
              <a:rPr lang="de-CH" smtClean="0"/>
              <a:t>30.11.21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2945BB-9A99-9E46-9E0B-FB027B30E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8345AB-727A-1647-8030-C5BAF1A76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66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C2E1F-8CFA-0C46-9AAE-899F0782E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CBF53-5804-944C-8C2A-1F9BF1212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9DA0E-997B-414F-B04E-4388867E6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D76476-84EE-E643-BCC4-B846FECCA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34E8-B563-4A4B-A3C5-3E0B9C226770}" type="datetime1">
              <a:rPr lang="de-CH" smtClean="0"/>
              <a:t>30.11.21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D5F133-F287-3D4B-9A30-ABB065EA9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35C7E4-FA05-B548-9E65-6CC82E631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4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378F9-7067-5C4F-8FB6-C1E84AA67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5E1EC2-E916-964B-97CD-E796A92136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1A640D-1332-7544-94D7-C7771EB57B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E8CCDD-1795-8948-A1F7-5F2E327D9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35EC-D4C4-884F-BAF2-024D272B7164}" type="datetime1">
              <a:rPr lang="de-CH" smtClean="0"/>
              <a:t>30.11.21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A0ED1A-A410-234B-9A9C-34B0090BE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CE94B1-7C74-2748-9FC3-C6261034A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40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F7525F-F86F-9849-9166-F6D960342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2D6A6-B2DD-EF4B-AF37-4FBEA1D68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A9C0C-885C-B245-8C9B-84A3C74353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6296F-3621-EE43-9222-C602031DC81D}" type="datetime1">
              <a:rPr lang="de-CH" smtClean="0"/>
              <a:t>30.11.21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0FBA1-26AD-BE43-B5DE-7CCAB0AE96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88466-CF42-8C4C-91D8-DAB93783BC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E3E90-94F7-FA49-8846-7DD402956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93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7.png"/><Relationship Id="rId7" Type="http://schemas.openxmlformats.org/officeDocument/2006/relationships/image" Target="../media/image31.png"/><Relationship Id="rId12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11" Type="http://schemas.openxmlformats.org/officeDocument/2006/relationships/image" Target="../media/image350.png"/><Relationship Id="rId5" Type="http://schemas.openxmlformats.org/officeDocument/2006/relationships/image" Target="../media/image290.png"/><Relationship Id="rId10" Type="http://schemas.openxmlformats.org/officeDocument/2006/relationships/image" Target="../media/image34.png"/><Relationship Id="rId9" Type="http://schemas.openxmlformats.org/officeDocument/2006/relationships/image" Target="../media/image3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1.emf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2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DA021-0287-B749-AC1B-30EECC4BF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871" y="1122363"/>
            <a:ext cx="10954629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Beam parameters and longitudinal stability requirements at 450 GeV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6DC6EF-80E8-F942-BD74-19B4C99C6AA8}"/>
              </a:ext>
            </a:extLst>
          </p:cNvPr>
          <p:cNvSpPr txBox="1"/>
          <p:nvPr/>
        </p:nvSpPr>
        <p:spPr>
          <a:xfrm>
            <a:off x="3047144" y="6185312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Special Joint </a:t>
            </a:r>
            <a:r>
              <a:rPr lang="en-GB" sz="1800" b="0" i="0" u="none" strike="noStrike" dirty="0" err="1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HiLumi</a:t>
            </a:r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 WP2/WP4 Meeting, 30 Nov. 2021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0869948-7C4A-CB4D-90F2-71F11E2AC7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935" y="3723916"/>
            <a:ext cx="10002129" cy="225284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Ivan Karpov</a:t>
            </a:r>
          </a:p>
          <a:p>
            <a:pPr>
              <a:lnSpc>
                <a:spcPct val="100000"/>
              </a:lnSpc>
            </a:pPr>
            <a:endParaRPr lang="en-US" sz="500" dirty="0"/>
          </a:p>
          <a:p>
            <a:pPr>
              <a:lnSpc>
                <a:spcPct val="100000"/>
              </a:lnSpc>
            </a:pPr>
            <a:r>
              <a:rPr lang="en-US" dirty="0"/>
              <a:t>Acknowledgements:</a:t>
            </a:r>
          </a:p>
          <a:p>
            <a:pPr>
              <a:lnSpc>
                <a:spcPct val="100000"/>
              </a:lnSpc>
            </a:pPr>
            <a:r>
              <a:rPr lang="en-US" dirty="0"/>
              <a:t>Theodoros </a:t>
            </a:r>
            <a:r>
              <a:rPr lang="en-US" dirty="0" err="1"/>
              <a:t>Argyropoulos</a:t>
            </a:r>
            <a:r>
              <a:rPr lang="en-US" dirty="0"/>
              <a:t>, Rama Calaga, James A. Mitchell, </a:t>
            </a:r>
            <a:br>
              <a:rPr lang="en-US" dirty="0"/>
            </a:br>
            <a:r>
              <a:rPr lang="en-US" dirty="0"/>
              <a:t>Nicolas </a:t>
            </a:r>
            <a:r>
              <a:rPr lang="en-US" dirty="0" err="1"/>
              <a:t>Mounet</a:t>
            </a:r>
            <a:r>
              <a:rPr lang="en-US" dirty="0"/>
              <a:t>, Sigurd </a:t>
            </a:r>
            <a:r>
              <a:rPr lang="en-US" dirty="0" err="1"/>
              <a:t>Nese</a:t>
            </a:r>
            <a:r>
              <a:rPr lang="en-US" dirty="0"/>
              <a:t>, Elena </a:t>
            </a:r>
            <a:r>
              <a:rPr lang="en-US" dirty="0" err="1"/>
              <a:t>Shaposhnikova</a:t>
            </a:r>
            <a:r>
              <a:rPr lang="en-US" dirty="0"/>
              <a:t>, and Helga Timko</a:t>
            </a:r>
          </a:p>
        </p:txBody>
      </p:sp>
    </p:spTree>
    <p:extLst>
      <p:ext uri="{BB962C8B-B14F-4D97-AF65-F5344CB8AC3E}">
        <p14:creationId xmlns:p14="http://schemas.microsoft.com/office/powerpoint/2010/main" val="4195798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299D-2A57-6344-BE1F-11B26BC0D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Possible cures (1/3)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6AFEAA-AFB2-C84A-9EA2-CDDEE043F9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488696"/>
                <a:ext cx="5695122" cy="255245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000" dirty="0"/>
                  <a:t>Synchrotron frequency variation due to bunch-by-bunch parameter variation (bad for luminosity, but unavoidable) and transient beam loading can help to suppress LLD type instability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Some reduction of growth rates is observed for a toy model (9 bunches)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6AFEAA-AFB2-C84A-9EA2-CDDEE043F9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488696"/>
                <a:ext cx="5695122" cy="2552453"/>
              </a:xfrm>
              <a:blipFill>
                <a:blip r:embed="rId2"/>
                <a:stretch>
                  <a:fillRect l="-1336" t="-1980" r="-20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FD88EF-A8F4-364C-A630-7CD338CAF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117E6A-37E0-3247-BA57-B5AF6F2E2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000" y="2034000"/>
            <a:ext cx="5551675" cy="424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C56B717-378B-7C44-A200-26620DD67A5B}"/>
              </a:ext>
            </a:extLst>
          </p:cNvPr>
          <p:cNvSpPr txBox="1"/>
          <p:nvPr/>
        </p:nvSpPr>
        <p:spPr>
          <a:xfrm>
            <a:off x="7540608" y="1663774"/>
            <a:ext cx="40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for short bunches of ~0.8 ns</a:t>
            </a:r>
          </a:p>
        </p:txBody>
      </p:sp>
    </p:spTree>
    <p:extLst>
      <p:ext uri="{BB962C8B-B14F-4D97-AF65-F5344CB8AC3E}">
        <p14:creationId xmlns:p14="http://schemas.microsoft.com/office/powerpoint/2010/main" val="1260661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299D-2A57-6344-BE1F-11B26BC0D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Possible cures (1/3)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6AFEAA-AFB2-C84A-9EA2-CDDEE043F9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488696"/>
                <a:ext cx="5695122" cy="255245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000" dirty="0"/>
                  <a:t>Synchrotron frequency variation due to bunch-by-bunch parameter variation (bad for luminosity, but unavoidable) and transient beam loading can help to suppress LLD type instability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Some reduction of growth rates is observed for a toy model (9 bunches)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6AFEAA-AFB2-C84A-9EA2-CDDEE043F9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488696"/>
                <a:ext cx="5695122" cy="2552453"/>
              </a:xfrm>
              <a:blipFill>
                <a:blip r:embed="rId2"/>
                <a:stretch>
                  <a:fillRect l="-1336" t="-1980" r="-20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FD88EF-A8F4-364C-A630-7CD338CAF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11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56B717-378B-7C44-A200-26620DD67A5B}"/>
              </a:ext>
            </a:extLst>
          </p:cNvPr>
          <p:cNvSpPr txBox="1"/>
          <p:nvPr/>
        </p:nvSpPr>
        <p:spPr>
          <a:xfrm>
            <a:off x="7540608" y="1663774"/>
            <a:ext cx="40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for short bunches of ~0.8 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39EC08-6140-2446-8CF1-9E45E6B39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3322" y="2033106"/>
            <a:ext cx="5552650" cy="424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011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299D-2A57-6344-BE1F-11B26BC0D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Possible cures (2/3)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FD88EF-A8F4-364C-A630-7CD338CAF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33F805C4-8182-B94C-9070-7E8F7628AC9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2720036"/>
                <a:ext cx="5695122" cy="216673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000" dirty="0"/>
                  <a:t>Further damping of HOM impedance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Threshold slightly increases, and growth rate reduces, but instability might still develop due to time spent at flat-bottom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2000" dirty="0">
                    <a:solidFill>
                      <a:schemeClr val="bg1"/>
                    </a:solidFill>
                  </a:rPr>
                  <a:t>)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33F805C4-8182-B94C-9070-7E8F7628AC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720036"/>
                <a:ext cx="5695122" cy="2166734"/>
              </a:xfrm>
              <a:prstGeom prst="rect">
                <a:avLst/>
              </a:prstGeom>
              <a:blipFill>
                <a:blip r:embed="rId2"/>
                <a:stretch>
                  <a:fillRect l="-1336" t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116B77E-CCAC-6E4D-A3E0-8EE8EBDD1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17" y="1683371"/>
            <a:ext cx="5613400" cy="41021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8DE8BF9-893C-104F-B351-F27475A2B4FA}"/>
                  </a:ext>
                </a:extLst>
              </p:cNvPr>
              <p:cNvSpPr txBox="1"/>
              <p:nvPr/>
            </p:nvSpPr>
            <p:spPr>
              <a:xfrm>
                <a:off x="6903528" y="5785471"/>
                <a:ext cx="516588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450</m:t>
                    </m:r>
                  </m:oMath>
                </a14:m>
                <a:r>
                  <a:rPr lang="en-US" dirty="0"/>
                  <a:t>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= 8</m:t>
                    </m:r>
                  </m:oMath>
                </a14:m>
                <a:r>
                  <a:rPr lang="en-US" dirty="0"/>
                  <a:t> MV,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≈1.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ns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8DE8BF9-893C-104F-B351-F27475A2B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3528" y="5785471"/>
                <a:ext cx="5165889" cy="369332"/>
              </a:xfrm>
              <a:prstGeom prst="rect">
                <a:avLst/>
              </a:prstGeom>
              <a:blipFill>
                <a:blip r:embed="rId4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2145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299D-2A57-6344-BE1F-11B26BC0D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Possible cures (3/3)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FD88EF-A8F4-364C-A630-7CD338CAF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13</a:t>
            </a:fld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3F805C4-8182-B94C-9070-7E8F7628AC9E}"/>
              </a:ext>
            </a:extLst>
          </p:cNvPr>
          <p:cNvSpPr txBox="1">
            <a:spLocks/>
          </p:cNvSpPr>
          <p:nvPr/>
        </p:nvSpPr>
        <p:spPr>
          <a:xfrm>
            <a:off x="838199" y="1683372"/>
            <a:ext cx="10736179" cy="2756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Increase of LLD threshold and CBI threshold by </a:t>
            </a:r>
          </a:p>
          <a:p>
            <a:pPr>
              <a:buFontTx/>
              <a:buChar char="-"/>
            </a:pPr>
            <a:r>
              <a:rPr lang="en-GB" sz="2000" dirty="0"/>
              <a:t>Increase of RF voltage in LHC and SPS (more power or additional cavities) to increase emittance</a:t>
            </a:r>
          </a:p>
          <a:p>
            <a:pPr>
              <a:buFontTx/>
              <a:buChar char="-"/>
            </a:pPr>
            <a:r>
              <a:rPr lang="en-GB" sz="2000" dirty="0"/>
              <a:t>Adding 800 MHz RF system (smaller than 4 MV might be sufficient to compromise losses)</a:t>
            </a:r>
          </a:p>
          <a:p>
            <a:pPr>
              <a:buFontTx/>
              <a:buChar char="-"/>
            </a:pPr>
            <a:r>
              <a:rPr lang="en-GB" sz="2000" dirty="0"/>
              <a:t>Increase bunch length/emittance in SPS and capture in 200 MHz + 400 MHz RF systems </a:t>
            </a:r>
            <a:br>
              <a:rPr lang="en-GB" sz="2000" dirty="0"/>
            </a:br>
            <a:r>
              <a:rPr lang="en-GB" sz="2000" i="1" dirty="0">
                <a:solidFill>
                  <a:srgbClr val="002060"/>
                </a:solidFill>
              </a:rPr>
              <a:t>(J., Esteban-Müller, PhD thesis, 2016)</a:t>
            </a:r>
            <a:r>
              <a:rPr lang="en-GB" sz="2000" dirty="0"/>
              <a:t>, but rather high RF voltages are needed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0240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E2607-BC42-0B4E-AEA0-92FD44A2C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923EDD-21C1-2942-AC63-CCFAA87F0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D5E6A5-573C-C040-8829-6CC24FF4604D}"/>
              </a:ext>
            </a:extLst>
          </p:cNvPr>
          <p:cNvSpPr txBox="1"/>
          <p:nvPr/>
        </p:nvSpPr>
        <p:spPr>
          <a:xfrm>
            <a:off x="838200" y="1837116"/>
            <a:ext cx="107150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Loss of Landau damping was observed for short bunches injected into the LHC indicating that we are close to the threshold</a:t>
            </a:r>
          </a:p>
          <a:p>
            <a:endParaRPr lang="en-US" sz="2400" dirty="0"/>
          </a:p>
          <a:p>
            <a:r>
              <a:rPr lang="en-US" sz="2400" dirty="0"/>
              <a:t>The coupled-bunch instability threshold due to HOMs of CCs is decreased in the presence of broad-band inductive impedance and another type of instability is observed</a:t>
            </a:r>
          </a:p>
          <a:p>
            <a:endParaRPr lang="en-US" sz="2400" dirty="0"/>
          </a:p>
          <a:p>
            <a:r>
              <a:rPr lang="en-US" sz="2400" dirty="0"/>
              <a:t>Possible cure of this instability is a natural spread of bunch-by-bunch parameters, further damping of HOM impedance, and increase of the LLD threshold by using 2</a:t>
            </a:r>
            <a:r>
              <a:rPr lang="en-US" sz="2400" baseline="30000" dirty="0"/>
              <a:t>nd</a:t>
            </a:r>
            <a:r>
              <a:rPr lang="en-US" sz="2400" dirty="0"/>
              <a:t> harmonic RF system</a:t>
            </a:r>
          </a:p>
        </p:txBody>
      </p:sp>
    </p:spTree>
    <p:extLst>
      <p:ext uri="{BB962C8B-B14F-4D97-AF65-F5344CB8AC3E}">
        <p14:creationId xmlns:p14="http://schemas.microsoft.com/office/powerpoint/2010/main" val="1075473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66313-D6C1-E244-B8CF-510DAAE76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Thank you for your attention!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A77ED3-EF78-2145-B318-77E5E45AA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524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27BBE-291A-1C4D-9498-EDDC3C0FE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Spare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68C6D1-BD32-2A40-B3DF-35B10CF87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607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F16B3-70D8-9242-BA86-E8DDA92FE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Simulations at SPS flattop: 72 bunches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F5408ECE-92EB-5444-B93B-429DFE5A75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03" t="14128" r="25872" b="24602"/>
          <a:stretch/>
        </p:blipFill>
        <p:spPr>
          <a:xfrm>
            <a:off x="740229" y="1739756"/>
            <a:ext cx="5001988" cy="367066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6B8C7E8F-4DA0-224F-B108-8DAD64C6FD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74" t="16826" r="21209" b="21111"/>
          <a:stretch/>
        </p:blipFill>
        <p:spPr>
          <a:xfrm>
            <a:off x="6312644" y="1727329"/>
            <a:ext cx="5023396" cy="37699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8DCE42-D4C9-A14E-A253-5F8539DCF239}"/>
                  </a:ext>
                </a:extLst>
              </p:cNvPr>
              <p:cNvSpPr txBox="1"/>
              <p:nvPr/>
            </p:nvSpPr>
            <p:spPr>
              <a:xfrm>
                <a:off x="1117248" y="1434440"/>
                <a:ext cx="48312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2018 SPS impedance model,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800</m:t>
                        </m:r>
                      </m:sub>
                    </m:sSub>
                  </m:oMath>
                </a14:m>
                <a:r>
                  <a:rPr lang="en-US" dirty="0"/>
                  <a:t> = 0.1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8DCE42-D4C9-A14E-A253-5F8539DCF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248" y="1434440"/>
                <a:ext cx="4831259" cy="369332"/>
              </a:xfrm>
              <a:prstGeom prst="rect">
                <a:avLst/>
              </a:prstGeom>
              <a:blipFill>
                <a:blip r:embed="rId5"/>
                <a:stretch>
                  <a:fillRect l="-785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F6DA6B6-90D5-C247-9AFD-82A24FD8D42F}"/>
                  </a:ext>
                </a:extLst>
              </p:cNvPr>
              <p:cNvSpPr txBox="1"/>
              <p:nvPr/>
            </p:nvSpPr>
            <p:spPr>
              <a:xfrm>
                <a:off x="7609596" y="1400071"/>
                <a:ext cx="26679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HOM only,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</m:oMath>
                </a14:m>
                <a:r>
                  <a:rPr lang="en-US" dirty="0"/>
                  <a:t> = 10 MV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F6DA6B6-90D5-C247-9AFD-82A24FD8D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9596" y="1400071"/>
                <a:ext cx="2667974" cy="369332"/>
              </a:xfrm>
              <a:prstGeom prst="rect">
                <a:avLst/>
              </a:prstGeom>
              <a:blipFill>
                <a:blip r:embed="rId6"/>
                <a:stretch>
                  <a:fillRect l="-1896" t="-6667" r="-948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76CB45-8E7B-7040-84CD-37B77D4724D8}"/>
                  </a:ext>
                </a:extLst>
              </p:cNvPr>
              <p:cNvSpPr txBox="1"/>
              <p:nvPr/>
            </p:nvSpPr>
            <p:spPr>
              <a:xfrm>
                <a:off x="6907915" y="2210403"/>
                <a:ext cx="16682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800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=0.1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76CB45-8E7B-7040-84CD-37B77D472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7915" y="2210403"/>
                <a:ext cx="1668213" cy="276999"/>
              </a:xfrm>
              <a:prstGeom prst="rect">
                <a:avLst/>
              </a:prstGeom>
              <a:blipFill>
                <a:blip r:embed="rId7"/>
                <a:stretch>
                  <a:fillRect l="-2256" t="-4545" r="-2256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E9657B7-3F24-F549-85E1-E3061D3C00FE}"/>
                  </a:ext>
                </a:extLst>
              </p:cNvPr>
              <p:cNvSpPr txBox="1"/>
              <p:nvPr/>
            </p:nvSpPr>
            <p:spPr>
              <a:xfrm>
                <a:off x="7200054" y="4265122"/>
                <a:ext cx="149188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800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E9657B7-3F24-F549-85E1-E3061D3C00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054" y="4265122"/>
                <a:ext cx="1491882" cy="276999"/>
              </a:xfrm>
              <a:prstGeom prst="rect">
                <a:avLst/>
              </a:prstGeom>
              <a:blipFill>
                <a:blip r:embed="rId8"/>
                <a:stretch>
                  <a:fillRect l="-2521" t="-4545" r="-2521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1B8DE97-5073-BB4C-8092-03F119FB4C76}"/>
                  </a:ext>
                </a:extLst>
              </p:cNvPr>
              <p:cNvSpPr txBox="1"/>
              <p:nvPr/>
            </p:nvSpPr>
            <p:spPr>
              <a:xfrm>
                <a:off x="1611085" y="2926819"/>
                <a:ext cx="13847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10 MV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1B8DE97-5073-BB4C-8092-03F119FB4C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1085" y="2926819"/>
                <a:ext cx="1384738" cy="276999"/>
              </a:xfrm>
              <a:prstGeom prst="rect">
                <a:avLst/>
              </a:prstGeom>
              <a:blipFill>
                <a:blip r:embed="rId9"/>
                <a:stretch>
                  <a:fillRect l="-5455" t="-26087" r="-10000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ABC7AF7-5B3F-6A4C-AE08-D3AF281D9062}"/>
                  </a:ext>
                </a:extLst>
              </p:cNvPr>
              <p:cNvSpPr txBox="1"/>
              <p:nvPr/>
            </p:nvSpPr>
            <p:spPr>
              <a:xfrm>
                <a:off x="3779141" y="3788217"/>
                <a:ext cx="12564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7 MV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ABC7AF7-5B3F-6A4C-AE08-D3AF281D90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141" y="3788217"/>
                <a:ext cx="1256498" cy="276999"/>
              </a:xfrm>
              <a:prstGeom prst="rect">
                <a:avLst/>
              </a:prstGeom>
              <a:blipFill>
                <a:blip r:embed="rId10"/>
                <a:stretch>
                  <a:fillRect l="-6000" t="-26087" r="-10000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932385C-F1DB-4749-BB07-F68F3667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6AD0-B4AA-C946-B724-F51002CAC6F4}" type="slidenum">
              <a:rPr lang="en-US" smtClean="0"/>
              <a:t>17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A6A6B0-B1CD-7D40-B2F5-980225CDA395}"/>
              </a:ext>
            </a:extLst>
          </p:cNvPr>
          <p:cNvSpPr txBox="1"/>
          <p:nvPr/>
        </p:nvSpPr>
        <p:spPr>
          <a:xfrm>
            <a:off x="8943583" y="5497286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</a:t>
            </a:r>
            <a:r>
              <a:rPr lang="en-US" dirty="0" err="1"/>
              <a:t>Repond</a:t>
            </a:r>
            <a:r>
              <a:rPr lang="en-US" dirty="0"/>
              <a:t>, PhD thesis,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9B9AED8-1DBE-5048-931D-94E1D0986284}"/>
                  </a:ext>
                </a:extLst>
              </p:cNvPr>
              <p:cNvSpPr txBox="1"/>
              <p:nvPr/>
            </p:nvSpPr>
            <p:spPr>
              <a:xfrm>
                <a:off x="740229" y="5945333"/>
                <a:ext cx="970647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Multi-bunch instability threshold in the presence of HOM only is significantly higher than the one with full impedance model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9B9AED8-1DBE-5048-931D-94E1D09862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229" y="5945333"/>
                <a:ext cx="9706478" cy="707886"/>
              </a:xfrm>
              <a:prstGeom prst="rect">
                <a:avLst/>
              </a:prstGeom>
              <a:blipFill>
                <a:blip r:embed="rId11"/>
                <a:stretch>
                  <a:fillRect l="-654" t="-5357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5" name="Picture 1" descr="page122image51127872">
            <a:extLst>
              <a:ext uri="{FF2B5EF4-FFF2-40B4-BE49-F238E27FC236}">
                <a16:creationId xmlns:a16="http://schemas.microsoft.com/office/drawing/2014/main" id="{AA9291A5-39CE-2A42-B01B-451EE0757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291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489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06DA1-D99D-9148-8E47-736715878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Multi-bunch stability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F6C57D-FC10-A44A-8850-334407184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6AD0-B4AA-C946-B724-F51002CAC6F4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266EBB-F7D0-9A4E-85BB-07E0F7CE0CBB}"/>
                  </a:ext>
                </a:extLst>
              </p:cNvPr>
              <p:cNvSpPr txBox="1"/>
              <p:nvPr/>
            </p:nvSpPr>
            <p:spPr>
              <a:xfrm>
                <a:off x="676405" y="1690686"/>
                <a:ext cx="5419595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Since last week MELODY* can evaluate stability of batch for full SPS impedance model including one-turn delay feedback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Results for single RF after LS2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Threshold due to 630 MHz HOM is very high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Adding full impedance model + OTFB brings the threshold below LLD threshold (similar value for 24 bunches)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Growth rate above threshold depends on number of bunches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266EBB-F7D0-9A4E-85BB-07E0F7CE0C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05" y="1690686"/>
                <a:ext cx="5419595" cy="4093428"/>
              </a:xfrm>
              <a:prstGeom prst="rect">
                <a:avLst/>
              </a:prstGeom>
              <a:blipFill>
                <a:blip r:embed="rId2"/>
                <a:stretch>
                  <a:fillRect l="-1168" t="-617" r="-2336" b="-1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5611497-45B4-8F4E-9663-38CFD4366D9C}"/>
              </a:ext>
            </a:extLst>
          </p:cNvPr>
          <p:cNvSpPr txBox="1"/>
          <p:nvPr/>
        </p:nvSpPr>
        <p:spPr>
          <a:xfrm>
            <a:off x="655128" y="60934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*</a:t>
            </a:r>
            <a:r>
              <a:rPr lang="en-US" sz="1800" i="1" dirty="0">
                <a:solidFill>
                  <a:srgbClr val="002060"/>
                </a:solidFill>
              </a:rPr>
              <a:t>Matrix Equations for </a:t>
            </a:r>
            <a:r>
              <a:rPr lang="en-US" sz="1800" i="1" dirty="0" err="1">
                <a:solidFill>
                  <a:srgbClr val="002060"/>
                </a:solidFill>
              </a:rPr>
              <a:t>LOngitudinal</a:t>
            </a:r>
            <a:r>
              <a:rPr lang="en-US" sz="1800" i="1" dirty="0">
                <a:solidFill>
                  <a:srgbClr val="002060"/>
                </a:solidFill>
              </a:rPr>
              <a:t> beam </a:t>
            </a:r>
            <a:r>
              <a:rPr lang="en-US" sz="1800" i="1" dirty="0" err="1">
                <a:solidFill>
                  <a:srgbClr val="002060"/>
                </a:solidFill>
              </a:rPr>
              <a:t>DYnamics</a:t>
            </a:r>
            <a:endParaRPr lang="en-GB" i="1" dirty="0">
              <a:solidFill>
                <a:srgbClr val="0020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DF9E03-9745-9042-ABCE-3F55D5024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857" y="1834681"/>
            <a:ext cx="52832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3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06DA1-D99D-9148-8E47-736715878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Multi-bunch stability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F6C57D-FC10-A44A-8850-334407184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6AD0-B4AA-C946-B724-F51002CAC6F4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266EBB-F7D0-9A4E-85BB-07E0F7CE0CBB}"/>
                  </a:ext>
                </a:extLst>
              </p:cNvPr>
              <p:cNvSpPr txBox="1"/>
              <p:nvPr/>
            </p:nvSpPr>
            <p:spPr>
              <a:xfrm>
                <a:off x="676405" y="1690686"/>
                <a:ext cx="5419595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Since last week MELODY* can evaluate stability of batch for full SPS impedance model including one-turn delay feedback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Results for single RF after LS2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Threshold due to 630 MHz HOM is very high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Adding full impedance model + OTFB brings the threshold below LLD threshold (similar value for 24 bunches)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Growth rate above threshold depends on number of bunches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266EBB-F7D0-9A4E-85BB-07E0F7CE0C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05" y="1690686"/>
                <a:ext cx="5419595" cy="4093428"/>
              </a:xfrm>
              <a:prstGeom prst="rect">
                <a:avLst/>
              </a:prstGeom>
              <a:blipFill>
                <a:blip r:embed="rId2"/>
                <a:stretch>
                  <a:fillRect l="-1168" t="-617" r="-2336" b="-1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5611497-45B4-8F4E-9663-38CFD4366D9C}"/>
              </a:ext>
            </a:extLst>
          </p:cNvPr>
          <p:cNvSpPr txBox="1"/>
          <p:nvPr/>
        </p:nvSpPr>
        <p:spPr>
          <a:xfrm>
            <a:off x="655128" y="60934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*</a:t>
            </a:r>
            <a:r>
              <a:rPr lang="en-US" sz="1800" i="1" dirty="0">
                <a:solidFill>
                  <a:srgbClr val="002060"/>
                </a:solidFill>
              </a:rPr>
              <a:t>Matrix Equations for </a:t>
            </a:r>
            <a:r>
              <a:rPr lang="en-US" sz="1800" i="1" dirty="0" err="1">
                <a:solidFill>
                  <a:srgbClr val="002060"/>
                </a:solidFill>
              </a:rPr>
              <a:t>LOngitudinal</a:t>
            </a:r>
            <a:r>
              <a:rPr lang="en-US" sz="1800" i="1" dirty="0">
                <a:solidFill>
                  <a:srgbClr val="002060"/>
                </a:solidFill>
              </a:rPr>
              <a:t> beam </a:t>
            </a:r>
            <a:r>
              <a:rPr lang="en-US" sz="1800" i="1" dirty="0" err="1">
                <a:solidFill>
                  <a:srgbClr val="002060"/>
                </a:solidFill>
              </a:rPr>
              <a:t>DYnamics</a:t>
            </a:r>
            <a:endParaRPr lang="en-GB" i="1" dirty="0">
              <a:solidFill>
                <a:srgbClr val="0020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DF9E03-9745-9042-ABCE-3F55D5024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857" y="1834681"/>
            <a:ext cx="5283200" cy="411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D5D340-86A7-B840-847A-A4DC116AF7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1" y="1847381"/>
            <a:ext cx="5283200" cy="410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84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9A958-7959-9742-8880-9EBDA1EBE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Introduction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CAD206-1D1E-7B4B-B80C-6451F245F09F}"/>
              </a:ext>
            </a:extLst>
          </p:cNvPr>
          <p:cNvSpPr txBox="1"/>
          <p:nvPr/>
        </p:nvSpPr>
        <p:spPr>
          <a:xfrm>
            <a:off x="383711" y="1855514"/>
            <a:ext cx="8976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Many aspects define beam parameters at 450 GeV in the LHC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66038C-14ED-3743-8B2C-9109F87085B9}"/>
                  </a:ext>
                </a:extLst>
              </p:cNvPr>
              <p:cNvSpPr txBox="1"/>
              <p:nvPr/>
            </p:nvSpPr>
            <p:spPr>
              <a:xfrm>
                <a:off x="5119347" y="3264670"/>
                <a:ext cx="2215863" cy="859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/>
                  <a:t>Intensity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algn="ctr"/>
                <a:r>
                  <a:rPr lang="en-US" sz="2400" dirty="0"/>
                  <a:t>Bunch length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66038C-14ED-3743-8B2C-9109F8708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347" y="3264670"/>
                <a:ext cx="2215863" cy="859531"/>
              </a:xfrm>
              <a:prstGeom prst="rect">
                <a:avLst/>
              </a:prstGeom>
              <a:blipFill>
                <a:blip r:embed="rId2"/>
                <a:stretch>
                  <a:fillRect l="-4000" t="-7353" b="-1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38A104-B5B4-C048-A216-FF8E48E8BB81}"/>
                  </a:ext>
                </a:extLst>
              </p:cNvPr>
              <p:cNvSpPr txBox="1"/>
              <p:nvPr/>
            </p:nvSpPr>
            <p:spPr>
              <a:xfrm>
                <a:off x="383711" y="5509997"/>
                <a:ext cx="73250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Acceptable parameter space could be very limited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38A104-B5B4-C048-A216-FF8E48E8BB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711" y="5509997"/>
                <a:ext cx="7325082" cy="461665"/>
              </a:xfrm>
              <a:prstGeom prst="rect">
                <a:avLst/>
              </a:prstGeom>
              <a:blipFill>
                <a:blip r:embed="rId3"/>
                <a:stretch>
                  <a:fillRect t="-7895" r="-346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AB079949-9256-5645-A711-902E6B1F5FB1}"/>
              </a:ext>
            </a:extLst>
          </p:cNvPr>
          <p:cNvSpPr txBox="1"/>
          <p:nvPr/>
        </p:nvSpPr>
        <p:spPr>
          <a:xfrm>
            <a:off x="383711" y="2854223"/>
            <a:ext cx="357822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Constrains in SPS: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Stability at SPS flattop and </a:t>
            </a:r>
            <a:br>
              <a:rPr lang="en-US" sz="2000" dirty="0"/>
            </a:br>
            <a:r>
              <a:rPr lang="en-US" sz="2000" dirty="0"/>
              <a:t>during ramp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Beam loading limitations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Shot-to-shot reproducibility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…</a:t>
            </a:r>
          </a:p>
          <a:p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728840-6F6A-344D-8C35-9DD0F1278343}"/>
              </a:ext>
            </a:extLst>
          </p:cNvPr>
          <p:cNvSpPr txBox="1"/>
          <p:nvPr/>
        </p:nvSpPr>
        <p:spPr>
          <a:xfrm>
            <a:off x="8429870" y="2848051"/>
            <a:ext cx="3435556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Constrains in LHC: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Stability at LHC flatbottom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Beam loading limitations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…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D62BA735-DECF-D54D-8193-1DA60B2B317A}"/>
              </a:ext>
            </a:extLst>
          </p:cNvPr>
          <p:cNvSpPr/>
          <p:nvPr/>
        </p:nvSpPr>
        <p:spPr>
          <a:xfrm>
            <a:off x="4469710" y="3429000"/>
            <a:ext cx="334904" cy="394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A9EC41E3-62E7-4A45-B394-989CEC37BBD4}"/>
              </a:ext>
            </a:extLst>
          </p:cNvPr>
          <p:cNvSpPr/>
          <p:nvPr/>
        </p:nvSpPr>
        <p:spPr>
          <a:xfrm rot="10800000">
            <a:off x="7744210" y="3429000"/>
            <a:ext cx="334904" cy="394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3E9FFF5-4B18-4B43-B998-DDFC152EE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239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06DA1-D99D-9148-8E47-736715878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Multi-bunch stability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F6C57D-FC10-A44A-8850-334407184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6AD0-B4AA-C946-B724-F51002CAC6F4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266EBB-F7D0-9A4E-85BB-07E0F7CE0CBB}"/>
                  </a:ext>
                </a:extLst>
              </p:cNvPr>
              <p:cNvSpPr txBox="1"/>
              <p:nvPr/>
            </p:nvSpPr>
            <p:spPr>
              <a:xfrm>
                <a:off x="676405" y="1690686"/>
                <a:ext cx="5419595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Since last week MELODY* can evaluate stability of batch for full SPS impedance model including one-turn delay feedback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Results for single RF after LS2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Threshold due to 630 MHz HOM is very high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Adding full impedance model + OTFB brings the threshold below LLD threshold (similar value for 24 bunches)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Growth rate above threshold depends on number of bunches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266EBB-F7D0-9A4E-85BB-07E0F7CE0C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05" y="1690686"/>
                <a:ext cx="5419595" cy="4093428"/>
              </a:xfrm>
              <a:prstGeom prst="rect">
                <a:avLst/>
              </a:prstGeom>
              <a:blipFill>
                <a:blip r:embed="rId2"/>
                <a:stretch>
                  <a:fillRect l="-1168" t="-617" r="-2336" b="-1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5611497-45B4-8F4E-9663-38CFD4366D9C}"/>
              </a:ext>
            </a:extLst>
          </p:cNvPr>
          <p:cNvSpPr txBox="1"/>
          <p:nvPr/>
        </p:nvSpPr>
        <p:spPr>
          <a:xfrm>
            <a:off x="655128" y="60934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*</a:t>
            </a:r>
            <a:r>
              <a:rPr lang="en-US" sz="1800" i="1" dirty="0">
                <a:solidFill>
                  <a:srgbClr val="002060"/>
                </a:solidFill>
              </a:rPr>
              <a:t>Matrix Equations for </a:t>
            </a:r>
            <a:r>
              <a:rPr lang="en-US" sz="1800" i="1" dirty="0" err="1">
                <a:solidFill>
                  <a:srgbClr val="002060"/>
                </a:solidFill>
              </a:rPr>
              <a:t>LOngitudinal</a:t>
            </a:r>
            <a:r>
              <a:rPr lang="en-US" sz="1800" i="1" dirty="0">
                <a:solidFill>
                  <a:srgbClr val="002060"/>
                </a:solidFill>
              </a:rPr>
              <a:t> beam </a:t>
            </a:r>
            <a:r>
              <a:rPr lang="en-US" sz="1800" i="1" dirty="0" err="1">
                <a:solidFill>
                  <a:srgbClr val="002060"/>
                </a:solidFill>
              </a:rPr>
              <a:t>DYnamics</a:t>
            </a:r>
            <a:endParaRPr lang="en-GB" i="1" dirty="0">
              <a:solidFill>
                <a:srgbClr val="0020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DF9E03-9745-9042-ABCE-3F55D5024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857" y="1834681"/>
            <a:ext cx="5283200" cy="411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D5D340-86A7-B840-847A-A4DC116AF7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1" y="1847381"/>
            <a:ext cx="5283200" cy="4102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E057B3-B317-6243-94FF-9D60D483AC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8857" y="1834681"/>
            <a:ext cx="5283200" cy="410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2811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06DA1-D99D-9148-8E47-736715878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Multi-bunch stability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F6C57D-FC10-A44A-8850-334407184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6AD0-B4AA-C946-B724-F51002CAC6F4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266EBB-F7D0-9A4E-85BB-07E0F7CE0CBB}"/>
                  </a:ext>
                </a:extLst>
              </p:cNvPr>
              <p:cNvSpPr txBox="1"/>
              <p:nvPr/>
            </p:nvSpPr>
            <p:spPr>
              <a:xfrm>
                <a:off x="676405" y="1690686"/>
                <a:ext cx="5419595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Since last week MELODY* can evaluate stability of batch for full SPS impedance model including one-turn delay feedback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Results for single RF after LS2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Threshold due to 630 MHz HOM is very high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Adding full impedance model + OTFB brings the threshold below LLD threshold (similar value for 24 bunches)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Growth rate above threshold depends on number of bunches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266EBB-F7D0-9A4E-85BB-07E0F7CE0C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05" y="1690686"/>
                <a:ext cx="5419595" cy="4093428"/>
              </a:xfrm>
              <a:prstGeom prst="rect">
                <a:avLst/>
              </a:prstGeom>
              <a:blipFill>
                <a:blip r:embed="rId2"/>
                <a:stretch>
                  <a:fillRect l="-1168" t="-617" r="-2336" b="-1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5611497-45B4-8F4E-9663-38CFD4366D9C}"/>
              </a:ext>
            </a:extLst>
          </p:cNvPr>
          <p:cNvSpPr txBox="1"/>
          <p:nvPr/>
        </p:nvSpPr>
        <p:spPr>
          <a:xfrm>
            <a:off x="655128" y="60934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*</a:t>
            </a:r>
            <a:r>
              <a:rPr lang="en-US" sz="1800" i="1" dirty="0">
                <a:solidFill>
                  <a:srgbClr val="002060"/>
                </a:solidFill>
              </a:rPr>
              <a:t>Matrix Equations for </a:t>
            </a:r>
            <a:r>
              <a:rPr lang="en-US" sz="1800" i="1" dirty="0" err="1">
                <a:solidFill>
                  <a:srgbClr val="002060"/>
                </a:solidFill>
              </a:rPr>
              <a:t>LOngitudinal</a:t>
            </a:r>
            <a:r>
              <a:rPr lang="en-US" sz="1800" i="1" dirty="0">
                <a:solidFill>
                  <a:srgbClr val="002060"/>
                </a:solidFill>
              </a:rPr>
              <a:t> beam </a:t>
            </a:r>
            <a:r>
              <a:rPr lang="en-US" sz="1800" i="1" dirty="0" err="1">
                <a:solidFill>
                  <a:srgbClr val="002060"/>
                </a:solidFill>
              </a:rPr>
              <a:t>DYnamics</a:t>
            </a:r>
            <a:endParaRPr lang="en-GB" i="1" dirty="0">
              <a:solidFill>
                <a:srgbClr val="0020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DF9E03-9745-9042-ABCE-3F55D5024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857" y="1834681"/>
            <a:ext cx="5283200" cy="411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D5D340-86A7-B840-847A-A4DC116AF7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1" y="1847381"/>
            <a:ext cx="5283200" cy="4102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E057B3-B317-6243-94FF-9D60D483AC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8857" y="1834681"/>
            <a:ext cx="5283200" cy="4102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F97C87-E7CA-CA4D-A98F-B0DA2E869F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9051" y="1860081"/>
            <a:ext cx="5346700" cy="41021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455EDF-3CD2-A84F-AE61-A2AB99B83FAA}"/>
              </a:ext>
            </a:extLst>
          </p:cNvPr>
          <p:cNvSpPr txBox="1"/>
          <p:nvPr/>
        </p:nvSpPr>
        <p:spPr>
          <a:xfrm rot="16200000">
            <a:off x="6955970" y="3244333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LLD threshold</a:t>
            </a:r>
          </a:p>
        </p:txBody>
      </p:sp>
    </p:spTree>
    <p:extLst>
      <p:ext uri="{BB962C8B-B14F-4D97-AF65-F5344CB8AC3E}">
        <p14:creationId xmlns:p14="http://schemas.microsoft.com/office/powerpoint/2010/main" val="4135258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4A360-55DD-EB41-9A72-02A5BF804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Constrains in SPS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30648E47-61DE-AF4D-9E4C-13AA63124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0" y="2339975"/>
            <a:ext cx="5842000" cy="43815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D832DBD-F7C8-2144-97E1-F6DCD1662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7AAD193-E77D-B24C-BAD2-3DE78154C1A0}"/>
                  </a:ext>
                </a:extLst>
              </p:cNvPr>
              <p:cNvSpPr txBox="1"/>
              <p:nvPr/>
            </p:nvSpPr>
            <p:spPr>
              <a:xfrm>
                <a:off x="6832600" y="1557934"/>
                <a:ext cx="4521200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Stability map at flat top (BLonD) after LS2</a:t>
                </a:r>
              </a:p>
              <a:p>
                <a:pPr algn="ctr"/>
                <a:r>
                  <a:rPr lang="en-GB" dirty="0"/>
                  <a:t>for LHC standard beam </a:t>
                </a:r>
                <a:r>
                  <a:rPr lang="en-GB" b="1" dirty="0"/>
                  <a:t>4x72 bunches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GB" dirty="0"/>
                  <a:t> MV,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=0.16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7AAD193-E77D-B24C-BAD2-3DE78154C1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600" y="1557934"/>
                <a:ext cx="4521200" cy="923330"/>
              </a:xfrm>
              <a:prstGeom prst="rect">
                <a:avLst/>
              </a:prstGeom>
              <a:blipFill>
                <a:blip r:embed="rId3"/>
                <a:stretch>
                  <a:fillRect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81DF475-D4EB-7945-9575-2F2AAF99C9BF}"/>
                  </a:ext>
                </a:extLst>
              </p:cNvPr>
              <p:cNvSpPr txBox="1"/>
              <p:nvPr/>
            </p:nvSpPr>
            <p:spPr>
              <a:xfrm>
                <a:off x="368300" y="1831974"/>
                <a:ext cx="6113182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 minimum extracted bunch length is defined by: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Multi-bunch stability (including RF power limitations)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Spread of bunch-by-bunch parameters (robustness of controlled emittance blow-up)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Average bunch length of 1.65 ns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2.3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2000" dirty="0"/>
                  <a:t> ppb seems feasible, but needs to be demonstrated experimentally 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Similar stability for standard and BCMS beams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81DF475-D4EB-7945-9575-2F2AAF99C9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00" y="1831974"/>
                <a:ext cx="6113182" cy="3477875"/>
              </a:xfrm>
              <a:prstGeom prst="rect">
                <a:avLst/>
              </a:prstGeom>
              <a:blipFill>
                <a:blip r:embed="rId4"/>
                <a:stretch>
                  <a:fillRect l="-828" t="-1091" r="-1035" b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3924C35-E62E-0740-B245-920E46EBC9BF}"/>
                  </a:ext>
                </a:extLst>
              </p:cNvPr>
              <p:cNvSpPr txBox="1"/>
              <p:nvPr/>
            </p:nvSpPr>
            <p:spPr>
              <a:xfrm>
                <a:off x="8733864" y="5479126"/>
                <a:ext cx="14523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±8.5%</m:t>
                    </m:r>
                  </m:oMath>
                </a14:m>
                <a:r>
                  <a:rPr lang="en-US" dirty="0"/>
                  <a:t> spread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3924C35-E62E-0740-B245-920E46EBC9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3864" y="5479126"/>
                <a:ext cx="1452321" cy="276999"/>
              </a:xfrm>
              <a:prstGeom prst="rect">
                <a:avLst/>
              </a:prstGeom>
              <a:blipFill>
                <a:blip r:embed="rId5"/>
                <a:stretch>
                  <a:fillRect l="-6034" t="-26087" r="-8621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1084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2008B4F5-B182-8F41-B4BA-FDDDE584B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400" y="2339975"/>
            <a:ext cx="5842000" cy="4381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C4A360-55DD-EB41-9A72-02A5BF804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Constrains in SPS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D832DBD-F7C8-2144-97E1-F6DCD1662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7AAD193-E77D-B24C-BAD2-3DE78154C1A0}"/>
                  </a:ext>
                </a:extLst>
              </p:cNvPr>
              <p:cNvSpPr txBox="1"/>
              <p:nvPr/>
            </p:nvSpPr>
            <p:spPr>
              <a:xfrm>
                <a:off x="6832600" y="1557934"/>
                <a:ext cx="4521200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Stability map at flat top (BLonD) after LS2</a:t>
                </a:r>
              </a:p>
              <a:p>
                <a:pPr algn="ctr"/>
                <a:r>
                  <a:rPr lang="en-GB" dirty="0"/>
                  <a:t>for LHC BCMS beam </a:t>
                </a:r>
                <a:r>
                  <a:rPr lang="en-GB" b="1" dirty="0"/>
                  <a:t>5x48 bunches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GB" dirty="0"/>
                  <a:t> MV,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=0.16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7AAD193-E77D-B24C-BAD2-3DE78154C1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600" y="1557934"/>
                <a:ext cx="4521200" cy="923330"/>
              </a:xfrm>
              <a:prstGeom prst="rect">
                <a:avLst/>
              </a:prstGeom>
              <a:blipFill>
                <a:blip r:embed="rId3"/>
                <a:stretch>
                  <a:fillRect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81DF475-D4EB-7945-9575-2F2AAF99C9BF}"/>
                  </a:ext>
                </a:extLst>
              </p:cNvPr>
              <p:cNvSpPr txBox="1"/>
              <p:nvPr/>
            </p:nvSpPr>
            <p:spPr>
              <a:xfrm>
                <a:off x="368300" y="1831974"/>
                <a:ext cx="6113182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 minimum extracted bunch length is defined by: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Multi-bunch stability (including RF power limitations)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Spread of bunch-by-bunch parameters (robustness of controlled emittance blow-up)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Average bunch length of 1.65 ns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2.3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2000" dirty="0"/>
                  <a:t> ppb seems feasible, but needs to be demonstrated experimentally 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Similar stability for standard and BCMS beams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81DF475-D4EB-7945-9575-2F2AAF99C9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00" y="1831974"/>
                <a:ext cx="6113182" cy="3477875"/>
              </a:xfrm>
              <a:prstGeom prst="rect">
                <a:avLst/>
              </a:prstGeom>
              <a:blipFill>
                <a:blip r:embed="rId4"/>
                <a:stretch>
                  <a:fillRect l="-828" t="-1091" r="-1035" b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B642596-1F86-DB4A-9ED4-0A363F127517}"/>
                  </a:ext>
                </a:extLst>
              </p:cNvPr>
              <p:cNvSpPr txBox="1"/>
              <p:nvPr/>
            </p:nvSpPr>
            <p:spPr>
              <a:xfrm>
                <a:off x="8733864" y="5479126"/>
                <a:ext cx="14523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±8.5%</m:t>
                    </m:r>
                  </m:oMath>
                </a14:m>
                <a:r>
                  <a:rPr lang="en-US" dirty="0"/>
                  <a:t> spread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B642596-1F86-DB4A-9ED4-0A363F127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3864" y="5479126"/>
                <a:ext cx="1452321" cy="276999"/>
              </a:xfrm>
              <a:prstGeom prst="rect">
                <a:avLst/>
              </a:prstGeom>
              <a:blipFill>
                <a:blip r:embed="rId5"/>
                <a:stretch>
                  <a:fillRect l="-6034" t="-26087" r="-8621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7356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0554C-7513-BB42-B3AA-75DDDF9D4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Longitudinal stability in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77241-33BF-A34F-8808-172A3A331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50F4125-3125-1243-A2EC-2B60590BD38E}"/>
                  </a:ext>
                </a:extLst>
              </p:cNvPr>
              <p:cNvSpPr txBox="1"/>
              <p:nvPr/>
            </p:nvSpPr>
            <p:spPr>
              <a:xfrm>
                <a:off x="647700" y="1570434"/>
                <a:ext cx="5537200" cy="1097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sz="1800" dirty="0">
                    <a:solidFill>
                      <a:srgbClr val="0070C0"/>
                    </a:solidFill>
                  </a:rPr>
                  <a:t>Coupled-bunch instabilities (CBI) </a:t>
                </a:r>
                <a:r>
                  <a:rPr lang="en-US" sz="1800" dirty="0"/>
                  <a:t>were not observed so far, contrary to the </a:t>
                </a:r>
                <a:r>
                  <a:rPr lang="en-US" sz="1800" dirty="0">
                    <a:solidFill>
                      <a:srgbClr val="FF0000"/>
                    </a:solidFill>
                  </a:rPr>
                  <a:t>loss of Landau damping </a:t>
                </a:r>
                <a:r>
                  <a:rPr lang="en-US" sz="1800" dirty="0"/>
                  <a:t>(LLD) due to inductive impedance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800" dirty="0"/>
                  <a:t> (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/>
                  <a:t>)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50F4125-3125-1243-A2EC-2B60590BD3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" y="1570434"/>
                <a:ext cx="5537200" cy="1097032"/>
              </a:xfrm>
              <a:prstGeom prst="rect">
                <a:avLst/>
              </a:prstGeom>
              <a:blipFill>
                <a:blip r:embed="rId2"/>
                <a:stretch>
                  <a:fillRect l="-685" r="-457" b="-6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Screen Clipping">
            <a:extLst>
              <a:ext uri="{FF2B5EF4-FFF2-40B4-BE49-F238E27FC236}">
                <a16:creationId xmlns:a16="http://schemas.microsoft.com/office/drawing/2014/main" id="{7674D507-F039-B047-A494-FD9AED228D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59" y="3023006"/>
            <a:ext cx="3815812" cy="2707324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ADF498-2963-BE48-BD65-B60D339DE65A}"/>
              </a:ext>
            </a:extLst>
          </p:cNvPr>
          <p:cNvSpPr txBox="1"/>
          <p:nvPr/>
        </p:nvSpPr>
        <p:spPr>
          <a:xfrm>
            <a:off x="1617566" y="3222418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LHC MD </a:t>
            </a:r>
            <a:br>
              <a:rPr lang="en-US" dirty="0"/>
            </a:br>
            <a:r>
              <a:rPr lang="en-US" dirty="0"/>
              <a:t>2017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09343F-F2DA-A242-B4D8-7ECFF80338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8430" y="2090373"/>
            <a:ext cx="4888848" cy="38124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1ED59F2-5E7D-F346-BE24-F132BE81B3F3}"/>
              </a:ext>
            </a:extLst>
          </p:cNvPr>
          <p:cNvSpPr txBox="1"/>
          <p:nvPr/>
        </p:nvSpPr>
        <p:spPr>
          <a:xfrm>
            <a:off x="6752871" y="1463961"/>
            <a:ext cx="5287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LLD threshold (MELODY) at 450 GeV </a:t>
            </a:r>
            <a:r>
              <a:rPr lang="en-GB" sz="1600" dirty="0"/>
              <a:t>for smoothed imp. (resistive wall + broad-band model at 5 GHz)</a:t>
            </a:r>
          </a:p>
          <a:p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6F4E25-598E-0245-9851-DD5BBED9C421}"/>
              </a:ext>
            </a:extLst>
          </p:cNvPr>
          <p:cNvSpPr txBox="1"/>
          <p:nvPr/>
        </p:nvSpPr>
        <p:spPr>
          <a:xfrm>
            <a:off x="9161661" y="4181507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MD data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DB1A3F-D44D-E94D-BEB3-70C403F390C3}"/>
              </a:ext>
            </a:extLst>
          </p:cNvPr>
          <p:cNvSpPr txBox="1"/>
          <p:nvPr/>
        </p:nvSpPr>
        <p:spPr>
          <a:xfrm>
            <a:off x="3662777" y="5381849"/>
            <a:ext cx="31358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002060"/>
                </a:solidFill>
              </a:rPr>
              <a:t>(H. Timko et al., HB2018)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759F7B-7686-F047-B78D-62518098F6DD}"/>
              </a:ext>
            </a:extLst>
          </p:cNvPr>
          <p:cNvSpPr txBox="1"/>
          <p:nvPr/>
        </p:nvSpPr>
        <p:spPr>
          <a:xfrm>
            <a:off x="7140684" y="5035141"/>
            <a:ext cx="441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(IK, HL-LHC collaboration meeting, 2019)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05F044-2949-B84F-A3FD-4C41E9D5F8E9}"/>
              </a:ext>
            </a:extLst>
          </p:cNvPr>
          <p:cNvSpPr txBox="1"/>
          <p:nvPr/>
        </p:nvSpPr>
        <p:spPr>
          <a:xfrm>
            <a:off x="1177786" y="2724742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Persistent oscillations after injection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629E651-D603-E84A-B2BD-F186DFC29C23}"/>
                  </a:ext>
                </a:extLst>
              </p:cNvPr>
              <p:cNvSpPr txBox="1"/>
              <p:nvPr/>
            </p:nvSpPr>
            <p:spPr>
              <a:xfrm>
                <a:off x="3662777" y="3311114"/>
                <a:ext cx="11026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dirty="0"/>
                  <a:t> MV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629E651-D603-E84A-B2BD-F186DFC29C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2777" y="3311114"/>
                <a:ext cx="1102610" cy="276999"/>
              </a:xfrm>
              <a:prstGeom prst="rect">
                <a:avLst/>
              </a:prstGeom>
              <a:blipFill>
                <a:blip r:embed="rId5"/>
                <a:stretch>
                  <a:fillRect l="-6818" t="-26087" r="-11364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4C93FB9-6566-8C44-B9E0-A63A902A8C9C}"/>
                  </a:ext>
                </a:extLst>
              </p:cNvPr>
              <p:cNvSpPr txBox="1"/>
              <p:nvPr/>
            </p:nvSpPr>
            <p:spPr>
              <a:xfrm>
                <a:off x="647700" y="5888891"/>
                <a:ext cx="1023729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GB" sz="2000" dirty="0"/>
                  <a:t>During 20 min oscillations lead to ~10 % bunch lengthening and ~5% particle loss </a:t>
                </a:r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New approach to compute the LLD threshold was developed </a:t>
                </a:r>
                <a:r>
                  <a:rPr lang="en-GB" sz="2000" i="1" dirty="0"/>
                  <a:t>(</a:t>
                </a:r>
                <a:r>
                  <a:rPr lang="en-GB" sz="2000" i="1" dirty="0">
                    <a:solidFill>
                      <a:srgbClr val="002060"/>
                    </a:solidFill>
                  </a:rPr>
                  <a:t>IK, TA, ES, PRAB 2021</a:t>
                </a:r>
                <a:r>
                  <a:rPr lang="en-GB" sz="2000" i="1" dirty="0"/>
                  <a:t>)</a:t>
                </a:r>
                <a:endParaRPr lang="en-US" sz="2000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4C93FB9-6566-8C44-B9E0-A63A902A8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" y="5888891"/>
                <a:ext cx="10237290" cy="707886"/>
              </a:xfrm>
              <a:prstGeom prst="rect">
                <a:avLst/>
              </a:prstGeom>
              <a:blipFill>
                <a:blip r:embed="rId6"/>
                <a:stretch>
                  <a:fillRect t="-3509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33BB143D-979F-294B-8B3D-66F1DCF0EFAC}"/>
              </a:ext>
            </a:extLst>
          </p:cNvPr>
          <p:cNvSpPr/>
          <p:nvPr/>
        </p:nvSpPr>
        <p:spPr>
          <a:xfrm>
            <a:off x="10131551" y="3602918"/>
            <a:ext cx="1352877" cy="1398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86C40D-57DD-F34B-AE10-E32CA1342D37}"/>
              </a:ext>
            </a:extLst>
          </p:cNvPr>
          <p:cNvSpPr/>
          <p:nvPr/>
        </p:nvSpPr>
        <p:spPr>
          <a:xfrm>
            <a:off x="9345386" y="3602917"/>
            <a:ext cx="644635" cy="941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01F6096-EDC6-344F-AF48-9AD470664DC9}"/>
              </a:ext>
            </a:extLst>
          </p:cNvPr>
          <p:cNvSpPr/>
          <p:nvPr/>
        </p:nvSpPr>
        <p:spPr>
          <a:xfrm>
            <a:off x="8605157" y="3561389"/>
            <a:ext cx="644635" cy="941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854D9C-785C-2F44-88C6-541D70977D88}"/>
              </a:ext>
            </a:extLst>
          </p:cNvPr>
          <p:cNvSpPr/>
          <p:nvPr/>
        </p:nvSpPr>
        <p:spPr>
          <a:xfrm>
            <a:off x="9309942" y="3650002"/>
            <a:ext cx="290849" cy="1248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2B479E2-46D8-C64A-9299-BB62D1262CDB}"/>
              </a:ext>
            </a:extLst>
          </p:cNvPr>
          <p:cNvSpPr/>
          <p:nvPr/>
        </p:nvSpPr>
        <p:spPr>
          <a:xfrm>
            <a:off x="9767443" y="3525197"/>
            <a:ext cx="290849" cy="1248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81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6D6DFF-92BD-7F43-B64B-E01808786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00" y="1922400"/>
            <a:ext cx="5268938" cy="417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Reduction of CBI threshold due to </a:t>
            </a:r>
            <a:r>
              <a:rPr lang="en-US" dirty="0" err="1">
                <a:solidFill>
                  <a:srgbClr val="0070C0"/>
                </a:solidFill>
              </a:rPr>
              <a:t>Im</a:t>
            </a:r>
            <a:r>
              <a:rPr lang="en-US" i="1" dirty="0" err="1">
                <a:solidFill>
                  <a:srgbClr val="0070C0"/>
                </a:solidFill>
              </a:rPr>
              <a:t>Z</a:t>
            </a:r>
            <a:r>
              <a:rPr lang="en-US" i="1" dirty="0">
                <a:solidFill>
                  <a:srgbClr val="0070C0"/>
                </a:solidFill>
              </a:rPr>
              <a:t>/k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6</a:t>
            </a:fld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16D9513-38AE-D44A-B098-B6DEB8B207F2}"/>
              </a:ext>
            </a:extLst>
          </p:cNvPr>
          <p:cNvCxnSpPr>
            <a:cxnSpLocks/>
          </p:cNvCxnSpPr>
          <p:nvPr/>
        </p:nvCxnSpPr>
        <p:spPr>
          <a:xfrm>
            <a:off x="10197022" y="3897855"/>
            <a:ext cx="434316" cy="121224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C1F1699-7008-C946-9167-329D0EBD0471}"/>
              </a:ext>
            </a:extLst>
          </p:cNvPr>
          <p:cNvSpPr txBox="1"/>
          <p:nvPr/>
        </p:nvSpPr>
        <p:spPr>
          <a:xfrm>
            <a:off x="9258936" y="3517412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CBI threshold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B138AE-7A33-9048-B4A0-0A806F11A9C3}"/>
              </a:ext>
            </a:extLst>
          </p:cNvPr>
          <p:cNvSpPr txBox="1"/>
          <p:nvPr/>
        </p:nvSpPr>
        <p:spPr>
          <a:xfrm>
            <a:off x="7432611" y="4319312"/>
            <a:ext cx="2764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LLD threshold at ~2.9e11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74D7789-55D8-2341-A933-48EBC203AD0C}"/>
                  </a:ext>
                </a:extLst>
              </p:cNvPr>
              <p:cNvSpPr txBox="1"/>
              <p:nvPr/>
            </p:nvSpPr>
            <p:spPr>
              <a:xfrm>
                <a:off x="453862" y="1368266"/>
                <a:ext cx="6231345" cy="5170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HL-LHC will operate at higher intensity compared to LHC + crab cavities will be installed with non-negligible longitudinal impedance</a:t>
                </a:r>
              </a:p>
              <a:p>
                <a:endParaRPr lang="en-US" sz="2200" dirty="0"/>
              </a:p>
              <a:p>
                <a:r>
                  <a:rPr lang="en-US" sz="2200" dirty="0"/>
                  <a:t>Results for broad-band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Im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0.075</m:t>
                    </m:r>
                    <m:r>
                      <a:rPr lang="en-US" sz="2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200" dirty="0"/>
                  <a:t> + narrow-band (HOM of DQW CC: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 dirty="0" smtClean="0">
                            <a:latin typeface="Cambria Math" panose="02040503050406030204" pitchFamily="18" charset="0"/>
                          </a:rPr>
                          <m:t>sh</m:t>
                        </m:r>
                      </m:sub>
                    </m:sSub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 = 4</m:t>
                    </m:r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71</m:t>
                    </m:r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dirty="0" smtClean="0">
                        <a:latin typeface="Cambria Math" panose="02040503050406030204" pitchFamily="18" charset="0"/>
                      </a:rPr>
                      <m:t>kΩ</m:t>
                    </m:r>
                  </m:oMath>
                </a14:m>
                <a:r>
                  <a:rPr lang="en-US" sz="22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2200" dirty="0"/>
                  <a:t> = 582 MHz) resonators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200" dirty="0"/>
              </a:p>
              <a:p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For this HOM, the CBI threshold is about </a:t>
                </a:r>
                <a:br>
                  <a:rPr lang="en-US" sz="2200" dirty="0"/>
                </a:br>
                <a:r>
                  <a:rPr lang="en-US" sz="2200" dirty="0"/>
                  <a:t>~3 higher than HL-LHC intensity</a:t>
                </a:r>
              </a:p>
              <a:p>
                <a:endParaRPr lang="en-US" sz="2200" dirty="0"/>
              </a:p>
              <a:p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In the presence of BB impedance, the CBI threshold is reduced at ~ LLD threshold</a:t>
                </a:r>
              </a:p>
              <a:p>
                <a:endParaRPr lang="en-US" sz="2200" dirty="0"/>
              </a:p>
              <a:p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Similar effect is seen in SPS</a:t>
                </a: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74D7789-55D8-2341-A933-48EBC203AD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862" y="1368266"/>
                <a:ext cx="6231345" cy="5170646"/>
              </a:xfrm>
              <a:prstGeom prst="rect">
                <a:avLst/>
              </a:prstGeom>
              <a:blipFill>
                <a:blip r:embed="rId3"/>
                <a:stretch>
                  <a:fillRect l="-1220" t="-733" r="-2033" b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82EFDF5-F935-ED4D-9483-E049A8A6DBD0}"/>
                  </a:ext>
                </a:extLst>
              </p:cNvPr>
              <p:cNvSpPr txBox="1"/>
              <p:nvPr/>
            </p:nvSpPr>
            <p:spPr>
              <a:xfrm>
                <a:off x="6903528" y="6020966"/>
                <a:ext cx="516588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450</m:t>
                    </m:r>
                  </m:oMath>
                </a14:m>
                <a:r>
                  <a:rPr lang="en-US" dirty="0"/>
                  <a:t>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= 8</m:t>
                    </m:r>
                  </m:oMath>
                </a14:m>
                <a:r>
                  <a:rPr lang="en-US" dirty="0"/>
                  <a:t> MV,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≈1.3</m:t>
                    </m:r>
                  </m:oMath>
                </a14:m>
                <a:r>
                  <a:rPr lang="en-US" dirty="0"/>
                  <a:t> ns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82EFDF5-F935-ED4D-9483-E049A8A6DB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3528" y="6020966"/>
                <a:ext cx="5165889" cy="369332"/>
              </a:xfrm>
              <a:prstGeom prst="rect">
                <a:avLst/>
              </a:prstGeom>
              <a:blipFill>
                <a:blip r:embed="rId4"/>
                <a:stretch>
                  <a:fillRect t="-1000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B8941F54-B5FA-D14D-89C6-285DB5004D28}"/>
              </a:ext>
            </a:extLst>
          </p:cNvPr>
          <p:cNvSpPr txBox="1"/>
          <p:nvPr/>
        </p:nvSpPr>
        <p:spPr>
          <a:xfrm>
            <a:off x="6685207" y="1528860"/>
            <a:ext cx="56370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/>
              <a:t>Coupled-bunch instability in </a:t>
            </a:r>
            <a:r>
              <a:rPr lang="en-US" sz="2000" b="1" dirty="0"/>
              <a:t>HL-LHC</a:t>
            </a:r>
            <a:r>
              <a:rPr lang="en-US" sz="2000" dirty="0"/>
              <a:t> (MELODY)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824218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EBA32-64DF-884F-ADD0-570110DDA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Types of coupled-bunch instability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2894D-1ED6-B640-BD58-3E05F0E3B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00F2EE22-71D9-4243-BB01-0C2DA0100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454" y="2464526"/>
            <a:ext cx="4457700" cy="3263900"/>
          </a:xfrm>
          <a:prstGeom prst="rect">
            <a:avLst/>
          </a:prstGeom>
        </p:spPr>
      </p:pic>
      <p:pic>
        <p:nvPicPr>
          <p:cNvPr id="10" name="Picture 9" descr="A picture containing schematic&#10;&#10;Description automatically generated">
            <a:extLst>
              <a:ext uri="{FF2B5EF4-FFF2-40B4-BE49-F238E27FC236}">
                <a16:creationId xmlns:a16="http://schemas.microsoft.com/office/drawing/2014/main" id="{4045708D-61B8-8A42-9267-AFBD3336B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326" y="2464526"/>
            <a:ext cx="4457700" cy="3263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043BFA-D8BE-B847-9025-EFB15E4AFF7F}"/>
                  </a:ext>
                </a:extLst>
              </p:cNvPr>
              <p:cNvSpPr txBox="1"/>
              <p:nvPr/>
            </p:nvSpPr>
            <p:spPr>
              <a:xfrm>
                <a:off x="433610" y="5728426"/>
                <a:ext cx="1092019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In presence of broad-band impedance and small growth rate, unstable mode is localized in bunch center (LLD type), which is different from the case of HOM alone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043BFA-D8BE-B847-9025-EFB15E4AFF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10" y="5728426"/>
                <a:ext cx="10920190" cy="707886"/>
              </a:xfrm>
              <a:prstGeom prst="rect">
                <a:avLst/>
              </a:prstGeom>
              <a:blipFill>
                <a:blip r:embed="rId4"/>
                <a:stretch>
                  <a:fillRect l="-581" t="-5357" b="-160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912770B5-F7CD-0E40-85A2-5929817FAA21}"/>
              </a:ext>
            </a:extLst>
          </p:cNvPr>
          <p:cNvSpPr txBox="1"/>
          <p:nvPr/>
        </p:nvSpPr>
        <p:spPr>
          <a:xfrm>
            <a:off x="461913" y="1508627"/>
            <a:ext cx="11444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It was expected that multi-turn or CB wake can make LLD mode unstable</a:t>
            </a:r>
            <a:endParaRPr lang="en-US" sz="2000" i="1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3BA911-E44B-4B46-9908-0A294B128E58}"/>
              </a:ext>
            </a:extLst>
          </p:cNvPr>
          <p:cNvSpPr txBox="1"/>
          <p:nvPr/>
        </p:nvSpPr>
        <p:spPr>
          <a:xfrm>
            <a:off x="646668" y="2059207"/>
            <a:ext cx="5198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 structure BB + HOM, growth rate ~0.13 1/s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770DD5-29D9-5748-9BB9-BA07B47620F4}"/>
              </a:ext>
            </a:extLst>
          </p:cNvPr>
          <p:cNvSpPr txBox="1"/>
          <p:nvPr/>
        </p:nvSpPr>
        <p:spPr>
          <a:xfrm>
            <a:off x="6096000" y="2059207"/>
            <a:ext cx="509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 structure HOM only, growth rate ~0.13 1/s</a:t>
            </a:r>
          </a:p>
        </p:txBody>
      </p:sp>
    </p:spTree>
    <p:extLst>
      <p:ext uri="{BB962C8B-B14F-4D97-AF65-F5344CB8AC3E}">
        <p14:creationId xmlns:p14="http://schemas.microsoft.com/office/powerpoint/2010/main" val="1806556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EBA32-64DF-884F-ADD0-570110DDA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Types of coupled-bunch instability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2894D-1ED6-B640-BD58-3E05F0E3B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00F2EE22-71D9-4243-BB01-0C2DA0100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454" y="2464526"/>
            <a:ext cx="4457700" cy="3263900"/>
          </a:xfrm>
          <a:prstGeom prst="rect">
            <a:avLst/>
          </a:prstGeom>
        </p:spPr>
      </p:pic>
      <p:pic>
        <p:nvPicPr>
          <p:cNvPr id="10" name="Picture 9" descr="A picture containing schematic&#10;&#10;Description automatically generated">
            <a:extLst>
              <a:ext uri="{FF2B5EF4-FFF2-40B4-BE49-F238E27FC236}">
                <a16:creationId xmlns:a16="http://schemas.microsoft.com/office/drawing/2014/main" id="{4045708D-61B8-8A42-9267-AFBD3336B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326" y="2464526"/>
            <a:ext cx="4457700" cy="3263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043BFA-D8BE-B847-9025-EFB15E4AFF7F}"/>
                  </a:ext>
                </a:extLst>
              </p:cNvPr>
              <p:cNvSpPr txBox="1"/>
              <p:nvPr/>
            </p:nvSpPr>
            <p:spPr>
              <a:xfrm>
                <a:off x="433610" y="5728426"/>
                <a:ext cx="1092019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In presence of broad-band impedance and small growth rate, unstable mode is localized in bunch center (LLD type), which is different from the case of HOM alone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043BFA-D8BE-B847-9025-EFB15E4AFF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10" y="5728426"/>
                <a:ext cx="10920190" cy="707886"/>
              </a:xfrm>
              <a:prstGeom prst="rect">
                <a:avLst/>
              </a:prstGeom>
              <a:blipFill>
                <a:blip r:embed="rId4"/>
                <a:stretch>
                  <a:fillRect l="-581" t="-5357" b="-160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912770B5-F7CD-0E40-85A2-5929817FAA21}"/>
              </a:ext>
            </a:extLst>
          </p:cNvPr>
          <p:cNvSpPr txBox="1"/>
          <p:nvPr/>
        </p:nvSpPr>
        <p:spPr>
          <a:xfrm>
            <a:off x="461913" y="1508627"/>
            <a:ext cx="11444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It was expected that multi-turn or CB wake can make LLD mode unstable</a:t>
            </a:r>
            <a:endParaRPr lang="en-US" sz="2000" i="1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3BA911-E44B-4B46-9908-0A294B128E58}"/>
              </a:ext>
            </a:extLst>
          </p:cNvPr>
          <p:cNvSpPr txBox="1"/>
          <p:nvPr/>
        </p:nvSpPr>
        <p:spPr>
          <a:xfrm>
            <a:off x="646668" y="2059207"/>
            <a:ext cx="5198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 structure BB + HOM, growth rate ~0.13 1/s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770DD5-29D9-5748-9BB9-BA07B47620F4}"/>
              </a:ext>
            </a:extLst>
          </p:cNvPr>
          <p:cNvSpPr txBox="1"/>
          <p:nvPr/>
        </p:nvSpPr>
        <p:spPr>
          <a:xfrm>
            <a:off x="6096000" y="2059207"/>
            <a:ext cx="509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 structure HOM only, growth rate ~0.13 1/s</a:t>
            </a:r>
          </a:p>
        </p:txBody>
      </p:sp>
      <p:pic>
        <p:nvPicPr>
          <p:cNvPr id="5" name="Picture 4" descr="Bubble chart&#10;&#10;Description automatically generated">
            <a:extLst>
              <a:ext uri="{FF2B5EF4-FFF2-40B4-BE49-F238E27FC236}">
                <a16:creationId xmlns:a16="http://schemas.microsoft.com/office/drawing/2014/main" id="{A0B19949-FD2F-284D-90AE-997A0135C9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1911" y="2339377"/>
            <a:ext cx="4429541" cy="3492000"/>
          </a:xfrm>
          <a:prstGeom prst="rect">
            <a:avLst/>
          </a:prstGeom>
        </p:spPr>
      </p:pic>
      <p:pic>
        <p:nvPicPr>
          <p:cNvPr id="7" name="Picture 6" descr="Bubble chart&#10;&#10;Description automatically generated with medium confidence">
            <a:extLst>
              <a:ext uri="{FF2B5EF4-FFF2-40B4-BE49-F238E27FC236}">
                <a16:creationId xmlns:a16="http://schemas.microsoft.com/office/drawing/2014/main" id="{E59B0ACC-53E0-834B-8C4B-CDA16AF121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3881" y="2359973"/>
            <a:ext cx="4594698" cy="349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445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11951-45CF-2146-962E-F025FF623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CBI threshold at 450 GeV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58B768-9E74-F048-AB14-B5EFC82CF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E3E90-94F7-FA49-8846-7DD4029567E4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A290149-5B4C-0B41-9DC0-85C89C1E9F2F}"/>
                  </a:ext>
                </a:extLst>
              </p:cNvPr>
              <p:cNvSpPr txBox="1"/>
              <p:nvPr/>
            </p:nvSpPr>
            <p:spPr>
              <a:xfrm>
                <a:off x="663552" y="1467725"/>
                <a:ext cx="542219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Bunch length after filamentation in LHC (BLonD)</a:t>
                </a:r>
              </a:p>
              <a:p>
                <a:r>
                  <a:rPr lang="en-US" dirty="0"/>
                  <a:t>SPS parameters: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GB" dirty="0"/>
                  <a:t> MV,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=0.16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A290149-5B4C-0B41-9DC0-85C89C1E9F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552" y="1467725"/>
                <a:ext cx="5422190" cy="646331"/>
              </a:xfrm>
              <a:prstGeom prst="rect">
                <a:avLst/>
              </a:prstGeom>
              <a:blipFill>
                <a:blip r:embed="rId2"/>
                <a:stretch>
                  <a:fillRect l="-935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A37DE888-81A1-5F45-94B9-B311BCF80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137" y="2208185"/>
            <a:ext cx="4880535" cy="35889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D2F8BAF-F8FC-D345-AD8F-06816AA9D8A3}"/>
                  </a:ext>
                </a:extLst>
              </p:cNvPr>
              <p:cNvSpPr txBox="1"/>
              <p:nvPr/>
            </p:nvSpPr>
            <p:spPr>
              <a:xfrm>
                <a:off x="663552" y="5908309"/>
                <a:ext cx="1091837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Simulations for ideal case (no phase/energy errors) show that bunch length can be smaller than 1.3 ns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No margin for operational parameters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D2F8BAF-F8FC-D345-AD8F-06816AA9D8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552" y="5908309"/>
                <a:ext cx="10918374" cy="646331"/>
              </a:xfrm>
              <a:prstGeom prst="rect">
                <a:avLst/>
              </a:prstGeom>
              <a:blipFill>
                <a:blip r:embed="rId4"/>
                <a:stretch>
                  <a:fillRect t="-3922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A6836B52-C5C7-2945-AFB8-E3054E891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8620" y="2086561"/>
            <a:ext cx="4880536" cy="383221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D67D32-5B5B-FC4E-88F0-3E38695F03B7}"/>
                  </a:ext>
                </a:extLst>
              </p:cNvPr>
              <p:cNvSpPr txBox="1"/>
              <p:nvPr/>
            </p:nvSpPr>
            <p:spPr>
              <a:xfrm>
                <a:off x="6557684" y="1467725"/>
                <a:ext cx="5297420" cy="6685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Results for broad-band and narrow-band resonators (MELODY),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sz="1800" dirty="0"/>
                  <a:t> = 8 MV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D67D32-5B5B-FC4E-88F0-3E38695F0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7684" y="1467725"/>
                <a:ext cx="5297420" cy="668581"/>
              </a:xfrm>
              <a:prstGeom prst="rect">
                <a:avLst/>
              </a:prstGeom>
              <a:blipFill>
                <a:blip r:embed="rId6"/>
                <a:stretch>
                  <a:fillRect l="-957" t="-3774" b="-11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87517C-C3B0-1842-B24C-FF6480B82730}"/>
                  </a:ext>
                </a:extLst>
              </p:cNvPr>
              <p:cNvSpPr txBox="1"/>
              <p:nvPr/>
            </p:nvSpPr>
            <p:spPr>
              <a:xfrm>
                <a:off x="7651789" y="5008026"/>
                <a:ext cx="36614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Im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0.075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800" dirty="0"/>
                  <a:t> = 5 GHz</a:t>
                </a:r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D87517C-C3B0-1842-B24C-FF6480B827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789" y="5008026"/>
                <a:ext cx="3661426" cy="369332"/>
              </a:xfrm>
              <a:prstGeom prst="rect">
                <a:avLst/>
              </a:prstGeom>
              <a:blipFill>
                <a:blip r:embed="rId7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37A3C2E-4D4C-1341-9CDF-716FF71B8453}"/>
                  </a:ext>
                </a:extLst>
              </p:cNvPr>
              <p:cNvSpPr txBox="1"/>
              <p:nvPr/>
            </p:nvSpPr>
            <p:spPr>
              <a:xfrm>
                <a:off x="7927064" y="4742470"/>
                <a:ext cx="35202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i="0" dirty="0" smtClean="0">
                            <a:latin typeface="Cambria Math" panose="02040503050406030204" pitchFamily="18" charset="0"/>
                          </a:rPr>
                          <m:t>sh</m:t>
                        </m:r>
                      </m:sub>
                    </m:sSub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 = 4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71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dirty="0" smtClean="0">
                        <a:latin typeface="Cambria Math" panose="02040503050406030204" pitchFamily="18" charset="0"/>
                      </a:rPr>
                      <m:t>kΩ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800" dirty="0"/>
                  <a:t> = 582 MHz</a:t>
                </a:r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37A3C2E-4D4C-1341-9CDF-716FF71B84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7064" y="4742470"/>
                <a:ext cx="3520209" cy="369332"/>
              </a:xfrm>
              <a:prstGeom prst="rect">
                <a:avLst/>
              </a:prstGeom>
              <a:blipFill>
                <a:blip r:embed="rId8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15DEA2-ACC1-9F46-BFB4-0DDAF72C8178}"/>
                  </a:ext>
                </a:extLst>
              </p:cNvPr>
              <p:cNvSpPr txBox="1"/>
              <p:nvPr/>
            </p:nvSpPr>
            <p:spPr>
              <a:xfrm>
                <a:off x="1713866" y="4869526"/>
                <a:ext cx="20197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=1.65</m:t>
                    </m:r>
                  </m:oMath>
                </a14:m>
                <a:r>
                  <a:rPr lang="en-US" dirty="0"/>
                  <a:t> ns,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=1.5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15DEA2-ACC1-9F46-BFB4-0DDAF72C8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3866" y="4869526"/>
                <a:ext cx="2019720" cy="276999"/>
              </a:xfrm>
              <a:prstGeom prst="rect">
                <a:avLst/>
              </a:prstGeom>
              <a:blipFill>
                <a:blip r:embed="rId9"/>
                <a:stretch>
                  <a:fillRect l="-2500" t="-26087" r="-3750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9620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1503</Words>
  <Application>Microsoft Macintosh PowerPoint</Application>
  <PresentationFormat>Widescreen</PresentationFormat>
  <Paragraphs>181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 Math</vt:lpstr>
      <vt:lpstr>Roboto</vt:lpstr>
      <vt:lpstr>Office Theme</vt:lpstr>
      <vt:lpstr>Beam parameters and longitudinal stability requirements at 450 GeV</vt:lpstr>
      <vt:lpstr>Introduction</vt:lpstr>
      <vt:lpstr>Constrains in SPS</vt:lpstr>
      <vt:lpstr>Constrains in SPS</vt:lpstr>
      <vt:lpstr>Longitudinal stability in LHC</vt:lpstr>
      <vt:lpstr>Reduction of CBI threshold due to ImZ/k</vt:lpstr>
      <vt:lpstr>Types of coupled-bunch instability</vt:lpstr>
      <vt:lpstr>Types of coupled-bunch instability</vt:lpstr>
      <vt:lpstr>CBI threshold at 450 GeV</vt:lpstr>
      <vt:lpstr>Possible cures (1/3)</vt:lpstr>
      <vt:lpstr>Possible cures (1/3)</vt:lpstr>
      <vt:lpstr>Possible cures (2/3)</vt:lpstr>
      <vt:lpstr>Possible cures (3/3)</vt:lpstr>
      <vt:lpstr>Summary</vt:lpstr>
      <vt:lpstr>Thank you for your attention!</vt:lpstr>
      <vt:lpstr>Spare slides</vt:lpstr>
      <vt:lpstr>Simulations at SPS flattop: 72 bunches</vt:lpstr>
      <vt:lpstr>Multi-bunch stability</vt:lpstr>
      <vt:lpstr>Multi-bunch stability</vt:lpstr>
      <vt:lpstr>Multi-bunch stability</vt:lpstr>
      <vt:lpstr>Multi-bunch stability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parameters and longitudinal stability requirements at 450 GeV</dc:title>
  <dc:creator>Ivan Karpov</dc:creator>
  <cp:lastModifiedBy>Ivan Karpov</cp:lastModifiedBy>
  <cp:revision>7</cp:revision>
  <dcterms:created xsi:type="dcterms:W3CDTF">2021-11-29T16:25:54Z</dcterms:created>
  <dcterms:modified xsi:type="dcterms:W3CDTF">2021-11-30T09:37:53Z</dcterms:modified>
</cp:coreProperties>
</file>