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25"/>
  </p:notesMasterIdLst>
  <p:sldIdLst>
    <p:sldId id="256" r:id="rId2"/>
    <p:sldId id="301" r:id="rId3"/>
    <p:sldId id="283" r:id="rId4"/>
    <p:sldId id="282" r:id="rId5"/>
    <p:sldId id="284" r:id="rId6"/>
    <p:sldId id="285" r:id="rId7"/>
    <p:sldId id="303" r:id="rId8"/>
    <p:sldId id="286" r:id="rId9"/>
    <p:sldId id="279" r:id="rId10"/>
    <p:sldId id="287" r:id="rId11"/>
    <p:sldId id="277" r:id="rId12"/>
    <p:sldId id="260" r:id="rId13"/>
    <p:sldId id="293" r:id="rId14"/>
    <p:sldId id="294" r:id="rId15"/>
    <p:sldId id="295" r:id="rId16"/>
    <p:sldId id="296" r:id="rId17"/>
    <p:sldId id="297" r:id="rId18"/>
    <p:sldId id="259" r:id="rId19"/>
    <p:sldId id="263" r:id="rId20"/>
    <p:sldId id="261" r:id="rId21"/>
    <p:sldId id="299" r:id="rId22"/>
    <p:sldId id="298" r:id="rId23"/>
    <p:sldId id="300" r:id="rId24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ndre Rorlien Bjorsvik" initials="ERB" lastIdx="3" clrIdx="0">
    <p:extLst>
      <p:ext uri="{19B8F6BF-5375-455C-9EA6-DF929625EA0E}">
        <p15:presenceInfo xmlns:p15="http://schemas.microsoft.com/office/powerpoint/2012/main" userId="S-1-5-21-1526224874-1540688658-1361462980-282761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24" autoAdjust="0"/>
    <p:restoredTop sz="94660"/>
  </p:normalViewPr>
  <p:slideViewPr>
    <p:cSldViewPr snapToGrid="0" snapToObjects="1">
      <p:cViewPr varScale="1">
        <p:scale>
          <a:sx n="116" d="100"/>
          <a:sy n="116" d="100"/>
        </p:scale>
        <p:origin x="114" y="612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136" d="100"/>
          <a:sy n="136" d="100"/>
        </p:scale>
        <p:origin x="-3872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DA8CDB-4CDB-0047-B0A3-926A8FE44A35}" type="datetimeFigureOut">
              <a:rPr lang="fr-FR" smtClean="0"/>
              <a:t>30/11/2021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0EA63-43D2-E842-92EA-B304A8820A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912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A20E19-E480-4092-8AAF-624696135409}" type="datetime1">
              <a:rPr lang="en-US" smtClean="0"/>
              <a:t>11/30/2021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W. Höfle @WP2&amp;WP4 Joint Meeting 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A3AFFE-D6DF-4575-8F30-7F820AD82257}" type="datetime1">
              <a:rPr lang="en-US" smtClean="0"/>
              <a:t>11/30/2021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W. Höfle @WP2&amp;WP4 Joint Meeting 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7B7F4E-15AF-4053-9E64-0CEE12C3D9CA}" type="datetime1">
              <a:rPr lang="en-US" smtClean="0"/>
              <a:t>11/30/2021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W. Höfle @WP2&amp;WP4 Joint Meeting 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164BE5-0527-43F8-97C2-AFC958BB4E38}" type="datetime1">
              <a:rPr lang="en-US" smtClean="0"/>
              <a:t>11/30/2021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W. Höfle @WP2&amp;WP4 Joint Meeting 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E384A1-2BA1-4ADC-9F69-E8A43649C549}" type="datetime1">
              <a:rPr lang="en-US" smtClean="0"/>
              <a:t>11/30/2021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W. Höfle @WP2&amp;WP4 Joint Meeting 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59B9C7-3365-4D39-9253-67A5B891FEE0}" type="datetime1">
              <a:rPr lang="en-US" smtClean="0"/>
              <a:t>11/30/2021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W. Höfle @WP2&amp;WP4 Joint Meeting 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046430-D986-41F1-A41A-9D930C8DA8B7}" type="datetime1">
              <a:rPr lang="en-US" smtClean="0"/>
              <a:t>11/30/2021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W. Höfle @WP2&amp;WP4 Joint Meeting 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FCB900-D259-4A2F-AC36-C4CA98F910EF}" type="datetime1">
              <a:rPr lang="en-US" smtClean="0"/>
              <a:t>11/30/2021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W. Höfle @WP2&amp;WP4 Joint Meeting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Image 10" descr="bande-02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8" y="4527550"/>
            <a:ext cx="8243343" cy="61595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2.png"/><Relationship Id="rId4" Type="http://schemas.openxmlformats.org/officeDocument/2006/relationships/image" Target="../media/image21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emf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865" y="1041233"/>
            <a:ext cx="8226854" cy="2263419"/>
          </a:xfrm>
        </p:spPr>
        <p:txBody>
          <a:bodyPr>
            <a:normAutofit fontScale="90000"/>
          </a:bodyPr>
          <a:lstStyle/>
          <a:p>
            <a:r>
              <a:rPr lang="en-GB" dirty="0"/>
              <a:t>Lessons learnt from the wideband feedback R&amp;D in the SPS for the head tail I/Q </a:t>
            </a:r>
            <a:r>
              <a:rPr lang="en-GB" dirty="0" smtClean="0"/>
              <a:t>sampling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8B08524-E5AD-4042-A0B2-392B6C326877}" type="datetime1">
              <a:rPr lang="en-US" smtClean="0"/>
              <a:t>11/30/2021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W. Höfle @WP2&amp;WP4 Joint Meeting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>
          <a:xfrm>
            <a:off x="3638162" y="3362141"/>
            <a:ext cx="1544594" cy="313038"/>
          </a:xfrm>
        </p:spPr>
        <p:txBody>
          <a:bodyPr>
            <a:normAutofit/>
          </a:bodyPr>
          <a:lstStyle/>
          <a:p>
            <a:r>
              <a:rPr lang="en-US" dirty="0" smtClean="0"/>
              <a:t>Wolfgang Hofle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811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Closed orbit suppression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8912" y="1090056"/>
            <a:ext cx="2570423" cy="3203145"/>
          </a:xfrm>
        </p:spPr>
        <p:txBody>
          <a:bodyPr>
            <a:normAutofit fontScale="70000" lnSpcReduction="20000"/>
          </a:bodyPr>
          <a:lstStyle/>
          <a:p>
            <a:pPr>
              <a:spcAft>
                <a:spcPts val="600"/>
              </a:spcAft>
            </a:pPr>
            <a:r>
              <a:rPr lang="en-US" dirty="0" smtClean="0"/>
              <a:t>variable attenuator before hybrid</a:t>
            </a:r>
          </a:p>
          <a:p>
            <a:pPr>
              <a:spcAft>
                <a:spcPts val="600"/>
              </a:spcAft>
            </a:pPr>
            <a:r>
              <a:rPr lang="en-US" dirty="0"/>
              <a:t>c</a:t>
            </a:r>
            <a:r>
              <a:rPr lang="en-US" dirty="0" smtClean="0"/>
              <a:t>ontrolled by a slow feedback loop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resulting </a:t>
            </a:r>
            <a:r>
              <a:rPr lang="en-US" dirty="0" smtClean="0">
                <a:latin typeface="Symbol" panose="05050102010706020507" pitchFamily="18" charset="2"/>
              </a:rPr>
              <a:t>D</a:t>
            </a:r>
            <a:r>
              <a:rPr lang="en-US" dirty="0" smtClean="0"/>
              <a:t> signal varies with offset only in second order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7E384A1-2BA1-4ADC-9F69-E8A43649C549}" type="datetime1">
              <a:rPr lang="en-US" smtClean="0"/>
              <a:t>11/30/2021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W. Höfle @WP2&amp;WP4 Joint Meeting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2051" y="1006145"/>
            <a:ext cx="4879469" cy="121030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5589" y="2367412"/>
            <a:ext cx="4282767" cy="124914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64714" y="3640560"/>
            <a:ext cx="1697076" cy="8620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85062" y="3625593"/>
            <a:ext cx="3872492" cy="820058"/>
          </a:xfrm>
          <a:prstGeom prst="rect">
            <a:avLst/>
          </a:prstGeom>
        </p:spPr>
      </p:pic>
      <p:sp>
        <p:nvSpPr>
          <p:cNvPr id="11" name="Oval 10"/>
          <p:cNvSpPr/>
          <p:nvPr/>
        </p:nvSpPr>
        <p:spPr>
          <a:xfrm>
            <a:off x="5670227" y="4032053"/>
            <a:ext cx="675503" cy="3881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8396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188478"/>
            <a:ext cx="7467600" cy="857250"/>
          </a:xfrm>
        </p:spPr>
        <p:txBody>
          <a:bodyPr>
            <a:normAutofit/>
          </a:bodyPr>
          <a:lstStyle/>
          <a:p>
            <a:r>
              <a:rPr lang="nb-NO" sz="3200" dirty="0" smtClean="0"/>
              <a:t>MD results</a:t>
            </a:r>
            <a:r>
              <a:rPr lang="nb-NO" sz="3200" baseline="30000" dirty="0" smtClean="0">
                <a:solidFill>
                  <a:srgbClr val="FF0000"/>
                </a:solidFill>
              </a:rPr>
              <a:t>*</a:t>
            </a:r>
            <a:endParaRPr lang="en-GB" sz="3200" dirty="0">
              <a:solidFill>
                <a:srgbClr val="FF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19550" cy="3778249"/>
          </a:xfrm>
        </p:spPr>
        <p:txBody>
          <a:bodyPr>
            <a:normAutofit/>
          </a:bodyPr>
          <a:lstStyle/>
          <a:p>
            <a:pPr marL="346075" indent="-309563"/>
            <a:r>
              <a:rPr lang="nb-NO" sz="2000" dirty="0" smtClean="0"/>
              <a:t>Investigated beam behaviour on MD2-cycle in SPS at 2016-12-07.</a:t>
            </a:r>
          </a:p>
          <a:p>
            <a:pPr marL="346075" indent="-309563"/>
            <a:r>
              <a:rPr lang="nb-NO" sz="2000" dirty="0" smtClean="0"/>
              <a:t>Single bunch, 25 ns LHC-beam, nominal intensity.</a:t>
            </a:r>
          </a:p>
          <a:p>
            <a:pPr marL="346075" indent="-309563"/>
            <a:r>
              <a:rPr lang="nb-NO" sz="2000" dirty="0" smtClean="0"/>
              <a:t>No acceleration</a:t>
            </a:r>
          </a:p>
          <a:p>
            <a:pPr marL="346075" indent="-309563"/>
            <a:r>
              <a:rPr lang="nb-NO" sz="2000" dirty="0" smtClean="0"/>
              <a:t>Q26 optics, to increase amount of head-tail motion.</a:t>
            </a:r>
          </a:p>
          <a:p>
            <a:pPr marL="346075" indent="-309563"/>
            <a:r>
              <a:rPr lang="nb-NO" sz="2000" dirty="0"/>
              <a:t>Approx. 2 mm orbit by using steering bump.</a:t>
            </a:r>
          </a:p>
          <a:p>
            <a:endParaRPr lang="en-GB" sz="2000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4768850" y="1189338"/>
            <a:ext cx="4146550" cy="3262789"/>
          </a:xfrm>
        </p:spPr>
        <p:txBody>
          <a:bodyPr>
            <a:normAutofit/>
          </a:bodyPr>
          <a:lstStyle/>
          <a:p>
            <a:pPr marL="288925" indent="-252413"/>
            <a:r>
              <a:rPr lang="nb-NO" sz="2000" dirty="0" smtClean="0"/>
              <a:t>Measured behaviour using three different tools</a:t>
            </a:r>
          </a:p>
          <a:p>
            <a:pPr marL="511175" lvl="1" indent="-222250"/>
            <a:r>
              <a:rPr lang="nb-NO" sz="1600" dirty="0" smtClean="0"/>
              <a:t>DamperLoops observation memory. Installed in BA3 faraday cage.</a:t>
            </a:r>
          </a:p>
          <a:p>
            <a:pPr marL="511175" lvl="1" indent="-222250"/>
            <a:r>
              <a:rPr lang="nb-NO" sz="1600" dirty="0" smtClean="0"/>
              <a:t>Pickup signals connected to Tektronix DPO7254 in BA3 faraday cage.</a:t>
            </a:r>
          </a:p>
          <a:p>
            <a:pPr marL="511175" lvl="1" indent="-222250"/>
            <a:r>
              <a:rPr lang="nb-NO" sz="1600" dirty="0" smtClean="0"/>
              <a:t>Pickup delta and sigma signals connected to BQMt in CCR.</a:t>
            </a:r>
            <a:endParaRPr lang="en-GB" sz="16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832AB-4E88-44CC-9B35-5C66D828C0EC}" type="datetime1">
              <a:rPr lang="en-US" smtClean="0"/>
              <a:t>11/30/2021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W. Höfle @WP2&amp;WP4 Joint Meeting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293967" y="4340362"/>
            <a:ext cx="33928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*) </a:t>
            </a:r>
            <a:r>
              <a:rPr lang="en-US" sz="1200" dirty="0" err="1" smtClean="0">
                <a:solidFill>
                  <a:srgbClr val="FF0000"/>
                </a:solidFill>
              </a:rPr>
              <a:t>Endre</a:t>
            </a:r>
            <a:r>
              <a:rPr lang="en-US" sz="1200" dirty="0" smtClean="0">
                <a:solidFill>
                  <a:srgbClr val="FF0000"/>
                </a:solidFill>
              </a:rPr>
              <a:t> Bjørsvik et al., </a:t>
            </a:r>
            <a:r>
              <a:rPr lang="en-US" sz="1200" dirty="0" smtClean="0">
                <a:solidFill>
                  <a:srgbClr val="FF0000"/>
                </a:solidFill>
              </a:rPr>
              <a:t>some slides </a:t>
            </a:r>
            <a:r>
              <a:rPr lang="en-US" sz="1200" dirty="0" smtClean="0">
                <a:solidFill>
                  <a:srgbClr val="FF0000"/>
                </a:solidFill>
              </a:rPr>
              <a:t>from </a:t>
            </a:r>
            <a:r>
              <a:rPr lang="en-US" sz="1200" dirty="0" err="1" smtClean="0">
                <a:solidFill>
                  <a:srgbClr val="FF0000"/>
                </a:solidFill>
              </a:rPr>
              <a:t>Endre</a:t>
            </a:r>
            <a:endParaRPr lang="en-US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7287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420100" cy="857250"/>
          </a:xfrm>
        </p:spPr>
        <p:txBody>
          <a:bodyPr>
            <a:normAutofit/>
          </a:bodyPr>
          <a:lstStyle/>
          <a:p>
            <a:r>
              <a:rPr lang="nb-NO" sz="3200" dirty="0" smtClean="0"/>
              <a:t>FC BA3, DamperLoops acquisition</a:t>
            </a:r>
            <a:endParaRPr lang="en-GB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6"/>
              <p:cNvSpPr>
                <a:spLocks noGrp="1"/>
              </p:cNvSpPr>
              <p:nvPr>
                <p:ph sz="half" idx="1"/>
              </p:nvPr>
            </p:nvSpPr>
            <p:spPr>
              <a:xfrm>
                <a:off x="554853" y="1531823"/>
                <a:ext cx="4273550" cy="2842518"/>
              </a:xfrm>
            </p:spPr>
            <p:txBody>
              <a:bodyPr>
                <a:normAutofit/>
              </a:bodyPr>
              <a:lstStyle/>
              <a:p>
                <a:pPr marL="346075" indent="-309563"/>
                <a:r>
                  <a:rPr lang="nb-NO" sz="2000" dirty="0" smtClean="0"/>
                  <a:t>reading inphase and quadrature position from DamperLoops FESA interface.</a:t>
                </a:r>
              </a:p>
              <a:p>
                <a:pPr marL="346075" indent="-309563"/>
                <a14:m>
                  <m:oMath xmlns:m="http://schemas.openxmlformats.org/officeDocument/2006/math">
                    <m:sSub>
                      <m:sSubPr>
                        <m:ctrlPr>
                          <a:rPr lang="nb-NO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b-NO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nb-NO" sz="2000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sub>
                    </m:sSub>
                    <m:r>
                      <a:rPr lang="nb-NO" sz="20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nb-NO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nb-NO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nb-NO" sz="2000" b="0" i="0" smtClean="0">
                                <a:latin typeface="Cambria Math" panose="02040503050406030204" pitchFamily="18" charset="0"/>
                              </a:rPr>
                              <m:t>Δ</m:t>
                            </m:r>
                          </m:e>
                          <m:sub>
                            <m:r>
                              <a:rPr lang="nb-NO" sz="2000" b="0" i="1" smtClean="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sub>
                        </m:sSub>
                        <m:sSub>
                          <m:sSubPr>
                            <m:ctrlPr>
                              <a:rPr lang="nb-NO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nb-NO" sz="2000" b="0" i="0" smtClean="0">
                                <a:latin typeface="Cambria Math" panose="02040503050406030204" pitchFamily="18" charset="0"/>
                              </a:rPr>
                              <m:t>Σ</m:t>
                            </m:r>
                          </m:e>
                          <m:sub>
                            <m:r>
                              <a:rPr lang="nb-NO" sz="2000" b="0" i="1" smtClean="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sub>
                        </m:sSub>
                        <m:r>
                          <a:rPr lang="nb-NO" sz="20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nb-NO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nb-NO" sz="2000" b="0" i="0" smtClean="0">
                                <a:latin typeface="Cambria Math" panose="02040503050406030204" pitchFamily="18" charset="0"/>
                              </a:rPr>
                              <m:t>Δ</m:t>
                            </m:r>
                          </m:e>
                          <m:sub>
                            <m:r>
                              <a:rPr lang="nb-NO" sz="2000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sub>
                        </m:sSub>
                        <m:sSub>
                          <m:sSubPr>
                            <m:ctrlPr>
                              <a:rPr lang="nb-NO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nb-NO" sz="2000" b="0" i="0" smtClean="0">
                                <a:latin typeface="Cambria Math" panose="02040503050406030204" pitchFamily="18" charset="0"/>
                              </a:rPr>
                              <m:t>Σ</m:t>
                            </m:r>
                          </m:e>
                          <m:sub>
                            <m:r>
                              <a:rPr lang="nb-NO" sz="2000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sub>
                        </m:sSub>
                      </m:num>
                      <m:den>
                        <m:sSubSup>
                          <m:sSubSupPr>
                            <m:ctrlPr>
                              <a:rPr lang="nb-NO" sz="20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nb-NO" sz="2000" b="0" i="0" smtClean="0">
                                <a:latin typeface="Cambria Math" panose="02040503050406030204" pitchFamily="18" charset="0"/>
                              </a:rPr>
                              <m:t>Σ</m:t>
                            </m:r>
                          </m:e>
                          <m:sub>
                            <m:r>
                              <a:rPr lang="nb-NO" sz="2000" b="0" i="1" smtClean="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sub>
                          <m:sup>
                            <m:r>
                              <a:rPr lang="nb-NO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nb-NO" sz="20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bSup>
                          <m:sSubSupPr>
                            <m:ctrlPr>
                              <a:rPr lang="nb-NO" sz="20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nb-NO" sz="2000" b="0" i="0" smtClean="0">
                                <a:latin typeface="Cambria Math" panose="02040503050406030204" pitchFamily="18" charset="0"/>
                              </a:rPr>
                              <m:t>Σ</m:t>
                            </m:r>
                          </m:e>
                          <m:sub>
                            <m:r>
                              <a:rPr lang="nb-NO" sz="2000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sub>
                          <m:sup>
                            <m:r>
                              <a:rPr lang="nb-NO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den>
                    </m:f>
                  </m:oMath>
                </a14:m>
                <a:r>
                  <a:rPr lang="nb-NO" sz="2000" dirty="0" smtClean="0"/>
                  <a:t> 	[1]</a:t>
                </a:r>
              </a:p>
              <a:p>
                <a:pPr marL="346075" indent="-309563"/>
                <a14:m>
                  <m:oMath xmlns:m="http://schemas.openxmlformats.org/officeDocument/2006/math">
                    <m:sSub>
                      <m:sSubPr>
                        <m:ctrlPr>
                          <a:rPr lang="nb-NO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b-NO" sz="20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nb-NO" sz="20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sub>
                    </m:sSub>
                    <m:r>
                      <a:rPr lang="nb-NO" sz="20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nb-NO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nb-NO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nb-NO" sz="2000">
                                <a:latin typeface="Cambria Math" panose="02040503050406030204" pitchFamily="18" charset="0"/>
                              </a:rPr>
                              <m:t>Δ</m:t>
                            </m:r>
                          </m:e>
                          <m:sub>
                            <m:r>
                              <a:rPr lang="nb-NO" sz="2000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sub>
                        </m:sSub>
                        <m:sSub>
                          <m:sSubPr>
                            <m:ctrlPr>
                              <a:rPr lang="nb-NO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nb-NO" sz="2000">
                                <a:latin typeface="Cambria Math" panose="02040503050406030204" pitchFamily="18" charset="0"/>
                              </a:rPr>
                              <m:t>Σ</m:t>
                            </m:r>
                          </m:e>
                          <m:sub>
                            <m:r>
                              <a:rPr lang="nb-NO" sz="2000" i="1">
                                <a:latin typeface="Cambria Math" panose="02040503050406030204" pitchFamily="18" charset="0"/>
                              </a:rPr>
                              <m:t>𝐼</m:t>
                            </m:r>
                          </m:sub>
                        </m:sSub>
                        <m:r>
                          <a:rPr lang="nb-NO" sz="20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nb-NO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nb-NO" sz="2000">
                                <a:latin typeface="Cambria Math" panose="02040503050406030204" pitchFamily="18" charset="0"/>
                              </a:rPr>
                              <m:t>Δ</m:t>
                            </m:r>
                          </m:e>
                          <m:sub>
                            <m:r>
                              <a:rPr lang="nb-NO" sz="2000" b="0" i="1" smtClean="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sub>
                        </m:sSub>
                        <m:sSub>
                          <m:sSubPr>
                            <m:ctrlPr>
                              <a:rPr lang="nb-NO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nb-NO" sz="2000">
                                <a:latin typeface="Cambria Math" panose="02040503050406030204" pitchFamily="18" charset="0"/>
                              </a:rPr>
                              <m:t>Σ</m:t>
                            </m:r>
                          </m:e>
                          <m:sub>
                            <m:r>
                              <a:rPr lang="nb-NO" sz="2000" i="1">
                                <a:latin typeface="Cambria Math" panose="02040503050406030204" pitchFamily="18" charset="0"/>
                              </a:rPr>
                              <m:t>𝑄</m:t>
                            </m:r>
                          </m:sub>
                        </m:sSub>
                      </m:num>
                      <m:den>
                        <m:sSubSup>
                          <m:sSubSupPr>
                            <m:ctrlPr>
                              <a:rPr lang="nb-NO" sz="20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nb-NO" sz="2000">
                                <a:latin typeface="Cambria Math" panose="02040503050406030204" pitchFamily="18" charset="0"/>
                              </a:rPr>
                              <m:t>Σ</m:t>
                            </m:r>
                          </m:e>
                          <m:sub>
                            <m:r>
                              <a:rPr lang="nb-NO" sz="2000" i="1">
                                <a:latin typeface="Cambria Math" panose="02040503050406030204" pitchFamily="18" charset="0"/>
                              </a:rPr>
                              <m:t>𝐼</m:t>
                            </m:r>
                          </m:sub>
                          <m:sup>
                            <m:r>
                              <a:rPr lang="nb-NO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nb-NO" sz="2000" i="1">
                            <a:latin typeface="Cambria Math" panose="02040503050406030204" pitchFamily="18" charset="0"/>
                          </a:rPr>
                          <m:t>+</m:t>
                        </m:r>
                        <m:sSubSup>
                          <m:sSubSupPr>
                            <m:ctrlPr>
                              <a:rPr lang="nb-NO" sz="20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nb-NO" sz="2000">
                                <a:latin typeface="Cambria Math" panose="02040503050406030204" pitchFamily="18" charset="0"/>
                              </a:rPr>
                              <m:t>Σ</m:t>
                            </m:r>
                          </m:e>
                          <m:sub>
                            <m:r>
                              <a:rPr lang="nb-NO" sz="2000" i="1">
                                <a:latin typeface="Cambria Math" panose="02040503050406030204" pitchFamily="18" charset="0"/>
                              </a:rPr>
                              <m:t>𝑄</m:t>
                            </m:r>
                          </m:sub>
                          <m:sup>
                            <m:r>
                              <a:rPr lang="nb-NO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den>
                    </m:f>
                  </m:oMath>
                </a14:m>
                <a:r>
                  <a:rPr lang="nb-NO" sz="2000" dirty="0" smtClean="0"/>
                  <a:t> 	[1]</a:t>
                </a:r>
              </a:p>
              <a:p>
                <a:pPr marL="346075" indent="-309563"/>
                <a:r>
                  <a:rPr lang="nb-NO" sz="2000" dirty="0" smtClean="0"/>
                  <a:t>(Given that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nb-NO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b-NO" sz="2000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nb-NO" sz="2000" b="0" i="0" smtClean="0">
                            <a:latin typeface="Cambria Math" panose="02040503050406030204" pitchFamily="18" charset="0"/>
                          </a:rPr>
                          <m:t>Δ</m:t>
                        </m:r>
                      </m:sub>
                    </m:sSub>
                    <m:r>
                      <a:rPr lang="nb-NO" sz="20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nb-NO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b-NO" sz="2000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nb-NO" sz="2000" b="0" i="0" smtClean="0">
                            <a:latin typeface="Cambria Math" panose="02040503050406030204" pitchFamily="18" charset="0"/>
                          </a:rPr>
                          <m:t>Σ</m:t>
                        </m:r>
                      </m:sub>
                    </m:sSub>
                    <m:r>
                      <a:rPr lang="nb-NO" sz="20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nb-NO" sz="2000" dirty="0" smtClean="0"/>
                  <a:t>)</a:t>
                </a:r>
              </a:p>
            </p:txBody>
          </p:sp>
        </mc:Choice>
        <mc:Fallback xmlns="">
          <p:sp>
            <p:nvSpPr>
              <p:cNvPr id="7" name="Content Placeholder 6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554853" y="1531823"/>
                <a:ext cx="4273550" cy="2842518"/>
              </a:xfrm>
              <a:blipFill>
                <a:blip r:embed="rId2"/>
                <a:stretch>
                  <a:fillRect t="-8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4828403" y="1510149"/>
            <a:ext cx="4013200" cy="1312390"/>
          </a:xfrm>
        </p:spPr>
        <p:txBody>
          <a:bodyPr>
            <a:normAutofit/>
          </a:bodyPr>
          <a:lstStyle/>
          <a:p>
            <a:pPr marL="346075" indent="-309563"/>
            <a:r>
              <a:rPr lang="nb-NO" sz="2000" dirty="0" smtClean="0"/>
              <a:t>changed chromaticity and used </a:t>
            </a:r>
            <a:r>
              <a:rPr lang="nb-NO" sz="2000" dirty="0"/>
              <a:t>Q-kicker to </a:t>
            </a:r>
            <a:r>
              <a:rPr lang="nb-NO" sz="2000" dirty="0" smtClean="0"/>
              <a:t>make beam unstable</a:t>
            </a:r>
            <a:endParaRPr lang="nb-NO" sz="2000" dirty="0"/>
          </a:p>
          <a:p>
            <a:pPr marL="346075" indent="-309563"/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0E06B-35A2-421F-B499-A0505FDBD156}" type="datetime1">
              <a:rPr lang="en-US" smtClean="0"/>
              <a:t>11/30/2021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W. Höfle @WP2&amp;WP4 Joint Meeting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043070" y="3216124"/>
            <a:ext cx="358386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[1] </a:t>
            </a:r>
            <a:r>
              <a:rPr lang="fi-FI" sz="1100" dirty="0"/>
              <a:t>W. Hofle, G. Kotzian, D. </a:t>
            </a:r>
            <a:r>
              <a:rPr lang="fi-FI" sz="1100" dirty="0" smtClean="0"/>
              <a:t>Valuch, </a:t>
            </a:r>
            <a:r>
              <a:rPr lang="en-GB" sz="1100" i="1" dirty="0" smtClean="0"/>
              <a:t>Transverse rigid dipole and intra-bunch oscillation detection using the transverse feedback beam position detection scheme in SPS and LHC</a:t>
            </a:r>
            <a:r>
              <a:rPr lang="en-GB" sz="1100" dirty="0" smtClean="0"/>
              <a:t>, IBIC’2015</a:t>
            </a:r>
            <a:r>
              <a:rPr lang="en-GB" sz="1100" dirty="0"/>
              <a:t>, Melbourne, </a:t>
            </a:r>
            <a:r>
              <a:rPr lang="en-GB" sz="1100" dirty="0" smtClean="0"/>
              <a:t>Australia, TUPB056, (2015); </a:t>
            </a:r>
          </a:p>
          <a:p>
            <a:r>
              <a:rPr lang="en-GB" sz="1100" dirty="0" smtClean="0"/>
              <a:t>G. </a:t>
            </a:r>
            <a:r>
              <a:rPr lang="en-GB" sz="1100" dirty="0" err="1" smtClean="0"/>
              <a:t>Kotzian</a:t>
            </a:r>
            <a:r>
              <a:rPr lang="en-GB" sz="1100" dirty="0" smtClean="0"/>
              <a:t>, W. Hofle, D. </a:t>
            </a:r>
            <a:r>
              <a:rPr lang="en-GB" sz="1100" dirty="0" err="1" smtClean="0"/>
              <a:t>Valuch</a:t>
            </a:r>
            <a:r>
              <a:rPr lang="en-GB" sz="1100" dirty="0"/>
              <a:t>, </a:t>
            </a:r>
            <a:r>
              <a:rPr lang="en-GB" sz="1100" i="1" dirty="0"/>
              <a:t>Sensitivity of the LHC Transverse Feedback System to Intra-Bunch </a:t>
            </a:r>
            <a:r>
              <a:rPr lang="en-GB" sz="1100" i="1" dirty="0" smtClean="0"/>
              <a:t>Motion</a:t>
            </a:r>
            <a:r>
              <a:rPr lang="en-GB" sz="1100" dirty="0" smtClean="0"/>
              <a:t>,</a:t>
            </a:r>
          </a:p>
          <a:p>
            <a:r>
              <a:rPr lang="en-GB" sz="1100" dirty="0" smtClean="0"/>
              <a:t>IPAC 2017, Copenhagen, Denmark TUPIK093, (2017)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642069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06737"/>
            <a:ext cx="7467600" cy="857250"/>
          </a:xfrm>
        </p:spPr>
        <p:txBody>
          <a:bodyPr/>
          <a:lstStyle/>
          <a:p>
            <a:r>
              <a:rPr lang="en-US" dirty="0"/>
              <a:t>Normalized beam position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969335" y="4781680"/>
            <a:ext cx="2133600" cy="273844"/>
          </a:xfrm>
        </p:spPr>
        <p:txBody>
          <a:bodyPr/>
          <a:lstStyle/>
          <a:p>
            <a:fld id="{2859B9C7-3365-4D39-9253-67A5B891FEE0}" type="datetime1">
              <a:rPr lang="en-US" smtClean="0"/>
              <a:t>11/30/2021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5182756" y="4777160"/>
            <a:ext cx="2895600" cy="273844"/>
          </a:xfrm>
        </p:spPr>
        <p:txBody>
          <a:bodyPr/>
          <a:lstStyle/>
          <a:p>
            <a:r>
              <a:rPr lang="en-GB" smtClean="0"/>
              <a:t>W. Höfle @WP2&amp;WP4 Joint Meeting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185376" y="4777160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8" name="Picture 7" descr="Screen Shot 2014-11-19 at 11.58.23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3496" y="2700189"/>
            <a:ext cx="1790700" cy="752475"/>
          </a:xfrm>
          <a:prstGeom prst="rect">
            <a:avLst/>
          </a:prstGeom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1606" y="963864"/>
            <a:ext cx="1702594" cy="14870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1811" y="917710"/>
            <a:ext cx="3211079" cy="24090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Content Placeholder 2"/>
          <p:cNvSpPr txBox="1">
            <a:spLocks/>
          </p:cNvSpPr>
          <p:nvPr/>
        </p:nvSpPr>
        <p:spPr>
          <a:xfrm>
            <a:off x="1441990" y="3352974"/>
            <a:ext cx="6310067" cy="94756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rgbClr val="0055A0"/>
              </a:buClr>
              <a:buFontTx/>
              <a:buNone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471600" indent="-284400" algn="l" defTabSz="457200" rtl="0" eaLnBrk="1" latinLnBrk="0" hangingPunct="1">
              <a:lnSpc>
                <a:spcPct val="100000"/>
              </a:lnSpc>
              <a:spcBef>
                <a:spcPts val="1080"/>
              </a:spcBef>
              <a:buClr>
                <a:srgbClr val="0055A0"/>
              </a:buClr>
              <a:buSzPct val="70000"/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94800" indent="-228600" algn="l" defTabSz="457200" rtl="0" eaLnBrk="1" latinLnBrk="0" hangingPunct="1">
              <a:lnSpc>
                <a:spcPct val="100000"/>
              </a:lnSpc>
              <a:spcBef>
                <a:spcPts val="984"/>
              </a:spcBef>
              <a:buClrTx/>
              <a:buSzPct val="100000"/>
              <a:buFont typeface="Lucida Grande"/>
              <a:buChar char="−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350" dirty="0"/>
              <a:t>The normalization scheme </a:t>
            </a:r>
            <a:r>
              <a:rPr lang="en-GB" sz="1350" b="1" dirty="0"/>
              <a:t>sees the symmetric (even) oscillation </a:t>
            </a:r>
            <a:r>
              <a:rPr lang="en-GB" sz="1350" dirty="0"/>
              <a:t>patterns (needed for the closed loop feedback)</a:t>
            </a:r>
          </a:p>
          <a:p>
            <a:r>
              <a:rPr lang="en-GB" sz="1350" dirty="0"/>
              <a:t>Damper sensitivity to symmetric intra-bunch motion is a function of the longitudinal beam </a:t>
            </a:r>
            <a:r>
              <a:rPr lang="en-GB" sz="1350" dirty="0" smtClean="0"/>
              <a:t>spectra</a:t>
            </a:r>
            <a:endParaRPr lang="en-GB" sz="1350" dirty="0"/>
          </a:p>
        </p:txBody>
      </p:sp>
      <p:pic>
        <p:nvPicPr>
          <p:cNvPr id="12" name="Picture 11" descr="Screen Shot 2014-11-19 at 11.58.09 A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1815" y="1596197"/>
            <a:ext cx="1695450" cy="561975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091815" y="975883"/>
            <a:ext cx="14718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normalized </a:t>
            </a:r>
          </a:p>
          <a:p>
            <a:r>
              <a:rPr lang="en-US" sz="1200" dirty="0"/>
              <a:t>transverse position</a:t>
            </a:r>
          </a:p>
          <a:p>
            <a:r>
              <a:rPr lang="en-US" sz="1200" dirty="0"/>
              <a:t>as computed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25446" y="750513"/>
            <a:ext cx="330744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rgbClr val="006600"/>
                </a:solidFill>
              </a:rPr>
              <a:t>LHC ADT case (f scales 1/bunch length)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201606" y="2509775"/>
            <a:ext cx="205056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P</a:t>
            </a:r>
            <a:r>
              <a:rPr lang="en-GB" sz="900" dirty="0" err="1"/>
              <a:t>hase</a:t>
            </a:r>
            <a:r>
              <a:rPr lang="en-GB" sz="900" dirty="0"/>
              <a:t> rotation in digital part to align </a:t>
            </a:r>
          </a:p>
          <a:p>
            <a:r>
              <a:rPr lang="en-GB" sz="900" dirty="0"/>
              <a:t>Sum and Delta in I, Q; required </a:t>
            </a:r>
          </a:p>
          <a:p>
            <a:r>
              <a:rPr lang="en-US" sz="900" dirty="0"/>
              <a:t>angle measured during set-up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615399" y="4400347"/>
            <a:ext cx="2071401" cy="27699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200" dirty="0"/>
              <a:t>G. </a:t>
            </a:r>
            <a:r>
              <a:rPr lang="en-GB" sz="1200" dirty="0" err="1"/>
              <a:t>Kotzian</a:t>
            </a:r>
            <a:r>
              <a:rPr lang="en-GB" sz="1200" dirty="0"/>
              <a:t>, EDMS 1404633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415482" y="4362027"/>
            <a:ext cx="473078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rgbClr val="006600"/>
                </a:solidFill>
              </a:rPr>
              <a:t>LHC </a:t>
            </a:r>
            <a:r>
              <a:rPr lang="en-US" sz="1350" dirty="0" err="1">
                <a:solidFill>
                  <a:srgbClr val="006600"/>
                </a:solidFill>
              </a:rPr>
              <a:t>vs</a:t>
            </a:r>
            <a:r>
              <a:rPr lang="en-US" sz="1350" dirty="0">
                <a:solidFill>
                  <a:srgbClr val="006600"/>
                </a:solidFill>
              </a:rPr>
              <a:t> SPS feedback: 400 MHz </a:t>
            </a:r>
            <a:r>
              <a:rPr lang="en-US" sz="1350" dirty="0">
                <a:solidFill>
                  <a:srgbClr val="006600"/>
                </a:solidFill>
                <a:sym typeface="Wingdings"/>
              </a:rPr>
              <a:t> 200 MHz, </a:t>
            </a:r>
            <a:r>
              <a:rPr lang="en-US" sz="1350" dirty="0" err="1">
                <a:solidFill>
                  <a:srgbClr val="006600"/>
                </a:solidFill>
                <a:sym typeface="Wingdings"/>
              </a:rPr>
              <a:t>bunchlength</a:t>
            </a:r>
            <a:r>
              <a:rPr lang="en-US" sz="1350" dirty="0">
                <a:solidFill>
                  <a:srgbClr val="006600"/>
                </a:solidFill>
              </a:rPr>
              <a:t> 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909481" y="2208580"/>
            <a:ext cx="1742785" cy="5078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350" dirty="0"/>
              <a:t>center of gravity</a:t>
            </a:r>
          </a:p>
          <a:p>
            <a:r>
              <a:rPr lang="en-US" sz="1350" dirty="0"/>
              <a:t>oscillation amplitude</a:t>
            </a:r>
          </a:p>
        </p:txBody>
      </p:sp>
    </p:spTree>
    <p:extLst>
      <p:ext uri="{BB962C8B-B14F-4D97-AF65-F5344CB8AC3E}">
        <p14:creationId xmlns:p14="http://schemas.microsoft.com/office/powerpoint/2010/main" val="1995315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Screen Shot 2014-11-19 at 12.07.02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6295" y="961592"/>
            <a:ext cx="3421380" cy="26289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220" y="28315"/>
            <a:ext cx="7467600" cy="857250"/>
          </a:xfrm>
        </p:spPr>
        <p:txBody>
          <a:bodyPr>
            <a:normAutofit fontScale="90000"/>
          </a:bodyPr>
          <a:lstStyle/>
          <a:p>
            <a:r>
              <a:rPr lang="en-US" dirty="0"/>
              <a:t>Headtail oscillation detection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9B9C7-3365-4D39-9253-67A5B891FEE0}" type="datetime1">
              <a:rPr lang="en-US" smtClean="0"/>
              <a:t>11/30/2021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W. Höfle @WP2&amp;WP4 Joint Meeting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092289" y="3375708"/>
            <a:ext cx="6310067" cy="11095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rgbClr val="0055A0"/>
              </a:buClr>
              <a:buFontTx/>
              <a:buNone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471600" indent="-284400" algn="l" defTabSz="457200" rtl="0" eaLnBrk="1" latinLnBrk="0" hangingPunct="1">
              <a:lnSpc>
                <a:spcPct val="100000"/>
              </a:lnSpc>
              <a:spcBef>
                <a:spcPts val="1080"/>
              </a:spcBef>
              <a:buClr>
                <a:srgbClr val="0055A0"/>
              </a:buClr>
              <a:buSzPct val="70000"/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94800" indent="-228600" algn="l" defTabSz="457200" rtl="0" eaLnBrk="1" latinLnBrk="0" hangingPunct="1">
              <a:lnSpc>
                <a:spcPct val="100000"/>
              </a:lnSpc>
              <a:spcBef>
                <a:spcPts val="984"/>
              </a:spcBef>
              <a:buClrTx/>
              <a:buSzPct val="100000"/>
              <a:buFont typeface="Lucida Grande"/>
              <a:buChar char="−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14313" indent="-214313">
              <a:buFont typeface="Arial"/>
              <a:buChar char="•"/>
            </a:pPr>
            <a:r>
              <a:rPr lang="en-GB" sz="1200" dirty="0"/>
              <a:t>This algorithm </a:t>
            </a:r>
            <a:r>
              <a:rPr lang="en-GB" sz="1200" b="1" dirty="0"/>
              <a:t>can detect odd-mode </a:t>
            </a:r>
            <a:r>
              <a:rPr lang="en-GB" sz="1200" dirty="0"/>
              <a:t>oscillations</a:t>
            </a:r>
          </a:p>
          <a:p>
            <a:pPr marL="214313" indent="-214313">
              <a:buFont typeface="Arial"/>
              <a:buChar char="•"/>
            </a:pPr>
            <a:r>
              <a:rPr lang="en-GB" sz="1200" dirty="0"/>
              <a:t>Algorithms cannot resolve the original oscillation frequency, and absolute oscillation amplitude accurately</a:t>
            </a:r>
          </a:p>
          <a:p>
            <a:pPr marL="214313" indent="-214313">
              <a:buFont typeface="Arial"/>
              <a:buChar char="•"/>
            </a:pPr>
            <a:r>
              <a:rPr lang="en-US" sz="1200" dirty="0"/>
              <a:t>However, </a:t>
            </a:r>
            <a:r>
              <a:rPr lang="en-GB" sz="1200" b="1" dirty="0"/>
              <a:t>can detect activity </a:t>
            </a:r>
            <a:r>
              <a:rPr lang="en-GB" sz="1200" dirty="0"/>
              <a:t>and</a:t>
            </a:r>
            <a:r>
              <a:rPr lang="en-GB" sz="1200" b="1" dirty="0"/>
              <a:t> distinguish between symmetric </a:t>
            </a:r>
            <a:r>
              <a:rPr lang="en-GB" sz="1200" dirty="0"/>
              <a:t>(even) </a:t>
            </a:r>
            <a:r>
              <a:rPr lang="en-GB" sz="1200" b="1" dirty="0"/>
              <a:t>and asymmetric </a:t>
            </a:r>
            <a:r>
              <a:rPr lang="en-GB" sz="1200" dirty="0"/>
              <a:t>(odd) </a:t>
            </a:r>
            <a:r>
              <a:rPr lang="en-GB" sz="1200" b="1" dirty="0"/>
              <a:t>modes of every bunch </a:t>
            </a:r>
            <a:r>
              <a:rPr lang="en-GB" sz="1200" b="1" dirty="0">
                <a:sym typeface="Wingdings" panose="05000000000000000000" pitchFamily="2" charset="2"/>
              </a:rPr>
              <a:t> valuable diagnostics !</a:t>
            </a:r>
          </a:p>
        </p:txBody>
      </p:sp>
      <p:pic>
        <p:nvPicPr>
          <p:cNvPr id="9" name="Picture 8" descr="Screen Shot 2014-11-19 at 12.07.34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9974" y="2335703"/>
            <a:ext cx="2238375" cy="80962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904562" y="766719"/>
            <a:ext cx="330744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LHC ADT case (f scales 1/bunch length)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619250" y="1167543"/>
            <a:ext cx="2791149" cy="7155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different combination </a:t>
            </a:r>
          </a:p>
          <a:p>
            <a:r>
              <a:rPr lang="en-US" sz="1350" dirty="0"/>
              <a:t>of Sum and Delta I,Q components</a:t>
            </a:r>
          </a:p>
          <a:p>
            <a:r>
              <a:rPr lang="en-US" sz="1350" dirty="0"/>
              <a:t>indicates </a:t>
            </a:r>
            <a:r>
              <a:rPr lang="en-US" sz="1350" dirty="0" err="1"/>
              <a:t>headtail</a:t>
            </a:r>
            <a:r>
              <a:rPr lang="en-US" sz="1350" dirty="0"/>
              <a:t> motion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275180" y="4455203"/>
            <a:ext cx="525977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rgbClr val="006600"/>
                </a:solidFill>
              </a:rPr>
              <a:t>LHC vs SPS feedback: 400 MHz </a:t>
            </a:r>
            <a:r>
              <a:rPr lang="en-US" sz="1350" dirty="0">
                <a:solidFill>
                  <a:srgbClr val="006600"/>
                </a:solidFill>
                <a:sym typeface="Wingdings"/>
              </a:rPr>
              <a:t> 200 </a:t>
            </a:r>
            <a:r>
              <a:rPr lang="en-US" sz="1350" dirty="0" smtClean="0">
                <a:solidFill>
                  <a:srgbClr val="006600"/>
                </a:solidFill>
                <a:sym typeface="Wingdings"/>
              </a:rPr>
              <a:t>MHz due to </a:t>
            </a:r>
            <a:r>
              <a:rPr lang="en-US" sz="1350" dirty="0" err="1" smtClean="0">
                <a:solidFill>
                  <a:srgbClr val="006600"/>
                </a:solidFill>
                <a:sym typeface="Wingdings"/>
              </a:rPr>
              <a:t>bunchlength</a:t>
            </a:r>
            <a:r>
              <a:rPr lang="en-US" sz="1350" dirty="0" smtClean="0">
                <a:solidFill>
                  <a:srgbClr val="006600"/>
                </a:solidFill>
              </a:rPr>
              <a:t> </a:t>
            </a:r>
            <a:endParaRPr lang="en-US" sz="1350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6978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830766" cy="85725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Visualization of bunch motion (1)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9B9C7-3365-4D39-9253-67A5B891FEE0}" type="datetime1">
              <a:rPr lang="en-US" smtClean="0"/>
              <a:t>11/30/2021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W. Höfle @WP2&amp;WP4 Joint Meeting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1701281" y="3776518"/>
            <a:ext cx="2209555" cy="10094"/>
          </a:xfrm>
          <a:prstGeom prst="line">
            <a:avLst/>
          </a:prstGeom>
          <a:ln w="19050">
            <a:solidFill>
              <a:srgbClr val="FFC000"/>
            </a:solidFill>
            <a:prstDash val="lgDashDot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1582505" y="2366897"/>
            <a:ext cx="2013737" cy="0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381528" y="2406186"/>
            <a:ext cx="8386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b="1" dirty="0"/>
              <a:t>longitudinal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2111144" y="1620664"/>
            <a:ext cx="1371600" cy="0"/>
          </a:xfrm>
          <a:prstGeom prst="line">
            <a:avLst/>
          </a:prstGeom>
          <a:ln w="57150" cap="rnd">
            <a:solidFill>
              <a:srgbClr val="FF0000"/>
            </a:solidFill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067694" y="2038574"/>
            <a:ext cx="1407908" cy="0"/>
          </a:xfrm>
          <a:prstGeom prst="line">
            <a:avLst/>
          </a:prstGeom>
          <a:ln w="57150" cap="rnd">
            <a:solidFill>
              <a:srgbClr val="FF0000"/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3605189" y="1581374"/>
            <a:ext cx="0" cy="550069"/>
          </a:xfrm>
          <a:prstGeom prst="straightConnector1">
            <a:avLst/>
          </a:prstGeom>
          <a:ln w="28575">
            <a:headEnd type="non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3740520" y="1581374"/>
            <a:ext cx="0" cy="550069"/>
          </a:xfrm>
          <a:prstGeom prst="straightConnector1">
            <a:avLst/>
          </a:prstGeom>
          <a:ln w="28575">
            <a:solidFill>
              <a:schemeClr val="bg1">
                <a:lumMod val="65000"/>
              </a:schemeClr>
            </a:solidFill>
            <a:prstDash val="sysDash"/>
            <a:headEnd type="non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5004362" y="1909697"/>
            <a:ext cx="2013737" cy="0"/>
          </a:xfrm>
          <a:prstGeom prst="straightConnector1">
            <a:avLst/>
          </a:prstGeom>
          <a:ln w="12700"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5004363" y="1124173"/>
            <a:ext cx="0" cy="1685636"/>
          </a:xfrm>
          <a:prstGeom prst="straightConnector1">
            <a:avLst/>
          </a:prstGeom>
          <a:ln w="12700"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5540144" y="1909696"/>
            <a:ext cx="471087" cy="0"/>
          </a:xfrm>
          <a:prstGeom prst="line">
            <a:avLst/>
          </a:prstGeom>
          <a:ln w="57150">
            <a:solidFill>
              <a:srgbClr val="FF0000"/>
            </a:solidFill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272701" y="1394026"/>
            <a:ext cx="10854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/>
              <a:t>LINE OF CHARGES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1697905" y="1416779"/>
            <a:ext cx="0" cy="950118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 rot="16200000">
            <a:off x="1213326" y="1699110"/>
            <a:ext cx="76815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b="1" dirty="0"/>
              <a:t>transverse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731463" y="1948986"/>
            <a:ext cx="89639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b="1" dirty="0"/>
              <a:t>I-Component</a:t>
            </a:r>
          </a:p>
        </p:txBody>
      </p:sp>
      <p:sp>
        <p:nvSpPr>
          <p:cNvPr id="22" name="TextBox 21"/>
          <p:cNvSpPr txBox="1"/>
          <p:nvPr/>
        </p:nvSpPr>
        <p:spPr>
          <a:xfrm rot="16200000">
            <a:off x="4423435" y="1794280"/>
            <a:ext cx="95410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b="1" dirty="0"/>
              <a:t>Q-Component</a:t>
            </a:r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1575362" y="4419800"/>
            <a:ext cx="2013737" cy="0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3374386" y="4459089"/>
            <a:ext cx="8386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b="1" dirty="0"/>
              <a:t>longitudinal</a:t>
            </a:r>
          </a:p>
        </p:txBody>
      </p:sp>
      <p:cxnSp>
        <p:nvCxnSpPr>
          <p:cNvPr id="25" name="Straight Connector 24"/>
          <p:cNvCxnSpPr/>
          <p:nvPr/>
        </p:nvCxnSpPr>
        <p:spPr>
          <a:xfrm flipV="1">
            <a:off x="2111144" y="3363110"/>
            <a:ext cx="1371600" cy="865558"/>
          </a:xfrm>
          <a:prstGeom prst="line">
            <a:avLst/>
          </a:prstGeom>
          <a:ln w="57150" cap="rnd">
            <a:solidFill>
              <a:srgbClr val="FF0000"/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2068281" y="3531862"/>
            <a:ext cx="0" cy="550069"/>
          </a:xfrm>
          <a:prstGeom prst="straightConnector1">
            <a:avLst/>
          </a:prstGeom>
          <a:ln w="28575">
            <a:headEnd type="non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V="1">
            <a:off x="2203612" y="3531862"/>
            <a:ext cx="0" cy="550069"/>
          </a:xfrm>
          <a:prstGeom prst="straightConnector1">
            <a:avLst/>
          </a:prstGeom>
          <a:ln w="28575">
            <a:solidFill>
              <a:schemeClr val="bg1">
                <a:lumMod val="65000"/>
              </a:schemeClr>
            </a:solidFill>
            <a:prstDash val="sysDash"/>
            <a:headEnd type="non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4997220" y="4070102"/>
            <a:ext cx="2013737" cy="0"/>
          </a:xfrm>
          <a:prstGeom prst="straightConnector1">
            <a:avLst/>
          </a:prstGeom>
          <a:ln w="12700"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V="1">
            <a:off x="4997220" y="3306010"/>
            <a:ext cx="0" cy="1360829"/>
          </a:xfrm>
          <a:prstGeom prst="straightConnector1">
            <a:avLst/>
          </a:prstGeom>
          <a:ln w="12700"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V="1">
            <a:off x="1690763" y="3469682"/>
            <a:ext cx="0" cy="950118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 rot="16200000">
            <a:off x="1206184" y="3752013"/>
            <a:ext cx="76815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b="1" dirty="0"/>
              <a:t>transverse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6724321" y="4109391"/>
            <a:ext cx="89639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b="1" dirty="0"/>
              <a:t>I-Component</a:t>
            </a:r>
          </a:p>
        </p:txBody>
      </p:sp>
      <p:sp>
        <p:nvSpPr>
          <p:cNvPr id="33" name="TextBox 32"/>
          <p:cNvSpPr txBox="1"/>
          <p:nvPr/>
        </p:nvSpPr>
        <p:spPr>
          <a:xfrm rot="16200000">
            <a:off x="4416292" y="3954685"/>
            <a:ext cx="95410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b="1" dirty="0"/>
              <a:t>Q-Component</a:t>
            </a:r>
          </a:p>
        </p:txBody>
      </p:sp>
      <p:cxnSp>
        <p:nvCxnSpPr>
          <p:cNvPr id="34" name="Straight Connector 33"/>
          <p:cNvCxnSpPr/>
          <p:nvPr/>
        </p:nvCxnSpPr>
        <p:spPr>
          <a:xfrm>
            <a:off x="2111144" y="3357130"/>
            <a:ext cx="1371600" cy="871538"/>
          </a:xfrm>
          <a:prstGeom prst="line">
            <a:avLst/>
          </a:prstGeom>
          <a:ln w="57150" cap="rnd">
            <a:solidFill>
              <a:srgbClr val="FF0000"/>
            </a:solidFill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V="1">
            <a:off x="3460911" y="3535722"/>
            <a:ext cx="0" cy="550069"/>
          </a:xfrm>
          <a:prstGeom prst="straightConnector1">
            <a:avLst/>
          </a:prstGeom>
          <a:ln w="28575">
            <a:headEnd type="non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3596241" y="3535722"/>
            <a:ext cx="0" cy="550069"/>
          </a:xfrm>
          <a:prstGeom prst="straightConnector1">
            <a:avLst/>
          </a:prstGeom>
          <a:ln w="28575">
            <a:solidFill>
              <a:schemeClr val="bg1">
                <a:lumMod val="65000"/>
              </a:schemeClr>
            </a:solidFill>
            <a:prstDash val="sysDash"/>
            <a:headEnd type="non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5060412" y="2220160"/>
            <a:ext cx="642938" cy="0"/>
          </a:xfrm>
          <a:prstGeom prst="straightConnector1">
            <a:avLst/>
          </a:prstGeom>
          <a:ln w="12700">
            <a:solidFill>
              <a:srgbClr val="FFC000"/>
            </a:solidFill>
            <a:headEnd type="arrow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5016730" y="2224021"/>
            <a:ext cx="973343" cy="5078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900" b="1" dirty="0">
                <a:solidFill>
                  <a:srgbClr val="FFC000"/>
                </a:solidFill>
              </a:rPr>
              <a:t>MEAN </a:t>
            </a:r>
          </a:p>
          <a:p>
            <a:r>
              <a:rPr lang="en-GB" sz="900" b="1" dirty="0">
                <a:solidFill>
                  <a:srgbClr val="FFC000"/>
                </a:solidFill>
              </a:rPr>
              <a:t>TRANSVERSE</a:t>
            </a:r>
          </a:p>
          <a:p>
            <a:r>
              <a:rPr lang="en-GB" sz="900" b="1" dirty="0">
                <a:solidFill>
                  <a:srgbClr val="FFC000"/>
                </a:solidFill>
              </a:rPr>
              <a:t>OFFSET</a:t>
            </a: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5533002" y="4070101"/>
            <a:ext cx="471087" cy="0"/>
          </a:xfrm>
          <a:prstGeom prst="line">
            <a:avLst/>
          </a:prstGeom>
          <a:ln w="57150">
            <a:solidFill>
              <a:srgbClr val="FF0000"/>
            </a:solidFill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3910836" y="1649464"/>
            <a:ext cx="973343" cy="5078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900" b="1" dirty="0">
                <a:solidFill>
                  <a:srgbClr val="FFC000"/>
                </a:solidFill>
              </a:rPr>
              <a:t>MEAN </a:t>
            </a:r>
          </a:p>
          <a:p>
            <a:r>
              <a:rPr lang="en-GB" sz="900" b="1" dirty="0">
                <a:solidFill>
                  <a:srgbClr val="FFC000"/>
                </a:solidFill>
              </a:rPr>
              <a:t>TRANSVERSE</a:t>
            </a:r>
          </a:p>
          <a:p>
            <a:r>
              <a:rPr lang="en-GB" sz="900" b="1" dirty="0">
                <a:solidFill>
                  <a:srgbClr val="FFC000"/>
                </a:solidFill>
              </a:rPr>
              <a:t>OFFSET</a:t>
            </a:r>
          </a:p>
        </p:txBody>
      </p:sp>
      <p:cxnSp>
        <p:nvCxnSpPr>
          <p:cNvPr id="41" name="Straight Connector 40"/>
          <p:cNvCxnSpPr/>
          <p:nvPr/>
        </p:nvCxnSpPr>
        <p:spPr>
          <a:xfrm flipV="1">
            <a:off x="1701281" y="1846313"/>
            <a:ext cx="2209555" cy="10094"/>
          </a:xfrm>
          <a:prstGeom prst="line">
            <a:avLst/>
          </a:prstGeom>
          <a:ln w="19050">
            <a:solidFill>
              <a:srgbClr val="FFC000"/>
            </a:solidFill>
            <a:prstDash val="lgDashDot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3910836" y="3579669"/>
            <a:ext cx="973343" cy="5078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900" b="1" dirty="0">
                <a:solidFill>
                  <a:srgbClr val="FFC000"/>
                </a:solidFill>
              </a:rPr>
              <a:t>MEAN </a:t>
            </a:r>
          </a:p>
          <a:p>
            <a:r>
              <a:rPr lang="en-GB" sz="900" b="1" dirty="0">
                <a:solidFill>
                  <a:srgbClr val="FFC000"/>
                </a:solidFill>
              </a:rPr>
              <a:t>TRANSVERSE</a:t>
            </a:r>
          </a:p>
          <a:p>
            <a:r>
              <a:rPr lang="en-GB" sz="900" b="1" dirty="0">
                <a:solidFill>
                  <a:srgbClr val="FFC000"/>
                </a:solidFill>
              </a:rPr>
              <a:t>OFFSET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6025476" y="1394026"/>
            <a:ext cx="1473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b="1" dirty="0">
                <a:solidFill>
                  <a:srgbClr val="00B0F0"/>
                </a:solidFill>
              </a:rPr>
              <a:t>pure movement of the</a:t>
            </a:r>
          </a:p>
          <a:p>
            <a:r>
              <a:rPr lang="en-GB" sz="900" b="1" dirty="0">
                <a:solidFill>
                  <a:srgbClr val="00B0F0"/>
                </a:solidFill>
              </a:rPr>
              <a:t>CENTRE-OF-CHARGES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025476" y="3579668"/>
            <a:ext cx="1627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b="1" dirty="0">
                <a:solidFill>
                  <a:srgbClr val="00B0F0"/>
                </a:solidFill>
              </a:rPr>
              <a:t>only HEAD-TAIL activity,</a:t>
            </a:r>
          </a:p>
          <a:p>
            <a:r>
              <a:rPr lang="en-GB" sz="900" b="1" dirty="0">
                <a:solidFill>
                  <a:srgbClr val="00B0F0"/>
                </a:solidFill>
              </a:rPr>
              <a:t>constant transverse offset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1942443" y="1312904"/>
            <a:ext cx="44114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b="1" dirty="0"/>
              <a:t>TAIL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3321186" y="1312904"/>
            <a:ext cx="51167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b="1" dirty="0"/>
              <a:t>HEAD</a:t>
            </a:r>
          </a:p>
        </p:txBody>
      </p:sp>
      <p:cxnSp>
        <p:nvCxnSpPr>
          <p:cNvPr id="47" name="Straight Arrow Connector 46"/>
          <p:cNvCxnSpPr/>
          <p:nvPr/>
        </p:nvCxnSpPr>
        <p:spPr>
          <a:xfrm>
            <a:off x="1807113" y="1581374"/>
            <a:ext cx="0" cy="550069"/>
          </a:xfrm>
          <a:prstGeom prst="straightConnector1">
            <a:avLst/>
          </a:prstGeom>
          <a:ln w="28575">
            <a:headEnd type="non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 flipV="1">
            <a:off x="1942443" y="1581374"/>
            <a:ext cx="0" cy="550069"/>
          </a:xfrm>
          <a:prstGeom prst="straightConnector1">
            <a:avLst/>
          </a:prstGeom>
          <a:ln w="28575">
            <a:solidFill>
              <a:schemeClr val="bg1">
                <a:lumMod val="65000"/>
              </a:schemeClr>
            </a:solidFill>
            <a:prstDash val="sysDash"/>
            <a:headEnd type="non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6377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0281" y="166583"/>
            <a:ext cx="7728176" cy="857250"/>
          </a:xfrm>
        </p:spPr>
        <p:txBody>
          <a:bodyPr>
            <a:normAutofit fontScale="90000"/>
          </a:bodyPr>
          <a:lstStyle/>
          <a:p>
            <a:r>
              <a:rPr lang="en-US" dirty="0"/>
              <a:t>Visualization of bunch </a:t>
            </a:r>
            <a:r>
              <a:rPr lang="en-US" dirty="0" smtClean="0"/>
              <a:t>motion (2)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9B9C7-3365-4D39-9253-67A5B891FEE0}" type="datetime1">
              <a:rPr lang="en-US" smtClean="0"/>
              <a:t>11/30/2021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W. Höfle @WP2&amp;WP4 Joint Meeting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cxnSp>
        <p:nvCxnSpPr>
          <p:cNvPr id="47" name="Straight Connector 46"/>
          <p:cNvCxnSpPr/>
          <p:nvPr/>
        </p:nvCxnSpPr>
        <p:spPr>
          <a:xfrm flipV="1">
            <a:off x="1460810" y="1861744"/>
            <a:ext cx="2209555" cy="10094"/>
          </a:xfrm>
          <a:prstGeom prst="line">
            <a:avLst/>
          </a:prstGeom>
          <a:ln w="19050">
            <a:solidFill>
              <a:srgbClr val="FFC000"/>
            </a:solidFill>
            <a:prstDash val="lgDashDot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5535216" y="1504443"/>
            <a:ext cx="0" cy="3403183"/>
          </a:xfrm>
          <a:prstGeom prst="line">
            <a:avLst/>
          </a:prstGeom>
          <a:ln w="19050">
            <a:solidFill>
              <a:srgbClr val="FFC000"/>
            </a:solidFill>
            <a:prstDash val="lgDashDot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>
            <a:off x="1334891" y="2484741"/>
            <a:ext cx="2013737" cy="0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3133915" y="2524031"/>
            <a:ext cx="8386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b="1" dirty="0"/>
              <a:t>longitudinal</a:t>
            </a:r>
          </a:p>
        </p:txBody>
      </p:sp>
      <p:cxnSp>
        <p:nvCxnSpPr>
          <p:cNvPr id="51" name="Straight Connector 50"/>
          <p:cNvCxnSpPr/>
          <p:nvPr/>
        </p:nvCxnSpPr>
        <p:spPr>
          <a:xfrm flipV="1">
            <a:off x="1870673" y="1871838"/>
            <a:ext cx="1371600" cy="421772"/>
          </a:xfrm>
          <a:prstGeom prst="line">
            <a:avLst/>
          </a:prstGeom>
          <a:ln w="57150" cap="rnd">
            <a:solidFill>
              <a:srgbClr val="FF0000"/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>
            <a:off x="1827810" y="1596804"/>
            <a:ext cx="0" cy="550069"/>
          </a:xfrm>
          <a:prstGeom prst="straightConnector1">
            <a:avLst/>
          </a:prstGeom>
          <a:ln w="28575">
            <a:headEnd type="non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 flipV="1">
            <a:off x="1963141" y="1596804"/>
            <a:ext cx="0" cy="550069"/>
          </a:xfrm>
          <a:prstGeom prst="straightConnector1">
            <a:avLst/>
          </a:prstGeom>
          <a:ln w="28575">
            <a:solidFill>
              <a:schemeClr val="bg1">
                <a:lumMod val="65000"/>
              </a:schemeClr>
            </a:solidFill>
            <a:prstDash val="sysDash"/>
            <a:headEnd type="non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>
            <a:off x="4756749" y="1934663"/>
            <a:ext cx="2013737" cy="0"/>
          </a:xfrm>
          <a:prstGeom prst="straightConnector1">
            <a:avLst/>
          </a:prstGeom>
          <a:ln w="12700"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 flipV="1">
            <a:off x="4756749" y="1170570"/>
            <a:ext cx="0" cy="1353461"/>
          </a:xfrm>
          <a:prstGeom prst="straightConnector1">
            <a:avLst/>
          </a:prstGeom>
          <a:ln w="12700"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 flipV="1">
            <a:off x="1450292" y="1534623"/>
            <a:ext cx="0" cy="950118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 rot="16200000">
            <a:off x="965713" y="1816955"/>
            <a:ext cx="76815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b="1" dirty="0"/>
              <a:t>transverse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6483850" y="1973952"/>
            <a:ext cx="89639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b="1" dirty="0"/>
              <a:t>I-Component</a:t>
            </a:r>
          </a:p>
        </p:txBody>
      </p:sp>
      <p:sp>
        <p:nvSpPr>
          <p:cNvPr id="59" name="TextBox 58"/>
          <p:cNvSpPr txBox="1"/>
          <p:nvPr/>
        </p:nvSpPr>
        <p:spPr>
          <a:xfrm rot="16200000">
            <a:off x="4175821" y="1819246"/>
            <a:ext cx="95410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b="1" dirty="0"/>
              <a:t>Q-Component</a:t>
            </a:r>
          </a:p>
        </p:txBody>
      </p:sp>
      <p:cxnSp>
        <p:nvCxnSpPr>
          <p:cNvPr id="60" name="Straight Connector 59"/>
          <p:cNvCxnSpPr/>
          <p:nvPr/>
        </p:nvCxnSpPr>
        <p:spPr>
          <a:xfrm>
            <a:off x="1870673" y="1422071"/>
            <a:ext cx="1371600" cy="449766"/>
          </a:xfrm>
          <a:prstGeom prst="line">
            <a:avLst/>
          </a:prstGeom>
          <a:ln w="57150" cap="rnd">
            <a:solidFill>
              <a:srgbClr val="FF0000"/>
            </a:solidFill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 flipH="1">
            <a:off x="5345828" y="1699118"/>
            <a:ext cx="374927" cy="482583"/>
          </a:xfrm>
          <a:prstGeom prst="line">
            <a:avLst/>
          </a:prstGeom>
          <a:ln w="57150">
            <a:solidFill>
              <a:srgbClr val="FF0000"/>
            </a:solidFill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1701972" y="1096807"/>
            <a:ext cx="44114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b="1" dirty="0"/>
              <a:t>TAIL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3069075" y="1504443"/>
            <a:ext cx="51167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b="1" dirty="0"/>
              <a:t>HEAD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3670365" y="1664894"/>
            <a:ext cx="973343" cy="5078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900" b="1" dirty="0">
                <a:solidFill>
                  <a:srgbClr val="FFC000"/>
                </a:solidFill>
              </a:rPr>
              <a:t>MEAN </a:t>
            </a:r>
          </a:p>
          <a:p>
            <a:r>
              <a:rPr lang="en-GB" sz="900" b="1" dirty="0">
                <a:solidFill>
                  <a:srgbClr val="FFC000"/>
                </a:solidFill>
              </a:rPr>
              <a:t>TRANSVERSE</a:t>
            </a:r>
          </a:p>
          <a:p>
            <a:r>
              <a:rPr lang="en-GB" sz="900" b="1" dirty="0">
                <a:solidFill>
                  <a:srgbClr val="FFC000"/>
                </a:solidFill>
              </a:rPr>
              <a:t>OFFSET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2431516" y="958307"/>
            <a:ext cx="1992853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b="1" dirty="0">
                <a:solidFill>
                  <a:srgbClr val="00B0F0"/>
                </a:solidFill>
              </a:rPr>
              <a:t>mixed HEAD-TAIL activity with</a:t>
            </a:r>
          </a:p>
          <a:p>
            <a:r>
              <a:rPr lang="en-GB" sz="900" b="1" dirty="0">
                <a:solidFill>
                  <a:srgbClr val="00B0F0"/>
                </a:solidFill>
              </a:rPr>
              <a:t>coherent CENTRE-OF-CHARGES</a:t>
            </a:r>
          </a:p>
          <a:p>
            <a:r>
              <a:rPr lang="en-GB" sz="900" b="1" dirty="0">
                <a:solidFill>
                  <a:srgbClr val="00B0F0"/>
                </a:solidFill>
              </a:rPr>
              <a:t>movement</a:t>
            </a:r>
          </a:p>
        </p:txBody>
      </p:sp>
      <p:cxnSp>
        <p:nvCxnSpPr>
          <p:cNvPr id="66" name="Straight Connector 65"/>
          <p:cNvCxnSpPr/>
          <p:nvPr/>
        </p:nvCxnSpPr>
        <p:spPr>
          <a:xfrm flipV="1">
            <a:off x="1460811" y="4062865"/>
            <a:ext cx="2209555" cy="10094"/>
          </a:xfrm>
          <a:prstGeom prst="line">
            <a:avLst/>
          </a:prstGeom>
          <a:ln w="19050">
            <a:solidFill>
              <a:srgbClr val="FFC000"/>
            </a:solidFill>
            <a:prstDash val="lgDashDot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/>
          <p:nvPr/>
        </p:nvCxnSpPr>
        <p:spPr>
          <a:xfrm>
            <a:off x="1334892" y="4671575"/>
            <a:ext cx="2013737" cy="0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3133915" y="4710865"/>
            <a:ext cx="8386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b="1" dirty="0"/>
              <a:t>longitudinal</a:t>
            </a:r>
          </a:p>
        </p:txBody>
      </p:sp>
      <p:cxnSp>
        <p:nvCxnSpPr>
          <p:cNvPr id="69" name="Straight Connector 68"/>
          <p:cNvCxnSpPr/>
          <p:nvPr/>
        </p:nvCxnSpPr>
        <p:spPr>
          <a:xfrm flipV="1">
            <a:off x="2556473" y="4058673"/>
            <a:ext cx="685801" cy="205988"/>
          </a:xfrm>
          <a:prstGeom prst="line">
            <a:avLst/>
          </a:prstGeom>
          <a:ln w="57150" cap="rnd">
            <a:solidFill>
              <a:srgbClr val="FF0000"/>
            </a:solidFill>
            <a:prstDash val="sysDash"/>
            <a:headEnd type="none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/>
          <p:nvPr/>
        </p:nvCxnSpPr>
        <p:spPr>
          <a:xfrm>
            <a:off x="4756750" y="4121497"/>
            <a:ext cx="2013737" cy="0"/>
          </a:xfrm>
          <a:prstGeom prst="straightConnector1">
            <a:avLst/>
          </a:prstGeom>
          <a:ln w="12700"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>
          <a:xfrm flipV="1">
            <a:off x="4756750" y="3357404"/>
            <a:ext cx="0" cy="1353461"/>
          </a:xfrm>
          <a:prstGeom prst="straightConnector1">
            <a:avLst/>
          </a:prstGeom>
          <a:ln w="12700"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 flipV="1">
            <a:off x="1450292" y="3721457"/>
            <a:ext cx="0" cy="950118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/>
        </p:nvSpPr>
        <p:spPr>
          <a:xfrm rot="16200000">
            <a:off x="965714" y="4003789"/>
            <a:ext cx="76815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b="1" dirty="0"/>
              <a:t>transverse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6483850" y="4160786"/>
            <a:ext cx="89639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b="1" dirty="0"/>
              <a:t>I-Component</a:t>
            </a:r>
          </a:p>
        </p:txBody>
      </p:sp>
      <p:sp>
        <p:nvSpPr>
          <p:cNvPr id="75" name="TextBox 74"/>
          <p:cNvSpPr txBox="1"/>
          <p:nvPr/>
        </p:nvSpPr>
        <p:spPr>
          <a:xfrm rot="16200000">
            <a:off x="4175822" y="4006080"/>
            <a:ext cx="95410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b="1" dirty="0"/>
              <a:t>Q-Component</a:t>
            </a:r>
          </a:p>
        </p:txBody>
      </p:sp>
      <p:cxnSp>
        <p:nvCxnSpPr>
          <p:cNvPr id="76" name="Straight Connector 75"/>
          <p:cNvCxnSpPr/>
          <p:nvPr/>
        </p:nvCxnSpPr>
        <p:spPr>
          <a:xfrm>
            <a:off x="2556473" y="3930626"/>
            <a:ext cx="685801" cy="128046"/>
          </a:xfrm>
          <a:prstGeom prst="line">
            <a:avLst/>
          </a:prstGeom>
          <a:ln w="57150" cap="rnd">
            <a:solidFill>
              <a:srgbClr val="FF0000"/>
            </a:solidFill>
            <a:headEnd type="none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7" name="TextBox 76"/>
          <p:cNvSpPr txBox="1"/>
          <p:nvPr/>
        </p:nvSpPr>
        <p:spPr>
          <a:xfrm>
            <a:off x="3670366" y="3851728"/>
            <a:ext cx="973343" cy="5078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900" b="1" dirty="0">
                <a:solidFill>
                  <a:srgbClr val="FFC000"/>
                </a:solidFill>
              </a:rPr>
              <a:t>MEAN </a:t>
            </a:r>
          </a:p>
          <a:p>
            <a:r>
              <a:rPr lang="en-GB" sz="900" b="1" dirty="0">
                <a:solidFill>
                  <a:srgbClr val="FFC000"/>
                </a:solidFill>
              </a:rPr>
              <a:t>TRANSVERSE</a:t>
            </a:r>
          </a:p>
          <a:p>
            <a:r>
              <a:rPr lang="en-GB" sz="900" b="1" dirty="0">
                <a:solidFill>
                  <a:srgbClr val="FFC000"/>
                </a:solidFill>
              </a:rPr>
              <a:t>OFFSET</a:t>
            </a:r>
          </a:p>
        </p:txBody>
      </p:sp>
      <p:cxnSp>
        <p:nvCxnSpPr>
          <p:cNvPr id="78" name="Straight Connector 77"/>
          <p:cNvCxnSpPr/>
          <p:nvPr/>
        </p:nvCxnSpPr>
        <p:spPr>
          <a:xfrm>
            <a:off x="1790881" y="3527109"/>
            <a:ext cx="765592" cy="403517"/>
          </a:xfrm>
          <a:prstGeom prst="line">
            <a:avLst/>
          </a:prstGeom>
          <a:ln w="57150" cap="rnd">
            <a:solidFill>
              <a:srgbClr val="FF0000"/>
            </a:solidFill>
            <a:headEnd type="oval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>
            <a:off x="1790881" y="4067913"/>
            <a:ext cx="765592" cy="196748"/>
          </a:xfrm>
          <a:prstGeom prst="line">
            <a:avLst/>
          </a:prstGeom>
          <a:ln w="57150" cap="rnd">
            <a:solidFill>
              <a:srgbClr val="FF0000"/>
            </a:solidFill>
            <a:prstDash val="sysDash"/>
            <a:headEnd type="oval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0" name="Oval 79"/>
          <p:cNvSpPr/>
          <p:nvPr/>
        </p:nvSpPr>
        <p:spPr>
          <a:xfrm rot="1200000">
            <a:off x="5445902" y="3743715"/>
            <a:ext cx="164346" cy="750980"/>
          </a:xfrm>
          <a:prstGeom prst="ellipse">
            <a:avLst/>
          </a:prstGeom>
          <a:ln w="57150">
            <a:solidFill>
              <a:srgbClr val="FF0000"/>
            </a:solidFill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200" dirty="0" err="1"/>
          </a:p>
        </p:txBody>
      </p:sp>
      <p:cxnSp>
        <p:nvCxnSpPr>
          <p:cNvPr id="81" name="Straight Arrow Connector 80"/>
          <p:cNvCxnSpPr/>
          <p:nvPr/>
        </p:nvCxnSpPr>
        <p:spPr>
          <a:xfrm>
            <a:off x="4812799" y="2381669"/>
            <a:ext cx="642938" cy="0"/>
          </a:xfrm>
          <a:prstGeom prst="straightConnector1">
            <a:avLst/>
          </a:prstGeom>
          <a:ln w="12700">
            <a:solidFill>
              <a:srgbClr val="FFC000"/>
            </a:solidFill>
            <a:headEnd type="arrow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2" name="TextBox 81"/>
          <p:cNvSpPr txBox="1"/>
          <p:nvPr/>
        </p:nvSpPr>
        <p:spPr>
          <a:xfrm>
            <a:off x="4769117" y="2385531"/>
            <a:ext cx="973343" cy="5078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900" b="1" dirty="0">
                <a:solidFill>
                  <a:srgbClr val="FFC000"/>
                </a:solidFill>
              </a:rPr>
              <a:t>MEAN </a:t>
            </a:r>
          </a:p>
          <a:p>
            <a:r>
              <a:rPr lang="en-GB" sz="900" b="1" dirty="0">
                <a:solidFill>
                  <a:srgbClr val="FFC000"/>
                </a:solidFill>
              </a:rPr>
              <a:t>TRANSVERSE</a:t>
            </a:r>
          </a:p>
          <a:p>
            <a:r>
              <a:rPr lang="en-GB" sz="900" b="1" dirty="0">
                <a:solidFill>
                  <a:srgbClr val="FFC000"/>
                </a:solidFill>
              </a:rPr>
              <a:t>OFFSET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5535216" y="3187237"/>
            <a:ext cx="1737904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>
                <a:solidFill>
                  <a:srgbClr val="00B0F0"/>
                </a:solidFill>
              </a:rPr>
              <a:t>HEAD-TAIL </a:t>
            </a:r>
            <a:r>
              <a:rPr lang="en-GB" sz="900" b="1" dirty="0">
                <a:solidFill>
                  <a:srgbClr val="00B0F0"/>
                </a:solidFill>
              </a:rPr>
              <a:t>activity has some </a:t>
            </a:r>
            <a:r>
              <a:rPr lang="en-GB" sz="900" b="1" u="sng" dirty="0">
                <a:solidFill>
                  <a:srgbClr val="00B0F0"/>
                </a:solidFill>
              </a:rPr>
              <a:t>phase-advance </a:t>
            </a:r>
            <a:r>
              <a:rPr lang="en-GB" sz="900" b="1" dirty="0">
                <a:solidFill>
                  <a:srgbClr val="00B0F0"/>
                </a:solidFill>
              </a:rPr>
              <a:t>w.r.t. the </a:t>
            </a:r>
          </a:p>
          <a:p>
            <a:r>
              <a:rPr lang="en-GB" sz="900" b="1" dirty="0">
                <a:solidFill>
                  <a:srgbClr val="00B0F0"/>
                </a:solidFill>
              </a:rPr>
              <a:t>CENTRE-OF-CHARGES movement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5528075" y="1096807"/>
            <a:ext cx="1871025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b="1" dirty="0">
                <a:solidFill>
                  <a:srgbClr val="00B0F0"/>
                </a:solidFill>
              </a:rPr>
              <a:t>HEAD-TAIL activity is </a:t>
            </a:r>
            <a:r>
              <a:rPr lang="en-GB" sz="900" b="1" u="sng" dirty="0">
                <a:solidFill>
                  <a:srgbClr val="00B0F0"/>
                </a:solidFill>
              </a:rPr>
              <a:t>in-phase</a:t>
            </a:r>
          </a:p>
          <a:p>
            <a:r>
              <a:rPr lang="en-GB" sz="900" b="1" dirty="0">
                <a:solidFill>
                  <a:srgbClr val="00B0F0"/>
                </a:solidFill>
              </a:rPr>
              <a:t>with CENTRE-OF-CHARGES</a:t>
            </a:r>
          </a:p>
          <a:p>
            <a:r>
              <a:rPr lang="en-GB" sz="900" b="1" dirty="0">
                <a:solidFill>
                  <a:srgbClr val="00B0F0"/>
                </a:solidFill>
              </a:rPr>
              <a:t>movement</a:t>
            </a:r>
          </a:p>
        </p:txBody>
      </p:sp>
    </p:spTree>
    <p:extLst>
      <p:ext uri="{BB962C8B-B14F-4D97-AF65-F5344CB8AC3E}">
        <p14:creationId xmlns:p14="http://schemas.microsoft.com/office/powerpoint/2010/main" val="2931489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728176" cy="85725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Visualization </a:t>
            </a:r>
            <a:r>
              <a:rPr lang="en-US" dirty="0"/>
              <a:t>of bunch motion </a:t>
            </a:r>
            <a:r>
              <a:rPr lang="en-US" dirty="0" smtClean="0"/>
              <a:t>(3)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9B9C7-3365-4D39-9253-67A5B891FEE0}" type="datetime1">
              <a:rPr lang="en-US" smtClean="0"/>
              <a:t>11/30/2021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W. Höfle @WP2&amp;WP4 Joint Meeting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165145" y="1045503"/>
            <a:ext cx="3741980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/>
              <a:t>Rapid identification of</a:t>
            </a:r>
          </a:p>
          <a:p>
            <a:pPr marL="214313" indent="-214313">
              <a:buFont typeface="Arial"/>
              <a:buChar char="•"/>
            </a:pPr>
            <a:r>
              <a:rPr lang="en-US" sz="1200" dirty="0"/>
              <a:t>quiet bunches</a:t>
            </a:r>
          </a:p>
          <a:p>
            <a:pPr marL="214313" indent="-214313">
              <a:buFont typeface="Arial"/>
              <a:buChar char="•"/>
            </a:pPr>
            <a:r>
              <a:rPr lang="en-US" sz="1200" dirty="0"/>
              <a:t>bunches with transverse center of mass motion</a:t>
            </a:r>
          </a:p>
          <a:p>
            <a:pPr marL="214313" indent="-214313">
              <a:buFont typeface="Arial"/>
              <a:buChar char="•"/>
            </a:pPr>
            <a:r>
              <a:rPr lang="en-US" sz="1200" dirty="0"/>
              <a:t>bunches with head tail motion</a:t>
            </a:r>
          </a:p>
          <a:p>
            <a:pPr marL="214313" indent="-214313">
              <a:buFont typeface="Arial"/>
              <a:buChar char="•"/>
            </a:pPr>
            <a:r>
              <a:rPr lang="en-US" sz="1200" dirty="0"/>
              <a:t>bunches with combination of center of mass and </a:t>
            </a:r>
            <a:r>
              <a:rPr lang="en-US" sz="1200" dirty="0" err="1"/>
              <a:t>headtail</a:t>
            </a:r>
            <a:r>
              <a:rPr lang="en-US" sz="1200" dirty="0"/>
              <a:t> motion with correlation</a:t>
            </a: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3275" y="2020430"/>
            <a:ext cx="3476625" cy="31230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6008765" y="3120300"/>
            <a:ext cx="16583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example</a:t>
            </a:r>
          </a:p>
          <a:p>
            <a:r>
              <a:rPr lang="en-US" sz="1350" dirty="0"/>
              <a:t>from LHC</a:t>
            </a:r>
          </a:p>
          <a:p>
            <a:r>
              <a:rPr lang="en-US" sz="1350" dirty="0"/>
              <a:t>scrubbing </a:t>
            </a:r>
            <a:r>
              <a:rPr lang="en-US" sz="1350" dirty="0" smtClean="0"/>
              <a:t>run</a:t>
            </a:r>
          </a:p>
          <a:p>
            <a:r>
              <a:rPr lang="en-US" sz="1350" dirty="0" smtClean="0"/>
              <a:t>&lt; 2014</a:t>
            </a:r>
            <a:endParaRPr lang="en-US" sz="1350" dirty="0"/>
          </a:p>
        </p:txBody>
      </p:sp>
      <p:sp>
        <p:nvSpPr>
          <p:cNvPr id="11" name="TextBox 10"/>
          <p:cNvSpPr txBox="1"/>
          <p:nvPr/>
        </p:nvSpPr>
        <p:spPr>
          <a:xfrm>
            <a:off x="4212076" y="4549902"/>
            <a:ext cx="407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“I”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894410" y="3389917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“Q”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6123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420100" cy="857250"/>
          </a:xfrm>
        </p:spPr>
        <p:txBody>
          <a:bodyPr>
            <a:normAutofit/>
          </a:bodyPr>
          <a:lstStyle/>
          <a:p>
            <a:r>
              <a:rPr lang="nb-NO" sz="3200" dirty="0" smtClean="0"/>
              <a:t>FC BA3, DamperLoops acquisition</a:t>
            </a:r>
            <a:r>
              <a:rPr lang="nb-NO" sz="3200" baseline="30000" dirty="0" smtClean="0">
                <a:solidFill>
                  <a:srgbClr val="FF0000"/>
                </a:solidFill>
              </a:rPr>
              <a:t>*</a:t>
            </a:r>
            <a:endParaRPr lang="en-GB" sz="3200" dirty="0"/>
          </a:p>
        </p:txBody>
      </p:sp>
      <p:pic>
        <p:nvPicPr>
          <p:cNvPr id="13" name="Content Placeholder 12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500" y="1364945"/>
            <a:ext cx="4013200" cy="293272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4887E-8196-40F9-BD8D-FC4FB165E103}" type="datetime1">
              <a:rPr lang="en-US" smtClean="0"/>
              <a:t>11/30/2021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W. Höfle @WP2&amp;WP4 Joint Meeting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514768"/>
            <a:ext cx="3657600" cy="2633076"/>
          </a:xfrm>
        </p:spPr>
      </p:pic>
      <p:sp>
        <p:nvSpPr>
          <p:cNvPr id="14" name="TextBox 13"/>
          <p:cNvSpPr txBox="1"/>
          <p:nvPr/>
        </p:nvSpPr>
        <p:spPr>
          <a:xfrm>
            <a:off x="5487556" y="1063229"/>
            <a:ext cx="284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With orbit suppression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1073150" y="1063229"/>
            <a:ext cx="284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Without orbit suppression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93702" y="1680210"/>
            <a:ext cx="369332" cy="986789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nb-NO" sz="1200" dirty="0" smtClean="0"/>
              <a:t>Inphase [int]</a:t>
            </a:r>
            <a:endParaRPr lang="en-GB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87868" y="2806700"/>
            <a:ext cx="369332" cy="1239544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nb-NO" sz="1200" dirty="0" smtClean="0"/>
              <a:t>Quadrature [int]</a:t>
            </a:r>
            <a:endParaRPr lang="en-GB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4399002" y="1680210"/>
            <a:ext cx="369332" cy="986789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nb-NO" sz="1200" dirty="0" smtClean="0"/>
              <a:t>Inphase [int]</a:t>
            </a:r>
            <a:endParaRPr lang="en-GB" sz="1200" dirty="0"/>
          </a:p>
        </p:txBody>
      </p:sp>
      <p:sp>
        <p:nvSpPr>
          <p:cNvPr id="19" name="TextBox 18"/>
          <p:cNvSpPr txBox="1"/>
          <p:nvPr/>
        </p:nvSpPr>
        <p:spPr>
          <a:xfrm>
            <a:off x="4393168" y="2806700"/>
            <a:ext cx="369332" cy="1239544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nb-NO" sz="1200" dirty="0" smtClean="0"/>
              <a:t>Quadrature [int]</a:t>
            </a:r>
            <a:endParaRPr lang="en-GB" sz="1200" dirty="0"/>
          </a:p>
        </p:txBody>
      </p:sp>
      <p:sp>
        <p:nvSpPr>
          <p:cNvPr id="3" name="Rectangle 2"/>
          <p:cNvSpPr/>
          <p:nvPr/>
        </p:nvSpPr>
        <p:spPr>
          <a:xfrm>
            <a:off x="4733217" y="4297668"/>
            <a:ext cx="414408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*) </a:t>
            </a:r>
            <a:r>
              <a:rPr lang="en-US" sz="1400" dirty="0" err="1">
                <a:solidFill>
                  <a:srgbClr val="FF0000"/>
                </a:solidFill>
              </a:rPr>
              <a:t>Endre</a:t>
            </a:r>
            <a:r>
              <a:rPr lang="en-US" sz="1400" dirty="0">
                <a:solidFill>
                  <a:srgbClr val="FF0000"/>
                </a:solidFill>
              </a:rPr>
              <a:t> </a:t>
            </a:r>
            <a:r>
              <a:rPr lang="en-US" sz="1400" dirty="0" smtClean="0">
                <a:solidFill>
                  <a:srgbClr val="FF0000"/>
                </a:solidFill>
              </a:rPr>
              <a:t>Bjørsvik, all this is for illustration;</a:t>
            </a:r>
          </a:p>
          <a:p>
            <a:r>
              <a:rPr lang="en-US" sz="1400" dirty="0">
                <a:solidFill>
                  <a:srgbClr val="FF0000"/>
                </a:solidFill>
              </a:rPr>
              <a:t>v</a:t>
            </a:r>
            <a:r>
              <a:rPr lang="en-US" sz="1400" dirty="0" smtClean="0">
                <a:solidFill>
                  <a:srgbClr val="FF0000"/>
                </a:solidFill>
              </a:rPr>
              <a:t>erification of calibrations and signs if re-launched</a:t>
            </a:r>
            <a:endParaRPr lang="en-US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9816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b-NO" sz="3200" dirty="0" smtClean="0"/>
              <a:t>FC BA3, DamperLoops acquisition, injection</a:t>
            </a:r>
            <a:endParaRPr lang="en-GB" sz="3200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883" y="993775"/>
            <a:ext cx="5206817" cy="3658845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B7FBEAF-155C-4B04-9930-B01B1324F48B}" type="datetime1">
              <a:rPr lang="en-US" smtClean="0"/>
              <a:t>11/30/2021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W. Höfle @WP2&amp;WP4 Joint Meeting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196001" y="1415250"/>
            <a:ext cx="369332" cy="986789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nb-NO" sz="1200" dirty="0" smtClean="0"/>
              <a:t>Inphase [int]</a:t>
            </a:r>
            <a:endParaRPr lang="en-GB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196001" y="3082417"/>
            <a:ext cx="369332" cy="1239544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nb-NO" sz="1200" dirty="0" smtClean="0"/>
              <a:t>Quadrature [int]</a:t>
            </a:r>
            <a:endParaRPr lang="en-GB" sz="12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7907" y="1284883"/>
            <a:ext cx="3406093" cy="26727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623050" y="915551"/>
            <a:ext cx="24574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Before feed forward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9439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Reminder: Noise in crab cavities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789" y="1098722"/>
            <a:ext cx="8229600" cy="3203145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n</a:t>
            </a:r>
            <a:r>
              <a:rPr lang="en-US" dirty="0" smtClean="0"/>
              <a:t>oise in crab cavity system leads to emittance blow-up </a:t>
            </a:r>
            <a:r>
              <a:rPr lang="en-US" dirty="0" smtClean="0">
                <a:sym typeface="Wingdings" panose="05000000000000000000" pitchFamily="2" charset="2"/>
              </a:rPr>
              <a:t> mitigation needed</a:t>
            </a:r>
            <a:endParaRPr lang="en-US" dirty="0" smtClean="0"/>
          </a:p>
          <a:p>
            <a:r>
              <a:rPr lang="en-US" dirty="0" smtClean="0"/>
              <a:t>phase noise in RF crab cavities </a:t>
            </a:r>
            <a:r>
              <a:rPr lang="en-US" dirty="0" smtClean="0">
                <a:sym typeface="Wingdings" panose="05000000000000000000" pitchFamily="2" charset="2"/>
              </a:rPr>
              <a:t> amplitude kicks, mitigation by ADT possible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amplitude noise in crab cavity  head tail kicks, mitigation by a head tail feedback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can use crab cavities as kickers 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s</a:t>
            </a:r>
            <a:r>
              <a:rPr lang="en-US" dirty="0" smtClean="0">
                <a:sym typeface="Wingdings" panose="05000000000000000000" pitchFamily="2" charset="2"/>
              </a:rPr>
              <a:t>imilarities of processing </a:t>
            </a:r>
            <a:r>
              <a:rPr lang="en-US" smtClean="0">
                <a:sym typeface="Wingdings" panose="05000000000000000000" pitchFamily="2" charset="2"/>
              </a:rPr>
              <a:t>with wideband </a:t>
            </a:r>
            <a:r>
              <a:rPr lang="en-US" dirty="0" smtClean="0">
                <a:sym typeface="Wingdings" panose="05000000000000000000" pitchFamily="2" charset="2"/>
              </a:rPr>
              <a:t>feedback study conducted in SPS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7E384A1-2BA1-4ADC-9F69-E8A43649C549}" type="datetime1">
              <a:rPr lang="en-US" smtClean="0"/>
              <a:t>11/30/2021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W. Höfle @WP2&amp;WP4 Joint Meeting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4107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420100" cy="857250"/>
          </a:xfrm>
        </p:spPr>
        <p:txBody>
          <a:bodyPr>
            <a:normAutofit/>
          </a:bodyPr>
          <a:lstStyle/>
          <a:p>
            <a:r>
              <a:rPr lang="nb-NO" sz="3200" dirty="0" smtClean="0"/>
              <a:t>FC BA3, DamperLoops acquisition</a:t>
            </a:r>
            <a:endParaRPr lang="en-GB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403A5-10C6-47BD-A3FF-5C882BD17F58}" type="datetime1">
              <a:rPr lang="en-US" smtClean="0"/>
              <a:t>11/30/2021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W. Höfle @WP2&amp;WP4 Joint Meeting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874906" y="1063229"/>
            <a:ext cx="284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At 100 ms, 1 kV kick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1416050" y="1063229"/>
            <a:ext cx="284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At 100 ms, no kick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93702" y="1673860"/>
            <a:ext cx="369332" cy="986789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nb-NO" sz="1200" dirty="0" smtClean="0"/>
              <a:t>Inphase [int]</a:t>
            </a:r>
            <a:endParaRPr lang="en-GB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87868" y="3009900"/>
            <a:ext cx="369332" cy="1239544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nb-NO" sz="1200" dirty="0" smtClean="0"/>
              <a:t>Quadrature [int]</a:t>
            </a:r>
            <a:endParaRPr lang="en-GB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4411702" y="1610360"/>
            <a:ext cx="369332" cy="986789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nb-NO" sz="1200" dirty="0" smtClean="0"/>
              <a:t>Inphase [int]</a:t>
            </a:r>
            <a:endParaRPr lang="en-GB" sz="1200" dirty="0"/>
          </a:p>
        </p:txBody>
      </p:sp>
      <p:sp>
        <p:nvSpPr>
          <p:cNvPr id="19" name="TextBox 18"/>
          <p:cNvSpPr txBox="1"/>
          <p:nvPr/>
        </p:nvSpPr>
        <p:spPr>
          <a:xfrm>
            <a:off x="4412218" y="3009900"/>
            <a:ext cx="369332" cy="1239544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nb-NO" sz="1200" dirty="0" smtClean="0"/>
              <a:t>Quadrature [int]</a:t>
            </a:r>
            <a:endParaRPr lang="en-GB" sz="1200" dirty="0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500" y="1467481"/>
            <a:ext cx="4235450" cy="2998162"/>
          </a:xfrm>
        </p:spPr>
      </p:pic>
      <p:pic>
        <p:nvPicPr>
          <p:cNvPr id="10" name="Content Placeholder 9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" y="1528428"/>
            <a:ext cx="4030363" cy="2876267"/>
          </a:xfrm>
        </p:spPr>
      </p:pic>
    </p:spTree>
    <p:extLst>
      <p:ext uri="{BB962C8B-B14F-4D97-AF65-F5344CB8AC3E}">
        <p14:creationId xmlns:p14="http://schemas.microsoft.com/office/powerpoint/2010/main" val="3682286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VME crate in SPS FC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742" y="1472003"/>
            <a:ext cx="5928614" cy="2881966"/>
          </a:xfr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9B9C7-3365-4D39-9253-67A5B891FEE0}" type="datetime1">
              <a:rPr lang="en-US" smtClean="0"/>
              <a:t>11/30/2021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W. Höfle @WP2&amp;WP4 Joint Meeting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274342" y="3044758"/>
            <a:ext cx="264687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</a:t>
            </a:r>
            <a:r>
              <a:rPr lang="en-US" dirty="0" smtClean="0"/>
              <a:t>ome modules removed</a:t>
            </a:r>
          </a:p>
          <a:p>
            <a:r>
              <a:rPr lang="en-US" dirty="0"/>
              <a:t>f</a:t>
            </a:r>
            <a:r>
              <a:rPr lang="en-US" dirty="0" smtClean="0"/>
              <a:t>or phase monitoring</a:t>
            </a:r>
          </a:p>
          <a:p>
            <a:r>
              <a:rPr lang="en-US" dirty="0" smtClean="0"/>
              <a:t>SPS/AWAKE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6368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Revival of VME hardware?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6167" y="1183242"/>
            <a:ext cx="7529209" cy="3459489"/>
          </a:xfrm>
        </p:spPr>
        <p:txBody>
          <a:bodyPr>
            <a:normAutofit fontScale="92500"/>
          </a:bodyPr>
          <a:lstStyle/>
          <a:p>
            <a:r>
              <a:rPr lang="en-US" dirty="0"/>
              <a:t>m</a:t>
            </a:r>
            <a:r>
              <a:rPr lang="en-US" dirty="0" smtClean="0"/>
              <a:t>oderate effort to revive VME hardware for head tail diagnostics previously used in SPS FC </a:t>
            </a:r>
          </a:p>
          <a:p>
            <a:pPr lvl="1"/>
            <a:r>
              <a:rPr lang="en-US" dirty="0" smtClean="0"/>
              <a:t>SPS damper loops module</a:t>
            </a:r>
          </a:p>
          <a:p>
            <a:pPr lvl="1"/>
            <a:r>
              <a:rPr lang="en-US" dirty="0" smtClean="0"/>
              <a:t>band pass filters</a:t>
            </a:r>
          </a:p>
          <a:p>
            <a:pPr lvl="1"/>
            <a:r>
              <a:rPr lang="en-US" dirty="0"/>
              <a:t>c</a:t>
            </a:r>
            <a:r>
              <a:rPr lang="en-US" dirty="0" smtClean="0"/>
              <a:t>losed orbit suppression with feedback</a:t>
            </a:r>
          </a:p>
          <a:p>
            <a:pPr lvl="1"/>
            <a:r>
              <a:rPr lang="en-US" dirty="0"/>
              <a:t>u</a:t>
            </a:r>
            <a:r>
              <a:rPr lang="en-US" dirty="0" smtClean="0"/>
              <a:t>se on head tail monitor from BI possible</a:t>
            </a:r>
          </a:p>
          <a:p>
            <a:pPr lvl="1"/>
            <a:r>
              <a:rPr lang="en-US" dirty="0" smtClean="0"/>
              <a:t>crab cavity FB could be implemented in this hardware and tested in the SPS</a:t>
            </a:r>
          </a:p>
          <a:p>
            <a:pPr lvl="1"/>
            <a:r>
              <a:rPr lang="en-US" dirty="0" smtClean="0"/>
              <a:t>Basically looks like MIM monitor with I,Q detection</a:t>
            </a:r>
          </a:p>
          <a:p>
            <a:pPr marL="448056" lvl="1" indent="0">
              <a:buNone/>
            </a:pP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9B9C7-3365-4D39-9253-67A5B891FEE0}" type="datetime1">
              <a:rPr lang="en-US" smtClean="0"/>
              <a:t>11/30/2021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W. Höfle @WP2&amp;WP4 Joint Meeting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5827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2918" y="205979"/>
            <a:ext cx="8764621" cy="85725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Some lessons and recommendations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13234" y="1183457"/>
            <a:ext cx="6284068" cy="3468675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c</a:t>
            </a:r>
            <a:r>
              <a:rPr lang="en-US" dirty="0" smtClean="0"/>
              <a:t>losed orbit suppression essential for noise performance, use of feedback and variable attenuators possible</a:t>
            </a:r>
          </a:p>
          <a:p>
            <a:r>
              <a:rPr lang="en-US" dirty="0"/>
              <a:t>e</a:t>
            </a:r>
            <a:r>
              <a:rPr lang="en-US" dirty="0" smtClean="0"/>
              <a:t>qualization of phase (and gain where needed) across the band important for FB</a:t>
            </a:r>
          </a:p>
          <a:p>
            <a:r>
              <a:rPr lang="en-US" dirty="0" smtClean="0"/>
              <a:t>symmetry with respect RF harmonic chosen probably essential</a:t>
            </a:r>
          </a:p>
          <a:p>
            <a:r>
              <a:rPr lang="en-US" dirty="0"/>
              <a:t>d</a:t>
            </a:r>
            <a:r>
              <a:rPr lang="en-US" dirty="0" smtClean="0"/>
              <a:t>o not use a too high harmonic of the RF</a:t>
            </a:r>
          </a:p>
          <a:p>
            <a:r>
              <a:rPr lang="en-US" dirty="0"/>
              <a:t>e</a:t>
            </a:r>
            <a:r>
              <a:rPr lang="en-US" dirty="0" smtClean="0"/>
              <a:t>xplore other harmonics of the 40 MHz bunch frequency and do not exclude it from the start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9B9C7-3365-4D39-9253-67A5B891FEE0}" type="datetime1">
              <a:rPr lang="en-US" smtClean="0"/>
              <a:t>11/30/2021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W. Höfle @WP2&amp;WP4 Joint Meeting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213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SPS Wideband Feedback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3060" y="1057662"/>
            <a:ext cx="8229600" cy="3709601"/>
          </a:xfrm>
        </p:spPr>
        <p:txBody>
          <a:bodyPr>
            <a:normAutofit fontScale="92500"/>
          </a:bodyPr>
          <a:lstStyle/>
          <a:p>
            <a:r>
              <a:rPr lang="en-US" dirty="0"/>
              <a:t>i</a:t>
            </a:r>
            <a:r>
              <a:rPr lang="en-US" dirty="0" smtClean="0"/>
              <a:t>ntra-bunch damping of transverse instabilities</a:t>
            </a:r>
          </a:p>
          <a:p>
            <a:pPr lvl="1"/>
            <a:r>
              <a:rPr lang="en-US" dirty="0"/>
              <a:t>d</a:t>
            </a:r>
            <a:r>
              <a:rPr lang="en-US" dirty="0" smtClean="0"/>
              <a:t>emonstrator built and tested successfully in the SPS in the vertical plane as part of a multi-lab collaborative effort</a:t>
            </a:r>
          </a:p>
          <a:p>
            <a:pPr lvl="1"/>
            <a:r>
              <a:rPr lang="en-US" dirty="0"/>
              <a:t>p</a:t>
            </a:r>
            <a:r>
              <a:rPr lang="en-US" dirty="0" smtClean="0"/>
              <a:t>roposals made for SPS and LHC to build a full fletched system, simulations for </a:t>
            </a:r>
            <a:r>
              <a:rPr lang="en-US" dirty="0" err="1" smtClean="0"/>
              <a:t>FCChh</a:t>
            </a:r>
            <a:endParaRPr lang="en-US" dirty="0" smtClean="0"/>
          </a:p>
          <a:p>
            <a:pPr lvl="1"/>
            <a:r>
              <a:rPr lang="en-US" dirty="0" smtClean="0"/>
              <a:t>SPS kicker design report explored several options (kickers and multi-band versus broadband)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DE99E54-72AF-422A-B24C-70122B2F8EFF}" type="datetime1">
              <a:rPr lang="en-US" smtClean="0"/>
              <a:t>11/30/2021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W. Höfle @WP2&amp;WP4 Joint Meeting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5874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7455"/>
            <a:ext cx="8226854" cy="70533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SPS kicker design report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6D82C62-B84E-40F8-980C-E9A68684BA12}" type="datetime1">
              <a:rPr lang="en-US" smtClean="0"/>
              <a:t>11/30/2021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W. Höfle @WP2&amp;WP4 Joint Meeting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237" y="1160790"/>
            <a:ext cx="6879720" cy="3304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8865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7455"/>
            <a:ext cx="8226854" cy="70533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SPS kicker design report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1370"/>
            <a:ext cx="8229600" cy="372041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kicker types explored</a:t>
            </a:r>
          </a:p>
          <a:p>
            <a:pPr lvl="1"/>
            <a:r>
              <a:rPr lang="en-US" dirty="0" smtClean="0"/>
              <a:t>strip-lines, including using existing exponential SPS BPWs built originally as pick-up</a:t>
            </a:r>
          </a:p>
          <a:p>
            <a:pPr lvl="1"/>
            <a:r>
              <a:rPr lang="en-US" dirty="0" smtClean="0"/>
              <a:t>short strip-lines </a:t>
            </a:r>
            <a:r>
              <a:rPr lang="en-US" dirty="0" smtClean="0">
                <a:sym typeface="Wingdings" panose="05000000000000000000" pitchFamily="2" charset="2"/>
              </a:rPr>
              <a:t> 700 MHz</a:t>
            </a:r>
          </a:p>
          <a:p>
            <a:pPr lvl="1"/>
            <a:r>
              <a:rPr lang="en-US" dirty="0" err="1" smtClean="0">
                <a:sym typeface="Wingdings" panose="05000000000000000000" pitchFamily="2" charset="2"/>
              </a:rPr>
              <a:t>Faltin</a:t>
            </a:r>
            <a:r>
              <a:rPr lang="en-US" dirty="0" smtClean="0">
                <a:sym typeface="Wingdings" panose="05000000000000000000" pitchFamily="2" charset="2"/>
              </a:rPr>
              <a:t> kicker: strip-line shielded from beam pipe by slots  multi GHz bandwidth possible, scalable to </a:t>
            </a:r>
            <a:r>
              <a:rPr lang="en-US" dirty="0" err="1" smtClean="0">
                <a:sym typeface="Wingdings" panose="05000000000000000000" pitchFamily="2" charset="2"/>
              </a:rPr>
              <a:t>FCChh</a:t>
            </a:r>
            <a:endParaRPr lang="en-US" dirty="0" smtClean="0">
              <a:sym typeface="Wingdings" panose="05000000000000000000" pitchFamily="2" charset="2"/>
            </a:endParaRPr>
          </a:p>
          <a:p>
            <a:pPr lvl="2"/>
            <a:r>
              <a:rPr lang="en-US" dirty="0">
                <a:sym typeface="Wingdings" panose="05000000000000000000" pitchFamily="2" charset="2"/>
              </a:rPr>
              <a:t>i</a:t>
            </a:r>
            <a:r>
              <a:rPr lang="en-US" dirty="0" smtClean="0">
                <a:sym typeface="Wingdings" panose="05000000000000000000" pitchFamily="2" charset="2"/>
              </a:rPr>
              <a:t>nteresting features when used as pick-up</a:t>
            </a:r>
          </a:p>
          <a:p>
            <a:pPr lvl="1"/>
            <a:r>
              <a:rPr lang="en-US" u="sng" dirty="0" smtClean="0">
                <a:sym typeface="Wingdings" panose="05000000000000000000" pitchFamily="2" charset="2"/>
              </a:rPr>
              <a:t>cavities with transverse modes, heavily damped </a:t>
            </a:r>
            <a:endParaRPr lang="en-US" u="sng" dirty="0" smtClean="0"/>
          </a:p>
          <a:p>
            <a:pPr lvl="1"/>
            <a:r>
              <a:rPr lang="en-US" dirty="0" smtClean="0"/>
              <a:t>kickers realized and installed in the SPS in LSS2: </a:t>
            </a:r>
          </a:p>
          <a:p>
            <a:pPr lvl="2"/>
            <a:r>
              <a:rPr lang="en-US" dirty="0"/>
              <a:t>t</a:t>
            </a:r>
            <a:r>
              <a:rPr lang="en-US" dirty="0" smtClean="0"/>
              <a:t>wo short strip-lines (~15 cm length) </a:t>
            </a:r>
            <a:r>
              <a:rPr lang="en-US" dirty="0" smtClean="0">
                <a:sym typeface="Wingdings" panose="05000000000000000000" pitchFamily="2" charset="2"/>
              </a:rPr>
              <a:t> 700 MHz</a:t>
            </a:r>
            <a:endParaRPr lang="en-US" dirty="0" smtClean="0"/>
          </a:p>
          <a:p>
            <a:pPr lvl="2"/>
            <a:r>
              <a:rPr lang="en-US" dirty="0" err="1" smtClean="0"/>
              <a:t>Faltin</a:t>
            </a:r>
            <a:r>
              <a:rPr lang="en-US" dirty="0" smtClean="0"/>
              <a:t> kicker (</a:t>
            </a:r>
            <a:r>
              <a:rPr lang="en-US" dirty="0" smtClean="0">
                <a:sym typeface="Wingdings" panose="05000000000000000000" pitchFamily="2" charset="2"/>
              </a:rPr>
              <a:t> 1.2 GHz)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1FA19E2-F2C4-4B04-A227-50D3DBE6639E}" type="datetime1">
              <a:rPr lang="en-US" smtClean="0"/>
              <a:t>11/30/2021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W. Höfle @WP2&amp;WP4 Joint Meeting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1499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104439"/>
            <a:ext cx="8226854" cy="70533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Multi-band approach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EBB9BBB-7C74-4EE6-A69E-6AFE39AEFE25}" type="datetime1">
              <a:rPr lang="en-US" smtClean="0"/>
              <a:t>11/30/2021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W. Höfle @WP2&amp;WP4 Joint Meeting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2665" y="881164"/>
            <a:ext cx="3669703" cy="366970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8224" y="881164"/>
            <a:ext cx="2413432" cy="3777545"/>
          </a:xfrm>
          <a:prstGeom prst="rect">
            <a:avLst/>
          </a:prstGeom>
        </p:spPr>
      </p:pic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99898" y="1352025"/>
            <a:ext cx="3064476" cy="3066482"/>
          </a:xfrm>
        </p:spPr>
        <p:txBody>
          <a:bodyPr>
            <a:normAutofit fontScale="55000" lnSpcReduction="20000"/>
          </a:bodyPr>
          <a:lstStyle/>
          <a:p>
            <a:pPr marL="288925" indent="-252413">
              <a:spcAft>
                <a:spcPts val="400"/>
              </a:spcAft>
            </a:pPr>
            <a:r>
              <a:rPr lang="en-US" dirty="0" smtClean="0"/>
              <a:t>intra-bunch motion can be decomposed in a series of internal modes similar to a Fourier series </a:t>
            </a:r>
          </a:p>
          <a:p>
            <a:pPr marL="288925" indent="-252413">
              <a:spcAft>
                <a:spcPts val="400"/>
              </a:spcAft>
            </a:pPr>
            <a:r>
              <a:rPr lang="en-US" dirty="0"/>
              <a:t>f</a:t>
            </a:r>
            <a:r>
              <a:rPr lang="en-US" dirty="0" smtClean="0"/>
              <a:t>or 2.5 ns bunch length 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smtClean="0"/>
              <a:t>kickers at  n x 400 MHz</a:t>
            </a:r>
          </a:p>
          <a:p>
            <a:pPr marL="288925" indent="-252413">
              <a:spcAft>
                <a:spcPts val="400"/>
              </a:spcAft>
            </a:pPr>
            <a:r>
              <a:rPr lang="en-US" dirty="0" smtClean="0"/>
              <a:t>bandwidth &gt; +/- 20 MHz to treat 25 ns spaced bunches individually</a:t>
            </a:r>
          </a:p>
          <a:p>
            <a:pPr marL="288925" indent="-252413">
              <a:spcAft>
                <a:spcPts val="400"/>
              </a:spcAft>
            </a:pPr>
            <a:r>
              <a:rPr lang="en-US" dirty="0">
                <a:solidFill>
                  <a:srgbClr val="FF0000"/>
                </a:solidFill>
              </a:rPr>
              <a:t>i</a:t>
            </a:r>
            <a:r>
              <a:rPr lang="en-US" dirty="0" smtClean="0">
                <a:solidFill>
                  <a:srgbClr val="FF0000"/>
                </a:solidFill>
              </a:rPr>
              <a:t>ndividual digital signal processing chains for each band (I/Q)</a:t>
            </a:r>
          </a:p>
        </p:txBody>
      </p:sp>
    </p:spTree>
    <p:extLst>
      <p:ext uri="{BB962C8B-B14F-4D97-AF65-F5344CB8AC3E}">
        <p14:creationId xmlns:p14="http://schemas.microsoft.com/office/powerpoint/2010/main" val="4270343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6740"/>
            <a:ext cx="8226854" cy="70533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I/Q sampling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7E384A1-2BA1-4ADC-9F69-E8A43649C549}" type="datetime1">
              <a:rPr lang="en-US" smtClean="0"/>
              <a:t>11/30/2021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W. Höfle @WP2&amp;WP4 Joint Meeting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Picture 1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5405" y="1891594"/>
            <a:ext cx="1335224" cy="7224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6229428" y="3881911"/>
                <a:ext cx="1535998" cy="4154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dirty="0">
                    <a:solidFill>
                      <a:schemeClr val="accent6">
                        <a:lumMod val="50000"/>
                      </a:schemeClr>
                    </a:solidFill>
                  </a:rPr>
                  <a:t>Normalized transverse</a:t>
                </a:r>
              </a:p>
              <a:p>
                <a:r>
                  <a:rPr lang="en-GB" sz="1050" dirty="0">
                    <a:solidFill>
                      <a:schemeClr val="accent6">
                        <a:lumMod val="50000"/>
                      </a:schemeClr>
                    </a:solidFill>
                  </a:rPr>
                  <a:t>position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GB" sz="105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/>
                      </a:rPr>
                      <m:t>x</m:t>
                    </m:r>
                    <m:r>
                      <a:rPr lang="en-GB" sz="1050" i="1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/>
                      </a:rPr>
                      <m:t>[</m:t>
                    </m:r>
                    <m:r>
                      <a:rPr lang="en-GB" sz="1050" i="1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/>
                      </a:rPr>
                      <m:t>𝑛</m:t>
                    </m:r>
                    <m:r>
                      <a:rPr lang="en-GB" sz="1050" i="1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/>
                      </a:rPr>
                      <m:t>]</m:t>
                    </m:r>
                  </m:oMath>
                </a14:m>
                <a:endParaRPr lang="en-GB" sz="1050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29428" y="3881911"/>
                <a:ext cx="1535998" cy="415498"/>
              </a:xfrm>
              <a:prstGeom prst="rect">
                <a:avLst/>
              </a:prstGeom>
              <a:blipFill>
                <a:blip r:embed="rId3"/>
                <a:stretch>
                  <a:fillRect b="-88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ight Brace 8"/>
          <p:cNvSpPr/>
          <p:nvPr/>
        </p:nvSpPr>
        <p:spPr>
          <a:xfrm>
            <a:off x="2846204" y="2252832"/>
            <a:ext cx="195052" cy="1503520"/>
          </a:xfrm>
          <a:prstGeom prst="rightBrace">
            <a:avLst/>
          </a:prstGeom>
          <a:noFill/>
          <a:ln w="12700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0" name="TextBox 9"/>
          <p:cNvSpPr txBox="1"/>
          <p:nvPr/>
        </p:nvSpPr>
        <p:spPr>
          <a:xfrm>
            <a:off x="1435776" y="3881911"/>
            <a:ext cx="170501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0000FF"/>
                </a:solidFill>
              </a:rPr>
              <a:t>Transverse oscillation </a:t>
            </a:r>
          </a:p>
          <a:p>
            <a:r>
              <a:rPr lang="en-GB" sz="750" dirty="0">
                <a:solidFill>
                  <a:srgbClr val="0000FF"/>
                </a:solidFill>
              </a:rPr>
              <a:t/>
            </a:r>
            <a:br>
              <a:rPr lang="en-GB" sz="750" dirty="0">
                <a:solidFill>
                  <a:srgbClr val="0000FF"/>
                </a:solidFill>
              </a:rPr>
            </a:br>
            <a:r>
              <a:rPr lang="en-GB" sz="1050" dirty="0">
                <a:solidFill>
                  <a:srgbClr val="0000FF"/>
                </a:solidFill>
              </a:rPr>
              <a:t>pattern </a:t>
            </a:r>
          </a:p>
        </p:txBody>
      </p:sp>
      <p:pic>
        <p:nvPicPr>
          <p:cNvPr id="11" name="Picture 15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47" b="69263"/>
          <a:stretch/>
        </p:blipFill>
        <p:spPr bwMode="auto">
          <a:xfrm>
            <a:off x="1424357" y="2653730"/>
            <a:ext cx="1187241" cy="2118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16"/>
          <p:cNvPicPr>
            <a:picLocks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61" b="9710"/>
          <a:stretch/>
        </p:blipFill>
        <p:spPr bwMode="auto">
          <a:xfrm>
            <a:off x="1424357" y="2920470"/>
            <a:ext cx="1187241" cy="2429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17"/>
          <p:cNvPicPr>
            <a:picLocks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32" b="11495"/>
          <a:stretch/>
        </p:blipFill>
        <p:spPr bwMode="auto">
          <a:xfrm>
            <a:off x="1428529" y="3269031"/>
            <a:ext cx="1187241" cy="2400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4" name="Straight Connector 13"/>
          <p:cNvCxnSpPr/>
          <p:nvPr/>
        </p:nvCxnSpPr>
        <p:spPr>
          <a:xfrm>
            <a:off x="3394103" y="4005115"/>
            <a:ext cx="360656" cy="1"/>
          </a:xfrm>
          <a:prstGeom prst="line">
            <a:avLst/>
          </a:prstGeom>
          <a:noFill/>
          <a:ln w="2857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  <a:headEnd type="none" w="med" len="med"/>
            <a:tailEnd type="triangle" w="lg" len="lg"/>
          </a:ln>
          <a:effectLst/>
        </p:spPr>
      </p:cxnSp>
      <p:sp>
        <p:nvSpPr>
          <p:cNvPr id="15" name="TextBox 14"/>
          <p:cNvSpPr txBox="1"/>
          <p:nvPr/>
        </p:nvSpPr>
        <p:spPr>
          <a:xfrm>
            <a:off x="3818391" y="3878158"/>
            <a:ext cx="20911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084EDA"/>
                </a:solidFill>
              </a:rPr>
              <a:t>Movement of centre-of-charge </a:t>
            </a:r>
            <a:endParaRPr lang="en-GB" sz="1200" i="1" dirty="0">
              <a:solidFill>
                <a:srgbClr val="084EDA"/>
              </a:solidFill>
              <a:latin typeface="Cambria Math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1605619" y="1449587"/>
            <a:ext cx="1395498" cy="692497"/>
            <a:chOff x="845895" y="1118863"/>
            <a:chExt cx="1860664" cy="923329"/>
          </a:xfrm>
        </p:grpSpPr>
        <p:grpSp>
          <p:nvGrpSpPr>
            <p:cNvPr id="17" name="Group 16"/>
            <p:cNvGrpSpPr/>
            <p:nvPr/>
          </p:nvGrpSpPr>
          <p:grpSpPr>
            <a:xfrm>
              <a:off x="845895" y="1118863"/>
              <a:ext cx="1860664" cy="923329"/>
              <a:chOff x="845895" y="1118863"/>
              <a:chExt cx="1860664" cy="923329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1" name="TextBox 20"/>
                  <p:cNvSpPr txBox="1"/>
                  <p:nvPr/>
                </p:nvSpPr>
                <p:spPr>
                  <a:xfrm>
                    <a:off x="845895" y="1118863"/>
                    <a:ext cx="1810752" cy="92332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GB" sz="1050" dirty="0">
                        <a:solidFill>
                          <a:srgbClr val="FF0000"/>
                        </a:solidFill>
                      </a:rPr>
                      <a:t>Longitudinal profile </a:t>
                    </a:r>
                    <a:endParaRPr lang="en-GB" sz="1050" i="1" dirty="0">
                      <a:solidFill>
                        <a:srgbClr val="FF0000"/>
                      </a:solidFill>
                      <a:latin typeface="Cambria Math"/>
                    </a:endParaRPr>
                  </a:p>
                  <a:p>
                    <a:pPr/>
                    <a:r>
                      <a:rPr lang="en-GB" sz="750" i="1" dirty="0">
                        <a:solidFill>
                          <a:srgbClr val="FF0000"/>
                        </a:solidFill>
                        <a:latin typeface="Cambria Math"/>
                      </a:rPr>
                      <a:t/>
                    </a:r>
                    <a:br>
                      <a:rPr lang="en-GB" sz="750" i="1" dirty="0">
                        <a:solidFill>
                          <a:srgbClr val="FF0000"/>
                        </a:solidFill>
                        <a:latin typeface="Cambria Math"/>
                      </a:rPr>
                    </a:br>
                    <a14:m>
                      <m:oMathPara xmlns:m="http://schemas.openxmlformats.org/officeDocument/2006/math">
                        <m:oMathParaPr>
                          <m:jc m:val="left"/>
                        </m:oMathParaPr>
                        <m:oMath xmlns:m="http://schemas.openxmlformats.org/officeDocument/2006/math">
                          <m:r>
                            <a:rPr lang="en-GB" sz="105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𝜆</m:t>
                          </m:r>
                          <m:r>
                            <a:rPr lang="en-GB" sz="105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(</m:t>
                          </m:r>
                          <m:r>
                            <a:rPr lang="en-GB" sz="105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𝑡</m:t>
                          </m:r>
                          <m:r>
                            <a:rPr lang="en-GB" sz="105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)</m:t>
                          </m:r>
                        </m:oMath>
                      </m:oMathPara>
                    </a14:m>
                    <a:endParaRPr lang="en-GB" sz="1050" dirty="0">
                      <a:solidFill>
                        <a:srgbClr val="FF0000"/>
                      </a:solidFill>
                    </a:endParaRPr>
                  </a:p>
                  <a:p>
                    <a:endParaRPr lang="en-GB" sz="1050" dirty="0">
                      <a:solidFill>
                        <a:srgbClr val="FF000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21" name="TextBox 20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45895" y="1118863"/>
                    <a:ext cx="1810752" cy="923329"/>
                  </a:xfrm>
                  <a:prstGeom prst="rect">
                    <a:avLst/>
                  </a:prstGeom>
                  <a:blipFill>
                    <a:blip r:embed="rId7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22" name="Rectangle 21"/>
              <p:cNvSpPr/>
              <p:nvPr/>
            </p:nvSpPr>
            <p:spPr>
              <a:xfrm>
                <a:off x="1541283" y="1390530"/>
                <a:ext cx="1165276" cy="55399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sz="1050" dirty="0">
                    <a:solidFill>
                      <a:srgbClr val="FF0000"/>
                    </a:solidFill>
                  </a:rPr>
                  <a:t>symmetric</a:t>
                </a:r>
              </a:p>
              <a:p>
                <a:r>
                  <a:rPr lang="en-GB" sz="1050" dirty="0">
                    <a:solidFill>
                      <a:srgbClr val="FF0000"/>
                    </a:solidFill>
                  </a:rPr>
                  <a:t>asymmetric</a:t>
                </a:r>
                <a:endParaRPr lang="en-GB" sz="1050" dirty="0"/>
              </a:p>
            </p:txBody>
          </p:sp>
        </p:grpSp>
        <p:grpSp>
          <p:nvGrpSpPr>
            <p:cNvPr id="18" name="Group 17"/>
            <p:cNvGrpSpPr/>
            <p:nvPr/>
          </p:nvGrpSpPr>
          <p:grpSpPr>
            <a:xfrm>
              <a:off x="1287780" y="1530163"/>
              <a:ext cx="284783" cy="270744"/>
              <a:chOff x="2952444" y="1195632"/>
              <a:chExt cx="186570" cy="364029"/>
            </a:xfrm>
          </p:grpSpPr>
          <p:cxnSp>
            <p:nvCxnSpPr>
              <p:cNvPr id="19" name="Straight Connector 18"/>
              <p:cNvCxnSpPr/>
              <p:nvPr/>
            </p:nvCxnSpPr>
            <p:spPr>
              <a:xfrm flipV="1">
                <a:off x="2952444" y="1195632"/>
                <a:ext cx="186570" cy="186570"/>
              </a:xfrm>
              <a:prstGeom prst="line">
                <a:avLst/>
              </a:prstGeom>
              <a:noFill/>
              <a:ln w="12700" cap="flat" cmpd="sng" algn="ctr">
                <a:solidFill>
                  <a:srgbClr val="FF0000"/>
                </a:solidFill>
                <a:prstDash val="solid"/>
                <a:tailEnd type="none"/>
              </a:ln>
              <a:effectLst/>
            </p:spPr>
          </p:cxnSp>
          <p:cxnSp>
            <p:nvCxnSpPr>
              <p:cNvPr id="20" name="Straight Connector 19"/>
              <p:cNvCxnSpPr/>
              <p:nvPr/>
            </p:nvCxnSpPr>
            <p:spPr>
              <a:xfrm>
                <a:off x="2952444" y="1373091"/>
                <a:ext cx="186570" cy="186570"/>
              </a:xfrm>
              <a:prstGeom prst="line">
                <a:avLst/>
              </a:prstGeom>
              <a:noFill/>
              <a:ln w="12700" cap="flat" cmpd="sng" algn="ctr">
                <a:solidFill>
                  <a:srgbClr val="FF0000"/>
                </a:solidFill>
                <a:prstDash val="solid"/>
                <a:tailEnd type="none"/>
              </a:ln>
              <a:effectLst/>
            </p:spPr>
          </p:cxnSp>
        </p:grpSp>
      </p:grpSp>
      <p:sp>
        <p:nvSpPr>
          <p:cNvPr id="23" name="Rectangle 22"/>
          <p:cNvSpPr/>
          <p:nvPr/>
        </p:nvSpPr>
        <p:spPr>
          <a:xfrm>
            <a:off x="2435350" y="4090705"/>
            <a:ext cx="1128835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50" dirty="0">
                <a:solidFill>
                  <a:srgbClr val="0000FF"/>
                </a:solidFill>
              </a:rPr>
              <a:t>even symmetric</a:t>
            </a:r>
          </a:p>
          <a:p>
            <a:r>
              <a:rPr lang="en-GB" sz="1050" dirty="0">
                <a:solidFill>
                  <a:srgbClr val="0000FF"/>
                </a:solidFill>
              </a:rPr>
              <a:t>odd symmetric</a:t>
            </a:r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2245223" y="4195430"/>
            <a:ext cx="213587" cy="104070"/>
          </a:xfrm>
          <a:prstGeom prst="line">
            <a:avLst/>
          </a:prstGeom>
          <a:noFill/>
          <a:ln w="12700" cap="flat" cmpd="sng" algn="ctr">
            <a:solidFill>
              <a:srgbClr val="0000FF"/>
            </a:solidFill>
            <a:prstDash val="solid"/>
            <a:tailEnd type="none"/>
          </a:ln>
          <a:effectLst/>
        </p:spPr>
      </p:cxnSp>
      <p:cxnSp>
        <p:nvCxnSpPr>
          <p:cNvPr id="25" name="Straight Connector 24"/>
          <p:cNvCxnSpPr/>
          <p:nvPr/>
        </p:nvCxnSpPr>
        <p:spPr>
          <a:xfrm>
            <a:off x="2245223" y="4294418"/>
            <a:ext cx="213587" cy="104070"/>
          </a:xfrm>
          <a:prstGeom prst="line">
            <a:avLst/>
          </a:prstGeom>
          <a:noFill/>
          <a:ln w="12700" cap="flat" cmpd="sng" algn="ctr">
            <a:solidFill>
              <a:srgbClr val="0000FF"/>
            </a:solidFill>
            <a:prstDash val="solid"/>
            <a:tailEnd type="none"/>
          </a:ln>
          <a:effectLst/>
        </p:spPr>
      </p:cxnSp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8203" y="1341823"/>
            <a:ext cx="4522641" cy="2367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7" name="Straight Connector 26"/>
          <p:cNvCxnSpPr/>
          <p:nvPr/>
        </p:nvCxnSpPr>
        <p:spPr>
          <a:xfrm>
            <a:off x="5845904" y="4005116"/>
            <a:ext cx="360656" cy="1"/>
          </a:xfrm>
          <a:prstGeom prst="line">
            <a:avLst/>
          </a:prstGeom>
          <a:noFill/>
          <a:ln w="2857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  <a:headEnd type="none" w="med" len="med"/>
            <a:tailEnd type="triangle" w="lg" len="lg"/>
          </a:ln>
          <a:effectLst/>
        </p:spPr>
      </p:cxnSp>
      <p:sp>
        <p:nvSpPr>
          <p:cNvPr id="28" name="TextBox 27"/>
          <p:cNvSpPr txBox="1"/>
          <p:nvPr/>
        </p:nvSpPr>
        <p:spPr>
          <a:xfrm>
            <a:off x="2611598" y="947962"/>
            <a:ext cx="433804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i="1" dirty="0"/>
              <a:t>Relevance for crab cavity and instability studies !</a:t>
            </a:r>
          </a:p>
        </p:txBody>
      </p:sp>
    </p:spTree>
    <p:extLst>
      <p:ext uri="{BB962C8B-B14F-4D97-AF65-F5344CB8AC3E}">
        <p14:creationId xmlns:p14="http://schemas.microsoft.com/office/powerpoint/2010/main" val="3483276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67106"/>
            <a:ext cx="8226854" cy="70533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Analog processing of PU signals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8919" y="1171682"/>
            <a:ext cx="8229600" cy="3203145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equalization of phase and amplitude of PU signal within the bandwidth of interest </a:t>
            </a:r>
          </a:p>
          <a:p>
            <a:pPr lvl="1"/>
            <a:r>
              <a:rPr lang="en-US" dirty="0"/>
              <a:t>m</a:t>
            </a:r>
            <a:r>
              <a:rPr lang="en-US" dirty="0" smtClean="0"/>
              <a:t>ust have linear delay </a:t>
            </a:r>
          </a:p>
          <a:p>
            <a:pPr lvl="1"/>
            <a:r>
              <a:rPr lang="en-US" dirty="0"/>
              <a:t>n</a:t>
            </a:r>
            <a:r>
              <a:rPr lang="en-US" dirty="0" smtClean="0"/>
              <a:t>eeds to include compensation for cable</a:t>
            </a:r>
          </a:p>
          <a:p>
            <a:pPr lvl="1"/>
            <a:r>
              <a:rPr lang="en-US" dirty="0"/>
              <a:t>e</a:t>
            </a:r>
            <a:r>
              <a:rPr lang="en-US" dirty="0" smtClean="0"/>
              <a:t>xponential strip-line made this more tricky compared to a linear </a:t>
            </a:r>
            <a:r>
              <a:rPr lang="en-US" dirty="0" smtClean="0"/>
              <a:t>strip-line (SPS WB study)</a:t>
            </a:r>
            <a:endParaRPr lang="en-US" dirty="0" smtClean="0"/>
          </a:p>
          <a:p>
            <a:pPr lvl="1"/>
            <a:r>
              <a:rPr lang="en-US" dirty="0" smtClean="0"/>
              <a:t>button pick-up response would require attention with respect to the type of compensation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7E384A1-2BA1-4ADC-9F69-E8A43649C549}" type="datetime1">
              <a:rPr lang="en-US" smtClean="0"/>
              <a:t>11/30/2021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W. Höfle @WP2&amp;WP4 Joint Meeting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3164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b-NO" sz="3200" dirty="0"/>
              <a:t>FC </a:t>
            </a:r>
            <a:r>
              <a:rPr lang="nb-NO" sz="3200" dirty="0" smtClean="0"/>
              <a:t>BA3, measurement </a:t>
            </a:r>
            <a:r>
              <a:rPr lang="nb-NO" sz="3200" dirty="0"/>
              <a:t>setup</a:t>
            </a:r>
            <a:endParaRPr lang="en-GB" sz="32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7F50631-5C3A-462F-86C6-79F9F1639C74}" type="datetime1">
              <a:rPr lang="en-US" smtClean="0"/>
              <a:t>11/30/2021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W. Höfle @WP2&amp;WP4 Joint Meeting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876300" y="881645"/>
            <a:ext cx="2959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Pickup</a:t>
            </a:r>
            <a:r>
              <a:rPr lang="nb-NO" dirty="0"/>
              <a:t>: BPWB.32101</a:t>
            </a:r>
            <a:endParaRPr lang="en-GB" dirty="0"/>
          </a:p>
        </p:txBody>
      </p:sp>
      <p:pic>
        <p:nvPicPr>
          <p:cNvPr id="18" name="Content Placeholder 1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4454" y="1740954"/>
            <a:ext cx="8229600" cy="231460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39579" y="2981874"/>
            <a:ext cx="16209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compensation</a:t>
            </a:r>
          </a:p>
          <a:p>
            <a:r>
              <a:rPr lang="en-US" dirty="0" smtClean="0"/>
              <a:t>amplification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355850" y="3443539"/>
            <a:ext cx="2557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 wide band feedback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850030" y="2898257"/>
            <a:ext cx="11721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f</a:t>
            </a:r>
            <a:r>
              <a:rPr lang="en-US" smtClean="0"/>
              <a:t>rom SPS</a:t>
            </a:r>
          </a:p>
          <a:p>
            <a:r>
              <a:rPr lang="en-US" dirty="0" smtClean="0"/>
              <a:t>damper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036135" y="1554430"/>
            <a:ext cx="14606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VME modules</a:t>
            </a:r>
            <a:endParaRPr lang="en-US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7399324" y="1550801"/>
            <a:ext cx="13580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VME module</a:t>
            </a:r>
            <a:endParaRPr lang="en-US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742242" y="4085986"/>
            <a:ext cx="80151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 means of compensating the offset before digitization critical to make best use of the available range of the ADC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185376" y="2075879"/>
            <a:ext cx="78739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rgbClr val="FF0000"/>
                </a:solidFill>
              </a:rPr>
              <a:t>digitization</a:t>
            </a:r>
            <a:endParaRPr lang="en-US" sz="1000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145427" y="2060489"/>
            <a:ext cx="14414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BPF e.g. 200 MHz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69984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2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CERNcobrandi16-9</Template>
  <TotalTime>3155</TotalTime>
  <Words>1519</Words>
  <Application>Microsoft Office PowerPoint</Application>
  <PresentationFormat>On-screen Show (16:9)</PresentationFormat>
  <Paragraphs>279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9" baseType="lpstr">
      <vt:lpstr>Arial</vt:lpstr>
      <vt:lpstr>Calibri</vt:lpstr>
      <vt:lpstr>Cambria Math</vt:lpstr>
      <vt:lpstr>Symbol</vt:lpstr>
      <vt:lpstr>Wingdings</vt:lpstr>
      <vt:lpstr>CERN2Corporate16-9</vt:lpstr>
      <vt:lpstr>Lessons learnt from the wideband feedback R&amp;D in the SPS for the head tail I/Q sampling</vt:lpstr>
      <vt:lpstr>Reminder: Noise in crab cavities</vt:lpstr>
      <vt:lpstr>SPS Wideband Feedback system</vt:lpstr>
      <vt:lpstr>SPS kicker design report </vt:lpstr>
      <vt:lpstr>SPS kicker design report </vt:lpstr>
      <vt:lpstr>Multi-band approach</vt:lpstr>
      <vt:lpstr>I/Q sampling</vt:lpstr>
      <vt:lpstr>Analog processing of PU signals</vt:lpstr>
      <vt:lpstr>FC BA3, measurement setup</vt:lpstr>
      <vt:lpstr>Closed orbit suppression</vt:lpstr>
      <vt:lpstr>MD results*</vt:lpstr>
      <vt:lpstr>FC BA3, DamperLoops acquisition</vt:lpstr>
      <vt:lpstr>Normalized beam position</vt:lpstr>
      <vt:lpstr>Headtail oscillation detection</vt:lpstr>
      <vt:lpstr>Visualization of bunch motion (1)</vt:lpstr>
      <vt:lpstr>Visualization of bunch motion (2)</vt:lpstr>
      <vt:lpstr>Visualization of bunch motion (3)</vt:lpstr>
      <vt:lpstr>FC BA3, DamperLoops acquisition*</vt:lpstr>
      <vt:lpstr>FC BA3, DamperLoops acquisition, injection</vt:lpstr>
      <vt:lpstr>FC BA3, DamperLoops acquisition</vt:lpstr>
      <vt:lpstr>VME crate in SPS FC</vt:lpstr>
      <vt:lpstr>Revival of VME hardware?</vt:lpstr>
      <vt:lpstr>Some lessons and recommendations 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Endre Rorlien Bjorsvik</dc:creator>
  <cp:lastModifiedBy>Wolfgang Hofle</cp:lastModifiedBy>
  <cp:revision>173</cp:revision>
  <dcterms:created xsi:type="dcterms:W3CDTF">2017-02-21T08:31:28Z</dcterms:created>
  <dcterms:modified xsi:type="dcterms:W3CDTF">2021-11-30T09:38:34Z</dcterms:modified>
</cp:coreProperties>
</file>