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4" r:id="rId2"/>
    <p:sldId id="268" r:id="rId3"/>
    <p:sldId id="270" r:id="rId4"/>
    <p:sldId id="271" r:id="rId5"/>
    <p:sldId id="266" r:id="rId6"/>
    <p:sldId id="269" r:id="rId7"/>
    <p:sldId id="265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0FEA0"/>
    <a:srgbClr val="FF8989"/>
    <a:srgbClr val="00529E"/>
    <a:srgbClr val="FF0000"/>
    <a:srgbClr val="CC3300"/>
    <a:srgbClr val="004F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1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6A74CA14-E9E8-44BA-9819-7CFDF96651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422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2BA5DA4-6A94-4701-98CE-F2D162CDE9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8476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banne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2" descr="lato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76200"/>
            <a:ext cx="1885950" cy="5943600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76200"/>
            <a:ext cx="5505450" cy="59436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banner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548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9" name="Picture 9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1031" name="Picture 25" descr="lato4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3429000" y="6550025"/>
            <a:ext cx="4572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b="1" i="1" dirty="0" err="1" smtClean="0">
                <a:solidFill>
                  <a:srgbClr val="00529E"/>
                </a:solidFill>
              </a:rPr>
              <a:t>Tim.Smith</a:t>
            </a:r>
            <a:r>
              <a:rPr lang="en-US" sz="1400" b="1" i="1" dirty="0" smtClean="0">
                <a:solidFill>
                  <a:srgbClr val="00529E"/>
                </a:solidFill>
              </a:rPr>
              <a:t> @ ENTICE </a:t>
            </a:r>
            <a:r>
              <a:rPr lang="en-US" sz="1400" b="1" i="1" dirty="0" smtClean="0">
                <a:solidFill>
                  <a:srgbClr val="00529E"/>
                </a:solidFill>
              </a:rPr>
              <a:t>Meeting </a:t>
            </a:r>
            <a:r>
              <a:rPr lang="en-US" sz="1400" b="1" i="1" dirty="0" smtClean="0">
                <a:solidFill>
                  <a:srgbClr val="00529E"/>
                </a:solidFill>
              </a:rPr>
              <a:t>[Nov </a:t>
            </a:r>
            <a:r>
              <a:rPr lang="en-US" sz="1400" b="1" i="1" dirty="0" smtClean="0">
                <a:solidFill>
                  <a:srgbClr val="00529E"/>
                </a:solidFill>
              </a:rPr>
              <a:t>2010] </a:t>
            </a:r>
            <a:r>
              <a:rPr lang="en-US" sz="1400" b="1" i="1" dirty="0">
                <a:solidFill>
                  <a:srgbClr val="00529E"/>
                </a:solidFill>
              </a:rPr>
              <a:t>- </a:t>
            </a:r>
            <a:fld id="{7411D7AD-6CB2-446F-A775-E890509EE7FF}" type="slidenum">
              <a:rPr lang="en-US" sz="1400" b="1" i="1">
                <a:solidFill>
                  <a:srgbClr val="00529E"/>
                </a:solidFill>
              </a:rPr>
              <a:pPr algn="r">
                <a:defRPr/>
              </a:pPr>
              <a:t>‹#›</a:t>
            </a:fld>
            <a:endParaRPr lang="en-US" sz="1400" b="1" i="1" dirty="0">
              <a:solidFill>
                <a:srgbClr val="00529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</a:t>
            </a:r>
            <a:br>
              <a:rPr lang="en-GB" dirty="0" smtClean="0"/>
            </a:br>
            <a:r>
              <a:rPr lang="en-GB" dirty="0" smtClean="0"/>
              <a:t>CERN </a:t>
            </a:r>
            <a:r>
              <a:rPr lang="en-GB" dirty="0" smtClean="0"/>
              <a:t>Document Server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4191000"/>
            <a:ext cx="6400800" cy="10668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>
                <a:solidFill>
                  <a:srgbClr val="FF0000"/>
                </a:solidFill>
              </a:rPr>
              <a:t> November </a:t>
            </a:r>
            <a:r>
              <a:rPr lang="en-GB" dirty="0" smtClean="0">
                <a:solidFill>
                  <a:srgbClr val="FF0000"/>
                </a:solidFill>
              </a:rPr>
              <a:t>2010</a:t>
            </a:r>
          </a:p>
          <a:p>
            <a:r>
              <a:rPr lang="fr-CH" dirty="0" smtClean="0"/>
              <a:t>Tim Smith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Landscape +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Yesterday</a:t>
            </a:r>
          </a:p>
          <a:p>
            <a:pPr lvl="1"/>
            <a:r>
              <a:rPr lang="en-US" dirty="0" smtClean="0"/>
              <a:t>CDS: Institutional and Subject Library</a:t>
            </a:r>
          </a:p>
          <a:p>
            <a:pPr lvl="2"/>
            <a:r>
              <a:rPr lang="en-US" dirty="0" smtClean="0"/>
              <a:t>Running on </a:t>
            </a:r>
            <a:r>
              <a:rPr lang="en-US" dirty="0" err="1" smtClean="0"/>
              <a:t>Invenio</a:t>
            </a:r>
            <a:r>
              <a:rPr lang="en-US" dirty="0" smtClean="0"/>
              <a:t> software</a:t>
            </a:r>
          </a:p>
          <a:p>
            <a:pPr lvl="1"/>
            <a:r>
              <a:rPr lang="en-US" dirty="0" smtClean="0"/>
              <a:t>SPIRES: HEP </a:t>
            </a:r>
            <a:r>
              <a:rPr lang="en-US" dirty="0" err="1" smtClean="0"/>
              <a:t>DataBase</a:t>
            </a:r>
            <a:endParaRPr lang="en-US" dirty="0" smtClean="0"/>
          </a:p>
          <a:p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INSPIRE launched a couple of weeks ago</a:t>
            </a:r>
          </a:p>
          <a:p>
            <a:pPr lvl="2"/>
            <a:r>
              <a:rPr lang="en-US" dirty="0" err="1" smtClean="0"/>
              <a:t>Invenio</a:t>
            </a:r>
            <a:r>
              <a:rPr lang="en-US" dirty="0" smtClean="0"/>
              <a:t> software, significant development</a:t>
            </a:r>
          </a:p>
          <a:p>
            <a:pPr lvl="1"/>
            <a:r>
              <a:rPr lang="en-US" dirty="0" smtClean="0"/>
              <a:t>Joint SLAC, FNAL, DESY, CERN initiative</a:t>
            </a:r>
          </a:p>
          <a:p>
            <a:r>
              <a:rPr lang="en-US" dirty="0" smtClean="0"/>
              <a:t>Tomorrow</a:t>
            </a:r>
          </a:p>
          <a:p>
            <a:pPr lvl="1"/>
            <a:r>
              <a:rPr lang="en-US" dirty="0" smtClean="0"/>
              <a:t>CDS de-scope</a:t>
            </a:r>
          </a:p>
          <a:p>
            <a:pPr lvl="2"/>
            <a:r>
              <a:rPr lang="en-US" dirty="0" smtClean="0"/>
              <a:t>Institutional repository: 200k in CDS</a:t>
            </a:r>
          </a:p>
          <a:p>
            <a:pPr lvl="1"/>
            <a:r>
              <a:rPr lang="en-US" dirty="0" smtClean="0"/>
              <a:t>Subject </a:t>
            </a:r>
            <a:r>
              <a:rPr lang="en-US" dirty="0"/>
              <a:t>repository: 900k records in </a:t>
            </a:r>
            <a:r>
              <a:rPr lang="en-US" dirty="0" smtClean="0"/>
              <a:t>INSPIRE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457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Digital Library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Harvested</a:t>
            </a:r>
          </a:p>
          <a:p>
            <a:pPr lvl="1"/>
            <a:r>
              <a:rPr lang="en-US" dirty="0" smtClean="0"/>
              <a:t>Submitted</a:t>
            </a:r>
          </a:p>
          <a:p>
            <a:pPr lvl="1"/>
            <a:r>
              <a:rPr lang="en-US" dirty="0" smtClean="0"/>
              <a:t>Moderated</a:t>
            </a:r>
          </a:p>
          <a:p>
            <a:pPr lvl="1"/>
            <a:r>
              <a:rPr lang="en-US" dirty="0" smtClean="0"/>
              <a:t>Curated</a:t>
            </a:r>
          </a:p>
          <a:p>
            <a:pPr lvl="2"/>
            <a:r>
              <a:rPr lang="en-US" dirty="0" smtClean="0"/>
              <a:t>Sanitization, Standardization</a:t>
            </a:r>
          </a:p>
          <a:p>
            <a:pPr lvl="2"/>
            <a:r>
              <a:rPr lang="en-US" dirty="0" smtClean="0"/>
              <a:t>Disambiguation</a:t>
            </a:r>
          </a:p>
          <a:p>
            <a:pPr lvl="2"/>
            <a:r>
              <a:rPr lang="en-US" dirty="0" smtClean="0"/>
              <a:t>Knowledge bases</a:t>
            </a:r>
          </a:p>
          <a:p>
            <a:pPr lvl="3"/>
            <a:r>
              <a:rPr lang="en-US" dirty="0" smtClean="0"/>
              <a:t>HEP taxonomy / ontology</a:t>
            </a:r>
          </a:p>
          <a:p>
            <a:pPr lvl="1"/>
            <a:r>
              <a:rPr lang="en-US" dirty="0" smtClean="0"/>
              <a:t>Transformed</a:t>
            </a:r>
          </a:p>
          <a:p>
            <a:pPr lvl="1"/>
            <a:r>
              <a:rPr lang="en-US" dirty="0" smtClean="0"/>
              <a:t>Archived</a:t>
            </a:r>
          </a:p>
        </p:txBody>
      </p:sp>
    </p:spTree>
    <p:extLst>
      <p:ext uri="{BB962C8B-B14F-4D97-AF65-F5344CB8AC3E}">
        <p14:creationId xmlns:p14="http://schemas.microsoft.com/office/powerpoint/2010/main" val="1485741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Digital Library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Indexation</a:t>
            </a:r>
          </a:p>
          <a:p>
            <a:pPr lvl="1"/>
            <a:r>
              <a:rPr lang="en-US" dirty="0" smtClean="0"/>
              <a:t>Search</a:t>
            </a:r>
          </a:p>
          <a:p>
            <a:pPr lvl="1"/>
            <a:r>
              <a:rPr lang="en-US" dirty="0" smtClean="0"/>
              <a:t>Reference extraction</a:t>
            </a:r>
          </a:p>
          <a:p>
            <a:pPr lvl="1"/>
            <a:r>
              <a:rPr lang="en-US" dirty="0" smtClean="0"/>
              <a:t>Citation analysis</a:t>
            </a:r>
          </a:p>
          <a:p>
            <a:pPr lvl="1"/>
            <a:r>
              <a:rPr lang="en-US" dirty="0" smtClean="0"/>
              <a:t>OCR</a:t>
            </a:r>
          </a:p>
          <a:p>
            <a:r>
              <a:rPr lang="en-US" dirty="0" smtClean="0"/>
              <a:t>Enrichment</a:t>
            </a:r>
          </a:p>
          <a:p>
            <a:pPr lvl="1"/>
            <a:r>
              <a:rPr lang="en-US" dirty="0" smtClean="0"/>
              <a:t>Librarians</a:t>
            </a:r>
          </a:p>
          <a:p>
            <a:pPr lvl="1"/>
            <a:r>
              <a:rPr lang="en-US" dirty="0" smtClean="0"/>
              <a:t>Crowd-sourcing</a:t>
            </a:r>
          </a:p>
        </p:txBody>
      </p:sp>
    </p:spTree>
    <p:extLst>
      <p:ext uri="{BB962C8B-B14F-4D97-AF65-F5344CB8AC3E}">
        <p14:creationId xmlns:p14="http://schemas.microsoft.com/office/powerpoint/2010/main" val="663756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Serving Content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12194" y="2311472"/>
            <a:ext cx="1447800" cy="4572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CDSweb</a:t>
            </a:r>
            <a:endParaRPr lang="en-GB" dirty="0"/>
          </a:p>
        </p:txBody>
      </p:sp>
      <p:sp>
        <p:nvSpPr>
          <p:cNvPr id="5" name="Down Arrow 4"/>
          <p:cNvSpPr/>
          <p:nvPr/>
        </p:nvSpPr>
        <p:spPr>
          <a:xfrm rot="3597331">
            <a:off x="4489371" y="1042456"/>
            <a:ext cx="228600" cy="1525451"/>
          </a:xfrm>
          <a:prstGeom prst="downArrow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Up Arrow 5"/>
          <p:cNvSpPr/>
          <p:nvPr/>
        </p:nvSpPr>
        <p:spPr>
          <a:xfrm rot="3447789">
            <a:off x="4833225" y="1336469"/>
            <a:ext cx="228600" cy="1132559"/>
          </a:xfrm>
          <a:prstGeom prst="upArrow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711994" y="2311472"/>
            <a:ext cx="1447800" cy="4572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CDSmedia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038600" y="3429000"/>
            <a:ext cx="1447800" cy="4572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WMVStream</a:t>
            </a:r>
            <a:endParaRPr lang="en-GB" sz="1400" dirty="0" smtClean="0"/>
          </a:p>
          <a:p>
            <a:pPr algn="ctr"/>
            <a:r>
              <a:rPr lang="en-GB" sz="1400" dirty="0" smtClean="0"/>
              <a:t>MMS</a:t>
            </a:r>
            <a:endParaRPr lang="en-GB" sz="1400" dirty="0"/>
          </a:p>
        </p:txBody>
      </p:sp>
      <p:pic>
        <p:nvPicPr>
          <p:cNvPr id="9" name="Picture 4" descr="\\cern.ch\dfs\Users\t\tjs\Documents\My Pictures\Microsoft Clip Organizer\j043394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838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own Arrow 9"/>
          <p:cNvSpPr/>
          <p:nvPr/>
        </p:nvSpPr>
        <p:spPr>
          <a:xfrm rot="5400000">
            <a:off x="3159794" y="2387672"/>
            <a:ext cx="228600" cy="381000"/>
          </a:xfrm>
          <a:prstGeom prst="downArrow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4267200" y="4724400"/>
            <a:ext cx="1447800" cy="609600"/>
            <a:chOff x="4495800" y="3962400"/>
            <a:chExt cx="1447800" cy="609600"/>
          </a:xfrm>
        </p:grpSpPr>
        <p:sp>
          <p:nvSpPr>
            <p:cNvPr id="12" name="Rectangle 11"/>
            <p:cNvSpPr/>
            <p:nvPr/>
          </p:nvSpPr>
          <p:spPr>
            <a:xfrm>
              <a:off x="4495800" y="3962400"/>
              <a:ext cx="1447800" cy="609600"/>
            </a:xfrm>
            <a:prstGeom prst="rect">
              <a:avLst/>
            </a:prstGeom>
            <a:solidFill>
              <a:srgbClr val="00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dirty="0" smtClean="0"/>
                <a:t>DFS</a:t>
              </a:r>
              <a:endParaRPr lang="en-GB" dirty="0"/>
            </a:p>
          </p:txBody>
        </p:sp>
        <p:sp>
          <p:nvSpPr>
            <p:cNvPr id="13" name="Can 12"/>
            <p:cNvSpPr/>
            <p:nvPr/>
          </p:nvSpPr>
          <p:spPr>
            <a:xfrm>
              <a:off x="4572000" y="4267200"/>
              <a:ext cx="381000" cy="228600"/>
            </a:xfrm>
            <a:prstGeom prst="can">
              <a:avLst/>
            </a:prstGeom>
            <a:solidFill>
              <a:srgbClr val="006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Can 13"/>
            <p:cNvSpPr/>
            <p:nvPr/>
          </p:nvSpPr>
          <p:spPr>
            <a:xfrm>
              <a:off x="5029200" y="4267200"/>
              <a:ext cx="381000" cy="228600"/>
            </a:xfrm>
            <a:prstGeom prst="can">
              <a:avLst/>
            </a:prstGeom>
            <a:solidFill>
              <a:srgbClr val="006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Can 14"/>
            <p:cNvSpPr/>
            <p:nvPr/>
          </p:nvSpPr>
          <p:spPr>
            <a:xfrm>
              <a:off x="5486400" y="4267200"/>
              <a:ext cx="381000" cy="228600"/>
            </a:xfrm>
            <a:prstGeom prst="can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Up Arrow 15"/>
          <p:cNvSpPr/>
          <p:nvPr/>
        </p:nvSpPr>
        <p:spPr>
          <a:xfrm rot="18597492">
            <a:off x="3518917" y="3882257"/>
            <a:ext cx="228600" cy="937782"/>
          </a:xfrm>
          <a:prstGeom prst="up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Up Arrow 16"/>
          <p:cNvSpPr/>
          <p:nvPr/>
        </p:nvSpPr>
        <p:spPr>
          <a:xfrm rot="19481613">
            <a:off x="4444356" y="3965391"/>
            <a:ext cx="228600" cy="685800"/>
          </a:xfrm>
          <a:prstGeom prst="up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562600" y="3429000"/>
            <a:ext cx="1447800" cy="4572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FlashStream</a:t>
            </a:r>
            <a:endParaRPr lang="en-GB" sz="1600" dirty="0"/>
          </a:p>
        </p:txBody>
      </p:sp>
      <p:sp>
        <p:nvSpPr>
          <p:cNvPr id="19" name="Up Arrow 18"/>
          <p:cNvSpPr/>
          <p:nvPr/>
        </p:nvSpPr>
        <p:spPr>
          <a:xfrm rot="2225665">
            <a:off x="5390528" y="3953481"/>
            <a:ext cx="228600" cy="769515"/>
          </a:xfrm>
          <a:prstGeom prst="up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2438400" y="419100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Masters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5000" y="41910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Slaves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2" name="Up Arrow 21"/>
          <p:cNvSpPr/>
          <p:nvPr/>
        </p:nvSpPr>
        <p:spPr>
          <a:xfrm rot="1471317">
            <a:off x="5160009" y="1680312"/>
            <a:ext cx="228600" cy="1781596"/>
          </a:xfrm>
          <a:prstGeom prst="up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Up Arrow 22"/>
          <p:cNvSpPr/>
          <p:nvPr/>
        </p:nvSpPr>
        <p:spPr>
          <a:xfrm rot="21035514">
            <a:off x="5992211" y="1760888"/>
            <a:ext cx="228600" cy="1545883"/>
          </a:xfrm>
          <a:prstGeom prst="up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Up Arrow 23"/>
          <p:cNvSpPr/>
          <p:nvPr/>
        </p:nvSpPr>
        <p:spPr>
          <a:xfrm rot="20848761">
            <a:off x="2334191" y="2838595"/>
            <a:ext cx="228600" cy="469664"/>
          </a:xfrm>
          <a:prstGeom prst="up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Up Arrow 24"/>
          <p:cNvSpPr/>
          <p:nvPr/>
        </p:nvSpPr>
        <p:spPr>
          <a:xfrm rot="4177679">
            <a:off x="3806072" y="336904"/>
            <a:ext cx="228600" cy="2752723"/>
          </a:xfrm>
          <a:prstGeom prst="up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2057400" y="3429000"/>
            <a:ext cx="1447800" cy="4572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Media Archive</a:t>
            </a:r>
          </a:p>
          <a:p>
            <a:pPr algn="ctr"/>
            <a:r>
              <a:rPr lang="en-GB" sz="1400" dirty="0" smtClean="0"/>
              <a:t>IIS</a:t>
            </a:r>
            <a:endParaRPr lang="en-GB" sz="1400" dirty="0"/>
          </a:p>
        </p:txBody>
      </p:sp>
      <p:sp>
        <p:nvSpPr>
          <p:cNvPr id="27" name="Rectangle 26"/>
          <p:cNvSpPr/>
          <p:nvPr/>
        </p:nvSpPr>
        <p:spPr>
          <a:xfrm>
            <a:off x="7086600" y="3429000"/>
            <a:ext cx="1447800" cy="4572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WebCast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5058078" y="38216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x4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582078" y="38216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x4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057400" y="38216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x2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8153400" y="38216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x8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843952" y="4763869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x7</a:t>
            </a:r>
          </a:p>
          <a:p>
            <a:r>
              <a:rPr lang="en-US" dirty="0" smtClean="0"/>
              <a:t>(70TB)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267200" y="5715000"/>
            <a:ext cx="1447800" cy="4572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Transcoder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867400" y="563880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x10</a:t>
            </a:r>
            <a:endParaRPr lang="en-US" dirty="0"/>
          </a:p>
        </p:txBody>
      </p:sp>
      <p:sp>
        <p:nvSpPr>
          <p:cNvPr id="35" name="Down Arrow 34"/>
          <p:cNvSpPr/>
          <p:nvPr/>
        </p:nvSpPr>
        <p:spPr>
          <a:xfrm rot="2059102">
            <a:off x="3267135" y="2833564"/>
            <a:ext cx="228600" cy="577630"/>
          </a:xfrm>
          <a:prstGeom prst="downArrow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Up Arrow 35"/>
          <p:cNvSpPr/>
          <p:nvPr/>
        </p:nvSpPr>
        <p:spPr>
          <a:xfrm rot="19233833">
            <a:off x="6734354" y="1434688"/>
            <a:ext cx="228600" cy="2091808"/>
          </a:xfrm>
          <a:prstGeom prst="up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Curved Left Arrow 36"/>
          <p:cNvSpPr/>
          <p:nvPr/>
        </p:nvSpPr>
        <p:spPr>
          <a:xfrm rot="5400000" flipV="1">
            <a:off x="4857750" y="5010150"/>
            <a:ext cx="266700" cy="990600"/>
          </a:xfrm>
          <a:prstGeom prst="curvedLeftArrow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78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CDS and Drupal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Serving which content</a:t>
            </a:r>
          </a:p>
          <a:p>
            <a:pPr lvl="1"/>
            <a:r>
              <a:rPr lang="en-US" dirty="0" smtClean="0"/>
              <a:t>Primary focus was Photos, Videos, but should be inclusive</a:t>
            </a:r>
          </a:p>
          <a:p>
            <a:r>
              <a:rPr lang="en-US" dirty="0" smtClean="0"/>
              <a:t>Phases</a:t>
            </a:r>
          </a:p>
          <a:p>
            <a:pPr lvl="1"/>
            <a:r>
              <a:rPr lang="en-US" dirty="0" smtClean="0"/>
              <a:t>Material selection and display</a:t>
            </a:r>
          </a:p>
          <a:p>
            <a:pPr lvl="1"/>
            <a:r>
              <a:rPr lang="en-US" dirty="0" smtClean="0"/>
              <a:t>Enrichment and upload</a:t>
            </a:r>
          </a:p>
          <a:p>
            <a:pPr lvl="2"/>
            <a:r>
              <a:rPr lang="en-US" dirty="0" smtClean="0"/>
              <a:t>Drupal web site creator</a:t>
            </a:r>
          </a:p>
          <a:p>
            <a:pPr lvl="2"/>
            <a:r>
              <a:rPr lang="en-US" dirty="0" smtClean="0"/>
              <a:t>End web user</a:t>
            </a:r>
          </a:p>
          <a:p>
            <a:r>
              <a:rPr lang="en-US" dirty="0" smtClean="0"/>
              <a:t>Options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Search: Drupal development, CDS ready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Embed: CDS available for videos, </a:t>
            </a:r>
            <a:r>
              <a:rPr lang="en-US" dirty="0" err="1" smtClean="0"/>
              <a:t>stabilise</a:t>
            </a:r>
            <a:r>
              <a:rPr lang="en-US" dirty="0" smtClean="0"/>
              <a:t> format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Pull/Push: ACLs, locks (no), queues, moderation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File </a:t>
            </a:r>
            <a:r>
              <a:rPr lang="en-US" dirty="0" err="1" smtClean="0"/>
              <a:t>mgmt</a:t>
            </a:r>
            <a:r>
              <a:rPr lang="en-US" dirty="0" smtClean="0"/>
              <a:t>: …</a:t>
            </a:r>
          </a:p>
          <a:p>
            <a:r>
              <a:rPr lang="en-US" smtClean="0"/>
              <a:t>Action</a:t>
            </a:r>
            <a:endParaRPr lang="en-US" dirty="0" smtClean="0"/>
          </a:p>
          <a:p>
            <a:pPr lvl="1"/>
            <a:r>
              <a:rPr lang="en-US" dirty="0" smtClean="0"/>
              <a:t>TECH started</a:t>
            </a:r>
          </a:p>
          <a:p>
            <a:pPr lvl="1"/>
            <a:r>
              <a:rPr lang="en-US" dirty="0" smtClean="0"/>
              <a:t>Collaboration: 50 other instances</a:t>
            </a:r>
          </a:p>
          <a:p>
            <a:pPr lvl="2"/>
            <a:r>
              <a:rPr lang="en-US" dirty="0" smtClean="0"/>
              <a:t>Fri-Tic have launched a </a:t>
            </a:r>
            <a:r>
              <a:rPr lang="en-US" dirty="0" err="1" smtClean="0"/>
              <a:t>Invenio</a:t>
            </a:r>
            <a:r>
              <a:rPr lang="en-US" dirty="0" smtClean="0"/>
              <a:t>&lt;&gt;Drupal initiative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189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640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2304</TotalTime>
  <Words>204</Words>
  <Application>Microsoft Macintosh PowerPoint</Application>
  <PresentationFormat>On-screen Show (4:3)</PresentationFormat>
  <Paragraphs>76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The CERN Document Server</vt:lpstr>
      <vt:lpstr>Landscape + Evolution</vt:lpstr>
      <vt:lpstr>A Digital Library ?</vt:lpstr>
      <vt:lpstr>A Digital Library ?</vt:lpstr>
      <vt:lpstr>Serving Content</vt:lpstr>
      <vt:lpstr>CDS and Drupal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UDS Group Meeting</dc:title>
  <dc:creator>Tim Smith; rosy</dc:creator>
  <cp:lastModifiedBy>Tim Smith</cp:lastModifiedBy>
  <cp:revision>359</cp:revision>
  <dcterms:created xsi:type="dcterms:W3CDTF">2006-05-15T08:51:15Z</dcterms:created>
  <dcterms:modified xsi:type="dcterms:W3CDTF">2010-11-12T13:27:28Z</dcterms:modified>
</cp:coreProperties>
</file>