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9" r:id="rId2"/>
    <p:sldId id="314" r:id="rId3"/>
    <p:sldId id="332" r:id="rId4"/>
    <p:sldId id="333" r:id="rId5"/>
    <p:sldId id="334" r:id="rId6"/>
    <p:sldId id="335" r:id="rId7"/>
    <p:sldId id="327" r:id="rId8"/>
    <p:sldId id="350" r:id="rId9"/>
    <p:sldId id="338" r:id="rId10"/>
    <p:sldId id="339" r:id="rId11"/>
    <p:sldId id="341" r:id="rId12"/>
    <p:sldId id="343" r:id="rId13"/>
    <p:sldId id="342" r:id="rId14"/>
    <p:sldId id="344" r:id="rId15"/>
    <p:sldId id="345" r:id="rId16"/>
    <p:sldId id="352" r:id="rId17"/>
    <p:sldId id="336" r:id="rId18"/>
    <p:sldId id="337" r:id="rId19"/>
    <p:sldId id="348" r:id="rId20"/>
    <p:sldId id="347" r:id="rId21"/>
    <p:sldId id="340" r:id="rId22"/>
    <p:sldId id="288" r:id="rId23"/>
    <p:sldId id="349" r:id="rId24"/>
    <p:sldId id="35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15" autoAdjust="0"/>
    <p:restoredTop sz="94672" autoAdjust="0"/>
  </p:normalViewPr>
  <p:slideViewPr>
    <p:cSldViewPr snapToGrid="0" snapToObjects="1">
      <p:cViewPr>
        <p:scale>
          <a:sx n="87" d="100"/>
          <a:sy n="87" d="100"/>
        </p:scale>
        <p:origin x="483" y="54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C133265-C4C4-48FA-AF72-26243FEA7879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B9E0CD2-3425-4B61-B68D-0A846BEEBE24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A8173E-75A8-4EA2-9DC2-F80AAB12688E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78B11C3-E275-4068-9BF5-EA18455FE31D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4164814-9556-4DFD-9E93-3F3417054CC5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7F76C9D-B662-40DF-AD21-1E86FE4D2ACD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3E259FB-F013-404C-8465-2DB494DA8A1B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13BEA02-6B31-4FEB-91D3-556AA04E3DF6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AB6D-5848-4015-B1E8-DE96CBFFB958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0439-1BA6-436A-9BE8-0ED4B9AA21FA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BF3E-ED0F-4E48-B9D8-E0F20CE7A28D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8408-2ABF-4B7F-8154-D34F93247D20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B2E1A-99D0-43D3-B05C-1ED803257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B1562-B549-4AB8-AB36-25C391E7D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12F0D4-F795-4FB7-A09D-45E2EDD92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F9571-FA9C-4F07-87CA-AECF5BCBBA0B}" type="datetime1">
              <a:rPr lang="en-US" smtClean="0"/>
              <a:t>11/26/2021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A16C7C-046E-4710-B22A-79FD39D74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AE9DF-D97A-43B9-A0D1-A9B0DABE3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A0C90-A4F1-4A26-B272-2955CC934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310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CFAC5-6168-4E68-9594-6FDF18E547CE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B874A-D4F7-43EF-9B66-2D2D610ECFBF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2B662-B339-444B-BA01-387E96494AE5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6FF25-B753-4238-BB41-F97CC6535F75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4C43B-1644-4BF2-99F0-98AA5EB22CCF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C9F01-DE8D-4EF1-B05B-828156129A13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91557FCE-24A4-4C3A-9980-6EE507204D34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Summary of Quadrupole CBFB Beam Tests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Jan Paszkiewicz</a:t>
            </a:r>
          </a:p>
          <a:p>
            <a:pPr algn="l"/>
            <a:r>
              <a:rPr lang="en-US" sz="1800" dirty="0"/>
              <a:t>26/11/2021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4037"/>
          </a:xfrm>
        </p:spPr>
        <p:txBody>
          <a:bodyPr/>
          <a:lstStyle/>
          <a:p>
            <a:r>
              <a:rPr lang="en-US" dirty="0"/>
              <a:t>Further Iterations </a:t>
            </a:r>
            <a:endParaRPr lang="en-GB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204281" y="1245140"/>
            <a:ext cx="6892047" cy="49319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Testing at higher intensity with 40 MHz cavities off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Quadrupole oscillations appeared without excitation.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Mode 5 appeared to be dominant based on </a:t>
            </a:r>
            <a:r>
              <a:rPr lang="en-GB" dirty="0" err="1"/>
              <a:t>tomoscope</a:t>
            </a:r>
            <a:r>
              <a:rPr lang="en-GB" dirty="0"/>
              <a:t> plots.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Applying the new feedback (h16</a:t>
            </a:r>
            <a:r>
              <a:rPr lang="en-CH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→</a:t>
            </a:r>
            <a:r>
              <a:rPr lang="en-GB" dirty="0"/>
              <a:t>h5) showed no difference.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-US" baseline="-25000" dirty="0"/>
              <a:t>s</a:t>
            </a:r>
            <a:r>
              <a:rPr lang="en-US" dirty="0"/>
              <a:t> function was constant so far: not correct!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Calculated expected fs from data exported from Samplers and Functions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Found bug in IQ converters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1 cycle delay difference between I and Q channels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Converters run at h64 : 90° difference at h16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Cancelled out 90° shift between I and Q: no phase control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51A12FE-321F-4D30-836E-5AB56991E9D6}"/>
              </a:ext>
            </a:extLst>
          </p:cNvPr>
          <p:cNvGrpSpPr/>
          <p:nvPr/>
        </p:nvGrpSpPr>
        <p:grpSpPr>
          <a:xfrm>
            <a:off x="7202303" y="1689797"/>
            <a:ext cx="4708169" cy="3727127"/>
            <a:chOff x="7139073" y="1231931"/>
            <a:chExt cx="4708169" cy="3727127"/>
          </a:xfrm>
        </p:grpSpPr>
        <p:pic>
          <p:nvPicPr>
            <p:cNvPr id="3" name="Picture 2" descr="Chart, line chart&#10;&#10;Description automatically generated">
              <a:extLst>
                <a:ext uri="{FF2B5EF4-FFF2-40B4-BE49-F238E27FC236}">
                  <a16:creationId xmlns:a16="http://schemas.microsoft.com/office/drawing/2014/main" id="{BDF0CB6D-07B0-4ABB-89AB-F9663B5884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39073" y="1298641"/>
              <a:ext cx="4708169" cy="366041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74E2546-8CA1-474C-82F0-F30C5BACDCF8}"/>
                </a:ext>
              </a:extLst>
            </p:cNvPr>
            <p:cNvSpPr txBox="1"/>
            <p:nvPr/>
          </p:nvSpPr>
          <p:spPr>
            <a:xfrm>
              <a:off x="10645895" y="2660755"/>
              <a:ext cx="86576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228 Hz</a:t>
              </a:r>
              <a:endParaRPr lang="en-CH" dirty="0">
                <a:solidFill>
                  <a:schemeClr val="tx2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659FFAC-BA00-402E-9A61-D327EE165BAE}"/>
                </a:ext>
              </a:extLst>
            </p:cNvPr>
            <p:cNvSpPr txBox="1"/>
            <p:nvPr/>
          </p:nvSpPr>
          <p:spPr>
            <a:xfrm>
              <a:off x="8542506" y="1231931"/>
              <a:ext cx="85927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480 Hz</a:t>
              </a:r>
              <a:endParaRPr lang="en-CH" dirty="0">
                <a:solidFill>
                  <a:schemeClr val="tx2"/>
                </a:solidFill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5541261-85B1-4BB4-A1B9-F865C26F3F2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99251" y="1508930"/>
              <a:ext cx="92413" cy="475513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466AF06-9BB0-4180-A35A-8B1975CBF6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78895" y="2947481"/>
              <a:ext cx="363165" cy="276428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1783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4037"/>
          </a:xfrm>
        </p:spPr>
        <p:txBody>
          <a:bodyPr/>
          <a:lstStyle/>
          <a:p>
            <a:r>
              <a:rPr lang="en-US" dirty="0"/>
              <a:t>Filter Frequency Scaling</a:t>
            </a:r>
            <a:endParaRPr lang="en-GB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204281" y="1193093"/>
            <a:ext cx="11648872" cy="17389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Noticed strange beating behaviour in quadrupole acquisition.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Excitation at 2*fs, feedback off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Oscillation amplitude as seen by dipole acquisition relatively constant.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Beating went away as filter frequency shifted from nominal value.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E3380D35-AAE6-4C9E-A0F9-04E9870C7B0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92258" y="2913434"/>
            <a:ext cx="3029094" cy="3420000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B24B99FB-6DE8-42DC-95C2-43E1F664DB5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0507" y="2913434"/>
            <a:ext cx="3039235" cy="3420000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DCA718B6-3FC7-4091-B013-34E4D7A4FF6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8967" y="2913434"/>
            <a:ext cx="3034066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059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4037"/>
          </a:xfrm>
        </p:spPr>
        <p:txBody>
          <a:bodyPr/>
          <a:lstStyle/>
          <a:p>
            <a:r>
              <a:rPr lang="en-US" dirty="0"/>
              <a:t>Filter Frequency Scaling: Transient Response?</a:t>
            </a:r>
            <a:endParaRPr lang="en-GB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204282" y="1245139"/>
            <a:ext cx="7167468" cy="26424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Beating could be related to transients and/or noise exciting the two resonant peaks either side of 2*fs.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Effect could be somewhat replicated by simulating the transient response to a sinusoidal input.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Multiple frequencies present in beam signal?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Scaling filter frequency increases group delay.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9" name="Picture 18" descr="Chart&#10;&#10;Description automatically generated">
            <a:extLst>
              <a:ext uri="{FF2B5EF4-FFF2-40B4-BE49-F238E27FC236}">
                <a16:creationId xmlns:a16="http://schemas.microsoft.com/office/drawing/2014/main" id="{5F490E24-B132-44FF-8D6D-ADEAF6E095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832"/>
          <a:stretch/>
        </p:blipFill>
        <p:spPr>
          <a:xfrm>
            <a:off x="7371749" y="1034860"/>
            <a:ext cx="4708687" cy="5249751"/>
          </a:xfrm>
          <a:prstGeom prst="rect">
            <a:avLst/>
          </a:prstGeom>
        </p:spPr>
      </p:pic>
      <p:pic>
        <p:nvPicPr>
          <p:cNvPr id="3" name="Picture 2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CF9A34A6-9617-4CDE-A268-8D51654E65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901" r="7698" b="48085"/>
          <a:stretch/>
        </p:blipFill>
        <p:spPr>
          <a:xfrm>
            <a:off x="431663" y="4016611"/>
            <a:ext cx="3396649" cy="2268000"/>
          </a:xfrm>
          <a:prstGeom prst="rect">
            <a:avLst/>
          </a:prstGeom>
        </p:spPr>
      </p:pic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762EE48A-D3F4-467E-9545-510100BFB9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053" r="6235" b="48220"/>
          <a:stretch/>
        </p:blipFill>
        <p:spPr>
          <a:xfrm>
            <a:off x="3890651" y="4016611"/>
            <a:ext cx="3631954" cy="226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DFEB84-62F2-4313-B4C9-5026755704D2}"/>
              </a:ext>
            </a:extLst>
          </p:cNvPr>
          <p:cNvSpPr txBox="1"/>
          <p:nvPr/>
        </p:nvSpPr>
        <p:spPr>
          <a:xfrm>
            <a:off x="1264829" y="3878111"/>
            <a:ext cx="191640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b="1" dirty="0">
                <a:solidFill>
                  <a:schemeClr val="tx2"/>
                </a:solidFill>
              </a:rPr>
              <a:t>Filter scaling = 1</a:t>
            </a:r>
            <a:endParaRPr lang="en-CH" b="1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793783-139E-4CE5-8618-5828727ECBF0}"/>
              </a:ext>
            </a:extLst>
          </p:cNvPr>
          <p:cNvSpPr txBox="1"/>
          <p:nvPr/>
        </p:nvSpPr>
        <p:spPr>
          <a:xfrm>
            <a:off x="4820252" y="3878111"/>
            <a:ext cx="20623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b="1" dirty="0">
                <a:solidFill>
                  <a:schemeClr val="tx2"/>
                </a:solidFill>
              </a:rPr>
              <a:t>Filter scaling = 1.3</a:t>
            </a:r>
            <a:endParaRPr lang="en-CH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923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4037"/>
          </a:xfrm>
        </p:spPr>
        <p:txBody>
          <a:bodyPr/>
          <a:lstStyle/>
          <a:p>
            <a:r>
              <a:rPr lang="en-US" dirty="0"/>
              <a:t>Filter Frequency Scaling: Effect on Feedback</a:t>
            </a:r>
            <a:endParaRPr lang="en-GB" dirty="0"/>
          </a:p>
        </p:txBody>
      </p:sp>
      <p:pic>
        <p:nvPicPr>
          <p:cNvPr id="5" name="Picture 4" descr="Graphical user interface, chart, histogram&#10;&#10;Description automatically generated">
            <a:extLst>
              <a:ext uri="{FF2B5EF4-FFF2-40B4-BE49-F238E27FC236}">
                <a16:creationId xmlns:a16="http://schemas.microsoft.com/office/drawing/2014/main" id="{2DDD56D3-81F6-4D31-BFA1-84501843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932" y="1256091"/>
            <a:ext cx="8746309" cy="504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F7493B-2838-43E5-8A96-6593A4EF3023}"/>
              </a:ext>
            </a:extLst>
          </p:cNvPr>
          <p:cNvSpPr txBox="1"/>
          <p:nvPr/>
        </p:nvSpPr>
        <p:spPr>
          <a:xfrm>
            <a:off x="10104906" y="5324154"/>
            <a:ext cx="133330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tx2"/>
                </a:solidFill>
              </a:rPr>
              <a:t>I = 950e10</a:t>
            </a:r>
          </a:p>
          <a:p>
            <a:pPr algn="ctr"/>
            <a:r>
              <a:rPr lang="en-GB" sz="2000" b="1" dirty="0">
                <a:solidFill>
                  <a:schemeClr val="tx2"/>
                </a:solidFill>
              </a:rPr>
              <a:t>h16</a:t>
            </a:r>
            <a:r>
              <a:rPr lang="en-CH" sz="2000" b="1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→</a:t>
            </a:r>
            <a:r>
              <a:rPr lang="en-GB" sz="2000" b="1" dirty="0">
                <a:solidFill>
                  <a:schemeClr val="tx2"/>
                </a:solidFill>
              </a:rPr>
              <a:t>h5</a:t>
            </a:r>
            <a:endParaRPr lang="en-CH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637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4037"/>
          </a:xfrm>
        </p:spPr>
        <p:txBody>
          <a:bodyPr/>
          <a:lstStyle/>
          <a:p>
            <a:r>
              <a:rPr lang="en-US" dirty="0"/>
              <a:t>Filter Frequency Scaling: Effect on Feedback</a:t>
            </a:r>
            <a:endParaRPr lang="en-GB" dirty="0"/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26D04315-123F-4D16-A042-B5183A533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000" y="1256400"/>
            <a:ext cx="8733103" cy="504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8488091-4456-4115-BEC8-ADFDE81A7920}"/>
              </a:ext>
            </a:extLst>
          </p:cNvPr>
          <p:cNvSpPr txBox="1"/>
          <p:nvPr/>
        </p:nvSpPr>
        <p:spPr>
          <a:xfrm>
            <a:off x="10104906" y="5324154"/>
            <a:ext cx="133330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tx2"/>
                </a:solidFill>
              </a:rPr>
              <a:t>I = 950e10</a:t>
            </a:r>
          </a:p>
          <a:p>
            <a:pPr algn="ctr"/>
            <a:r>
              <a:rPr lang="en-GB" sz="2000" b="1" dirty="0">
                <a:solidFill>
                  <a:schemeClr val="tx2"/>
                </a:solidFill>
              </a:rPr>
              <a:t>h16</a:t>
            </a:r>
            <a:r>
              <a:rPr lang="en-CH" sz="2000" b="1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→</a:t>
            </a:r>
            <a:r>
              <a:rPr lang="en-GB" sz="2000" b="1" dirty="0">
                <a:solidFill>
                  <a:schemeClr val="tx2"/>
                </a:solidFill>
              </a:rPr>
              <a:t>h5</a:t>
            </a:r>
            <a:endParaRPr lang="en-CH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196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4037"/>
          </a:xfrm>
        </p:spPr>
        <p:txBody>
          <a:bodyPr/>
          <a:lstStyle/>
          <a:p>
            <a:r>
              <a:rPr lang="en-US" dirty="0"/>
              <a:t>Filter Frequency Scaling: Effect on Feedback</a:t>
            </a:r>
            <a:endParaRPr lang="en-GB" dirty="0"/>
          </a:p>
        </p:txBody>
      </p:sp>
      <p:pic>
        <p:nvPicPr>
          <p:cNvPr id="7" name="Picture 6" descr="Graphical user interface, chart, histogram&#10;&#10;Description automatically generated">
            <a:extLst>
              <a:ext uri="{FF2B5EF4-FFF2-40B4-BE49-F238E27FC236}">
                <a16:creationId xmlns:a16="http://schemas.microsoft.com/office/drawing/2014/main" id="{6168409A-C01C-4B84-84D6-2C06E04FA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000" y="1255774"/>
            <a:ext cx="8742759" cy="504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004E61-733B-48DD-A40E-B7705AE91B1F}"/>
              </a:ext>
            </a:extLst>
          </p:cNvPr>
          <p:cNvSpPr txBox="1"/>
          <p:nvPr/>
        </p:nvSpPr>
        <p:spPr>
          <a:xfrm>
            <a:off x="10104906" y="5324154"/>
            <a:ext cx="133330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tx2"/>
                </a:solidFill>
              </a:rPr>
              <a:t>I = 950e10</a:t>
            </a:r>
          </a:p>
          <a:p>
            <a:pPr algn="ctr"/>
            <a:r>
              <a:rPr lang="en-GB" sz="2000" b="1" dirty="0">
                <a:solidFill>
                  <a:schemeClr val="tx2"/>
                </a:solidFill>
              </a:rPr>
              <a:t>h16</a:t>
            </a:r>
            <a:r>
              <a:rPr lang="en-CH" sz="2000" b="1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→</a:t>
            </a:r>
            <a:r>
              <a:rPr lang="en-GB" sz="2000" b="1" dirty="0">
                <a:solidFill>
                  <a:schemeClr val="tx2"/>
                </a:solidFill>
              </a:rPr>
              <a:t>h5</a:t>
            </a:r>
            <a:endParaRPr lang="en-CH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929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086"/>
          </a:xfrm>
        </p:spPr>
        <p:txBody>
          <a:bodyPr/>
          <a:lstStyle/>
          <a:p>
            <a:r>
              <a:rPr lang="en-US" dirty="0"/>
              <a:t>Tests at High Intensity</a:t>
            </a:r>
            <a:endParaRPr lang="en-GB" dirty="0"/>
          </a:p>
        </p:txBody>
      </p:sp>
      <p:pic>
        <p:nvPicPr>
          <p:cNvPr id="3" name="Picture 2" descr="A picture containing histogram&#10;&#10;Description automatically generated">
            <a:extLst>
              <a:ext uri="{FF2B5EF4-FFF2-40B4-BE49-F238E27FC236}">
                <a16:creationId xmlns:a16="http://schemas.microsoft.com/office/drawing/2014/main" id="{10696B79-2055-4477-9DC6-AF704E90F16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82821" y="2524407"/>
            <a:ext cx="7020499" cy="3960000"/>
          </a:xfrm>
          <a:prstGeom prst="rect">
            <a:avLst/>
          </a:prstGeom>
        </p:spPr>
      </p:pic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B480E455-5BDA-4B1F-A727-E570113D4BB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2074" y="2524407"/>
            <a:ext cx="7020499" cy="39600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27209DE-F16B-4106-9DD4-C59AF2EB29E7}"/>
              </a:ext>
            </a:extLst>
          </p:cNvPr>
          <p:cNvSpPr txBox="1">
            <a:spLocks/>
          </p:cNvSpPr>
          <p:nvPr/>
        </p:nvSpPr>
        <p:spPr>
          <a:xfrm>
            <a:off x="204281" y="1051286"/>
            <a:ext cx="11579731" cy="14731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Intensity ≈ 2000e10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Found configuration which seemed not to go unstable.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Tried damping instability with 40 MHz cavity off, made no visible difference to beam.</a:t>
            </a: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885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Damping after Excitation</a:t>
            </a:r>
            <a:endParaRPr lang="en-GB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267510" y="1395247"/>
            <a:ext cx="4983804" cy="39378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Feedback on h16</a:t>
            </a:r>
            <a:r>
              <a:rPr lang="en-CH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→</a:t>
            </a:r>
            <a:r>
              <a:rPr lang="en-GB" dirty="0"/>
              <a:t>h16 with no sideband swapping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Intensity ~950e10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Landau damping with 40 MHz cavity switched off.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Filter scaling = 1.17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Some improvement in damping rate over no feedback.</a:t>
            </a:r>
          </a:p>
        </p:txBody>
      </p:sp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0266D9D1-6D88-4C32-ADB8-5439F66823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85" r="5905"/>
          <a:stretch/>
        </p:blipFill>
        <p:spPr>
          <a:xfrm>
            <a:off x="5251314" y="1204775"/>
            <a:ext cx="6940685" cy="2520000"/>
          </a:xfrm>
          <a:prstGeom prst="rect">
            <a:avLst/>
          </a:prstGeom>
        </p:spPr>
      </p:pic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123AB02A-BEDC-40F5-84C7-3A3F8C70ED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50" r="5938"/>
          <a:stretch/>
        </p:blipFill>
        <p:spPr>
          <a:xfrm>
            <a:off x="5251315" y="3783098"/>
            <a:ext cx="694068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9794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Damping after Excitation: </a:t>
            </a:r>
            <a:r>
              <a:rPr lang="en-US" dirty="0" err="1"/>
              <a:t>Tomoscope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503CF8-F813-4D54-AAA5-C2EF074A9174}"/>
              </a:ext>
            </a:extLst>
          </p:cNvPr>
          <p:cNvSpPr txBox="1"/>
          <p:nvPr/>
        </p:nvSpPr>
        <p:spPr>
          <a:xfrm>
            <a:off x="3045240" y="1412913"/>
            <a:ext cx="298390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tx2"/>
                </a:solidFill>
              </a:rPr>
              <a:t>Unstable feedback</a:t>
            </a:r>
            <a:endParaRPr lang="en-CH" sz="2400" b="1" dirty="0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B7BC2D-B1DC-416D-A559-F225C3D63171}"/>
              </a:ext>
            </a:extLst>
          </p:cNvPr>
          <p:cNvSpPr txBox="1"/>
          <p:nvPr/>
        </p:nvSpPr>
        <p:spPr>
          <a:xfrm>
            <a:off x="69457" y="5757623"/>
            <a:ext cx="179527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Start </a:t>
            </a:r>
            <a:r>
              <a:rPr lang="en-GB" dirty="0" err="1">
                <a:solidFill>
                  <a:schemeClr val="tx2"/>
                </a:solidFill>
              </a:rPr>
              <a:t>Exc</a:t>
            </a:r>
            <a:r>
              <a:rPr lang="en-GB" dirty="0">
                <a:solidFill>
                  <a:schemeClr val="tx2"/>
                </a:solidFill>
              </a:rPr>
              <a:t>: C2600</a:t>
            </a:r>
            <a:endParaRPr lang="en-CH" dirty="0">
              <a:solidFill>
                <a:schemeClr val="tx2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09AC088-2083-4974-B84F-CF359A038D2A}"/>
              </a:ext>
            </a:extLst>
          </p:cNvPr>
          <p:cNvGrpSpPr/>
          <p:nvPr/>
        </p:nvGrpSpPr>
        <p:grpSpPr>
          <a:xfrm>
            <a:off x="1910449" y="1975637"/>
            <a:ext cx="10194085" cy="3960000"/>
            <a:chOff x="1910449" y="2164405"/>
            <a:chExt cx="10194085" cy="3960000"/>
          </a:xfrm>
        </p:grpSpPr>
        <p:pic>
          <p:nvPicPr>
            <p:cNvPr id="11" name="Picture 10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FF60E5BB-36C2-4ADA-BE7D-B8C71A3E0E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209" t="10406" r="57817" b="22553"/>
            <a:stretch/>
          </p:blipFill>
          <p:spPr>
            <a:xfrm>
              <a:off x="7072442" y="2164405"/>
              <a:ext cx="5026190" cy="3960000"/>
            </a:xfrm>
            <a:prstGeom prst="rect">
              <a:avLst/>
            </a:prstGeom>
          </p:spPr>
        </p:pic>
        <p:pic>
          <p:nvPicPr>
            <p:cNvPr id="13" name="Picture 12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4AD86CF5-EC07-4356-80C7-266FE63403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301" t="9858" r="57529" b="22321"/>
            <a:stretch/>
          </p:blipFill>
          <p:spPr>
            <a:xfrm>
              <a:off x="2019733" y="2164405"/>
              <a:ext cx="4916928" cy="3960000"/>
            </a:xfrm>
            <a:prstGeom prst="rect">
              <a:avLst/>
            </a:prstGeom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AB92DD4-8B1E-4DBA-9202-D628D300C620}"/>
                </a:ext>
              </a:extLst>
            </p:cNvPr>
            <p:cNvCxnSpPr>
              <a:cxnSpLocks/>
            </p:cNvCxnSpPr>
            <p:nvPr/>
          </p:nvCxnSpPr>
          <p:spPr>
            <a:xfrm>
              <a:off x="1910449" y="4600800"/>
              <a:ext cx="10194085" cy="0"/>
            </a:xfrm>
            <a:prstGeom prst="line">
              <a:avLst/>
            </a:prstGeom>
            <a:ln w="38100"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01599CC-AA62-4E8F-8077-EE0F8CBDD6BA}"/>
                </a:ext>
              </a:extLst>
            </p:cNvPr>
            <p:cNvCxnSpPr>
              <a:cxnSpLocks/>
            </p:cNvCxnSpPr>
            <p:nvPr/>
          </p:nvCxnSpPr>
          <p:spPr>
            <a:xfrm>
              <a:off x="1910449" y="4978800"/>
              <a:ext cx="10194085" cy="0"/>
            </a:xfrm>
            <a:prstGeom prst="line">
              <a:avLst/>
            </a:prstGeom>
            <a:ln w="38100"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3C7E9BF-771D-4B50-AAFC-2E7C2CF61D61}"/>
                </a:ext>
              </a:extLst>
            </p:cNvPr>
            <p:cNvCxnSpPr>
              <a:cxnSpLocks/>
            </p:cNvCxnSpPr>
            <p:nvPr/>
          </p:nvCxnSpPr>
          <p:spPr>
            <a:xfrm>
              <a:off x="1910449" y="6124405"/>
              <a:ext cx="10194085" cy="0"/>
            </a:xfrm>
            <a:prstGeom prst="line">
              <a:avLst/>
            </a:prstGeom>
            <a:ln w="38100"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7BA06FB-20FA-4E5C-8771-F629E1285AED}"/>
              </a:ext>
            </a:extLst>
          </p:cNvPr>
          <p:cNvSpPr txBox="1"/>
          <p:nvPr/>
        </p:nvSpPr>
        <p:spPr>
          <a:xfrm>
            <a:off x="69457" y="4651532"/>
            <a:ext cx="179527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End </a:t>
            </a:r>
            <a:r>
              <a:rPr lang="en-GB" dirty="0" err="1">
                <a:solidFill>
                  <a:schemeClr val="tx2"/>
                </a:solidFill>
              </a:rPr>
              <a:t>Exc</a:t>
            </a:r>
            <a:r>
              <a:rPr lang="en-GB" dirty="0">
                <a:solidFill>
                  <a:schemeClr val="tx2"/>
                </a:solidFill>
              </a:rPr>
              <a:t>: C2630</a:t>
            </a: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20CBBA-C73E-4440-BACC-B2D27ECF49D4}"/>
              </a:ext>
            </a:extLst>
          </p:cNvPr>
          <p:cNvSpPr txBox="1"/>
          <p:nvPr/>
        </p:nvSpPr>
        <p:spPr>
          <a:xfrm>
            <a:off x="60535" y="4273532"/>
            <a:ext cx="179527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Start FB: C2640</a:t>
            </a: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CBFA126-81C9-46A5-A279-CCA6E330AA4A}"/>
              </a:ext>
            </a:extLst>
          </p:cNvPr>
          <p:cNvSpPr txBox="1"/>
          <p:nvPr/>
        </p:nvSpPr>
        <p:spPr>
          <a:xfrm>
            <a:off x="8241589" y="1412913"/>
            <a:ext cx="298390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tx2"/>
                </a:solidFill>
              </a:rPr>
              <a:t>Stable feedback</a:t>
            </a:r>
            <a:endParaRPr lang="en-CH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4802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6918163" cy="573660"/>
          </a:xfrm>
        </p:spPr>
        <p:txBody>
          <a:bodyPr/>
          <a:lstStyle/>
          <a:p>
            <a:r>
              <a:rPr lang="en-US" dirty="0"/>
              <a:t>Excitation Studies</a:t>
            </a:r>
            <a:endParaRPr lang="en-GB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267509" y="1258360"/>
            <a:ext cx="5585745" cy="4885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Tested different dipole and quadrupole excitation amplitudes at 2 different times.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Excitation at h5 LSB.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I = 950e10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Dipole feedback off during measurement.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Look at signal in dipole acquisition in both cases to avoid dependence on filter transfer function.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Dipole mode much easier to excite.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Damping rate depends on amplitude.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Clear increase in damping rate when feedback turned on.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Difficult to judge damping of quadrupole mode due to noise.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01A89A-C7C3-49FF-89F6-BD655F3C5B3B}"/>
              </a:ext>
            </a:extLst>
          </p:cNvPr>
          <p:cNvSpPr txBox="1"/>
          <p:nvPr/>
        </p:nvSpPr>
        <p:spPr>
          <a:xfrm>
            <a:off x="6943388" y="995392"/>
            <a:ext cx="413110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tx2"/>
                </a:solidFill>
              </a:rPr>
              <a:t>Measurements at C2400-C2500</a:t>
            </a:r>
            <a:endParaRPr lang="en-CH" sz="2000" b="1" dirty="0">
              <a:solidFill>
                <a:schemeClr val="tx2"/>
              </a:solidFill>
            </a:endParaRPr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FA72E0A8-244A-4C40-AC91-02AC7A443A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4" r="4658"/>
          <a:stretch/>
        </p:blipFill>
        <p:spPr>
          <a:xfrm>
            <a:off x="6096000" y="1303169"/>
            <a:ext cx="5825878" cy="455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195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4AFADAE1-E397-4659-900B-DF2FF589447E}"/>
              </a:ext>
            </a:extLst>
          </p:cNvPr>
          <p:cNvCxnSpPr>
            <a:cxnSpLocks/>
          </p:cNvCxnSpPr>
          <p:nvPr/>
        </p:nvCxnSpPr>
        <p:spPr>
          <a:xfrm>
            <a:off x="11448173" y="2382485"/>
            <a:ext cx="256186" cy="0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63A1A438-8742-46E2-8D18-BC17A4005855}"/>
              </a:ext>
            </a:extLst>
          </p:cNvPr>
          <p:cNvGrpSpPr/>
          <p:nvPr/>
        </p:nvGrpSpPr>
        <p:grpSpPr>
          <a:xfrm>
            <a:off x="10342650" y="2236357"/>
            <a:ext cx="291418" cy="278215"/>
            <a:chOff x="2661269" y="2104094"/>
            <a:chExt cx="449522" cy="278215"/>
          </a:xfrm>
        </p:grpSpPr>
        <p:cxnSp>
          <p:nvCxnSpPr>
            <p:cNvPr id="240" name="Straight Arrow Connector 239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</p:cNvCxnSpPr>
            <p:nvPr/>
          </p:nvCxnSpPr>
          <p:spPr>
            <a:xfrm>
              <a:off x="2661269" y="2104094"/>
              <a:ext cx="449522" cy="2169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Arrow Connector 240">
              <a:extLst>
                <a:ext uri="{FF2B5EF4-FFF2-40B4-BE49-F238E27FC236}">
                  <a16:creationId xmlns:a16="http://schemas.microsoft.com/office/drawing/2014/main" id="{5CB0FCDB-FCFB-47BA-A93D-0AE85CE3E05E}"/>
                </a:ext>
              </a:extLst>
            </p:cNvPr>
            <p:cNvCxnSpPr>
              <a:cxnSpLocks/>
            </p:cNvCxnSpPr>
            <p:nvPr/>
          </p:nvCxnSpPr>
          <p:spPr>
            <a:xfrm>
              <a:off x="2661269" y="2379619"/>
              <a:ext cx="441928" cy="2690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63A1A438-8742-46E2-8D18-BC17A4005855}"/>
              </a:ext>
            </a:extLst>
          </p:cNvPr>
          <p:cNvGrpSpPr/>
          <p:nvPr/>
        </p:nvGrpSpPr>
        <p:grpSpPr>
          <a:xfrm>
            <a:off x="9108614" y="2233416"/>
            <a:ext cx="291418" cy="278215"/>
            <a:chOff x="2661269" y="2104094"/>
            <a:chExt cx="449522" cy="278215"/>
          </a:xfrm>
        </p:grpSpPr>
        <p:cxnSp>
          <p:nvCxnSpPr>
            <p:cNvPr id="235" name="Straight Arrow Connector 234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</p:cNvCxnSpPr>
            <p:nvPr/>
          </p:nvCxnSpPr>
          <p:spPr>
            <a:xfrm>
              <a:off x="2661269" y="2104094"/>
              <a:ext cx="449522" cy="2169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Arrow Connector 235">
              <a:extLst>
                <a:ext uri="{FF2B5EF4-FFF2-40B4-BE49-F238E27FC236}">
                  <a16:creationId xmlns:a16="http://schemas.microsoft.com/office/drawing/2014/main" id="{5CB0FCDB-FCFB-47BA-A93D-0AE85CE3E05E}"/>
                </a:ext>
              </a:extLst>
            </p:cNvPr>
            <p:cNvCxnSpPr>
              <a:cxnSpLocks/>
            </p:cNvCxnSpPr>
            <p:nvPr/>
          </p:nvCxnSpPr>
          <p:spPr>
            <a:xfrm>
              <a:off x="2661269" y="2379619"/>
              <a:ext cx="441928" cy="2690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6AD3F78-D8B3-48D9-928B-FDC26E0D65FD}"/>
              </a:ext>
            </a:extLst>
          </p:cNvPr>
          <p:cNvGrpSpPr/>
          <p:nvPr/>
        </p:nvGrpSpPr>
        <p:grpSpPr>
          <a:xfrm>
            <a:off x="4152062" y="2221882"/>
            <a:ext cx="2544347" cy="279761"/>
            <a:chOff x="2713329" y="2106262"/>
            <a:chExt cx="396266" cy="279761"/>
          </a:xfrm>
        </p:grpSpPr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32E80D23-8118-4E7E-8847-67BB30930F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3329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7A3CC7D4-CFF3-4B64-B796-B8C06D777D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3329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3" name="Straight Arrow Connector 202">
            <a:extLst>
              <a:ext uri="{FF2B5EF4-FFF2-40B4-BE49-F238E27FC236}">
                <a16:creationId xmlns:a16="http://schemas.microsoft.com/office/drawing/2014/main" id="{C3DF98A8-620A-4E37-B602-55933BDC8B77}"/>
              </a:ext>
            </a:extLst>
          </p:cNvPr>
          <p:cNvCxnSpPr>
            <a:cxnSpLocks/>
          </p:cNvCxnSpPr>
          <p:nvPr/>
        </p:nvCxnSpPr>
        <p:spPr>
          <a:xfrm>
            <a:off x="4186586" y="3955194"/>
            <a:ext cx="600029" cy="4750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B2040206-A515-43C0-9334-C16627D51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2491"/>
          </a:xfrm>
        </p:spPr>
        <p:txBody>
          <a:bodyPr/>
          <a:lstStyle/>
          <a:p>
            <a:r>
              <a:rPr lang="en-US" dirty="0"/>
              <a:t>Modifications to CBFB for Quadrupole Filtering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528E43-C534-4072-B735-FAC44B5C5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5DDC8-459B-431D-AB81-8A067AC4017F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D84D7-0105-4CF3-B6B2-E46EA7C1D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9CD970B-2548-47DC-A555-FF2994004237}"/>
              </a:ext>
            </a:extLst>
          </p:cNvPr>
          <p:cNvSpPr txBox="1"/>
          <p:nvPr/>
        </p:nvSpPr>
        <p:spPr>
          <a:xfrm>
            <a:off x="11710192" y="2251005"/>
            <a:ext cx="46590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Out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87F846A-D7A7-46E8-86C6-1D7BD0C45863}"/>
              </a:ext>
            </a:extLst>
          </p:cNvPr>
          <p:cNvGrpSpPr/>
          <p:nvPr/>
        </p:nvGrpSpPr>
        <p:grpSpPr>
          <a:xfrm>
            <a:off x="3186524" y="1944947"/>
            <a:ext cx="1018880" cy="889116"/>
            <a:chOff x="3384061" y="3270887"/>
            <a:chExt cx="1018880" cy="637310"/>
          </a:xfrm>
          <a:gradFill>
            <a:gsLst>
              <a:gs pos="0">
                <a:srgbClr val="00B0F0"/>
              </a:gs>
              <a:gs pos="100000">
                <a:srgbClr val="FFC000"/>
              </a:gs>
            </a:gsLst>
            <a:lin ang="0" scaled="1"/>
          </a:gradFill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F3B88C5-D8A4-4599-881F-EB955F407C42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DB8837D-C5A4-414A-98EF-3217F5BB6751}"/>
                </a:ext>
              </a:extLst>
            </p:cNvPr>
            <p:cNvSpPr txBox="1"/>
            <p:nvPr/>
          </p:nvSpPr>
          <p:spPr>
            <a:xfrm>
              <a:off x="3407354" y="3365791"/>
              <a:ext cx="963143" cy="4412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2"/>
                  </a:solidFill>
                </a:rPr>
                <a:t>CIC </a:t>
              </a:r>
            </a:p>
            <a:p>
              <a:pPr algn="ctr"/>
              <a:r>
                <a:rPr lang="en-GB" sz="2000" dirty="0">
                  <a:solidFill>
                    <a:schemeClr val="tx2"/>
                  </a:solidFill>
                </a:rPr>
                <a:t>↓</a:t>
              </a:r>
              <a:r>
                <a:rPr lang="en-GB" sz="2000" b="1" dirty="0">
                  <a:solidFill>
                    <a:schemeClr val="tx2"/>
                  </a:solidFill>
                </a:rPr>
                <a:t>64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4746EF7-3A65-414B-9886-67EED0D9D976}"/>
              </a:ext>
            </a:extLst>
          </p:cNvPr>
          <p:cNvGrpSpPr/>
          <p:nvPr/>
        </p:nvGrpSpPr>
        <p:grpSpPr>
          <a:xfrm>
            <a:off x="1732672" y="1933509"/>
            <a:ext cx="1219826" cy="889116"/>
            <a:chOff x="3267927" y="2510508"/>
            <a:chExt cx="969440" cy="637310"/>
          </a:xfrm>
          <a:solidFill>
            <a:srgbClr val="00B0F0"/>
          </a:solidFill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9DCFC67-39BC-4E31-BFCA-DCC88AA291E7}"/>
                </a:ext>
              </a:extLst>
            </p:cNvPr>
            <p:cNvSpPr/>
            <p:nvPr/>
          </p:nvSpPr>
          <p:spPr>
            <a:xfrm>
              <a:off x="3267927" y="2510508"/>
              <a:ext cx="96944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AE845D7-9D05-4B4A-A066-0403C541AE38}"/>
                </a:ext>
              </a:extLst>
            </p:cNvPr>
            <p:cNvSpPr txBox="1"/>
            <p:nvPr/>
          </p:nvSpPr>
          <p:spPr>
            <a:xfrm>
              <a:off x="3308522" y="2624782"/>
              <a:ext cx="850730" cy="39710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1</a:t>
              </a:r>
              <a:r>
                <a:rPr lang="en-GB" b="1" baseline="30000" dirty="0">
                  <a:solidFill>
                    <a:schemeClr val="tx2"/>
                  </a:solidFill>
                </a:rPr>
                <a:t>st</a:t>
              </a:r>
              <a:r>
                <a:rPr lang="en-GB" b="1" dirty="0">
                  <a:solidFill>
                    <a:schemeClr val="tx2"/>
                  </a:solidFill>
                </a:rPr>
                <a:t> order IIR HPF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C0A94D06-DE7A-44A5-96C5-C89D30954792}"/>
              </a:ext>
            </a:extLst>
          </p:cNvPr>
          <p:cNvSpPr txBox="1"/>
          <p:nvPr/>
        </p:nvSpPr>
        <p:spPr>
          <a:xfrm>
            <a:off x="-41619" y="2236966"/>
            <a:ext cx="3591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In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871ACCC-7062-43C2-9603-FC94EAADFEDA}"/>
              </a:ext>
            </a:extLst>
          </p:cNvPr>
          <p:cNvGrpSpPr/>
          <p:nvPr/>
        </p:nvGrpSpPr>
        <p:grpSpPr>
          <a:xfrm>
            <a:off x="9395109" y="1941705"/>
            <a:ext cx="1018880" cy="889116"/>
            <a:chOff x="3384061" y="3270887"/>
            <a:chExt cx="1018880" cy="637310"/>
          </a:xfrm>
          <a:gradFill>
            <a:gsLst>
              <a:gs pos="100000">
                <a:srgbClr val="00B0F0"/>
              </a:gs>
              <a:gs pos="0">
                <a:srgbClr val="FFC000"/>
              </a:gs>
            </a:gsLst>
            <a:lin ang="0" scaled="1"/>
          </a:gradFill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74F71C0-8CE3-456A-A8B6-3988142C7B30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58B3375-5877-4284-9FEB-AEF3428362CA}"/>
                </a:ext>
              </a:extLst>
            </p:cNvPr>
            <p:cNvSpPr txBox="1"/>
            <p:nvPr/>
          </p:nvSpPr>
          <p:spPr>
            <a:xfrm>
              <a:off x="3409060" y="3362534"/>
              <a:ext cx="963143" cy="4412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2"/>
                  </a:solidFill>
                </a:rPr>
                <a:t>CIC </a:t>
              </a:r>
            </a:p>
            <a:p>
              <a:pPr algn="ctr"/>
              <a:r>
                <a:rPr lang="en-GB" sz="2000" dirty="0">
                  <a:solidFill>
                    <a:schemeClr val="tx2"/>
                  </a:solidFill>
                </a:rPr>
                <a:t>↑</a:t>
              </a:r>
              <a:r>
                <a:rPr lang="en-GB" sz="2000" b="1" dirty="0">
                  <a:solidFill>
                    <a:schemeClr val="tx2"/>
                  </a:solidFill>
                </a:rPr>
                <a:t>64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2EF9BFE-9DD9-42DB-A255-3B93CB7A3580}"/>
              </a:ext>
            </a:extLst>
          </p:cNvPr>
          <p:cNvGrpSpPr/>
          <p:nvPr/>
        </p:nvGrpSpPr>
        <p:grpSpPr>
          <a:xfrm>
            <a:off x="6669596" y="1926523"/>
            <a:ext cx="1224561" cy="907541"/>
            <a:chOff x="3384060" y="3270887"/>
            <a:chExt cx="1224561" cy="628012"/>
          </a:xfrm>
          <a:solidFill>
            <a:srgbClr val="FFC000"/>
          </a:solidFill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C389564-DD38-4015-A95A-28D605462440}"/>
                </a:ext>
              </a:extLst>
            </p:cNvPr>
            <p:cNvSpPr/>
            <p:nvPr/>
          </p:nvSpPr>
          <p:spPr>
            <a:xfrm>
              <a:off x="3384060" y="3270887"/>
              <a:ext cx="1224561" cy="628012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FB18D9A-1919-470C-936E-5948853E9920}"/>
                </a:ext>
              </a:extLst>
            </p:cNvPr>
            <p:cNvSpPr txBox="1"/>
            <p:nvPr/>
          </p:nvSpPr>
          <p:spPr>
            <a:xfrm>
              <a:off x="3408807" y="3294029"/>
              <a:ext cx="1157636" cy="575044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Complex gain &amp; bit shift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F76709A-B959-49E9-B07B-3737AFD5C679}"/>
              </a:ext>
            </a:extLst>
          </p:cNvPr>
          <p:cNvGrpSpPr/>
          <p:nvPr/>
        </p:nvGrpSpPr>
        <p:grpSpPr>
          <a:xfrm>
            <a:off x="588978" y="1930908"/>
            <a:ext cx="840593" cy="889116"/>
            <a:chOff x="3267926" y="2510508"/>
            <a:chExt cx="1065833" cy="637310"/>
          </a:xfrm>
          <a:solidFill>
            <a:srgbClr val="00B0F0"/>
          </a:solidFill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AE1356C0-07F2-48AD-A2B8-774557BB229E}"/>
                </a:ext>
              </a:extLst>
            </p:cNvPr>
            <p:cNvSpPr/>
            <p:nvPr/>
          </p:nvSpPr>
          <p:spPr>
            <a:xfrm>
              <a:off x="3267926" y="2510508"/>
              <a:ext cx="1065833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497AC300-9636-4A32-A729-87F7772FD8C6}"/>
                </a:ext>
              </a:extLst>
            </p:cNvPr>
            <p:cNvSpPr txBox="1"/>
            <p:nvPr/>
          </p:nvSpPr>
          <p:spPr>
            <a:xfrm>
              <a:off x="3368165" y="2630613"/>
              <a:ext cx="871387" cy="39710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IQ conv.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9EDD154-7074-484C-B6E6-F0DA0EF8AAD1}"/>
              </a:ext>
            </a:extLst>
          </p:cNvPr>
          <p:cNvGrpSpPr/>
          <p:nvPr/>
        </p:nvGrpSpPr>
        <p:grpSpPr>
          <a:xfrm>
            <a:off x="1445196" y="2217710"/>
            <a:ext cx="287430" cy="279761"/>
            <a:chOff x="2706931" y="2106262"/>
            <a:chExt cx="403860" cy="279761"/>
          </a:xfrm>
        </p:grpSpPr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C18839F6-D31A-4301-8F86-A2BEAB0728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2CCB6536-219B-4EDD-ACE0-A2433B71FE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7E4E802-7A25-4CC7-AC83-1A6E6E7F39D3}"/>
              </a:ext>
            </a:extLst>
          </p:cNvPr>
          <p:cNvGrpSpPr/>
          <p:nvPr/>
        </p:nvGrpSpPr>
        <p:grpSpPr>
          <a:xfrm>
            <a:off x="2944238" y="2223532"/>
            <a:ext cx="259576" cy="279761"/>
            <a:chOff x="2706931" y="2106262"/>
            <a:chExt cx="396267" cy="279761"/>
          </a:xfrm>
        </p:grpSpPr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1A62DB89-E9CB-4197-B3A1-CBF839CC4A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106262"/>
              <a:ext cx="396267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DD10AEA1-2097-4B5A-9F98-1819BA6411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7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3A1A438-8742-46E2-8D18-BC17A4005855}"/>
              </a:ext>
            </a:extLst>
          </p:cNvPr>
          <p:cNvGrpSpPr/>
          <p:nvPr/>
        </p:nvGrpSpPr>
        <p:grpSpPr>
          <a:xfrm>
            <a:off x="7911184" y="2231038"/>
            <a:ext cx="261816" cy="279761"/>
            <a:chOff x="2706931" y="2106262"/>
            <a:chExt cx="403860" cy="279761"/>
          </a:xfrm>
        </p:grpSpPr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5CB0FCDB-FCFB-47BA-A93D-0AE85CE3E0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F5742E76-EAB8-4248-B0B1-68A82B5D2A32}"/>
              </a:ext>
            </a:extLst>
          </p:cNvPr>
          <p:cNvCxnSpPr>
            <a:cxnSpLocks/>
          </p:cNvCxnSpPr>
          <p:nvPr/>
        </p:nvCxnSpPr>
        <p:spPr>
          <a:xfrm flipV="1">
            <a:off x="1016939" y="1695796"/>
            <a:ext cx="0" cy="261044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E95FDC42-39E7-400D-B324-8462B36EC161}"/>
              </a:ext>
            </a:extLst>
          </p:cNvPr>
          <p:cNvSpPr txBox="1"/>
          <p:nvPr/>
        </p:nvSpPr>
        <p:spPr>
          <a:xfrm>
            <a:off x="-1826" y="1385404"/>
            <a:ext cx="25020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Sideband swap enable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113CF752-6E5C-4118-9BFE-1F06C7529D34}"/>
              </a:ext>
            </a:extLst>
          </p:cNvPr>
          <p:cNvGrpSpPr/>
          <p:nvPr/>
        </p:nvGrpSpPr>
        <p:grpSpPr>
          <a:xfrm>
            <a:off x="4573576" y="4874567"/>
            <a:ext cx="1018880" cy="889116"/>
            <a:chOff x="3384061" y="3270887"/>
            <a:chExt cx="1018880" cy="637310"/>
          </a:xfrm>
          <a:gradFill>
            <a:gsLst>
              <a:gs pos="100000">
                <a:srgbClr val="FF0000"/>
              </a:gs>
              <a:gs pos="0">
                <a:srgbClr val="FFC000"/>
              </a:gs>
            </a:gsLst>
            <a:lin ang="0" scaled="1"/>
          </a:gradFill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E83CDB9F-C5EF-4F59-8302-FEB9AFFC21BF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100000">
                  <a:srgbClr val="FFC000"/>
                </a:gs>
              </a:gsLst>
              <a:lin ang="0" scaled="0"/>
            </a:gra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B6C24696-F9DF-4424-AEB5-0C4BC797B0DD}"/>
                </a:ext>
              </a:extLst>
            </p:cNvPr>
            <p:cNvSpPr txBox="1"/>
            <p:nvPr/>
          </p:nvSpPr>
          <p:spPr>
            <a:xfrm>
              <a:off x="3443739" y="3365791"/>
              <a:ext cx="889001" cy="4412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2"/>
                  </a:solidFill>
                </a:rPr>
                <a:t>CIC </a:t>
              </a:r>
            </a:p>
            <a:p>
              <a:pPr algn="ctr"/>
              <a:r>
                <a:rPr lang="en-GB" sz="2000" dirty="0">
                  <a:solidFill>
                    <a:schemeClr val="tx2"/>
                  </a:solidFill>
                </a:rPr>
                <a:t>↓</a:t>
              </a:r>
              <a:r>
                <a:rPr lang="en-GB" sz="2000" b="1" dirty="0">
                  <a:solidFill>
                    <a:schemeClr val="tx2"/>
                  </a:solidFill>
                </a:rPr>
                <a:t>50</a:t>
              </a:r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2175A67-1126-48DB-82A0-CD0CE609DAB5}"/>
              </a:ext>
            </a:extLst>
          </p:cNvPr>
          <p:cNvCxnSpPr>
            <a:cxnSpLocks/>
          </p:cNvCxnSpPr>
          <p:nvPr/>
        </p:nvCxnSpPr>
        <p:spPr>
          <a:xfrm flipV="1">
            <a:off x="6344697" y="3610046"/>
            <a:ext cx="2619" cy="1779176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1A2A4601-654C-4107-B66A-45B0FF123933}"/>
              </a:ext>
            </a:extLst>
          </p:cNvPr>
          <p:cNvCxnSpPr>
            <a:cxnSpLocks/>
          </p:cNvCxnSpPr>
          <p:nvPr/>
        </p:nvCxnSpPr>
        <p:spPr>
          <a:xfrm flipV="1">
            <a:off x="6162052" y="2231040"/>
            <a:ext cx="0" cy="2893864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E45D546D-DA57-4E8B-BCFB-0DE926834FE5}"/>
              </a:ext>
            </a:extLst>
          </p:cNvPr>
          <p:cNvSpPr/>
          <p:nvPr/>
        </p:nvSpPr>
        <p:spPr>
          <a:xfrm>
            <a:off x="3001152" y="4498175"/>
            <a:ext cx="2838620" cy="1428426"/>
          </a:xfrm>
          <a:prstGeom prst="rect">
            <a:avLst/>
          </a:prstGeom>
          <a:noFill/>
          <a:ln w="38100">
            <a:prstDash val="dash"/>
            <a:extLst>
              <a:ext uri="{C807C97D-BFC1-408E-A445-0C87EB9F89A2}">
                <ask:lineSketchStyleProps xmlns:ask="http://schemas.microsoft.com/office/drawing/2018/sketchyshapes" sd="4054639518">
                  <a:custGeom>
                    <a:avLst/>
                    <a:gdLst>
                      <a:gd name="connsiteX0" fmla="*/ 0 w 2804611"/>
                      <a:gd name="connsiteY0" fmla="*/ 0 h 1176034"/>
                      <a:gd name="connsiteX1" fmla="*/ 532876 w 2804611"/>
                      <a:gd name="connsiteY1" fmla="*/ 0 h 1176034"/>
                      <a:gd name="connsiteX2" fmla="*/ 1065752 w 2804611"/>
                      <a:gd name="connsiteY2" fmla="*/ 0 h 1176034"/>
                      <a:gd name="connsiteX3" fmla="*/ 1542536 w 2804611"/>
                      <a:gd name="connsiteY3" fmla="*/ 0 h 1176034"/>
                      <a:gd name="connsiteX4" fmla="*/ 2159550 w 2804611"/>
                      <a:gd name="connsiteY4" fmla="*/ 0 h 1176034"/>
                      <a:gd name="connsiteX5" fmla="*/ 2804611 w 2804611"/>
                      <a:gd name="connsiteY5" fmla="*/ 0 h 1176034"/>
                      <a:gd name="connsiteX6" fmla="*/ 2804611 w 2804611"/>
                      <a:gd name="connsiteY6" fmla="*/ 552736 h 1176034"/>
                      <a:gd name="connsiteX7" fmla="*/ 2804611 w 2804611"/>
                      <a:gd name="connsiteY7" fmla="*/ 1176034 h 1176034"/>
                      <a:gd name="connsiteX8" fmla="*/ 2243689 w 2804611"/>
                      <a:gd name="connsiteY8" fmla="*/ 1176034 h 1176034"/>
                      <a:gd name="connsiteX9" fmla="*/ 1766905 w 2804611"/>
                      <a:gd name="connsiteY9" fmla="*/ 1176034 h 1176034"/>
                      <a:gd name="connsiteX10" fmla="*/ 1149891 w 2804611"/>
                      <a:gd name="connsiteY10" fmla="*/ 1176034 h 1176034"/>
                      <a:gd name="connsiteX11" fmla="*/ 560922 w 2804611"/>
                      <a:gd name="connsiteY11" fmla="*/ 1176034 h 1176034"/>
                      <a:gd name="connsiteX12" fmla="*/ 0 w 2804611"/>
                      <a:gd name="connsiteY12" fmla="*/ 1176034 h 1176034"/>
                      <a:gd name="connsiteX13" fmla="*/ 0 w 2804611"/>
                      <a:gd name="connsiteY13" fmla="*/ 623298 h 1176034"/>
                      <a:gd name="connsiteX14" fmla="*/ 0 w 2804611"/>
                      <a:gd name="connsiteY14" fmla="*/ 0 h 11760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804611" h="1176034" extrusionOk="0">
                        <a:moveTo>
                          <a:pt x="0" y="0"/>
                        </a:moveTo>
                        <a:cubicBezTo>
                          <a:pt x="204711" y="-35720"/>
                          <a:pt x="391251" y="55592"/>
                          <a:pt x="532876" y="0"/>
                        </a:cubicBezTo>
                        <a:cubicBezTo>
                          <a:pt x="674501" y="-55592"/>
                          <a:pt x="890029" y="47196"/>
                          <a:pt x="1065752" y="0"/>
                        </a:cubicBezTo>
                        <a:cubicBezTo>
                          <a:pt x="1241475" y="-47196"/>
                          <a:pt x="1426551" y="35295"/>
                          <a:pt x="1542536" y="0"/>
                        </a:cubicBezTo>
                        <a:cubicBezTo>
                          <a:pt x="1658521" y="-35295"/>
                          <a:pt x="1863105" y="18180"/>
                          <a:pt x="2159550" y="0"/>
                        </a:cubicBezTo>
                        <a:cubicBezTo>
                          <a:pt x="2455995" y="-18180"/>
                          <a:pt x="2538425" y="62772"/>
                          <a:pt x="2804611" y="0"/>
                        </a:cubicBezTo>
                        <a:cubicBezTo>
                          <a:pt x="2834231" y="269315"/>
                          <a:pt x="2745837" y="380693"/>
                          <a:pt x="2804611" y="552736"/>
                        </a:cubicBezTo>
                        <a:cubicBezTo>
                          <a:pt x="2863385" y="724779"/>
                          <a:pt x="2770042" y="866854"/>
                          <a:pt x="2804611" y="1176034"/>
                        </a:cubicBezTo>
                        <a:cubicBezTo>
                          <a:pt x="2552997" y="1178670"/>
                          <a:pt x="2462684" y="1168797"/>
                          <a:pt x="2243689" y="1176034"/>
                        </a:cubicBezTo>
                        <a:cubicBezTo>
                          <a:pt x="2024694" y="1183271"/>
                          <a:pt x="1902738" y="1126798"/>
                          <a:pt x="1766905" y="1176034"/>
                        </a:cubicBezTo>
                        <a:cubicBezTo>
                          <a:pt x="1631072" y="1225270"/>
                          <a:pt x="1456061" y="1147945"/>
                          <a:pt x="1149891" y="1176034"/>
                        </a:cubicBezTo>
                        <a:cubicBezTo>
                          <a:pt x="843721" y="1204123"/>
                          <a:pt x="772058" y="1136291"/>
                          <a:pt x="560922" y="1176034"/>
                        </a:cubicBezTo>
                        <a:cubicBezTo>
                          <a:pt x="349786" y="1215777"/>
                          <a:pt x="130864" y="1155511"/>
                          <a:pt x="0" y="1176034"/>
                        </a:cubicBezTo>
                        <a:cubicBezTo>
                          <a:pt x="-57912" y="921978"/>
                          <a:pt x="50173" y="748978"/>
                          <a:pt x="0" y="623298"/>
                        </a:cubicBezTo>
                        <a:cubicBezTo>
                          <a:pt x="-50173" y="497618"/>
                          <a:pt x="46653" y="15189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B017CFA1-95BC-4E86-9DC9-1D0E040E195C}"/>
              </a:ext>
            </a:extLst>
          </p:cNvPr>
          <p:cNvGrpSpPr/>
          <p:nvPr/>
        </p:nvGrpSpPr>
        <p:grpSpPr>
          <a:xfrm>
            <a:off x="3177234" y="4857559"/>
            <a:ext cx="1018880" cy="889116"/>
            <a:chOff x="3384061" y="3270887"/>
            <a:chExt cx="1018880" cy="637310"/>
          </a:xfrm>
          <a:solidFill>
            <a:srgbClr val="FF0000"/>
          </a:solidFill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84D6D0F9-673E-4EDD-B3CD-3DAE6364AA59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F4EA9E42-C8D7-46F8-81CC-74BF24A8829A}"/>
                </a:ext>
              </a:extLst>
            </p:cNvPr>
            <p:cNvSpPr txBox="1"/>
            <p:nvPr/>
          </p:nvSpPr>
          <p:spPr>
            <a:xfrm>
              <a:off x="3439147" y="3362482"/>
              <a:ext cx="886272" cy="4412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2"/>
                  </a:solidFill>
                </a:rPr>
                <a:t>PS </a:t>
              </a:r>
              <a:r>
                <a:rPr lang="en-GB" sz="2000" b="1" dirty="0" err="1">
                  <a:solidFill>
                    <a:schemeClr val="tx2"/>
                  </a:solidFill>
                </a:rPr>
                <a:t>Acq</a:t>
              </a:r>
              <a:r>
                <a:rPr lang="en-GB" sz="2000" b="1" dirty="0">
                  <a:solidFill>
                    <a:schemeClr val="tx2"/>
                  </a:solidFill>
                </a:rPr>
                <a:t> Core</a:t>
              </a:r>
            </a:p>
          </p:txBody>
        </p:sp>
      </p:grpSp>
      <p:sp>
        <p:nvSpPr>
          <p:cNvPr id="124" name="TextBox 123">
            <a:extLst>
              <a:ext uri="{FF2B5EF4-FFF2-40B4-BE49-F238E27FC236}">
                <a16:creationId xmlns:a16="http://schemas.microsoft.com/office/drawing/2014/main" id="{ADBA5B9F-B4F1-4915-ADA4-F8E1A619A8A3}"/>
              </a:ext>
            </a:extLst>
          </p:cNvPr>
          <p:cNvSpPr txBox="1"/>
          <p:nvPr/>
        </p:nvSpPr>
        <p:spPr>
          <a:xfrm>
            <a:off x="3366644" y="4568483"/>
            <a:ext cx="230910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50 MHz clock domain</a:t>
            </a: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52A42642-D4D7-4512-9A73-0F465E255840}"/>
              </a:ext>
            </a:extLst>
          </p:cNvPr>
          <p:cNvGrpSpPr/>
          <p:nvPr/>
        </p:nvGrpSpPr>
        <p:grpSpPr>
          <a:xfrm>
            <a:off x="8148630" y="1931075"/>
            <a:ext cx="1018880" cy="3601794"/>
            <a:chOff x="3384061" y="3303906"/>
            <a:chExt cx="1018880" cy="2581733"/>
          </a:xfrm>
          <a:solidFill>
            <a:srgbClr val="FFC000"/>
          </a:solidFill>
        </p:grpSpPr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554A1532-0D13-4201-972A-48DDB6B0F6F2}"/>
                </a:ext>
              </a:extLst>
            </p:cNvPr>
            <p:cNvSpPr/>
            <p:nvPr/>
          </p:nvSpPr>
          <p:spPr>
            <a:xfrm>
              <a:off x="3384061" y="3303906"/>
              <a:ext cx="1018880" cy="2581733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ED034F8F-2D44-46C7-BC2B-898C4C7A9C08}"/>
                </a:ext>
              </a:extLst>
            </p:cNvPr>
            <p:cNvSpPr txBox="1"/>
            <p:nvPr/>
          </p:nvSpPr>
          <p:spPr>
            <a:xfrm>
              <a:off x="3520611" y="4389985"/>
              <a:ext cx="696432" cy="39710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l-GR" sz="3600" b="1" dirty="0">
                  <a:solidFill>
                    <a:schemeClr val="tx2"/>
                  </a:solidFill>
                </a:rPr>
                <a:t>Σ</a:t>
              </a:r>
              <a:endParaRPr lang="en-GB" sz="3600" b="1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C3DF98A8-620A-4E37-B602-55933BDC8B77}"/>
              </a:ext>
            </a:extLst>
          </p:cNvPr>
          <p:cNvCxnSpPr>
            <a:cxnSpLocks/>
          </p:cNvCxnSpPr>
          <p:nvPr/>
        </p:nvCxnSpPr>
        <p:spPr>
          <a:xfrm>
            <a:off x="315369" y="2368556"/>
            <a:ext cx="273609" cy="0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37AF07BE-7EF6-4EFB-AC8C-D5F2CE486224}"/>
              </a:ext>
            </a:extLst>
          </p:cNvPr>
          <p:cNvGrpSpPr/>
          <p:nvPr/>
        </p:nvGrpSpPr>
        <p:grpSpPr>
          <a:xfrm>
            <a:off x="10622947" y="1944947"/>
            <a:ext cx="840593" cy="875077"/>
            <a:chOff x="3267926" y="2510508"/>
            <a:chExt cx="1065833" cy="627247"/>
          </a:xfrm>
          <a:solidFill>
            <a:srgbClr val="00B0F0"/>
          </a:solidFill>
        </p:grpSpPr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60D19ED8-9125-469D-9658-73CBC5231762}"/>
                </a:ext>
              </a:extLst>
            </p:cNvPr>
            <p:cNvSpPr/>
            <p:nvPr/>
          </p:nvSpPr>
          <p:spPr>
            <a:xfrm>
              <a:off x="3267926" y="2510508"/>
              <a:ext cx="1065833" cy="627247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10A6A8D2-81A7-40BC-A290-D42A2BA4ABAB}"/>
                </a:ext>
              </a:extLst>
            </p:cNvPr>
            <p:cNvSpPr txBox="1"/>
            <p:nvPr/>
          </p:nvSpPr>
          <p:spPr>
            <a:xfrm>
              <a:off x="3368165" y="2630613"/>
              <a:ext cx="871387" cy="39710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IQ conv.</a:t>
              </a:r>
            </a:p>
          </p:txBody>
        </p:sp>
      </p:grpSp>
      <p:sp>
        <p:nvSpPr>
          <p:cNvPr id="183" name="TextBox 182">
            <a:extLst>
              <a:ext uri="{FF2B5EF4-FFF2-40B4-BE49-F238E27FC236}">
                <a16:creationId xmlns:a16="http://schemas.microsoft.com/office/drawing/2014/main" id="{90D34783-D118-430C-A21D-36E587296659}"/>
              </a:ext>
            </a:extLst>
          </p:cNvPr>
          <p:cNvSpPr txBox="1"/>
          <p:nvPr/>
        </p:nvSpPr>
        <p:spPr>
          <a:xfrm>
            <a:off x="6925420" y="5975019"/>
            <a:ext cx="51311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sample rates: </a:t>
            </a:r>
            <a:r>
              <a:rPr lang="en-GB" b="1" dirty="0">
                <a:solidFill>
                  <a:srgbClr val="00B0F0"/>
                </a:solidFill>
              </a:rPr>
              <a:t>30 MHz </a:t>
            </a:r>
            <a:r>
              <a:rPr lang="en-GB" b="1" dirty="0">
                <a:solidFill>
                  <a:srgbClr val="FFC000"/>
                </a:solidFill>
              </a:rPr>
              <a:t>468 kHz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b="1" dirty="0">
                <a:solidFill>
                  <a:srgbClr val="FF0000"/>
                </a:solidFill>
              </a:rPr>
              <a:t>10 kHz</a:t>
            </a:r>
          </a:p>
        </p:txBody>
      </p:sp>
      <p:sp>
        <p:nvSpPr>
          <p:cNvPr id="184" name="Footer Placeholder 5">
            <a:extLst>
              <a:ext uri="{FF2B5EF4-FFF2-40B4-BE49-F238E27FC236}">
                <a16:creationId xmlns:a16="http://schemas.microsoft.com/office/drawing/2014/main" id="{058003A4-2DF2-4D66-B0EF-DBE0EA85C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grpSp>
        <p:nvGrpSpPr>
          <p:cNvPr id="7" name="Group 6"/>
          <p:cNvGrpSpPr/>
          <p:nvPr/>
        </p:nvGrpSpPr>
        <p:grpSpPr>
          <a:xfrm flipH="1">
            <a:off x="4185252" y="5086534"/>
            <a:ext cx="396266" cy="413174"/>
            <a:chOff x="6099279" y="5440465"/>
            <a:chExt cx="396266" cy="413174"/>
          </a:xfrm>
        </p:grpSpPr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FEDD1293-540D-45E5-AFB0-95CD10F561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9279" y="5440465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A91821FC-6A0B-4CC7-ACD4-CEF68B4D66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9279" y="5713437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FEDD1293-540D-45E5-AFB0-95CD10F561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9279" y="5576951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Arrow Connector 184">
              <a:extLst>
                <a:ext uri="{FF2B5EF4-FFF2-40B4-BE49-F238E27FC236}">
                  <a16:creationId xmlns:a16="http://schemas.microsoft.com/office/drawing/2014/main" id="{A91821FC-6A0B-4CC7-ACD4-CEF68B4D66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9279" y="5849924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Group 185"/>
          <p:cNvGrpSpPr/>
          <p:nvPr/>
        </p:nvGrpSpPr>
        <p:grpSpPr>
          <a:xfrm flipH="1">
            <a:off x="5588525" y="5098904"/>
            <a:ext cx="857161" cy="413173"/>
            <a:chOff x="5638384" y="5440466"/>
            <a:chExt cx="857161" cy="413173"/>
          </a:xfrm>
        </p:grpSpPr>
        <p:cxnSp>
          <p:nvCxnSpPr>
            <p:cNvPr id="187" name="Straight Arrow Connector 186">
              <a:extLst>
                <a:ext uri="{FF2B5EF4-FFF2-40B4-BE49-F238E27FC236}">
                  <a16:creationId xmlns:a16="http://schemas.microsoft.com/office/drawing/2014/main" id="{FEDD1293-540D-45E5-AFB0-95CD10F561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03242" y="5440466"/>
              <a:ext cx="592303" cy="3714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187">
              <a:extLst>
                <a:ext uri="{FF2B5EF4-FFF2-40B4-BE49-F238E27FC236}">
                  <a16:creationId xmlns:a16="http://schemas.microsoft.com/office/drawing/2014/main" id="{A91821FC-6A0B-4CC7-ACD4-CEF68B4D66E4}"/>
                </a:ext>
              </a:extLst>
            </p:cNvPr>
            <p:cNvCxnSpPr>
              <a:cxnSpLocks/>
            </p:cNvCxnSpPr>
            <p:nvPr/>
          </p:nvCxnSpPr>
          <p:spPr>
            <a:xfrm>
              <a:off x="5739373" y="5713438"/>
              <a:ext cx="756169" cy="0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Arrow Connector 188">
              <a:extLst>
                <a:ext uri="{FF2B5EF4-FFF2-40B4-BE49-F238E27FC236}">
                  <a16:creationId xmlns:a16="http://schemas.microsoft.com/office/drawing/2014/main" id="{FEDD1293-540D-45E5-AFB0-95CD10F561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11856" y="5576952"/>
              <a:ext cx="683689" cy="3714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Arrow Connector 189">
              <a:extLst>
                <a:ext uri="{FF2B5EF4-FFF2-40B4-BE49-F238E27FC236}">
                  <a16:creationId xmlns:a16="http://schemas.microsoft.com/office/drawing/2014/main" id="{A91821FC-6A0B-4CC7-ACD4-CEF68B4D66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38384" y="5849925"/>
              <a:ext cx="857161" cy="3714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E2EF9BFE-9DD9-42DB-A255-3B93CB7A3580}"/>
              </a:ext>
            </a:extLst>
          </p:cNvPr>
          <p:cNvGrpSpPr/>
          <p:nvPr/>
        </p:nvGrpSpPr>
        <p:grpSpPr>
          <a:xfrm>
            <a:off x="3229847" y="3650277"/>
            <a:ext cx="972093" cy="595565"/>
            <a:chOff x="3384060" y="3270887"/>
            <a:chExt cx="972093" cy="412127"/>
          </a:xfrm>
          <a:solidFill>
            <a:schemeClr val="bg1"/>
          </a:solidFill>
        </p:grpSpPr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2C389564-DD38-4015-A95A-28D605462440}"/>
                </a:ext>
              </a:extLst>
            </p:cNvPr>
            <p:cNvSpPr/>
            <p:nvPr/>
          </p:nvSpPr>
          <p:spPr>
            <a:xfrm>
              <a:off x="3384060" y="3270887"/>
              <a:ext cx="972093" cy="412127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1FB18D9A-1919-470C-936E-5948853E9920}"/>
                </a:ext>
              </a:extLst>
            </p:cNvPr>
            <p:cNvSpPr txBox="1"/>
            <p:nvPr/>
          </p:nvSpPr>
          <p:spPr>
            <a:xfrm>
              <a:off x="3418935" y="3384936"/>
              <a:ext cx="887340" cy="19168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NCO</a:t>
              </a: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B6AD3F78-D8B3-48D9-928B-FDC26E0D65FD}"/>
              </a:ext>
            </a:extLst>
          </p:cNvPr>
          <p:cNvGrpSpPr/>
          <p:nvPr/>
        </p:nvGrpSpPr>
        <p:grpSpPr>
          <a:xfrm>
            <a:off x="5974210" y="3589695"/>
            <a:ext cx="717701" cy="279761"/>
            <a:chOff x="2706931" y="2106262"/>
            <a:chExt cx="403860" cy="279761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32E80D23-8118-4E7E-8847-67BB30930F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Arrow Connector 198">
              <a:extLst>
                <a:ext uri="{FF2B5EF4-FFF2-40B4-BE49-F238E27FC236}">
                  <a16:creationId xmlns:a16="http://schemas.microsoft.com/office/drawing/2014/main" id="{7A3CC7D4-CFF3-4B64-B796-B8C06D777D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E2EF9BFE-9DD9-42DB-A255-3B93CB7A3580}"/>
              </a:ext>
            </a:extLst>
          </p:cNvPr>
          <p:cNvGrpSpPr/>
          <p:nvPr/>
        </p:nvGrpSpPr>
        <p:grpSpPr>
          <a:xfrm>
            <a:off x="4786615" y="3277801"/>
            <a:ext cx="1224561" cy="890941"/>
            <a:chOff x="3384060" y="3270887"/>
            <a:chExt cx="1224561" cy="616525"/>
          </a:xfrm>
          <a:solidFill>
            <a:srgbClr val="FFC000"/>
          </a:solidFill>
        </p:grpSpPr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2C389564-DD38-4015-A95A-28D605462440}"/>
                </a:ext>
              </a:extLst>
            </p:cNvPr>
            <p:cNvSpPr/>
            <p:nvPr/>
          </p:nvSpPr>
          <p:spPr>
            <a:xfrm>
              <a:off x="3384060" y="3270887"/>
              <a:ext cx="1224561" cy="616525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1FB18D9A-1919-470C-936E-5948853E9920}"/>
                </a:ext>
              </a:extLst>
            </p:cNvPr>
            <p:cNvSpPr txBox="1"/>
            <p:nvPr/>
          </p:nvSpPr>
          <p:spPr>
            <a:xfrm>
              <a:off x="3426340" y="3483309"/>
              <a:ext cx="1157636" cy="19168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DSP Core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63A1A438-8742-46E2-8D18-BC17A4005855}"/>
              </a:ext>
            </a:extLst>
          </p:cNvPr>
          <p:cNvGrpSpPr/>
          <p:nvPr/>
        </p:nvGrpSpPr>
        <p:grpSpPr>
          <a:xfrm>
            <a:off x="7911184" y="3596347"/>
            <a:ext cx="261816" cy="279761"/>
            <a:chOff x="2706931" y="2106262"/>
            <a:chExt cx="403860" cy="279761"/>
          </a:xfrm>
        </p:grpSpPr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Arrow Connector 201">
              <a:extLst>
                <a:ext uri="{FF2B5EF4-FFF2-40B4-BE49-F238E27FC236}">
                  <a16:creationId xmlns:a16="http://schemas.microsoft.com/office/drawing/2014/main" id="{5CB0FCDB-FCFB-47BA-A93D-0AE85CE3E0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" name="TextBox 203">
            <a:extLst>
              <a:ext uri="{FF2B5EF4-FFF2-40B4-BE49-F238E27FC236}">
                <a16:creationId xmlns:a16="http://schemas.microsoft.com/office/drawing/2014/main" id="{C0A94D06-DE7A-44A5-96C5-C89D30954792}"/>
              </a:ext>
            </a:extLst>
          </p:cNvPr>
          <p:cNvSpPr txBox="1"/>
          <p:nvPr/>
        </p:nvSpPr>
        <p:spPr>
          <a:xfrm>
            <a:off x="1299887" y="3678195"/>
            <a:ext cx="129358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Filter freq. function</a:t>
            </a:r>
          </a:p>
        </p:txBody>
      </p:sp>
      <p:cxnSp>
        <p:nvCxnSpPr>
          <p:cNvPr id="206" name="Straight Arrow Connector 205">
            <a:extLst>
              <a:ext uri="{FF2B5EF4-FFF2-40B4-BE49-F238E27FC236}">
                <a16:creationId xmlns:a16="http://schemas.microsoft.com/office/drawing/2014/main" id="{C3DF98A8-620A-4E37-B602-55933BDC8B77}"/>
              </a:ext>
            </a:extLst>
          </p:cNvPr>
          <p:cNvCxnSpPr>
            <a:cxnSpLocks/>
            <a:stCxn id="204" idx="3"/>
            <a:endCxn id="195" idx="1"/>
          </p:cNvCxnSpPr>
          <p:nvPr/>
        </p:nvCxnSpPr>
        <p:spPr>
          <a:xfrm flipV="1">
            <a:off x="2593470" y="3948060"/>
            <a:ext cx="636377" cy="7134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1A2A4601-654C-4107-B66A-45B0FF123933}"/>
              </a:ext>
            </a:extLst>
          </p:cNvPr>
          <p:cNvCxnSpPr>
            <a:cxnSpLocks/>
          </p:cNvCxnSpPr>
          <p:nvPr/>
        </p:nvCxnSpPr>
        <p:spPr>
          <a:xfrm flipV="1">
            <a:off x="6254684" y="2493756"/>
            <a:ext cx="0" cy="2745348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72175A67-1126-48DB-82A0-CD0CE609DAB5}"/>
              </a:ext>
            </a:extLst>
          </p:cNvPr>
          <p:cNvCxnSpPr>
            <a:cxnSpLocks/>
          </p:cNvCxnSpPr>
          <p:nvPr/>
        </p:nvCxnSpPr>
        <p:spPr>
          <a:xfrm flipV="1">
            <a:off x="6439947" y="3872395"/>
            <a:ext cx="0" cy="1660473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1A2A4601-654C-4107-B66A-45B0FF123933}"/>
              </a:ext>
            </a:extLst>
          </p:cNvPr>
          <p:cNvCxnSpPr>
            <a:cxnSpLocks/>
          </p:cNvCxnSpPr>
          <p:nvPr/>
        </p:nvCxnSpPr>
        <p:spPr>
          <a:xfrm flipV="1">
            <a:off x="4480936" y="2217192"/>
            <a:ext cx="8" cy="1275179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1A2A4601-654C-4107-B66A-45B0FF123933}"/>
              </a:ext>
            </a:extLst>
          </p:cNvPr>
          <p:cNvCxnSpPr>
            <a:cxnSpLocks/>
          </p:cNvCxnSpPr>
          <p:nvPr/>
        </p:nvCxnSpPr>
        <p:spPr>
          <a:xfrm flipV="1">
            <a:off x="4573569" y="2481181"/>
            <a:ext cx="0" cy="1288792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B6AD3F78-D8B3-48D9-928B-FDC26E0D65FD}"/>
              </a:ext>
            </a:extLst>
          </p:cNvPr>
          <p:cNvGrpSpPr/>
          <p:nvPr/>
        </p:nvGrpSpPr>
        <p:grpSpPr>
          <a:xfrm>
            <a:off x="4480936" y="3475636"/>
            <a:ext cx="315901" cy="276047"/>
            <a:chOff x="2933029" y="2106262"/>
            <a:chExt cx="177762" cy="276047"/>
          </a:xfrm>
        </p:grpSpPr>
        <p:cxnSp>
          <p:nvCxnSpPr>
            <p:cNvPr id="212" name="Straight Arrow Connector 211">
              <a:extLst>
                <a:ext uri="{FF2B5EF4-FFF2-40B4-BE49-F238E27FC236}">
                  <a16:creationId xmlns:a16="http://schemas.microsoft.com/office/drawing/2014/main" id="{32E80D23-8118-4E7E-8847-67BB30930F7B}"/>
                </a:ext>
              </a:extLst>
            </p:cNvPr>
            <p:cNvCxnSpPr>
              <a:cxnSpLocks/>
            </p:cNvCxnSpPr>
            <p:nvPr/>
          </p:nvCxnSpPr>
          <p:spPr>
            <a:xfrm>
              <a:off x="2933029" y="2106262"/>
              <a:ext cx="177762" cy="1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Arrow Connector 212">
              <a:extLst>
                <a:ext uri="{FF2B5EF4-FFF2-40B4-BE49-F238E27FC236}">
                  <a16:creationId xmlns:a16="http://schemas.microsoft.com/office/drawing/2014/main" id="{7A3CC7D4-CFF3-4B64-B796-B8C06D777DB8}"/>
                </a:ext>
              </a:extLst>
            </p:cNvPr>
            <p:cNvCxnSpPr>
              <a:cxnSpLocks/>
            </p:cNvCxnSpPr>
            <p:nvPr/>
          </p:nvCxnSpPr>
          <p:spPr>
            <a:xfrm>
              <a:off x="2985155" y="2379965"/>
              <a:ext cx="118043" cy="2344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E2EF9BFE-9DD9-42DB-A255-3B93CB7A3580}"/>
              </a:ext>
            </a:extLst>
          </p:cNvPr>
          <p:cNvGrpSpPr/>
          <p:nvPr/>
        </p:nvGrpSpPr>
        <p:grpSpPr>
          <a:xfrm>
            <a:off x="6669596" y="4641927"/>
            <a:ext cx="1224561" cy="890941"/>
            <a:chOff x="3384060" y="3270887"/>
            <a:chExt cx="1224561" cy="616525"/>
          </a:xfrm>
          <a:solidFill>
            <a:srgbClr val="FFC000"/>
          </a:solidFill>
        </p:grpSpPr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2C389564-DD38-4015-A95A-28D605462440}"/>
                </a:ext>
              </a:extLst>
            </p:cNvPr>
            <p:cNvSpPr/>
            <p:nvPr/>
          </p:nvSpPr>
          <p:spPr>
            <a:xfrm>
              <a:off x="3384060" y="3270887"/>
              <a:ext cx="1224561" cy="616525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1FB18D9A-1919-470C-936E-5948853E9920}"/>
                </a:ext>
              </a:extLst>
            </p:cNvPr>
            <p:cNvSpPr txBox="1"/>
            <p:nvPr/>
          </p:nvSpPr>
          <p:spPr>
            <a:xfrm>
              <a:off x="3418935" y="3379875"/>
              <a:ext cx="1157636" cy="38336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Excitation DDS</a:t>
              </a: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63A1A438-8742-46E2-8D18-BC17A4005855}"/>
              </a:ext>
            </a:extLst>
          </p:cNvPr>
          <p:cNvGrpSpPr/>
          <p:nvPr/>
        </p:nvGrpSpPr>
        <p:grpSpPr>
          <a:xfrm>
            <a:off x="7899761" y="4960472"/>
            <a:ext cx="261816" cy="279761"/>
            <a:chOff x="2706931" y="2106262"/>
            <a:chExt cx="403860" cy="279761"/>
          </a:xfrm>
        </p:grpSpPr>
        <p:cxnSp>
          <p:nvCxnSpPr>
            <p:cNvPr id="227" name="Straight Arrow Connector 226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Arrow Connector 227">
              <a:extLst>
                <a:ext uri="{FF2B5EF4-FFF2-40B4-BE49-F238E27FC236}">
                  <a16:creationId xmlns:a16="http://schemas.microsoft.com/office/drawing/2014/main" id="{5CB0FCDB-FCFB-47BA-A93D-0AE85CE3E0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E2EF9BFE-9DD9-42DB-A255-3B93CB7A3580}"/>
              </a:ext>
            </a:extLst>
          </p:cNvPr>
          <p:cNvGrpSpPr/>
          <p:nvPr/>
        </p:nvGrpSpPr>
        <p:grpSpPr>
          <a:xfrm>
            <a:off x="6669596" y="3292181"/>
            <a:ext cx="1224561" cy="907541"/>
            <a:chOff x="3384060" y="3270887"/>
            <a:chExt cx="1224561" cy="628012"/>
          </a:xfrm>
          <a:solidFill>
            <a:srgbClr val="FFC000"/>
          </a:solidFill>
        </p:grpSpPr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2C389564-DD38-4015-A95A-28D605462440}"/>
                </a:ext>
              </a:extLst>
            </p:cNvPr>
            <p:cNvSpPr/>
            <p:nvPr/>
          </p:nvSpPr>
          <p:spPr>
            <a:xfrm>
              <a:off x="3384060" y="3270887"/>
              <a:ext cx="1224561" cy="628012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0" name="TextBox 249">
              <a:extLst>
                <a:ext uri="{FF2B5EF4-FFF2-40B4-BE49-F238E27FC236}">
                  <a16:creationId xmlns:a16="http://schemas.microsoft.com/office/drawing/2014/main" id="{1FB18D9A-1919-470C-936E-5948853E9920}"/>
                </a:ext>
              </a:extLst>
            </p:cNvPr>
            <p:cNvSpPr txBox="1"/>
            <p:nvPr/>
          </p:nvSpPr>
          <p:spPr>
            <a:xfrm>
              <a:off x="3408807" y="3294029"/>
              <a:ext cx="1157636" cy="575044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Complex gain &amp; bit shift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2818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28414"/>
          </a:xfrm>
        </p:spPr>
        <p:txBody>
          <a:bodyPr/>
          <a:lstStyle/>
          <a:p>
            <a:r>
              <a:rPr lang="en-US" dirty="0"/>
              <a:t>Excitation Studies</a:t>
            </a:r>
            <a:endParaRPr lang="en-GB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267511" y="1159801"/>
            <a:ext cx="7107919" cy="19119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Comparison of sideband amplitude vs excitation: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Response of dipole mode lower at C2600 than C2400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Ratio between dipole and quadrupole: 17 at C2400, 6 at C2600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Quadrupole excitation tends to excite dipole mode as well.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Note: ratio comparison made after bandpass filtering.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 descr="Diagram, histogram&#10;&#10;Description automatically generated">
            <a:extLst>
              <a:ext uri="{FF2B5EF4-FFF2-40B4-BE49-F238E27FC236}">
                <a16:creationId xmlns:a16="http://schemas.microsoft.com/office/drawing/2014/main" id="{685B7625-7F9D-4478-893B-CB7967B01BB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9725" y="738225"/>
            <a:ext cx="4982977" cy="5635198"/>
          </a:xfrm>
          <a:prstGeom prst="rect">
            <a:avLst/>
          </a:prstGeom>
        </p:spPr>
      </p:pic>
      <p:pic>
        <p:nvPicPr>
          <p:cNvPr id="13" name="Picture 1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937CD051-7460-46A3-AAEA-68A31FA65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9124" y="3030671"/>
            <a:ext cx="4276876" cy="324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0410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4037"/>
          </a:xfrm>
        </p:spPr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204280" y="1133418"/>
            <a:ext cx="11678055" cy="50436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Firmware &amp; driver development: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Fit 16 channels * 65535 samples in memory (currently only 32768 samples)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Either modify acquisition core to treat 36-bit words in SRAM as 2 separate buffers of 18 bits each, or implement streaming (requires FESA class development)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A provisional quadrupole FESA class would be useful to speed up data readout; currently several minutes per shot with </a:t>
            </a:r>
            <a:r>
              <a:rPr lang="en-US" dirty="0" err="1"/>
              <a:t>PyCheby</a:t>
            </a:r>
            <a:r>
              <a:rPr lang="en-US" dirty="0"/>
              <a:t>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Possibly have other architectures ready for testing when beam becomes available again. (</a:t>
            </a:r>
            <a:r>
              <a:rPr lang="en-US" dirty="0" err="1"/>
              <a:t>eg</a:t>
            </a:r>
            <a:r>
              <a:rPr lang="en-US" dirty="0"/>
              <a:t>: PLL-type scheme, hybrid time and frequency domain feedback?)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 simulations: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Determine optimal frequency for feeding back 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Interaction of dipole and quadrupole feedbacks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Why is mode 5 the dominant one? Is it because the dipole feedback is stabilizing modes 1-4 by coincidence?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Better way of rejecting dipole oscillations?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See if IIR filter or other methods work in principle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8272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086"/>
          </a:xfrm>
        </p:spPr>
        <p:txBody>
          <a:bodyPr/>
          <a:lstStyle/>
          <a:p>
            <a:r>
              <a:rPr lang="en-US" dirty="0"/>
              <a:t>Rejection of Dipole Mode by Quadrupole Filter</a:t>
            </a:r>
            <a:endParaRPr lang="en-GB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E72A8814-CF60-4014-9859-99330DF55E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5601" y="998579"/>
            <a:ext cx="7300797" cy="5194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096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086"/>
          </a:xfrm>
        </p:spPr>
        <p:txBody>
          <a:bodyPr/>
          <a:lstStyle/>
          <a:p>
            <a:r>
              <a:rPr lang="en-US" dirty="0"/>
              <a:t>Sum of Quadrupole and Dipole Feedbacks</a:t>
            </a:r>
            <a:endParaRPr lang="en-GB" dirty="0"/>
          </a:p>
        </p:txBody>
      </p:sp>
      <p:pic>
        <p:nvPicPr>
          <p:cNvPr id="3" name="Picture 2" descr="Histogram&#10;&#10;Description automatically generated with medium confidence">
            <a:extLst>
              <a:ext uri="{FF2B5EF4-FFF2-40B4-BE49-F238E27FC236}">
                <a16:creationId xmlns:a16="http://schemas.microsoft.com/office/drawing/2014/main" id="{EC4D1889-6476-476E-B1AF-D0682A1F0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7770" y="1955376"/>
            <a:ext cx="5280000" cy="3960000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6B1F9E9F-1DC1-46B5-B801-FB292F58E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851" y="1955376"/>
            <a:ext cx="5280000" cy="396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AECB879-6862-4144-8C38-6D7489DFEDF4}"/>
              </a:ext>
            </a:extLst>
          </p:cNvPr>
          <p:cNvSpPr txBox="1"/>
          <p:nvPr/>
        </p:nvSpPr>
        <p:spPr>
          <a:xfrm>
            <a:off x="2361180" y="1483273"/>
            <a:ext cx="1721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</a:rPr>
              <a:t>Magnitude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F70CBF-3319-44DF-BD45-8D6C53BE89B8}"/>
              </a:ext>
            </a:extLst>
          </p:cNvPr>
          <p:cNvSpPr txBox="1"/>
          <p:nvPr/>
        </p:nvSpPr>
        <p:spPr>
          <a:xfrm>
            <a:off x="8351995" y="1483273"/>
            <a:ext cx="1226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</a:rPr>
              <a:t>Phase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C864E1-610E-424D-9D5A-DAC87C1DAF82}"/>
              </a:ext>
            </a:extLst>
          </p:cNvPr>
          <p:cNvSpPr txBox="1"/>
          <p:nvPr/>
        </p:nvSpPr>
        <p:spPr>
          <a:xfrm>
            <a:off x="990885" y="5924402"/>
            <a:ext cx="461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x-scale : 1 div = fs, y-scale : 5 dB/div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1D1C90-5C77-4C2C-878A-8B2334CCF5C4}"/>
              </a:ext>
            </a:extLst>
          </p:cNvPr>
          <p:cNvSpPr txBox="1"/>
          <p:nvPr/>
        </p:nvSpPr>
        <p:spPr>
          <a:xfrm>
            <a:off x="6695390" y="5924402"/>
            <a:ext cx="461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x-scale : 1 div = fs, y-scale : 45°/div</a:t>
            </a:r>
            <a:endParaRPr lang="en-GB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77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40206-A515-43C0-9334-C16627D51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2491"/>
          </a:xfrm>
        </p:spPr>
        <p:txBody>
          <a:bodyPr/>
          <a:lstStyle/>
          <a:p>
            <a:r>
              <a:rPr lang="en-US" dirty="0"/>
              <a:t>DSP Core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528E43-C534-4072-B735-FAC44B5C5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5DDC8-459B-431D-AB81-8A067AC4017F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D84D7-0105-4CF3-B6B2-E46EA7C1D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84" name="Footer Placeholder 5">
            <a:extLst>
              <a:ext uri="{FF2B5EF4-FFF2-40B4-BE49-F238E27FC236}">
                <a16:creationId xmlns:a16="http://schemas.microsoft.com/office/drawing/2014/main" id="{058003A4-2DF2-4D66-B0EF-DBE0EA85C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</a:t>
            </a:r>
            <a:r>
              <a:rPr lang="en-US" dirty="0"/>
              <a:t>Summary of Quadrupole CBFB Beam Tests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4936FEB-67BA-4A5D-8744-D6C4A42283AC}"/>
              </a:ext>
            </a:extLst>
          </p:cNvPr>
          <p:cNvGrpSpPr/>
          <p:nvPr/>
        </p:nvGrpSpPr>
        <p:grpSpPr>
          <a:xfrm>
            <a:off x="5528518" y="1692823"/>
            <a:ext cx="6458204" cy="3769218"/>
            <a:chOff x="5539468" y="1692823"/>
            <a:chExt cx="6458204" cy="3769218"/>
          </a:xfrm>
        </p:grpSpPr>
        <p:cxnSp>
          <p:nvCxnSpPr>
            <p:cNvPr id="257" name="Straight Connector 256"/>
            <p:cNvCxnSpPr>
              <a:cxnSpLocks/>
            </p:cNvCxnSpPr>
            <p:nvPr/>
          </p:nvCxnSpPr>
          <p:spPr>
            <a:xfrm>
              <a:off x="7906712" y="2657972"/>
              <a:ext cx="797876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TextBox 241"/>
            <p:cNvSpPr txBox="1"/>
            <p:nvPr/>
          </p:nvSpPr>
          <p:spPr>
            <a:xfrm>
              <a:off x="7020017" y="5246597"/>
              <a:ext cx="116547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 err="1">
                  <a:solidFill>
                    <a:schemeClr val="tx2"/>
                  </a:solidFill>
                </a:rPr>
                <a:t>Coeff</a:t>
              </a:r>
              <a:r>
                <a:rPr lang="en-US" sz="1400" dirty="0">
                  <a:solidFill>
                    <a:schemeClr val="tx2"/>
                  </a:solidFill>
                </a:rPr>
                <a:t> sel.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12" name="Trapezoid 11"/>
            <p:cNvSpPr/>
            <p:nvPr/>
          </p:nvSpPr>
          <p:spPr>
            <a:xfrm rot="5400000">
              <a:off x="7198951" y="2557601"/>
              <a:ext cx="1415524" cy="266442"/>
            </a:xfrm>
            <a:prstGeom prst="trapezoid">
              <a:avLst>
                <a:gd name="adj" fmla="val 77117"/>
              </a:avLst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6590191" y="1983060"/>
              <a:ext cx="1183301" cy="301732"/>
              <a:chOff x="1720850" y="2374900"/>
              <a:chExt cx="1550988" cy="519066"/>
            </a:xfrm>
          </p:grpSpPr>
          <p:cxnSp>
            <p:nvCxnSpPr>
              <p:cNvPr id="150" name="Straight Arrow Connector 149">
                <a:extLst>
                  <a:ext uri="{FF2B5EF4-FFF2-40B4-BE49-F238E27FC236}">
                    <a16:creationId xmlns:a16="http://schemas.microsoft.com/office/drawing/2014/main" id="{4C405BF7-1324-4D47-9406-01FA568F32EC}"/>
                  </a:ext>
                </a:extLst>
              </p:cNvPr>
              <p:cNvCxnSpPr>
                <a:cxnSpLocks/>
                <a:stCxn id="152" idx="3"/>
              </p:cNvCxnSpPr>
              <p:nvPr/>
            </p:nvCxnSpPr>
            <p:spPr>
              <a:xfrm>
                <a:off x="2933700" y="2634434"/>
                <a:ext cx="338138" cy="0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Rectangle 151"/>
              <p:cNvSpPr/>
              <p:nvPr/>
            </p:nvSpPr>
            <p:spPr>
              <a:xfrm>
                <a:off x="2058988" y="2374900"/>
                <a:ext cx="874712" cy="51906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4C405BF7-1324-4D47-9406-01FA568F32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20850" y="2622755"/>
                <a:ext cx="338138" cy="0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TextBox 153"/>
              <p:cNvSpPr txBox="1"/>
              <p:nvPr/>
            </p:nvSpPr>
            <p:spPr>
              <a:xfrm>
                <a:off x="2241817" y="2454770"/>
                <a:ext cx="499620" cy="3706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2"/>
                    </a:solidFill>
                  </a:rPr>
                  <a:t>M0</a:t>
                </a:r>
                <a:endParaRPr lang="en-GB" sz="14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7020017" y="3124038"/>
              <a:ext cx="348813" cy="2320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2"/>
                  </a:solidFill>
                </a:rPr>
                <a:t>…</a:t>
              </a:r>
              <a:endParaRPr lang="en-GB" sz="2000" b="1" dirty="0">
                <a:solidFill>
                  <a:schemeClr val="tx2"/>
                </a:solidFill>
              </a:endParaRPr>
            </a:p>
          </p:txBody>
        </p:sp>
        <p:grpSp>
          <p:nvGrpSpPr>
            <p:cNvPr id="155" name="Group 154"/>
            <p:cNvGrpSpPr/>
            <p:nvPr/>
          </p:nvGrpSpPr>
          <p:grpSpPr>
            <a:xfrm>
              <a:off x="10611451" y="2691713"/>
              <a:ext cx="939951" cy="391410"/>
              <a:chOff x="1382712" y="2509539"/>
              <a:chExt cx="1232022" cy="519066"/>
            </a:xfrm>
          </p:grpSpPr>
          <p:sp>
            <p:nvSpPr>
              <p:cNvPr id="157" name="Rectangle 156"/>
              <p:cNvSpPr/>
              <p:nvPr/>
            </p:nvSpPr>
            <p:spPr>
              <a:xfrm>
                <a:off x="1720850" y="2509539"/>
                <a:ext cx="893884" cy="51906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8" name="Straight Arrow Connector 157">
                <a:extLst>
                  <a:ext uri="{FF2B5EF4-FFF2-40B4-BE49-F238E27FC236}">
                    <a16:creationId xmlns:a16="http://schemas.microsoft.com/office/drawing/2014/main" id="{4C405BF7-1324-4D47-9406-01FA568F32EC}"/>
                  </a:ext>
                </a:extLst>
              </p:cNvPr>
              <p:cNvCxnSpPr>
                <a:cxnSpLocks/>
                <a:endCxn id="157" idx="1"/>
              </p:cNvCxnSpPr>
              <p:nvPr/>
            </p:nvCxnSpPr>
            <p:spPr>
              <a:xfrm>
                <a:off x="1382712" y="2769072"/>
                <a:ext cx="338138" cy="0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TextBox 158"/>
              <p:cNvSpPr txBox="1"/>
              <p:nvPr/>
            </p:nvSpPr>
            <p:spPr>
              <a:xfrm>
                <a:off x="1854155" y="2620231"/>
                <a:ext cx="652025" cy="2857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 err="1">
                    <a:solidFill>
                      <a:schemeClr val="tx2"/>
                    </a:solidFill>
                  </a:rPr>
                  <a:t>Acc</a:t>
                </a:r>
                <a:endParaRPr lang="en-GB" sz="14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1" name="Oval 20"/>
            <p:cNvSpPr/>
            <p:nvPr/>
          </p:nvSpPr>
          <p:spPr>
            <a:xfrm>
              <a:off x="8526411" y="3501996"/>
              <a:ext cx="356354" cy="35221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" name="Trapezoid 159"/>
            <p:cNvSpPr/>
            <p:nvPr/>
          </p:nvSpPr>
          <p:spPr>
            <a:xfrm rot="5400000">
              <a:off x="9582843" y="2796733"/>
              <a:ext cx="1773842" cy="266442"/>
            </a:xfrm>
            <a:prstGeom prst="trapezoid">
              <a:avLst>
                <a:gd name="adj" fmla="val 77117"/>
              </a:avLst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7" name="Group 166"/>
            <p:cNvGrpSpPr/>
            <p:nvPr/>
          </p:nvGrpSpPr>
          <p:grpSpPr>
            <a:xfrm>
              <a:off x="6590191" y="2362886"/>
              <a:ext cx="1183301" cy="301732"/>
              <a:chOff x="1720850" y="2374900"/>
              <a:chExt cx="1550988" cy="519066"/>
            </a:xfrm>
          </p:grpSpPr>
          <p:cxnSp>
            <p:nvCxnSpPr>
              <p:cNvPr id="168" name="Straight Arrow Connector 167">
                <a:extLst>
                  <a:ext uri="{FF2B5EF4-FFF2-40B4-BE49-F238E27FC236}">
                    <a16:creationId xmlns:a16="http://schemas.microsoft.com/office/drawing/2014/main" id="{4C405BF7-1324-4D47-9406-01FA568F32EC}"/>
                  </a:ext>
                </a:extLst>
              </p:cNvPr>
              <p:cNvCxnSpPr>
                <a:cxnSpLocks/>
                <a:stCxn id="169" idx="3"/>
              </p:cNvCxnSpPr>
              <p:nvPr/>
            </p:nvCxnSpPr>
            <p:spPr>
              <a:xfrm>
                <a:off x="2933700" y="2634434"/>
                <a:ext cx="338138" cy="0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Rectangle 168"/>
              <p:cNvSpPr/>
              <p:nvPr/>
            </p:nvSpPr>
            <p:spPr>
              <a:xfrm>
                <a:off x="2058988" y="2374900"/>
                <a:ext cx="874712" cy="51906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0" name="Straight Arrow Connector 169">
                <a:extLst>
                  <a:ext uri="{FF2B5EF4-FFF2-40B4-BE49-F238E27FC236}">
                    <a16:creationId xmlns:a16="http://schemas.microsoft.com/office/drawing/2014/main" id="{4C405BF7-1324-4D47-9406-01FA568F32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20850" y="2622755"/>
                <a:ext cx="338138" cy="0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1" name="TextBox 170"/>
              <p:cNvSpPr txBox="1"/>
              <p:nvPr/>
            </p:nvSpPr>
            <p:spPr>
              <a:xfrm>
                <a:off x="2241817" y="2454770"/>
                <a:ext cx="499620" cy="3706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2"/>
                    </a:solidFill>
                  </a:rPr>
                  <a:t>M1</a:t>
                </a:r>
                <a:endParaRPr lang="en-GB" sz="1400" b="1" dirty="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172" name="Group 171"/>
            <p:cNvGrpSpPr/>
            <p:nvPr/>
          </p:nvGrpSpPr>
          <p:grpSpPr>
            <a:xfrm>
              <a:off x="6590191" y="2735924"/>
              <a:ext cx="1183301" cy="301732"/>
              <a:chOff x="1720850" y="2374900"/>
              <a:chExt cx="1550988" cy="519066"/>
            </a:xfrm>
          </p:grpSpPr>
          <p:cxnSp>
            <p:nvCxnSpPr>
              <p:cNvPr id="174" name="Straight Arrow Connector 173">
                <a:extLst>
                  <a:ext uri="{FF2B5EF4-FFF2-40B4-BE49-F238E27FC236}">
                    <a16:creationId xmlns:a16="http://schemas.microsoft.com/office/drawing/2014/main" id="{4C405BF7-1324-4D47-9406-01FA568F32EC}"/>
                  </a:ext>
                </a:extLst>
              </p:cNvPr>
              <p:cNvCxnSpPr>
                <a:cxnSpLocks/>
                <a:stCxn id="175" idx="3"/>
              </p:cNvCxnSpPr>
              <p:nvPr/>
            </p:nvCxnSpPr>
            <p:spPr>
              <a:xfrm>
                <a:off x="2933700" y="2634434"/>
                <a:ext cx="338138" cy="0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5" name="Rectangle 174"/>
              <p:cNvSpPr/>
              <p:nvPr/>
            </p:nvSpPr>
            <p:spPr>
              <a:xfrm>
                <a:off x="2058988" y="2374900"/>
                <a:ext cx="874712" cy="51906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9" name="Straight Arrow Connector 178">
                <a:extLst>
                  <a:ext uri="{FF2B5EF4-FFF2-40B4-BE49-F238E27FC236}">
                    <a16:creationId xmlns:a16="http://schemas.microsoft.com/office/drawing/2014/main" id="{4C405BF7-1324-4D47-9406-01FA568F32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20850" y="2622755"/>
                <a:ext cx="338138" cy="0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0" name="TextBox 179"/>
              <p:cNvSpPr txBox="1"/>
              <p:nvPr/>
            </p:nvSpPr>
            <p:spPr>
              <a:xfrm>
                <a:off x="2241817" y="2454770"/>
                <a:ext cx="499620" cy="3706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2"/>
                    </a:solidFill>
                  </a:rPr>
                  <a:t>M2</a:t>
                </a:r>
                <a:endParaRPr lang="en-GB" sz="1400" b="1" dirty="0">
                  <a:solidFill>
                    <a:schemeClr val="tx2"/>
                  </a:solidFill>
                </a:endParaRPr>
              </a:p>
            </p:txBody>
          </p:sp>
        </p:grpSp>
        <p:cxnSp>
          <p:nvCxnSpPr>
            <p:cNvPr id="181" name="Straight Arrow Connector 180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</p:cNvCxnSpPr>
            <p:nvPr/>
          </p:nvCxnSpPr>
          <p:spPr>
            <a:xfrm>
              <a:off x="7515515" y="3250796"/>
              <a:ext cx="257977" cy="0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Trapezoid 204"/>
            <p:cNvSpPr/>
            <p:nvPr/>
          </p:nvSpPr>
          <p:spPr>
            <a:xfrm rot="5400000">
              <a:off x="7371508" y="4457804"/>
              <a:ext cx="1070408" cy="266442"/>
            </a:xfrm>
            <a:prstGeom prst="trapezoid">
              <a:avLst>
                <a:gd name="adj" fmla="val 77117"/>
              </a:avLst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4" name="Straight Arrow Connector 213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  <a:endCxn id="12" idx="3"/>
            </p:cNvCxnSpPr>
            <p:nvPr/>
          </p:nvCxnSpPr>
          <p:spPr>
            <a:xfrm flipV="1">
              <a:off x="7904694" y="3297042"/>
              <a:ext cx="2018" cy="350056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Arrow Connector 214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06711" y="4997084"/>
              <a:ext cx="1" cy="258291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8" name="TextBox 217"/>
            <p:cNvSpPr txBox="1"/>
            <p:nvPr/>
          </p:nvSpPr>
          <p:spPr>
            <a:xfrm>
              <a:off x="7042604" y="3666368"/>
              <a:ext cx="116547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 err="1">
                  <a:solidFill>
                    <a:schemeClr val="tx2"/>
                  </a:solidFill>
                </a:rPr>
                <a:t>Reg</a:t>
              </a:r>
              <a:r>
                <a:rPr lang="en-US" sz="1400" dirty="0">
                  <a:solidFill>
                    <a:schemeClr val="tx2"/>
                  </a:solidFill>
                </a:rPr>
                <a:t> read sel.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cxnSp>
          <p:nvCxnSpPr>
            <p:cNvPr id="219" name="Straight Arrow Connector 218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</p:cNvCxnSpPr>
            <p:nvPr/>
          </p:nvCxnSpPr>
          <p:spPr>
            <a:xfrm>
              <a:off x="7502798" y="4190969"/>
              <a:ext cx="257977" cy="0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Arrow Connector 219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</p:cNvCxnSpPr>
            <p:nvPr/>
          </p:nvCxnSpPr>
          <p:spPr>
            <a:xfrm>
              <a:off x="7502798" y="4392078"/>
              <a:ext cx="257977" cy="0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Arrow Connector 220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</p:cNvCxnSpPr>
            <p:nvPr/>
          </p:nvCxnSpPr>
          <p:spPr>
            <a:xfrm>
              <a:off x="7502798" y="4598934"/>
              <a:ext cx="257977" cy="0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Arrow Connector 221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</p:cNvCxnSpPr>
            <p:nvPr/>
          </p:nvCxnSpPr>
          <p:spPr>
            <a:xfrm>
              <a:off x="7502798" y="4787902"/>
              <a:ext cx="257977" cy="0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Arrow Connector 229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</p:cNvCxnSpPr>
            <p:nvPr/>
          </p:nvCxnSpPr>
          <p:spPr>
            <a:xfrm>
              <a:off x="7502798" y="4977519"/>
              <a:ext cx="257977" cy="0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TextBox 230"/>
            <p:cNvSpPr txBox="1"/>
            <p:nvPr/>
          </p:nvSpPr>
          <p:spPr>
            <a:xfrm>
              <a:off x="7165782" y="4082648"/>
              <a:ext cx="38117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C0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7165782" y="4280607"/>
              <a:ext cx="38117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C1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233" name="TextBox 232"/>
            <p:cNvSpPr txBox="1"/>
            <p:nvPr/>
          </p:nvSpPr>
          <p:spPr>
            <a:xfrm>
              <a:off x="7165782" y="4478566"/>
              <a:ext cx="38117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C2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7165782" y="4676524"/>
              <a:ext cx="38117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C3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7165782" y="4874485"/>
              <a:ext cx="381177" cy="2088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…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cxnSp>
          <p:nvCxnSpPr>
            <p:cNvPr id="243" name="Straight Arrow Connector 242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</p:cNvCxnSpPr>
            <p:nvPr/>
          </p:nvCxnSpPr>
          <p:spPr>
            <a:xfrm>
              <a:off x="10070101" y="2173429"/>
              <a:ext cx="257977" cy="0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TextBox 243"/>
            <p:cNvSpPr txBox="1"/>
            <p:nvPr/>
          </p:nvSpPr>
          <p:spPr>
            <a:xfrm>
              <a:off x="9797806" y="2029489"/>
              <a:ext cx="315602" cy="2088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0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cxnSp>
          <p:nvCxnSpPr>
            <p:cNvPr id="247" name="Straight Connector 246"/>
            <p:cNvCxnSpPr>
              <a:stCxn id="21" idx="1"/>
              <a:endCxn id="21" idx="5"/>
            </p:cNvCxnSpPr>
            <p:nvPr/>
          </p:nvCxnSpPr>
          <p:spPr>
            <a:xfrm>
              <a:off x="8578598" y="3553577"/>
              <a:ext cx="251980" cy="249051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>
              <a:stCxn id="21" idx="3"/>
              <a:endCxn id="21" idx="7"/>
            </p:cNvCxnSpPr>
            <p:nvPr/>
          </p:nvCxnSpPr>
          <p:spPr>
            <a:xfrm flipV="1">
              <a:off x="8578598" y="3553577"/>
              <a:ext cx="251980" cy="249051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Arrow Connector 253"/>
            <p:cNvCxnSpPr>
              <a:endCxn id="21" idx="4"/>
            </p:cNvCxnSpPr>
            <p:nvPr/>
          </p:nvCxnSpPr>
          <p:spPr>
            <a:xfrm flipV="1">
              <a:off x="8704588" y="3854208"/>
              <a:ext cx="0" cy="728795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cxnSpLocks/>
              <a:stCxn id="205" idx="0"/>
            </p:cNvCxnSpPr>
            <p:nvPr/>
          </p:nvCxnSpPr>
          <p:spPr>
            <a:xfrm>
              <a:off x="8039933" y="4591025"/>
              <a:ext cx="675442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Arrow Connector 255"/>
            <p:cNvCxnSpPr>
              <a:endCxn id="21" idx="0"/>
            </p:cNvCxnSpPr>
            <p:nvPr/>
          </p:nvCxnSpPr>
          <p:spPr>
            <a:xfrm>
              <a:off x="8704588" y="2657972"/>
              <a:ext cx="0" cy="844024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8" name="Oval 257"/>
            <p:cNvSpPr/>
            <p:nvPr/>
          </p:nvSpPr>
          <p:spPr>
            <a:xfrm>
              <a:off x="9724247" y="3493349"/>
              <a:ext cx="360399" cy="36950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" name="Straight Connector 40"/>
            <p:cNvCxnSpPr>
              <a:stCxn id="258" idx="2"/>
              <a:endCxn id="258" idx="6"/>
            </p:cNvCxnSpPr>
            <p:nvPr/>
          </p:nvCxnSpPr>
          <p:spPr>
            <a:xfrm>
              <a:off x="9724247" y="3678102"/>
              <a:ext cx="360399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258" idx="4"/>
              <a:endCxn id="258" idx="0"/>
            </p:cNvCxnSpPr>
            <p:nvPr/>
          </p:nvCxnSpPr>
          <p:spPr>
            <a:xfrm flipV="1">
              <a:off x="9904447" y="3493349"/>
              <a:ext cx="0" cy="369507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Arrow Connector 258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  <a:stCxn id="258" idx="6"/>
            </p:cNvCxnSpPr>
            <p:nvPr/>
          </p:nvCxnSpPr>
          <p:spPr>
            <a:xfrm>
              <a:off x="10084646" y="3678102"/>
              <a:ext cx="255021" cy="0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Arrow Connector 261"/>
            <p:cNvCxnSpPr>
              <a:endCxn id="258" idx="2"/>
            </p:cNvCxnSpPr>
            <p:nvPr/>
          </p:nvCxnSpPr>
          <p:spPr>
            <a:xfrm>
              <a:off x="9244829" y="3678102"/>
              <a:ext cx="479419" cy="0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3" name="Rectangle 262"/>
            <p:cNvSpPr/>
            <p:nvPr/>
          </p:nvSpPr>
          <p:spPr>
            <a:xfrm>
              <a:off x="6224392" y="1983060"/>
              <a:ext cx="365799" cy="141552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87" name="Elbow Connector 286"/>
            <p:cNvCxnSpPr>
              <a:stCxn id="21" idx="6"/>
            </p:cNvCxnSpPr>
            <p:nvPr/>
          </p:nvCxnSpPr>
          <p:spPr>
            <a:xfrm flipV="1">
              <a:off x="8882765" y="3159680"/>
              <a:ext cx="1445312" cy="518423"/>
            </a:xfrm>
            <a:prstGeom prst="bentConnector3">
              <a:avLst>
                <a:gd name="adj1" fmla="val 27626"/>
              </a:avLst>
            </a:prstGeom>
            <a:ln w="381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>
              <a:off x="8704588" y="2657972"/>
              <a:ext cx="1623490" cy="0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>
              <a:stCxn id="157" idx="3"/>
            </p:cNvCxnSpPr>
            <p:nvPr/>
          </p:nvCxnSpPr>
          <p:spPr>
            <a:xfrm>
              <a:off x="11551402" y="2887418"/>
              <a:ext cx="446269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>
              <a:off x="11997671" y="2887418"/>
              <a:ext cx="0" cy="150466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/>
          </p:nvCxnSpPr>
          <p:spPr>
            <a:xfrm flipH="1">
              <a:off x="9904447" y="4392078"/>
              <a:ext cx="2093225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Arrow Connector 297"/>
            <p:cNvCxnSpPr>
              <a:endCxn id="258" idx="4"/>
            </p:cNvCxnSpPr>
            <p:nvPr/>
          </p:nvCxnSpPr>
          <p:spPr>
            <a:xfrm flipV="1">
              <a:off x="9904447" y="3862856"/>
              <a:ext cx="0" cy="529223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Arrow Connector 301"/>
            <p:cNvCxnSpPr>
              <a:endCxn id="263" idx="1"/>
            </p:cNvCxnSpPr>
            <p:nvPr/>
          </p:nvCxnSpPr>
          <p:spPr>
            <a:xfrm flipV="1">
              <a:off x="5958025" y="2690822"/>
              <a:ext cx="266367" cy="891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/>
          </p:nvCxnSpPr>
          <p:spPr>
            <a:xfrm flipV="1">
              <a:off x="5958025" y="1692824"/>
              <a:ext cx="0" cy="99889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>
              <a:cxnSpLocks/>
            </p:cNvCxnSpPr>
            <p:nvPr/>
          </p:nvCxnSpPr>
          <p:spPr>
            <a:xfrm>
              <a:off x="5944791" y="1692824"/>
              <a:ext cx="6052880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/>
          </p:nvCxnSpPr>
          <p:spPr>
            <a:xfrm flipV="1">
              <a:off x="11997672" y="1692823"/>
              <a:ext cx="0" cy="1194595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Arrow Connector 309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03521" y="3401480"/>
              <a:ext cx="1" cy="258291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TextBox 310"/>
            <p:cNvSpPr txBox="1"/>
            <p:nvPr/>
          </p:nvSpPr>
          <p:spPr>
            <a:xfrm>
              <a:off x="5539468" y="3649868"/>
              <a:ext cx="116547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 err="1">
                  <a:solidFill>
                    <a:schemeClr val="tx2"/>
                  </a:solidFill>
                </a:rPr>
                <a:t>Reg</a:t>
              </a:r>
              <a:r>
                <a:rPr lang="en-US" sz="1400" dirty="0">
                  <a:solidFill>
                    <a:schemeClr val="tx2"/>
                  </a:solidFill>
                </a:rPr>
                <a:t> write sel.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sp>
        <p:nvSpPr>
          <p:cNvPr id="315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152401" y="1027707"/>
            <a:ext cx="5230509" cy="52214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Simple DSP core for quadrupole mode filtering.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36x36 bit multiply-accumulate unit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Fixed program length: 128 instructions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Runs once every start strobe.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Coefficients and program: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Hard-coded defaults, or read from mem-map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 pipelining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Simplifies both programming and firmware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High latency: runs at half RF clock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394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0958"/>
          </a:xfrm>
        </p:spPr>
        <p:txBody>
          <a:bodyPr/>
          <a:lstStyle/>
          <a:p>
            <a:r>
              <a:rPr lang="en-US" dirty="0"/>
              <a:t>IIR Filter Implementation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0439-1BA6-436A-9BE8-0ED4B9AA21FA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| </a:t>
            </a:r>
            <a:r>
              <a:rPr lang="en-US"/>
              <a:t>Summary of Quadrupole CBFB Beam Tests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69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407986" y="1190652"/>
            <a:ext cx="11288713" cy="22946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Currently programmed on DSP core:</a:t>
            </a: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2-stage cascaded </a:t>
            </a:r>
            <a:r>
              <a:rPr lang="en-GB" dirty="0" err="1"/>
              <a:t>biquad</a:t>
            </a:r>
            <a:r>
              <a:rPr lang="en-GB" dirty="0"/>
              <a:t> IIR filter, </a:t>
            </a:r>
            <a:r>
              <a:rPr lang="en-US" dirty="0"/>
              <a:t>Direct-Form II implementation for minimum resource usage</a:t>
            </a: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47 instructions per IQ channel.</a:t>
            </a: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Maximum of 4 zeros and 4 poles, in addition to zero from f</a:t>
            </a:r>
            <a:r>
              <a:rPr lang="en-US" baseline="-25000" dirty="0"/>
              <a:t>rev</a:t>
            </a:r>
            <a:r>
              <a:rPr lang="en-US" dirty="0"/>
              <a:t> notch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Possibility of complex coefficients to create filters asymmetric about the </a:t>
            </a:r>
            <a:r>
              <a:rPr lang="en-US" dirty="0" err="1"/>
              <a:t>f</a:t>
            </a:r>
            <a:r>
              <a:rPr lang="en-US" baseline="-25000" dirty="0" err="1"/>
              <a:t>rev</a:t>
            </a:r>
            <a:r>
              <a:rPr lang="en-US" dirty="0"/>
              <a:t> harmonic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Design filter for f</a:t>
            </a:r>
            <a:r>
              <a:rPr lang="en-US" baseline="-25000" dirty="0"/>
              <a:t>s</a:t>
            </a:r>
            <a:r>
              <a:rPr lang="en-US" dirty="0"/>
              <a:t> = 800 Hz, slow down sample rate to match actual f</a:t>
            </a:r>
            <a:r>
              <a:rPr lang="en-US" baseline="-25000" dirty="0"/>
              <a:t>s</a:t>
            </a:r>
            <a:r>
              <a:rPr lang="en-US" dirty="0"/>
              <a:t>: less sensitive to rounding errors</a:t>
            </a:r>
            <a:endParaRPr lang="en-GB" dirty="0"/>
          </a:p>
        </p:txBody>
      </p:sp>
      <p:grpSp>
        <p:nvGrpSpPr>
          <p:cNvPr id="178" name="Group 177"/>
          <p:cNvGrpSpPr/>
          <p:nvPr/>
        </p:nvGrpSpPr>
        <p:grpSpPr>
          <a:xfrm>
            <a:off x="683195" y="3700691"/>
            <a:ext cx="10931849" cy="2454982"/>
            <a:chOff x="234226" y="3582437"/>
            <a:chExt cx="10931849" cy="2454982"/>
          </a:xfrm>
        </p:grpSpPr>
        <p:cxnSp>
          <p:nvCxnSpPr>
            <p:cNvPr id="179" name="Straight Arrow Connector 178">
              <a:extLst>
                <a:ext uri="{FF2B5EF4-FFF2-40B4-BE49-F238E27FC236}">
                  <a16:creationId xmlns:a16="http://schemas.microsoft.com/office/drawing/2014/main" id="{32E80D23-8118-4E7E-8847-67BB30930F7B}"/>
                </a:ext>
              </a:extLst>
            </p:cNvPr>
            <p:cNvCxnSpPr>
              <a:cxnSpLocks/>
            </p:cNvCxnSpPr>
            <p:nvPr/>
          </p:nvCxnSpPr>
          <p:spPr>
            <a:xfrm>
              <a:off x="9246892" y="3905645"/>
              <a:ext cx="470686" cy="2359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Isosceles Triangle 179"/>
            <p:cNvSpPr/>
            <p:nvPr/>
          </p:nvSpPr>
          <p:spPr>
            <a:xfrm rot="5400000">
              <a:off x="9688394" y="3587447"/>
              <a:ext cx="643543" cy="636618"/>
            </a:xfrm>
            <a:prstGeom prst="triangle">
              <a:avLst/>
            </a:prstGeom>
            <a:solidFill>
              <a:schemeClr val="bg2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EAE845D7-9D05-4B4A-A066-0403C541AE38}"/>
                </a:ext>
              </a:extLst>
            </p:cNvPr>
            <p:cNvSpPr txBox="1"/>
            <p:nvPr/>
          </p:nvSpPr>
          <p:spPr>
            <a:xfrm>
              <a:off x="9710891" y="3732525"/>
              <a:ext cx="4016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b</a:t>
              </a:r>
              <a:r>
                <a:rPr lang="en-GB" b="1" baseline="-25000" dirty="0">
                  <a:solidFill>
                    <a:schemeClr val="tx2"/>
                  </a:solidFill>
                </a:rPr>
                <a:t>2,0</a:t>
              </a:r>
            </a:p>
          </p:txBody>
        </p:sp>
        <p:cxnSp>
          <p:nvCxnSpPr>
            <p:cNvPr id="182" name="Straight Arrow Connector 181">
              <a:extLst>
                <a:ext uri="{FF2B5EF4-FFF2-40B4-BE49-F238E27FC236}">
                  <a16:creationId xmlns:a16="http://schemas.microsoft.com/office/drawing/2014/main" id="{32E80D23-8118-4E7E-8847-67BB30930F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47510" y="3902067"/>
              <a:ext cx="818565" cy="1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3" name="Group 182"/>
            <p:cNvGrpSpPr/>
            <p:nvPr/>
          </p:nvGrpSpPr>
          <p:grpSpPr>
            <a:xfrm>
              <a:off x="234226" y="3582437"/>
              <a:ext cx="4499353" cy="2451188"/>
              <a:chOff x="234226" y="3582437"/>
              <a:chExt cx="4499353" cy="2451188"/>
            </a:xfrm>
          </p:grpSpPr>
          <p:cxnSp>
            <p:nvCxnSpPr>
              <p:cNvPr id="237" name="Straight Arrow Connector 236">
                <a:extLst>
                  <a:ext uri="{FF2B5EF4-FFF2-40B4-BE49-F238E27FC236}">
                    <a16:creationId xmlns:a16="http://schemas.microsoft.com/office/drawing/2014/main" id="{32E80D23-8118-4E7E-8847-67BB30930F7B}"/>
                  </a:ext>
                </a:extLst>
              </p:cNvPr>
              <p:cNvCxnSpPr>
                <a:cxnSpLocks/>
                <a:stCxn id="238" idx="6"/>
                <a:endCxn id="285" idx="3"/>
              </p:cNvCxnSpPr>
              <p:nvPr/>
            </p:nvCxnSpPr>
            <p:spPr>
              <a:xfrm>
                <a:off x="1255325" y="3900425"/>
                <a:ext cx="2023164" cy="3785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8" name="Oval 237"/>
              <p:cNvSpPr/>
              <p:nvPr/>
            </p:nvSpPr>
            <p:spPr>
              <a:xfrm>
                <a:off x="730490" y="3638007"/>
                <a:ext cx="524835" cy="5248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2F2F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39" name="Group 238">
                <a:extLst>
                  <a:ext uri="{FF2B5EF4-FFF2-40B4-BE49-F238E27FC236}">
                    <a16:creationId xmlns:a16="http://schemas.microsoft.com/office/drawing/2014/main" id="{54746EF7-3A65-414B-9886-67EED0D9D976}"/>
                  </a:ext>
                </a:extLst>
              </p:cNvPr>
              <p:cNvGrpSpPr/>
              <p:nvPr/>
            </p:nvGrpSpPr>
            <p:grpSpPr>
              <a:xfrm>
                <a:off x="2422262" y="4140514"/>
                <a:ext cx="577473" cy="506768"/>
                <a:chOff x="3267927" y="2688909"/>
                <a:chExt cx="458939" cy="363246"/>
              </a:xfrm>
              <a:solidFill>
                <a:srgbClr val="00B0F0"/>
              </a:solidFill>
            </p:grpSpPr>
            <p:sp>
              <p:nvSpPr>
                <p:cNvPr id="287" name="Rectangle 286">
                  <a:extLst>
                    <a:ext uri="{FF2B5EF4-FFF2-40B4-BE49-F238E27FC236}">
                      <a16:creationId xmlns:a16="http://schemas.microsoft.com/office/drawing/2014/main" id="{69DCFC67-39BC-4E31-BFCA-DCC88AA291E7}"/>
                    </a:ext>
                  </a:extLst>
                </p:cNvPr>
                <p:cNvSpPr/>
                <p:nvPr/>
              </p:nvSpPr>
              <p:spPr>
                <a:xfrm>
                  <a:off x="3267927" y="2688909"/>
                  <a:ext cx="458939" cy="36324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8" name="TextBox 287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3317174" y="2728268"/>
                  <a:ext cx="380648" cy="26473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2400" b="1" dirty="0">
                      <a:solidFill>
                        <a:schemeClr val="tx2"/>
                      </a:solidFill>
                    </a:rPr>
                    <a:t>z</a:t>
                  </a:r>
                  <a:r>
                    <a:rPr lang="en-GB" sz="2400" b="1" baseline="30000" dirty="0">
                      <a:solidFill>
                        <a:schemeClr val="tx2"/>
                      </a:solidFill>
                    </a:rPr>
                    <a:t>-1</a:t>
                  </a:r>
                </a:p>
              </p:txBody>
            </p:sp>
          </p:grpSp>
          <p:grpSp>
            <p:nvGrpSpPr>
              <p:cNvPr id="240" name="Group 239"/>
              <p:cNvGrpSpPr/>
              <p:nvPr/>
            </p:nvGrpSpPr>
            <p:grpSpPr>
              <a:xfrm>
                <a:off x="3278489" y="3582437"/>
                <a:ext cx="922301" cy="643543"/>
                <a:chOff x="2728883" y="1896522"/>
                <a:chExt cx="922301" cy="643543"/>
              </a:xfrm>
            </p:grpSpPr>
            <p:cxnSp>
              <p:nvCxnSpPr>
                <p:cNvPr id="284" name="Straight Arrow Connector 283">
                  <a:extLst>
                    <a:ext uri="{FF2B5EF4-FFF2-40B4-BE49-F238E27FC236}">
                      <a16:creationId xmlns:a16="http://schemas.microsoft.com/office/drawing/2014/main" id="{32E80D23-8118-4E7E-8847-67BB30930F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28975" y="2216047"/>
                  <a:ext cx="422209" cy="0"/>
                </a:xfrm>
                <a:prstGeom prst="straightConnector1">
                  <a:avLst/>
                </a:prstGeom>
                <a:ln w="38100">
                  <a:solidFill>
                    <a:srgbClr val="2F2F2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5" name="Isosceles Triangle 284"/>
                <p:cNvSpPr/>
                <p:nvPr/>
              </p:nvSpPr>
              <p:spPr>
                <a:xfrm rot="5400000">
                  <a:off x="2725420" y="1899985"/>
                  <a:ext cx="643543" cy="636618"/>
                </a:xfrm>
                <a:prstGeom prst="triangle">
                  <a:avLst/>
                </a:prstGeom>
                <a:solidFill>
                  <a:schemeClr val="bg2"/>
                </a:solidFill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6" name="TextBox 285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2747917" y="2045063"/>
                  <a:ext cx="401668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2"/>
                      </a:solidFill>
                    </a:rPr>
                    <a:t>b</a:t>
                  </a:r>
                  <a:r>
                    <a:rPr lang="en-GB" b="1" baseline="-25000" dirty="0">
                      <a:solidFill>
                        <a:schemeClr val="tx2"/>
                      </a:solidFill>
                    </a:rPr>
                    <a:t>0,0</a:t>
                  </a:r>
                </a:p>
              </p:txBody>
            </p:sp>
          </p:grpSp>
          <p:sp>
            <p:nvSpPr>
              <p:cNvPr id="241" name="TextBox 240">
                <a:extLst>
                  <a:ext uri="{FF2B5EF4-FFF2-40B4-BE49-F238E27FC236}">
                    <a16:creationId xmlns:a16="http://schemas.microsoft.com/office/drawing/2014/main" id="{EAE845D7-9D05-4B4A-A066-0403C541AE38}"/>
                  </a:ext>
                </a:extLst>
              </p:cNvPr>
              <p:cNvSpPr txBox="1"/>
              <p:nvPr/>
            </p:nvSpPr>
            <p:spPr>
              <a:xfrm>
                <a:off x="686277" y="3748384"/>
                <a:ext cx="28708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tx2"/>
                    </a:solidFill>
                  </a:rPr>
                  <a:t>+</a:t>
                </a:r>
                <a:endParaRPr lang="en-GB" b="1" baseline="30000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242" name="Group 241"/>
              <p:cNvGrpSpPr/>
              <p:nvPr/>
            </p:nvGrpSpPr>
            <p:grpSpPr>
              <a:xfrm>
                <a:off x="3239798" y="4479066"/>
                <a:ext cx="973701" cy="643543"/>
                <a:chOff x="2690192" y="1896522"/>
                <a:chExt cx="973701" cy="643543"/>
              </a:xfrm>
            </p:grpSpPr>
            <p:cxnSp>
              <p:nvCxnSpPr>
                <p:cNvPr id="281" name="Straight Arrow Connector 280">
                  <a:extLst>
                    <a:ext uri="{FF2B5EF4-FFF2-40B4-BE49-F238E27FC236}">
                      <a16:creationId xmlns:a16="http://schemas.microsoft.com/office/drawing/2014/main" id="{32E80D23-8118-4E7E-8847-67BB30930F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28975" y="2216047"/>
                  <a:ext cx="434918" cy="1209"/>
                </a:xfrm>
                <a:prstGeom prst="straightConnector1">
                  <a:avLst/>
                </a:prstGeom>
                <a:ln w="38100">
                  <a:solidFill>
                    <a:srgbClr val="2F2F2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2" name="Isosceles Triangle 281"/>
                <p:cNvSpPr/>
                <p:nvPr/>
              </p:nvSpPr>
              <p:spPr>
                <a:xfrm rot="5400000">
                  <a:off x="2725420" y="1899985"/>
                  <a:ext cx="643543" cy="636618"/>
                </a:xfrm>
                <a:prstGeom prst="triangle">
                  <a:avLst/>
                </a:prstGeom>
                <a:solidFill>
                  <a:schemeClr val="bg2"/>
                </a:solidFill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3" name="TextBox 282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2690192" y="2032077"/>
                  <a:ext cx="50009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2"/>
                      </a:solidFill>
                    </a:rPr>
                    <a:t>b</a:t>
                  </a:r>
                  <a:r>
                    <a:rPr lang="en-GB" b="1" baseline="-25000" dirty="0">
                      <a:solidFill>
                        <a:schemeClr val="tx2"/>
                      </a:solidFill>
                    </a:rPr>
                    <a:t>0,1</a:t>
                  </a:r>
                </a:p>
              </p:txBody>
            </p:sp>
          </p:grpSp>
          <p:grpSp>
            <p:nvGrpSpPr>
              <p:cNvPr id="243" name="Group 242"/>
              <p:cNvGrpSpPr/>
              <p:nvPr/>
            </p:nvGrpSpPr>
            <p:grpSpPr>
              <a:xfrm>
                <a:off x="3278488" y="5375696"/>
                <a:ext cx="636619" cy="643543"/>
                <a:chOff x="2728882" y="1896522"/>
                <a:chExt cx="636619" cy="643543"/>
              </a:xfrm>
            </p:grpSpPr>
            <p:sp>
              <p:nvSpPr>
                <p:cNvPr id="279" name="Isosceles Triangle 278"/>
                <p:cNvSpPr/>
                <p:nvPr/>
              </p:nvSpPr>
              <p:spPr>
                <a:xfrm rot="5400000">
                  <a:off x="2725420" y="1899985"/>
                  <a:ext cx="643543" cy="636618"/>
                </a:xfrm>
                <a:prstGeom prst="triangle">
                  <a:avLst/>
                </a:prstGeom>
                <a:solidFill>
                  <a:schemeClr val="bg2"/>
                </a:solidFill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0" name="TextBox 279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2728882" y="2037965"/>
                  <a:ext cx="401668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2"/>
                      </a:solidFill>
                    </a:rPr>
                    <a:t>b</a:t>
                  </a:r>
                  <a:r>
                    <a:rPr lang="en-GB" b="1" baseline="-25000" dirty="0">
                      <a:solidFill>
                        <a:schemeClr val="tx2"/>
                      </a:solidFill>
                    </a:rPr>
                    <a:t>0,2</a:t>
                  </a:r>
                </a:p>
              </p:txBody>
            </p:sp>
          </p:grpSp>
          <p:cxnSp>
            <p:nvCxnSpPr>
              <p:cNvPr id="244" name="Straight Arrow Connector 243">
                <a:extLst>
                  <a:ext uri="{FF2B5EF4-FFF2-40B4-BE49-F238E27FC236}">
                    <a16:creationId xmlns:a16="http://schemas.microsoft.com/office/drawing/2014/main" id="{32E80D23-8118-4E7E-8847-67BB30930F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10999" y="4797054"/>
                <a:ext cx="565093" cy="1209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Arrow Connector 244">
                <a:extLst>
                  <a:ext uri="{FF2B5EF4-FFF2-40B4-BE49-F238E27FC236}">
                    <a16:creationId xmlns:a16="http://schemas.microsoft.com/office/drawing/2014/main" id="{32E80D23-8118-4E7E-8847-67BB30930F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10999" y="5694893"/>
                <a:ext cx="584128" cy="0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6" name="Group 245">
                <a:extLst>
                  <a:ext uri="{FF2B5EF4-FFF2-40B4-BE49-F238E27FC236}">
                    <a16:creationId xmlns:a16="http://schemas.microsoft.com/office/drawing/2014/main" id="{54746EF7-3A65-414B-9886-67EED0D9D976}"/>
                  </a:ext>
                </a:extLst>
              </p:cNvPr>
              <p:cNvGrpSpPr/>
              <p:nvPr/>
            </p:nvGrpSpPr>
            <p:grpSpPr>
              <a:xfrm>
                <a:off x="2422262" y="5030487"/>
                <a:ext cx="577473" cy="506768"/>
                <a:chOff x="3267927" y="2688909"/>
                <a:chExt cx="458939" cy="363246"/>
              </a:xfrm>
              <a:solidFill>
                <a:srgbClr val="00B0F0"/>
              </a:solidFill>
            </p:grpSpPr>
            <p:sp>
              <p:nvSpPr>
                <p:cNvPr id="277" name="Rectangle 276">
                  <a:extLst>
                    <a:ext uri="{FF2B5EF4-FFF2-40B4-BE49-F238E27FC236}">
                      <a16:creationId xmlns:a16="http://schemas.microsoft.com/office/drawing/2014/main" id="{69DCFC67-39BC-4E31-BFCA-DCC88AA291E7}"/>
                    </a:ext>
                  </a:extLst>
                </p:cNvPr>
                <p:cNvSpPr/>
                <p:nvPr/>
              </p:nvSpPr>
              <p:spPr>
                <a:xfrm>
                  <a:off x="3267927" y="2688909"/>
                  <a:ext cx="458939" cy="36324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8" name="TextBox 277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3317174" y="2728268"/>
                  <a:ext cx="380648" cy="26473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2400" b="1" dirty="0">
                      <a:solidFill>
                        <a:schemeClr val="tx2"/>
                      </a:solidFill>
                    </a:rPr>
                    <a:t>z</a:t>
                  </a:r>
                  <a:r>
                    <a:rPr lang="en-GB" sz="2400" b="1" baseline="30000" dirty="0">
                      <a:solidFill>
                        <a:schemeClr val="tx2"/>
                      </a:solidFill>
                    </a:rPr>
                    <a:t>-1</a:t>
                  </a:r>
                </a:p>
              </p:txBody>
            </p:sp>
          </p:grpSp>
          <p:cxnSp>
            <p:nvCxnSpPr>
              <p:cNvPr id="247" name="Straight Arrow Connector 246"/>
              <p:cNvCxnSpPr>
                <a:stCxn id="287" idx="2"/>
                <a:endCxn id="277" idx="0"/>
              </p:cNvCxnSpPr>
              <p:nvPr/>
            </p:nvCxnSpPr>
            <p:spPr>
              <a:xfrm>
                <a:off x="2710999" y="4647282"/>
                <a:ext cx="0" cy="383205"/>
              </a:xfrm>
              <a:prstGeom prst="straightConnector1">
                <a:avLst/>
              </a:prstGeom>
              <a:ln w="381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7"/>
              <p:cNvCxnSpPr>
                <a:endCxn id="277" idx="2"/>
              </p:cNvCxnSpPr>
              <p:nvPr/>
            </p:nvCxnSpPr>
            <p:spPr>
              <a:xfrm flipV="1">
                <a:off x="2710999" y="5537255"/>
                <a:ext cx="0" cy="178579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Arrow Connector 248"/>
              <p:cNvCxnSpPr/>
              <p:nvPr/>
            </p:nvCxnSpPr>
            <p:spPr>
              <a:xfrm>
                <a:off x="2723708" y="3900425"/>
                <a:ext cx="0" cy="249916"/>
              </a:xfrm>
              <a:prstGeom prst="straightConnector1">
                <a:avLst/>
              </a:prstGeom>
              <a:ln w="381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0" name="Group 249"/>
              <p:cNvGrpSpPr/>
              <p:nvPr/>
            </p:nvGrpSpPr>
            <p:grpSpPr>
              <a:xfrm flipH="1">
                <a:off x="1227785" y="4493452"/>
                <a:ext cx="973701" cy="643543"/>
                <a:chOff x="2690192" y="1896522"/>
                <a:chExt cx="973701" cy="643543"/>
              </a:xfrm>
            </p:grpSpPr>
            <p:cxnSp>
              <p:nvCxnSpPr>
                <p:cNvPr id="274" name="Straight Arrow Connector 273">
                  <a:extLst>
                    <a:ext uri="{FF2B5EF4-FFF2-40B4-BE49-F238E27FC236}">
                      <a16:creationId xmlns:a16="http://schemas.microsoft.com/office/drawing/2014/main" id="{32E80D23-8118-4E7E-8847-67BB30930F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28975" y="2216047"/>
                  <a:ext cx="434918" cy="1209"/>
                </a:xfrm>
                <a:prstGeom prst="straightConnector1">
                  <a:avLst/>
                </a:prstGeom>
                <a:ln w="38100">
                  <a:solidFill>
                    <a:srgbClr val="2F2F2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5" name="Isosceles Triangle 274"/>
                <p:cNvSpPr/>
                <p:nvPr/>
              </p:nvSpPr>
              <p:spPr>
                <a:xfrm rot="5400000">
                  <a:off x="2725420" y="1899985"/>
                  <a:ext cx="643543" cy="636618"/>
                </a:xfrm>
                <a:prstGeom prst="triangle">
                  <a:avLst/>
                </a:prstGeom>
                <a:solidFill>
                  <a:schemeClr val="bg2"/>
                </a:solidFill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6" name="TextBox 275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2690192" y="2032077"/>
                  <a:ext cx="50009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2"/>
                      </a:solidFill>
                    </a:rPr>
                    <a:t>a</a:t>
                  </a:r>
                  <a:r>
                    <a:rPr lang="en-GB" b="1" baseline="-25000" dirty="0">
                      <a:solidFill>
                        <a:schemeClr val="tx2"/>
                      </a:solidFill>
                    </a:rPr>
                    <a:t>0,1</a:t>
                  </a:r>
                </a:p>
              </p:txBody>
            </p:sp>
          </p:grpSp>
          <p:grpSp>
            <p:nvGrpSpPr>
              <p:cNvPr id="251" name="Group 250"/>
              <p:cNvGrpSpPr/>
              <p:nvPr/>
            </p:nvGrpSpPr>
            <p:grpSpPr>
              <a:xfrm flipH="1">
                <a:off x="1513468" y="5390082"/>
                <a:ext cx="636619" cy="643543"/>
                <a:chOff x="2728882" y="1896522"/>
                <a:chExt cx="636619" cy="643543"/>
              </a:xfrm>
            </p:grpSpPr>
            <p:sp>
              <p:nvSpPr>
                <p:cNvPr id="272" name="Isosceles Triangle 271"/>
                <p:cNvSpPr/>
                <p:nvPr/>
              </p:nvSpPr>
              <p:spPr>
                <a:xfrm rot="5400000">
                  <a:off x="2725420" y="1899985"/>
                  <a:ext cx="643543" cy="636618"/>
                </a:xfrm>
                <a:prstGeom prst="triangle">
                  <a:avLst/>
                </a:prstGeom>
                <a:solidFill>
                  <a:schemeClr val="bg2"/>
                </a:solidFill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3" name="TextBox 272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2728882" y="2037965"/>
                  <a:ext cx="401668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2"/>
                      </a:solidFill>
                    </a:rPr>
                    <a:t>a</a:t>
                  </a:r>
                  <a:r>
                    <a:rPr lang="en-GB" b="1" baseline="-25000" dirty="0">
                      <a:solidFill>
                        <a:schemeClr val="tx2"/>
                      </a:solidFill>
                    </a:rPr>
                    <a:t>0,2</a:t>
                  </a:r>
                </a:p>
              </p:txBody>
            </p:sp>
          </p:grpSp>
          <p:grpSp>
            <p:nvGrpSpPr>
              <p:cNvPr id="252" name="Group 251"/>
              <p:cNvGrpSpPr/>
              <p:nvPr/>
            </p:nvGrpSpPr>
            <p:grpSpPr>
              <a:xfrm>
                <a:off x="732174" y="4551768"/>
                <a:ext cx="560517" cy="551543"/>
                <a:chOff x="3632860" y="2856750"/>
                <a:chExt cx="560517" cy="551543"/>
              </a:xfrm>
            </p:grpSpPr>
            <p:sp>
              <p:nvSpPr>
                <p:cNvPr id="269" name="Oval 268"/>
                <p:cNvSpPr/>
                <p:nvPr/>
              </p:nvSpPr>
              <p:spPr>
                <a:xfrm>
                  <a:off x="3632860" y="2856750"/>
                  <a:ext cx="524835" cy="52483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rgbClr val="2F2F2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0" name="TextBox 269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3749540" y="3131294"/>
                  <a:ext cx="28708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2"/>
                      </a:solidFill>
                    </a:rPr>
                    <a:t>-</a:t>
                  </a:r>
                  <a:endParaRPr lang="en-GB" b="1" baseline="30000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71" name="TextBox 270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3906294" y="2958770"/>
                  <a:ext cx="28708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2"/>
                      </a:solidFill>
                    </a:rPr>
                    <a:t>-</a:t>
                  </a:r>
                  <a:endParaRPr lang="en-GB" b="1" baseline="30000" dirty="0">
                    <a:solidFill>
                      <a:schemeClr val="tx2"/>
                    </a:solidFill>
                  </a:endParaRPr>
                </a:p>
              </p:txBody>
            </p:sp>
          </p:grpSp>
          <p:cxnSp>
            <p:nvCxnSpPr>
              <p:cNvPr id="253" name="Straight Arrow Connector 252"/>
              <p:cNvCxnSpPr>
                <a:stCxn id="269" idx="0"/>
                <a:endCxn id="238" idx="4"/>
              </p:cNvCxnSpPr>
              <p:nvPr/>
            </p:nvCxnSpPr>
            <p:spPr>
              <a:xfrm flipH="1" flipV="1">
                <a:off x="992908" y="4162842"/>
                <a:ext cx="1684" cy="388926"/>
              </a:xfrm>
              <a:prstGeom prst="straightConnector1">
                <a:avLst/>
              </a:prstGeom>
              <a:ln w="381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EAE845D7-9D05-4B4A-A066-0403C541AE38}"/>
                  </a:ext>
                </a:extLst>
              </p:cNvPr>
              <p:cNvSpPr txBox="1"/>
              <p:nvPr/>
            </p:nvSpPr>
            <p:spPr>
              <a:xfrm>
                <a:off x="848853" y="3917256"/>
                <a:ext cx="28708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tx2"/>
                    </a:solidFill>
                  </a:rPr>
                  <a:t>+</a:t>
                </a:r>
                <a:endParaRPr lang="en-GB" b="1" baseline="30000" dirty="0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255" name="Straight Arrow Connector 254">
                <a:extLst>
                  <a:ext uri="{FF2B5EF4-FFF2-40B4-BE49-F238E27FC236}">
                    <a16:creationId xmlns:a16="http://schemas.microsoft.com/office/drawing/2014/main" id="{32E80D23-8118-4E7E-8847-67BB30930F7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39715" y="4798263"/>
                <a:ext cx="565093" cy="1209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Straight Arrow Connector 255">
                <a:extLst>
                  <a:ext uri="{FF2B5EF4-FFF2-40B4-BE49-F238E27FC236}">
                    <a16:creationId xmlns:a16="http://schemas.microsoft.com/office/drawing/2014/main" id="{32E80D23-8118-4E7E-8847-67BB30930F7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39715" y="5696102"/>
                <a:ext cx="584128" cy="0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Arrow Connector 256"/>
              <p:cNvCxnSpPr>
                <a:endCxn id="269" idx="4"/>
              </p:cNvCxnSpPr>
              <p:nvPr/>
            </p:nvCxnSpPr>
            <p:spPr>
              <a:xfrm flipV="1">
                <a:off x="992396" y="5076603"/>
                <a:ext cx="2196" cy="657704"/>
              </a:xfrm>
              <a:prstGeom prst="straightConnector1">
                <a:avLst/>
              </a:prstGeom>
              <a:ln w="381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Straight Connector 257"/>
              <p:cNvCxnSpPr>
                <a:stCxn id="272" idx="0"/>
              </p:cNvCxnSpPr>
              <p:nvPr/>
            </p:nvCxnSpPr>
            <p:spPr>
              <a:xfrm flipH="1">
                <a:off x="992907" y="5711855"/>
                <a:ext cx="520562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Arrow Connector 258">
                <a:extLst>
                  <a:ext uri="{FF2B5EF4-FFF2-40B4-BE49-F238E27FC236}">
                    <a16:creationId xmlns:a16="http://schemas.microsoft.com/office/drawing/2014/main" id="{32E80D23-8118-4E7E-8847-67BB30930F7B}"/>
                  </a:ext>
                </a:extLst>
              </p:cNvPr>
              <p:cNvCxnSpPr>
                <a:cxnSpLocks/>
                <a:endCxn id="238" idx="2"/>
              </p:cNvCxnSpPr>
              <p:nvPr/>
            </p:nvCxnSpPr>
            <p:spPr>
              <a:xfrm flipV="1">
                <a:off x="234226" y="3900425"/>
                <a:ext cx="496264" cy="1537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0" name="Oval 259"/>
              <p:cNvSpPr/>
              <p:nvPr/>
            </p:nvSpPr>
            <p:spPr>
              <a:xfrm>
                <a:off x="4208744" y="4532698"/>
                <a:ext cx="524835" cy="5248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2F2F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/>
              <p:cNvSpPr/>
              <p:nvPr/>
            </p:nvSpPr>
            <p:spPr>
              <a:xfrm>
                <a:off x="4208744" y="3644102"/>
                <a:ext cx="524835" cy="5248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2F2F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62" name="Straight Arrow Connector 261"/>
              <p:cNvCxnSpPr>
                <a:stCxn id="260" idx="0"/>
                <a:endCxn id="261" idx="4"/>
              </p:cNvCxnSpPr>
              <p:nvPr/>
            </p:nvCxnSpPr>
            <p:spPr>
              <a:xfrm flipV="1">
                <a:off x="4471162" y="4168937"/>
                <a:ext cx="0" cy="363761"/>
              </a:xfrm>
              <a:prstGeom prst="straightConnector1">
                <a:avLst/>
              </a:prstGeom>
              <a:ln w="381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Arrow Connector 262"/>
              <p:cNvCxnSpPr>
                <a:endCxn id="260" idx="4"/>
              </p:cNvCxnSpPr>
              <p:nvPr/>
            </p:nvCxnSpPr>
            <p:spPr>
              <a:xfrm flipV="1">
                <a:off x="4471162" y="5057533"/>
                <a:ext cx="0" cy="660954"/>
              </a:xfrm>
              <a:prstGeom prst="straightConnector1">
                <a:avLst/>
              </a:prstGeom>
              <a:ln w="381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Connector 263"/>
              <p:cNvCxnSpPr>
                <a:endCxn id="279" idx="0"/>
              </p:cNvCxnSpPr>
              <p:nvPr/>
            </p:nvCxnSpPr>
            <p:spPr>
              <a:xfrm flipH="1" flipV="1">
                <a:off x="3915107" y="5697469"/>
                <a:ext cx="567488" cy="58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EAE845D7-9D05-4B4A-A066-0403C541AE38}"/>
                  </a:ext>
                </a:extLst>
              </p:cNvPr>
              <p:cNvSpPr txBox="1"/>
              <p:nvPr/>
            </p:nvSpPr>
            <p:spPr>
              <a:xfrm>
                <a:off x="4171130" y="3760626"/>
                <a:ext cx="28708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tx2"/>
                    </a:solidFill>
                  </a:rPr>
                  <a:t>+</a:t>
                </a:r>
                <a:endParaRPr lang="en-GB" b="1" baseline="300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EAE845D7-9D05-4B4A-A066-0403C541AE38}"/>
                  </a:ext>
                </a:extLst>
              </p:cNvPr>
              <p:cNvSpPr txBox="1"/>
              <p:nvPr/>
            </p:nvSpPr>
            <p:spPr>
              <a:xfrm>
                <a:off x="4322626" y="3929808"/>
                <a:ext cx="28708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tx2"/>
                    </a:solidFill>
                  </a:rPr>
                  <a:t>+</a:t>
                </a:r>
                <a:endParaRPr lang="en-GB" b="1" baseline="300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EAE845D7-9D05-4B4A-A066-0403C541AE38}"/>
                  </a:ext>
                </a:extLst>
              </p:cNvPr>
              <p:cNvSpPr txBox="1"/>
              <p:nvPr/>
            </p:nvSpPr>
            <p:spPr>
              <a:xfrm>
                <a:off x="4177566" y="4649617"/>
                <a:ext cx="28708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tx2"/>
                    </a:solidFill>
                  </a:rPr>
                  <a:t>+</a:t>
                </a:r>
                <a:endParaRPr lang="en-GB" b="1" baseline="300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EAE845D7-9D05-4B4A-A066-0403C541AE38}"/>
                  </a:ext>
                </a:extLst>
              </p:cNvPr>
              <p:cNvSpPr txBox="1"/>
              <p:nvPr/>
            </p:nvSpPr>
            <p:spPr>
              <a:xfrm>
                <a:off x="4329062" y="4818799"/>
                <a:ext cx="28708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tx2"/>
                    </a:solidFill>
                  </a:rPr>
                  <a:t>+</a:t>
                </a:r>
                <a:endParaRPr lang="en-GB" b="1" baseline="30000" dirty="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184" name="Group 183"/>
            <p:cNvGrpSpPr/>
            <p:nvPr/>
          </p:nvGrpSpPr>
          <p:grpSpPr>
            <a:xfrm>
              <a:off x="4741533" y="3586231"/>
              <a:ext cx="4499353" cy="2451188"/>
              <a:chOff x="234226" y="3582437"/>
              <a:chExt cx="4499353" cy="2451188"/>
            </a:xfrm>
          </p:grpSpPr>
          <p:cxnSp>
            <p:nvCxnSpPr>
              <p:cNvPr id="185" name="Straight Arrow Connector 184">
                <a:extLst>
                  <a:ext uri="{FF2B5EF4-FFF2-40B4-BE49-F238E27FC236}">
                    <a16:creationId xmlns:a16="http://schemas.microsoft.com/office/drawing/2014/main" id="{32E80D23-8118-4E7E-8847-67BB30930F7B}"/>
                  </a:ext>
                </a:extLst>
              </p:cNvPr>
              <p:cNvCxnSpPr>
                <a:cxnSpLocks/>
                <a:stCxn id="186" idx="6"/>
                <a:endCxn id="233" idx="3"/>
              </p:cNvCxnSpPr>
              <p:nvPr/>
            </p:nvCxnSpPr>
            <p:spPr>
              <a:xfrm>
                <a:off x="1255325" y="3900425"/>
                <a:ext cx="2023164" cy="3785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6" name="Oval 185"/>
              <p:cNvSpPr/>
              <p:nvPr/>
            </p:nvSpPr>
            <p:spPr>
              <a:xfrm>
                <a:off x="730490" y="3638007"/>
                <a:ext cx="524835" cy="5248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2F2F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87" name="Group 186">
                <a:extLst>
                  <a:ext uri="{FF2B5EF4-FFF2-40B4-BE49-F238E27FC236}">
                    <a16:creationId xmlns:a16="http://schemas.microsoft.com/office/drawing/2014/main" id="{54746EF7-3A65-414B-9886-67EED0D9D976}"/>
                  </a:ext>
                </a:extLst>
              </p:cNvPr>
              <p:cNvGrpSpPr/>
              <p:nvPr/>
            </p:nvGrpSpPr>
            <p:grpSpPr>
              <a:xfrm>
                <a:off x="2422262" y="4140514"/>
                <a:ext cx="577473" cy="506768"/>
                <a:chOff x="3267927" y="2688909"/>
                <a:chExt cx="458939" cy="363246"/>
              </a:xfrm>
              <a:solidFill>
                <a:srgbClr val="00B0F0"/>
              </a:solidFill>
            </p:grpSpPr>
            <p:sp>
              <p:nvSpPr>
                <p:cNvPr id="235" name="Rectangle 234">
                  <a:extLst>
                    <a:ext uri="{FF2B5EF4-FFF2-40B4-BE49-F238E27FC236}">
                      <a16:creationId xmlns:a16="http://schemas.microsoft.com/office/drawing/2014/main" id="{69DCFC67-39BC-4E31-BFCA-DCC88AA291E7}"/>
                    </a:ext>
                  </a:extLst>
                </p:cNvPr>
                <p:cNvSpPr/>
                <p:nvPr/>
              </p:nvSpPr>
              <p:spPr>
                <a:xfrm>
                  <a:off x="3267927" y="2688909"/>
                  <a:ext cx="458939" cy="36324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6" name="TextBox 235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3317174" y="2728268"/>
                  <a:ext cx="380648" cy="26473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2400" b="1" dirty="0">
                      <a:solidFill>
                        <a:schemeClr val="tx2"/>
                      </a:solidFill>
                    </a:rPr>
                    <a:t>z</a:t>
                  </a:r>
                  <a:r>
                    <a:rPr lang="en-GB" sz="2400" b="1" baseline="30000" dirty="0">
                      <a:solidFill>
                        <a:schemeClr val="tx2"/>
                      </a:solidFill>
                    </a:rPr>
                    <a:t>-1</a:t>
                  </a:r>
                </a:p>
              </p:txBody>
            </p:sp>
          </p:grpSp>
          <p:grpSp>
            <p:nvGrpSpPr>
              <p:cNvPr id="188" name="Group 187"/>
              <p:cNvGrpSpPr/>
              <p:nvPr/>
            </p:nvGrpSpPr>
            <p:grpSpPr>
              <a:xfrm>
                <a:off x="3278489" y="3582437"/>
                <a:ext cx="922301" cy="643543"/>
                <a:chOff x="2728883" y="1896522"/>
                <a:chExt cx="922301" cy="643543"/>
              </a:xfrm>
            </p:grpSpPr>
            <p:cxnSp>
              <p:nvCxnSpPr>
                <p:cNvPr id="232" name="Straight Arrow Connector 231">
                  <a:extLst>
                    <a:ext uri="{FF2B5EF4-FFF2-40B4-BE49-F238E27FC236}">
                      <a16:creationId xmlns:a16="http://schemas.microsoft.com/office/drawing/2014/main" id="{32E80D23-8118-4E7E-8847-67BB30930F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28975" y="2216047"/>
                  <a:ext cx="422209" cy="0"/>
                </a:xfrm>
                <a:prstGeom prst="straightConnector1">
                  <a:avLst/>
                </a:prstGeom>
                <a:ln w="38100">
                  <a:solidFill>
                    <a:srgbClr val="2F2F2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3" name="Isosceles Triangle 232"/>
                <p:cNvSpPr/>
                <p:nvPr/>
              </p:nvSpPr>
              <p:spPr>
                <a:xfrm rot="5400000">
                  <a:off x="2725420" y="1899985"/>
                  <a:ext cx="643543" cy="636618"/>
                </a:xfrm>
                <a:prstGeom prst="triangle">
                  <a:avLst/>
                </a:prstGeom>
                <a:solidFill>
                  <a:schemeClr val="bg2"/>
                </a:solidFill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4" name="TextBox 233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2747917" y="2045063"/>
                  <a:ext cx="401668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2"/>
                      </a:solidFill>
                    </a:rPr>
                    <a:t>b</a:t>
                  </a:r>
                  <a:r>
                    <a:rPr lang="en-GB" b="1" baseline="-25000" dirty="0">
                      <a:solidFill>
                        <a:schemeClr val="tx2"/>
                      </a:solidFill>
                    </a:rPr>
                    <a:t>1,0</a:t>
                  </a:r>
                </a:p>
              </p:txBody>
            </p:sp>
          </p:grpSp>
          <p:sp>
            <p:nvSpPr>
              <p:cNvPr id="189" name="TextBox 188">
                <a:extLst>
                  <a:ext uri="{FF2B5EF4-FFF2-40B4-BE49-F238E27FC236}">
                    <a16:creationId xmlns:a16="http://schemas.microsoft.com/office/drawing/2014/main" id="{EAE845D7-9D05-4B4A-A066-0403C541AE38}"/>
                  </a:ext>
                </a:extLst>
              </p:cNvPr>
              <p:cNvSpPr txBox="1"/>
              <p:nvPr/>
            </p:nvSpPr>
            <p:spPr>
              <a:xfrm>
                <a:off x="686277" y="3748384"/>
                <a:ext cx="28708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tx2"/>
                    </a:solidFill>
                  </a:rPr>
                  <a:t>+</a:t>
                </a:r>
                <a:endParaRPr lang="en-GB" b="1" baseline="30000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190" name="Group 189"/>
              <p:cNvGrpSpPr/>
              <p:nvPr/>
            </p:nvGrpSpPr>
            <p:grpSpPr>
              <a:xfrm>
                <a:off x="3239798" y="4479066"/>
                <a:ext cx="973701" cy="643543"/>
                <a:chOff x="2690192" y="1896522"/>
                <a:chExt cx="973701" cy="643543"/>
              </a:xfrm>
            </p:grpSpPr>
            <p:cxnSp>
              <p:nvCxnSpPr>
                <p:cNvPr id="229" name="Straight Arrow Connector 228">
                  <a:extLst>
                    <a:ext uri="{FF2B5EF4-FFF2-40B4-BE49-F238E27FC236}">
                      <a16:creationId xmlns:a16="http://schemas.microsoft.com/office/drawing/2014/main" id="{32E80D23-8118-4E7E-8847-67BB30930F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28975" y="2216047"/>
                  <a:ext cx="434918" cy="1209"/>
                </a:xfrm>
                <a:prstGeom prst="straightConnector1">
                  <a:avLst/>
                </a:prstGeom>
                <a:ln w="38100">
                  <a:solidFill>
                    <a:srgbClr val="2F2F2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0" name="Isosceles Triangle 229"/>
                <p:cNvSpPr/>
                <p:nvPr/>
              </p:nvSpPr>
              <p:spPr>
                <a:xfrm rot="5400000">
                  <a:off x="2725420" y="1899985"/>
                  <a:ext cx="643543" cy="636618"/>
                </a:xfrm>
                <a:prstGeom prst="triangle">
                  <a:avLst/>
                </a:prstGeom>
                <a:solidFill>
                  <a:schemeClr val="bg2"/>
                </a:solidFill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1" name="TextBox 230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2690192" y="2032077"/>
                  <a:ext cx="50009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2"/>
                      </a:solidFill>
                    </a:rPr>
                    <a:t>b</a:t>
                  </a:r>
                  <a:r>
                    <a:rPr lang="en-GB" b="1" baseline="-25000" dirty="0">
                      <a:solidFill>
                        <a:schemeClr val="tx2"/>
                      </a:solidFill>
                    </a:rPr>
                    <a:t>1,1</a:t>
                  </a:r>
                </a:p>
              </p:txBody>
            </p:sp>
          </p:grpSp>
          <p:grpSp>
            <p:nvGrpSpPr>
              <p:cNvPr id="191" name="Group 190"/>
              <p:cNvGrpSpPr/>
              <p:nvPr/>
            </p:nvGrpSpPr>
            <p:grpSpPr>
              <a:xfrm>
                <a:off x="3278488" y="5375696"/>
                <a:ext cx="636619" cy="643543"/>
                <a:chOff x="2728882" y="1896522"/>
                <a:chExt cx="636619" cy="643543"/>
              </a:xfrm>
            </p:grpSpPr>
            <p:sp>
              <p:nvSpPr>
                <p:cNvPr id="227" name="Isosceles Triangle 226"/>
                <p:cNvSpPr/>
                <p:nvPr/>
              </p:nvSpPr>
              <p:spPr>
                <a:xfrm rot="5400000">
                  <a:off x="2725420" y="1899985"/>
                  <a:ext cx="643543" cy="636618"/>
                </a:xfrm>
                <a:prstGeom prst="triangle">
                  <a:avLst/>
                </a:prstGeom>
                <a:solidFill>
                  <a:schemeClr val="bg2"/>
                </a:solidFill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8" name="TextBox 227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2728882" y="2037965"/>
                  <a:ext cx="401668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2"/>
                      </a:solidFill>
                    </a:rPr>
                    <a:t>b</a:t>
                  </a:r>
                  <a:r>
                    <a:rPr lang="en-GB" b="1" baseline="-25000" dirty="0">
                      <a:solidFill>
                        <a:schemeClr val="tx2"/>
                      </a:solidFill>
                    </a:rPr>
                    <a:t>1,2</a:t>
                  </a:r>
                </a:p>
              </p:txBody>
            </p:sp>
          </p:grpSp>
          <p:cxnSp>
            <p:nvCxnSpPr>
              <p:cNvPr id="192" name="Straight Arrow Connector 191">
                <a:extLst>
                  <a:ext uri="{FF2B5EF4-FFF2-40B4-BE49-F238E27FC236}">
                    <a16:creationId xmlns:a16="http://schemas.microsoft.com/office/drawing/2014/main" id="{32E80D23-8118-4E7E-8847-67BB30930F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10999" y="4797054"/>
                <a:ext cx="565093" cy="1209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Arrow Connector 192">
                <a:extLst>
                  <a:ext uri="{FF2B5EF4-FFF2-40B4-BE49-F238E27FC236}">
                    <a16:creationId xmlns:a16="http://schemas.microsoft.com/office/drawing/2014/main" id="{32E80D23-8118-4E7E-8847-67BB30930F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10999" y="5694893"/>
                <a:ext cx="584128" cy="0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4" name="Group 193">
                <a:extLst>
                  <a:ext uri="{FF2B5EF4-FFF2-40B4-BE49-F238E27FC236}">
                    <a16:creationId xmlns:a16="http://schemas.microsoft.com/office/drawing/2014/main" id="{54746EF7-3A65-414B-9886-67EED0D9D976}"/>
                  </a:ext>
                </a:extLst>
              </p:cNvPr>
              <p:cNvGrpSpPr/>
              <p:nvPr/>
            </p:nvGrpSpPr>
            <p:grpSpPr>
              <a:xfrm>
                <a:off x="2422262" y="5030487"/>
                <a:ext cx="577473" cy="506768"/>
                <a:chOff x="3267927" y="2688909"/>
                <a:chExt cx="458939" cy="363246"/>
              </a:xfrm>
              <a:solidFill>
                <a:srgbClr val="00B0F0"/>
              </a:solidFill>
            </p:grpSpPr>
            <p:sp>
              <p:nvSpPr>
                <p:cNvPr id="225" name="Rectangle 224">
                  <a:extLst>
                    <a:ext uri="{FF2B5EF4-FFF2-40B4-BE49-F238E27FC236}">
                      <a16:creationId xmlns:a16="http://schemas.microsoft.com/office/drawing/2014/main" id="{69DCFC67-39BC-4E31-BFCA-DCC88AA291E7}"/>
                    </a:ext>
                  </a:extLst>
                </p:cNvPr>
                <p:cNvSpPr/>
                <p:nvPr/>
              </p:nvSpPr>
              <p:spPr>
                <a:xfrm>
                  <a:off x="3267927" y="2688909"/>
                  <a:ext cx="458939" cy="36324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6" name="TextBox 225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3317174" y="2728268"/>
                  <a:ext cx="380648" cy="26473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2400" b="1" dirty="0">
                      <a:solidFill>
                        <a:schemeClr val="tx2"/>
                      </a:solidFill>
                    </a:rPr>
                    <a:t>z</a:t>
                  </a:r>
                  <a:r>
                    <a:rPr lang="en-GB" sz="2400" b="1" baseline="30000" dirty="0">
                      <a:solidFill>
                        <a:schemeClr val="tx2"/>
                      </a:solidFill>
                    </a:rPr>
                    <a:t>-1</a:t>
                  </a:r>
                </a:p>
              </p:txBody>
            </p:sp>
          </p:grpSp>
          <p:cxnSp>
            <p:nvCxnSpPr>
              <p:cNvPr id="195" name="Straight Arrow Connector 194"/>
              <p:cNvCxnSpPr>
                <a:stCxn id="235" idx="2"/>
                <a:endCxn id="225" idx="0"/>
              </p:cNvCxnSpPr>
              <p:nvPr/>
            </p:nvCxnSpPr>
            <p:spPr>
              <a:xfrm>
                <a:off x="2710999" y="4647282"/>
                <a:ext cx="0" cy="383205"/>
              </a:xfrm>
              <a:prstGeom prst="straightConnector1">
                <a:avLst/>
              </a:prstGeom>
              <a:ln w="381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>
                <a:endCxn id="225" idx="2"/>
              </p:cNvCxnSpPr>
              <p:nvPr/>
            </p:nvCxnSpPr>
            <p:spPr>
              <a:xfrm flipV="1">
                <a:off x="2710999" y="5537255"/>
                <a:ext cx="0" cy="178579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Arrow Connector 196"/>
              <p:cNvCxnSpPr/>
              <p:nvPr/>
            </p:nvCxnSpPr>
            <p:spPr>
              <a:xfrm>
                <a:off x="2723708" y="3900425"/>
                <a:ext cx="0" cy="249916"/>
              </a:xfrm>
              <a:prstGeom prst="straightConnector1">
                <a:avLst/>
              </a:prstGeom>
              <a:ln w="381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8" name="Group 197"/>
              <p:cNvGrpSpPr/>
              <p:nvPr/>
            </p:nvGrpSpPr>
            <p:grpSpPr>
              <a:xfrm flipH="1">
                <a:off x="1227785" y="4493452"/>
                <a:ext cx="973701" cy="643543"/>
                <a:chOff x="2690192" y="1896522"/>
                <a:chExt cx="973701" cy="643543"/>
              </a:xfrm>
            </p:grpSpPr>
            <p:cxnSp>
              <p:nvCxnSpPr>
                <p:cNvPr id="222" name="Straight Arrow Connector 221">
                  <a:extLst>
                    <a:ext uri="{FF2B5EF4-FFF2-40B4-BE49-F238E27FC236}">
                      <a16:creationId xmlns:a16="http://schemas.microsoft.com/office/drawing/2014/main" id="{32E80D23-8118-4E7E-8847-67BB30930F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28975" y="2216047"/>
                  <a:ext cx="434918" cy="1209"/>
                </a:xfrm>
                <a:prstGeom prst="straightConnector1">
                  <a:avLst/>
                </a:prstGeom>
                <a:ln w="38100">
                  <a:solidFill>
                    <a:srgbClr val="2F2F2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3" name="Isosceles Triangle 222"/>
                <p:cNvSpPr/>
                <p:nvPr/>
              </p:nvSpPr>
              <p:spPr>
                <a:xfrm rot="5400000">
                  <a:off x="2725420" y="1899985"/>
                  <a:ext cx="643543" cy="636618"/>
                </a:xfrm>
                <a:prstGeom prst="triangle">
                  <a:avLst/>
                </a:prstGeom>
                <a:solidFill>
                  <a:schemeClr val="bg2"/>
                </a:solidFill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4" name="TextBox 223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2690192" y="2032077"/>
                  <a:ext cx="50009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2"/>
                      </a:solidFill>
                    </a:rPr>
                    <a:t>a</a:t>
                  </a:r>
                  <a:r>
                    <a:rPr lang="en-GB" b="1" baseline="-25000" dirty="0">
                      <a:solidFill>
                        <a:schemeClr val="tx2"/>
                      </a:solidFill>
                    </a:rPr>
                    <a:t>1,1</a:t>
                  </a:r>
                </a:p>
              </p:txBody>
            </p:sp>
          </p:grpSp>
          <p:grpSp>
            <p:nvGrpSpPr>
              <p:cNvPr id="199" name="Group 198"/>
              <p:cNvGrpSpPr/>
              <p:nvPr/>
            </p:nvGrpSpPr>
            <p:grpSpPr>
              <a:xfrm flipH="1">
                <a:off x="1513468" y="5390082"/>
                <a:ext cx="636619" cy="643543"/>
                <a:chOff x="2728882" y="1896522"/>
                <a:chExt cx="636619" cy="643543"/>
              </a:xfrm>
            </p:grpSpPr>
            <p:sp>
              <p:nvSpPr>
                <p:cNvPr id="220" name="Isosceles Triangle 219"/>
                <p:cNvSpPr/>
                <p:nvPr/>
              </p:nvSpPr>
              <p:spPr>
                <a:xfrm rot="5400000">
                  <a:off x="2725420" y="1899985"/>
                  <a:ext cx="643543" cy="636618"/>
                </a:xfrm>
                <a:prstGeom prst="triangle">
                  <a:avLst/>
                </a:prstGeom>
                <a:solidFill>
                  <a:schemeClr val="bg2"/>
                </a:solidFill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1" name="TextBox 220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2728882" y="2037965"/>
                  <a:ext cx="401668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2"/>
                      </a:solidFill>
                    </a:rPr>
                    <a:t>a</a:t>
                  </a:r>
                  <a:r>
                    <a:rPr lang="en-GB" b="1" baseline="-25000" dirty="0">
                      <a:solidFill>
                        <a:schemeClr val="tx2"/>
                      </a:solidFill>
                    </a:rPr>
                    <a:t>1,2</a:t>
                  </a:r>
                </a:p>
              </p:txBody>
            </p:sp>
          </p:grpSp>
          <p:grpSp>
            <p:nvGrpSpPr>
              <p:cNvPr id="200" name="Group 199"/>
              <p:cNvGrpSpPr/>
              <p:nvPr/>
            </p:nvGrpSpPr>
            <p:grpSpPr>
              <a:xfrm>
                <a:off x="732174" y="4551768"/>
                <a:ext cx="560517" cy="551543"/>
                <a:chOff x="3632860" y="2856750"/>
                <a:chExt cx="560517" cy="551543"/>
              </a:xfrm>
            </p:grpSpPr>
            <p:sp>
              <p:nvSpPr>
                <p:cNvPr id="217" name="Oval 216"/>
                <p:cNvSpPr/>
                <p:nvPr/>
              </p:nvSpPr>
              <p:spPr>
                <a:xfrm>
                  <a:off x="3632860" y="2856750"/>
                  <a:ext cx="524835" cy="52483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rgbClr val="2F2F2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8" name="TextBox 217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3749540" y="3131294"/>
                  <a:ext cx="28708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2"/>
                      </a:solidFill>
                    </a:rPr>
                    <a:t>-</a:t>
                  </a:r>
                  <a:endParaRPr lang="en-GB" b="1" baseline="30000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19" name="TextBox 218">
                  <a:extLst>
                    <a:ext uri="{FF2B5EF4-FFF2-40B4-BE49-F238E27FC236}">
                      <a16:creationId xmlns:a16="http://schemas.microsoft.com/office/drawing/2014/main" id="{EAE845D7-9D05-4B4A-A066-0403C541AE38}"/>
                    </a:ext>
                  </a:extLst>
                </p:cNvPr>
                <p:cNvSpPr txBox="1"/>
                <p:nvPr/>
              </p:nvSpPr>
              <p:spPr>
                <a:xfrm>
                  <a:off x="3906294" y="2958770"/>
                  <a:ext cx="28708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2"/>
                      </a:solidFill>
                    </a:rPr>
                    <a:t>-</a:t>
                  </a:r>
                  <a:endParaRPr lang="en-GB" b="1" baseline="30000" dirty="0">
                    <a:solidFill>
                      <a:schemeClr val="tx2"/>
                    </a:solidFill>
                  </a:endParaRPr>
                </a:p>
              </p:txBody>
            </p:sp>
          </p:grpSp>
          <p:cxnSp>
            <p:nvCxnSpPr>
              <p:cNvPr id="201" name="Straight Arrow Connector 200"/>
              <p:cNvCxnSpPr>
                <a:stCxn id="217" idx="0"/>
                <a:endCxn id="186" idx="4"/>
              </p:cNvCxnSpPr>
              <p:nvPr/>
            </p:nvCxnSpPr>
            <p:spPr>
              <a:xfrm flipH="1" flipV="1">
                <a:off x="992908" y="4162842"/>
                <a:ext cx="1684" cy="388926"/>
              </a:xfrm>
              <a:prstGeom prst="straightConnector1">
                <a:avLst/>
              </a:prstGeom>
              <a:ln w="381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2" name="TextBox 201">
                <a:extLst>
                  <a:ext uri="{FF2B5EF4-FFF2-40B4-BE49-F238E27FC236}">
                    <a16:creationId xmlns:a16="http://schemas.microsoft.com/office/drawing/2014/main" id="{EAE845D7-9D05-4B4A-A066-0403C541AE38}"/>
                  </a:ext>
                </a:extLst>
              </p:cNvPr>
              <p:cNvSpPr txBox="1"/>
              <p:nvPr/>
            </p:nvSpPr>
            <p:spPr>
              <a:xfrm>
                <a:off x="848853" y="3917256"/>
                <a:ext cx="28708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tx2"/>
                    </a:solidFill>
                  </a:rPr>
                  <a:t>+</a:t>
                </a:r>
                <a:endParaRPr lang="en-GB" b="1" baseline="30000" dirty="0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203" name="Straight Arrow Connector 202">
                <a:extLst>
                  <a:ext uri="{FF2B5EF4-FFF2-40B4-BE49-F238E27FC236}">
                    <a16:creationId xmlns:a16="http://schemas.microsoft.com/office/drawing/2014/main" id="{32E80D23-8118-4E7E-8847-67BB30930F7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39715" y="4798263"/>
                <a:ext cx="565093" cy="1209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Arrow Connector 203">
                <a:extLst>
                  <a:ext uri="{FF2B5EF4-FFF2-40B4-BE49-F238E27FC236}">
                    <a16:creationId xmlns:a16="http://schemas.microsoft.com/office/drawing/2014/main" id="{32E80D23-8118-4E7E-8847-67BB30930F7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39715" y="5696102"/>
                <a:ext cx="584128" cy="0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Arrow Connector 204"/>
              <p:cNvCxnSpPr>
                <a:endCxn id="217" idx="4"/>
              </p:cNvCxnSpPr>
              <p:nvPr/>
            </p:nvCxnSpPr>
            <p:spPr>
              <a:xfrm flipV="1">
                <a:off x="992396" y="5076603"/>
                <a:ext cx="2196" cy="657704"/>
              </a:xfrm>
              <a:prstGeom prst="straightConnector1">
                <a:avLst/>
              </a:prstGeom>
              <a:ln w="381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>
                <a:stCxn id="220" idx="0"/>
              </p:cNvCxnSpPr>
              <p:nvPr/>
            </p:nvCxnSpPr>
            <p:spPr>
              <a:xfrm flipH="1">
                <a:off x="992907" y="5711855"/>
                <a:ext cx="520562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Arrow Connector 206">
                <a:extLst>
                  <a:ext uri="{FF2B5EF4-FFF2-40B4-BE49-F238E27FC236}">
                    <a16:creationId xmlns:a16="http://schemas.microsoft.com/office/drawing/2014/main" id="{32E80D23-8118-4E7E-8847-67BB30930F7B}"/>
                  </a:ext>
                </a:extLst>
              </p:cNvPr>
              <p:cNvCxnSpPr>
                <a:cxnSpLocks/>
                <a:endCxn id="186" idx="2"/>
              </p:cNvCxnSpPr>
              <p:nvPr/>
            </p:nvCxnSpPr>
            <p:spPr>
              <a:xfrm flipV="1">
                <a:off x="234226" y="3900425"/>
                <a:ext cx="496264" cy="1537"/>
              </a:xfrm>
              <a:prstGeom prst="straightConnector1">
                <a:avLst/>
              </a:prstGeom>
              <a:ln w="38100">
                <a:solidFill>
                  <a:srgbClr val="2F2F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8" name="Oval 207"/>
              <p:cNvSpPr/>
              <p:nvPr/>
            </p:nvSpPr>
            <p:spPr>
              <a:xfrm>
                <a:off x="4208744" y="4532698"/>
                <a:ext cx="524835" cy="5248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2F2F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/>
              <p:cNvSpPr/>
              <p:nvPr/>
            </p:nvSpPr>
            <p:spPr>
              <a:xfrm>
                <a:off x="4208744" y="3644102"/>
                <a:ext cx="524835" cy="5248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2F2F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0" name="Straight Arrow Connector 209"/>
              <p:cNvCxnSpPr>
                <a:stCxn id="208" idx="0"/>
                <a:endCxn id="209" idx="4"/>
              </p:cNvCxnSpPr>
              <p:nvPr/>
            </p:nvCxnSpPr>
            <p:spPr>
              <a:xfrm flipV="1">
                <a:off x="4471162" y="4168937"/>
                <a:ext cx="0" cy="363761"/>
              </a:xfrm>
              <a:prstGeom prst="straightConnector1">
                <a:avLst/>
              </a:prstGeom>
              <a:ln w="381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Arrow Connector 210"/>
              <p:cNvCxnSpPr>
                <a:endCxn id="208" idx="4"/>
              </p:cNvCxnSpPr>
              <p:nvPr/>
            </p:nvCxnSpPr>
            <p:spPr>
              <a:xfrm flipV="1">
                <a:off x="4471162" y="5057533"/>
                <a:ext cx="0" cy="660954"/>
              </a:xfrm>
              <a:prstGeom prst="straightConnector1">
                <a:avLst/>
              </a:prstGeom>
              <a:ln w="381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>
                <a:endCxn id="227" idx="0"/>
              </p:cNvCxnSpPr>
              <p:nvPr/>
            </p:nvCxnSpPr>
            <p:spPr>
              <a:xfrm flipH="1" flipV="1">
                <a:off x="3915107" y="5697469"/>
                <a:ext cx="567488" cy="58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EAE845D7-9D05-4B4A-A066-0403C541AE38}"/>
                  </a:ext>
                </a:extLst>
              </p:cNvPr>
              <p:cNvSpPr txBox="1"/>
              <p:nvPr/>
            </p:nvSpPr>
            <p:spPr>
              <a:xfrm>
                <a:off x="4171130" y="3760626"/>
                <a:ext cx="28708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tx2"/>
                    </a:solidFill>
                  </a:rPr>
                  <a:t>+</a:t>
                </a:r>
                <a:endParaRPr lang="en-GB" b="1" baseline="300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EAE845D7-9D05-4B4A-A066-0403C541AE38}"/>
                  </a:ext>
                </a:extLst>
              </p:cNvPr>
              <p:cNvSpPr txBox="1"/>
              <p:nvPr/>
            </p:nvSpPr>
            <p:spPr>
              <a:xfrm>
                <a:off x="4322626" y="3929808"/>
                <a:ext cx="28708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tx2"/>
                    </a:solidFill>
                  </a:rPr>
                  <a:t>+</a:t>
                </a:r>
                <a:endParaRPr lang="en-GB" b="1" baseline="300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id="{EAE845D7-9D05-4B4A-A066-0403C541AE38}"/>
                  </a:ext>
                </a:extLst>
              </p:cNvPr>
              <p:cNvSpPr txBox="1"/>
              <p:nvPr/>
            </p:nvSpPr>
            <p:spPr>
              <a:xfrm>
                <a:off x="4177566" y="4649617"/>
                <a:ext cx="28708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tx2"/>
                    </a:solidFill>
                  </a:rPr>
                  <a:t>+</a:t>
                </a:r>
                <a:endParaRPr lang="en-GB" b="1" baseline="300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16" name="TextBox 215">
                <a:extLst>
                  <a:ext uri="{FF2B5EF4-FFF2-40B4-BE49-F238E27FC236}">
                    <a16:creationId xmlns:a16="http://schemas.microsoft.com/office/drawing/2014/main" id="{EAE845D7-9D05-4B4A-A066-0403C541AE38}"/>
                  </a:ext>
                </a:extLst>
              </p:cNvPr>
              <p:cNvSpPr txBox="1"/>
              <p:nvPr/>
            </p:nvSpPr>
            <p:spPr>
              <a:xfrm>
                <a:off x="4329062" y="4818799"/>
                <a:ext cx="28708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tx2"/>
                    </a:solidFill>
                  </a:rPr>
                  <a:t>+</a:t>
                </a:r>
                <a:endParaRPr lang="en-GB" b="1" baseline="30000" dirty="0">
                  <a:solidFill>
                    <a:schemeClr val="tx2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4576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6114408" cy="673075"/>
          </a:xfrm>
        </p:spPr>
        <p:txBody>
          <a:bodyPr/>
          <a:lstStyle/>
          <a:p>
            <a:r>
              <a:rPr lang="en-US" dirty="0"/>
              <a:t>Initial Filter Configuration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0439-1BA6-436A-9BE8-0ED4B9AA21FA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| </a:t>
            </a:r>
            <a:r>
              <a:rPr lang="en-US"/>
              <a:t>Summary of Quadrupole CBFB Beam Tests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69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407987" y="1439335"/>
            <a:ext cx="6564314" cy="45243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Notch at dipole frequency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-26 dB relative to quadrupole frequency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2nd – order notch at zero frequency for better f</a:t>
            </a:r>
            <a:r>
              <a:rPr lang="en-US" baseline="-25000" dirty="0"/>
              <a:t>rev</a:t>
            </a:r>
            <a:r>
              <a:rPr lang="en-US" dirty="0"/>
              <a:t> harmonic rejection.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-51 dB at 10 Hz relative to quadrupole frequency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Removed later as this removed the central 180° step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4 poles at 0.5*f</a:t>
            </a:r>
            <a:r>
              <a:rPr lang="en-US" baseline="-25000" dirty="0"/>
              <a:t>s</a:t>
            </a:r>
            <a:r>
              <a:rPr lang="en-US" dirty="0"/>
              <a:t> to cancel out the amplitude slope (80 dB/decade)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Tradeoff between peak amplitude and group delay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In this case: group delay = 0.04 * quadrupole period</a:t>
            </a:r>
          </a:p>
        </p:txBody>
      </p:sp>
      <p:pic>
        <p:nvPicPr>
          <p:cNvPr id="119" name="Picture 1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036" y="3442272"/>
            <a:ext cx="3710588" cy="27829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925" y="183839"/>
            <a:ext cx="3743077" cy="302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488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375123" cy="594309"/>
          </a:xfrm>
        </p:spPr>
        <p:txBody>
          <a:bodyPr/>
          <a:lstStyle/>
          <a:p>
            <a:r>
              <a:rPr lang="en-US" dirty="0"/>
              <a:t>Initial Filter Configuration: Beam Test Results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0439-1BA6-436A-9BE8-0ED4B9AA21FA}" type="datetime1">
              <a:rPr lang="en-US" smtClean="0"/>
              <a:t>11/26/2021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| </a:t>
            </a:r>
            <a:r>
              <a:rPr lang="en-US"/>
              <a:t>Summary of Quadrupole CBFB Beam Tests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69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407988" y="1573449"/>
            <a:ext cx="5688012" cy="371110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Performed test with excitation at quadrupole frequency followed by feedback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Poor performance</a:t>
            </a: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Greater sensitivity to dipole mode than quadrupole: not much signal in quadrupole acquisition during excitation.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No signal expected at 0.5*f</a:t>
            </a:r>
            <a:r>
              <a:rPr lang="en-US" baseline="-25000" dirty="0"/>
              <a:t>s</a:t>
            </a:r>
            <a:r>
              <a:rPr lang="en-US" dirty="0"/>
              <a:t> but likely excited by transients and sensitive to error in estimation of fs.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Caused excitation of dipole mode instead.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3"/>
          <a:stretch/>
        </p:blipFill>
        <p:spPr>
          <a:xfrm>
            <a:off x="6324599" y="1423965"/>
            <a:ext cx="5526709" cy="427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598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775" y="3173563"/>
            <a:ext cx="3840000" cy="2880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332" y="188788"/>
            <a:ext cx="3840000" cy="2880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8962287" y="4261"/>
            <a:ext cx="1721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</a:rPr>
              <a:t>Magnitude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134754" y="2989182"/>
            <a:ext cx="1226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</a:rPr>
              <a:t>Phase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6488923" cy="584581"/>
          </a:xfrm>
        </p:spPr>
        <p:txBody>
          <a:bodyPr/>
          <a:lstStyle/>
          <a:p>
            <a:r>
              <a:rPr lang="en-US" dirty="0"/>
              <a:t>Modified Filter Configuration</a:t>
            </a:r>
            <a:endParaRPr lang="en-GB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407987" y="1439335"/>
            <a:ext cx="6564314" cy="45243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Moved poles above quadrupole frequency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2 poles each at 1.5*fs and 2.67*f</a:t>
            </a:r>
            <a:r>
              <a:rPr lang="en-US" baseline="-25000" dirty="0"/>
              <a:t>s</a:t>
            </a: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Two separate peaks in an attempt to avoid a single very large peak (+14.5 dB max vs. +22.9 dB previously)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Reverted to single zero at zero frequency.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Phase plot antisymmetric again.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≥ 30 dB rejection between 0 and f</a:t>
            </a:r>
            <a:r>
              <a:rPr lang="en-US" baseline="-25000" dirty="0"/>
              <a:t>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Somewhat higher group delay: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 0.1 * quadrupole period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72375" y="2600803"/>
            <a:ext cx="461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x-scale : 1 div = fs, y-scale : 10 dB/div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91551" y="5968871"/>
            <a:ext cx="2462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x-scale : 1 div = fs</a:t>
            </a:r>
            <a:endParaRPr lang="en-GB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874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4037"/>
          </a:xfrm>
        </p:spPr>
        <p:txBody>
          <a:bodyPr/>
          <a:lstStyle/>
          <a:p>
            <a:r>
              <a:rPr lang="en-US" dirty="0"/>
              <a:t>Aside: Filter Design Tradeoffs</a:t>
            </a:r>
            <a:endParaRPr lang="en-GB" dirty="0"/>
          </a:p>
        </p:txBody>
      </p:sp>
      <p:pic>
        <p:nvPicPr>
          <p:cNvPr id="3" name="Picture 2" descr="A picture containing chart&#10;&#10;Description automatically generated">
            <a:extLst>
              <a:ext uri="{FF2B5EF4-FFF2-40B4-BE49-F238E27FC236}">
                <a16:creationId xmlns:a16="http://schemas.microsoft.com/office/drawing/2014/main" id="{16B2356A-51AE-41A3-99F1-2662E0829D8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128" y="800945"/>
            <a:ext cx="5275732" cy="5400000"/>
          </a:xfrm>
          <a:prstGeom prst="rect">
            <a:avLst/>
          </a:prstGeom>
        </p:spPr>
      </p:pic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E67D63EB-4117-4B0A-954A-BECAC98726E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0" y="800945"/>
            <a:ext cx="5202094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443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5126"/>
          </a:xfrm>
        </p:spPr>
        <p:txBody>
          <a:bodyPr/>
          <a:lstStyle/>
          <a:p>
            <a:r>
              <a:rPr lang="en-US" dirty="0"/>
              <a:t>Modified Filter Configuration: Beam Test Results</a:t>
            </a:r>
            <a:endParaRPr lang="en-GB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204281" y="1245140"/>
            <a:ext cx="5191634" cy="49319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Feedback on h20</a:t>
            </a:r>
            <a:r>
              <a:rPr lang="en-CH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→</a:t>
            </a:r>
            <a:r>
              <a:rPr lang="en-GB" dirty="0"/>
              <a:t>h1 with sideband swapping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Intensity 900e10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Dipole feedback left 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Excitation at 2*fs at C2400-C2450, followed by feedback at C2450-C2500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fs determined empirically by watching response of beam to excitation at different frequencies.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Feedback unstable for phase values 270°…360°, stable otherwise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Beam naturally very stable, difficult to tell if stability was increased by the quadrupole feedback.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DFE44E-29DA-4F41-8DC3-A6A1213979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3" r="6346"/>
          <a:stretch/>
        </p:blipFill>
        <p:spPr>
          <a:xfrm>
            <a:off x="5395915" y="1164521"/>
            <a:ext cx="6717102" cy="25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C59827-397C-4DF0-AFE2-4EDE2F67B2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0" r="5830"/>
          <a:stretch/>
        </p:blipFill>
        <p:spPr>
          <a:xfrm>
            <a:off x="5395915" y="3718497"/>
            <a:ext cx="6717102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446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0</TotalTime>
  <Words>1295</Words>
  <Application>Microsoft Office PowerPoint</Application>
  <PresentationFormat>Widescreen</PresentationFormat>
  <Paragraphs>229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Arial</vt:lpstr>
      <vt:lpstr>Calibri</vt:lpstr>
      <vt:lpstr>Office Theme</vt:lpstr>
      <vt:lpstr>Summary of Quadrupole CBFB Beam Tests</vt:lpstr>
      <vt:lpstr>Modifications to CBFB for Quadrupole Filtering</vt:lpstr>
      <vt:lpstr>DSP Core</vt:lpstr>
      <vt:lpstr>IIR Filter Implementation</vt:lpstr>
      <vt:lpstr>Initial Filter Configuration</vt:lpstr>
      <vt:lpstr>Initial Filter Configuration: Beam Test Results</vt:lpstr>
      <vt:lpstr>Modified Filter Configuration</vt:lpstr>
      <vt:lpstr>Aside: Filter Design Tradeoffs</vt:lpstr>
      <vt:lpstr>Modified Filter Configuration: Beam Test Results</vt:lpstr>
      <vt:lpstr>Further Iterations </vt:lpstr>
      <vt:lpstr>Filter Frequency Scaling</vt:lpstr>
      <vt:lpstr>Filter Frequency Scaling: Transient Response?</vt:lpstr>
      <vt:lpstr>Filter Frequency Scaling: Effect on Feedback</vt:lpstr>
      <vt:lpstr>Filter Frequency Scaling: Effect on Feedback</vt:lpstr>
      <vt:lpstr>Filter Frequency Scaling: Effect on Feedback</vt:lpstr>
      <vt:lpstr>Tests at High Intensity</vt:lpstr>
      <vt:lpstr>Damping after Excitation</vt:lpstr>
      <vt:lpstr>Damping after Excitation: Tomoscope</vt:lpstr>
      <vt:lpstr>Excitation Studies</vt:lpstr>
      <vt:lpstr>Excitation Studies</vt:lpstr>
      <vt:lpstr>Next Steps</vt:lpstr>
      <vt:lpstr>PowerPoint Presentation</vt:lpstr>
      <vt:lpstr>Rejection of Dipole Mode by Quadrupole Filter</vt:lpstr>
      <vt:lpstr>Sum of Quadrupole and Dipole Feedbacks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Coupled-Bunch Feedback Signal Processing</dc:title>
  <dc:creator>Jan Paszkiewicz</dc:creator>
  <cp:lastModifiedBy>Peacock, Ruth (Postgrad Researcher)</cp:lastModifiedBy>
  <cp:revision>368</cp:revision>
  <dcterms:created xsi:type="dcterms:W3CDTF">2020-11-24T12:42:02Z</dcterms:created>
  <dcterms:modified xsi:type="dcterms:W3CDTF">2021-11-26T14:59:58Z</dcterms:modified>
</cp:coreProperties>
</file>