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9"/>
  </p:notesMasterIdLst>
  <p:sldIdLst>
    <p:sldId id="280" r:id="rId2"/>
    <p:sldId id="281" r:id="rId3"/>
    <p:sldId id="283" r:id="rId4"/>
    <p:sldId id="282" r:id="rId5"/>
    <p:sldId id="284" r:id="rId6"/>
    <p:sldId id="285" r:id="rId7"/>
    <p:sldId id="286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-472" y="-104"/>
      </p:cViewPr>
      <p:guideLst>
        <p:guide orient="horz" pos="4319"/>
        <p:guide pos="16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26/11/21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26/11/21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9" y="5747939"/>
            <a:ext cx="4344140" cy="445947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26/11/21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26/11/21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26/11/21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26/11/21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41537" y="1651246"/>
            <a:ext cx="11311329" cy="267386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dirty="0" err="1" smtClean="0"/>
              <a:t>Specifications</a:t>
            </a:r>
            <a:r>
              <a:rPr lang="it-IT" sz="3600" dirty="0" smtClean="0"/>
              <a:t> for </a:t>
            </a:r>
            <a:r>
              <a:rPr lang="it-IT" sz="3600" dirty="0" err="1" smtClean="0"/>
              <a:t>injection</a:t>
            </a:r>
            <a:r>
              <a:rPr lang="it-IT" sz="3600" dirty="0" smtClean="0"/>
              <a:t> in the </a:t>
            </a:r>
            <a:r>
              <a:rPr lang="it-IT" sz="3600" dirty="0" err="1" smtClean="0"/>
              <a:t>synchrotron</a:t>
            </a:r>
            <a:endParaRPr lang="it-IT" sz="2800" b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Elena Benedetto, SEEIIST</a:t>
            </a: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513572" y="4456351"/>
            <a:ext cx="1639881" cy="107999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71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requirements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/>
              <a:t> 2 </a:t>
            </a:r>
            <a:r>
              <a:rPr lang="en-US" sz="2400" dirty="0" err="1"/>
              <a:t>Gy</a:t>
            </a:r>
            <a:r>
              <a:rPr lang="en-US" sz="2400" dirty="0"/>
              <a:t> in a 1 liter </a:t>
            </a:r>
            <a:r>
              <a:rPr lang="en-US" sz="2400" dirty="0" smtClean="0"/>
              <a:t>target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 Max emittance from </a:t>
            </a:r>
            <a:r>
              <a:rPr lang="en-US" sz="2400" dirty="0" err="1" smtClean="0"/>
              <a:t>linac</a:t>
            </a:r>
            <a:r>
              <a:rPr lang="en-US" sz="2400" dirty="0" smtClean="0"/>
              <a:t> 0.3 mm </a:t>
            </a:r>
            <a:r>
              <a:rPr lang="en-US" sz="2400" dirty="0" err="1" smtClean="0"/>
              <a:t>mrad</a:t>
            </a:r>
            <a:r>
              <a:rPr lang="en-US" sz="2400" dirty="0" smtClean="0"/>
              <a:t> (</a:t>
            </a:r>
            <a:r>
              <a:rPr lang="en-US" sz="2400" dirty="0" err="1" smtClean="0"/>
              <a:t>rms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26/11/21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457482"/>
              </p:ext>
            </p:extLst>
          </p:nvPr>
        </p:nvGraphicFramePr>
        <p:xfrm>
          <a:off x="2091479" y="2992436"/>
          <a:ext cx="8127999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particles/cycle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 energy</a:t>
                      </a:r>
                    </a:p>
                    <a:p>
                      <a:r>
                        <a:rPr lang="en-US" dirty="0" smtClean="0"/>
                        <a:t> (as agreed)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2.6e11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MeV/u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MeV/u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…and ions for </a:t>
                      </a:r>
                      <a:r>
                        <a:rPr lang="en-US" dirty="0" err="1" smtClean="0"/>
                        <a:t>resarch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~equivalent</a:t>
                      </a:r>
                      <a:r>
                        <a:rPr lang="en-US" baseline="0" dirty="0" smtClean="0"/>
                        <a:t> or as much as available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50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nimatedMTinj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6492"/>
            <a:ext cx="3955227" cy="2966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injection (horizontal plane only)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26/11/21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5" descr="AnimatedMTinj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203"/>
            <a:ext cx="3961255" cy="2970941"/>
          </a:xfrm>
          <a:prstGeom prst="rect">
            <a:avLst/>
          </a:prstGeom>
        </p:spPr>
      </p:pic>
      <p:pic>
        <p:nvPicPr>
          <p:cNvPr id="7" name="Picture 6" descr="Em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636" y="1461185"/>
            <a:ext cx="3507712" cy="2630783"/>
          </a:xfrm>
          <a:prstGeom prst="rect">
            <a:avLst/>
          </a:prstGeom>
        </p:spPr>
      </p:pic>
      <p:pic>
        <p:nvPicPr>
          <p:cNvPr id="8" name="Picture 7" descr="Neff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808" y="1513369"/>
            <a:ext cx="3409654" cy="2557241"/>
          </a:xfrm>
          <a:prstGeom prst="rect">
            <a:avLst/>
          </a:prstGeom>
        </p:spPr>
      </p:pic>
      <p:pic>
        <p:nvPicPr>
          <p:cNvPr id="11" name="Picture 10" descr="Em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257" y="4078896"/>
            <a:ext cx="3584011" cy="26880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Neff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348" y="4083047"/>
            <a:ext cx="3427505" cy="25706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/>
          <p:cNvSpPr txBox="1"/>
          <p:nvPr/>
        </p:nvSpPr>
        <p:spPr>
          <a:xfrm>
            <a:off x="8033758" y="295715"/>
            <a:ext cx="415824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</a:t>
            </a:r>
            <a:r>
              <a:rPr lang="en-US" sz="2000" dirty="0" err="1" smtClean="0"/>
              <a:t>Linac</a:t>
            </a:r>
            <a:r>
              <a:rPr lang="en-US" sz="2000" dirty="0" smtClean="0"/>
              <a:t> </a:t>
            </a:r>
            <a:r>
              <a:rPr lang="en-US" sz="2000" dirty="0" err="1" smtClean="0"/>
              <a:t>emi</a:t>
            </a:r>
            <a:r>
              <a:rPr lang="en-US" sz="2000" dirty="0" smtClean="0"/>
              <a:t>= 0.3um and Synchrotron </a:t>
            </a:r>
            <a:r>
              <a:rPr lang="en-US" sz="2000" dirty="0" err="1" smtClean="0"/>
              <a:t>emi</a:t>
            </a:r>
            <a:r>
              <a:rPr lang="en-US" sz="2000" dirty="0" smtClean="0"/>
              <a:t> = 3 um (max)</a:t>
            </a:r>
          </a:p>
          <a:p>
            <a:endParaRPr lang="en-US" sz="2000" dirty="0"/>
          </a:p>
          <a:p>
            <a:r>
              <a:rPr lang="en-US" sz="2000" dirty="0" smtClean="0"/>
              <a:t>NO MORE THAN 10-13 TURNS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1261229" y="3559340"/>
            <a:ext cx="4131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 TO SLIDESHOW TO SEE ANIMATED GIF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8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effective turns (if 100% MT efficiency)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26/11/21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712974"/>
              </p:ext>
            </p:extLst>
          </p:nvPr>
        </p:nvGraphicFramePr>
        <p:xfrm>
          <a:off x="521732" y="1437193"/>
          <a:ext cx="10905844" cy="3893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3" imgW="8572500" imgH="3060700" progId="Excel.Sheet.12">
                  <p:embed/>
                </p:oleObj>
              </mc:Choice>
              <mc:Fallback>
                <p:oleObj name="Worksheet" r:id="rId3" imgW="8572500" imgH="3060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1732" y="1437193"/>
                        <a:ext cx="10905844" cy="3893790"/>
                      </a:xfrm>
                      <a:prstGeom prst="rect">
                        <a:avLst/>
                      </a:prstGeom>
                      <a:ln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56587" y="4018257"/>
            <a:ext cx="11900575" cy="16177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23112" y="4348762"/>
            <a:ext cx="5766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It is x2 = </a:t>
            </a:r>
            <a:r>
              <a:rPr lang="en-US" sz="2400" b="1" dirty="0" smtClean="0">
                <a:solidFill>
                  <a:srgbClr val="FF0000"/>
                </a:solidFill>
              </a:rPr>
              <a:t>26 effective turns </a:t>
            </a:r>
            <a:r>
              <a:rPr lang="en-US" sz="2400" dirty="0" smtClean="0"/>
              <a:t>for the </a:t>
            </a:r>
            <a:r>
              <a:rPr lang="en-US" sz="2400" dirty="0" err="1" smtClean="0"/>
              <a:t>HITRIplus</a:t>
            </a:r>
            <a:r>
              <a:rPr lang="en-US" sz="2400" dirty="0" smtClean="0"/>
              <a:t> superconducting </a:t>
            </a:r>
            <a:r>
              <a:rPr lang="en-US" sz="2400" dirty="0" err="1" smtClean="0"/>
              <a:t>synchrtotron</a:t>
            </a:r>
            <a:r>
              <a:rPr lang="en-US" sz="2400" dirty="0" smtClean="0"/>
              <a:t> 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1676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shot_2021-10-24 ps-2000-007 pd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631" y="2085803"/>
            <a:ext cx="7929367" cy="3843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tacking in longitudinal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 </a:t>
            </a:r>
            <a:r>
              <a:rPr lang="en-US" dirty="0" err="1" smtClean="0"/>
              <a:t>dp</a:t>
            </a:r>
            <a:r>
              <a:rPr lang="en-US" dirty="0" smtClean="0"/>
              <a:t>/p in the synchrotron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26/11/21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9290799" y="2052616"/>
            <a:ext cx="140769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From PIMMS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07536" y="3270270"/>
            <a:ext cx="1113504" cy="33050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03347" y="4292423"/>
            <a:ext cx="1113504" cy="33050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321247" y="3305061"/>
            <a:ext cx="26837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need 2 stacking cycles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dp</a:t>
            </a:r>
            <a:r>
              <a:rPr lang="en-US" dirty="0" smtClean="0">
                <a:sym typeface="Wingdings"/>
              </a:rPr>
              <a:t>/p = 1.2/2= +/-0.6e-3 (full)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if we need 4 stacking</a:t>
            </a:r>
          </a:p>
          <a:p>
            <a:r>
              <a:rPr lang="en-US" dirty="0" smtClean="0">
                <a:sym typeface="Wingdings"/>
              </a:rPr>
              <a:t> need </a:t>
            </a:r>
            <a:r>
              <a:rPr lang="en-US" dirty="0" err="1" smtClean="0">
                <a:sym typeface="Wingdings"/>
              </a:rPr>
              <a:t>dp</a:t>
            </a:r>
            <a:r>
              <a:rPr lang="en-US" dirty="0" smtClean="0">
                <a:sym typeface="Wingdings"/>
              </a:rPr>
              <a:t>/p= +/-0.3e-3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3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longitudinal stacking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Either by changing energy (and keeping </a:t>
            </a:r>
            <a:r>
              <a:rPr lang="en-US" dirty="0" err="1" smtClean="0"/>
              <a:t>dp</a:t>
            </a:r>
            <a:r>
              <a:rPr lang="en-US" dirty="0" smtClean="0"/>
              <a:t>/p constant with debuncher!!!) of the </a:t>
            </a:r>
            <a:r>
              <a:rPr lang="en-US" dirty="0" err="1" smtClean="0"/>
              <a:t>linac</a:t>
            </a:r>
            <a:r>
              <a:rPr lang="en-US" dirty="0" smtClean="0"/>
              <a:t> beam</a:t>
            </a:r>
          </a:p>
          <a:p>
            <a:r>
              <a:rPr lang="en-US" dirty="0" smtClean="0"/>
              <a:t>Or moving energy in the synchrotron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26/11/21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004" y="3061528"/>
            <a:ext cx="3544426" cy="217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4844" y="3044134"/>
            <a:ext cx="3204136" cy="21791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26" y="2974554"/>
            <a:ext cx="4680197" cy="23355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89225" y="5288096"/>
            <a:ext cx="13131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20+20 turns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00198" y="5214360"/>
            <a:ext cx="96693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 turns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07205" y="2748418"/>
            <a:ext cx="356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G.Bisoffi</a:t>
            </a:r>
            <a:r>
              <a:rPr lang="en-US" dirty="0" smtClean="0"/>
              <a:t>, </a:t>
            </a:r>
            <a:r>
              <a:rPr lang="en-US" dirty="0" err="1" smtClean="0"/>
              <a:t>Grieser</a:t>
            </a:r>
            <a:r>
              <a:rPr lang="en-US" dirty="0" smtClean="0"/>
              <a:t> et al., NIM-A, 1990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91373" y="2765813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Linac4 to CERN PSB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758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53311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11940</TotalTime>
  <Words>248</Words>
  <Application>Microsoft Macintosh PowerPoint</Application>
  <PresentationFormat>Custom</PresentationFormat>
  <Paragraphs>52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Retrospettivo</vt:lpstr>
      <vt:lpstr>Microsoft Excel Sheet</vt:lpstr>
      <vt:lpstr>Specifications for injection in the synchrotron</vt:lpstr>
      <vt:lpstr>Synchrotron requirements</vt:lpstr>
      <vt:lpstr>MT injection (horizontal plane only)</vt:lpstr>
      <vt:lpstr>How many effective turns (if 100% MT efficiency)</vt:lpstr>
      <vt:lpstr>Stacking in longitudinal</vt:lpstr>
      <vt:lpstr>Exploring longitudinal stacking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Gaglianone Maria Teresa</dc:creator>
  <cp:keywords/>
  <dc:description/>
  <cp:lastModifiedBy>Elena Benedetto</cp:lastModifiedBy>
  <cp:revision>357</cp:revision>
  <dcterms:created xsi:type="dcterms:W3CDTF">2021-02-25T08:52:29Z</dcterms:created>
  <dcterms:modified xsi:type="dcterms:W3CDTF">2021-11-26T17:52:44Z</dcterms:modified>
  <cp:category/>
</cp:coreProperties>
</file>