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97" r:id="rId2"/>
    <p:sldId id="298" r:id="rId3"/>
    <p:sldId id="299" r:id="rId4"/>
    <p:sldId id="300" r:id="rId5"/>
    <p:sldId id="295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728"/>
    <p:restoredTop sz="89246"/>
  </p:normalViewPr>
  <p:slideViewPr>
    <p:cSldViewPr snapToGrid="0" snapToObjects="1">
      <p:cViewPr varScale="1">
        <p:scale>
          <a:sx n="111" d="100"/>
          <a:sy n="111" d="100"/>
        </p:scale>
        <p:origin x="224" y="42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11/25/21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11/25/21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Helmet and safety shoes!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7343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12085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11/25/21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11/25/21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11/25/21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11/25/21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11/25/21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11/25/21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11/25/21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11/25/21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11/25/21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11/25/21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11/25/21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11/25/21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11/25/21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11/25/21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11/25/21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11/25/21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11/25/21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11/25/21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11/25/21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L. Di Giulio | EP Safety Office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F8F23-1175-B940-953B-A52605E22E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30965"/>
            <a:ext cx="9144000" cy="2387600"/>
          </a:xfrm>
        </p:spPr>
        <p:txBody>
          <a:bodyPr/>
          <a:lstStyle/>
          <a:p>
            <a:r>
              <a:rPr lang="en-GB" sz="5400" dirty="0"/>
              <a:t>Feedback from the </a:t>
            </a:r>
            <a:br>
              <a:rPr lang="en-GB" sz="5400" dirty="0"/>
            </a:br>
            <a:r>
              <a:rPr lang="en-GB" sz="5400" dirty="0"/>
              <a:t>EP Safety Office for North and East Areas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573EF9-E036-404C-8F5B-3024A498A0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11/25/21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02E621-75BD-4845-AC1F-4CA2FDC52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L. Di Giulio | EP Safety Office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6C199B-F2D2-7D4E-8831-0CBFAA52F5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0C0BF3A-7FB2-9F43-A4ED-0285DEE1C0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7372" y="121142"/>
            <a:ext cx="1301601" cy="130160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C160A86-6EBC-2A4F-9FA9-712AF6AC4273}"/>
              </a:ext>
            </a:extLst>
          </p:cNvPr>
          <p:cNvSpPr txBox="1"/>
          <p:nvPr/>
        </p:nvSpPr>
        <p:spPr>
          <a:xfrm>
            <a:off x="2617325" y="4768913"/>
            <a:ext cx="6957349" cy="6463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400" dirty="0"/>
              <a:t>On the behalf of O. </a:t>
            </a:r>
            <a:r>
              <a:rPr lang="en-GB" sz="2400" dirty="0" err="1"/>
              <a:t>Beltramello</a:t>
            </a:r>
            <a:r>
              <a:rPr lang="en-GB" sz="2400" dirty="0"/>
              <a:t>, E. </a:t>
            </a:r>
            <a:r>
              <a:rPr lang="en-GB" sz="2400" dirty="0" err="1"/>
              <a:t>Dho</a:t>
            </a:r>
            <a:r>
              <a:rPr lang="en-GB" sz="2400" dirty="0"/>
              <a:t>, J. Devine</a:t>
            </a:r>
          </a:p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5894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11 inspections </a:t>
            </a:r>
            <a:r>
              <a:rPr lang="en-GB" sz="2000" b="0" dirty="0">
                <a:latin typeface="+mj-lt"/>
              </a:rPr>
              <a:t>in the East Area between October and November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68 inspections </a:t>
            </a:r>
            <a:r>
              <a:rPr lang="en-GB" sz="2000" b="0" dirty="0">
                <a:latin typeface="+mj-lt"/>
              </a:rPr>
              <a:t>in the North Area between June and November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Dedicated assessments for usage of flammable gases, cryogenics, etc.</a:t>
            </a:r>
          </a:p>
          <a:p>
            <a:endParaRPr lang="en-GB" sz="2000" b="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2021 Safety Inspections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11/25/21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5267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0946776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Very important to always check beforehand the SDS (Safety Data Sheet) of the gas or chemical products that </a:t>
            </a:r>
            <a:r>
              <a:rPr lang="en-GB" sz="2000" b="0" u="sng" dirty="0">
                <a:latin typeface="+mj-lt"/>
              </a:rPr>
              <a:t>need</a:t>
            </a:r>
            <a:r>
              <a:rPr lang="en-GB" sz="2000" b="0" dirty="0">
                <a:latin typeface="+mj-lt"/>
              </a:rPr>
              <a:t> </a:t>
            </a:r>
            <a:r>
              <a:rPr lang="en-GB" sz="2000" b="0" dirty="0"/>
              <a:t>to be used </a:t>
            </a:r>
            <a:r>
              <a:rPr lang="en-GB" sz="2000" b="0" dirty="0">
                <a:latin typeface="+mj-lt"/>
              </a:rPr>
              <a:t>(justification why a dangerous product is used)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For experiments that needs to use flammable gases, the already equipped zones shall be used (detection and piping in place) – avoid “bricolage” solutions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</a:rPr>
              <a:t>Sometimes ISIEC sent last minutes </a:t>
            </a:r>
            <a:r>
              <a:rPr lang="en-GB" sz="2000" b="0" dirty="0">
                <a:latin typeface="+mj-lt"/>
                <a:sym typeface="Wingdings" pitchFamily="2" charset="2"/>
              </a:rPr>
              <a:t> We have many experiments to inspect (usually, all asking for the same slots on Wednesdays afternoon) and last minutes submissions make organisation more difficult</a:t>
            </a:r>
            <a:endParaRPr lang="en-GB" sz="2000" b="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/>
              <a:t>Usage of wood and carton to build up experiments to be avoided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/>
              <a:t>Beam area and control room have to be emptied from users’ material once the experiment is finished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Main feedbacks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11/25/21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311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  <a:sym typeface="Wingdings" pitchFamily="2" charset="2"/>
              </a:rPr>
              <a:t>Very good response rate to remarks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+mj-lt"/>
                <a:sym typeface="Wingdings" pitchFamily="2" charset="2"/>
              </a:rPr>
              <a:t>ATS and EP FGSOs contacted well in advance for experiments using flammable gases, so that all could be ready for safe operations</a:t>
            </a:r>
          </a:p>
          <a:p>
            <a:endParaRPr lang="en-GB" sz="2000" b="0" dirty="0">
              <a:latin typeface="+mj-lt"/>
              <a:sym typeface="Wingdings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>
              <a:latin typeface="+mj-lt"/>
              <a:sym typeface="Wingdings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r>
              <a:rPr lang="en-GB" b="0" dirty="0"/>
              <a:t>Also some positive feedbacks!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BFDEBB-10EB-E54C-A7E0-0F3F5E702C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11/25/21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533AB3-5F81-0E43-83C1-07ACEB024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D3DE199-F5E0-2549-AB93-E93C53C3AE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AA26B5F-572F-9446-AB45-AF830DC7C3EA}"/>
              </a:ext>
            </a:extLst>
          </p:cNvPr>
          <p:cNvSpPr/>
          <p:nvPr/>
        </p:nvSpPr>
        <p:spPr>
          <a:xfrm>
            <a:off x="953406" y="3603943"/>
            <a:ext cx="1028518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Thanks everyone for the cooperation!</a:t>
            </a:r>
          </a:p>
        </p:txBody>
      </p:sp>
    </p:spTree>
    <p:extLst>
      <p:ext uri="{BB962C8B-B14F-4D97-AF65-F5344CB8AC3E}">
        <p14:creationId xmlns:p14="http://schemas.microsoft.com/office/powerpoint/2010/main" val="13367733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02482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58</TotalTime>
  <Words>267</Words>
  <Application>Microsoft Macintosh PowerPoint</Application>
  <PresentationFormat>Widescreen</PresentationFormat>
  <Paragraphs>34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Wingdings</vt:lpstr>
      <vt:lpstr>Office Theme</vt:lpstr>
      <vt:lpstr>Feedback from the  EP Safety Office for North and East Areas</vt:lpstr>
      <vt:lpstr>2021 Safety Inspections</vt:lpstr>
      <vt:lpstr>Main feedbacks</vt:lpstr>
      <vt:lpstr>Also some positive feedbacks!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Microsoft Office User</dc:creator>
  <cp:lastModifiedBy>Letizia Di Giulio</cp:lastModifiedBy>
  <cp:revision>14</cp:revision>
  <dcterms:created xsi:type="dcterms:W3CDTF">2020-02-03T13:11:28Z</dcterms:created>
  <dcterms:modified xsi:type="dcterms:W3CDTF">2021-11-25T10:10:24Z</dcterms:modified>
</cp:coreProperties>
</file>