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88" r:id="rId2"/>
    <p:sldId id="712" r:id="rId3"/>
    <p:sldId id="785" r:id="rId4"/>
    <p:sldId id="814" r:id="rId5"/>
    <p:sldId id="849" r:id="rId6"/>
    <p:sldId id="791" r:id="rId7"/>
    <p:sldId id="533" r:id="rId8"/>
    <p:sldId id="792" r:id="rId9"/>
    <p:sldId id="793" r:id="rId10"/>
    <p:sldId id="794" r:id="rId11"/>
    <p:sldId id="801" r:id="rId12"/>
    <p:sldId id="777" r:id="rId13"/>
    <p:sldId id="778" r:id="rId14"/>
    <p:sldId id="779" r:id="rId15"/>
    <p:sldId id="770" r:id="rId16"/>
    <p:sldId id="771" r:id="rId17"/>
    <p:sldId id="772" r:id="rId18"/>
  </p:sldIdLst>
  <p:sldSz cx="9144000" cy="6858000" type="screen4x3"/>
  <p:notesSz cx="98933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009900"/>
    <a:srgbClr val="FFFFCC"/>
    <a:srgbClr val="FFFF99"/>
    <a:srgbClr val="20E032"/>
    <a:srgbClr val="003399"/>
    <a:srgbClr val="C0000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89" autoAdjust="0"/>
    <p:restoredTop sz="98025" autoAdjust="0"/>
  </p:normalViewPr>
  <p:slideViewPr>
    <p:cSldViewPr>
      <p:cViewPr varScale="1">
        <p:scale>
          <a:sx n="135" d="100"/>
          <a:sy n="135" d="100"/>
        </p:scale>
        <p:origin x="144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768"/>
    </p:cViewPr>
  </p:sorterViewPr>
  <p:notesViewPr>
    <p:cSldViewPr>
      <p:cViewPr varScale="1">
        <p:scale>
          <a:sx n="105" d="100"/>
          <a:sy n="105" d="100"/>
        </p:scale>
        <p:origin x="-342" y="-96"/>
      </p:cViewPr>
      <p:guideLst>
        <p:guide orient="horz" pos="2124"/>
        <p:guide pos="3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04946DF-4975-4919-9F53-A6393498ED6F}" type="datetimeFigureOut">
              <a:rPr lang="en-GB"/>
              <a:pPr>
                <a:defRPr/>
              </a:pPr>
              <a:t>25/11/2021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91D4E74-62C5-4E1F-A9B8-8508045D6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5304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3D93AC8-4DA6-4744-A836-F665BECFF98E}" type="datetimeFigureOut">
              <a:rPr lang="en-GB"/>
              <a:pPr>
                <a:defRPr/>
              </a:pPr>
              <a:t>25/11/2021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6413"/>
            <a:ext cx="3368675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45" tIns="47523" rIns="95045" bIns="47523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8890" y="3202918"/>
            <a:ext cx="7915525" cy="3034508"/>
          </a:xfrm>
          <a:prstGeom prst="rect">
            <a:avLst/>
          </a:prstGeom>
        </p:spPr>
        <p:txBody>
          <a:bodyPr vert="horz" lIns="95045" tIns="47523" rIns="95045" bIns="47523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7F0E5B5-8C1E-427C-8B43-5C98F1169A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7811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99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64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86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46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77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87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74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88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3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457200"/>
            <a:ext cx="10763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GB" alt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5538" y="5691687"/>
            <a:ext cx="1295375" cy="905669"/>
          </a:xfrm>
        </p:spPr>
        <p:txBody>
          <a:bodyPr rtlCol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9625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32" indent="-285744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727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D0C38-B285-C947-AB4E-C7BCFF863D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7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n-GB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n-GB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EA2BFE7A-63C3-4696-BA76-19E63631F2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33.jpeg"/><Relationship Id="rId4" Type="http://schemas.openxmlformats.org/officeDocument/2006/relationships/image" Target="../media/image10.pn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microsoft.com/office/2007/relationships/hdphoto" Target="../media/hdphoto1.wdp"/><Relationship Id="rId15" Type="http://schemas.openxmlformats.org/officeDocument/2006/relationships/image" Target="../media/image4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1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3075" name="Title 4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84776" cy="4176464"/>
          </a:xfrm>
        </p:spPr>
        <p:txBody>
          <a:bodyPr/>
          <a:lstStyle/>
          <a:p>
            <a:pPr eaLnBrk="1" hangingPunct="1"/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n_TOF </a:t>
            </a:r>
            <a:r>
              <a:rPr lang="es-ES" sz="3400" b="1" dirty="0" err="1">
                <a:solidFill>
                  <a:srgbClr val="3333FF"/>
                </a:solidFill>
                <a:latin typeface="Perpetua"/>
                <a:cs typeface="Perpetua"/>
              </a:rPr>
              <a:t>Feedback</a:t>
            </a:r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 2021</a:t>
            </a:r>
            <a:b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3400" b="1" dirty="0" err="1">
                <a:solidFill>
                  <a:srgbClr val="3333FF"/>
                </a:solidFill>
                <a:latin typeface="Perpetua"/>
                <a:cs typeface="Perpetua"/>
              </a:rPr>
              <a:t>Needs</a:t>
            </a:r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 2022</a:t>
            </a: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25/11/2021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 err="1">
                <a:latin typeface="Perpetua"/>
                <a:cs typeface="Perpetua"/>
              </a:rPr>
              <a:t>On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behalf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of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the</a:t>
            </a:r>
            <a:r>
              <a:rPr lang="es-ES_tradnl" sz="1800" b="1" dirty="0">
                <a:latin typeface="Perpetua"/>
                <a:cs typeface="Perpetua"/>
              </a:rPr>
              <a:t> n_TOF </a:t>
            </a:r>
            <a:r>
              <a:rPr lang="es-ES_tradnl" sz="1800" b="1" dirty="0" err="1">
                <a:latin typeface="Perpetua"/>
                <a:cs typeface="Perpetua"/>
              </a:rPr>
              <a:t>Collaboration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>
                <a:latin typeface="Perpetua"/>
                <a:cs typeface="Perpetua"/>
              </a:rPr>
              <a:t>)</a:t>
            </a:r>
            <a:br>
              <a:rPr lang="es-ES_tradnl" sz="1600">
                <a:latin typeface="Perpetua"/>
                <a:cs typeface="Perpetua"/>
              </a:rPr>
            </a:b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GB" sz="1200" dirty="0">
              <a:solidFill>
                <a:srgbClr val="89898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67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361" y="5973595"/>
            <a:ext cx="985803" cy="57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29" y="5973595"/>
            <a:ext cx="679871" cy="67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39B15B-780B-4CF3-9F7F-B19F5AEEC6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208" y="588222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49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39BD51F-B05B-4082-8CAF-F2CC4A901D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1" y="548680"/>
            <a:ext cx="9144000" cy="50029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“Good” time structure (low intensity 2e12ppp)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83F48E-2B8A-4E14-A344-C1994242B026}"/>
              </a:ext>
            </a:extLst>
          </p:cNvPr>
          <p:cNvSpPr txBox="1"/>
          <p:nvPr/>
        </p:nvSpPr>
        <p:spPr>
          <a:xfrm>
            <a:off x="2123729" y="1325030"/>
            <a:ext cx="31683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Pickup signal with excellent and “sharp” rising</a:t>
            </a:r>
            <a:endParaRPr lang="en-GB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CAD532-2C0B-4461-BBAB-E2374F737194}"/>
              </a:ext>
            </a:extLst>
          </p:cNvPr>
          <p:cNvCxnSpPr>
            <a:cxnSpLocks/>
          </p:cNvCxnSpPr>
          <p:nvPr/>
        </p:nvCxnSpPr>
        <p:spPr>
          <a:xfrm>
            <a:off x="5287061" y="1511649"/>
            <a:ext cx="1068076" cy="370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DF67707-4F65-4297-AD26-884CF29A4BA7}"/>
              </a:ext>
            </a:extLst>
          </p:cNvPr>
          <p:cNvSpPr txBox="1"/>
          <p:nvPr/>
        </p:nvSpPr>
        <p:spPr>
          <a:xfrm>
            <a:off x="5940153" y="2570181"/>
            <a:ext cx="19442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Signals from fast detectors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74505C-440C-437F-A9E4-30E94336181C}"/>
              </a:ext>
            </a:extLst>
          </p:cNvPr>
          <p:cNvCxnSpPr>
            <a:cxnSpLocks/>
          </p:cNvCxnSpPr>
          <p:nvPr/>
        </p:nvCxnSpPr>
        <p:spPr>
          <a:xfrm flipH="1" flipV="1">
            <a:off x="5436097" y="2133567"/>
            <a:ext cx="504055" cy="621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95502A2-4948-4B2E-A967-AE702323C3FB}"/>
              </a:ext>
            </a:extLst>
          </p:cNvPr>
          <p:cNvSpPr txBox="1"/>
          <p:nvPr/>
        </p:nvSpPr>
        <p:spPr>
          <a:xfrm>
            <a:off x="3778633" y="4278258"/>
            <a:ext cx="173433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Real and very good Time Zero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5A71D1-6807-42A2-93E8-68DBDDE38AD4}"/>
              </a:ext>
            </a:extLst>
          </p:cNvPr>
          <p:cNvCxnSpPr>
            <a:cxnSpLocks/>
          </p:cNvCxnSpPr>
          <p:nvPr/>
        </p:nvCxnSpPr>
        <p:spPr>
          <a:xfrm flipH="1" flipV="1">
            <a:off x="3059832" y="4109981"/>
            <a:ext cx="718801" cy="429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615F419-4E9D-417F-8162-5617E438A977}"/>
              </a:ext>
            </a:extLst>
          </p:cNvPr>
          <p:cNvSpPr txBox="1"/>
          <p:nvPr/>
        </p:nvSpPr>
        <p:spPr>
          <a:xfrm>
            <a:off x="194575" y="5759303"/>
            <a:ext cx="7329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Perpetua" panose="02020502060401020303" pitchFamily="18" charset="0"/>
              </a:rPr>
              <a:t>There is a clear correlation between the pickup signal and the time structure detected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2 Marcador de pie de página">
            <a:extLst>
              <a:ext uri="{FF2B5EF4-FFF2-40B4-BE49-F238E27FC236}">
                <a16:creationId xmlns:a16="http://schemas.microsoft.com/office/drawing/2014/main" id="{43285392-05CC-458E-BC6F-7495FE49F160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46AFCE7-5853-4FA2-9B16-5D8EFC57D0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B06DACF3-F87B-4A54-AD93-D2A23AFFB9C2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04/11/2021</a:t>
            </a:r>
          </a:p>
        </p:txBody>
      </p:sp>
    </p:spTree>
    <p:extLst>
      <p:ext uri="{BB962C8B-B14F-4D97-AF65-F5344CB8AC3E}">
        <p14:creationId xmlns:p14="http://schemas.microsoft.com/office/powerpoint/2010/main" val="402548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11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9AE585-F545-440F-BE53-CBE080B66FEC}"/>
              </a:ext>
            </a:extLst>
          </p:cNvPr>
          <p:cNvSpPr txBox="1"/>
          <p:nvPr/>
        </p:nvSpPr>
        <p:spPr>
          <a:xfrm>
            <a:off x="161949" y="3645764"/>
            <a:ext cx="25297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b="1" dirty="0" err="1">
                <a:latin typeface="Perpetua"/>
                <a:cs typeface="Perpetua"/>
              </a:rPr>
              <a:t>Fabrizio</a:t>
            </a:r>
            <a:r>
              <a:rPr lang="es-ES_tradnl" sz="1400" b="1" dirty="0">
                <a:latin typeface="Perpetua"/>
                <a:cs typeface="Perpetua"/>
              </a:rPr>
              <a:t> Murtas, Michi </a:t>
            </a:r>
            <a:r>
              <a:rPr lang="es-ES_tradnl" sz="1400" b="1" dirty="0" err="1">
                <a:latin typeface="Perpetua"/>
                <a:cs typeface="Perpetua"/>
              </a:rPr>
              <a:t>Bacak</a:t>
            </a:r>
            <a:r>
              <a:rPr lang="es-ES_tradnl" sz="1400" b="1" dirty="0">
                <a:latin typeface="Perpetua"/>
                <a:cs typeface="Perpetua"/>
              </a:rPr>
              <a:t> 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646D1F72-E9D6-437E-8272-7190D1624848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 small collimator CM beam profile: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Timepix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E20195-C1AF-4AE9-B01B-CE8E05EDA329}"/>
              </a:ext>
            </a:extLst>
          </p:cNvPr>
          <p:cNvSpPr txBox="1"/>
          <p:nvPr/>
        </p:nvSpPr>
        <p:spPr>
          <a:xfrm>
            <a:off x="5514182" y="1616801"/>
            <a:ext cx="35223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2000" b="1" dirty="0" err="1">
                <a:latin typeface="Perpetua"/>
                <a:cs typeface="Perpetua"/>
              </a:rPr>
              <a:t>To</a:t>
            </a:r>
            <a:r>
              <a:rPr lang="es-ES_tradnl" sz="2000" b="1" dirty="0">
                <a:latin typeface="Perpetua"/>
                <a:cs typeface="Perpetua"/>
              </a:rPr>
              <a:t> be </a:t>
            </a:r>
            <a:r>
              <a:rPr lang="es-ES_tradnl" sz="2000" b="1" dirty="0" err="1">
                <a:latin typeface="Perpetua"/>
                <a:cs typeface="Perpetua"/>
              </a:rPr>
              <a:t>completed</a:t>
            </a:r>
            <a:r>
              <a:rPr lang="es-ES_tradnl" sz="2000" b="1" dirty="0">
                <a:latin typeface="Perpetua"/>
                <a:cs typeface="Perpetua"/>
              </a:rPr>
              <a:t> and extended </a:t>
            </a:r>
            <a:r>
              <a:rPr lang="es-ES_tradnl" sz="2000" b="1" dirty="0" err="1">
                <a:latin typeface="Perpetua"/>
                <a:cs typeface="Perpetua"/>
              </a:rPr>
              <a:t>with</a:t>
            </a:r>
            <a:r>
              <a:rPr lang="es-ES_tradnl" sz="2000" b="1" dirty="0">
                <a:latin typeface="Perpetua"/>
                <a:cs typeface="Perpetua"/>
              </a:rPr>
              <a:t> PPAC2 </a:t>
            </a:r>
            <a:r>
              <a:rPr lang="es-ES_tradnl" sz="2000" b="1" dirty="0" err="1">
                <a:latin typeface="Perpetua"/>
                <a:cs typeface="Perpetua"/>
              </a:rPr>
              <a:t>with</a:t>
            </a:r>
            <a:r>
              <a:rPr lang="es-ES_tradnl" sz="2000" b="1" dirty="0">
                <a:latin typeface="Perpetua"/>
                <a:cs typeface="Perpetua"/>
              </a:rPr>
              <a:t> U235(n,f)</a:t>
            </a:r>
            <a:endParaRPr lang="en-GB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6CE70A-58A2-4233-BDA7-ABC9D277723C}"/>
              </a:ext>
            </a:extLst>
          </p:cNvPr>
          <p:cNvSpPr txBox="1"/>
          <p:nvPr/>
        </p:nvSpPr>
        <p:spPr>
          <a:xfrm>
            <a:off x="3033303" y="1309410"/>
            <a:ext cx="153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800" b="1" dirty="0" err="1">
                <a:latin typeface="Perpetua"/>
                <a:cs typeface="Perpetua"/>
              </a:rPr>
              <a:t>Downstream</a:t>
            </a:r>
            <a:endParaRPr lang="es-ES_tradnl" sz="1800" b="1" dirty="0">
              <a:latin typeface="Perpetua"/>
              <a:cs typeface="Perpetu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EF9CE9-A82D-4D73-834D-960A991EBA96}"/>
              </a:ext>
            </a:extLst>
          </p:cNvPr>
          <p:cNvSpPr txBox="1"/>
          <p:nvPr/>
        </p:nvSpPr>
        <p:spPr>
          <a:xfrm>
            <a:off x="3096795" y="2360858"/>
            <a:ext cx="1345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800" b="1" dirty="0" err="1">
                <a:latin typeface="Perpetua"/>
                <a:cs typeface="Perpetua"/>
              </a:rPr>
              <a:t>Upstream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E9387E-85EF-480C-B16D-D58D11BEA916}"/>
              </a:ext>
            </a:extLst>
          </p:cNvPr>
          <p:cNvSpPr txBox="1"/>
          <p:nvPr/>
        </p:nvSpPr>
        <p:spPr>
          <a:xfrm>
            <a:off x="1095268" y="555901"/>
            <a:ext cx="153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800" b="1" dirty="0" err="1">
                <a:latin typeface="Perpetua"/>
                <a:cs typeface="Perpetua"/>
              </a:rPr>
              <a:t>All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energies</a:t>
            </a:r>
            <a:endParaRPr lang="es-ES_tradnl" sz="1800" b="1" dirty="0">
              <a:latin typeface="Perpetua"/>
              <a:cs typeface="Perpetua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4ACE1B1-94DF-49E0-9B54-8AFAB755B2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179" y="904868"/>
            <a:ext cx="2681103" cy="254581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D1FC856-D2C7-4019-8A1E-8D7B8CB8B7C1}"/>
              </a:ext>
            </a:extLst>
          </p:cNvPr>
          <p:cNvSpPr txBox="1"/>
          <p:nvPr/>
        </p:nvSpPr>
        <p:spPr>
          <a:xfrm>
            <a:off x="322179" y="4645947"/>
            <a:ext cx="50474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2000" b="1" dirty="0">
                <a:latin typeface="Perpetua"/>
              </a:rPr>
              <a:t>Particular </a:t>
            </a:r>
            <a:r>
              <a:rPr lang="es-ES_tradnl" sz="2000" b="1" dirty="0" err="1">
                <a:latin typeface="Perpetua"/>
              </a:rPr>
              <a:t>important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because</a:t>
            </a:r>
            <a:r>
              <a:rPr lang="es-ES_tradnl" sz="2000" b="1" dirty="0">
                <a:latin typeface="Perpetua"/>
              </a:rPr>
              <a:t> EAR2 </a:t>
            </a:r>
            <a:r>
              <a:rPr lang="es-ES_tradnl" sz="2000" b="1" dirty="0" err="1">
                <a:latin typeface="Perpetua"/>
              </a:rPr>
              <a:t>is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closer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to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the</a:t>
            </a:r>
            <a:r>
              <a:rPr lang="es-ES_tradnl" sz="2000" b="1" dirty="0">
                <a:latin typeface="Perpetua"/>
              </a:rPr>
              <a:t> target (20 m) and </a:t>
            </a:r>
            <a:r>
              <a:rPr lang="es-ES_tradnl" sz="2000" b="1" dirty="0" err="1">
                <a:latin typeface="Perpetua"/>
              </a:rPr>
              <a:t>the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beam</a:t>
            </a:r>
            <a:r>
              <a:rPr lang="es-ES_tradnl" sz="2000" b="1" dirty="0">
                <a:latin typeface="Perpetua"/>
              </a:rPr>
              <a:t> “</a:t>
            </a:r>
            <a:r>
              <a:rPr lang="es-ES_tradnl" sz="2000" b="1" dirty="0" err="1">
                <a:latin typeface="Perpetua"/>
              </a:rPr>
              <a:t>seen</a:t>
            </a:r>
            <a:r>
              <a:rPr lang="es-ES_tradnl" sz="2000" b="1" dirty="0">
                <a:latin typeface="Perpetua"/>
              </a:rPr>
              <a:t>” </a:t>
            </a:r>
            <a:r>
              <a:rPr lang="es-ES_tradnl" sz="2000" b="1" dirty="0" err="1">
                <a:latin typeface="Perpetua"/>
              </a:rPr>
              <a:t>from</a:t>
            </a:r>
            <a:r>
              <a:rPr lang="es-ES_tradnl" sz="2000" b="1" dirty="0">
                <a:latin typeface="Perpetua"/>
              </a:rPr>
              <a:t> vertical position </a:t>
            </a:r>
            <a:r>
              <a:rPr lang="es-ES_tradnl" sz="2000" b="1" dirty="0" err="1">
                <a:latin typeface="Perpetua"/>
              </a:rPr>
              <a:t>is</a:t>
            </a:r>
            <a:r>
              <a:rPr lang="es-ES_tradnl" sz="2000" b="1" dirty="0">
                <a:latin typeface="Perpetua"/>
              </a:rPr>
              <a:t> </a:t>
            </a:r>
            <a:r>
              <a:rPr lang="es-ES_tradnl" sz="2000" b="1" dirty="0" err="1">
                <a:latin typeface="Perpetua"/>
              </a:rPr>
              <a:t>not</a:t>
            </a:r>
            <a:r>
              <a:rPr lang="es-ES_tradnl" sz="2000" b="1" dirty="0">
                <a:latin typeface="Perpetua"/>
              </a:rPr>
              <a:t> a </a:t>
            </a:r>
            <a:r>
              <a:rPr lang="es-ES_tradnl" sz="2000" b="1" dirty="0" err="1">
                <a:latin typeface="Perpetua"/>
              </a:rPr>
              <a:t>point</a:t>
            </a:r>
            <a:r>
              <a:rPr lang="es-ES_tradnl" sz="2000" b="1" dirty="0">
                <a:latin typeface="Perpetua"/>
              </a:rPr>
              <a:t>. </a:t>
            </a:r>
            <a:endParaRPr lang="en-GB" sz="20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8627AEB-CCA5-4ECC-A228-B8448AC66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66" y="3687980"/>
            <a:ext cx="2133600" cy="2713790"/>
          </a:xfrm>
          <a:prstGeom prst="rect">
            <a:avLst/>
          </a:prstGeom>
        </p:spPr>
      </p:pic>
      <p:sp>
        <p:nvSpPr>
          <p:cNvPr id="30" name="26 Rectángulo">
            <a:extLst>
              <a:ext uri="{FF2B5EF4-FFF2-40B4-BE49-F238E27FC236}">
                <a16:creationId xmlns:a16="http://schemas.microsoft.com/office/drawing/2014/main" id="{6E9AF387-4AD7-4696-8D31-55E9A947C500}"/>
              </a:ext>
            </a:extLst>
          </p:cNvPr>
          <p:cNvSpPr/>
          <p:nvPr/>
        </p:nvSpPr>
        <p:spPr>
          <a:xfrm>
            <a:off x="5787768" y="3153321"/>
            <a:ext cx="2404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Perpetua" pitchFamily="18" charset="0"/>
              </a:rPr>
              <a:t>Zenithal/vertical view</a:t>
            </a:r>
          </a:p>
          <a:p>
            <a:pPr algn="ctr"/>
            <a:r>
              <a:rPr lang="en-US" b="1" dirty="0">
                <a:latin typeface="Perpetua" pitchFamily="18" charset="0"/>
              </a:rPr>
              <a:t>of the target</a:t>
            </a:r>
            <a:endParaRPr 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243648-DB03-4913-B025-7062ADB85810}"/>
              </a:ext>
            </a:extLst>
          </p:cNvPr>
          <p:cNvSpPr txBox="1"/>
          <p:nvPr/>
        </p:nvSpPr>
        <p:spPr>
          <a:xfrm>
            <a:off x="8002724" y="5240716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B7E4C3F4-3D80-41CB-B5E0-EC1BB9B56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579" y="6363967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>
            <a:extLst>
              <a:ext uri="{FF2B5EF4-FFF2-40B4-BE49-F238E27FC236}">
                <a16:creationId xmlns:a16="http://schemas.microsoft.com/office/drawing/2014/main" id="{C5E00981-E1F4-4CD2-A8FB-2BCD1547A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880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2 Marcador de pie de página">
            <a:extLst>
              <a:ext uri="{FF2B5EF4-FFF2-40B4-BE49-F238E27FC236}">
                <a16:creationId xmlns:a16="http://schemas.microsoft.com/office/drawing/2014/main" id="{223AABA8-74CF-4C73-9D9E-71FA4E19CCD7}"/>
              </a:ext>
            </a:extLst>
          </p:cNvPr>
          <p:cNvSpPr txBox="1">
            <a:spLocks/>
          </p:cNvSpPr>
          <p:nvPr/>
        </p:nvSpPr>
        <p:spPr>
          <a:xfrm>
            <a:off x="123114" y="6529385"/>
            <a:ext cx="3744663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J. Praena – U. </a:t>
            </a:r>
            <a:r>
              <a:rPr lang="en-GB" sz="1000" b="1" dirty="0" err="1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Granada&amp;CERN</a:t>
            </a: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  – n_TOF Physics Report 2021</a:t>
            </a:r>
          </a:p>
        </p:txBody>
      </p:sp>
      <p:sp>
        <p:nvSpPr>
          <p:cNvPr id="37" name="2 Marcador de pie de página">
            <a:extLst>
              <a:ext uri="{FF2B5EF4-FFF2-40B4-BE49-F238E27FC236}">
                <a16:creationId xmlns:a16="http://schemas.microsoft.com/office/drawing/2014/main" id="{4225C4B9-95B4-45C6-BE7C-09CC1190E3CD}"/>
              </a:ext>
            </a:extLst>
          </p:cNvPr>
          <p:cNvSpPr txBox="1">
            <a:spLocks/>
          </p:cNvSpPr>
          <p:nvPr/>
        </p:nvSpPr>
        <p:spPr>
          <a:xfrm>
            <a:off x="6050081" y="6538915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Collaboration Meeting ,  25-26/11/2021</a:t>
            </a: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B9BE3166-59FC-47BE-B02E-6B1FAB848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492" y="6446040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65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continue commissioning time-to-energy conversion.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901405A1-057E-4A1E-BBDE-60E49B137F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08" y="980728"/>
            <a:ext cx="7122091" cy="4535249"/>
          </a:xfrm>
          <a:prstGeom prst="rect">
            <a:avLst/>
          </a:prstGeom>
        </p:spPr>
      </p:pic>
      <p:cxnSp>
        <p:nvCxnSpPr>
          <p:cNvPr id="37" name="Straight Arrow Connector 62">
            <a:extLst>
              <a:ext uri="{FF2B5EF4-FFF2-40B4-BE49-F238E27FC236}">
                <a16:creationId xmlns:a16="http://schemas.microsoft.com/office/drawing/2014/main" id="{BC319D9A-4555-4C24-B6F2-1C82AA30B44B}"/>
              </a:ext>
            </a:extLst>
          </p:cNvPr>
          <p:cNvCxnSpPr>
            <a:cxnSpLocks/>
          </p:cNvCxnSpPr>
          <p:nvPr/>
        </p:nvCxnSpPr>
        <p:spPr>
          <a:xfrm flipH="1" flipV="1">
            <a:off x="7222535" y="3638292"/>
            <a:ext cx="794930" cy="210774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64">
            <a:extLst>
              <a:ext uri="{FF2B5EF4-FFF2-40B4-BE49-F238E27FC236}">
                <a16:creationId xmlns:a16="http://schemas.microsoft.com/office/drawing/2014/main" id="{E0059F6D-9C13-4790-8F86-273A5F2B5770}"/>
              </a:ext>
            </a:extLst>
          </p:cNvPr>
          <p:cNvSpPr txBox="1"/>
          <p:nvPr/>
        </p:nvSpPr>
        <p:spPr>
          <a:xfrm rot="1540403">
            <a:off x="7297072" y="3266424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14/10/2021</a:t>
            </a:r>
          </a:p>
        </p:txBody>
      </p:sp>
    </p:spTree>
    <p:extLst>
      <p:ext uri="{BB962C8B-B14F-4D97-AF65-F5344CB8AC3E}">
        <p14:creationId xmlns:p14="http://schemas.microsoft.com/office/powerpoint/2010/main" val="2832316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13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start of Physics Measurements before expected </a:t>
            </a:r>
          </a:p>
        </p:txBody>
      </p:sp>
      <p:cxnSp>
        <p:nvCxnSpPr>
          <p:cNvPr id="31" name="Straight Arrow Connector 62">
            <a:extLst>
              <a:ext uri="{FF2B5EF4-FFF2-40B4-BE49-F238E27FC236}">
                <a16:creationId xmlns:a16="http://schemas.microsoft.com/office/drawing/2014/main" id="{901A1D03-86C4-4D6B-89BC-701EF9BA2B06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>
            <a:extLst>
              <a:ext uri="{FF2B5EF4-FFF2-40B4-BE49-F238E27FC236}">
                <a16:creationId xmlns:a16="http://schemas.microsoft.com/office/drawing/2014/main" id="{48B92ACB-E2F3-4B5E-853D-933BA3A04D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412" y="1400473"/>
            <a:ext cx="3211642" cy="4275945"/>
          </a:xfrm>
          <a:prstGeom prst="rect">
            <a:avLst/>
          </a:prstGeom>
        </p:spPr>
      </p:pic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1088727" y="475378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1933948" y="455399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398303" y="239192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1958164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9FC46D-3E65-4897-8ED4-4968487D628F}"/>
              </a:ext>
            </a:extLst>
          </p:cNvPr>
          <p:cNvSpPr txBox="1"/>
          <p:nvPr/>
        </p:nvSpPr>
        <p:spPr>
          <a:xfrm>
            <a:off x="346418" y="691492"/>
            <a:ext cx="5098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baseline="30000" dirty="0">
                <a:latin typeface="Perpetua" panose="02020502060401020303" pitchFamily="18" charset="0"/>
              </a:rPr>
              <a:t>94,95,96</a:t>
            </a:r>
            <a:r>
              <a:rPr lang="es-ES" b="1" dirty="0">
                <a:latin typeface="Perpetua" panose="02020502060401020303" pitchFamily="18" charset="0"/>
              </a:rPr>
              <a:t>Mo(n,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with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application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to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astrophysics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b="1" baseline="30000" dirty="0">
              <a:latin typeface="Perpetua" panose="02020502060401020303" pitchFamily="18" charset="0"/>
            </a:endParaRPr>
          </a:p>
        </p:txBody>
      </p: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21/10/2021</a:t>
            </a:r>
          </a:p>
        </p:txBody>
      </p:sp>
    </p:spTree>
    <p:extLst>
      <p:ext uri="{BB962C8B-B14F-4D97-AF65-F5344CB8AC3E}">
        <p14:creationId xmlns:p14="http://schemas.microsoft.com/office/powerpoint/2010/main" val="3430830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14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 characterization of the neutron flux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964990" y="4489808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99" y="4410731"/>
            <a:ext cx="3559391" cy="1934263"/>
          </a:xfrm>
          <a:prstGeom prst="rect">
            <a:avLst/>
          </a:prstGeom>
        </p:spPr>
      </p:pic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8" y="1403602"/>
            <a:ext cx="3474535" cy="2605901"/>
          </a:xfrm>
          <a:prstGeom prst="rect">
            <a:avLst/>
          </a:prstGeom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38C16643-2005-4565-9C1F-6C6AA9AD1DC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12/10/2021</a:t>
            </a:r>
          </a:p>
        </p:txBody>
      </p:sp>
    </p:spTree>
    <p:extLst>
      <p:ext uri="{BB962C8B-B14F-4D97-AF65-F5344CB8AC3E}">
        <p14:creationId xmlns:p14="http://schemas.microsoft.com/office/powerpoint/2010/main" val="42140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6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E5000B9B-9A98-492A-AD48-94794CC50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54" y="1424321"/>
            <a:ext cx="7596336" cy="278871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15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previous setup.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4">
            <a:extLst>
              <a:ext uri="{FF2B5EF4-FFF2-40B4-BE49-F238E27FC236}">
                <a16:creationId xmlns:a16="http://schemas.microsoft.com/office/drawing/2014/main" id="{3CB6BFB3-978C-49A8-A6F6-C66FEFD8BA3B}"/>
              </a:ext>
            </a:extLst>
          </p:cNvPr>
          <p:cNvSpPr txBox="1"/>
          <p:nvPr/>
        </p:nvSpPr>
        <p:spPr>
          <a:xfrm rot="940427">
            <a:off x="1505671" y="213285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29" name="Straight Arrow Connector 62">
            <a:extLst>
              <a:ext uri="{FF2B5EF4-FFF2-40B4-BE49-F238E27FC236}">
                <a16:creationId xmlns:a16="http://schemas.microsoft.com/office/drawing/2014/main" id="{B9396B4D-1684-4DB2-95FA-1E1ADAA02584}"/>
              </a:ext>
            </a:extLst>
          </p:cNvPr>
          <p:cNvCxnSpPr>
            <a:cxnSpLocks/>
          </p:cNvCxnSpPr>
          <p:nvPr/>
        </p:nvCxnSpPr>
        <p:spPr>
          <a:xfrm>
            <a:off x="1769258" y="2851375"/>
            <a:ext cx="275490" cy="85652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64">
            <a:extLst>
              <a:ext uri="{FF2B5EF4-FFF2-40B4-BE49-F238E27FC236}">
                <a16:creationId xmlns:a16="http://schemas.microsoft.com/office/drawing/2014/main" id="{A7F24A96-D136-49F5-BE66-CDEF762BF795}"/>
              </a:ext>
            </a:extLst>
          </p:cNvPr>
          <p:cNvSpPr txBox="1"/>
          <p:nvPr/>
        </p:nvSpPr>
        <p:spPr>
          <a:xfrm>
            <a:off x="1512168" y="3279830"/>
            <a:ext cx="127784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Simon1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33" name="TextBox 64">
            <a:extLst>
              <a:ext uri="{FF2B5EF4-FFF2-40B4-BE49-F238E27FC236}">
                <a16:creationId xmlns:a16="http://schemas.microsoft.com/office/drawing/2014/main" id="{05A43026-A9A2-4481-AFC5-7EFE746D7348}"/>
              </a:ext>
            </a:extLst>
          </p:cNvPr>
          <p:cNvSpPr txBox="1"/>
          <p:nvPr/>
        </p:nvSpPr>
        <p:spPr>
          <a:xfrm>
            <a:off x="3105902" y="1970256"/>
            <a:ext cx="114257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34" name="Straight Arrow Connector 62">
            <a:extLst>
              <a:ext uri="{FF2B5EF4-FFF2-40B4-BE49-F238E27FC236}">
                <a16:creationId xmlns:a16="http://schemas.microsoft.com/office/drawing/2014/main" id="{A2DC02F3-7620-4489-A17B-CFF0A2F6B992}"/>
              </a:ext>
            </a:extLst>
          </p:cNvPr>
          <p:cNvCxnSpPr>
            <a:cxnSpLocks/>
          </p:cNvCxnSpPr>
          <p:nvPr/>
        </p:nvCxnSpPr>
        <p:spPr>
          <a:xfrm flipV="1">
            <a:off x="1772572" y="3212976"/>
            <a:ext cx="231162" cy="116566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62">
            <a:extLst>
              <a:ext uri="{FF2B5EF4-FFF2-40B4-BE49-F238E27FC236}">
                <a16:creationId xmlns:a16="http://schemas.microsoft.com/office/drawing/2014/main" id="{536A318C-A248-48C1-8723-F88DEDEDCEB4}"/>
              </a:ext>
            </a:extLst>
          </p:cNvPr>
          <p:cNvCxnSpPr>
            <a:cxnSpLocks/>
          </p:cNvCxnSpPr>
          <p:nvPr/>
        </p:nvCxnSpPr>
        <p:spPr>
          <a:xfrm flipH="1">
            <a:off x="2956102" y="2204864"/>
            <a:ext cx="211757" cy="539183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64">
            <a:extLst>
              <a:ext uri="{FF2B5EF4-FFF2-40B4-BE49-F238E27FC236}">
                <a16:creationId xmlns:a16="http://schemas.microsoft.com/office/drawing/2014/main" id="{44B00D37-C3A6-4252-B7E6-E05E68DE80E7}"/>
              </a:ext>
            </a:extLst>
          </p:cNvPr>
          <p:cNvSpPr txBox="1"/>
          <p:nvPr/>
        </p:nvSpPr>
        <p:spPr>
          <a:xfrm>
            <a:off x="2891600" y="3721060"/>
            <a:ext cx="214896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MGAS1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 and 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(Gas Ionization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4973BC81-B89D-47DB-9F3C-3F5C5B6FA2AE}"/>
              </a:ext>
            </a:extLst>
          </p:cNvPr>
          <p:cNvCxnSpPr>
            <a:cxnSpLocks/>
          </p:cNvCxnSpPr>
          <p:nvPr/>
        </p:nvCxnSpPr>
        <p:spPr>
          <a:xfrm flipV="1">
            <a:off x="3433844" y="3508768"/>
            <a:ext cx="166556" cy="253347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62">
            <a:extLst>
              <a:ext uri="{FF2B5EF4-FFF2-40B4-BE49-F238E27FC236}">
                <a16:creationId xmlns:a16="http://schemas.microsoft.com/office/drawing/2014/main" id="{D39A4818-AAE8-47D3-A668-8AB24F72E208}"/>
              </a:ext>
            </a:extLst>
          </p:cNvPr>
          <p:cNvCxnSpPr>
            <a:cxnSpLocks/>
          </p:cNvCxnSpPr>
          <p:nvPr/>
        </p:nvCxnSpPr>
        <p:spPr>
          <a:xfrm flipH="1">
            <a:off x="4318581" y="2722290"/>
            <a:ext cx="341596" cy="273051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64">
            <a:extLst>
              <a:ext uri="{FF2B5EF4-FFF2-40B4-BE49-F238E27FC236}">
                <a16:creationId xmlns:a16="http://schemas.microsoft.com/office/drawing/2014/main" id="{FFEEBF11-3FDE-4929-AA33-A33DA9203E85}"/>
              </a:ext>
            </a:extLst>
          </p:cNvPr>
          <p:cNvSpPr txBox="1"/>
          <p:nvPr/>
        </p:nvSpPr>
        <p:spPr>
          <a:xfrm>
            <a:off x="4601650" y="2311911"/>
            <a:ext cx="1561577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PTB (10x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53" name="TextBox 64">
            <a:extLst>
              <a:ext uri="{FF2B5EF4-FFF2-40B4-BE49-F238E27FC236}">
                <a16:creationId xmlns:a16="http://schemas.microsoft.com/office/drawing/2014/main" id="{57F2F259-EE4F-4D2F-A4EF-4E54010A3E3C}"/>
              </a:ext>
            </a:extLst>
          </p:cNvPr>
          <p:cNvSpPr txBox="1"/>
          <p:nvPr/>
        </p:nvSpPr>
        <p:spPr>
          <a:xfrm>
            <a:off x="8181958" y="317673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Timepix1.2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(Si detector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6" name="Straight Arrow Connector 62">
            <a:extLst>
              <a:ext uri="{FF2B5EF4-FFF2-40B4-BE49-F238E27FC236}">
                <a16:creationId xmlns:a16="http://schemas.microsoft.com/office/drawing/2014/main" id="{847E7348-BAC5-4945-BA33-185018C69972}"/>
              </a:ext>
            </a:extLst>
          </p:cNvPr>
          <p:cNvCxnSpPr>
            <a:cxnSpLocks/>
          </p:cNvCxnSpPr>
          <p:nvPr/>
        </p:nvCxnSpPr>
        <p:spPr>
          <a:xfrm flipH="1" flipV="1">
            <a:off x="8640960" y="2859035"/>
            <a:ext cx="73008" cy="30645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64">
            <a:extLst>
              <a:ext uri="{FF2B5EF4-FFF2-40B4-BE49-F238E27FC236}">
                <a16:creationId xmlns:a16="http://schemas.microsoft.com/office/drawing/2014/main" id="{6F68F3B3-F439-49B8-9E25-B2BF6973215E}"/>
              </a:ext>
            </a:extLst>
          </p:cNvPr>
          <p:cNvSpPr txBox="1"/>
          <p:nvPr/>
        </p:nvSpPr>
        <p:spPr>
          <a:xfrm>
            <a:off x="7382165" y="2093462"/>
            <a:ext cx="929189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C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D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 and </a:t>
            </a:r>
            <a:r>
              <a:rPr lang="en-US" sz="1400" b="1" dirty="0" err="1">
                <a:solidFill>
                  <a:schemeClr val="bg1"/>
                </a:solidFill>
                <a:latin typeface="Perpetua" panose="02020502060401020303" pitchFamily="18" charset="0"/>
              </a:rPr>
              <a:t>iTED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9" name="Straight Arrow Connector 62">
            <a:extLst>
              <a:ext uri="{FF2B5EF4-FFF2-40B4-BE49-F238E27FC236}">
                <a16:creationId xmlns:a16="http://schemas.microsoft.com/office/drawing/2014/main" id="{B3982798-C496-4AC7-946C-BB56AD4B17E4}"/>
              </a:ext>
            </a:extLst>
          </p:cNvPr>
          <p:cNvCxnSpPr>
            <a:cxnSpLocks/>
          </p:cNvCxnSpPr>
          <p:nvPr/>
        </p:nvCxnSpPr>
        <p:spPr>
          <a:xfrm>
            <a:off x="7735798" y="2536946"/>
            <a:ext cx="110961" cy="207101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2">
            <a:extLst>
              <a:ext uri="{FF2B5EF4-FFF2-40B4-BE49-F238E27FC236}">
                <a16:creationId xmlns:a16="http://schemas.microsoft.com/office/drawing/2014/main" id="{9B9CD2A7-9677-4FE6-8175-8C43F377C9FD}"/>
              </a:ext>
            </a:extLst>
          </p:cNvPr>
          <p:cNvCxnSpPr>
            <a:cxnSpLocks/>
          </p:cNvCxnSpPr>
          <p:nvPr/>
        </p:nvCxnSpPr>
        <p:spPr>
          <a:xfrm flipV="1">
            <a:off x="7570751" y="2944298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C0FA5A4C-C8ED-406D-B4C3-24830BFCB8F8}"/>
              </a:ext>
            </a:extLst>
          </p:cNvPr>
          <p:cNvCxnSpPr>
            <a:cxnSpLocks/>
          </p:cNvCxnSpPr>
          <p:nvPr/>
        </p:nvCxnSpPr>
        <p:spPr>
          <a:xfrm flipV="1">
            <a:off x="8723059" y="2527171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62">
            <a:extLst>
              <a:ext uri="{FF2B5EF4-FFF2-40B4-BE49-F238E27FC236}">
                <a16:creationId xmlns:a16="http://schemas.microsoft.com/office/drawing/2014/main" id="{086A4EC9-140A-4DE6-9FBF-D54995D45F1C}"/>
              </a:ext>
            </a:extLst>
          </p:cNvPr>
          <p:cNvCxnSpPr>
            <a:cxnSpLocks/>
          </p:cNvCxnSpPr>
          <p:nvPr/>
        </p:nvCxnSpPr>
        <p:spPr>
          <a:xfrm flipV="1">
            <a:off x="5298482" y="3258338"/>
            <a:ext cx="452396" cy="7120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62">
            <a:extLst>
              <a:ext uri="{FF2B5EF4-FFF2-40B4-BE49-F238E27FC236}">
                <a16:creationId xmlns:a16="http://schemas.microsoft.com/office/drawing/2014/main" id="{673F4A24-6659-47D0-8EFE-85470C1E3A2D}"/>
              </a:ext>
            </a:extLst>
          </p:cNvPr>
          <p:cNvCxnSpPr>
            <a:cxnSpLocks/>
          </p:cNvCxnSpPr>
          <p:nvPr/>
        </p:nvCxnSpPr>
        <p:spPr>
          <a:xfrm>
            <a:off x="3024105" y="3229351"/>
            <a:ext cx="312489" cy="2898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 Marcador de pie de página">
            <a:extLst>
              <a:ext uri="{FF2B5EF4-FFF2-40B4-BE49-F238E27FC236}">
                <a16:creationId xmlns:a16="http://schemas.microsoft.com/office/drawing/2014/main" id="{FA043BFD-2AE0-4176-A5EE-717D2D779E3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349299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4" name="Picture 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7BD5E2B-CA01-4AC1-8465-F7CE7A231A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34744" y="1386606"/>
            <a:ext cx="5513939" cy="413545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16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4">
            <a:extLst>
              <a:ext uri="{FF2B5EF4-FFF2-40B4-BE49-F238E27FC236}">
                <a16:creationId xmlns:a16="http://schemas.microsoft.com/office/drawing/2014/main" id="{8085D594-AB7C-43F2-8574-6A8AE4783130}"/>
              </a:ext>
            </a:extLst>
          </p:cNvPr>
          <p:cNvSpPr txBox="1"/>
          <p:nvPr/>
        </p:nvSpPr>
        <p:spPr>
          <a:xfrm>
            <a:off x="2621112" y="4984192"/>
            <a:ext cx="1505385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Simon2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2003903" y="528336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2051720" y="519143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929120" y="106783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845616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64">
            <a:extLst>
              <a:ext uri="{FF2B5EF4-FFF2-40B4-BE49-F238E27FC236}">
                <a16:creationId xmlns:a16="http://schemas.microsoft.com/office/drawing/2014/main" id="{291E42CC-FBDF-4844-A6B7-023B58156E18}"/>
              </a:ext>
            </a:extLst>
          </p:cNvPr>
          <p:cNvSpPr txBox="1"/>
          <p:nvPr/>
        </p:nvSpPr>
        <p:spPr>
          <a:xfrm>
            <a:off x="2596586" y="1539976"/>
            <a:ext cx="1433829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238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237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Np gas,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6" name="Straight Arrow Connector 62">
            <a:extLst>
              <a:ext uri="{FF2B5EF4-FFF2-40B4-BE49-F238E27FC236}">
                <a16:creationId xmlns:a16="http://schemas.microsoft.com/office/drawing/2014/main" id="{236E7606-F45C-4A3F-946F-66AB1FBAC4E6}"/>
              </a:ext>
            </a:extLst>
          </p:cNvPr>
          <p:cNvCxnSpPr>
            <a:cxnSpLocks/>
          </p:cNvCxnSpPr>
          <p:nvPr/>
        </p:nvCxnSpPr>
        <p:spPr>
          <a:xfrm flipH="1">
            <a:off x="2508898" y="2207856"/>
            <a:ext cx="312094" cy="482768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64">
            <a:extLst>
              <a:ext uri="{FF2B5EF4-FFF2-40B4-BE49-F238E27FC236}">
                <a16:creationId xmlns:a16="http://schemas.microsoft.com/office/drawing/2014/main" id="{6A08EA25-1F3E-42FA-A263-4FC9A138D9A1}"/>
              </a:ext>
            </a:extLst>
          </p:cNvPr>
          <p:cNvSpPr txBox="1"/>
          <p:nvPr/>
        </p:nvSpPr>
        <p:spPr>
          <a:xfrm>
            <a:off x="2681877" y="3906939"/>
            <a:ext cx="150538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MGAS2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B, gas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8" name="Straight Arrow Connector 62">
            <a:extLst>
              <a:ext uri="{FF2B5EF4-FFF2-40B4-BE49-F238E27FC236}">
                <a16:creationId xmlns:a16="http://schemas.microsoft.com/office/drawing/2014/main" id="{926E6799-82D1-41CE-9E37-F1A928F25CA9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2270311" y="4112203"/>
            <a:ext cx="411566" cy="5634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previous setup</a:t>
            </a:r>
          </a:p>
        </p:txBody>
      </p:sp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9939A342-9521-4F59-A6DF-54FFA293268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283527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17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change of the setup for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endParaRPr lang="en-US" sz="2400" b="1" dirty="0">
              <a:solidFill>
                <a:sysClr val="window" lastClr="FFFFFF"/>
              </a:solidFill>
              <a:latin typeface="Perpetua" pitchFamily="18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787768" y="4492365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170" y="4379092"/>
            <a:ext cx="3559391" cy="1934263"/>
          </a:xfrm>
          <a:prstGeom prst="rect">
            <a:avLst/>
          </a:prstGeom>
        </p:spPr>
      </p:pic>
      <p:sp>
        <p:nvSpPr>
          <p:cNvPr id="23" name="TextBox 64">
            <a:extLst>
              <a:ext uri="{FF2B5EF4-FFF2-40B4-BE49-F238E27FC236}">
                <a16:creationId xmlns:a16="http://schemas.microsoft.com/office/drawing/2014/main" id="{F65C75F6-9E84-49BE-85B6-D92F62C08A63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" name="Picture 2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33380D6C-56F5-4E2C-BA54-2DB48A0E1F2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6" y="2740322"/>
            <a:ext cx="2616610" cy="2605901"/>
          </a:xfrm>
          <a:prstGeom prst="rect">
            <a:avLst/>
          </a:prstGeom>
        </p:spPr>
      </p:pic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9" y="758540"/>
            <a:ext cx="3474535" cy="2605901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E027FC-459F-486E-98C3-FF4EFD134628}"/>
              </a:ext>
            </a:extLst>
          </p:cNvPr>
          <p:cNvCxnSpPr>
            <a:cxnSpLocks/>
          </p:cNvCxnSpPr>
          <p:nvPr/>
        </p:nvCxnSpPr>
        <p:spPr>
          <a:xfrm flipV="1">
            <a:off x="2815097" y="2609058"/>
            <a:ext cx="2377922" cy="7712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B6CDDFC9-E13A-4E7D-B8D3-A03109A6785F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8653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8" y="636374"/>
            <a:ext cx="9144000" cy="5372913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1547027" y="2787621"/>
            <a:ext cx="1054243" cy="524029"/>
          </a:xfrm>
          <a:prstGeom prst="straightConnector1">
            <a:avLst/>
          </a:prstGeom>
          <a:ln w="28575">
            <a:solidFill>
              <a:srgbClr val="3366FF"/>
            </a:solidFill>
            <a:tailEnd type="triangle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 flipH="1" flipV="1">
            <a:off x="1505205" y="1680264"/>
            <a:ext cx="3240" cy="480966"/>
          </a:xfrm>
          <a:prstGeom prst="straightConnector1">
            <a:avLst/>
          </a:prstGeom>
          <a:ln w="28575">
            <a:solidFill>
              <a:srgbClr val="3366FF"/>
            </a:solidFill>
            <a:tailEnd type="triangle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0" y="980730"/>
            <a:ext cx="97160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20 </a:t>
            </a:r>
            <a:r>
              <a:rPr lang="en-US" sz="1600" b="1" dirty="0" err="1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GeV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 </a:t>
            </a:r>
          </a:p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Protons</a:t>
            </a:r>
          </a:p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Pulsed</a:t>
            </a:r>
          </a:p>
        </p:txBody>
      </p:sp>
      <p:sp>
        <p:nvSpPr>
          <p:cNvPr id="42" name="TextBox 41"/>
          <p:cNvSpPr txBox="1"/>
          <p:nvPr/>
        </p:nvSpPr>
        <p:spPr>
          <a:xfrm rot="1543431">
            <a:off x="1365016" y="3009322"/>
            <a:ext cx="1161311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entury" panose="02040604050505020304" pitchFamily="18" charset="0"/>
              </a:rPr>
              <a:t>Neutrons</a:t>
            </a:r>
          </a:p>
        </p:txBody>
      </p:sp>
      <p:cxnSp>
        <p:nvCxnSpPr>
          <p:cNvPr id="2" name="Straight Arrow Connector 62">
            <a:extLst>
              <a:ext uri="{FF2B5EF4-FFF2-40B4-BE49-F238E27FC236}">
                <a16:creationId xmlns:a16="http://schemas.microsoft.com/office/drawing/2014/main" id="{4BF3C713-390B-4E89-A6AB-6A8862A165F1}"/>
              </a:ext>
            </a:extLst>
          </p:cNvPr>
          <p:cNvCxnSpPr/>
          <p:nvPr/>
        </p:nvCxnSpPr>
        <p:spPr>
          <a:xfrm>
            <a:off x="1695162" y="1221204"/>
            <a:ext cx="1743841" cy="0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1814330" y="881074"/>
            <a:ext cx="1427919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EAR2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(2014)</a:t>
            </a:r>
            <a:endParaRPr lang="es-ES" dirty="0"/>
          </a:p>
        </p:txBody>
      </p:sp>
      <p:pic>
        <p:nvPicPr>
          <p:cNvPr id="7" name="Picture 68" descr="Imagen que contiene interior, pared, suelo&#10;&#10;Descripción generada con confianza muy alta">
            <a:extLst>
              <a:ext uri="{FF2B5EF4-FFF2-40B4-BE49-F238E27FC236}">
                <a16:creationId xmlns:a16="http://schemas.microsoft.com/office/drawing/2014/main" id="{2AFECFB7-CE23-40E0-B8D1-4597EFE88E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537" y="976402"/>
            <a:ext cx="935463" cy="140680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63">
            <a:extLst>
              <a:ext uri="{FF2B5EF4-FFF2-40B4-BE49-F238E27FC236}">
                <a16:creationId xmlns:a16="http://schemas.microsoft.com/office/drawing/2014/main" id="{FCFD9E40-7847-4945-AF91-5EE0B974A4B9}"/>
              </a:ext>
            </a:extLst>
          </p:cNvPr>
          <p:cNvCxnSpPr>
            <a:cxnSpLocks/>
          </p:cNvCxnSpPr>
          <p:nvPr/>
        </p:nvCxnSpPr>
        <p:spPr>
          <a:xfrm flipH="1">
            <a:off x="7356822" y="4503348"/>
            <a:ext cx="609000" cy="720080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65">
            <a:extLst>
              <a:ext uri="{FF2B5EF4-FFF2-40B4-BE49-F238E27FC236}">
                <a16:creationId xmlns:a16="http://schemas.microsoft.com/office/drawing/2014/main" id="{233A71D5-4D05-425F-ABDD-EFEEE876E298}"/>
              </a:ext>
            </a:extLst>
          </p:cNvPr>
          <p:cNvSpPr txBox="1"/>
          <p:nvPr/>
        </p:nvSpPr>
        <p:spPr>
          <a:xfrm>
            <a:off x="7356822" y="4694111"/>
            <a:ext cx="1772555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r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EAR1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(2001)</a:t>
            </a:r>
            <a:endParaRPr lang="en-GB" sz="1600" b="1" dirty="0">
              <a:solidFill>
                <a:schemeClr val="accent6">
                  <a:lumMod val="75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15" name="Imagen 14" descr="Imagen que contiene interior&#10;&#10;Descripción generada con confianza muy alta">
            <a:extLst>
              <a:ext uri="{FF2B5EF4-FFF2-40B4-BE49-F238E27FC236}">
                <a16:creationId xmlns:a16="http://schemas.microsoft.com/office/drawing/2014/main" id="{643478D9-CD5D-4B23-BC3B-A95FC3808D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715" y="3176255"/>
            <a:ext cx="1770747" cy="1340067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5" name="TextBox 41"/>
          <p:cNvSpPr txBox="1"/>
          <p:nvPr/>
        </p:nvSpPr>
        <p:spPr>
          <a:xfrm>
            <a:off x="1639193" y="4224116"/>
            <a:ext cx="1095903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</a:rPr>
              <a:t>Pb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</a:rPr>
              <a:t> target</a:t>
            </a:r>
          </a:p>
        </p:txBody>
      </p:sp>
      <p:cxnSp>
        <p:nvCxnSpPr>
          <p:cNvPr id="33" name="Straight Arrow Connector 11"/>
          <p:cNvCxnSpPr/>
          <p:nvPr/>
        </p:nvCxnSpPr>
        <p:spPr>
          <a:xfrm flipH="1">
            <a:off x="7380312" y="1340770"/>
            <a:ext cx="72008" cy="835663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62">
            <a:extLst>
              <a:ext uri="{FF2B5EF4-FFF2-40B4-BE49-F238E27FC236}">
                <a16:creationId xmlns:a16="http://schemas.microsoft.com/office/drawing/2014/main" id="{4BF3C713-390B-4E89-A6AB-6A8862A165F1}"/>
              </a:ext>
            </a:extLst>
          </p:cNvPr>
          <p:cNvCxnSpPr>
            <a:cxnSpLocks/>
          </p:cNvCxnSpPr>
          <p:nvPr/>
        </p:nvCxnSpPr>
        <p:spPr>
          <a:xfrm>
            <a:off x="489978" y="1943927"/>
            <a:ext cx="734294" cy="462193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</a:t>
            </a:fld>
            <a:endParaRPr lang="en-GB" sz="1200">
              <a:solidFill>
                <a:srgbClr val="898989"/>
              </a:solidFill>
            </a:endParaRPr>
          </a:p>
        </p:txBody>
      </p:sp>
      <p:cxnSp>
        <p:nvCxnSpPr>
          <p:cNvPr id="35" name="Straight Arrow Connector 62">
            <a:extLst>
              <a:ext uri="{FF2B5EF4-FFF2-40B4-BE49-F238E27FC236}">
                <a16:creationId xmlns:a16="http://schemas.microsoft.com/office/drawing/2014/main" id="{1A6D943D-7A3C-4BD4-B8FD-5F41A751471E}"/>
              </a:ext>
            </a:extLst>
          </p:cNvPr>
          <p:cNvCxnSpPr>
            <a:cxnSpLocks/>
          </p:cNvCxnSpPr>
          <p:nvPr/>
        </p:nvCxnSpPr>
        <p:spPr>
          <a:xfrm flipV="1">
            <a:off x="847581" y="2678143"/>
            <a:ext cx="345635" cy="500456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1">
            <a:extLst>
              <a:ext uri="{FF2B5EF4-FFF2-40B4-BE49-F238E27FC236}">
                <a16:creationId xmlns:a16="http://schemas.microsoft.com/office/drawing/2014/main" id="{2150BC63-F627-416E-945B-C5C9B8CEB404}"/>
              </a:ext>
            </a:extLst>
          </p:cNvPr>
          <p:cNvSpPr txBox="1"/>
          <p:nvPr/>
        </p:nvSpPr>
        <p:spPr>
          <a:xfrm rot="16200000">
            <a:off x="1174640" y="1594301"/>
            <a:ext cx="1267663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entury" panose="02040604050505020304" pitchFamily="18" charset="0"/>
              </a:rPr>
              <a:t>Neutrons</a:t>
            </a: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Campaign 2021: commissioning 4 parts + Physics +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LoIs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 + MD…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AA40DB-5575-4BA5-A461-145E585A20D2}"/>
              </a:ext>
            </a:extLst>
          </p:cNvPr>
          <p:cNvSpPr txBox="1"/>
          <p:nvPr/>
        </p:nvSpPr>
        <p:spPr>
          <a:xfrm>
            <a:off x="4730345" y="944162"/>
            <a:ext cx="4413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latin typeface="Perpetua" pitchFamily="18" charset="0"/>
              </a:rPr>
              <a:t>EAR2 small collimator + </a:t>
            </a:r>
            <a:r>
              <a:rPr lang="en-US" dirty="0">
                <a:latin typeface="Perpetua" pitchFamily="18" charset="0"/>
              </a:rPr>
              <a:t>Demineralized </a:t>
            </a:r>
            <a:r>
              <a:rPr lang="en-US" sz="1800" dirty="0">
                <a:latin typeface="Perpetua" pitchFamily="18" charset="0"/>
              </a:rPr>
              <a:t>Water.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71BEC-15E4-4320-A49B-5379DD237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9089" y="2466391"/>
            <a:ext cx="106594" cy="15374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5EBE476-20A1-4EDF-ABBB-F605D353064E}"/>
              </a:ext>
            </a:extLst>
          </p:cNvPr>
          <p:cNvSpPr txBox="1"/>
          <p:nvPr/>
        </p:nvSpPr>
        <p:spPr>
          <a:xfrm>
            <a:off x="3329160" y="5545098"/>
            <a:ext cx="402805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latin typeface="Perpetua" pitchFamily="18" charset="0"/>
              </a:rPr>
              <a:t>4. EAR1 small collimator + Borated Water. </a:t>
            </a:r>
            <a:endParaRPr lang="en-US" dirty="0">
              <a:latin typeface="Perpetua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800" dirty="0">
                <a:latin typeface="Perpetua" pitchFamily="18" charset="0"/>
              </a:rPr>
              <a:t>5. EAR1 big collimator + Borated Water.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FFF76A-0BB0-480F-A225-CD82DCF5D7DB}"/>
              </a:ext>
            </a:extLst>
          </p:cNvPr>
          <p:cNvSpPr txBox="1"/>
          <p:nvPr/>
        </p:nvSpPr>
        <p:spPr>
          <a:xfrm>
            <a:off x="3792524" y="2134131"/>
            <a:ext cx="9378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anose="02020404030301010803" pitchFamily="18" charset="0"/>
              </a:rPr>
              <a:t>L</a:t>
            </a:r>
            <a:r>
              <a:rPr lang="en-US" sz="1400" b="1" baseline="-25000" dirty="0">
                <a:solidFill>
                  <a:schemeClr val="bg1"/>
                </a:solidFill>
                <a:latin typeface="Garamond" panose="02020404030301010803" pitchFamily="18" charset="0"/>
              </a:rPr>
              <a:t>2</a:t>
            </a:r>
            <a:r>
              <a:rPr lang="en-US" sz="1400" b="1" dirty="0">
                <a:solidFill>
                  <a:schemeClr val="bg1"/>
                </a:solidFill>
                <a:latin typeface="Century" panose="02040604050505020304" pitchFamily="18" charset="0"/>
              </a:rPr>
              <a:t>=20 m</a:t>
            </a:r>
            <a:endParaRPr lang="en-GB" sz="1400" b="1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2DB707-C2B0-43C4-BE70-6A8108A7E9E2}"/>
              </a:ext>
            </a:extLst>
          </p:cNvPr>
          <p:cNvSpPr txBox="1"/>
          <p:nvPr/>
        </p:nvSpPr>
        <p:spPr>
          <a:xfrm>
            <a:off x="7087275" y="4277049"/>
            <a:ext cx="12545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anose="02020404030301010803" pitchFamily="18" charset="0"/>
              </a:rPr>
              <a:t>L</a:t>
            </a:r>
            <a:r>
              <a:rPr lang="en-US" sz="1400" b="1" baseline="-25000" dirty="0">
                <a:solidFill>
                  <a:schemeClr val="bg1"/>
                </a:solidFill>
                <a:latin typeface="Garamond" panose="02020404030301010803" pitchFamily="18" charset="0"/>
              </a:rPr>
              <a:t>1</a:t>
            </a:r>
            <a:r>
              <a:rPr lang="en-US" sz="1400" b="1" dirty="0">
                <a:solidFill>
                  <a:schemeClr val="bg1"/>
                </a:solidFill>
                <a:latin typeface="Century" panose="02040604050505020304" pitchFamily="18" charset="0"/>
              </a:rPr>
              <a:t>=185 m</a:t>
            </a:r>
            <a:endParaRPr lang="en-GB" sz="1400" b="1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69425A-F09B-4BAA-993F-74D204F47FE5}"/>
              </a:ext>
            </a:extLst>
          </p:cNvPr>
          <p:cNvSpPr txBox="1"/>
          <p:nvPr/>
        </p:nvSpPr>
        <p:spPr>
          <a:xfrm>
            <a:off x="3334129" y="670488"/>
            <a:ext cx="16292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sz="1400" b="1" dirty="0">
                <a:latin typeface="Perpetua" pitchFamily="18" charset="0"/>
              </a:rPr>
              <a:t>65·10</a:t>
            </a:r>
            <a:r>
              <a:rPr lang="es-ES" sz="1400" b="1" baseline="30000" dirty="0">
                <a:latin typeface="Perpetua" pitchFamily="18" charset="0"/>
              </a:rPr>
              <a:t>17</a:t>
            </a:r>
            <a:r>
              <a:rPr lang="es-ES" sz="1400" b="1" dirty="0">
                <a:latin typeface="Perpetua" pitchFamily="18" charset="0"/>
              </a:rPr>
              <a:t> </a:t>
            </a:r>
            <a:r>
              <a:rPr lang="es-ES" sz="1400" b="1" dirty="0" err="1">
                <a:latin typeface="Perpetua" pitchFamily="18" charset="0"/>
              </a:rPr>
              <a:t>protons</a:t>
            </a:r>
            <a:endParaRPr lang="es-ES" sz="1400" b="1" dirty="0">
              <a:latin typeface="Perpetua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2FFF75-41EF-4497-948F-C931B5FDE2FB}"/>
              </a:ext>
            </a:extLst>
          </p:cNvPr>
          <p:cNvSpPr txBox="1"/>
          <p:nvPr/>
        </p:nvSpPr>
        <p:spPr>
          <a:xfrm>
            <a:off x="7465370" y="2890706"/>
            <a:ext cx="13472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sz="1400" b="1" dirty="0">
                <a:latin typeface="Perpetua" pitchFamily="18" charset="0"/>
              </a:rPr>
              <a:t>53·10</a:t>
            </a:r>
            <a:r>
              <a:rPr lang="es-ES" sz="1400" b="1" baseline="30000" dirty="0">
                <a:latin typeface="Perpetua" pitchFamily="18" charset="0"/>
              </a:rPr>
              <a:t>17</a:t>
            </a:r>
            <a:r>
              <a:rPr lang="es-ES" sz="1400" b="1" dirty="0">
                <a:latin typeface="Perpetua" pitchFamily="18" charset="0"/>
              </a:rPr>
              <a:t> </a:t>
            </a:r>
            <a:r>
              <a:rPr lang="es-ES" sz="1400" b="1" dirty="0" err="1">
                <a:latin typeface="Perpetua" pitchFamily="18" charset="0"/>
              </a:rPr>
              <a:t>protons</a:t>
            </a:r>
            <a:r>
              <a:rPr lang="es-ES" sz="1400" b="1" dirty="0">
                <a:latin typeface="Perpetua" pitchFamily="18" charset="0"/>
              </a:rPr>
              <a:t> </a:t>
            </a:r>
          </a:p>
        </p:txBody>
      </p:sp>
      <p:pic>
        <p:nvPicPr>
          <p:cNvPr id="49" name="Picture 7">
            <a:extLst>
              <a:ext uri="{FF2B5EF4-FFF2-40B4-BE49-F238E27FC236}">
                <a16:creationId xmlns:a16="http://schemas.microsoft.com/office/drawing/2014/main" id="{696DF2F7-D4F3-47C9-9743-1E08A594D1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38" y="3717032"/>
            <a:ext cx="1548955" cy="109857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FEB3ABBE-83F1-468A-AC56-691C9DE02E34}"/>
              </a:ext>
            </a:extLst>
          </p:cNvPr>
          <p:cNvSpPr txBox="1"/>
          <p:nvPr/>
        </p:nvSpPr>
        <p:spPr>
          <a:xfrm>
            <a:off x="4807137" y="1429013"/>
            <a:ext cx="44136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aseline="30000" dirty="0">
                <a:latin typeface="Perpetua" panose="02020502060401020303" pitchFamily="18" charset="0"/>
              </a:rPr>
              <a:t>94,95,96</a:t>
            </a:r>
            <a:r>
              <a:rPr lang="en-US" sz="1800" dirty="0">
                <a:latin typeface="Perpetua" panose="02020502060401020303" pitchFamily="18" charset="0"/>
              </a:rPr>
              <a:t>Mo(n,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800" dirty="0">
                <a:latin typeface="Perpetua" panose="02020502060401020303" pitchFamily="18" charset="0"/>
                <a:cs typeface="Times New Roman" panose="02020603050405020304" pitchFamily="18" charset="0"/>
              </a:rPr>
              <a:t>) </a:t>
            </a:r>
            <a:r>
              <a:rPr lang="es-ES" sz="1800" i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part</a:t>
            </a:r>
            <a:r>
              <a:rPr lang="es-ES" sz="1800" i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sz="1800" i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of</a:t>
            </a:r>
            <a:r>
              <a:rPr lang="es-ES" sz="1800" i="1" dirty="0">
                <a:latin typeface="Perpetua" panose="02020502060401020303" pitchFamily="18" charset="0"/>
                <a:cs typeface="Times New Roman" panose="02020603050405020304" pitchFamily="18" charset="0"/>
              </a:rPr>
              <a:t> EAR2 </a:t>
            </a:r>
            <a:r>
              <a:rPr lang="es-ES" sz="1800" dirty="0">
                <a:latin typeface="Perpetua" panose="02020502060401020303" pitchFamily="18" charset="0"/>
                <a:cs typeface="Times New Roman" panose="02020603050405020304" pitchFamily="18" charset="0"/>
              </a:rPr>
              <a:t>(2e18). INTC-P-569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dirty="0" err="1">
                <a:latin typeface="Perpetua" panose="02020502060401020303" pitchFamily="18" charset="0"/>
              </a:rPr>
              <a:t>Tarat</a:t>
            </a:r>
            <a:r>
              <a:rPr lang="es-ES" sz="1800" dirty="0">
                <a:latin typeface="Perpetua" panose="02020502060401020303" pitchFamily="18" charset="0"/>
              </a:rPr>
              <a:t> Test (NN) INTC-I-220</a:t>
            </a:r>
            <a:endParaRPr lang="es-ES" sz="1800" dirty="0">
              <a:latin typeface="Perpetua" panose="02020502060401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97DD5D-0CE7-4676-8F91-BF64A25E5FDD}"/>
              </a:ext>
            </a:extLst>
          </p:cNvPr>
          <p:cNvSpPr txBox="1"/>
          <p:nvPr/>
        </p:nvSpPr>
        <p:spPr>
          <a:xfrm>
            <a:off x="3364652" y="5258767"/>
            <a:ext cx="4665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aseline="30000" dirty="0">
                <a:latin typeface="Perpetua" panose="02020502060401020303" pitchFamily="18" charset="0"/>
              </a:rPr>
              <a:t>176</a:t>
            </a:r>
            <a:r>
              <a:rPr lang="en-US" sz="1800" dirty="0">
                <a:latin typeface="Perpetua" panose="02020502060401020303" pitchFamily="18" charset="0"/>
              </a:rPr>
              <a:t>Yb(n,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800" dirty="0"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n-US" sz="1800" baseline="30000" dirty="0">
                <a:latin typeface="Perpetua" panose="02020502060401020303" pitchFamily="18" charset="0"/>
              </a:rPr>
              <a:t>177</a:t>
            </a:r>
            <a:r>
              <a:rPr lang="en-US" sz="1800" dirty="0">
                <a:latin typeface="Perpetua" panose="02020502060401020303" pitchFamily="18" charset="0"/>
              </a:rPr>
              <a:t>Yb</a:t>
            </a:r>
            <a:r>
              <a:rPr lang="en-US" sz="1800" dirty="0">
                <a:cs typeface="Calibri" panose="020F0502020204030204" pitchFamily="34" charset="0"/>
              </a:rPr>
              <a:t>→</a:t>
            </a:r>
            <a:r>
              <a:rPr lang="en-US" sz="1800" baseline="30000" dirty="0">
                <a:latin typeface="Perpetua" panose="02020502060401020303" pitchFamily="18" charset="0"/>
              </a:rPr>
              <a:t>177</a:t>
            </a:r>
            <a:r>
              <a:rPr lang="en-US" sz="1800" dirty="0">
                <a:latin typeface="Perpetua" panose="02020502060401020303" pitchFamily="18" charset="0"/>
              </a:rPr>
              <a:t>Lu. </a:t>
            </a:r>
            <a:r>
              <a:rPr lang="es-ES" sz="1800" dirty="0">
                <a:latin typeface="Perpetua" pitchFamily="18" charset="0"/>
              </a:rPr>
              <a:t>INTC-P-607</a:t>
            </a:r>
          </a:p>
        </p:txBody>
      </p:sp>
      <p:sp>
        <p:nvSpPr>
          <p:cNvPr id="47" name="TextBox 64">
            <a:extLst>
              <a:ext uri="{FF2B5EF4-FFF2-40B4-BE49-F238E27FC236}">
                <a16:creationId xmlns:a16="http://schemas.microsoft.com/office/drawing/2014/main" id="{77D86CA6-0F0E-43A6-BDC3-C63826E54BEA}"/>
              </a:ext>
            </a:extLst>
          </p:cNvPr>
          <p:cNvSpPr txBox="1"/>
          <p:nvPr/>
        </p:nvSpPr>
        <p:spPr>
          <a:xfrm>
            <a:off x="-41605" y="3232975"/>
            <a:ext cx="1489663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NEAR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(2021)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10DF7C-12BC-4EC6-A12C-FD33852022D1}"/>
              </a:ext>
            </a:extLst>
          </p:cNvPr>
          <p:cNvSpPr txBox="1"/>
          <p:nvPr/>
        </p:nvSpPr>
        <p:spPr>
          <a:xfrm>
            <a:off x="2252410" y="4998195"/>
            <a:ext cx="46673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dirty="0" err="1">
                <a:latin typeface="Perpetua" panose="02020502060401020303" pitchFamily="18" charset="0"/>
              </a:rPr>
              <a:t>Tarat</a:t>
            </a:r>
            <a:r>
              <a:rPr lang="es-ES" sz="1800" dirty="0">
                <a:latin typeface="Perpetua" panose="02020502060401020303" pitchFamily="18" charset="0"/>
              </a:rPr>
              <a:t> Test (NN) INTC-I-220</a:t>
            </a:r>
            <a:endParaRPr lang="es-ES" sz="1800" dirty="0">
              <a:latin typeface="Perpetua" panose="02020502060401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29">
            <a:extLst>
              <a:ext uri="{FF2B5EF4-FFF2-40B4-BE49-F238E27FC236}">
                <a16:creationId xmlns:a16="http://schemas.microsoft.com/office/drawing/2014/main" id="{9F4A6415-F503-4ECE-A4AE-11A44EA03F6C}"/>
              </a:ext>
            </a:extLst>
          </p:cNvPr>
          <p:cNvSpPr txBox="1"/>
          <p:nvPr/>
        </p:nvSpPr>
        <p:spPr>
          <a:xfrm>
            <a:off x="31176" y="4918187"/>
            <a:ext cx="2884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sz="1400" dirty="0" err="1">
                <a:latin typeface="Perpetua" pitchFamily="18" charset="0"/>
              </a:rPr>
              <a:t>Commissioning</a:t>
            </a:r>
            <a:r>
              <a:rPr lang="es-ES" sz="1400" dirty="0">
                <a:latin typeface="Perpetua" pitchFamily="18" charset="0"/>
              </a:rPr>
              <a:t> </a:t>
            </a:r>
            <a:r>
              <a:rPr lang="es-ES" sz="1400" dirty="0" err="1">
                <a:latin typeface="Perpetua" pitchFamily="18" charset="0"/>
              </a:rPr>
              <a:t>of</a:t>
            </a:r>
            <a:r>
              <a:rPr lang="es-ES" sz="1400" dirty="0">
                <a:latin typeface="Perpetua" pitchFamily="18" charset="0"/>
              </a:rPr>
              <a:t> target, INTC-P-587</a:t>
            </a:r>
          </a:p>
          <a:p>
            <a:pPr>
              <a:spcAft>
                <a:spcPts val="0"/>
              </a:spcAft>
            </a:pPr>
            <a:r>
              <a:rPr lang="es-ES" sz="1400" dirty="0">
                <a:latin typeface="Perpetua" pitchFamily="18" charset="0"/>
              </a:rPr>
              <a:t>NEAR </a:t>
            </a:r>
            <a:r>
              <a:rPr lang="es-ES" sz="1400" dirty="0" err="1">
                <a:latin typeface="Perpetua" pitchFamily="18" charset="0"/>
              </a:rPr>
              <a:t>commissioning</a:t>
            </a:r>
            <a:r>
              <a:rPr lang="es-ES" sz="1400" dirty="0">
                <a:latin typeface="Perpetua" pitchFamily="18" charset="0"/>
              </a:rPr>
              <a:t>, INTC-I -222.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4F1A086C-5384-498C-B1D6-C4B56BD7D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93CC1D0D-66E3-4103-8614-EE088D5F2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>
            <a:extLst>
              <a:ext uri="{FF2B5EF4-FFF2-40B4-BE49-F238E27FC236}">
                <a16:creationId xmlns:a16="http://schemas.microsoft.com/office/drawing/2014/main" id="{7844A48E-734B-4AC0-A755-A644E55A5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2 Marcador de pie de página">
            <a:extLst>
              <a:ext uri="{FF2B5EF4-FFF2-40B4-BE49-F238E27FC236}">
                <a16:creationId xmlns:a16="http://schemas.microsoft.com/office/drawing/2014/main" id="{84310C5F-A584-4E8E-9F39-54A23B4F3761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C1339CA1-9F2A-4EAB-88FC-F13BED1F24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60" name="2 Marcador de pie de página">
            <a:extLst>
              <a:ext uri="{FF2B5EF4-FFF2-40B4-BE49-F238E27FC236}">
                <a16:creationId xmlns:a16="http://schemas.microsoft.com/office/drawing/2014/main" id="{20997813-7D86-4C04-8CB9-DE2210782DBB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25/11/2021</a:t>
            </a:r>
          </a:p>
        </p:txBody>
      </p:sp>
    </p:spTree>
    <p:extLst>
      <p:ext uri="{BB962C8B-B14F-4D97-AF65-F5344CB8AC3E}">
        <p14:creationId xmlns:p14="http://schemas.microsoft.com/office/powerpoint/2010/main" val="243097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Protons in 2021. Expected=84e17 protons. Delivered=81.4e17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5E59C9B-5CDA-4D57-91BC-BFDA172AAA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58136"/>
            <a:ext cx="8247105" cy="46385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51AD3F-8835-4E85-A2BB-D57B24129B89}"/>
              </a:ext>
            </a:extLst>
          </p:cNvPr>
          <p:cNvSpPr txBox="1"/>
          <p:nvPr/>
        </p:nvSpPr>
        <p:spPr>
          <a:xfrm>
            <a:off x="1547664" y="1483452"/>
            <a:ext cx="17102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Perpetua" panose="02020502060401020303" pitchFamily="18" charset="0"/>
                <a:cs typeface="Calibri" panose="020F0502020204030204" pitchFamily="34" charset="0"/>
              </a:rPr>
              <a:t>81.4e17 protons</a:t>
            </a:r>
          </a:p>
          <a:p>
            <a:r>
              <a:rPr lang="en-GB" dirty="0">
                <a:latin typeface="Perpetua" panose="02020502060401020303" pitchFamily="18" charset="0"/>
                <a:cs typeface="Calibri" panose="020F0502020204030204" pitchFamily="34" charset="0"/>
              </a:rPr>
              <a:t>19/07-15/11</a:t>
            </a:r>
            <a:endParaRPr lang="en-US" dirty="0">
              <a:latin typeface="Perpetua" panose="02020502060401020303" pitchFamily="18" charset="0"/>
              <a:cs typeface="Calibri" panose="020F050202020403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86F5AFA-62D9-4238-8C18-897C21BA0652}"/>
              </a:ext>
            </a:extLst>
          </p:cNvPr>
          <p:cNvCxnSpPr/>
          <p:nvPr/>
        </p:nvCxnSpPr>
        <p:spPr>
          <a:xfrm>
            <a:off x="1115616" y="4149080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16F4138-1D26-4560-9014-BF00E6B47015}"/>
              </a:ext>
            </a:extLst>
          </p:cNvPr>
          <p:cNvCxnSpPr/>
          <p:nvPr/>
        </p:nvCxnSpPr>
        <p:spPr>
          <a:xfrm>
            <a:off x="4499992" y="2780928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6DCB523-E16A-48A9-84A0-3C1A2F157B4E}"/>
              </a:ext>
            </a:extLst>
          </p:cNvPr>
          <p:cNvCxnSpPr/>
          <p:nvPr/>
        </p:nvCxnSpPr>
        <p:spPr>
          <a:xfrm>
            <a:off x="5220072" y="2528900"/>
            <a:ext cx="0" cy="5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>
            <a:extLst>
              <a:ext uri="{FF2B5EF4-FFF2-40B4-BE49-F238E27FC236}">
                <a16:creationId xmlns:a16="http://schemas.microsoft.com/office/drawing/2014/main" id="{CD3D9BD5-11E2-4760-9089-7A931C226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2A5875EB-399C-49C6-A5ED-2ECBCCCAE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B0B374B8-3FAE-417B-8644-A06BB02E3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A9B11256-E989-4DF9-BB39-D21F9D2F9656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D55C5C0-DD95-4C15-8DE0-4830B3D4E5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29" name="2 Marcador de pie de página">
            <a:extLst>
              <a:ext uri="{FF2B5EF4-FFF2-40B4-BE49-F238E27FC236}">
                <a16:creationId xmlns:a16="http://schemas.microsoft.com/office/drawing/2014/main" id="{AF3225E3-D565-4C3D-87B2-89E0C4AE91F7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25/11/2021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F771D7-F556-40FE-BCE4-AA17B7CA4955}"/>
              </a:ext>
            </a:extLst>
          </p:cNvPr>
          <p:cNvSpPr txBox="1"/>
          <p:nvPr/>
        </p:nvSpPr>
        <p:spPr>
          <a:xfrm>
            <a:off x="685951" y="3372964"/>
            <a:ext cx="12065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Increasing </a:t>
            </a:r>
          </a:p>
          <a:p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Intensity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675E5A-90E7-49D5-8712-0B62AD8E5F44}"/>
              </a:ext>
            </a:extLst>
          </p:cNvPr>
          <p:cNvSpPr txBox="1"/>
          <p:nvPr/>
        </p:nvSpPr>
        <p:spPr>
          <a:xfrm>
            <a:off x="3675240" y="2421817"/>
            <a:ext cx="10555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Technical Stop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9EC840-3E26-4513-8F59-B580B7335D34}"/>
              </a:ext>
            </a:extLst>
          </p:cNvPr>
          <p:cNvSpPr txBox="1"/>
          <p:nvPr/>
        </p:nvSpPr>
        <p:spPr>
          <a:xfrm>
            <a:off x="5148063" y="1803869"/>
            <a:ext cx="12241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Technical Stop. Check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156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1C53393-3BAD-46FA-83EF-B9BCD22A4524}"/>
              </a:ext>
            </a:extLst>
          </p:cNvPr>
          <p:cNvGrpSpPr/>
          <p:nvPr/>
        </p:nvGrpSpPr>
        <p:grpSpPr>
          <a:xfrm>
            <a:off x="2843809" y="809068"/>
            <a:ext cx="3933464" cy="3045428"/>
            <a:chOff x="6963865" y="2082583"/>
            <a:chExt cx="5135013" cy="354651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210237-00C0-4A03-B490-9780636D9EC1}"/>
                </a:ext>
              </a:extLst>
            </p:cNvPr>
            <p:cNvSpPr txBox="1"/>
            <p:nvPr/>
          </p:nvSpPr>
          <p:spPr>
            <a:xfrm>
              <a:off x="6963865" y="5075098"/>
              <a:ext cx="45101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1200" i="1" dirty="0"/>
                <a:t>Acknowledgment: M.Barbagallo</a:t>
              </a:r>
            </a:p>
            <a:p>
              <a:endParaRPr lang="x-none" dirty="0"/>
            </a:p>
          </p:txBody>
        </p:sp>
        <p:pic>
          <p:nvPicPr>
            <p:cNvPr id="14" name="Picture 13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D713F740-C137-43CA-8EE1-56D27A394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5636" y="2082583"/>
              <a:ext cx="5103242" cy="2993067"/>
            </a:xfrm>
            <a:prstGeom prst="rect">
              <a:avLst/>
            </a:prstGeom>
          </p:spPr>
        </p:pic>
      </p:grp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 (2021): new experimental. EAR1 (2001), EAR2 (2014).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BFE533-D942-4D19-95CB-DF8571AE1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191616-4CEB-4EFB-9F0F-DA2FAADFDD66}"/>
              </a:ext>
            </a:extLst>
          </p:cNvPr>
          <p:cNvSpPr/>
          <p:nvPr/>
        </p:nvSpPr>
        <p:spPr>
          <a:xfrm>
            <a:off x="2843810" y="2990168"/>
            <a:ext cx="4202846" cy="703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60E04E9-98C5-4609-8908-AE324D8602DC}"/>
              </a:ext>
            </a:extLst>
          </p:cNvPr>
          <p:cNvCxnSpPr>
            <a:cxnSpLocks/>
          </p:cNvCxnSpPr>
          <p:nvPr/>
        </p:nvCxnSpPr>
        <p:spPr>
          <a:xfrm flipV="1">
            <a:off x="6152071" y="936109"/>
            <a:ext cx="894585" cy="7171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DD27FC0-749E-458B-AC35-FE874A6B9EC3}"/>
              </a:ext>
            </a:extLst>
          </p:cNvPr>
          <p:cNvSpPr txBox="1"/>
          <p:nvPr/>
        </p:nvSpPr>
        <p:spPr>
          <a:xfrm>
            <a:off x="7170833" y="618860"/>
            <a:ext cx="8799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</a:rPr>
              <a:t>R2E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1AA756-F0EE-4342-8A91-6A707EE2CF1E}"/>
              </a:ext>
            </a:extLst>
          </p:cNvPr>
          <p:cNvCxnSpPr>
            <a:cxnSpLocks/>
          </p:cNvCxnSpPr>
          <p:nvPr/>
        </p:nvCxnSpPr>
        <p:spPr>
          <a:xfrm flipH="1">
            <a:off x="2363753" y="1886328"/>
            <a:ext cx="182351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http://cds.cern.ch/record/2774594/files/202107-085_112.jpg?subformat=icon-640">
            <a:extLst>
              <a:ext uri="{FF2B5EF4-FFF2-40B4-BE49-F238E27FC236}">
                <a16:creationId xmlns:a16="http://schemas.microsoft.com/office/drawing/2014/main" id="{575D257D-CA93-45E9-A3E3-22B2AEBFC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420" t="7832" r="32670" b="5802"/>
          <a:stretch/>
        </p:blipFill>
        <p:spPr bwMode="auto">
          <a:xfrm>
            <a:off x="352039" y="632451"/>
            <a:ext cx="1743715" cy="274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250699A-8E7F-40E8-A7C1-DE393444C9B9}"/>
              </a:ext>
            </a:extLst>
          </p:cNvPr>
          <p:cNvSpPr txBox="1"/>
          <p:nvPr/>
        </p:nvSpPr>
        <p:spPr>
          <a:xfrm>
            <a:off x="2354707" y="1293786"/>
            <a:ext cx="8799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</a:rPr>
              <a:t>R2M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8AF8555-8269-43D5-8DC7-3168E91407EB}"/>
              </a:ext>
            </a:extLst>
          </p:cNvPr>
          <p:cNvCxnSpPr>
            <a:cxnSpLocks/>
          </p:cNvCxnSpPr>
          <p:nvPr/>
        </p:nvCxnSpPr>
        <p:spPr>
          <a:xfrm flipH="1">
            <a:off x="5213925" y="1780778"/>
            <a:ext cx="300257" cy="18358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E9AE674-B039-470F-870F-E96A44D8292E}"/>
              </a:ext>
            </a:extLst>
          </p:cNvPr>
          <p:cNvSpPr txBox="1"/>
          <p:nvPr/>
        </p:nvSpPr>
        <p:spPr>
          <a:xfrm>
            <a:off x="5179497" y="3596769"/>
            <a:ext cx="31415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</a:rPr>
              <a:t>Commissioning of neutron fluence for Physics Measurements</a:t>
            </a:r>
            <a:endParaRPr lang="en-GB" dirty="0"/>
          </a:p>
        </p:txBody>
      </p:sp>
      <p:pic>
        <p:nvPicPr>
          <p:cNvPr id="45" name="Picture 44" descr="A picture containing indoor&#10;&#10;Description automatically generated">
            <a:extLst>
              <a:ext uri="{FF2B5EF4-FFF2-40B4-BE49-F238E27FC236}">
                <a16:creationId xmlns:a16="http://schemas.microsoft.com/office/drawing/2014/main" id="{D5EAA036-09C7-4ED5-AFB3-7D824EF94BD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339" b="11263"/>
          <a:stretch/>
        </p:blipFill>
        <p:spPr>
          <a:xfrm>
            <a:off x="6702287" y="4593670"/>
            <a:ext cx="2308661" cy="1269905"/>
          </a:xfrm>
          <a:prstGeom prst="rect">
            <a:avLst/>
          </a:prstGeom>
        </p:spPr>
      </p:pic>
      <p:pic>
        <p:nvPicPr>
          <p:cNvPr id="47" name="Picture 46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6EA05A97-8DC7-4598-A660-594DD8EE42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35" y="4554302"/>
            <a:ext cx="1603766" cy="1597202"/>
          </a:xfrm>
          <a:prstGeom prst="rect">
            <a:avLst/>
          </a:prstGeom>
        </p:spPr>
      </p:pic>
      <p:pic>
        <p:nvPicPr>
          <p:cNvPr id="48" name="Picture 4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C6C4F4AB-D531-42C9-B984-E5C52F6C20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637" y="3669378"/>
            <a:ext cx="2032376" cy="1524282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3E97FECE-5E05-4282-B0FB-9DCA2162EF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113" y="3730023"/>
            <a:ext cx="522681" cy="947898"/>
          </a:xfrm>
          <a:prstGeom prst="rect">
            <a:avLst/>
          </a:prstGeom>
        </p:spPr>
      </p:pic>
      <p:pic>
        <p:nvPicPr>
          <p:cNvPr id="26" name="Picture 25" descr="A picture containing bin, stool, table&#10;&#10;Description automatically generated">
            <a:extLst>
              <a:ext uri="{FF2B5EF4-FFF2-40B4-BE49-F238E27FC236}">
                <a16:creationId xmlns:a16="http://schemas.microsoft.com/office/drawing/2014/main" id="{42567A5A-BE96-4705-960F-4D132B6B28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756" y="3012838"/>
            <a:ext cx="505945" cy="9478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4F3E598-2A16-4285-A92E-B2F0377193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58647" y="1526728"/>
            <a:ext cx="2710479" cy="148611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5AA6ABA-27A9-4B99-AFE5-728ACB4CDFF5}"/>
              </a:ext>
            </a:extLst>
          </p:cNvPr>
          <p:cNvSpPr txBox="1"/>
          <p:nvPr/>
        </p:nvSpPr>
        <p:spPr>
          <a:xfrm>
            <a:off x="7051853" y="981539"/>
            <a:ext cx="25470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Perpetua" panose="0202050206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Single Event Upsets </a:t>
            </a:r>
          </a:p>
          <a:p>
            <a:r>
              <a:rPr lang="en-GB" dirty="0">
                <a:latin typeface="Perpetua" panose="02020502060401020303" pitchFamily="18" charset="0"/>
              </a:rPr>
              <a:t>Single Event Latch-up</a:t>
            </a:r>
            <a:endParaRPr lang="en-US" dirty="0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3AE18318-617A-42D1-A2AC-6E182F151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1E289371-A5B6-473F-87A1-30A252B2E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>
            <a:extLst>
              <a:ext uri="{FF2B5EF4-FFF2-40B4-BE49-F238E27FC236}">
                <a16:creationId xmlns:a16="http://schemas.microsoft.com/office/drawing/2014/main" id="{9477453D-6D7C-487C-98BA-E21E8CFBF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2 Marcador de pie de página">
            <a:extLst>
              <a:ext uri="{FF2B5EF4-FFF2-40B4-BE49-F238E27FC236}">
                <a16:creationId xmlns:a16="http://schemas.microsoft.com/office/drawing/2014/main" id="{D307ACC9-9B45-4DD5-B7E4-F14A3102DB0C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CDA6531-1A3E-4B93-858A-82E12B7C8ED9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50" name="2 Marcador de pie de página">
            <a:extLst>
              <a:ext uri="{FF2B5EF4-FFF2-40B4-BE49-F238E27FC236}">
                <a16:creationId xmlns:a16="http://schemas.microsoft.com/office/drawing/2014/main" id="{49753593-7FCF-4628-92C4-B73037AE7ABF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25/11/2021</a:t>
            </a:r>
          </a:p>
        </p:txBody>
      </p:sp>
    </p:spTree>
    <p:extLst>
      <p:ext uri="{BB962C8B-B14F-4D97-AF65-F5344CB8AC3E}">
        <p14:creationId xmlns:p14="http://schemas.microsoft.com/office/powerpoint/2010/main" val="382018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6" grpId="0" animBg="1"/>
      <p:bldP spid="43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Summary</a:t>
            </a: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BF6986D3-F85A-43DC-B33C-8CEBFC1EF3B3}"/>
              </a:ext>
            </a:extLst>
          </p:cNvPr>
          <p:cNvSpPr/>
          <p:nvPr/>
        </p:nvSpPr>
        <p:spPr>
          <a:xfrm>
            <a:off x="113535" y="2107814"/>
            <a:ext cx="8911529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b="1" dirty="0">
                <a:latin typeface="Perpetua" panose="02020502060401020303" pitchFamily="18" charset="0"/>
              </a:rPr>
              <a:t>Proton beam position on target. 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Solved. Not noticeable impact.</a:t>
            </a:r>
          </a:p>
          <a:p>
            <a:pPr marL="457200" lvl="3"/>
            <a:endParaRPr lang="en-US" sz="1600" b="1" dirty="0">
              <a:latin typeface="Perpetua" panose="02020502060401020303" pitchFamily="18" charset="0"/>
            </a:endParaRPr>
          </a:p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b="1" dirty="0">
                <a:latin typeface="Perpetua" panose="02020502060401020303" pitchFamily="18" charset="0"/>
              </a:rPr>
              <a:t>Proton beam dimensions on target.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Looks like not noticeable impact even in EAR2. </a:t>
            </a:r>
          </a:p>
          <a:p>
            <a:pPr marL="457200" lvl="3"/>
            <a:endParaRPr lang="en-US" sz="1600" b="1" dirty="0">
              <a:latin typeface="Perpetua" panose="02020502060401020303" pitchFamily="18" charset="0"/>
            </a:endParaRPr>
          </a:p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b="1" dirty="0">
                <a:latin typeface="Perpetua" panose="02020502060401020303" pitchFamily="18" charset="0"/>
              </a:rPr>
              <a:t>Proton beam timing </a:t>
            </a:r>
            <a:r>
              <a:rPr lang="en-US" sz="1600" dirty="0">
                <a:latin typeface="Perpetua" panose="02020502060401020303" pitchFamily="18" charset="0"/>
              </a:rPr>
              <a:t>(“bad” structure of g-flash for dimensions larger than 15x7mm</a:t>
            </a:r>
            <a:r>
              <a:rPr lang="en-US" sz="1600" baseline="30000" dirty="0">
                <a:latin typeface="Perpetua" panose="02020502060401020303" pitchFamily="18" charset="0"/>
              </a:rPr>
              <a:t>2</a:t>
            </a:r>
            <a:r>
              <a:rPr lang="en-US" sz="1600" dirty="0">
                <a:latin typeface="Perpetua" panose="02020502060401020303" pitchFamily="18" charset="0"/>
              </a:rPr>
              <a:t>)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Seen only with fast detectors, EAR1 no impact solved.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Seen only with fast detectors, EAR2 low impact, solved.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However, a good timing should be desirable whatever dimensions of the proton beam.</a:t>
            </a:r>
          </a:p>
        </p:txBody>
      </p:sp>
      <p:sp>
        <p:nvSpPr>
          <p:cNvPr id="11" name="1 Rectángulo">
            <a:extLst>
              <a:ext uri="{FF2B5EF4-FFF2-40B4-BE49-F238E27FC236}">
                <a16:creationId xmlns:a16="http://schemas.microsoft.com/office/drawing/2014/main" id="{92F8BD5C-8588-4BC1-A579-67833A88F4B5}"/>
              </a:ext>
            </a:extLst>
          </p:cNvPr>
          <p:cNvSpPr/>
          <p:nvPr/>
        </p:nvSpPr>
        <p:spPr>
          <a:xfrm>
            <a:off x="115444" y="5086574"/>
            <a:ext cx="8911528" cy="1241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b="1" dirty="0">
                <a:latin typeface="Perpetua" panose="02020502060401020303" pitchFamily="18" charset="0"/>
              </a:rPr>
              <a:t>Target was designed for 15x15 mm</a:t>
            </a:r>
            <a:r>
              <a:rPr lang="en-US" sz="1600" b="1" baseline="30000" dirty="0">
                <a:latin typeface="Perpetua" panose="02020502060401020303" pitchFamily="18" charset="0"/>
              </a:rPr>
              <a:t>2</a:t>
            </a:r>
            <a:r>
              <a:rPr lang="en-US" sz="1600" b="1" dirty="0">
                <a:latin typeface="Perpetua" panose="02020502060401020303" pitchFamily="18" charset="0"/>
              </a:rPr>
              <a:t>.</a:t>
            </a:r>
          </a:p>
          <a:p>
            <a:pPr marL="282575" lvl="2" indent="-282575">
              <a:buFont typeface="Arial" panose="020B0604020202020204" pitchFamily="34" charset="0"/>
              <a:buChar char="•"/>
            </a:pPr>
            <a:endParaRPr lang="en-US" sz="1600" b="1" dirty="0">
              <a:latin typeface="Perpetua" panose="02020502060401020303" pitchFamily="18" charset="0"/>
            </a:endParaRPr>
          </a:p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15x15 mm</a:t>
            </a:r>
            <a:r>
              <a:rPr lang="en-US" sz="1600" baseline="30000" dirty="0">
                <a:latin typeface="Perpetua" panose="02020502060401020303" pitchFamily="18" charset="0"/>
              </a:rPr>
              <a:t>2 </a:t>
            </a:r>
            <a:r>
              <a:rPr lang="en-US" sz="1600" dirty="0">
                <a:latin typeface="Perpetua" panose="02020502060401020303" pitchFamily="18" charset="0"/>
              </a:rPr>
              <a:t> is not possible at present due to the activation of elements at FTN (just before target).</a:t>
            </a:r>
            <a:endParaRPr lang="en-US" sz="1600" baseline="30000" dirty="0">
              <a:latin typeface="Perpetua" panose="02020502060401020303" pitchFamily="18" charset="0"/>
            </a:endParaRPr>
          </a:p>
          <a:p>
            <a:pPr marL="282575" lvl="2" indent="-282575">
              <a:buFont typeface="Arial" panose="020B0604020202020204" pitchFamily="34" charset="0"/>
              <a:buChar char="•"/>
            </a:pPr>
            <a:endParaRPr lang="en-US" sz="1600" b="1" baseline="30000" dirty="0">
              <a:latin typeface="Perpetua" panose="02020502060401020303" pitchFamily="18" charset="0"/>
            </a:endParaRPr>
          </a:p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dirty="0">
                <a:latin typeface="Perpetua" panose="02020502060401020303" pitchFamily="18" charset="0"/>
              </a:rPr>
              <a:t>Work ongoing to find the best solution for 2022.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8FA4828C-A2E9-40A1-A27D-F74B1D9CE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A2C9055F-4E26-4D64-923E-605F99BD1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34526DB0-11B0-40F4-8781-A7EF96A6B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2 Marcador de pie de página">
            <a:extLst>
              <a:ext uri="{FF2B5EF4-FFF2-40B4-BE49-F238E27FC236}">
                <a16:creationId xmlns:a16="http://schemas.microsoft.com/office/drawing/2014/main" id="{FB90C8AB-39E4-4EAF-BF75-3AD4429C63E3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F3AC940-731B-41B9-9BBC-BD32127AA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15C18D22-524F-4A7D-877A-EF15DAC5A3C4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25/11/2021</a:t>
            </a:r>
          </a:p>
        </p:txBody>
      </p:sp>
      <p:sp>
        <p:nvSpPr>
          <p:cNvPr id="13" name="1 Rectángulo">
            <a:extLst>
              <a:ext uri="{FF2B5EF4-FFF2-40B4-BE49-F238E27FC236}">
                <a16:creationId xmlns:a16="http://schemas.microsoft.com/office/drawing/2014/main" id="{49E29304-A52E-4929-82D3-D73525CB209C}"/>
              </a:ext>
            </a:extLst>
          </p:cNvPr>
          <p:cNvSpPr/>
          <p:nvPr/>
        </p:nvSpPr>
        <p:spPr>
          <a:xfrm>
            <a:off x="113536" y="852602"/>
            <a:ext cx="89115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2575" lvl="2" indent="-282575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  <a:latin typeface="Perpetua" panose="02020502060401020303" pitchFamily="18" charset="0"/>
              </a:rPr>
              <a:t>2021 </a:t>
            </a:r>
            <a:r>
              <a:rPr lang="en-US" sz="1600" dirty="0">
                <a:solidFill>
                  <a:srgbClr val="C00000"/>
                </a:solidFill>
                <a:latin typeface="Perpetua" panose="02020502060401020303" pitchFamily="18" charset="0"/>
              </a:rPr>
              <a:t>has been an excellent year: 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Perpetua" panose="02020502060401020303" pitchFamily="18" charset="0"/>
              </a:rPr>
              <a:t>Commissioning of the facility after LS2.</a:t>
            </a:r>
          </a:p>
          <a:p>
            <a:pPr marL="739775" lvl="3" indent="-2825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Perpetua" panose="02020502060401020303" pitchFamily="18" charset="0"/>
              </a:rPr>
              <a:t>Physics Program has been advanced. </a:t>
            </a:r>
          </a:p>
        </p:txBody>
      </p:sp>
    </p:spTree>
    <p:extLst>
      <p:ext uri="{BB962C8B-B14F-4D97-AF65-F5344CB8AC3E}">
        <p14:creationId xmlns:p14="http://schemas.microsoft.com/office/powerpoint/2010/main" val="296543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Needs and feedback</a:t>
            </a:r>
          </a:p>
        </p:txBody>
      </p:sp>
      <p:sp>
        <p:nvSpPr>
          <p:cNvPr id="19" name="1 Rectángulo">
            <a:extLst>
              <a:ext uri="{FF2B5EF4-FFF2-40B4-BE49-F238E27FC236}">
                <a16:creationId xmlns:a16="http://schemas.microsoft.com/office/drawing/2014/main" id="{B1B2089E-F9D5-41C0-8E4B-EB43B26479A5}"/>
              </a:ext>
            </a:extLst>
          </p:cNvPr>
          <p:cNvSpPr/>
          <p:nvPr/>
        </p:nvSpPr>
        <p:spPr>
          <a:xfrm>
            <a:off x="77216" y="766642"/>
            <a:ext cx="8807647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Perpetua" panose="02020502060401020303" pitchFamily="18" charset="0"/>
              </a:rPr>
              <a:t>Our Needs for Physics: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Two different intensities: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High intensity, interval 7.5-8.5e12ppp (dedicated)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Low intensity, interval 2-3.5e12ppp (parasitic)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>
              <a:latin typeface="Perpetua" panose="02020502060401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1.05e17 protons per day, in average over 30 days (as before the LS2).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Perpetua" panose="02020502060401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Good timing is always reached (dedicated or parasitic) with the dimensions 15x7 mm</a:t>
            </a:r>
            <a:r>
              <a:rPr lang="en-US" baseline="30000" dirty="0">
                <a:latin typeface="Perpetua" panose="02020502060401020303" pitchFamily="18" charset="0"/>
              </a:rPr>
              <a:t>2</a:t>
            </a:r>
            <a:r>
              <a:rPr lang="en-US" dirty="0">
                <a:latin typeface="Perpetua" panose="02020502060401020303" pitchFamily="18" charset="0"/>
              </a:rPr>
              <a:t>, but it is not the desired on for target durability. Work ongoing BE-OP. </a:t>
            </a:r>
          </a:p>
        </p:txBody>
      </p:sp>
      <p:sp>
        <p:nvSpPr>
          <p:cNvPr id="16" name="1 Rectángulo">
            <a:extLst>
              <a:ext uri="{FF2B5EF4-FFF2-40B4-BE49-F238E27FC236}">
                <a16:creationId xmlns:a16="http://schemas.microsoft.com/office/drawing/2014/main" id="{C3DA82A0-5FA5-4277-B75E-42EDC01E06E8}"/>
              </a:ext>
            </a:extLst>
          </p:cNvPr>
          <p:cNvSpPr/>
          <p:nvPr/>
        </p:nvSpPr>
        <p:spPr>
          <a:xfrm>
            <a:off x="75996" y="3499169"/>
            <a:ext cx="8831904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Perpetua" panose="02020502060401020303" pitchFamily="18" charset="0"/>
              </a:rPr>
              <a:t>Our Constrains from Target: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Maximum average intensity on target = </a:t>
            </a:r>
            <a:r>
              <a:rPr lang="en-US" dirty="0">
                <a:latin typeface="Perpetua" panose="02020502060401020303" pitchFamily="18" charset="0"/>
              </a:rPr>
              <a:t>160e10 p/s</a:t>
            </a:r>
            <a:endParaRPr lang="en-GB" dirty="0">
              <a:latin typeface="Perpetua" panose="02020502060401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Perpetua" panose="02020502060401020303" pitchFamily="18" charset="0"/>
              </a:rPr>
              <a:t>Dimensions</a:t>
            </a:r>
            <a:r>
              <a:rPr lang="es-ES" dirty="0">
                <a:latin typeface="Perpetua" panose="02020502060401020303" pitchFamily="18" charset="0"/>
              </a:rPr>
              <a:t> for </a:t>
            </a:r>
            <a:r>
              <a:rPr lang="es-ES" dirty="0" err="1">
                <a:latin typeface="Perpetua" panose="02020502060401020303" pitchFamily="18" charset="0"/>
              </a:rPr>
              <a:t>high</a:t>
            </a:r>
            <a:r>
              <a:rPr lang="es-ES" dirty="0">
                <a:latin typeface="Perpetua" panose="02020502060401020303" pitchFamily="18" charset="0"/>
              </a:rPr>
              <a:t> intensity pulses </a:t>
            </a:r>
            <a:r>
              <a:rPr lang="es-E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≈ 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215 mm</a:t>
            </a:r>
            <a:r>
              <a:rPr lang="es-ES" baseline="30000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Fix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impact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point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target.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Perpetua" panose="02020502060401020303" pitchFamily="18" charset="0"/>
              </a:rPr>
              <a:t>Dimensions</a:t>
            </a:r>
            <a:r>
              <a:rPr lang="es-ES" dirty="0">
                <a:latin typeface="Perpetua" panose="02020502060401020303" pitchFamily="18" charset="0"/>
              </a:rPr>
              <a:t> for </a:t>
            </a:r>
            <a:r>
              <a:rPr lang="es-ES" dirty="0" err="1">
                <a:latin typeface="Perpetua" panose="02020502060401020303" pitchFamily="18" charset="0"/>
              </a:rPr>
              <a:t>low</a:t>
            </a:r>
            <a:r>
              <a:rPr lang="es-ES" dirty="0">
                <a:latin typeface="Perpetua" panose="02020502060401020303" pitchFamily="18" charset="0"/>
              </a:rPr>
              <a:t> intensity pulses </a:t>
            </a:r>
            <a:r>
              <a:rPr lang="es-E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≈ 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40 mm</a:t>
            </a:r>
            <a:r>
              <a:rPr lang="es-ES" baseline="30000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Fix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impact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point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target.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4954184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Perpetua" panose="02020502060401020303" pitchFamily="18" charset="0"/>
              </a:rPr>
              <a:t>Availability of proton beam has been excellent.</a:t>
            </a:r>
          </a:p>
          <a:p>
            <a:r>
              <a:rPr lang="en-US" dirty="0">
                <a:solidFill>
                  <a:srgbClr val="C00000"/>
                </a:solidFill>
                <a:latin typeface="Perpetua" panose="02020502060401020303" pitchFamily="18" charset="0"/>
              </a:rPr>
              <a:t>Campaign 2021 has been very interesting and efficient. </a:t>
            </a:r>
          </a:p>
          <a:p>
            <a:r>
              <a:rPr lang="en-US" dirty="0">
                <a:solidFill>
                  <a:srgbClr val="C00000"/>
                </a:solidFill>
                <a:latin typeface="Perpetua" panose="02020502060401020303" pitchFamily="18" charset="0"/>
              </a:rPr>
              <a:t>Thanks to the BE-OP and PS teams for the constant feedback and help.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FB410E2-3720-4279-8F3A-E3F4DA3E4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BFA68061-DC86-4CD0-91A9-C85194779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46116F88-C515-4EED-9066-9CB556052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29E33946-0DAB-4A6C-BC3A-A44AB4DA2565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C0EEDFA-800D-481A-B744-F36306D7D4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26" name="2 Marcador de pie de página">
            <a:extLst>
              <a:ext uri="{FF2B5EF4-FFF2-40B4-BE49-F238E27FC236}">
                <a16:creationId xmlns:a16="http://schemas.microsoft.com/office/drawing/2014/main" id="{9BF33764-5E63-4430-9BC1-3ADCB1FC7498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25/11/2021</a:t>
            </a:r>
          </a:p>
        </p:txBody>
      </p:sp>
    </p:spTree>
    <p:extLst>
      <p:ext uri="{BB962C8B-B14F-4D97-AF65-F5344CB8AC3E}">
        <p14:creationId xmlns:p14="http://schemas.microsoft.com/office/powerpoint/2010/main" val="373504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7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79712" y="1725216"/>
            <a:ext cx="5262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solidFill>
                  <a:srgbClr val="3333FF"/>
                </a:solidFill>
                <a:latin typeface="Perpetua" pitchFamily="18" charset="0"/>
              </a:rPr>
              <a:t>Thank you</a:t>
            </a:r>
            <a:endParaRPr lang="en-GB" sz="4000" b="1" i="1" dirty="0">
              <a:solidFill>
                <a:srgbClr val="3333FF"/>
              </a:solidFill>
            </a:endParaRPr>
          </a:p>
        </p:txBody>
      </p:sp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C79EA1-F214-44CB-A880-7B7D70E27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43" y="5922893"/>
            <a:ext cx="990765" cy="581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AA37745A-26B0-4106-A263-8321F1C8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076" y="5859755"/>
            <a:ext cx="7174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4A111-350F-4E3E-A050-BA57B3D31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36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275C8528-CC9F-4A98-BA4A-80334A04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886" y="2852936"/>
            <a:ext cx="6624736" cy="1872208"/>
          </a:xfrm>
        </p:spPr>
        <p:txBody>
          <a:bodyPr/>
          <a:lstStyle/>
          <a:p>
            <a:pPr eaLnBrk="1" hangingPunct="1"/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4F1C4D-85A0-434E-A8F0-9B77516F07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02" y="583406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6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Fast detectors: what we see…</a:t>
            </a:r>
          </a:p>
        </p:txBody>
      </p:sp>
      <p:pic>
        <p:nvPicPr>
          <p:cNvPr id="4" name="Picture 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C137877-700A-4C6D-B952-AB2D0A1F41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49959"/>
            <a:ext cx="8130312" cy="44750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98D2AA-FB43-47B1-A00D-7AF651F0D35E}"/>
              </a:ext>
            </a:extLst>
          </p:cNvPr>
          <p:cNvSpPr txBox="1"/>
          <p:nvPr/>
        </p:nvSpPr>
        <p:spPr>
          <a:xfrm>
            <a:off x="107504" y="556582"/>
            <a:ext cx="9036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Perpetua" panose="02020502060401020303" pitchFamily="18" charset="0"/>
              </a:rPr>
              <a:t>Red</a:t>
            </a:r>
            <a:r>
              <a:rPr lang="en-US" dirty="0">
                <a:solidFill>
                  <a:srgbClr val="FF0000"/>
                </a:solidFill>
                <a:latin typeface="Perpetua" panose="02020502060401020303" pitchFamily="18" charset="0"/>
              </a:rPr>
              <a:t> </a:t>
            </a:r>
            <a:r>
              <a:rPr lang="en-US" dirty="0">
                <a:latin typeface="Perpetua" panose="02020502060401020303" pitchFamily="18" charset="0"/>
              </a:rPr>
              <a:t>are signals from the detectors: all are gammas but coming from the target or from the experiment.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Brown</a:t>
            </a:r>
            <a:r>
              <a:rPr lang="en-US" dirty="0">
                <a:latin typeface="Perpetua" panose="02020502060401020303" pitchFamily="18" charset="0"/>
              </a:rPr>
              <a:t> is the pickup signal induced by the corresponding proton pulse.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731C24-5156-45E5-B7CB-4C271F8FC2F6}"/>
              </a:ext>
            </a:extLst>
          </p:cNvPr>
          <p:cNvSpPr txBox="1"/>
          <p:nvPr/>
        </p:nvSpPr>
        <p:spPr>
          <a:xfrm>
            <a:off x="2400984" y="3645024"/>
            <a:ext cx="205970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Gammas from the target: </a:t>
            </a:r>
            <a:r>
              <a:rPr lang="en-US" sz="1400" i="1" dirty="0">
                <a:latin typeface="Perpetua" panose="02020502060401020303" pitchFamily="18" charset="0"/>
                <a:cs typeface="Calibri" panose="020F0502020204030204" pitchFamily="34" charset="0"/>
              </a:rPr>
              <a:t>v=c</a:t>
            </a:r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, they are used as t=0 for time-of-flight technique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651741C-B818-423B-8852-CDCBE7BC7078}"/>
              </a:ext>
            </a:extLst>
          </p:cNvPr>
          <p:cNvCxnSpPr>
            <a:cxnSpLocks/>
          </p:cNvCxnSpPr>
          <p:nvPr/>
        </p:nvCxnSpPr>
        <p:spPr>
          <a:xfrm>
            <a:off x="4461482" y="4014356"/>
            <a:ext cx="501892" cy="494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A311FAD-51B3-4B07-A633-05F85D694C7E}"/>
              </a:ext>
            </a:extLst>
          </p:cNvPr>
          <p:cNvSpPr txBox="1"/>
          <p:nvPr/>
        </p:nvSpPr>
        <p:spPr>
          <a:xfrm>
            <a:off x="6228184" y="4014356"/>
            <a:ext cx="205970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Gammas from the reaction Yb(n,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).</a:t>
            </a:r>
          </a:p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The corresponding energy of the neutron producing the reaction is calculated related to the t=0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F842F4-4667-4160-8214-87495657F18A}"/>
              </a:ext>
            </a:extLst>
          </p:cNvPr>
          <p:cNvCxnSpPr>
            <a:cxnSpLocks/>
          </p:cNvCxnSpPr>
          <p:nvPr/>
        </p:nvCxnSpPr>
        <p:spPr>
          <a:xfrm flipV="1">
            <a:off x="6355137" y="3429000"/>
            <a:ext cx="198063" cy="565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F424316-3DD7-48AA-A7AC-ACF7FB8326E0}"/>
              </a:ext>
            </a:extLst>
          </p:cNvPr>
          <p:cNvCxnSpPr>
            <a:cxnSpLocks/>
          </p:cNvCxnSpPr>
          <p:nvPr/>
        </p:nvCxnSpPr>
        <p:spPr>
          <a:xfrm flipV="1">
            <a:off x="6582728" y="3484573"/>
            <a:ext cx="159392" cy="510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BDB4634-D8DE-43B8-A5FC-9D29B803D558}"/>
              </a:ext>
            </a:extLst>
          </p:cNvPr>
          <p:cNvCxnSpPr>
            <a:cxnSpLocks/>
          </p:cNvCxnSpPr>
          <p:nvPr/>
        </p:nvCxnSpPr>
        <p:spPr>
          <a:xfrm flipV="1">
            <a:off x="6865252" y="3452582"/>
            <a:ext cx="198063" cy="565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1E9B6E-7ADE-47EE-A278-8B4585E97E7B}"/>
              </a:ext>
            </a:extLst>
          </p:cNvPr>
          <p:cNvCxnSpPr>
            <a:cxnSpLocks/>
          </p:cNvCxnSpPr>
          <p:nvPr/>
        </p:nvCxnSpPr>
        <p:spPr>
          <a:xfrm flipV="1">
            <a:off x="7281764" y="3528545"/>
            <a:ext cx="138782" cy="476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CBF33A-3F79-4247-9371-299BE2C91DF9}"/>
              </a:ext>
            </a:extLst>
          </p:cNvPr>
          <p:cNvCxnSpPr>
            <a:cxnSpLocks/>
          </p:cNvCxnSpPr>
          <p:nvPr/>
        </p:nvCxnSpPr>
        <p:spPr>
          <a:xfrm flipV="1">
            <a:off x="7664307" y="3456692"/>
            <a:ext cx="198063" cy="565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 Marcador de pie de página">
            <a:extLst>
              <a:ext uri="{FF2B5EF4-FFF2-40B4-BE49-F238E27FC236}">
                <a16:creationId xmlns:a16="http://schemas.microsoft.com/office/drawing/2014/main" id="{AEBB7442-BB1A-404D-9592-B21CF1F87A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0F3A3C-36AE-4CAA-B3B4-C4CEE2219528}"/>
              </a:ext>
            </a:extLst>
          </p:cNvPr>
          <p:cNvSpPr txBox="1"/>
          <p:nvPr/>
        </p:nvSpPr>
        <p:spPr>
          <a:xfrm>
            <a:off x="5460051" y="2229831"/>
            <a:ext cx="11226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Pickup signal</a:t>
            </a:r>
            <a:endParaRPr lang="en-GB" sz="14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63F481D-A49A-4E14-81FD-C0B58005225E}"/>
              </a:ext>
            </a:extLst>
          </p:cNvPr>
          <p:cNvCxnSpPr>
            <a:cxnSpLocks/>
          </p:cNvCxnSpPr>
          <p:nvPr/>
        </p:nvCxnSpPr>
        <p:spPr>
          <a:xfrm flipH="1">
            <a:off x="5292080" y="2537608"/>
            <a:ext cx="288032" cy="455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F4959485-51C3-4EB6-B2CC-99CAD60D4C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34" name="2 Marcador de pie de página">
            <a:extLst>
              <a:ext uri="{FF2B5EF4-FFF2-40B4-BE49-F238E27FC236}">
                <a16:creationId xmlns:a16="http://schemas.microsoft.com/office/drawing/2014/main" id="{37C76CB3-0146-4616-9050-D16B879966F9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04/11/2021</a:t>
            </a:r>
          </a:p>
        </p:txBody>
      </p:sp>
    </p:spTree>
    <p:extLst>
      <p:ext uri="{BB962C8B-B14F-4D97-AF65-F5344CB8AC3E}">
        <p14:creationId xmlns:p14="http://schemas.microsoft.com/office/powerpoint/2010/main" val="39893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3FD015CD-2901-458F-80CF-19F4F93874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50436"/>
            <a:ext cx="8748464" cy="499275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“Bad” time structure (high intensity 8.5e12ppp)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F0F9F6-5239-402C-88DC-D5CA1271FA46}"/>
              </a:ext>
            </a:extLst>
          </p:cNvPr>
          <p:cNvCxnSpPr>
            <a:cxnSpLocks/>
          </p:cNvCxnSpPr>
          <p:nvPr/>
        </p:nvCxnSpPr>
        <p:spPr>
          <a:xfrm flipH="1">
            <a:off x="3059832" y="2236780"/>
            <a:ext cx="807946" cy="639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ABD0AA-CC2F-4B2C-9343-BBE4AA5513C7}"/>
              </a:ext>
            </a:extLst>
          </p:cNvPr>
          <p:cNvCxnSpPr>
            <a:cxnSpLocks/>
          </p:cNvCxnSpPr>
          <p:nvPr/>
        </p:nvCxnSpPr>
        <p:spPr>
          <a:xfrm flipH="1">
            <a:off x="2092490" y="4161884"/>
            <a:ext cx="448329" cy="135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DA74CF-D5CE-4517-87B8-DED43B27C176}"/>
              </a:ext>
            </a:extLst>
          </p:cNvPr>
          <p:cNvCxnSpPr>
            <a:cxnSpLocks/>
          </p:cNvCxnSpPr>
          <p:nvPr/>
        </p:nvCxnSpPr>
        <p:spPr>
          <a:xfrm flipH="1">
            <a:off x="1864220" y="4442388"/>
            <a:ext cx="712168" cy="406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5A163C4-5FAC-4AC6-BEE6-C213850108E8}"/>
              </a:ext>
            </a:extLst>
          </p:cNvPr>
          <p:cNvSpPr txBox="1"/>
          <p:nvPr/>
        </p:nvSpPr>
        <p:spPr>
          <a:xfrm>
            <a:off x="2540819" y="3919168"/>
            <a:ext cx="205970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Time Zero of our TOF has “uncertainties”</a:t>
            </a:r>
          </a:p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Real Time Zero?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D53268-3182-44B4-B86E-A81EC9BAB71C}"/>
              </a:ext>
            </a:extLst>
          </p:cNvPr>
          <p:cNvSpPr txBox="1"/>
          <p:nvPr/>
        </p:nvSpPr>
        <p:spPr>
          <a:xfrm>
            <a:off x="3867777" y="1946675"/>
            <a:ext cx="215994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Pickup signal has not a “sharp” rising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581421-6B35-4EED-BAD7-22C365884310}"/>
              </a:ext>
            </a:extLst>
          </p:cNvPr>
          <p:cNvSpPr txBox="1"/>
          <p:nvPr/>
        </p:nvSpPr>
        <p:spPr>
          <a:xfrm>
            <a:off x="107504" y="556582"/>
            <a:ext cx="9036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Perpetua" panose="02020502060401020303" pitchFamily="18" charset="0"/>
              </a:rPr>
              <a:t>Zoom of the previous slide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677BC-44F8-4769-B4AB-580EBA9A7F7B}"/>
              </a:ext>
            </a:extLst>
          </p:cNvPr>
          <p:cNvSpPr txBox="1"/>
          <p:nvPr/>
        </p:nvSpPr>
        <p:spPr>
          <a:xfrm>
            <a:off x="6715384" y="3572676"/>
            <a:ext cx="19714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Signals from fast detectors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E2144B-7A21-4874-BA59-65F77D0423C9}"/>
              </a:ext>
            </a:extLst>
          </p:cNvPr>
          <p:cNvCxnSpPr>
            <a:cxnSpLocks/>
          </p:cNvCxnSpPr>
          <p:nvPr/>
        </p:nvCxnSpPr>
        <p:spPr>
          <a:xfrm flipV="1">
            <a:off x="7164288" y="3068960"/>
            <a:ext cx="1350758" cy="463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6FC98C0-693B-418D-89AF-F903B2F31100}"/>
              </a:ext>
            </a:extLst>
          </p:cNvPr>
          <p:cNvCxnSpPr>
            <a:cxnSpLocks/>
          </p:cNvCxnSpPr>
          <p:nvPr/>
        </p:nvCxnSpPr>
        <p:spPr>
          <a:xfrm flipV="1">
            <a:off x="8388424" y="3140968"/>
            <a:ext cx="253244" cy="39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517F1D27-5973-4BBE-8CFE-7FE5022888C4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Praena- U. Granada – CERN (EP/SME)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7862B41-E789-46E4-9327-AD1038147A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176BDE4A-EEA9-447F-A7E4-C4F28593F5E6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04/11/2021</a:t>
            </a:r>
          </a:p>
        </p:txBody>
      </p:sp>
    </p:spTree>
    <p:extLst>
      <p:ext uri="{BB962C8B-B14F-4D97-AF65-F5344CB8AC3E}">
        <p14:creationId xmlns:p14="http://schemas.microsoft.com/office/powerpoint/2010/main" val="6840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35541</TotalTime>
  <Words>1279</Words>
  <Application>Microsoft Office PowerPoint</Application>
  <PresentationFormat>On-screen Show (4:3)</PresentationFormat>
  <Paragraphs>229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</vt:lpstr>
      <vt:lpstr>Garamond</vt:lpstr>
      <vt:lpstr>Perpetua</vt:lpstr>
      <vt:lpstr>Times New Roman</vt:lpstr>
      <vt:lpstr>Office Theme</vt:lpstr>
      <vt:lpstr>n_TOF Feedback 2021 Needs 2022  25/11/2021   On behalf of the n_TOF Collaboration  Javier Praena  Prof. Universidad de Granada (Spain) 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Javier Praena  Prof. Universidad de Granada (Spain) 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Kinga Gal</dc:creator>
  <cp:lastModifiedBy>Antonio Javier Praena Rodriguez</cp:lastModifiedBy>
  <cp:revision>2724</cp:revision>
  <cp:lastPrinted>2015-07-13T10:31:25Z</cp:lastPrinted>
  <dcterms:created xsi:type="dcterms:W3CDTF">2014-10-27T16:40:37Z</dcterms:created>
  <dcterms:modified xsi:type="dcterms:W3CDTF">2021-11-25T10:08:33Z</dcterms:modified>
</cp:coreProperties>
</file>