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368" r:id="rId2"/>
    <p:sldId id="369" r:id="rId3"/>
    <p:sldId id="370" r:id="rId4"/>
    <p:sldId id="37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Sebastien Evrard" initials="SE" lastIdx="2" clrIdx="0">
    <p:extLst>
      <p:ext uri="{19B8F6BF-5375-455C-9EA6-DF929625EA0E}">
        <p15:presenceInfo xmlns:p15="http://schemas.microsoft.com/office/powerpoint/2012/main" userId="S::sebastien.evrard@cern.ch::86766dde-d4be-4634-b85d-1dce121554f0" providerId="AD"/>
      </p:ext>
    </p:extLst>
  </p:cmAuthor>
  <p:cmAuthor id="3" name="Eva Barbara Holzer" initials="EBH" lastIdx="1" clrIdx="1">
    <p:extLst>
      <p:ext uri="{19B8F6BF-5375-455C-9EA6-DF929625EA0E}">
        <p15:presenceInfo xmlns:p15="http://schemas.microsoft.com/office/powerpoint/2012/main" userId="S-1-5-21-1526224874-1540688658-1361462980-330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8000"/>
    <a:srgbClr val="E7E7F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50" autoAdjust="0"/>
    <p:restoredTop sz="93419" autoAdjust="0"/>
  </p:normalViewPr>
  <p:slideViewPr>
    <p:cSldViewPr snapToGrid="0">
      <p:cViewPr varScale="1">
        <p:scale>
          <a:sx n="63" d="100"/>
          <a:sy n="63" d="100"/>
        </p:scale>
        <p:origin x="912" y="60"/>
      </p:cViewPr>
      <p:guideLst>
        <p:guide pos="3840"/>
        <p:guide orient="horz" pos="2160"/>
      </p:guideLst>
    </p:cSldViewPr>
  </p:slideViewPr>
  <p:notesTextViewPr>
    <p:cViewPr>
      <p:scale>
        <a:sx n="1" d="1"/>
        <a:sy n="1" d="1"/>
      </p:scale>
      <p:origin x="0" y="0"/>
    </p:cViewPr>
  </p:notesTextViewPr>
  <p:sorterViewPr>
    <p:cViewPr>
      <p:scale>
        <a:sx n="90" d="100"/>
        <a:sy n="90" d="100"/>
      </p:scale>
      <p:origin x="0" y="-13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BFA806-2F0C-4329-9E7B-1ED38ADF008B}" type="datetimeFigureOut">
              <a:rPr lang="en-GB" smtClean="0"/>
              <a:t>26/11/2021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1328AF-EB87-446E-A908-F115527203CA}" type="slidenum">
              <a:rPr lang="en-GB" smtClean="0"/>
              <a:t>‹#›</a:t>
            </a:fld>
            <a:endParaRPr lang="en-GB"/>
          </a:p>
        </p:txBody>
      </p:sp>
    </p:spTree>
    <p:extLst>
      <p:ext uri="{BB962C8B-B14F-4D97-AF65-F5344CB8AC3E}">
        <p14:creationId xmlns:p14="http://schemas.microsoft.com/office/powerpoint/2010/main" val="1774737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Holzer</a:t>
            </a:r>
            <a:endParaRPr lang="en-US" sz="1300" b="1" dirty="0"/>
          </a:p>
        </p:txBody>
      </p:sp>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baseline="0">
                <a:solidFill>
                  <a:schemeClr val="bg1"/>
                </a:solidFill>
              </a:defRPr>
            </a:lvl1pPr>
            <a:lvl2pPr lvl="1">
              <a:defRPr baseline="0">
                <a:solidFill>
                  <a:schemeClr val="bg1"/>
                </a:solidFill>
              </a:defRPr>
            </a:lvl2pPr>
            <a:lvl3pPr lvl="2">
              <a:defRPr baseline="0">
                <a:solidFill>
                  <a:schemeClr val="bg1"/>
                </a:solidFill>
              </a:defRPr>
            </a:lvl3pPr>
            <a:lvl4pPr lvl="3">
              <a:defRPr baseline="0">
                <a:solidFill>
                  <a:schemeClr val="bg1"/>
                </a:solidFill>
              </a:defRPr>
            </a:lvl4pPr>
            <a:lvl5pPr lvl="4">
              <a:defRPr baseline="0">
                <a:solidFill>
                  <a:schemeClr val="bg1"/>
                </a:solidFill>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bg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tx1"/>
            </a:solidFill>
            <a:round/>
            <a:headEnd/>
            <a:tailEnd/>
          </a:ln>
          <a:effectLst/>
        </p:spPr>
        <p:txBody>
          <a:bodyPr/>
          <a:lstStyle/>
          <a:p>
            <a:pPr>
              <a:defRPr/>
            </a:pPr>
            <a:endParaRPr lang="en-US" sz="1400" dirty="0"/>
          </a:p>
        </p:txBody>
      </p:sp>
      <p:sp>
        <p:nvSpPr>
          <p:cNvPr id="10" name="Line 23"/>
          <p:cNvSpPr>
            <a:spLocks noChangeShapeType="1"/>
          </p:cNvSpPr>
          <p:nvPr userDrawn="1"/>
        </p:nvSpPr>
        <p:spPr bwMode="auto">
          <a:xfrm>
            <a:off x="623392" y="6505296"/>
            <a:ext cx="10972800" cy="0"/>
          </a:xfrm>
          <a:prstGeom prst="line">
            <a:avLst/>
          </a:prstGeom>
          <a:noFill/>
          <a:ln w="63500">
            <a:solidFill>
              <a:schemeClr val="tx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28813860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a:solidFill>
                  <a:schemeClr val="tx1"/>
                </a:solidFill>
              </a:defRPr>
            </a:lvl1pPr>
            <a:lvl2pPr lvl="1">
              <a:defRPr/>
            </a:lvl2pPr>
            <a:lvl3pPr lvl="2">
              <a:defRPr/>
            </a:lvl3pPr>
            <a:lvl4pPr lvl="3">
              <a:defRPr/>
            </a:lvl4pPr>
            <a:lvl5pPr lvl="4">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tx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bg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8003229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214378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25415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32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2" y="273352"/>
            <a:ext cx="10971684" cy="1145009"/>
          </a:xfrm>
          <a:prstGeom prst="rect">
            <a:avLst/>
          </a:prstGeom>
        </p:spPr>
        <p:txBody>
          <a:bodyPr lIns="0" tIns="0" rIns="0" bIns="0" anchor="ctr"/>
          <a:lstStyle/>
          <a:p>
            <a:pPr algn="ctr"/>
            <a:endParaRPr lang="en-US" sz="3992"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09562" y="1604841"/>
            <a:ext cx="10971684" cy="3977484"/>
          </a:xfrm>
          <a:prstGeom prst="rect">
            <a:avLst/>
          </a:prstGeom>
        </p:spPr>
        <p:txBody>
          <a:bodyPr lIns="0" tIns="0" rIns="0" bIns="0"/>
          <a:lstStyle/>
          <a:p>
            <a:endParaRPr lang="en-US" sz="2903"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85086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60000"/>
            <a:ext cx="10968567"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007DAD45-5B94-40E1-9C9C-90666FE99F53}" type="datetime1">
              <a:rPr lang="fr-FR" smtClean="0"/>
              <a:t>26/11/2021</a:t>
            </a:fld>
            <a:endParaRPr lang="en-US"/>
          </a:p>
        </p:txBody>
      </p:sp>
      <p:sp>
        <p:nvSpPr>
          <p:cNvPr id="6" name="Footer Placeholder 3"/>
          <p:cNvSpPr>
            <a:spLocks noGrp="1"/>
          </p:cNvSpPr>
          <p:nvPr>
            <p:ph type="ftr" sz="quarter" idx="15"/>
          </p:nvPr>
        </p:nvSpPr>
        <p:spPr/>
        <p:txBody>
          <a:bodyPr/>
          <a:lstStyle>
            <a:lvl1pPr>
              <a:defRPr/>
            </a:lvl1pPr>
          </a:lstStyle>
          <a:p>
            <a:pPr>
              <a:defRPr/>
            </a:pPr>
            <a:r>
              <a:rPr lang="en-US"/>
              <a:t>Project Team #42</a:t>
            </a:r>
          </a:p>
        </p:txBody>
      </p:sp>
      <p:sp>
        <p:nvSpPr>
          <p:cNvPr id="8" name="Slide Number Placeholder 4"/>
          <p:cNvSpPr>
            <a:spLocks noGrp="1"/>
          </p:cNvSpPr>
          <p:nvPr>
            <p:ph type="sldNum" sz="quarter" idx="16"/>
          </p:nvPr>
        </p:nvSpPr>
        <p:spPr/>
        <p:txBody>
          <a:bodyPr/>
          <a:lstStyle>
            <a:lvl1pPr>
              <a:defRPr/>
            </a:lvl1pPr>
          </a:lstStyle>
          <a:p>
            <a:pPr>
              <a:defRPr/>
            </a:pPr>
            <a:fld id="{52BFB470-2343-4A55-B4E5-528817783CFB}" type="slidenum">
              <a:rPr lang="en-US"/>
              <a:pPr>
                <a:defRPr/>
              </a:pPr>
              <a:t>‹#›</a:t>
            </a:fld>
            <a:endParaRPr lang="en-US"/>
          </a:p>
        </p:txBody>
      </p:sp>
    </p:spTree>
    <p:extLst>
      <p:ext uri="{BB962C8B-B14F-4D97-AF65-F5344CB8AC3E}">
        <p14:creationId xmlns:p14="http://schemas.microsoft.com/office/powerpoint/2010/main" val="3851512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smtClean="0"/>
              <a:t>Text Level 1 20 </a:t>
            </a:r>
            <a:r>
              <a:rPr lang="de-CH" dirty="0" err="1" smtClean="0"/>
              <a:t>Pt</a:t>
            </a:r>
            <a:r>
              <a:rPr lang="de-CH" dirty="0" smtClean="0"/>
              <a:t>. </a:t>
            </a:r>
          </a:p>
          <a:p>
            <a:pPr lvl="1"/>
            <a:r>
              <a:rPr lang="de-CH" dirty="0" smtClean="0"/>
              <a:t>Text Level 2 18 </a:t>
            </a:r>
            <a:r>
              <a:rPr lang="de-CH" dirty="0" err="1" smtClean="0"/>
              <a:t>Pt</a:t>
            </a:r>
            <a:r>
              <a:rPr lang="de-CH" dirty="0" smtClean="0"/>
              <a:t>.</a:t>
            </a:r>
          </a:p>
          <a:p>
            <a:pPr lvl="2"/>
            <a:r>
              <a:rPr lang="de-CH" dirty="0" smtClean="0"/>
              <a:t>Text Level 3 16 </a:t>
            </a:r>
            <a:r>
              <a:rPr lang="de-CH" dirty="0" err="1" smtClean="0"/>
              <a:t>Pt</a:t>
            </a:r>
            <a:r>
              <a:rPr lang="de-CH" dirty="0" smtClean="0"/>
              <a:t>.</a:t>
            </a:r>
          </a:p>
          <a:p>
            <a:pPr lvl="3"/>
            <a:r>
              <a:rPr lang="de-CH" dirty="0" smtClean="0"/>
              <a:t>Text Level 4 14 </a:t>
            </a:r>
            <a:r>
              <a:rPr lang="de-CH" dirty="0" err="1" smtClean="0"/>
              <a:t>Pt</a:t>
            </a:r>
            <a:r>
              <a:rPr lang="de-CH" dirty="0" smtClean="0"/>
              <a:t>.</a:t>
            </a:r>
          </a:p>
          <a:p>
            <a:pPr lvl="4"/>
            <a:r>
              <a:rPr lang="de-CH" dirty="0" smtClean="0"/>
              <a:t>Text Level 5 14 </a:t>
            </a:r>
            <a:r>
              <a:rPr lang="de-CH" dirty="0" err="1" smtClean="0"/>
              <a:t>Pt</a:t>
            </a:r>
            <a:r>
              <a:rPr lang="de-CH" dirty="0" smtClean="0"/>
              <a:t>.</a:t>
            </a:r>
            <a:endParaRPr lang="en-US" dirty="0" smtClean="0"/>
          </a:p>
        </p:txBody>
      </p:sp>
      <p:sp>
        <p:nvSpPr>
          <p:cNvPr id="1035" name="Text Box 11"/>
          <p:cNvSpPr txBox="1">
            <a:spLocks noChangeArrowheads="1"/>
          </p:cNvSpPr>
          <p:nvPr/>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a:t>
            </a:r>
            <a:r>
              <a:rPr lang="en-US" sz="1300" dirty="0" smtClean="0"/>
              <a:t>Holzer</a:t>
            </a:r>
            <a:endParaRPr lang="en-US" sz="1300" b="1" dirty="0"/>
          </a:p>
        </p:txBody>
      </p:sp>
      <p:sp>
        <p:nvSpPr>
          <p:cNvPr id="1030" name="Rectangle 19"/>
          <p:cNvSpPr>
            <a:spLocks noGrp="1" noChangeArrowheads="1"/>
          </p:cNvSpPr>
          <p:nvPr>
            <p:ph type="title"/>
          </p:nvPr>
        </p:nvSpPr>
        <p:spPr bwMode="auto">
          <a:xfrm>
            <a:off x="618067" y="79375"/>
            <a:ext cx="10957984"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45" name="Line 21"/>
          <p:cNvSpPr>
            <a:spLocks noChangeShapeType="1"/>
          </p:cNvSpPr>
          <p:nvPr/>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1046"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D9D0EF41-8BD5-4BA3-B152-07B4757AE79F}" type="slidenum">
              <a:rPr lang="en-US" sz="1600"/>
              <a:pPr algn="r">
                <a:spcBef>
                  <a:spcPct val="50000"/>
                </a:spcBef>
                <a:defRPr/>
              </a:pPr>
              <a:t>‹#›</a:t>
            </a:fld>
            <a:endParaRPr lang="en-US" sz="1600" dirty="0"/>
          </a:p>
        </p:txBody>
      </p:sp>
      <p:sp>
        <p:nvSpPr>
          <p:cNvPr id="10" name="Line 23"/>
          <p:cNvSpPr>
            <a:spLocks noChangeShapeType="1"/>
          </p:cNvSpPr>
          <p:nvPr userDrawn="1"/>
        </p:nvSpPr>
        <p:spPr bwMode="auto">
          <a:xfrm>
            <a:off x="611717" y="714375"/>
            <a:ext cx="10972800" cy="0"/>
          </a:xfrm>
          <a:prstGeom prst="line">
            <a:avLst/>
          </a:prstGeom>
          <a:noFill/>
          <a:ln w="19050">
            <a:solidFill>
              <a:srgbClr val="003399"/>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28167760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Lst>
  <p:timing>
    <p:tnLst>
      <p:par>
        <p:cTn id="1" dur="indefinite" restart="never" nodeType="tmRoot"/>
      </p:par>
    </p:tnLst>
  </p:timing>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ALICE PHOS </a:t>
            </a:r>
            <a:r>
              <a:rPr lang="en-US" dirty="0"/>
              <a:t>– T10 from Mikhail </a:t>
            </a:r>
            <a:r>
              <a:rPr lang="en-US" dirty="0" smtClean="0"/>
              <a:t>Ippolitov</a:t>
            </a:r>
            <a:endParaRPr lang="en-GB" dirty="0"/>
          </a:p>
        </p:txBody>
      </p:sp>
      <p:sp>
        <p:nvSpPr>
          <p:cNvPr id="2" name="Content Placeholder 1"/>
          <p:cNvSpPr>
            <a:spLocks noGrp="1"/>
          </p:cNvSpPr>
          <p:nvPr>
            <p:ph idx="1"/>
          </p:nvPr>
        </p:nvSpPr>
        <p:spPr/>
        <p:txBody>
          <a:bodyPr/>
          <a:lstStyle/>
          <a:p>
            <a:endParaRPr lang="en-US"/>
          </a:p>
        </p:txBody>
      </p:sp>
      <p:pic>
        <p:nvPicPr>
          <p:cNvPr id="3" name="Picture 2"/>
          <p:cNvPicPr>
            <a:picLocks noChangeAspect="1"/>
          </p:cNvPicPr>
          <p:nvPr/>
        </p:nvPicPr>
        <p:blipFill>
          <a:blip r:embed="rId2"/>
          <a:stretch>
            <a:fillRect/>
          </a:stretch>
        </p:blipFill>
        <p:spPr>
          <a:xfrm>
            <a:off x="618066" y="785813"/>
            <a:ext cx="9125515" cy="5840729"/>
          </a:xfrm>
          <a:prstGeom prst="rect">
            <a:avLst/>
          </a:prstGeom>
        </p:spPr>
      </p:pic>
    </p:spTree>
    <p:extLst>
      <p:ext uri="{BB962C8B-B14F-4D97-AF65-F5344CB8AC3E}">
        <p14:creationId xmlns:p14="http://schemas.microsoft.com/office/powerpoint/2010/main" val="2554181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800" dirty="0"/>
              <a:t>First we would to iterate how well LDMX perceived the East Area as </a:t>
            </a:r>
            <a:r>
              <a:rPr lang="en-US" sz="1800" dirty="0" err="1"/>
              <a:t>testbeam</a:t>
            </a:r>
            <a:r>
              <a:rPr lang="en-US" sz="1800" dirty="0"/>
              <a:t> environment, and the excellent support we received from the CERN staff</a:t>
            </a:r>
            <a:r>
              <a:rPr lang="en-US" sz="1800" dirty="0" smtClean="0"/>
              <a:t>.</a:t>
            </a:r>
            <a:endParaRPr lang="en-US" sz="1800" dirty="0"/>
          </a:p>
          <a:p>
            <a:pPr marL="0" indent="0">
              <a:buNone/>
            </a:pPr>
            <a:r>
              <a:rPr lang="en-US" sz="1800" dirty="0"/>
              <a:t>        On the top of our wish-list is a strengthen connection between the CERN beam instrumentation [1] and the </a:t>
            </a:r>
            <a:r>
              <a:rPr lang="en-US" sz="1800" dirty="0" err="1"/>
              <a:t>testbeam</a:t>
            </a:r>
            <a:r>
              <a:rPr lang="en-US" sz="1800" dirty="0"/>
              <a:t> users.</a:t>
            </a:r>
          </a:p>
          <a:p>
            <a:pPr marL="0" indent="0">
              <a:buNone/>
            </a:pPr>
            <a:r>
              <a:rPr lang="en-US" sz="1800" dirty="0"/>
              <a:t>        A key element here is a unified timing system, and luckily CERN has that for the beam instrumentation and accelerator systems through the White Rabbit system. We therefore suggest that the synchronized White Rabbit set-up including its TDC feature would be a standard installation in all control rooms.</a:t>
            </a:r>
          </a:p>
          <a:p>
            <a:pPr marL="0" indent="0">
              <a:buNone/>
            </a:pPr>
            <a:r>
              <a:rPr lang="en-US" sz="1800" dirty="0"/>
              <a:t>        Linked to this is enough cables from the beam control room to the </a:t>
            </a:r>
            <a:r>
              <a:rPr lang="en-US" sz="1800" dirty="0" err="1"/>
              <a:t>testbeam</a:t>
            </a:r>
            <a:r>
              <a:rPr lang="en-US" sz="1800" dirty="0"/>
              <a:t> control rooms, so there is access to both scintillators, their coincidence, the </a:t>
            </a:r>
            <a:r>
              <a:rPr lang="en-US" sz="1800" dirty="0" err="1"/>
              <a:t>Cherenkovs</a:t>
            </a:r>
            <a:r>
              <a:rPr lang="en-US" sz="1800" dirty="0"/>
              <a:t>, start of spill and stop of spill.</a:t>
            </a:r>
          </a:p>
          <a:p>
            <a:pPr marL="0" indent="0">
              <a:buNone/>
            </a:pPr>
            <a:r>
              <a:rPr lang="en-US" sz="1800" dirty="0"/>
              <a:t>        For the </a:t>
            </a:r>
            <a:r>
              <a:rPr lang="en-US" sz="1800" dirty="0" err="1"/>
              <a:t>fibre</a:t>
            </a:r>
            <a:r>
              <a:rPr lang="en-US" sz="1800" dirty="0"/>
              <a:t> tracker, the access is through the so-called DIP-server that can be read between the spills. Its information should be White Rabbit time-stamped, and it would be good if this DIP-server information also includes the time-stamped start of spill.</a:t>
            </a:r>
          </a:p>
          <a:p>
            <a:pPr marL="0" indent="0">
              <a:buNone/>
            </a:pPr>
            <a:r>
              <a:rPr lang="en-US" sz="1800" dirty="0"/>
              <a:t>        With this in place, all relevant beam instrumentation information and the user’s own data would all have the same absolute time-stamps, and therefore be unambiguously </a:t>
            </a:r>
            <a:r>
              <a:rPr lang="en-US" sz="1800" dirty="0" err="1"/>
              <a:t>correlatable</a:t>
            </a:r>
            <a:r>
              <a:rPr lang="en-US" sz="1800" dirty="0" smtClean="0"/>
              <a:t>.</a:t>
            </a:r>
            <a:endParaRPr lang="en-US" sz="1800" dirty="0"/>
          </a:p>
          <a:p>
            <a:pPr marL="0" indent="0">
              <a:buNone/>
            </a:pPr>
            <a:r>
              <a:rPr lang="en-US" sz="1800" dirty="0"/>
              <a:t>        Our second suggestion concerns noise reducing measures. Our case is somewhat extreme with a DAQ-crate producing noise like a jet engine. Nevertheless, it could be universally useful to have one rack outside control rooms and beside that rack a slit through the control room wall allowing cables to and from the electronics inside the control room. </a:t>
            </a:r>
          </a:p>
        </p:txBody>
      </p:sp>
      <p:sp>
        <p:nvSpPr>
          <p:cNvPr id="3" name="Title 2"/>
          <p:cNvSpPr>
            <a:spLocks noGrp="1"/>
          </p:cNvSpPr>
          <p:nvPr>
            <p:ph type="title"/>
          </p:nvPr>
        </p:nvSpPr>
        <p:spPr/>
        <p:txBody>
          <a:bodyPr/>
          <a:lstStyle/>
          <a:p>
            <a:r>
              <a:rPr lang="en-US" dirty="0" smtClean="0"/>
              <a:t>LDMX – T9 </a:t>
            </a:r>
            <a:r>
              <a:rPr lang="en-US" dirty="0"/>
              <a:t>from Torsten </a:t>
            </a:r>
            <a:r>
              <a:rPr lang="en-US" dirty="0" smtClean="0"/>
              <a:t>Akesson I</a:t>
            </a:r>
            <a:endParaRPr lang="en-US" dirty="0"/>
          </a:p>
        </p:txBody>
      </p:sp>
    </p:spTree>
    <p:extLst>
      <p:ext uri="{BB962C8B-B14F-4D97-AF65-F5344CB8AC3E}">
        <p14:creationId xmlns:p14="http://schemas.microsoft.com/office/powerpoint/2010/main" val="2889431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800" dirty="0"/>
              <a:t>        Our third suggestion concerns cables. The electronics pool is very valuable, i.e., to not have to buy and/or bring all basic modules, power supplies, oscilloscopes </a:t>
            </a:r>
            <a:r>
              <a:rPr lang="en-US" sz="1800" dirty="0" err="1"/>
              <a:t>etc</a:t>
            </a:r>
            <a:r>
              <a:rPr lang="en-US" sz="1800" dirty="0"/>
              <a:t> to the site. However, one thing that is not available at the electronics pool, but always needed, is </a:t>
            </a:r>
            <a:r>
              <a:rPr lang="en-US" sz="1800" dirty="0" err="1"/>
              <a:t>Lemo</a:t>
            </a:r>
            <a:r>
              <a:rPr lang="en-US" sz="1800" dirty="0"/>
              <a:t>-cables, 50 Ohm terminators, </a:t>
            </a:r>
            <a:r>
              <a:rPr lang="en-US" sz="1800" dirty="0" err="1"/>
              <a:t>Lemo</a:t>
            </a:r>
            <a:r>
              <a:rPr lang="en-US" sz="1800" dirty="0"/>
              <a:t>-BNC adaptors, etc. A store from which one could borrow such cables would be very useful. Such cables are quite expensive so it would probably be quite important to label them “property of CERN” or something like that. This is of course an issue for teams coming for short </a:t>
            </a:r>
            <a:r>
              <a:rPr lang="en-US" sz="1800" dirty="0" err="1"/>
              <a:t>testbeam</a:t>
            </a:r>
            <a:r>
              <a:rPr lang="en-US" sz="1800" dirty="0"/>
              <a:t> campaigns, and not so relevant for more permanent installations</a:t>
            </a:r>
            <a:r>
              <a:rPr lang="en-US" sz="1800" dirty="0" smtClean="0"/>
              <a:t>.</a:t>
            </a:r>
            <a:endParaRPr lang="en-US" sz="1800" dirty="0"/>
          </a:p>
          <a:p>
            <a:pPr marL="0" indent="0">
              <a:buNone/>
            </a:pPr>
            <a:r>
              <a:rPr lang="en-US" sz="1800" dirty="0"/>
              <a:t>        Our fourth suggestion is Covid-19 related. The control rooms are small rooms with several people in them, and distancing is not always so easy. This pandemic created a paradigm shift [2] in epidemiology in that it became understood that this disease is primarily airborne, and not spread by droplets falling on parabolic paths or through fomite spread. Distance very much matters because of the obvious geometrical dilution by distance, but there is no safe distance. The quality of air is fundamental and requires ventilation. In a closed space like a control room the accumulation of air pollution with aerosols carrying the disease, could arise quickly if ventilation goes off/is blocked etc. Monitoring of the air quality is therefore warranted. Luckily that is quite simple to implement by measuring the CO2 level. We therefore suggest that all control rooms are equipped with CO2 monitors and posted criteria of what to do if CO2-thresholds are exceeded</a:t>
            </a:r>
            <a:r>
              <a:rPr lang="en-US" sz="1800" dirty="0" smtClean="0"/>
              <a:t>.</a:t>
            </a:r>
            <a:endParaRPr lang="en-US" sz="1800" dirty="0"/>
          </a:p>
        </p:txBody>
      </p:sp>
      <p:sp>
        <p:nvSpPr>
          <p:cNvPr id="3" name="Title 2"/>
          <p:cNvSpPr>
            <a:spLocks noGrp="1"/>
          </p:cNvSpPr>
          <p:nvPr>
            <p:ph type="title"/>
          </p:nvPr>
        </p:nvSpPr>
        <p:spPr/>
        <p:txBody>
          <a:bodyPr/>
          <a:lstStyle/>
          <a:p>
            <a:r>
              <a:rPr lang="en-US" dirty="0" smtClean="0"/>
              <a:t>LDMX – T9 </a:t>
            </a:r>
            <a:r>
              <a:rPr lang="en-US" dirty="0"/>
              <a:t>from Torsten </a:t>
            </a:r>
            <a:r>
              <a:rPr lang="en-US" dirty="0" smtClean="0"/>
              <a:t>Akesson II</a:t>
            </a:r>
            <a:endParaRPr lang="en-US" dirty="0"/>
          </a:p>
        </p:txBody>
      </p:sp>
    </p:spTree>
    <p:extLst>
      <p:ext uri="{BB962C8B-B14F-4D97-AF65-F5344CB8AC3E}">
        <p14:creationId xmlns:p14="http://schemas.microsoft.com/office/powerpoint/2010/main" val="3661640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O</a:t>
            </a:r>
            <a:r>
              <a:rPr lang="en-US" dirty="0" smtClean="0"/>
              <a:t>n </a:t>
            </a:r>
            <a:r>
              <a:rPr lang="en-US" dirty="0"/>
              <a:t>behalf of ALICE-ITS3, I can say that we have been really satisfied with the beam facilities. Indeed thanks both to the structure and to the experts (really, really always available on solving whatever problem/doubts we encountered), we managed to take a lot of data (yet under analysis).</a:t>
            </a:r>
          </a:p>
          <a:p>
            <a:pPr marL="0" indent="0">
              <a:buNone/>
            </a:pPr>
            <a:r>
              <a:rPr lang="en-US" dirty="0"/>
              <a:t> </a:t>
            </a:r>
          </a:p>
          <a:p>
            <a:pPr marL="0" indent="0">
              <a:buNone/>
            </a:pPr>
            <a:r>
              <a:rPr lang="en-US" dirty="0"/>
              <a:t>In the following a minor wish list for the next time, regarding T10-PS:</a:t>
            </a:r>
          </a:p>
          <a:p>
            <a:pPr marL="0" indent="0">
              <a:buNone/>
            </a:pPr>
            <a:r>
              <a:rPr lang="en-US" dirty="0"/>
              <a:t>- A phone in the control room, to call CCC and beam experts</a:t>
            </a:r>
          </a:p>
          <a:p>
            <a:pPr marL="0" indent="0">
              <a:buNone/>
            </a:pPr>
            <a:r>
              <a:rPr lang="en-US" dirty="0"/>
              <a:t>- More </a:t>
            </a:r>
            <a:r>
              <a:rPr lang="en-US" dirty="0" err="1"/>
              <a:t>ethernet</a:t>
            </a:r>
            <a:r>
              <a:rPr lang="en-US" dirty="0"/>
              <a:t> ports (and possibly in different places) in the control room</a:t>
            </a:r>
          </a:p>
          <a:p>
            <a:pPr marL="0" indent="0">
              <a:buNone/>
            </a:pPr>
            <a:r>
              <a:rPr lang="en-US" dirty="0"/>
              <a:t>- a dedicated ladder available for each beamline</a:t>
            </a:r>
          </a:p>
          <a:p>
            <a:pPr marL="0" indent="0">
              <a:buNone/>
            </a:pPr>
            <a:r>
              <a:rPr lang="en-US" dirty="0"/>
              <a:t>- a working station (if possible) right outside the control room (I saw that quite often people were bringing their own table close to the area for this purpose), possibly with an electrical outlet</a:t>
            </a:r>
          </a:p>
          <a:p>
            <a:pPr marL="0" indent="0">
              <a:buNone/>
            </a:pPr>
            <a:endParaRPr lang="en-US" dirty="0"/>
          </a:p>
        </p:txBody>
      </p:sp>
      <p:sp>
        <p:nvSpPr>
          <p:cNvPr id="3" name="Title 2"/>
          <p:cNvSpPr>
            <a:spLocks noGrp="1"/>
          </p:cNvSpPr>
          <p:nvPr>
            <p:ph type="title"/>
          </p:nvPr>
        </p:nvSpPr>
        <p:spPr/>
        <p:txBody>
          <a:bodyPr/>
          <a:lstStyle/>
          <a:p>
            <a:r>
              <a:rPr lang="en-US" dirty="0" smtClean="0"/>
              <a:t>ALICE ITS3 – </a:t>
            </a:r>
            <a:r>
              <a:rPr lang="en-US" dirty="0"/>
              <a:t>T10 </a:t>
            </a:r>
            <a:r>
              <a:rPr lang="en-US"/>
              <a:t>Francesca </a:t>
            </a:r>
            <a:r>
              <a:rPr lang="en-US" smtClean="0"/>
              <a:t>Carnesecchi</a:t>
            </a:r>
            <a:endParaRPr lang="en-US" dirty="0"/>
          </a:p>
        </p:txBody>
      </p:sp>
    </p:spTree>
    <p:extLst>
      <p:ext uri="{BB962C8B-B14F-4D97-AF65-F5344CB8AC3E}">
        <p14:creationId xmlns:p14="http://schemas.microsoft.com/office/powerpoint/2010/main" val="73024300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49606</TotalTime>
  <Words>806</Words>
  <Application>Microsoft Office PowerPoint</Application>
  <PresentationFormat>Widescreen</PresentationFormat>
  <Paragraphs>20</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Helvetica</vt:lpstr>
      <vt:lpstr>Wingdings</vt:lpstr>
      <vt:lpstr>Default Design</vt:lpstr>
      <vt:lpstr>ALICE PHOS – T10 from Mikhail Ippolitov</vt:lpstr>
      <vt:lpstr>LDMX – T9 from Torsten Akesson I</vt:lpstr>
      <vt:lpstr>LDMX – T9 from Torsten Akesson II</vt:lpstr>
      <vt:lpstr>ALICE ITS3 – T10 Francesca Carnesecchi</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LHCC</dc:title>
  <dc:creator>Eva Barbara Holzer</dc:creator>
  <cp:lastModifiedBy>Eva Barbara Holzer</cp:lastModifiedBy>
  <cp:revision>2757</cp:revision>
  <dcterms:created xsi:type="dcterms:W3CDTF">2019-06-25T09:21:25Z</dcterms:created>
  <dcterms:modified xsi:type="dcterms:W3CDTF">2021-11-26T11:24:02Z</dcterms:modified>
</cp:coreProperties>
</file>