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4"/>
  </p:notesMasterIdLst>
  <p:sldIdLst>
    <p:sldId id="435" r:id="rId2"/>
    <p:sldId id="647" r:id="rId3"/>
    <p:sldId id="648" r:id="rId4"/>
    <p:sldId id="649" r:id="rId5"/>
    <p:sldId id="650" r:id="rId6"/>
    <p:sldId id="651" r:id="rId7"/>
    <p:sldId id="652" r:id="rId8"/>
    <p:sldId id="653" r:id="rId9"/>
    <p:sldId id="654" r:id="rId10"/>
    <p:sldId id="656" r:id="rId11"/>
    <p:sldId id="657" r:id="rId12"/>
    <p:sldId id="455" r:id="rId1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irst slide" id="{D66B7AAA-3809-4F0F-8E47-6D5BCF5DAE92}">
          <p14:sldIdLst>
            <p14:sldId id="435"/>
          </p14:sldIdLst>
        </p14:section>
        <p14:section name="Core" id="{10D3990A-E134-4947-A6C3-A561ED348491}">
          <p14:sldIdLst>
            <p14:sldId id="647"/>
            <p14:sldId id="648"/>
            <p14:sldId id="649"/>
            <p14:sldId id="650"/>
            <p14:sldId id="651"/>
            <p14:sldId id="652"/>
            <p14:sldId id="653"/>
            <p14:sldId id="654"/>
            <p14:sldId id="656"/>
            <p14:sldId id="657"/>
          </p14:sldIdLst>
        </p14:section>
        <p14:section name="Last slide" id="{47E522B3-0393-4D37-82FA-AD65A52C8311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Bordini" initials="BB" lastIdx="1" clrIdx="0">
    <p:extLst>
      <p:ext uri="{19B8F6BF-5375-455C-9EA6-DF929625EA0E}">
        <p15:presenceInfo xmlns:p15="http://schemas.microsoft.com/office/powerpoint/2012/main" userId="S::bernardo.bordini@cern.ch::af90aeba-68f1-4f1f-8f3a-f6c08b1ce6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000"/>
    <a:srgbClr val="2454DC"/>
    <a:srgbClr val="FF9933"/>
    <a:srgbClr val="F9B223"/>
    <a:srgbClr val="FF00FF"/>
    <a:srgbClr val="0000FF"/>
    <a:srgbClr val="00FF00"/>
    <a:srgbClr val="F3900D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36" autoAdjust="0"/>
    <p:restoredTop sz="95817" autoAdjust="0"/>
  </p:normalViewPr>
  <p:slideViewPr>
    <p:cSldViewPr snapToGrid="0" snapToObjects="1">
      <p:cViewPr varScale="1">
        <p:scale>
          <a:sx n="64" d="100"/>
          <a:sy n="64" d="100"/>
        </p:scale>
        <p:origin x="67" y="125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21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 anchor="ctr">
            <a:noAutofit/>
          </a:bodyPr>
          <a:lstStyle>
            <a:lvl1pPr algn="ctr">
              <a:defRPr sz="2800" b="1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11C490-9E58-43EF-8857-81A7B92250C4}"/>
              </a:ext>
            </a:extLst>
          </p:cNvPr>
          <p:cNvSpPr txBox="1"/>
          <p:nvPr userDrawn="1"/>
        </p:nvSpPr>
        <p:spPr>
          <a:xfrm>
            <a:off x="0" y="6600631"/>
            <a:ext cx="12192000" cy="257369"/>
          </a:xfrm>
          <a:prstGeom prst="rect">
            <a:avLst/>
          </a:prstGeom>
          <a:solidFill>
            <a:schemeClr val="tx1"/>
          </a:solidFill>
        </p:spPr>
        <p:txBody>
          <a:bodyPr wrap="square" tIns="36000" bIns="36000" rtlCol="0" anchor="ctr" anchorCtr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  Davide Tommasini                                                                                </a:t>
            </a:r>
            <a:r>
              <a:rPr lang="fr-CH" sz="1200" dirty="0" err="1">
                <a:solidFill>
                  <a:schemeClr val="bg1"/>
                </a:solidFill>
              </a:rPr>
              <a:t>Development</a:t>
            </a:r>
            <a:r>
              <a:rPr lang="fr-CH" sz="1200" dirty="0">
                <a:solidFill>
                  <a:schemeClr val="bg1"/>
                </a:solidFill>
              </a:rPr>
              <a:t> plan for the ISRS CCT                                                                       6 </a:t>
            </a:r>
            <a:r>
              <a:rPr lang="fr-CH" sz="1200" dirty="0" err="1">
                <a:solidFill>
                  <a:schemeClr val="bg1"/>
                </a:solidFill>
              </a:rPr>
              <a:t>January</a:t>
            </a:r>
            <a:r>
              <a:rPr lang="fr-CH" sz="1200" dirty="0">
                <a:solidFill>
                  <a:schemeClr val="bg1"/>
                </a:solidFill>
              </a:rPr>
              <a:t> 2022      </a:t>
            </a:r>
            <a:fld id="{03D190B8-80C5-4455-8A05-A954B8A716BA}" type="slidenum">
              <a:rPr lang="fr-CH" sz="1200" smtClean="0">
                <a:solidFill>
                  <a:schemeClr val="bg1"/>
                </a:solidFill>
              </a:rPr>
              <a:pPr/>
              <a:t>‹#›</a:t>
            </a:fld>
            <a:r>
              <a:rPr lang="fr-CH" sz="1200" dirty="0">
                <a:solidFill>
                  <a:schemeClr val="bg1"/>
                </a:solidFill>
              </a:rPr>
              <a:t>/12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8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3"/>
            <a:ext cx="12192000" cy="45007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5584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6" r:id="rId2"/>
    <p:sldLayoutId id="2147483676" r:id="rId3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689F84-D81C-4009-8848-D25476943D46}"/>
              </a:ext>
            </a:extLst>
          </p:cNvPr>
          <p:cNvSpPr txBox="1"/>
          <p:nvPr/>
        </p:nvSpPr>
        <p:spPr>
          <a:xfrm>
            <a:off x="362494" y="2331578"/>
            <a:ext cx="11342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5400" dirty="0" err="1"/>
              <a:t>Development</a:t>
            </a:r>
            <a:r>
              <a:rPr lang="fr-CH" sz="5400" dirty="0"/>
              <a:t> Plan for the ISRS CCT</a:t>
            </a:r>
            <a:endParaRPr lang="en-GB" sz="5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A0C94-5391-4A44-9C92-CA45BA35C055}"/>
              </a:ext>
            </a:extLst>
          </p:cNvPr>
          <p:cNvSpPr txBox="1"/>
          <p:nvPr/>
        </p:nvSpPr>
        <p:spPr>
          <a:xfrm>
            <a:off x="0" y="0"/>
            <a:ext cx="383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ISRS Workshop 6 January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04BB7A-D8DA-4C79-B78C-32CFFC0D45CC}"/>
              </a:ext>
            </a:extLst>
          </p:cNvPr>
          <p:cNvSpPr txBox="1"/>
          <p:nvPr/>
        </p:nvSpPr>
        <p:spPr>
          <a:xfrm>
            <a:off x="1" y="6249296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Davide Tommasini </a:t>
            </a:r>
            <a:r>
              <a:rPr lang="fr-CH" sz="1400" dirty="0" err="1"/>
              <a:t>with</a:t>
            </a:r>
            <a:r>
              <a:rPr lang="fr-CH" sz="1400" dirty="0"/>
              <a:t> Matthias </a:t>
            </a:r>
            <a:r>
              <a:rPr lang="fr-CH" sz="1400" dirty="0" err="1"/>
              <a:t>Bonora</a:t>
            </a:r>
            <a:r>
              <a:rPr lang="fr-CH" sz="1400" dirty="0"/>
              <a:t>, Ariel Haziot, Glyn Kirby, Melvin </a:t>
            </a:r>
            <a:r>
              <a:rPr lang="fr-CH" sz="1400" dirty="0" err="1"/>
              <a:t>Liebsch</a:t>
            </a:r>
            <a:r>
              <a:rPr lang="fr-CH" sz="1400" dirty="0"/>
              <a:t>, Diego Perini, Carlo Petrone, Stephan Russenschuck, Gerard Willering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84898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Cu dummy demonstrator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787A1F4-8E5B-4CF1-A3A9-820A6234A1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530063"/>
              </p:ext>
            </p:extLst>
          </p:nvPr>
        </p:nvGraphicFramePr>
        <p:xfrm>
          <a:off x="496111" y="826851"/>
          <a:ext cx="11254902" cy="997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445">
                  <a:extLst>
                    <a:ext uri="{9D8B030D-6E8A-4147-A177-3AD203B41FA5}">
                      <a16:colId xmlns:a16="http://schemas.microsoft.com/office/drawing/2014/main" val="2777042667"/>
                    </a:ext>
                  </a:extLst>
                </a:gridCol>
                <a:gridCol w="8596670">
                  <a:extLst>
                    <a:ext uri="{9D8B030D-6E8A-4147-A177-3AD203B41FA5}">
                      <a16:colId xmlns:a16="http://schemas.microsoft.com/office/drawing/2014/main" val="1105964369"/>
                    </a:ext>
                  </a:extLst>
                </a:gridCol>
                <a:gridCol w="1749787">
                  <a:extLst>
                    <a:ext uri="{9D8B030D-6E8A-4147-A177-3AD203B41FA5}">
                      <a16:colId xmlns:a16="http://schemas.microsoft.com/office/drawing/2014/main" val="473060483"/>
                    </a:ext>
                  </a:extLst>
                </a:gridCol>
              </a:tblGrid>
              <a:tr h="466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ID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Description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Time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039413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D4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>
                          <a:effectLst/>
                        </a:rPr>
                        <a:t>Test (magnetic measurements) of a Cu dummy demonstrator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+20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199490512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488CF22-861D-41FA-BDFD-A3A80567627E}"/>
              </a:ext>
            </a:extLst>
          </p:cNvPr>
          <p:cNvSpPr txBox="1"/>
          <p:nvPr/>
        </p:nvSpPr>
        <p:spPr>
          <a:xfrm>
            <a:off x="472273" y="2085545"/>
            <a:ext cx="1127874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Conceptual and engineering design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Manufacture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Test &amp; magnetic measurements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61F3A5-BC45-4D2F-A93E-B1D27C031674}"/>
              </a:ext>
            </a:extLst>
          </p:cNvPr>
          <p:cNvSpPr txBox="1"/>
          <p:nvPr/>
        </p:nvSpPr>
        <p:spPr>
          <a:xfrm>
            <a:off x="2766060" y="5602528"/>
            <a:ext cx="6629399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Ariel + Carlo + Gerard with support from Diego and Glyn</a:t>
            </a:r>
          </a:p>
        </p:txBody>
      </p:sp>
    </p:spTree>
    <p:extLst>
      <p:ext uri="{BB962C8B-B14F-4D97-AF65-F5344CB8AC3E}">
        <p14:creationId xmlns:p14="http://schemas.microsoft.com/office/powerpoint/2010/main" val="125672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CCT demonstrator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787A1F4-8E5B-4CF1-A3A9-820A6234A1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860020"/>
              </p:ext>
            </p:extLst>
          </p:nvPr>
        </p:nvGraphicFramePr>
        <p:xfrm>
          <a:off x="496111" y="826851"/>
          <a:ext cx="11254902" cy="997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445">
                  <a:extLst>
                    <a:ext uri="{9D8B030D-6E8A-4147-A177-3AD203B41FA5}">
                      <a16:colId xmlns:a16="http://schemas.microsoft.com/office/drawing/2014/main" val="2777042667"/>
                    </a:ext>
                  </a:extLst>
                </a:gridCol>
                <a:gridCol w="8596670">
                  <a:extLst>
                    <a:ext uri="{9D8B030D-6E8A-4147-A177-3AD203B41FA5}">
                      <a16:colId xmlns:a16="http://schemas.microsoft.com/office/drawing/2014/main" val="1105964369"/>
                    </a:ext>
                  </a:extLst>
                </a:gridCol>
                <a:gridCol w="1749787">
                  <a:extLst>
                    <a:ext uri="{9D8B030D-6E8A-4147-A177-3AD203B41FA5}">
                      <a16:colId xmlns:a16="http://schemas.microsoft.com/office/drawing/2014/main" val="473060483"/>
                    </a:ext>
                  </a:extLst>
                </a:gridCol>
              </a:tblGrid>
              <a:tr h="466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ID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Description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Time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039413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D5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Test of the demonstrator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+24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65363195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BBB1F17-BBB4-48C7-B54F-133B20308719}"/>
              </a:ext>
            </a:extLst>
          </p:cNvPr>
          <p:cNvSpPr txBox="1"/>
          <p:nvPr/>
        </p:nvSpPr>
        <p:spPr>
          <a:xfrm>
            <a:off x="472273" y="2085545"/>
            <a:ext cx="1127874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Engineering design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Manufacture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Test &amp; magnetic measurements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883668-A3B0-4DC5-A2BB-8204B2653110}"/>
              </a:ext>
            </a:extLst>
          </p:cNvPr>
          <p:cNvSpPr txBox="1"/>
          <p:nvPr/>
        </p:nvSpPr>
        <p:spPr>
          <a:xfrm>
            <a:off x="2766060" y="5602528"/>
            <a:ext cx="6629399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Ariel + Carlo + Gerard with support from Diego and Glyn</a:t>
            </a:r>
          </a:p>
        </p:txBody>
      </p:sp>
    </p:spTree>
    <p:extLst>
      <p:ext uri="{BB962C8B-B14F-4D97-AF65-F5344CB8AC3E}">
        <p14:creationId xmlns:p14="http://schemas.microsoft.com/office/powerpoint/2010/main" val="4044414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39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B276101-84AF-46F2-BA4C-39472A07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Scope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80B7B8-2D9E-4A98-ABAA-3A25D7B834B5}"/>
              </a:ext>
            </a:extLst>
          </p:cNvPr>
          <p:cNvSpPr txBox="1"/>
          <p:nvPr/>
        </p:nvSpPr>
        <p:spPr>
          <a:xfrm>
            <a:off x="187286" y="738130"/>
            <a:ext cx="1169991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Design, manufacture and tests (cold tests and magnetic measurements) of a demonstrator for the ISR Project: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  <a:t>4 T peak field CCT, 90° angle, 1-m radius, 250 mm aperture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DC0C4E-BAF8-4AC0-9D38-31B61D4ED38D}"/>
              </a:ext>
            </a:extLst>
          </p:cNvPr>
          <p:cNvSpPr txBox="1"/>
          <p:nvPr/>
        </p:nvSpPr>
        <p:spPr>
          <a:xfrm>
            <a:off x="187286" y="2077496"/>
            <a:ext cx="11816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In addition to a dipole field of 2.2 T, the magnet shall also provide alternated focusing FDF (13 T/m) over its length.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D4BC78-21E3-4C5A-A918-61DDD5D2A727}"/>
              </a:ext>
            </a:extLst>
          </p:cNvPr>
          <p:cNvSpPr txBox="1"/>
          <p:nvPr/>
        </p:nvSpPr>
        <p:spPr>
          <a:xfrm>
            <a:off x="187286" y="2458268"/>
            <a:ext cx="1157345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closest magnet to these specifications is a CCT built at LBNL in 2019, producing a 2.4 T dipole field in a 290 mm clear bore diameter, with a bending radius of 0.9 meters over a bending angle of 50°, no alternated function.</a:t>
            </a:r>
          </a:p>
          <a:p>
            <a:endParaRPr lang="en-GB" dirty="0"/>
          </a:p>
          <a:p>
            <a:r>
              <a:rPr lang="en-GB" dirty="0"/>
              <a:t>Also references are bending magnets for lithography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700 MeV compact synchrotron Helios (Oxford Instruments, 1989), bending angle 180°, bending field 4.5 T with gradient of 1.8 T/m, bending radius 0.5 meters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600 MeV compact synchrotron </a:t>
            </a:r>
            <a:r>
              <a:rPr lang="en-GB" dirty="0" err="1"/>
              <a:t>Niji</a:t>
            </a:r>
            <a:r>
              <a:rPr lang="en-GB" dirty="0"/>
              <a:t> 3 (Sumitomo, 1991), bending angle 90°, bending field 4.0 T with gradient of 4.0 T/m, bending radius 0.5 meters, aperture 150 mm.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645E5E-B6FB-4ABA-ABDC-498098FD3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6821" y="4479355"/>
            <a:ext cx="2720340" cy="19326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CD48A4-3DC9-4172-81F6-56BB57B62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9219" y="4417517"/>
            <a:ext cx="2287602" cy="21204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60A0BF-DCCB-4722-92B4-9BC3E05136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406" b="29606"/>
          <a:stretch/>
        </p:blipFill>
        <p:spPr>
          <a:xfrm>
            <a:off x="1630279" y="4766592"/>
            <a:ext cx="4076176" cy="164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4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0A6E1DF-66A0-4BBB-8B31-C310C101A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908816"/>
              </p:ext>
            </p:extLst>
          </p:nvPr>
        </p:nvGraphicFramePr>
        <p:xfrm>
          <a:off x="496111" y="826851"/>
          <a:ext cx="11254902" cy="4711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445">
                  <a:extLst>
                    <a:ext uri="{9D8B030D-6E8A-4147-A177-3AD203B41FA5}">
                      <a16:colId xmlns:a16="http://schemas.microsoft.com/office/drawing/2014/main" val="2777042667"/>
                    </a:ext>
                  </a:extLst>
                </a:gridCol>
                <a:gridCol w="8596670">
                  <a:extLst>
                    <a:ext uri="{9D8B030D-6E8A-4147-A177-3AD203B41FA5}">
                      <a16:colId xmlns:a16="http://schemas.microsoft.com/office/drawing/2014/main" val="1105964369"/>
                    </a:ext>
                  </a:extLst>
                </a:gridCol>
                <a:gridCol w="1749787">
                  <a:extLst>
                    <a:ext uri="{9D8B030D-6E8A-4147-A177-3AD203B41FA5}">
                      <a16:colId xmlns:a16="http://schemas.microsoft.com/office/drawing/2014/main" val="473060483"/>
                    </a:ext>
                  </a:extLst>
                </a:gridCol>
              </a:tblGrid>
              <a:tr h="466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ID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Description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Time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039413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M1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>
                          <a:effectLst/>
                        </a:rPr>
                        <a:t>Setting up of design tools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+6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611608175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M2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Completion of winding tests (different conductors and formers)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+9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extLst>
                  <a:ext uri="{0D108BD9-81ED-4DB2-BD59-A6C34878D82A}">
                    <a16:rowId xmlns:a16="http://schemas.microsoft.com/office/drawing/2014/main" val="682335610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D1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>
                          <a:effectLst/>
                        </a:rPr>
                        <a:t>Test of a small scale straight CCT with gradient 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+12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extLst>
                  <a:ext uri="{0D108BD9-81ED-4DB2-BD59-A6C34878D82A}">
                    <a16:rowId xmlns:a16="http://schemas.microsoft.com/office/drawing/2014/main" val="3062978495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D2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Preliminary conceptual design report of the demonstrator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+15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extLst>
                  <a:ext uri="{0D108BD9-81ED-4DB2-BD59-A6C34878D82A}">
                    <a16:rowId xmlns:a16="http://schemas.microsoft.com/office/drawing/2014/main" val="518759519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M3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Setting up of magnetic measurement tools for bent magnet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+17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extLst>
                  <a:ext uri="{0D108BD9-81ED-4DB2-BD59-A6C34878D82A}">
                    <a16:rowId xmlns:a16="http://schemas.microsoft.com/office/drawing/2014/main" val="3428099211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D3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>
                          <a:effectLst/>
                        </a:rPr>
                        <a:t>Test of a small scale bent CCT with gradient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+18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1656434680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D4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>
                          <a:effectLst/>
                        </a:rPr>
                        <a:t>Test (magnetic measurements) of a Cu dummy demonstrator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+20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1994905125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D5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Test of the demonstrator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+24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65363195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AE6F1CE-CA00-499C-A729-EF3B6E8358AE}"/>
              </a:ext>
            </a:extLst>
          </p:cNvPr>
          <p:cNvSpPr txBox="1"/>
          <p:nvPr/>
        </p:nvSpPr>
        <p:spPr>
          <a:xfrm>
            <a:off x="1556426" y="5642202"/>
            <a:ext cx="91245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dirty="0"/>
              <a:t>https://indico.cern.ch/category/14538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Milestones and deliverables</a:t>
            </a:r>
          </a:p>
        </p:txBody>
      </p:sp>
    </p:spTree>
    <p:extLst>
      <p:ext uri="{BB962C8B-B14F-4D97-AF65-F5344CB8AC3E}">
        <p14:creationId xmlns:p14="http://schemas.microsoft.com/office/powerpoint/2010/main" val="310882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0A6E1DF-66A0-4BBB-8B31-C310C101A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568649"/>
              </p:ext>
            </p:extLst>
          </p:nvPr>
        </p:nvGraphicFramePr>
        <p:xfrm>
          <a:off x="472273" y="595739"/>
          <a:ext cx="11278740" cy="997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2283">
                  <a:extLst>
                    <a:ext uri="{9D8B030D-6E8A-4147-A177-3AD203B41FA5}">
                      <a16:colId xmlns:a16="http://schemas.microsoft.com/office/drawing/2014/main" val="2777042667"/>
                    </a:ext>
                  </a:extLst>
                </a:gridCol>
                <a:gridCol w="8596670">
                  <a:extLst>
                    <a:ext uri="{9D8B030D-6E8A-4147-A177-3AD203B41FA5}">
                      <a16:colId xmlns:a16="http://schemas.microsoft.com/office/drawing/2014/main" val="1105964369"/>
                    </a:ext>
                  </a:extLst>
                </a:gridCol>
                <a:gridCol w="1749787">
                  <a:extLst>
                    <a:ext uri="{9D8B030D-6E8A-4147-A177-3AD203B41FA5}">
                      <a16:colId xmlns:a16="http://schemas.microsoft.com/office/drawing/2014/main" val="473060483"/>
                    </a:ext>
                  </a:extLst>
                </a:gridCol>
              </a:tblGrid>
              <a:tr h="466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ID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Description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Time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039413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M1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Setting up of design tools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+6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611608175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Setting-up of design tools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71DB57-867C-42E0-B5EE-559FA892D525}"/>
              </a:ext>
            </a:extLst>
          </p:cNvPr>
          <p:cNvSpPr txBox="1"/>
          <p:nvPr/>
        </p:nvSpPr>
        <p:spPr>
          <a:xfrm>
            <a:off x="472273" y="1791370"/>
            <a:ext cx="11278740" cy="326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Making the CERN version of Field operational for the base development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Identify strategies for integration with Opera/Roxie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Identify strategies for the drawing of the formers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On a longer term it is desirable to develop a “reference design tool” for CCTs, but this is NOT within the scope of this specific activity.</a:t>
            </a:r>
          </a:p>
          <a:p>
            <a:pPr>
              <a:lnSpc>
                <a:spcPct val="150000"/>
              </a:lnSpc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1FB03C-552A-4D5B-8FA2-FE3FB1CE191E}"/>
              </a:ext>
            </a:extLst>
          </p:cNvPr>
          <p:cNvSpPr txBox="1"/>
          <p:nvPr/>
        </p:nvSpPr>
        <p:spPr>
          <a:xfrm>
            <a:off x="3634741" y="5672936"/>
            <a:ext cx="4983480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Ariel + Matthias with support from Glyn</a:t>
            </a:r>
          </a:p>
        </p:txBody>
      </p:sp>
    </p:spTree>
    <p:extLst>
      <p:ext uri="{BB962C8B-B14F-4D97-AF65-F5344CB8AC3E}">
        <p14:creationId xmlns:p14="http://schemas.microsoft.com/office/powerpoint/2010/main" val="740925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Winding tests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71DB57-867C-42E0-B5EE-559FA892D525}"/>
              </a:ext>
            </a:extLst>
          </p:cNvPr>
          <p:cNvSpPr txBox="1"/>
          <p:nvPr/>
        </p:nvSpPr>
        <p:spPr>
          <a:xfrm>
            <a:off x="472273" y="2122840"/>
            <a:ext cx="1127874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Definition of allowed configurations of conductors and of channels geometries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Exploration of materials for the former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Exploration of machining/forming techniques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19C593E-D4EF-4D60-A205-1E3E24AB17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107610"/>
              </p:ext>
            </p:extLst>
          </p:nvPr>
        </p:nvGraphicFramePr>
        <p:xfrm>
          <a:off x="472273" y="723981"/>
          <a:ext cx="11254902" cy="997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445">
                  <a:extLst>
                    <a:ext uri="{9D8B030D-6E8A-4147-A177-3AD203B41FA5}">
                      <a16:colId xmlns:a16="http://schemas.microsoft.com/office/drawing/2014/main" val="2777042667"/>
                    </a:ext>
                  </a:extLst>
                </a:gridCol>
                <a:gridCol w="8596670">
                  <a:extLst>
                    <a:ext uri="{9D8B030D-6E8A-4147-A177-3AD203B41FA5}">
                      <a16:colId xmlns:a16="http://schemas.microsoft.com/office/drawing/2014/main" val="1105964369"/>
                    </a:ext>
                  </a:extLst>
                </a:gridCol>
                <a:gridCol w="1749787">
                  <a:extLst>
                    <a:ext uri="{9D8B030D-6E8A-4147-A177-3AD203B41FA5}">
                      <a16:colId xmlns:a16="http://schemas.microsoft.com/office/drawing/2014/main" val="473060483"/>
                    </a:ext>
                  </a:extLst>
                </a:gridCol>
              </a:tblGrid>
              <a:tr h="466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ID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Description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Time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039413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M2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Completion of winding tests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+9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extLst>
                  <a:ext uri="{0D108BD9-81ED-4DB2-BD59-A6C34878D82A}">
                    <a16:rowId xmlns:a16="http://schemas.microsoft.com/office/drawing/2014/main" val="68233561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2A54D18-7429-4524-AF7D-21117AD793E4}"/>
              </a:ext>
            </a:extLst>
          </p:cNvPr>
          <p:cNvSpPr txBox="1"/>
          <p:nvPr/>
        </p:nvSpPr>
        <p:spPr>
          <a:xfrm>
            <a:off x="3909060" y="5624474"/>
            <a:ext cx="5497829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Ariel + Diego with support from Glyn</a:t>
            </a:r>
          </a:p>
        </p:txBody>
      </p:sp>
    </p:spTree>
    <p:extLst>
      <p:ext uri="{BB962C8B-B14F-4D97-AF65-F5344CB8AC3E}">
        <p14:creationId xmlns:p14="http://schemas.microsoft.com/office/powerpoint/2010/main" val="1961289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Straight small scale CCT with gradient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71DB57-867C-42E0-B5EE-559FA892D525}"/>
              </a:ext>
            </a:extLst>
          </p:cNvPr>
          <p:cNvSpPr txBox="1"/>
          <p:nvPr/>
        </p:nvSpPr>
        <p:spPr>
          <a:xfrm>
            <a:off x="472273" y="2145700"/>
            <a:ext cx="1127874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Conceptual and engineering design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Manufacture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Test &amp; magnetic measurements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787A1F4-8E5B-4CF1-A3A9-820A6234A1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695169"/>
              </p:ext>
            </p:extLst>
          </p:nvPr>
        </p:nvGraphicFramePr>
        <p:xfrm>
          <a:off x="496111" y="826851"/>
          <a:ext cx="11254902" cy="997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445">
                  <a:extLst>
                    <a:ext uri="{9D8B030D-6E8A-4147-A177-3AD203B41FA5}">
                      <a16:colId xmlns:a16="http://schemas.microsoft.com/office/drawing/2014/main" val="2777042667"/>
                    </a:ext>
                  </a:extLst>
                </a:gridCol>
                <a:gridCol w="8596670">
                  <a:extLst>
                    <a:ext uri="{9D8B030D-6E8A-4147-A177-3AD203B41FA5}">
                      <a16:colId xmlns:a16="http://schemas.microsoft.com/office/drawing/2014/main" val="1105964369"/>
                    </a:ext>
                  </a:extLst>
                </a:gridCol>
                <a:gridCol w="1749787">
                  <a:extLst>
                    <a:ext uri="{9D8B030D-6E8A-4147-A177-3AD203B41FA5}">
                      <a16:colId xmlns:a16="http://schemas.microsoft.com/office/drawing/2014/main" val="473060483"/>
                    </a:ext>
                  </a:extLst>
                </a:gridCol>
              </a:tblGrid>
              <a:tr h="466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ID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Description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Time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039413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D1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Test of a small scale straight CCT with gradient 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+12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extLst>
                  <a:ext uri="{0D108BD9-81ED-4DB2-BD59-A6C34878D82A}">
                    <a16:rowId xmlns:a16="http://schemas.microsoft.com/office/drawing/2014/main" val="30629784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179F30E-F90C-4901-B7CA-FB06EE68B88A}"/>
              </a:ext>
            </a:extLst>
          </p:cNvPr>
          <p:cNvSpPr txBox="1"/>
          <p:nvPr/>
        </p:nvSpPr>
        <p:spPr>
          <a:xfrm>
            <a:off x="3200400" y="5602528"/>
            <a:ext cx="6629399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Ariel + Carlo + Gerard with support from Diego and Glyn</a:t>
            </a:r>
          </a:p>
        </p:txBody>
      </p:sp>
    </p:spTree>
    <p:extLst>
      <p:ext uri="{BB962C8B-B14F-4D97-AF65-F5344CB8AC3E}">
        <p14:creationId xmlns:p14="http://schemas.microsoft.com/office/powerpoint/2010/main" val="3457326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Conceptual design of the demonstrator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71DB57-867C-42E0-B5EE-559FA892D525}"/>
              </a:ext>
            </a:extLst>
          </p:cNvPr>
          <p:cNvSpPr txBox="1"/>
          <p:nvPr/>
        </p:nvSpPr>
        <p:spPr>
          <a:xfrm>
            <a:off x="496111" y="1974250"/>
            <a:ext cx="11278740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Based on winding tests and experience from the straight small scale CCT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787A1F4-8E5B-4CF1-A3A9-820A6234A1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112945"/>
              </p:ext>
            </p:extLst>
          </p:nvPr>
        </p:nvGraphicFramePr>
        <p:xfrm>
          <a:off x="496111" y="826851"/>
          <a:ext cx="11254902" cy="997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445">
                  <a:extLst>
                    <a:ext uri="{9D8B030D-6E8A-4147-A177-3AD203B41FA5}">
                      <a16:colId xmlns:a16="http://schemas.microsoft.com/office/drawing/2014/main" val="2777042667"/>
                    </a:ext>
                  </a:extLst>
                </a:gridCol>
                <a:gridCol w="8596670">
                  <a:extLst>
                    <a:ext uri="{9D8B030D-6E8A-4147-A177-3AD203B41FA5}">
                      <a16:colId xmlns:a16="http://schemas.microsoft.com/office/drawing/2014/main" val="1105964369"/>
                    </a:ext>
                  </a:extLst>
                </a:gridCol>
                <a:gridCol w="1749787">
                  <a:extLst>
                    <a:ext uri="{9D8B030D-6E8A-4147-A177-3AD203B41FA5}">
                      <a16:colId xmlns:a16="http://schemas.microsoft.com/office/drawing/2014/main" val="473060483"/>
                    </a:ext>
                  </a:extLst>
                </a:gridCol>
              </a:tblGrid>
              <a:tr h="466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ID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Description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Time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039413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D2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Preliminary conceptual design report of the demonstrator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+15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extLst>
                  <a:ext uri="{0D108BD9-81ED-4DB2-BD59-A6C34878D82A}">
                    <a16:rowId xmlns:a16="http://schemas.microsoft.com/office/drawing/2014/main" val="51875951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F95BDB6-1DC1-4761-8146-8116C8D6FDC0}"/>
              </a:ext>
            </a:extLst>
          </p:cNvPr>
          <p:cNvSpPr txBox="1"/>
          <p:nvPr/>
        </p:nvSpPr>
        <p:spPr>
          <a:xfrm>
            <a:off x="4454843" y="5894308"/>
            <a:ext cx="3066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Ariel with support from Glyn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681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Setting-up of magnetic measurements tools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71DB57-867C-42E0-B5EE-559FA892D525}"/>
              </a:ext>
            </a:extLst>
          </p:cNvPr>
          <p:cNvSpPr txBox="1"/>
          <p:nvPr/>
        </p:nvSpPr>
        <p:spPr>
          <a:xfrm>
            <a:off x="472273" y="1939960"/>
            <a:ext cx="1127874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Definition and analysis of measurables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Setting up the tools for magnetic measurement at ambient temperature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Magnetic measurements at cold 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787A1F4-8E5B-4CF1-A3A9-820A6234A1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310431"/>
              </p:ext>
            </p:extLst>
          </p:nvPr>
        </p:nvGraphicFramePr>
        <p:xfrm>
          <a:off x="496111" y="826851"/>
          <a:ext cx="11254902" cy="997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445">
                  <a:extLst>
                    <a:ext uri="{9D8B030D-6E8A-4147-A177-3AD203B41FA5}">
                      <a16:colId xmlns:a16="http://schemas.microsoft.com/office/drawing/2014/main" val="2777042667"/>
                    </a:ext>
                  </a:extLst>
                </a:gridCol>
                <a:gridCol w="8596670">
                  <a:extLst>
                    <a:ext uri="{9D8B030D-6E8A-4147-A177-3AD203B41FA5}">
                      <a16:colId xmlns:a16="http://schemas.microsoft.com/office/drawing/2014/main" val="1105964369"/>
                    </a:ext>
                  </a:extLst>
                </a:gridCol>
                <a:gridCol w="1749787">
                  <a:extLst>
                    <a:ext uri="{9D8B030D-6E8A-4147-A177-3AD203B41FA5}">
                      <a16:colId xmlns:a16="http://schemas.microsoft.com/office/drawing/2014/main" val="473060483"/>
                    </a:ext>
                  </a:extLst>
                </a:gridCol>
              </a:tblGrid>
              <a:tr h="466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ID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Description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Time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039413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M3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Setting up of magnetic measurement tools for bent magnet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+17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/>
                </a:tc>
                <a:extLst>
                  <a:ext uri="{0D108BD9-81ED-4DB2-BD59-A6C34878D82A}">
                    <a16:rowId xmlns:a16="http://schemas.microsoft.com/office/drawing/2014/main" val="342809921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BC7D074-E14D-4B31-872F-CBF2D00CCBBF}"/>
              </a:ext>
            </a:extLst>
          </p:cNvPr>
          <p:cNvSpPr txBox="1"/>
          <p:nvPr/>
        </p:nvSpPr>
        <p:spPr>
          <a:xfrm>
            <a:off x="3417571" y="5894308"/>
            <a:ext cx="5726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Carlo and Melvin with support from Stephan and Glyn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7108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787A1F4-8E5B-4CF1-A3A9-820A6234A1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211987"/>
              </p:ext>
            </p:extLst>
          </p:nvPr>
        </p:nvGraphicFramePr>
        <p:xfrm>
          <a:off x="496111" y="826851"/>
          <a:ext cx="11254902" cy="997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445">
                  <a:extLst>
                    <a:ext uri="{9D8B030D-6E8A-4147-A177-3AD203B41FA5}">
                      <a16:colId xmlns:a16="http://schemas.microsoft.com/office/drawing/2014/main" val="2777042667"/>
                    </a:ext>
                  </a:extLst>
                </a:gridCol>
                <a:gridCol w="8596670">
                  <a:extLst>
                    <a:ext uri="{9D8B030D-6E8A-4147-A177-3AD203B41FA5}">
                      <a16:colId xmlns:a16="http://schemas.microsoft.com/office/drawing/2014/main" val="1105964369"/>
                    </a:ext>
                  </a:extLst>
                </a:gridCol>
                <a:gridCol w="1749787">
                  <a:extLst>
                    <a:ext uri="{9D8B030D-6E8A-4147-A177-3AD203B41FA5}">
                      <a16:colId xmlns:a16="http://schemas.microsoft.com/office/drawing/2014/main" val="473060483"/>
                    </a:ext>
                  </a:extLst>
                </a:gridCol>
              </a:tblGrid>
              <a:tr h="466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ID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Description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en-GB" sz="2400" dirty="0">
                          <a:effectLst/>
                        </a:rPr>
                        <a:t>Time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039413"/>
                  </a:ext>
                </a:extLst>
              </a:tr>
              <a:tr h="3982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D3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>
                          <a:effectLst/>
                        </a:rPr>
                        <a:t>Test of a small scale bent CCT with gradient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>
                          <a:effectLst/>
                        </a:rPr>
                        <a:t>T</a:t>
                      </a:r>
                      <a:r>
                        <a:rPr lang="en-GB" sz="2400" baseline="-25000" dirty="0">
                          <a:effectLst/>
                        </a:rPr>
                        <a:t>0</a:t>
                      </a:r>
                      <a:r>
                        <a:rPr lang="en-GB" sz="2400" dirty="0">
                          <a:effectLst/>
                        </a:rPr>
                        <a:t>+18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165643468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6699F9D-0590-4832-AA17-C3AE58468EFF}"/>
              </a:ext>
            </a:extLst>
          </p:cNvPr>
          <p:cNvSpPr txBox="1"/>
          <p:nvPr/>
        </p:nvSpPr>
        <p:spPr>
          <a:xfrm>
            <a:off x="472273" y="2085545"/>
            <a:ext cx="1127874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Conceptual and engineering design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Manufacture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Test &amp; magnetic measurements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E1797D-ADAF-4630-BF0B-123FE1D3762F}"/>
              </a:ext>
            </a:extLst>
          </p:cNvPr>
          <p:cNvSpPr txBox="1"/>
          <p:nvPr/>
        </p:nvSpPr>
        <p:spPr>
          <a:xfrm>
            <a:off x="2766060" y="5602528"/>
            <a:ext cx="6629399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Ariel + Carlo + Gerard with support from Diego and Glyn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0CCDB8B-2188-4D1A-8987-A9547D0D7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Bent small scale CCT with gradient</a:t>
            </a:r>
          </a:p>
        </p:txBody>
      </p:sp>
    </p:spTree>
    <p:extLst>
      <p:ext uri="{BB962C8B-B14F-4D97-AF65-F5344CB8AC3E}">
        <p14:creationId xmlns:p14="http://schemas.microsoft.com/office/powerpoint/2010/main" val="3233027958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251288</TotalTime>
  <Words>667</Words>
  <Application>Microsoft Office PowerPoint</Application>
  <PresentationFormat>Widescreen</PresentationFormat>
  <Paragraphs>130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CERN(4-3)</vt:lpstr>
      <vt:lpstr>PowerPoint Presentation</vt:lpstr>
      <vt:lpstr>Scope</vt:lpstr>
      <vt:lpstr>Milestones and deliverables</vt:lpstr>
      <vt:lpstr>Setting-up of design tools</vt:lpstr>
      <vt:lpstr>Winding tests</vt:lpstr>
      <vt:lpstr>Straight small scale CCT with gradient</vt:lpstr>
      <vt:lpstr>Conceptual design of the demonstrator</vt:lpstr>
      <vt:lpstr>Setting-up of magnetic measurements tools</vt:lpstr>
      <vt:lpstr>Bent small scale CCT with gradient</vt:lpstr>
      <vt:lpstr>Cu dummy demonstrator</vt:lpstr>
      <vt:lpstr>CCT demonstrator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Davide Tommasini</cp:lastModifiedBy>
  <cp:revision>2266</cp:revision>
  <cp:lastPrinted>2021-01-20T07:59:41Z</cp:lastPrinted>
  <dcterms:created xsi:type="dcterms:W3CDTF">2015-01-22T10:26:45Z</dcterms:created>
  <dcterms:modified xsi:type="dcterms:W3CDTF">2021-12-08T07:18:05Z</dcterms:modified>
</cp:coreProperties>
</file>