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  <p:sldMasterId id="2147483707" r:id="rId2"/>
  </p:sldMasterIdLst>
  <p:notesMasterIdLst>
    <p:notesMasterId r:id="rId10"/>
  </p:notesMasterIdLst>
  <p:sldIdLst>
    <p:sldId id="435" r:id="rId3"/>
    <p:sldId id="647" r:id="rId4"/>
    <p:sldId id="256" r:id="rId5"/>
    <p:sldId id="649" r:id="rId6"/>
    <p:sldId id="650" r:id="rId7"/>
    <p:sldId id="657" r:id="rId8"/>
    <p:sldId id="455" r:id="rId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irst slide" id="{D66B7AAA-3809-4F0F-8E47-6D5BCF5DAE92}">
          <p14:sldIdLst>
            <p14:sldId id="435"/>
          </p14:sldIdLst>
        </p14:section>
        <p14:section name="Core" id="{10D3990A-E134-4947-A6C3-A561ED348491}">
          <p14:sldIdLst>
            <p14:sldId id="647"/>
            <p14:sldId id="256"/>
            <p14:sldId id="649"/>
            <p14:sldId id="650"/>
            <p14:sldId id="657"/>
          </p14:sldIdLst>
        </p14:section>
        <p14:section name="Last slide" id="{47E522B3-0393-4D37-82FA-AD65A52C8311}">
          <p14:sldIdLst>
            <p14:sldId id="4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o Bordini" initials="BB" lastIdx="1" clrIdx="0">
    <p:extLst>
      <p:ext uri="{19B8F6BF-5375-455C-9EA6-DF929625EA0E}">
        <p15:presenceInfo xmlns:p15="http://schemas.microsoft.com/office/powerpoint/2012/main" userId="S::bernardo.bordini@cern.ch::af90aeba-68f1-4f1f-8f3a-f6c08b1ce6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000"/>
    <a:srgbClr val="2454DC"/>
    <a:srgbClr val="FF9933"/>
    <a:srgbClr val="F9B223"/>
    <a:srgbClr val="FF00FF"/>
    <a:srgbClr val="0000FF"/>
    <a:srgbClr val="00FF00"/>
    <a:srgbClr val="F3900D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36" autoAdjust="0"/>
    <p:restoredTop sz="95817" autoAdjust="0"/>
  </p:normalViewPr>
  <p:slideViewPr>
    <p:cSldViewPr snapToGrid="0" snapToObjects="1">
      <p:cViewPr varScale="1">
        <p:scale>
          <a:sx n="79" d="100"/>
          <a:sy n="79" d="100"/>
        </p:scale>
        <p:origin x="475" y="7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215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00355C-D27D-467F-8040-D15B054FA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FA1874-C452-4CD3-9E02-F689B9CD3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EBCD87-5E67-4208-9FDB-8DD1B9780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37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DE365-BEBB-4DEA-B617-13CE035F6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B93DB-7312-46B9-8824-317605247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F1A4FA-D2D4-4C8E-B235-8B38826D7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ED833B-2BE3-4DE5-AE51-E4A5C302F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359EFE-13E7-46D6-97F3-3896EC5D7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6AA275-2497-4B7C-B9A2-A4768EBC4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922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0BA65-90C4-43F5-AC04-B106BEAA9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0E473-8E52-432F-B0A2-FC5157E7D3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0EB3B-EC2E-4294-88D9-35482B8A4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677999-D484-40A9-9F99-B4548FA6B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DDFC32-5200-40B2-9276-A1B4FDF69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BAD0F3-72B4-457C-942E-688F0FA64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323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D80C1-87F6-4DCE-B5CF-133A7B895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B23BE6-D43B-468F-B3E1-9D9400C935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2282F-D994-471A-AA82-DEEF78A89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CF38B-DEAB-4B2F-89E1-CEDD0603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665E6-B1C0-42E9-B7BB-B67B2436B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833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81525F-B3DD-426E-83FE-4F21BAD410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AD8A2D-C98A-4C08-B11E-001DBF50EE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31A09-4542-480E-BB20-F800CF96E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726AE-6505-4A89-83AF-6A3B7CF5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57DD2-828F-47CC-B622-15F495241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914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31320"/>
          </a:xfrm>
        </p:spPr>
        <p:txBody>
          <a:bodyPr anchor="ctr">
            <a:noAutofit/>
          </a:bodyPr>
          <a:lstStyle>
            <a:lvl1pPr algn="ctr">
              <a:defRPr sz="2800" b="1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11C490-9E58-43EF-8857-81A7B92250C4}"/>
              </a:ext>
            </a:extLst>
          </p:cNvPr>
          <p:cNvSpPr txBox="1"/>
          <p:nvPr userDrawn="1"/>
        </p:nvSpPr>
        <p:spPr>
          <a:xfrm>
            <a:off x="0" y="6600631"/>
            <a:ext cx="12192000" cy="257369"/>
          </a:xfrm>
          <a:prstGeom prst="rect">
            <a:avLst/>
          </a:prstGeom>
          <a:solidFill>
            <a:schemeClr val="tx1"/>
          </a:solidFill>
        </p:spPr>
        <p:txBody>
          <a:bodyPr wrap="square" tIns="36000" bIns="36000" rtlCol="0" anchor="ctr" anchorCtr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  Davide Tommasini                                                                                </a:t>
            </a:r>
            <a:r>
              <a:rPr lang="fr-CH" sz="1200" dirty="0" err="1">
                <a:solidFill>
                  <a:schemeClr val="bg1"/>
                </a:solidFill>
              </a:rPr>
              <a:t>Development</a:t>
            </a:r>
            <a:r>
              <a:rPr lang="fr-CH" sz="1200" dirty="0">
                <a:solidFill>
                  <a:schemeClr val="bg1"/>
                </a:solidFill>
              </a:rPr>
              <a:t> plan for the ISRS CCT                                                                       6 </a:t>
            </a:r>
            <a:r>
              <a:rPr lang="fr-CH" sz="1200" dirty="0" err="1">
                <a:solidFill>
                  <a:schemeClr val="bg1"/>
                </a:solidFill>
              </a:rPr>
              <a:t>January</a:t>
            </a:r>
            <a:r>
              <a:rPr lang="fr-CH" sz="1200" dirty="0">
                <a:solidFill>
                  <a:schemeClr val="bg1"/>
                </a:solidFill>
              </a:rPr>
              <a:t> 2022      </a:t>
            </a:r>
            <a:fld id="{03D190B8-80C5-4455-8A05-A954B8A716BA}" type="slidenum">
              <a:rPr lang="fr-CH" sz="1200" smtClean="0">
                <a:solidFill>
                  <a:schemeClr val="bg1"/>
                </a:solidFill>
              </a:rPr>
              <a:pPr/>
              <a:t>‹#›</a:t>
            </a:fld>
            <a:r>
              <a:rPr lang="fr-CH" sz="1200" dirty="0">
                <a:solidFill>
                  <a:schemeClr val="bg1"/>
                </a:solidFill>
              </a:rPr>
              <a:t>/12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88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8751-F332-4D2A-8039-3C499C8003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7F1B02-5C0F-4A34-8365-79A4084C2D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92231-9383-4FBE-80DF-FBB4EFEC7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AF5AC-FBCA-4682-ADEC-9924A734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4EA6C-861C-47E4-8231-213C50530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793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70D52-63B9-4368-9DE1-0205B790B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88DE8-993E-4483-B289-041416FFA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D6A43-FFC2-498E-B868-DC6DEDE8B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141AC-C60C-4531-885E-1B2F15D31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DAE0C-1320-4FED-9666-2A0FED25A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205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1D899-A0F3-4F1F-A1AA-B96FBA53D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E5AEAC-7BDD-47FB-ABAA-F7961013F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493FB-7719-41DA-8C12-08790461F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6167A-131F-4059-BD2D-644B719B9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620B7-979B-4D53-98AF-096AF48F2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679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E0665-E1A4-4216-99AF-07F1BE8EB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D8EA7-4B1A-442D-AE13-1E0A1CCE0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C0D8B5-6968-40DC-BB5B-282E910A45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0F3DC3-32D5-403C-B433-486DF88CD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B4A32C-5426-412E-985D-B157F1D1F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EFCE71-25DF-4FF6-88E6-8B2547F87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38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99915-8B2D-4EB9-85A5-8B46D1C5E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A5F53-8542-47D2-AE64-3E8F70DC6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FEA522-CEA9-453C-9043-42383A4808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85CFB0-FB74-46AE-95EB-CBC60C42A5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C31EF0-9A51-49C3-AB14-3E64C4CD4D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E57CEA-26D9-4AB6-AFBC-86B5C225A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DB7AAA-1928-49C7-A515-DD585D13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DB6F56-5809-4CB4-8EC4-24BD16C00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476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7F1B9-14D0-4FD8-AA82-855A710AC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D0D2EF-D328-4B8D-A087-7EC2D63C5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9DAF87-DE56-4323-8B4E-298B51690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B84D31-C757-4711-B417-59D2466D6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54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3"/>
            <a:ext cx="12192000" cy="45007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5584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6" r:id="rId2"/>
    <p:sldLayoutId id="2147483676" r:id="rId3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62B195-15FB-425E-A99B-42CCC069D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F4E4F-9E05-4BF7-9F33-B7C52BB20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A9618-195F-4790-ABEC-2C749276D4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49695-459D-4537-B291-07FF6E17F6A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013FD-A3D9-4D57-91DE-FFF1823F10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68C6D-E897-489F-AA84-2541EEDFAC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59C8F-639D-4EFD-A2DA-3CDA27CCE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93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689F84-D81C-4009-8848-D25476943D46}"/>
              </a:ext>
            </a:extLst>
          </p:cNvPr>
          <p:cNvSpPr txBox="1"/>
          <p:nvPr/>
        </p:nvSpPr>
        <p:spPr>
          <a:xfrm>
            <a:off x="362494" y="2331578"/>
            <a:ext cx="11342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5400" dirty="0"/>
              <a:t>Ressources and budget</a:t>
            </a:r>
            <a:endParaRPr lang="en-GB" sz="5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FA0C94-5391-4A44-9C92-CA45BA35C055}"/>
              </a:ext>
            </a:extLst>
          </p:cNvPr>
          <p:cNvSpPr txBox="1"/>
          <p:nvPr/>
        </p:nvSpPr>
        <p:spPr>
          <a:xfrm>
            <a:off x="0" y="0"/>
            <a:ext cx="383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ISRS Workshop 6 January 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04BB7A-D8DA-4C79-B78C-32CFFC0D45CC}"/>
              </a:ext>
            </a:extLst>
          </p:cNvPr>
          <p:cNvSpPr txBox="1"/>
          <p:nvPr/>
        </p:nvSpPr>
        <p:spPr>
          <a:xfrm>
            <a:off x="1" y="6249296"/>
            <a:ext cx="1219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Diego Perini </a:t>
            </a:r>
            <a:r>
              <a:rPr lang="fr-CH" sz="1400" dirty="0" err="1"/>
              <a:t>with</a:t>
            </a:r>
            <a:r>
              <a:rPr lang="fr-CH" sz="1400" dirty="0"/>
              <a:t> Davide Tommasini, Ariel Haziot, Glyn Kirby, Diego Perini, Stephan Russenschuck, G. Riddone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84898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B276101-84AF-46F2-BA4C-39472A07E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825"/>
            <a:ext cx="12192000" cy="431320"/>
          </a:xfrm>
        </p:spPr>
        <p:txBody>
          <a:bodyPr>
            <a:noAutofit/>
          </a:bodyPr>
          <a:lstStyle/>
          <a:p>
            <a:r>
              <a:rPr lang="en-GB" dirty="0"/>
              <a:t>Scope, deliverables and milestones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80B7B8-2D9E-4A98-ABAA-3A25D7B834B5}"/>
              </a:ext>
            </a:extLst>
          </p:cNvPr>
          <p:cNvSpPr txBox="1"/>
          <p:nvPr/>
        </p:nvSpPr>
        <p:spPr>
          <a:xfrm>
            <a:off x="187286" y="883652"/>
            <a:ext cx="116999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>
                <a:solidFill>
                  <a:schemeClr val="tx1">
                    <a:lumMod val="75000"/>
                  </a:schemeClr>
                </a:solidFill>
              </a:rPr>
              <a:t>Design, manufacture and tests (cold tests and magnetic measurements) of a demonstrator for the ISR Project.</a:t>
            </a:r>
            <a:endParaRPr lang="en-GB" sz="2400" dirty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en-GB" sz="2400" dirty="0">
                <a:solidFill>
                  <a:schemeClr val="tx1">
                    <a:lumMod val="75000"/>
                  </a:schemeClr>
                </a:solidFill>
              </a:rPr>
              <a:t>4 T peak field CCT, 90° angle, 1-m radius, 250 mm aperture (see Davide’s talk)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63234E-0CDB-4348-BCB7-665C39A88643}"/>
              </a:ext>
            </a:extLst>
          </p:cNvPr>
          <p:cNvSpPr txBox="1"/>
          <p:nvPr/>
        </p:nvSpPr>
        <p:spPr>
          <a:xfrm>
            <a:off x="4688958" y="2562148"/>
            <a:ext cx="706001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Programme spanning over 2 years</a:t>
            </a:r>
          </a:p>
          <a:p>
            <a:endParaRPr lang="en-GB" sz="8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000" dirty="0"/>
              <a:t>Hardware deliverable: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Small scale straight model, T</a:t>
            </a:r>
            <a:r>
              <a:rPr lang="en-GB" sz="2000" baseline="-25000" dirty="0"/>
              <a:t>0</a:t>
            </a:r>
            <a:r>
              <a:rPr lang="en-GB" sz="2000" dirty="0"/>
              <a:t> + 12 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Small scale curved model, T</a:t>
            </a:r>
            <a:r>
              <a:rPr lang="en-GB" sz="2000" baseline="-25000" dirty="0"/>
              <a:t>0</a:t>
            </a:r>
            <a:r>
              <a:rPr lang="en-GB" sz="2000" dirty="0"/>
              <a:t> + 18 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Curved dummy copper, T</a:t>
            </a:r>
            <a:r>
              <a:rPr lang="en-GB" sz="2000" baseline="-25000" dirty="0"/>
              <a:t>0</a:t>
            </a:r>
            <a:r>
              <a:rPr lang="en-GB" sz="2000" dirty="0"/>
              <a:t> + 20 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/>
              <a:t>Curved demonstrator, T</a:t>
            </a:r>
            <a:r>
              <a:rPr lang="en-GB" sz="2000" baseline="-25000" dirty="0"/>
              <a:t>0</a:t>
            </a:r>
            <a:r>
              <a:rPr lang="en-GB" sz="2000" dirty="0"/>
              <a:t> + 24 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r>
              <a:rPr lang="en-GB" sz="2400" dirty="0"/>
              <a:t>To do all this we need as well:</a:t>
            </a:r>
          </a:p>
          <a:p>
            <a:endParaRPr lang="en-GB" sz="8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000" dirty="0"/>
              <a:t>Former production tests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8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000" u="sng" dirty="0"/>
              <a:t>Measuring tools and procedures</a:t>
            </a:r>
            <a:r>
              <a:rPr lang="en-GB" sz="2000" dirty="0"/>
              <a:t> (see Stephan's talk)</a:t>
            </a:r>
          </a:p>
          <a:p>
            <a:r>
              <a:rPr lang="en-GB" dirty="0"/>
              <a:t>	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192B10-ED58-4584-AF1E-A5E54406DB1A}"/>
              </a:ext>
            </a:extLst>
          </p:cNvPr>
          <p:cNvSpPr txBox="1"/>
          <p:nvPr/>
        </p:nvSpPr>
        <p:spPr>
          <a:xfrm>
            <a:off x="1658679" y="6317022"/>
            <a:ext cx="8591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are at the beginning. Certain estimations correspond to what we know today.</a:t>
            </a:r>
          </a:p>
        </p:txBody>
      </p:sp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828BBC55-5BD9-425F-9A66-343B29E182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948" y="2306812"/>
            <a:ext cx="2481897" cy="13956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0FD17C-8E61-4699-B92C-A554A95458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286" y="4028225"/>
            <a:ext cx="4299626" cy="196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24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1361E3A-0747-4E10-AD7B-316C9E6EE2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395010"/>
              </p:ext>
            </p:extLst>
          </p:nvPr>
        </p:nvGraphicFramePr>
        <p:xfrm>
          <a:off x="480763" y="72458"/>
          <a:ext cx="6324073" cy="658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4815">
                  <a:extLst>
                    <a:ext uri="{9D8B030D-6E8A-4147-A177-3AD203B41FA5}">
                      <a16:colId xmlns:a16="http://schemas.microsoft.com/office/drawing/2014/main" val="1611385828"/>
                    </a:ext>
                  </a:extLst>
                </a:gridCol>
                <a:gridCol w="844629">
                  <a:extLst>
                    <a:ext uri="{9D8B030D-6E8A-4147-A177-3AD203B41FA5}">
                      <a16:colId xmlns:a16="http://schemas.microsoft.com/office/drawing/2014/main" val="991973034"/>
                    </a:ext>
                  </a:extLst>
                </a:gridCol>
                <a:gridCol w="844629">
                  <a:extLst>
                    <a:ext uri="{9D8B030D-6E8A-4147-A177-3AD203B41FA5}">
                      <a16:colId xmlns:a16="http://schemas.microsoft.com/office/drawing/2014/main" val="1057060747"/>
                    </a:ext>
                  </a:extLst>
                </a:gridCol>
              </a:tblGrid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Tests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</a:t>
                      </a:r>
                      <a:r>
                        <a:rPr lang="en-GB" sz="1200" baseline="-25000" dirty="0"/>
                        <a:t>0</a:t>
                      </a:r>
                      <a:r>
                        <a:rPr lang="en-GB" sz="1200" dirty="0"/>
                        <a:t> + 9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56122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Former manufacturing tests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20000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64888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Former material tests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50000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588049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Design office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10000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464658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Small scale straight model with gradient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en-GB" sz="12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+ 12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706708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Former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20000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633677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External structure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20000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443471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Design office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10000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053087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+ Cable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8000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488389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Small scale curved model with gradient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en-GB" sz="12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+ 18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9026293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Former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20000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955507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External structure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20000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512796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Design office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10000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753980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+ Cable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8000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954779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chemeClr val="bg1"/>
                          </a:solidFill>
                        </a:rPr>
                        <a:t>Curved dummy copper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en-GB" sz="12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+ 20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031239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Former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30000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554651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Design office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10000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7411234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Curved demonstrator 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en-GB" sz="12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+ 24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234325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Former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30000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6071659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External structure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70000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322188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Assembly tools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50000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506237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Design office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15000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718644"/>
                  </a:ext>
                </a:extLst>
              </a:tr>
              <a:tr h="257578">
                <a:tc>
                  <a:txBody>
                    <a:bodyPr/>
                    <a:lstStyle/>
                    <a:p>
                      <a:r>
                        <a:rPr lang="en-GB" sz="1200" dirty="0"/>
                        <a:t>+ Cable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15000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88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1 FSU equivalent for a period of two years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>
                          <a:solidFill>
                            <a:schemeClr val="tx1"/>
                          </a:solidFill>
                        </a:rPr>
                        <a:t>180000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657661"/>
                  </a:ext>
                </a:extLst>
              </a:tr>
            </a:tbl>
          </a:graphicData>
        </a:graphic>
      </p:graphicFrame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FFF506DB-DADC-4F26-B68F-5D75929FC04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1134" y="2755383"/>
            <a:ext cx="3714833" cy="34434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E11692-20B5-42E0-96D7-DEEC0F3855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6710" y="833414"/>
            <a:ext cx="2517142" cy="200944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8D59DE-BCBE-411D-8E3E-843E0A44A06A}"/>
              </a:ext>
            </a:extLst>
          </p:cNvPr>
          <p:cNvSpPr txBox="1">
            <a:spLocks/>
          </p:cNvSpPr>
          <p:nvPr/>
        </p:nvSpPr>
        <p:spPr>
          <a:xfrm>
            <a:off x="7005556" y="1"/>
            <a:ext cx="5186443" cy="43132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Material costs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70E9B6-14B8-4DFA-AD6D-30A8B0189F55}"/>
              </a:ext>
            </a:extLst>
          </p:cNvPr>
          <p:cNvSpPr txBox="1"/>
          <p:nvPr/>
        </p:nvSpPr>
        <p:spPr>
          <a:xfrm>
            <a:off x="6930472" y="6347637"/>
            <a:ext cx="2712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Total 596000 CHF</a:t>
            </a:r>
          </a:p>
        </p:txBody>
      </p:sp>
    </p:spTree>
    <p:extLst>
      <p:ext uri="{BB962C8B-B14F-4D97-AF65-F5344CB8AC3E}">
        <p14:creationId xmlns:p14="http://schemas.microsoft.com/office/powerpoint/2010/main" val="2816119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47992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Manpower for design and manufacturing</a:t>
            </a:r>
            <a:endParaRPr lang="en-GB" sz="2800" b="1" dirty="0"/>
          </a:p>
        </p:txBody>
      </p:sp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800235DA-8E55-472E-A225-BB42D52B3A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77297"/>
              </p:ext>
            </p:extLst>
          </p:nvPr>
        </p:nvGraphicFramePr>
        <p:xfrm>
          <a:off x="2225638" y="2725473"/>
          <a:ext cx="7740724" cy="1854200"/>
        </p:xfrm>
        <a:graphic>
          <a:graphicData uri="http://schemas.openxmlformats.org/drawingml/2006/table">
            <a:tbl>
              <a:tblPr firstRow="1" bandRow="1"/>
              <a:tblGrid>
                <a:gridCol w="6985540">
                  <a:extLst>
                    <a:ext uri="{9D8B030D-6E8A-4147-A177-3AD203B41FA5}">
                      <a16:colId xmlns:a16="http://schemas.microsoft.com/office/drawing/2014/main" val="1600251723"/>
                    </a:ext>
                  </a:extLst>
                </a:gridCol>
                <a:gridCol w="755184">
                  <a:extLst>
                    <a:ext uri="{9D8B030D-6E8A-4147-A177-3AD203B41FA5}">
                      <a16:colId xmlns:a16="http://schemas.microsoft.com/office/drawing/2014/main" val="48492559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Manpower (per year, over two years)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4036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Fellow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53415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Engineering (Glyn)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0.2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4595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Other engineering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0.3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36321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CERN technicians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0.5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22213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FE8C117-054D-4412-983C-BECE7A907958}"/>
              </a:ext>
            </a:extLst>
          </p:cNvPr>
          <p:cNvSpPr txBox="1"/>
          <p:nvPr/>
        </p:nvSpPr>
        <p:spPr>
          <a:xfrm>
            <a:off x="9966362" y="2725473"/>
            <a:ext cx="1559331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110000/year</a:t>
            </a:r>
          </a:p>
        </p:txBody>
      </p:sp>
    </p:spTree>
    <p:extLst>
      <p:ext uri="{BB962C8B-B14F-4D97-AF65-F5344CB8AC3E}">
        <p14:creationId xmlns:p14="http://schemas.microsoft.com/office/powerpoint/2010/main" val="740925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CBD0D26-83EA-4285-82E1-CF411DA8DE0F}"/>
              </a:ext>
            </a:extLst>
          </p:cNvPr>
          <p:cNvSpPr txBox="1">
            <a:spLocks/>
          </p:cNvSpPr>
          <p:nvPr/>
        </p:nvSpPr>
        <p:spPr>
          <a:xfrm>
            <a:off x="0" y="415170"/>
            <a:ext cx="12192000" cy="43132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Measurements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1A9F47-9958-4F07-BCF8-F502AC23D785}"/>
              </a:ext>
            </a:extLst>
          </p:cNvPr>
          <p:cNvSpPr txBox="1"/>
          <p:nvPr/>
        </p:nvSpPr>
        <p:spPr>
          <a:xfrm>
            <a:off x="1683488" y="1505396"/>
            <a:ext cx="882502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/>
              <a:t>Further evaluations and studies have to be carried out.</a:t>
            </a:r>
          </a:p>
          <a:p>
            <a:pPr algn="just"/>
            <a:r>
              <a:rPr lang="en-GB" sz="2800" dirty="0"/>
              <a:t>At the moment there are different possibilities. The cost and the necessary resources could stay in the following windows:</a:t>
            </a:r>
          </a:p>
          <a:p>
            <a:endParaRPr lang="en-GB" dirty="0"/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sz="2400" dirty="0"/>
              <a:t>Materials		from 50000 to 250000 CHF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/>
              <a:t>Manpower		from 0.1 to 0.5 Engineer </a:t>
            </a:r>
          </a:p>
          <a:p>
            <a:r>
              <a:rPr lang="en-GB" sz="2400" dirty="0"/>
              <a:t>			from 0.5 to 2 Student</a:t>
            </a:r>
          </a:p>
        </p:txBody>
      </p:sp>
    </p:spTree>
    <p:extLst>
      <p:ext uri="{BB962C8B-B14F-4D97-AF65-F5344CB8AC3E}">
        <p14:creationId xmlns:p14="http://schemas.microsoft.com/office/powerpoint/2010/main" val="123369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F1E1D18-5ACB-4841-8274-19B3EECA3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31321"/>
            <a:ext cx="12192000" cy="431320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Summary</a:t>
            </a:r>
            <a:endParaRPr lang="en-GB" sz="28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1793E6-CE0C-4D55-A391-6DD6C2C60DF0}"/>
              </a:ext>
            </a:extLst>
          </p:cNvPr>
          <p:cNvSpPr txBox="1"/>
          <p:nvPr/>
        </p:nvSpPr>
        <p:spPr>
          <a:xfrm>
            <a:off x="2028557" y="1125139"/>
            <a:ext cx="77671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Materials for magnets</a:t>
            </a:r>
          </a:p>
          <a:p>
            <a:endParaRPr lang="en-GB" sz="2400" dirty="0"/>
          </a:p>
          <a:p>
            <a:pPr lvl="1"/>
            <a:r>
              <a:rPr lang="en-GB" sz="2400" dirty="0"/>
              <a:t>596000 (including 180000 for a FSU equivalent)</a:t>
            </a:r>
          </a:p>
          <a:p>
            <a:endParaRPr lang="en-GB" sz="2400" dirty="0"/>
          </a:p>
          <a:p>
            <a:r>
              <a:rPr lang="en-GB" sz="2400" b="1" dirty="0"/>
              <a:t>Manpower for design and manufacturing </a:t>
            </a:r>
          </a:p>
          <a:p>
            <a:pPr lvl="1"/>
            <a:endParaRPr lang="en-GB" sz="2400" dirty="0"/>
          </a:p>
          <a:p>
            <a:pPr lvl="1"/>
            <a:r>
              <a:rPr lang="en-GB" sz="2400" dirty="0"/>
              <a:t>220000 (fellow 2 years) </a:t>
            </a:r>
          </a:p>
          <a:p>
            <a:pPr lvl="1"/>
            <a:r>
              <a:rPr lang="en-GB" sz="2400" dirty="0"/>
              <a:t>1 FTE per year for two years</a:t>
            </a:r>
          </a:p>
          <a:p>
            <a:endParaRPr lang="en-GB" sz="2400" dirty="0"/>
          </a:p>
          <a:p>
            <a:r>
              <a:rPr lang="en-GB" sz="2400" b="1" dirty="0"/>
              <a:t>Measurements</a:t>
            </a:r>
          </a:p>
          <a:p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/>
              <a:t>Materials		from 50000 to 250000 CHF</a:t>
            </a:r>
          </a:p>
          <a:p>
            <a:pPr marL="285750" indent="-285750">
              <a:buFontTx/>
              <a:buChar char="-"/>
            </a:pPr>
            <a:r>
              <a:rPr lang="en-GB" sz="2400" dirty="0"/>
              <a:t>Manpower		from 0.1 to 0.5 Engineer,					from 0.5 to 2 Student.</a:t>
            </a:r>
          </a:p>
        </p:txBody>
      </p:sp>
    </p:spTree>
    <p:extLst>
      <p:ext uri="{BB962C8B-B14F-4D97-AF65-F5344CB8AC3E}">
        <p14:creationId xmlns:p14="http://schemas.microsoft.com/office/powerpoint/2010/main" val="4044414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39902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251598</TotalTime>
  <Words>399</Words>
  <Application>Microsoft Office PowerPoint</Application>
  <PresentationFormat>Widescreen</PresentationFormat>
  <Paragraphs>105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CERN(4-3)</vt:lpstr>
      <vt:lpstr>Office Theme</vt:lpstr>
      <vt:lpstr>PowerPoint Presentation</vt:lpstr>
      <vt:lpstr>Scope, deliverables and milestones</vt:lpstr>
      <vt:lpstr>PowerPoint Presentation</vt:lpstr>
      <vt:lpstr>Manpower for design and manufacturing</vt:lpstr>
      <vt:lpstr>PowerPoint Presentation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Tommasini</dc:creator>
  <cp:lastModifiedBy>Diego Perini</cp:lastModifiedBy>
  <cp:revision>2284</cp:revision>
  <cp:lastPrinted>2021-01-20T07:59:41Z</cp:lastPrinted>
  <dcterms:created xsi:type="dcterms:W3CDTF">2015-01-22T10:26:45Z</dcterms:created>
  <dcterms:modified xsi:type="dcterms:W3CDTF">2022-01-05T15:14:43Z</dcterms:modified>
</cp:coreProperties>
</file>