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8"/>
  </p:notesMasterIdLst>
  <p:handoutMasterIdLst>
    <p:handoutMasterId r:id="rId99"/>
  </p:handoutMasterIdLst>
  <p:sldIdLst>
    <p:sldId id="256" r:id="rId2"/>
    <p:sldId id="560" r:id="rId3"/>
    <p:sldId id="561" r:id="rId4"/>
    <p:sldId id="562" r:id="rId5"/>
    <p:sldId id="563" r:id="rId6"/>
    <p:sldId id="564" r:id="rId7"/>
    <p:sldId id="568" r:id="rId8"/>
    <p:sldId id="534" r:id="rId9"/>
    <p:sldId id="551" r:id="rId10"/>
    <p:sldId id="541" r:id="rId11"/>
    <p:sldId id="557" r:id="rId12"/>
    <p:sldId id="536" r:id="rId13"/>
    <p:sldId id="550" r:id="rId14"/>
    <p:sldId id="549" r:id="rId15"/>
    <p:sldId id="566" r:id="rId16"/>
    <p:sldId id="567" r:id="rId17"/>
    <p:sldId id="571" r:id="rId18"/>
    <p:sldId id="573" r:id="rId19"/>
    <p:sldId id="558" r:id="rId20"/>
    <p:sldId id="575" r:id="rId21"/>
    <p:sldId id="537" r:id="rId22"/>
    <p:sldId id="538" r:id="rId23"/>
    <p:sldId id="574" r:id="rId24"/>
    <p:sldId id="576" r:id="rId25"/>
    <p:sldId id="543" r:id="rId26"/>
    <p:sldId id="570" r:id="rId27"/>
    <p:sldId id="554" r:id="rId28"/>
    <p:sldId id="555" r:id="rId29"/>
    <p:sldId id="578" r:id="rId30"/>
    <p:sldId id="579" r:id="rId31"/>
    <p:sldId id="580" r:id="rId32"/>
    <p:sldId id="581" r:id="rId33"/>
    <p:sldId id="582" r:id="rId34"/>
    <p:sldId id="569" r:id="rId35"/>
    <p:sldId id="577" r:id="rId36"/>
    <p:sldId id="501" r:id="rId37"/>
    <p:sldId id="511" r:id="rId38"/>
    <p:sldId id="512" r:id="rId39"/>
    <p:sldId id="513" r:id="rId40"/>
    <p:sldId id="529" r:id="rId41"/>
    <p:sldId id="524" r:id="rId42"/>
    <p:sldId id="505" r:id="rId43"/>
    <p:sldId id="528" r:id="rId44"/>
    <p:sldId id="520" r:id="rId45"/>
    <p:sldId id="514" r:id="rId46"/>
    <p:sldId id="515" r:id="rId47"/>
    <p:sldId id="517" r:id="rId48"/>
    <p:sldId id="518" r:id="rId49"/>
    <p:sldId id="519" r:id="rId50"/>
    <p:sldId id="526" r:id="rId51"/>
    <p:sldId id="532" r:id="rId52"/>
    <p:sldId id="531" r:id="rId53"/>
    <p:sldId id="530" r:id="rId54"/>
    <p:sldId id="459" r:id="rId55"/>
    <p:sldId id="280" r:id="rId56"/>
    <p:sldId id="282" r:id="rId57"/>
    <p:sldId id="482" r:id="rId58"/>
    <p:sldId id="478" r:id="rId59"/>
    <p:sldId id="380" r:id="rId60"/>
    <p:sldId id="437" r:id="rId61"/>
    <p:sldId id="474" r:id="rId62"/>
    <p:sldId id="325" r:id="rId63"/>
    <p:sldId id="475" r:id="rId64"/>
    <p:sldId id="394" r:id="rId65"/>
    <p:sldId id="483" r:id="rId66"/>
    <p:sldId id="413" r:id="rId67"/>
    <p:sldId id="414" r:id="rId68"/>
    <p:sldId id="415" r:id="rId69"/>
    <p:sldId id="427" r:id="rId70"/>
    <p:sldId id="428" r:id="rId71"/>
    <p:sldId id="450" r:id="rId72"/>
    <p:sldId id="452" r:id="rId73"/>
    <p:sldId id="453" r:id="rId74"/>
    <p:sldId id="460" r:id="rId75"/>
    <p:sldId id="461" r:id="rId76"/>
    <p:sldId id="462" r:id="rId77"/>
    <p:sldId id="463" r:id="rId78"/>
    <p:sldId id="464" r:id="rId79"/>
    <p:sldId id="465" r:id="rId80"/>
    <p:sldId id="466" r:id="rId81"/>
    <p:sldId id="467" r:id="rId82"/>
    <p:sldId id="469" r:id="rId83"/>
    <p:sldId id="470" r:id="rId84"/>
    <p:sldId id="471" r:id="rId85"/>
    <p:sldId id="472" r:id="rId86"/>
    <p:sldId id="473" r:id="rId87"/>
    <p:sldId id="476" r:id="rId88"/>
    <p:sldId id="480" r:id="rId89"/>
    <p:sldId id="488" r:id="rId90"/>
    <p:sldId id="491" r:id="rId91"/>
    <p:sldId id="492" r:id="rId92"/>
    <p:sldId id="493" r:id="rId93"/>
    <p:sldId id="496" r:id="rId94"/>
    <p:sldId id="499" r:id="rId95"/>
    <p:sldId id="500" r:id="rId96"/>
    <p:sldId id="525" r:id="rId9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A17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746" autoAdjust="0"/>
  </p:normalViewPr>
  <p:slideViewPr>
    <p:cSldViewPr snapToGrid="0" snapToObjects="1">
      <p:cViewPr>
        <p:scale>
          <a:sx n="100" d="100"/>
          <a:sy n="100" d="100"/>
        </p:scale>
        <p:origin x="-464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presProps" Target="presProps.xml"/><Relationship Id="rId102" Type="http://schemas.openxmlformats.org/officeDocument/2006/relationships/viewProps" Target="viewProps.xml"/><Relationship Id="rId103" Type="http://schemas.openxmlformats.org/officeDocument/2006/relationships/theme" Target="theme/theme1.xml"/><Relationship Id="rId10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notesMaster" Target="notesMasters/notesMaster1.xml"/><Relationship Id="rId9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printerSettings" Target="printerSettings/printerSettings1.bin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2543v1" TargetMode="External"/><Relationship Id="rId4" Type="http://schemas.openxmlformats.org/officeDocument/2006/relationships/image" Target="../media/image107.png"/><Relationship Id="rId5" Type="http://schemas.openxmlformats.org/officeDocument/2006/relationships/image" Target="../media/image108.png"/><Relationship Id="rId6" Type="http://schemas.openxmlformats.org/officeDocument/2006/relationships/image" Target="../media/image109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hyperlink" Target="http://arxiv.org/pdf/1202.5940v1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2.5940v1" TargetMode="External"/><Relationship Id="rId4" Type="http://schemas.openxmlformats.org/officeDocument/2006/relationships/image" Target="../media/image108.png"/><Relationship Id="rId5" Type="http://schemas.openxmlformats.org/officeDocument/2006/relationships/hyperlink" Target="http://arxiv.org/pdf/1209.2543v1" TargetMode="External"/><Relationship Id="rId6" Type="http://schemas.openxmlformats.org/officeDocument/2006/relationships/image" Target="../media/image109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image" Target="../media/image10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558ED5"/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FFFFFF"/>
              </a:solidFill>
              <a:latin typeface="Calibri"/>
              <a:cs typeface="Calibri"/>
            </a:rPr>
            <a:t> 1:  The CLIC accelerator and site facilities </a:t>
          </a:r>
        </a:p>
        <a:p>
          <a:pPr algn="l"/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FFFFFF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en-US" sz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dirty="0" smtClean="0">
            <a:solidFill>
              <a:srgbClr val="FFFFFF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rgbClr val="558ED5"/>
        </a:solidFill>
      </dgm:spPr>
      <dgm:t>
        <a:bodyPr/>
        <a:lstStyle/>
        <a:p>
          <a:r>
            <a:rPr kumimoji="1" lang="en-US" sz="1400" dirty="0" err="1" smtClean="0">
              <a:solidFill>
                <a:schemeClr val="bg1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chemeClr val="bg1"/>
              </a:solidFill>
              <a:latin typeface="Calibri"/>
              <a:cs typeface="Calibri"/>
            </a:rPr>
            <a:t> 2: Physics and detectors at CLIC</a:t>
          </a:r>
        </a:p>
        <a:p>
          <a:pPr marL="88900" indent="-88900"/>
          <a:r>
            <a:rPr lang="en-US" sz="1200" dirty="0" smtClean="0">
              <a:solidFill>
                <a:schemeClr val="bg1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chemeClr val="bg1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chemeClr val="bg1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chemeClr val="bg1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chemeClr val="bg1"/>
              </a:solidFill>
              <a:latin typeface="Calibri"/>
              <a:cs typeface="Calibri"/>
            </a:rPr>
            <a:t>- </a:t>
          </a:r>
          <a:r>
            <a:rPr kumimoji="1" lang="da-DK" sz="1200" dirty="0" smtClean="0">
              <a:solidFill>
                <a:schemeClr val="bg1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http://arxiv.org/pdf/1202.5940v1</a:t>
          </a:r>
          <a:endParaRPr kumimoji="1" lang="da-DK" sz="1200" dirty="0" smtClean="0">
            <a:solidFill>
              <a:schemeClr val="bg1"/>
            </a:solidFill>
            <a:latin typeface="Calibri"/>
            <a:cs typeface="Calibri"/>
          </a:endParaRPr>
        </a:p>
        <a:p>
          <a:pPr marL="88900" indent="-88900"/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rgbClr val="558ED5"/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4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FFFFFF"/>
              </a:solidFill>
              <a:latin typeface="Calibri"/>
              <a:cs typeface="Calibri"/>
            </a:rPr>
            <a:t> 3:  “CLIC study summary” </a:t>
          </a:r>
        </a:p>
        <a:p>
          <a:pPr marL="88900" indent="-88900">
            <a:lnSpc>
              <a:spcPct val="90000"/>
            </a:lnSpc>
          </a:pP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da-DK" sz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http://arxiv.org/pdf/1209.2543v1</a:t>
          </a:r>
          <a:endParaRPr lang="da-DK" sz="1200" dirty="0" smtClean="0">
            <a:solidFill>
              <a:srgbClr val="FFFFFF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 custLinFactNeighborX="-37945" custLinFactNeighborY="-41810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388"/>
      <dgm:spPr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16006"/>
      <dgm:spPr>
        <a:blipFill rotWithShape="1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 custScaleY="119596"/>
      <dgm:spPr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6169FF06-ADD6-8F43-B6C7-6B32EFAE1807}" type="presOf" srcId="{74378FF7-AB83-C44B-BEAB-04975B374C97}" destId="{71F4EB13-F590-AB41-98DA-8360DB98D579}" srcOrd="1" destOrd="0" presId="urn:microsoft.com/office/officeart/2005/8/layout/vList4#5"/>
    <dgm:cxn modelId="{A1321869-99BF-BA4B-9D50-428A816C2302}" type="presOf" srcId="{1E086AAD-8598-1042-BAA5-86C746AC2420}" destId="{A2D86523-2AF0-1C48-A0CC-DA9A6A91DBA3}" srcOrd="0" destOrd="0" presId="urn:microsoft.com/office/officeart/2005/8/layout/vList4#5"/>
    <dgm:cxn modelId="{5FC8B9D0-637F-3243-A752-05414D22E5F7}" type="presOf" srcId="{1E086AAD-8598-1042-BAA5-86C746AC2420}" destId="{B1E9F62D-05CB-7E4F-81AD-FA120000E538}" srcOrd="1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5298861C-F074-AB42-90A0-17B993A69A96}" type="presOf" srcId="{9E2E2105-977F-CB45-AB1A-49FC191E3BB4}" destId="{00771F87-8F81-B14D-930E-8D9FD793C1F2}" srcOrd="0" destOrd="0" presId="urn:microsoft.com/office/officeart/2005/8/layout/vList4#5"/>
    <dgm:cxn modelId="{C7B8F524-69EE-0246-B902-C9414BD2150E}" type="presOf" srcId="{5EBDAE48-E33A-BF49-80B0-3795552E3EB3}" destId="{B6D834D4-21EE-0C42-B0A5-8445498CEAA3}" srcOrd="1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5DEFED7D-8ECD-B744-9682-1C8FEDD2AEB3}" type="presOf" srcId="{74378FF7-AB83-C44B-BEAB-04975B374C97}" destId="{4D1F9B71-3108-654D-AFD4-DDD52913058E}" srcOrd="0" destOrd="0" presId="urn:microsoft.com/office/officeart/2005/8/layout/vList4#5"/>
    <dgm:cxn modelId="{097614F1-82DA-3740-95E8-661F6D2783A8}" type="presOf" srcId="{5EBDAE48-E33A-BF49-80B0-3795552E3EB3}" destId="{4FCFFD36-F990-8D4D-865E-42483C0B720F}" srcOrd="0" destOrd="0" presId="urn:microsoft.com/office/officeart/2005/8/layout/vList4#5"/>
    <dgm:cxn modelId="{2D63BD93-2CAA-9149-A8D4-B30440EEB5A7}" type="presParOf" srcId="{00771F87-8F81-B14D-930E-8D9FD793C1F2}" destId="{A0AAD7CB-EE32-5445-B004-A6F9CC2960BF}" srcOrd="0" destOrd="0" presId="urn:microsoft.com/office/officeart/2005/8/layout/vList4#5"/>
    <dgm:cxn modelId="{A240E33D-7FF9-7C46-9437-164E1E9FF6AD}" type="presParOf" srcId="{A0AAD7CB-EE32-5445-B004-A6F9CC2960BF}" destId="{A2D86523-2AF0-1C48-A0CC-DA9A6A91DBA3}" srcOrd="0" destOrd="0" presId="urn:microsoft.com/office/officeart/2005/8/layout/vList4#5"/>
    <dgm:cxn modelId="{AFFCF29F-8277-C04A-AAA5-3163DBECD9AD}" type="presParOf" srcId="{A0AAD7CB-EE32-5445-B004-A6F9CC2960BF}" destId="{66D6C40F-4E7A-744C-90B0-5757C1146A18}" srcOrd="1" destOrd="0" presId="urn:microsoft.com/office/officeart/2005/8/layout/vList4#5"/>
    <dgm:cxn modelId="{4DF49C84-FC18-B54F-9BAE-0C7BC22F9AFB}" type="presParOf" srcId="{A0AAD7CB-EE32-5445-B004-A6F9CC2960BF}" destId="{B1E9F62D-05CB-7E4F-81AD-FA120000E538}" srcOrd="2" destOrd="0" presId="urn:microsoft.com/office/officeart/2005/8/layout/vList4#5"/>
    <dgm:cxn modelId="{29029C06-9037-B74F-89C6-EC2F93613FA7}" type="presParOf" srcId="{00771F87-8F81-B14D-930E-8D9FD793C1F2}" destId="{7B7B198E-98FA-DB4B-89B3-A3849D39D928}" srcOrd="1" destOrd="0" presId="urn:microsoft.com/office/officeart/2005/8/layout/vList4#5"/>
    <dgm:cxn modelId="{0465FF06-20E8-F648-A9F3-C122F0332DB6}" type="presParOf" srcId="{00771F87-8F81-B14D-930E-8D9FD793C1F2}" destId="{D00AD7F9-2062-D24F-84AD-293561E84C9F}" srcOrd="2" destOrd="0" presId="urn:microsoft.com/office/officeart/2005/8/layout/vList4#5"/>
    <dgm:cxn modelId="{96358AEA-24CD-DD48-8779-C555123EA4DA}" type="presParOf" srcId="{D00AD7F9-2062-D24F-84AD-293561E84C9F}" destId="{4FCFFD36-F990-8D4D-865E-42483C0B720F}" srcOrd="0" destOrd="0" presId="urn:microsoft.com/office/officeart/2005/8/layout/vList4#5"/>
    <dgm:cxn modelId="{3C685EAE-D2DB-7147-895A-35FE6047996A}" type="presParOf" srcId="{D00AD7F9-2062-D24F-84AD-293561E84C9F}" destId="{46DB63EA-232D-0246-9538-1772A3005692}" srcOrd="1" destOrd="0" presId="urn:microsoft.com/office/officeart/2005/8/layout/vList4#5"/>
    <dgm:cxn modelId="{FC97D1B9-63B7-5441-854E-B1FBBA42F964}" type="presParOf" srcId="{D00AD7F9-2062-D24F-84AD-293561E84C9F}" destId="{B6D834D4-21EE-0C42-B0A5-8445498CEAA3}" srcOrd="2" destOrd="0" presId="urn:microsoft.com/office/officeart/2005/8/layout/vList4#5"/>
    <dgm:cxn modelId="{2B1C2D51-3F91-5A46-9526-C1A56DE68CF2}" type="presParOf" srcId="{00771F87-8F81-B14D-930E-8D9FD793C1F2}" destId="{51677F70-B488-A841-B0E2-D74E51CBD3D8}" srcOrd="3" destOrd="0" presId="urn:microsoft.com/office/officeart/2005/8/layout/vList4#5"/>
    <dgm:cxn modelId="{6F093BC2-C6F4-124B-864A-635FEC2EAEF2}" type="presParOf" srcId="{00771F87-8F81-B14D-930E-8D9FD793C1F2}" destId="{EBFA4529-EC2A-0743-8ED4-B07522F974A5}" srcOrd="4" destOrd="0" presId="urn:microsoft.com/office/officeart/2005/8/layout/vList4#5"/>
    <dgm:cxn modelId="{385B3563-8327-A84F-8B8D-ECEFB92F3611}" type="presParOf" srcId="{EBFA4529-EC2A-0743-8ED4-B07522F974A5}" destId="{4D1F9B71-3108-654D-AFD4-DDD52913058E}" srcOrd="0" destOrd="0" presId="urn:microsoft.com/office/officeart/2005/8/layout/vList4#5"/>
    <dgm:cxn modelId="{E76AE720-2F52-F445-A17E-715F27B5FF2B}" type="presParOf" srcId="{EBFA4529-EC2A-0743-8ED4-B07522F974A5}" destId="{F6452A1B-6DA8-3F40-8E77-EAD55F03D176}" srcOrd="1" destOrd="0" presId="urn:microsoft.com/office/officeart/2005/8/layout/vList4#5"/>
    <dgm:cxn modelId="{B6F0DD4E-1D94-6644-8243-ADE77D395BB6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426200" cy="1620497"/>
        </a:xfrm>
        <a:prstGeom prst="roundRect">
          <a:avLst>
            <a:gd name="adj" fmla="val 10000"/>
          </a:avLst>
        </a:prstGeom>
        <a:solidFill>
          <a:srgbClr val="558ED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FFFFFF"/>
              </a:solidFill>
              <a:latin typeface="Calibri"/>
              <a:cs typeface="Calibri"/>
            </a:rPr>
            <a:t> 1:  The CLIC accelerator and site facilities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FFFFFF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en-US" sz="1200" kern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kern="1200" dirty="0" smtClean="0">
            <a:solidFill>
              <a:srgbClr val="FFFFFF"/>
            </a:solidFill>
            <a:latin typeface="Calibri"/>
            <a:cs typeface="Calibri"/>
          </a:endParaRPr>
        </a:p>
      </dsp:txBody>
      <dsp:txXfrm>
        <a:off x="1434462" y="0"/>
        <a:ext cx="4991737" cy="1620497"/>
      </dsp:txXfrm>
    </dsp:sp>
    <dsp:sp modelId="{66D6C40F-4E7A-744C-90B0-5757C1146A18}">
      <dsp:nvSpPr>
        <dsp:cNvPr id="0" name=""/>
        <dsp:cNvSpPr/>
      </dsp:nvSpPr>
      <dsp:spPr>
        <a:xfrm>
          <a:off x="149222" y="73757"/>
          <a:ext cx="1285240" cy="14729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769719"/>
          <a:ext cx="6426200" cy="1496314"/>
        </a:xfrm>
        <a:prstGeom prst="roundRect">
          <a:avLst>
            <a:gd name="adj" fmla="val 10000"/>
          </a:avLst>
        </a:prstGeom>
        <a:solidFill>
          <a:srgbClr val="558ED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chemeClr val="bg1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chemeClr val="bg1"/>
              </a:solidFill>
              <a:latin typeface="Calibri"/>
              <a:cs typeface="Calibri"/>
            </a:rPr>
            <a:t> 2: Physics and detectors at CLIC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chemeClr val="bg1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- </a:t>
          </a:r>
          <a:r>
            <a:rPr kumimoji="1" lang="da-DK" sz="1200" kern="1200" dirty="0" smtClean="0">
              <a:solidFill>
                <a:schemeClr val="bg1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http://arxiv.org/pdf/1202.5940v1</a:t>
          </a:r>
          <a:endParaRPr kumimoji="1" lang="da-DK" sz="1200" kern="1200" dirty="0" smtClean="0">
            <a:solidFill>
              <a:schemeClr val="bg1"/>
            </a:solidFill>
            <a:latin typeface="Calibri"/>
            <a:cs typeface="Calibri"/>
          </a:endParaRP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434462" y="1769719"/>
        <a:ext cx="4991737" cy="1496314"/>
      </dsp:txXfrm>
    </dsp:sp>
    <dsp:sp modelId="{46DB63EA-232D-0246-9538-1772A3005692}">
      <dsp:nvSpPr>
        <dsp:cNvPr id="0" name=""/>
        <dsp:cNvSpPr/>
      </dsp:nvSpPr>
      <dsp:spPr>
        <a:xfrm>
          <a:off x="149222" y="1825448"/>
          <a:ext cx="1285240" cy="138485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415256"/>
          <a:ext cx="6426200" cy="1492225"/>
        </a:xfrm>
        <a:prstGeom prst="roundRect">
          <a:avLst>
            <a:gd name="adj" fmla="val 10000"/>
          </a:avLst>
        </a:prstGeom>
        <a:solidFill>
          <a:srgbClr val="558ED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FFFFFF"/>
              </a:solidFill>
              <a:latin typeface="Calibri"/>
              <a:cs typeface="Calibri"/>
            </a:rPr>
            <a:t> 3:  “CLIC study summary”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da-DK" sz="1200" kern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http://arxiv.org/pdf/1209.2543v1</a:t>
          </a:r>
          <a:endParaRPr lang="da-DK" sz="1200" kern="1200" dirty="0" smtClean="0">
            <a:solidFill>
              <a:srgbClr val="FFFFFF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434462" y="3415256"/>
        <a:ext cx="4991737" cy="1492225"/>
      </dsp:txXfrm>
    </dsp:sp>
    <dsp:sp modelId="{F6452A1B-6DA8-3F40-8E77-EAD55F03D176}">
      <dsp:nvSpPr>
        <dsp:cNvPr id="0" name=""/>
        <dsp:cNvSpPr/>
      </dsp:nvSpPr>
      <dsp:spPr>
        <a:xfrm>
          <a:off x="149222" y="3447512"/>
          <a:ext cx="1285240" cy="14277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E346F-6F44-A545-B698-3EDBA70F8BF7}" type="datetimeFigureOut">
              <a:rPr lang="en-US" smtClean="0"/>
              <a:t>11/01/22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F2373-5AC1-CF42-A6F3-2EFC9E6BF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985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86D0B-101C-1B4D-B975-C6789E33CDD3}" type="datetimeFigureOut">
              <a:rPr lang="en-US" smtClean="0"/>
              <a:pPr/>
              <a:t>11/01/22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276F6-865F-AF49-9A25-95D03117BF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431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24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9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35441"/>
            <a:ext cx="8229600" cy="5335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4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4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4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Relationship Id="rId3" Type="http://schemas.openxmlformats.org/officeDocument/2006/relationships/image" Target="../media/image13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f"/><Relationship Id="rId3" Type="http://schemas.openxmlformats.org/officeDocument/2006/relationships/image" Target="../media/image24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emf"/><Relationship Id="rId5" Type="http://schemas.openxmlformats.org/officeDocument/2006/relationships/image" Target="../media/image2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28.png"/><Relationship Id="rId1" Type="http://schemas.microsoft.com/office/2007/relationships/media" Target="file://localhost/Users/dschulte/Desktop/stuff/new_t.gif" TargetMode="External"/><Relationship Id="rId2" Type="http://schemas.openxmlformats.org/officeDocument/2006/relationships/video" Target="file://localhost/Users/dschulte/Desktop/stuff/new_t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hyperlink" Target="https://gitlab.cern.ch/clic-software/guinea-pig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Relationship Id="rId3" Type="http://schemas.openxmlformats.org/officeDocument/2006/relationships/image" Target="../media/image3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Relationship Id="rId3" Type="http://schemas.openxmlformats.org/officeDocument/2006/relationships/image" Target="../media/image3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Relationship Id="rId3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lab.cern.ch/clic-software/guinea-pi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gif"/><Relationship Id="rId5" Type="http://schemas.openxmlformats.org/officeDocument/2006/relationships/image" Target="../media/image4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tiff"/><Relationship Id="rId3" Type="http://schemas.openxmlformats.org/officeDocument/2006/relationships/image" Target="../media/image42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4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4" Type="http://schemas.openxmlformats.org/officeDocument/2006/relationships/image" Target="../media/image50.tiff"/><Relationship Id="rId5" Type="http://schemas.openxmlformats.org/officeDocument/2006/relationships/image" Target="../media/image5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Relationship Id="rId3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5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4" Type="http://schemas.openxmlformats.org/officeDocument/2006/relationships/image" Target="../media/image58.emf"/><Relationship Id="rId5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gif"/><Relationship Id="rId5" Type="http://schemas.openxmlformats.org/officeDocument/2006/relationships/image" Target="../media/image4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tiff"/><Relationship Id="rId3" Type="http://schemas.openxmlformats.org/officeDocument/2006/relationships/image" Target="../media/image39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tif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Relationship Id="rId3" Type="http://schemas.openxmlformats.org/officeDocument/2006/relationships/image" Target="../media/image5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lab.cern.ch/clic-software/guinea-pig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tiff"/><Relationship Id="rId5" Type="http://schemas.openxmlformats.org/officeDocument/2006/relationships/image" Target="../media/image66.tiff"/><Relationship Id="rId6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tif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Relationship Id="rId3" Type="http://schemas.openxmlformats.org/officeDocument/2006/relationships/image" Target="../media/image69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Relationship Id="rId3" Type="http://schemas.openxmlformats.org/officeDocument/2006/relationships/image" Target="../media/image70.tif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emf"/><Relationship Id="rId3" Type="http://schemas.openxmlformats.org/officeDocument/2006/relationships/image" Target="../media/image72.tif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tiff"/><Relationship Id="rId4" Type="http://schemas.openxmlformats.org/officeDocument/2006/relationships/image" Target="../media/image75.tiff"/><Relationship Id="rId5" Type="http://schemas.openxmlformats.org/officeDocument/2006/relationships/image" Target="../media/image76.tiff"/><Relationship Id="rId6" Type="http://schemas.openxmlformats.org/officeDocument/2006/relationships/image" Target="../media/image7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emf"/><Relationship Id="rId3" Type="http://schemas.openxmlformats.org/officeDocument/2006/relationships/image" Target="../media/image79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gi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Relationship Id="rId3" Type="http://schemas.openxmlformats.org/officeDocument/2006/relationships/image" Target="../media/image30.em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tiff"/><Relationship Id="rId4" Type="http://schemas.openxmlformats.org/officeDocument/2006/relationships/image" Target="../media/image8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image" Target="../media/image88.png"/><Relationship Id="rId7" Type="http://schemas.openxmlformats.org/officeDocument/2006/relationships/image" Target="../media/image89.png"/><Relationship Id="rId8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jpe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emf"/><Relationship Id="rId3" Type="http://schemas.openxmlformats.org/officeDocument/2006/relationships/image" Target="../media/image94.e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tiff"/><Relationship Id="rId4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4" Type="http://schemas.openxmlformats.org/officeDocument/2006/relationships/image" Target="../media/image102.jpeg"/><Relationship Id="rId5" Type="http://schemas.openxmlformats.org/officeDocument/2006/relationships/image" Target="../media/image103.tiff"/><Relationship Id="rId6" Type="http://schemas.openxmlformats.org/officeDocument/2006/relationships/image" Target="../media/image10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gi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tiff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arxiv.org/pdf/1208.1402v1" TargetMode="External"/><Relationship Id="rId8" Type="http://schemas.openxmlformats.org/officeDocument/2006/relationships/hyperlink" Target="http://arxiv.org/abs/1305.5766" TargetMode="External"/><Relationship Id="rId9" Type="http://schemas.openxmlformats.org/officeDocument/2006/relationships/hyperlink" Target="http://arxiv.org/abs/1307.5288" TargetMode="Externa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Relationship Id="rId3" Type="http://schemas.openxmlformats.org/officeDocument/2006/relationships/image" Target="../media/image5.tiff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f"/><Relationship Id="rId3" Type="http://schemas.openxmlformats.org/officeDocument/2006/relationships/image" Target="../media/image79.tif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4" Type="http://schemas.openxmlformats.org/officeDocument/2006/relationships/image" Target="../media/image11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tiff"/><Relationship Id="rId3" Type="http://schemas.openxmlformats.org/officeDocument/2006/relationships/image" Target="../media/image114.e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4" Type="http://schemas.openxmlformats.org/officeDocument/2006/relationships/image" Target="../media/image1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tif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emf"/><Relationship Id="rId3" Type="http://schemas.openxmlformats.org/officeDocument/2006/relationships/image" Target="../media/image119.tif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gif"/><Relationship Id="rId4" Type="http://schemas.openxmlformats.org/officeDocument/2006/relationships/image" Target="../media/image1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gi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3.gif"/><Relationship Id="rId3" Type="http://schemas.openxmlformats.org/officeDocument/2006/relationships/image" Target="../media/image124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emf"/><Relationship Id="rId3" Type="http://schemas.openxmlformats.org/officeDocument/2006/relationships/image" Target="../media/image125.e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emf"/><Relationship Id="rId4" Type="http://schemas.openxmlformats.org/officeDocument/2006/relationships/image" Target="../media/image12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em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emf"/><Relationship Id="rId4" Type="http://schemas.openxmlformats.org/officeDocument/2006/relationships/image" Target="../media/image13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5" Type="http://schemas.openxmlformats.org/officeDocument/2006/relationships/image" Target="../media/image9.tiff"/><Relationship Id="rId6" Type="http://schemas.openxmlformats.org/officeDocument/2006/relationships/image" Target="../media/image10.tiff"/><Relationship Id="rId7" Type="http://schemas.openxmlformats.org/officeDocument/2006/relationships/image" Target="../media/image4.tiff"/><Relationship Id="rId8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tiff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tiff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emf"/><Relationship Id="rId4" Type="http://schemas.openxmlformats.org/officeDocument/2006/relationships/image" Target="../media/image13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2.e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tiff"/><Relationship Id="rId4" Type="http://schemas.openxmlformats.org/officeDocument/2006/relationships/image" Target="../media/image137.tiff"/><Relationship Id="rId5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emf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8.emf"/><Relationship Id="rId3" Type="http://schemas.openxmlformats.org/officeDocument/2006/relationships/image" Target="../media/image93.emf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Beamstrahlung</a:t>
            </a:r>
            <a:r>
              <a:rPr lang="en-US" dirty="0" smtClean="0"/>
              <a:t> and GUINEA</a:t>
            </a:r>
            <a:r>
              <a:rPr lang="en-US" dirty="0" smtClean="0"/>
              <a:t>-PIG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Daniel Schulte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Beam </a:t>
            </a:r>
            <a:r>
              <a:rPr lang="en-US" dirty="0" smtClean="0"/>
              <a:t>Energy Spread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850900"/>
            <a:ext cx="4419600" cy="2580029"/>
          </a:xfrm>
          <a:prstGeom prst="rect">
            <a:avLst/>
          </a:prstGeom>
        </p:spPr>
      </p:pic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753" y="3430929"/>
            <a:ext cx="4148247" cy="31566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6701" y="863600"/>
            <a:ext cx="40132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has an uncorrelated energy spread from the damping ring (and the positron production in ILC)</a:t>
            </a:r>
          </a:p>
          <a:p>
            <a:endParaRPr lang="en-US" dirty="0"/>
          </a:p>
          <a:p>
            <a:r>
              <a:rPr lang="en-US" dirty="0" smtClean="0"/>
              <a:t>But it also has a correlated energy spread from the acceleration</a:t>
            </a:r>
          </a:p>
          <a:p>
            <a:endParaRPr lang="en-US" dirty="0"/>
          </a:p>
          <a:p>
            <a:r>
              <a:rPr lang="en-US" dirty="0" smtClean="0"/>
              <a:t>Cause are </a:t>
            </a:r>
            <a:r>
              <a:rPr lang="en-US" dirty="0" err="1" smtClean="0"/>
              <a:t>wakefields</a:t>
            </a:r>
            <a:r>
              <a:rPr lang="en-US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early particles take energy from the cavity </a:t>
            </a:r>
            <a:r>
              <a:rPr lang="en-US" dirty="0"/>
              <a:t>s</a:t>
            </a:r>
            <a:r>
              <a:rPr lang="en-US" dirty="0" smtClean="0"/>
              <a:t>o later particles are accelerated less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Some trick with RF phase reduces the effect</a:t>
            </a:r>
            <a:r>
              <a:rPr lang="en-US" dirty="0"/>
              <a:t> </a:t>
            </a:r>
            <a:r>
              <a:rPr lang="en-US" dirty="0" smtClean="0"/>
              <a:t>but does not fully eliminate it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More important in CLIC than ILC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Final energy spread is a key parameter for the beam parameters, efficiency and luminosity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more spread is higher efficiency and more luminosity but limited by energy acceptance of BDS</a:t>
            </a:r>
          </a:p>
        </p:txBody>
      </p:sp>
    </p:spTree>
    <p:extLst>
      <p:ext uri="{BB962C8B-B14F-4D97-AF65-F5344CB8AC3E}">
        <p14:creationId xmlns:p14="http://schemas.microsoft.com/office/powerpoint/2010/main" val="3598766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Beam Energy Spread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 descr="rf_comp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800" y="719667"/>
            <a:ext cx="4572000" cy="3200400"/>
          </a:xfrm>
          <a:prstGeom prst="rect">
            <a:avLst/>
          </a:prstGeom>
        </p:spPr>
      </p:pic>
      <p:pic>
        <p:nvPicPr>
          <p:cNvPr id="7" name="Picture 6" descr="rf_comp2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25" y="3308350"/>
            <a:ext cx="45720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1066802"/>
            <a:ext cx="416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Loaded gradient seen by a single bunch for on-crest acceleration:</a:t>
            </a:r>
          </a:p>
          <a:p>
            <a:pPr>
              <a:buFont typeface="Wingdings" pitchFamily="30" charset="2"/>
              <a:buChar char="Ø"/>
            </a:pPr>
            <a:r>
              <a:rPr lang="en-US" dirty="0" smtClean="0"/>
              <a:t> 2% full gradient spread</a:t>
            </a:r>
          </a:p>
          <a:p>
            <a:pPr>
              <a:buFont typeface="Wingdings" pitchFamily="30" charset="2"/>
              <a:buChar char="Ø"/>
            </a:pPr>
            <a:r>
              <a:rPr lang="en-US" dirty="0" smtClean="0"/>
              <a:t> 0.7% RMS gradient spread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75200" y="4572000"/>
            <a:ext cx="416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Loaded gradient seen by a single bunch for off-crest acceleration (12°):</a:t>
            </a:r>
          </a:p>
          <a:p>
            <a:pPr>
              <a:buFont typeface="Wingdings" pitchFamily="30" charset="2"/>
              <a:buChar char="Ø"/>
            </a:pPr>
            <a:r>
              <a:rPr lang="en-US" dirty="0" smtClean="0"/>
              <a:t> 1% full gradient spread</a:t>
            </a:r>
          </a:p>
          <a:p>
            <a:pPr>
              <a:buFont typeface="Wingdings" pitchFamily="30" charset="2"/>
              <a:buChar char="Ø"/>
            </a:pPr>
            <a:r>
              <a:rPr lang="en-US" dirty="0" smtClean="0"/>
              <a:t> 0.35% RMS gradient spread</a:t>
            </a:r>
          </a:p>
          <a:p>
            <a:pPr>
              <a:buFont typeface="Wingdings" pitchFamily="30" charset="2"/>
              <a:buChar char="Ø"/>
            </a:pPr>
            <a:r>
              <a:rPr lang="en-US" dirty="0" smtClean="0"/>
              <a:t>Loose about 2% in 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923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Energy Correlation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76401" y="1066800"/>
            <a:ext cx="2324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Early particles see full energy in other beam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But other bunch has not yet pinched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56201" y="896034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Late particles often see particles that lost energy in other beam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But other bunch has pinched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1665" y="2877066"/>
            <a:ext cx="31654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 at 380 </a:t>
            </a:r>
            <a:r>
              <a:rPr lang="en-US" dirty="0" err="1" smtClean="0"/>
              <a:t>GeV</a:t>
            </a:r>
            <a:r>
              <a:rPr lang="en-US" dirty="0" smtClean="0"/>
              <a:t> is shown</a:t>
            </a:r>
          </a:p>
          <a:p>
            <a:endParaRPr lang="en-US" dirty="0" smtClean="0"/>
          </a:p>
          <a:p>
            <a:r>
              <a:rPr lang="en-US" dirty="0" smtClean="0"/>
              <a:t>Full </a:t>
            </a:r>
            <a:r>
              <a:rPr lang="en-US" dirty="0" smtClean="0"/>
              <a:t>energy difference is 1</a:t>
            </a:r>
            <a:r>
              <a:rPr lang="en-US" dirty="0" smtClean="0"/>
              <a:t>%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Note: CLIC studies take these correlations fully into account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11" descr="energy_vs_z_38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36" y="2267129"/>
            <a:ext cx="5045523" cy="393835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3695700" y="1713131"/>
            <a:ext cx="1562100" cy="17920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553200" y="1819364"/>
            <a:ext cx="508002" cy="2752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34212" y="4967249"/>
            <a:ext cx="183205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Dominique </a:t>
            </a:r>
            <a:r>
              <a:rPr lang="en-US" sz="1600" dirty="0" err="1" smtClean="0"/>
              <a:t>Aromski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99726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Example Correlation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" name="Picture 2" descr="imbal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09549"/>
            <a:ext cx="6456644" cy="45196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3208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Particles in head (higher energy) collide more on far side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362200" y="1524000"/>
            <a:ext cx="3797300" cy="177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286000" y="2590800"/>
            <a:ext cx="3416300" cy="1054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3200" y="3314700"/>
            <a:ext cx="1993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centre</a:t>
            </a:r>
            <a:r>
              <a:rPr lang="en-US" dirty="0" smtClean="0"/>
              <a:t> both beams always have the same energy</a:t>
            </a:r>
          </a:p>
          <a:p>
            <a:r>
              <a:rPr lang="en-US" dirty="0" smtClean="0"/>
              <a:t>(but collision energy changes)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3200" y="509549"/>
            <a:ext cx="20828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CLIC 3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err="1" smtClean="0"/>
              <a:t>beamstrahlung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31796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Example Correlation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" name="Picture 2" descr="imbal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749300"/>
            <a:ext cx="6114143" cy="4279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749300"/>
            <a:ext cx="26416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CLIC 3 </a:t>
            </a:r>
            <a:r>
              <a:rPr lang="en-US" dirty="0" err="1" smtClean="0"/>
              <a:t>TeV</a:t>
            </a:r>
            <a:r>
              <a:rPr lang="en-US" dirty="0" smtClean="0"/>
              <a:t> with </a:t>
            </a:r>
            <a:r>
              <a:rPr lang="en-US" dirty="0" err="1" smtClean="0"/>
              <a:t>beamstrahlung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2451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Still a correlation of energy difference and longitudinal position close to nominal </a:t>
            </a:r>
            <a:r>
              <a:rPr lang="en-US" dirty="0" err="1" smtClean="0"/>
              <a:t>centre</a:t>
            </a:r>
            <a:r>
              <a:rPr lang="en-US" dirty="0" smtClean="0"/>
              <a:t>-of-mass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799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Modelling</a:t>
            </a:r>
            <a:r>
              <a:rPr lang="en-US" dirty="0" smtClean="0"/>
              <a:t> Beam </a:t>
            </a:r>
            <a:r>
              <a:rPr lang="en-US" dirty="0" smtClean="0"/>
              <a:t>Spectrum 3TeV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8600" y="4876800"/>
            <a:ext cx="8763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Left: </a:t>
            </a:r>
            <a:r>
              <a:rPr lang="en-GB" sz="2000" dirty="0" err="1" smtClean="0"/>
              <a:t>dN</a:t>
            </a:r>
            <a:r>
              <a:rPr lang="en-GB" sz="2000" dirty="0" smtClean="0"/>
              <a:t>/</a:t>
            </a:r>
            <a:r>
              <a:rPr lang="en-GB" sz="2000" dirty="0" err="1" smtClean="0"/>
              <a:t>dEe</a:t>
            </a:r>
            <a:r>
              <a:rPr lang="en-GB" sz="2000" dirty="0" smtClean="0"/>
              <a:t> distribution </a:t>
            </a:r>
            <a:r>
              <a:rPr lang="en-GB" sz="2000" dirty="0" err="1" smtClean="0"/>
              <a:t>Guineapig</a:t>
            </a:r>
            <a:r>
              <a:rPr lang="en-GB" sz="2000" dirty="0" smtClean="0"/>
              <a:t> events (blue) and Circe2 generated events using a Power function mapping (red); 20 </a:t>
            </a:r>
            <a:r>
              <a:rPr lang="en-GB" sz="2000" dirty="0"/>
              <a:t>G</a:t>
            </a:r>
            <a:r>
              <a:rPr lang="en-GB" sz="2000" dirty="0" smtClean="0"/>
              <a:t>eV bins.</a:t>
            </a:r>
          </a:p>
          <a:p>
            <a:r>
              <a:rPr lang="en-GB" sz="2000" dirty="0" smtClean="0"/>
              <a:t>Right: zoom in the high energy region; 1 GeV bins/</a:t>
            </a:r>
            <a:endParaRPr lang="en-GB" sz="2000" dirty="0"/>
          </a:p>
          <a:p>
            <a:r>
              <a:rPr lang="en-GB" sz="2000" dirty="0" smtClean="0"/>
              <a:t>Good </a:t>
            </a:r>
            <a:r>
              <a:rPr lang="en-GB" sz="2000" dirty="0"/>
              <a:t>agreement with </a:t>
            </a:r>
            <a:r>
              <a:rPr lang="en-GB" sz="2000" dirty="0" err="1" smtClean="0"/>
              <a:t>Guineapig</a:t>
            </a:r>
            <a:r>
              <a:rPr lang="en-GB" sz="2000" dirty="0" smtClean="0"/>
              <a:t> </a:t>
            </a:r>
            <a:r>
              <a:rPr lang="en-GB" sz="2000" dirty="0"/>
              <a:t>events in </a:t>
            </a:r>
            <a:r>
              <a:rPr lang="en-GB" sz="2000" dirty="0" smtClean="0"/>
              <a:t>the whole </a:t>
            </a:r>
            <a:r>
              <a:rPr lang="en-GB" sz="2000" dirty="0"/>
              <a:t>E</a:t>
            </a:r>
            <a:r>
              <a:rPr lang="en-GB" sz="2000" dirty="0" smtClean="0"/>
              <a:t> range.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100" y="1066801"/>
            <a:ext cx="4291161" cy="381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1066800"/>
            <a:ext cx="4460669" cy="3781038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5791200" y="679450"/>
            <a:ext cx="2895600" cy="3651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</a:rPr>
              <a:t>J-J. </a:t>
            </a:r>
            <a:r>
              <a:rPr lang="en-US" sz="2000" dirty="0" err="1" smtClean="0">
                <a:solidFill>
                  <a:schemeClr val="tx1"/>
                </a:solidFill>
              </a:rPr>
              <a:t>Blaising</a:t>
            </a:r>
            <a:r>
              <a:rPr lang="en-US" sz="2000" dirty="0" smtClean="0">
                <a:solidFill>
                  <a:schemeClr val="tx1"/>
                </a:solidFill>
              </a:rPr>
              <a:t>, LAPP/IN2P3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413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Modelling</a:t>
            </a:r>
            <a:r>
              <a:rPr lang="en-US" dirty="0" smtClean="0"/>
              <a:t> Beam </a:t>
            </a:r>
            <a:r>
              <a:rPr lang="en-US" dirty="0" smtClean="0"/>
              <a:t>Spectrum 3TeV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8600" y="4876800"/>
            <a:ext cx="8763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Left: </a:t>
            </a:r>
            <a:r>
              <a:rPr lang="en-GB" sz="2000" dirty="0" err="1" smtClean="0"/>
              <a:t>dN</a:t>
            </a:r>
            <a:r>
              <a:rPr lang="en-GB" sz="2000" dirty="0" smtClean="0"/>
              <a:t>/</a:t>
            </a:r>
            <a:r>
              <a:rPr lang="en-GB" sz="2000" dirty="0" err="1" smtClean="0"/>
              <a:t>d√s</a:t>
            </a:r>
            <a:r>
              <a:rPr lang="en-GB" sz="2000" dirty="0" smtClean="0"/>
              <a:t> distribution </a:t>
            </a:r>
            <a:r>
              <a:rPr lang="en-GB" sz="2000" dirty="0" err="1" smtClean="0"/>
              <a:t>Guineapig</a:t>
            </a:r>
            <a:r>
              <a:rPr lang="en-GB" sz="2000" dirty="0" smtClean="0"/>
              <a:t> events (blue) and Circe2 generated events using a </a:t>
            </a:r>
            <a:r>
              <a:rPr lang="en-GB" sz="2000" dirty="0"/>
              <a:t>p</a:t>
            </a:r>
            <a:r>
              <a:rPr lang="en-GB" sz="2000" dirty="0" smtClean="0"/>
              <a:t>ower function mapping (red); 20 GeV bins. </a:t>
            </a:r>
          </a:p>
          <a:p>
            <a:r>
              <a:rPr lang="en-GB" sz="2000" dirty="0" smtClean="0"/>
              <a:t>Right</a:t>
            </a:r>
            <a:r>
              <a:rPr lang="en-GB" sz="2000" dirty="0"/>
              <a:t>: </a:t>
            </a:r>
            <a:r>
              <a:rPr lang="en-GB" sz="2000" dirty="0" smtClean="0"/>
              <a:t>zoom into the high √s region; 1 GeV bins;  looks good.</a:t>
            </a:r>
            <a:endParaRPr lang="en-GB" sz="2000" dirty="0"/>
          </a:p>
          <a:p>
            <a:r>
              <a:rPr lang="en-GB" sz="2000" dirty="0"/>
              <a:t>C</a:t>
            </a:r>
            <a:r>
              <a:rPr lang="en-GB" sz="2000" dirty="0" smtClean="0"/>
              <a:t>heck the distribution ratios. 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66799"/>
            <a:ext cx="4525873" cy="38397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7226" y="1036611"/>
            <a:ext cx="4660047" cy="3869973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6096000" y="671486"/>
            <a:ext cx="2895600" cy="365125"/>
          </a:xfrm>
          <a:prstGeom prst="rect">
            <a:avLst/>
          </a:prstGeom>
          <a:solidFill>
            <a:srgbClr val="D9D9D9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</a:rPr>
              <a:t>J-J. </a:t>
            </a:r>
            <a:r>
              <a:rPr lang="en-US" sz="2000" dirty="0" err="1" smtClean="0">
                <a:solidFill>
                  <a:schemeClr val="tx1"/>
                </a:solidFill>
              </a:rPr>
              <a:t>Blaising</a:t>
            </a:r>
            <a:r>
              <a:rPr lang="en-US" sz="2000" dirty="0" smtClean="0">
                <a:solidFill>
                  <a:schemeClr val="tx1"/>
                </a:solidFill>
              </a:rPr>
              <a:t>, LAPP/IN2P3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330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42" y="948772"/>
            <a:ext cx="5466858" cy="11684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311327"/>
              </p:ext>
            </p:extLst>
          </p:nvPr>
        </p:nvGraphicFramePr>
        <p:xfrm>
          <a:off x="21336" y="3738880"/>
          <a:ext cx="6961365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9864"/>
                <a:gridCol w="1447800"/>
                <a:gridCol w="1295400"/>
                <a:gridCol w="1130300"/>
                <a:gridCol w="1128001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Δε</a:t>
                      </a:r>
                      <a:r>
                        <a:rPr lang="en-US" sz="1600" baseline="-25000" dirty="0" err="1" smtClean="0">
                          <a:latin typeface="Avenir Book"/>
                          <a:cs typeface="Avenir Book"/>
                        </a:rPr>
                        <a:t>x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[nm]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Δε</a:t>
                      </a:r>
                      <a:r>
                        <a:rPr lang="en-US" sz="1600" baseline="-25000" dirty="0" err="1" smtClean="0">
                          <a:latin typeface="Avenir Book"/>
                          <a:cs typeface="Avenir Book"/>
                        </a:rPr>
                        <a:t>y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[nm]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Total contribution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Design limits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Static </a:t>
                      </a: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imperf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.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Dynamic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imperf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.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Damping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ring exit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Avenir Book"/>
                          <a:cs typeface="Avenir Book"/>
                        </a:rPr>
                        <a:t>700</a:t>
                      </a:r>
                      <a:endParaRPr lang="en-US" sz="1600" dirty="0">
                        <a:solidFill>
                          <a:srgbClr val="0000FF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End of RTML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150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1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2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2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End of main </a:t>
                      </a:r>
                      <a:r>
                        <a:rPr lang="en-US" sz="1600" dirty="0" err="1" smtClean="0">
                          <a:latin typeface="Avenir Book"/>
                          <a:cs typeface="Avenir Book"/>
                        </a:rPr>
                        <a:t>linac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Interaction point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sum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Avenir Book"/>
                          <a:cs typeface="Avenir Book"/>
                        </a:rPr>
                        <a:t>950</a:t>
                      </a:r>
                      <a:endParaRPr lang="en-US" sz="1600" dirty="0">
                        <a:solidFill>
                          <a:srgbClr val="0000FF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6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12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12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473700" y="2240214"/>
            <a:ext cx="36703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Imperfections are </a:t>
            </a:r>
            <a:r>
              <a:rPr lang="en-US" dirty="0" smtClean="0">
                <a:latin typeface="Avenir Book"/>
                <a:cs typeface="Avenir Book"/>
              </a:rPr>
              <a:t>main </a:t>
            </a:r>
            <a:r>
              <a:rPr lang="en-US" dirty="0" smtClean="0">
                <a:latin typeface="Avenir Book"/>
                <a:cs typeface="Avenir Book"/>
              </a:rPr>
              <a:t>source of final vertical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Require 90% likelihood to meet static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r>
              <a:rPr lang="en-US" dirty="0" smtClean="0">
                <a:latin typeface="Avenir Book"/>
                <a:cs typeface="Avenir Book"/>
              </a:rPr>
              <a:t> growth target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10" name="Picture 9" descr="p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947" y="1160075"/>
            <a:ext cx="2379853" cy="9234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2472772"/>
            <a:ext cx="3538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Damping ring main source of horizontal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But value is OK, as we will see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73900" y="4644211"/>
            <a:ext cx="19304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</a:t>
            </a:r>
            <a:r>
              <a:rPr lang="en-US" dirty="0" err="1" smtClean="0"/>
              <a:t>emittance</a:t>
            </a:r>
            <a:r>
              <a:rPr lang="en-US" dirty="0" smtClean="0"/>
              <a:t>: 30 nm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Not very Gaussian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Can be smaller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3251200" y="6070600"/>
            <a:ext cx="3822700" cy="52324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692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Autofit/>
          </a:bodyPr>
          <a:lstStyle/>
          <a:p>
            <a:r>
              <a:rPr lang="en-US" sz="3600" dirty="0" smtClean="0"/>
              <a:t>Example Imperfection: </a:t>
            </a:r>
            <a:r>
              <a:rPr lang="en-US" sz="3600" dirty="0" err="1" smtClean="0"/>
              <a:t>Wakefields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5690" y="1696260"/>
            <a:ext cx="3048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Wakefields</a:t>
            </a:r>
            <a:r>
              <a:rPr lang="en-US" dirty="0" smtClean="0"/>
              <a:t> can lead to instability/</a:t>
            </a:r>
            <a:r>
              <a:rPr lang="en-US" dirty="0" err="1" smtClean="0"/>
              <a:t>emittance</a:t>
            </a:r>
            <a:r>
              <a:rPr lang="en-US" dirty="0" smtClean="0"/>
              <a:t> growth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2222" y="777192"/>
            <a:ext cx="5864578" cy="17898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7" name="Picture 16" descr="t2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90" y="2675245"/>
            <a:ext cx="4102609" cy="3699274"/>
          </a:xfrm>
          <a:prstGeom prst="rect">
            <a:avLst/>
          </a:prstGeom>
        </p:spPr>
      </p:pic>
      <p:pic>
        <p:nvPicPr>
          <p:cNvPr id="19" name="Picture 18" descr="cavity.eps"/>
          <p:cNvPicPr>
            <a:picLocks noChangeAspect="1"/>
          </p:cNvPicPr>
          <p:nvPr/>
        </p:nvPicPr>
        <p:blipFill>
          <a:blip r:embed="rId4"/>
          <a:srcRect l="2478" t="12218" r="19823" b="24437"/>
          <a:stretch>
            <a:fillRect/>
          </a:stretch>
        </p:blipFill>
        <p:spPr>
          <a:xfrm>
            <a:off x="4178300" y="4696883"/>
            <a:ext cx="5018646" cy="16594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6000" y="2959100"/>
            <a:ext cx="414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effect is larger in higher frequency structures, hence N=2x10</a:t>
            </a:r>
            <a:r>
              <a:rPr lang="en-US" baseline="30000" dirty="0" smtClean="0"/>
              <a:t>10</a:t>
            </a:r>
            <a:r>
              <a:rPr lang="en-US" dirty="0" smtClean="0"/>
              <a:t> vs. N=4x10</a:t>
            </a:r>
            <a:r>
              <a:rPr lang="en-US" baseline="30000" dirty="0" smtClean="0"/>
              <a:t>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3" name="Picture 12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590" y="704406"/>
            <a:ext cx="2870405" cy="719557"/>
          </a:xfrm>
          <a:prstGeom prst="rect">
            <a:avLst/>
          </a:prstGeom>
        </p:spPr>
      </p:pic>
      <p:sp>
        <p:nvSpPr>
          <p:cNvPr id="14" name="Donut 13"/>
          <p:cNvSpPr/>
          <p:nvPr/>
        </p:nvSpPr>
        <p:spPr>
          <a:xfrm>
            <a:off x="2412795" y="651345"/>
            <a:ext cx="584200" cy="734518"/>
          </a:xfrm>
          <a:prstGeom prst="donut">
            <a:avLst>
              <a:gd name="adj" fmla="val 6922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Donut 19"/>
          <p:cNvSpPr/>
          <p:nvPr/>
        </p:nvSpPr>
        <p:spPr>
          <a:xfrm>
            <a:off x="1625600" y="651345"/>
            <a:ext cx="876095" cy="734518"/>
          </a:xfrm>
          <a:prstGeom prst="donut">
            <a:avLst>
              <a:gd name="adj" fmla="val 6922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134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Example: Bunch </a:t>
            </a:r>
            <a:r>
              <a:rPr lang="en-US" sz="3600" dirty="0" smtClean="0"/>
              <a:t>in Main </a:t>
            </a:r>
            <a:r>
              <a:rPr lang="en-US" sz="3600" dirty="0" err="1" smtClean="0"/>
              <a:t>Linac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new_t.gif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97000" y="2152650"/>
            <a:ext cx="6350000" cy="2552700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>
          <a:xfrm>
            <a:off x="1663700" y="3770884"/>
            <a:ext cx="3429508" cy="484632"/>
          </a:xfrm>
          <a:prstGeom prst="leftArrow">
            <a:avLst>
              <a:gd name="adj1" fmla="val 13312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87600" y="4255516"/>
            <a:ext cx="2015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Direction of motion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652863" y="1885557"/>
            <a:ext cx="889794" cy="5984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8900" y="1150034"/>
            <a:ext cx="271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Head </a:t>
            </a:r>
            <a:r>
              <a:rPr lang="en-US" dirty="0" smtClean="0"/>
              <a:t>performs </a:t>
            </a:r>
            <a:r>
              <a:rPr lang="en-US" dirty="0" smtClean="0"/>
              <a:t>simple </a:t>
            </a:r>
            <a:r>
              <a:rPr lang="en-US" dirty="0" err="1" smtClean="0"/>
              <a:t>betatron</a:t>
            </a:r>
            <a:r>
              <a:rPr lang="en-US" dirty="0" smtClean="0"/>
              <a:t> oscillation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5060414" y="2064286"/>
            <a:ext cx="1066800" cy="4180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93208" y="1213534"/>
            <a:ext cx="1828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Tail still </a:t>
            </a:r>
            <a:r>
              <a:rPr lang="en-US" dirty="0" smtClean="0"/>
              <a:t>flaps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>
            <a:off x="3771900" y="3492500"/>
            <a:ext cx="3149600" cy="5424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20894" y="4034982"/>
            <a:ext cx="1828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Centre of bunch is much more stable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505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2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Introduction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746" y="908619"/>
            <a:ext cx="77275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GUINEA-PIG</a:t>
            </a:r>
            <a:r>
              <a:rPr lang="en-US" sz="2000" b="1" dirty="0" smtClean="0"/>
              <a:t>:</a:t>
            </a:r>
          </a:p>
          <a:p>
            <a:r>
              <a:rPr lang="en-US" sz="2000" b="1" dirty="0" smtClean="0"/>
              <a:t>G</a:t>
            </a:r>
            <a:r>
              <a:rPr lang="en-US" sz="2000" dirty="0" smtClean="0"/>
              <a:t>enerator of </a:t>
            </a:r>
            <a:r>
              <a:rPr lang="en-US" sz="2000" b="1" dirty="0" smtClean="0"/>
              <a:t>U</a:t>
            </a:r>
            <a:r>
              <a:rPr lang="en-US" sz="2000" dirty="0" smtClean="0"/>
              <a:t>nwanted </a:t>
            </a:r>
            <a:r>
              <a:rPr lang="en-US" sz="2000" b="1" dirty="0" smtClean="0"/>
              <a:t>I</a:t>
            </a:r>
            <a:r>
              <a:rPr lang="en-US" sz="2000" dirty="0" smtClean="0"/>
              <a:t>nteractions for </a:t>
            </a:r>
            <a:r>
              <a:rPr lang="en-US" sz="2000" b="1" dirty="0" smtClean="0"/>
              <a:t>N</a:t>
            </a:r>
            <a:r>
              <a:rPr lang="en-US" sz="2000" dirty="0" smtClean="0"/>
              <a:t>umerical </a:t>
            </a:r>
            <a:r>
              <a:rPr lang="en-US" sz="2000" b="1" dirty="0" smtClean="0"/>
              <a:t>E</a:t>
            </a:r>
            <a:r>
              <a:rPr lang="en-US" sz="2000" dirty="0" smtClean="0"/>
              <a:t>xperiment </a:t>
            </a:r>
            <a:r>
              <a:rPr lang="en-US" sz="2000" b="1" dirty="0" smtClean="0"/>
              <a:t>A</a:t>
            </a:r>
            <a:r>
              <a:rPr lang="en-US" sz="2000" dirty="0" smtClean="0"/>
              <a:t>nalysis – </a:t>
            </a:r>
            <a:r>
              <a:rPr lang="en-US" sz="2000" b="1" dirty="0" err="1"/>
              <a:t>P</a:t>
            </a:r>
            <a:r>
              <a:rPr lang="en-US" sz="2000" dirty="0" err="1" smtClean="0"/>
              <a:t>rogramme</a:t>
            </a:r>
            <a:r>
              <a:rPr lang="en-US" sz="2000" dirty="0" smtClean="0"/>
              <a:t> </a:t>
            </a:r>
            <a:r>
              <a:rPr lang="en-US" sz="2000" b="1" dirty="0" smtClean="0"/>
              <a:t>I</a:t>
            </a:r>
            <a:r>
              <a:rPr lang="en-US" sz="2000" dirty="0" smtClean="0"/>
              <a:t>nterfaced to </a:t>
            </a:r>
            <a:r>
              <a:rPr lang="en-US" sz="2000" b="1" dirty="0" smtClean="0"/>
              <a:t>G</a:t>
            </a:r>
            <a:r>
              <a:rPr lang="en-US" sz="2000" dirty="0" smtClean="0"/>
              <a:t>EANT</a:t>
            </a:r>
          </a:p>
        </p:txBody>
      </p:sp>
      <p:pic>
        <p:nvPicPr>
          <p:cNvPr id="3" name="Picture 2" descr="P50601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0" y="1811494"/>
            <a:ext cx="4023868" cy="30092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7746" y="2222500"/>
            <a:ext cx="45701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GUINEA-PIG </a:t>
            </a:r>
            <a:r>
              <a:rPr lang="en-US" dirty="0"/>
              <a:t>written in C as PhD project at </a:t>
            </a:r>
            <a:r>
              <a:rPr lang="en-US" dirty="0" smtClean="0"/>
              <a:t>DESY (first version 1994)</a:t>
            </a:r>
          </a:p>
          <a:p>
            <a:r>
              <a:rPr lang="en-US" dirty="0" smtClean="0"/>
              <a:t>Mainly a tool for detector and physics studies for TESLA</a:t>
            </a:r>
          </a:p>
          <a:p>
            <a:pPr marL="342900" indent="-342900">
              <a:buFont typeface="Symbol" charset="0"/>
              <a:buChar char=""/>
            </a:pPr>
            <a:r>
              <a:rPr lang="en-US" dirty="0" smtClean="0"/>
              <a:t>focus on single passage</a:t>
            </a:r>
          </a:p>
          <a:p>
            <a:endParaRPr lang="en-US" dirty="0"/>
          </a:p>
          <a:p>
            <a:r>
              <a:rPr lang="en-US" dirty="0"/>
              <a:t>GUINEA-PIG++:</a:t>
            </a:r>
          </a:p>
          <a:p>
            <a:r>
              <a:rPr lang="en-US" dirty="0"/>
              <a:t>Translation into C++ at LAL (written in 2007) some </a:t>
            </a:r>
            <a:r>
              <a:rPr lang="en-US" dirty="0" smtClean="0"/>
              <a:t>additions like </a:t>
            </a:r>
            <a:r>
              <a:rPr lang="en-US" dirty="0" err="1" smtClean="0"/>
              <a:t>polarisation</a:t>
            </a:r>
            <a:r>
              <a:rPr lang="en-US" dirty="0" smtClean="0"/>
              <a:t>,</a:t>
            </a:r>
          </a:p>
          <a:p>
            <a:r>
              <a:rPr lang="en-US" dirty="0" smtClean="0"/>
              <a:t>Should </a:t>
            </a:r>
            <a:r>
              <a:rPr lang="en-US" dirty="0" smtClean="0"/>
              <a:t>now have </a:t>
            </a:r>
            <a:r>
              <a:rPr lang="en-US" dirty="0" err="1" smtClean="0"/>
              <a:t>stabilised</a:t>
            </a:r>
            <a:endParaRPr lang="en-US" dirty="0" smtClean="0"/>
          </a:p>
          <a:p>
            <a:r>
              <a:rPr lang="en-US" dirty="0"/>
              <a:t>Guy Le </a:t>
            </a:r>
            <a:r>
              <a:rPr lang="en-US" dirty="0" err="1" smtClean="0"/>
              <a:t>Meur</a:t>
            </a:r>
            <a:r>
              <a:rPr lang="en-US" dirty="0" smtClean="0"/>
              <a:t>, B. </a:t>
            </a:r>
            <a:r>
              <a:rPr lang="en-US" dirty="0" err="1" smtClean="0"/>
              <a:t>Dalena</a:t>
            </a:r>
            <a:r>
              <a:rPr lang="en-US" dirty="0" smtClean="0"/>
              <a:t>, J. </a:t>
            </a:r>
            <a:r>
              <a:rPr lang="en-US" dirty="0" err="1" smtClean="0"/>
              <a:t>Esberg</a:t>
            </a:r>
            <a:r>
              <a:rPr lang="en-US" dirty="0" smtClean="0"/>
              <a:t>, </a:t>
            </a:r>
            <a:r>
              <a:rPr lang="en-US" dirty="0"/>
              <a:t>C. </a:t>
            </a:r>
            <a:r>
              <a:rPr lang="en-US" dirty="0" err="1" smtClean="0"/>
              <a:t>Rimbault</a:t>
            </a:r>
            <a:r>
              <a:rPr lang="en-US" dirty="0" smtClean="0"/>
              <a:t>, J. </a:t>
            </a:r>
            <a:r>
              <a:rPr lang="en-US" dirty="0" err="1" smtClean="0"/>
              <a:t>Snuverink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https://gitlab.cern.ch/clic-software/guinea-</a:t>
            </a:r>
            <a:r>
              <a:rPr lang="en-US" dirty="0" smtClean="0">
                <a:hlinkClick r:id="rId3"/>
              </a:rPr>
              <a:t>pig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30800" y="5334000"/>
            <a:ext cx="3784599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New fellow starting now to work on the code</a:t>
            </a:r>
          </a:p>
          <a:p>
            <a:r>
              <a:rPr lang="en-US" dirty="0" smtClean="0"/>
              <a:t>Recently modified for </a:t>
            </a:r>
            <a:r>
              <a:rPr lang="en-US" dirty="0" err="1" smtClean="0"/>
              <a:t>muon</a:t>
            </a:r>
            <a:r>
              <a:rPr lang="en-US" dirty="0" smtClean="0"/>
              <a:t> collider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292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Banana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3707" y="844000"/>
            <a:ext cx="3613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 </a:t>
            </a:r>
            <a:r>
              <a:rPr lang="en-US" dirty="0" err="1" smtClean="0"/>
              <a:t>Wakefields+dispersion</a:t>
            </a:r>
            <a:r>
              <a:rPr lang="en-US" dirty="0" smtClean="0"/>
              <a:t> can create banana-shaped bunch in main </a:t>
            </a:r>
            <a:r>
              <a:rPr lang="en-US" dirty="0" err="1" smtClean="0"/>
              <a:t>linac</a:t>
            </a:r>
            <a:endParaRPr lang="en-US" dirty="0"/>
          </a:p>
        </p:txBody>
      </p:sp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479" y="802384"/>
            <a:ext cx="4231321" cy="2416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459" y="1691700"/>
            <a:ext cx="415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</a:t>
            </a:r>
            <a:r>
              <a:rPr lang="en-US" dirty="0" smtClean="0"/>
              <a:t>) Do not model with projected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5460" y="2267040"/>
            <a:ext cx="3613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c) The correct shape should be used</a:t>
            </a:r>
            <a:endParaRPr lang="en-US" dirty="0"/>
          </a:p>
        </p:txBody>
      </p:sp>
      <p:pic>
        <p:nvPicPr>
          <p:cNvPr id="10" name="Picture 9" descr="pac1.eps"/>
          <p:cNvPicPr>
            <a:picLocks noChangeAspect="1"/>
          </p:cNvPicPr>
          <p:nvPr/>
        </p:nvPicPr>
        <p:blipFill>
          <a:blip r:embed="rId3"/>
          <a:srcRect r="3937"/>
          <a:stretch>
            <a:fillRect/>
          </a:stretch>
        </p:blipFill>
        <p:spPr>
          <a:xfrm>
            <a:off x="3202978" y="3356332"/>
            <a:ext cx="5936937" cy="34506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5459" y="2874515"/>
            <a:ext cx="3079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large disruption (ILC) banana can reduce </a:t>
            </a:r>
            <a:r>
              <a:rPr lang="en-US" dirty="0" smtClean="0"/>
              <a:t>luminosity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4502122" y="2563755"/>
            <a:ext cx="1700527" cy="923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550317" y="3098803"/>
            <a:ext cx="593792" cy="22449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65600" y="5531348"/>
            <a:ext cx="252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Study </a:t>
            </a:r>
            <a:r>
              <a:rPr lang="en-US" dirty="0" smtClean="0"/>
              <a:t>for TESLA</a:t>
            </a:r>
          </a:p>
          <a:p>
            <a:r>
              <a:rPr lang="en-US" dirty="0" smtClean="0"/>
              <a:t>Similar disruption as ILC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89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Banana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3707" y="844000"/>
            <a:ext cx="3613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 </a:t>
            </a:r>
            <a:r>
              <a:rPr lang="en-US" dirty="0" err="1" smtClean="0"/>
              <a:t>Wakefields+dispersion</a:t>
            </a:r>
            <a:r>
              <a:rPr lang="en-US" dirty="0" smtClean="0"/>
              <a:t> can create banana-shaped bunch in main </a:t>
            </a:r>
            <a:r>
              <a:rPr lang="en-US" dirty="0" err="1" smtClean="0"/>
              <a:t>linac</a:t>
            </a:r>
            <a:endParaRPr lang="en-US" dirty="0"/>
          </a:p>
        </p:txBody>
      </p:sp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479" y="802384"/>
            <a:ext cx="4231321" cy="2416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459" y="1691700"/>
            <a:ext cx="415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</a:t>
            </a:r>
            <a:r>
              <a:rPr lang="en-US" dirty="0" smtClean="0"/>
              <a:t>) Do not model with projected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5460" y="2267040"/>
            <a:ext cx="3613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c) The correct shape should be used</a:t>
            </a:r>
            <a:endParaRPr lang="en-US" dirty="0"/>
          </a:p>
        </p:txBody>
      </p:sp>
      <p:pic>
        <p:nvPicPr>
          <p:cNvPr id="10" name="Picture 9" descr="pac1.eps"/>
          <p:cNvPicPr>
            <a:picLocks noChangeAspect="1"/>
          </p:cNvPicPr>
          <p:nvPr/>
        </p:nvPicPr>
        <p:blipFill>
          <a:blip r:embed="rId3"/>
          <a:srcRect r="3937"/>
          <a:stretch>
            <a:fillRect/>
          </a:stretch>
        </p:blipFill>
        <p:spPr>
          <a:xfrm>
            <a:off x="3202978" y="3356332"/>
            <a:ext cx="5936937" cy="34506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5459" y="2874515"/>
            <a:ext cx="3079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large disruption (ILC) banana can reduce </a:t>
            </a:r>
            <a:r>
              <a:rPr lang="en-US" dirty="0" smtClean="0"/>
              <a:t>luminosity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124200" y="4254500"/>
            <a:ext cx="2120900" cy="6629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946400" y="4254500"/>
            <a:ext cx="2882900" cy="9271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65600" y="5531348"/>
            <a:ext cx="252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Study </a:t>
            </a:r>
            <a:r>
              <a:rPr lang="en-US" dirty="0" smtClean="0"/>
              <a:t>for TESLA</a:t>
            </a:r>
          </a:p>
          <a:p>
            <a:r>
              <a:rPr lang="en-US" dirty="0" smtClean="0"/>
              <a:t>Similar disruption as ILC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7359" y="3804334"/>
            <a:ext cx="3079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Introduce offset to </a:t>
            </a:r>
            <a:r>
              <a:rPr lang="en-US" dirty="0" err="1" smtClean="0"/>
              <a:t>maximise</a:t>
            </a:r>
            <a:r>
              <a:rPr lang="en-US" dirty="0" smtClean="0"/>
              <a:t> luminosity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4929" y="4917451"/>
            <a:ext cx="3079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Introduce angle to </a:t>
            </a:r>
            <a:r>
              <a:rPr lang="en-US" dirty="0" err="1" smtClean="0"/>
              <a:t>maximise</a:t>
            </a:r>
            <a:r>
              <a:rPr lang="en-US" dirty="0" smtClean="0"/>
              <a:t> luminosity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38007" y="5816414"/>
            <a:ext cx="2467093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But still some change in luminosity spectrum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034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Luminosity and Offset</a:t>
            </a:r>
            <a:endParaRPr lang="en-US" sz="3600" dirty="0"/>
          </a:p>
        </p:txBody>
      </p:sp>
      <p:pic>
        <p:nvPicPr>
          <p:cNvPr id="10" name="Picture 9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4500"/>
            <a:ext cx="4214281" cy="24678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3803" y="3885168"/>
            <a:ext cx="46679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pic>
        <p:nvPicPr>
          <p:cNvPr id="17" name="Picture 16" descr="fil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025" y="4254500"/>
            <a:ext cx="4556675" cy="246784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379665" y="3975100"/>
            <a:ext cx="595035" cy="369332"/>
          </a:xfrm>
          <a:prstGeom prst="rect">
            <a:avLst/>
          </a:prstGeom>
          <a:noFill/>
          <a:ln>
            <a:solidFill>
              <a:srgbClr val="E46C0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CLIC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82182" y="843989"/>
            <a:ext cx="355451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0.4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>
                <a:solidFill>
                  <a:srgbClr val="0000FF"/>
                </a:solidFill>
              </a:rPr>
              <a:t>L = 0.71 L</a:t>
            </a:r>
            <a:r>
              <a:rPr lang="en-US" baseline="-25000" dirty="0">
                <a:solidFill>
                  <a:srgbClr val="0000FF"/>
                </a:solidFill>
              </a:rPr>
              <a:t>0         </a:t>
            </a:r>
            <a:r>
              <a:rPr lang="en-US" dirty="0">
                <a:solidFill>
                  <a:srgbClr val="0000FF"/>
                </a:solidFill>
              </a:rPr>
              <a:t>D</a:t>
            </a:r>
            <a:r>
              <a:rPr lang="en-US" baseline="-25000" dirty="0">
                <a:solidFill>
                  <a:srgbClr val="0000FF"/>
                </a:solidFill>
              </a:rPr>
              <a:t>y</a:t>
            </a:r>
            <a:r>
              <a:rPr lang="en-US" dirty="0">
                <a:solidFill>
                  <a:srgbClr val="0000FF"/>
                </a:solidFill>
              </a:rPr>
              <a:t>~24</a:t>
            </a:r>
          </a:p>
          <a:p>
            <a:endParaRPr lang="en-US" baseline="-25000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 = 0.92 L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0   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~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12</a:t>
            </a:r>
          </a:p>
          <a:p>
            <a:endParaRPr lang="en-US" baseline="-25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rgbClr val="800000"/>
                </a:solidFill>
              </a:rPr>
              <a:t>Will potentially impact spectrum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3" name="Picture 2" descr="off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693" y="559316"/>
            <a:ext cx="5407308" cy="3785116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V="1">
            <a:off x="3136900" y="1919616"/>
            <a:ext cx="1880446" cy="213168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3629271" y="2209650"/>
            <a:ext cx="2828539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781270" y="1922124"/>
            <a:ext cx="4148308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243238" y="1945016"/>
            <a:ext cx="58366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71%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5093546" y="1562100"/>
            <a:ext cx="1691956" cy="240030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790862" y="1445939"/>
            <a:ext cx="407521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48203" y="1458639"/>
            <a:ext cx="583663" cy="369332"/>
          </a:xfrm>
          <a:prstGeom prst="rect">
            <a:avLst/>
          </a:prstGeom>
          <a:noFill/>
          <a:ln>
            <a:solidFill>
              <a:srgbClr val="E46C0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92%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524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Dynamic Variations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1" name="Picture 10" descr="offse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2404" y="3669179"/>
            <a:ext cx="4281404" cy="2996983"/>
          </a:xfrm>
          <a:prstGeom prst="rect">
            <a:avLst/>
          </a:prstGeom>
        </p:spPr>
      </p:pic>
      <p:pic>
        <p:nvPicPr>
          <p:cNvPr id="12" name="Picture 22" descr="p1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2404" y="757082"/>
            <a:ext cx="4279144" cy="306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5901" y="757082"/>
            <a:ext cx="4446504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sources of variations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ground motion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vibration of components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damping ring extraction kickers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RF phase and </a:t>
            </a:r>
            <a:r>
              <a:rPr lang="en-US" dirty="0"/>
              <a:t>a</a:t>
            </a:r>
            <a:r>
              <a:rPr lang="en-US" dirty="0" smtClean="0"/>
              <a:t>mplitude jitters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timing system jitters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endParaRPr lang="en-US" dirty="0"/>
          </a:p>
          <a:p>
            <a:r>
              <a:rPr lang="en-US" dirty="0" smtClean="0"/>
              <a:t>Leads to some modification of the spectrum</a:t>
            </a:r>
          </a:p>
          <a:p>
            <a:r>
              <a:rPr lang="en-US" dirty="0" smtClean="0"/>
              <a:t>(CLIC 3 </a:t>
            </a:r>
            <a:r>
              <a:rPr lang="en-US" dirty="0" err="1" smtClean="0"/>
              <a:t>TeV</a:t>
            </a:r>
            <a:r>
              <a:rPr lang="en-US" dirty="0" smtClean="0"/>
              <a:t> example)</a:t>
            </a:r>
          </a:p>
          <a:p>
            <a:endParaRPr lang="en-US" dirty="0"/>
          </a:p>
          <a:p>
            <a:r>
              <a:rPr lang="en-US" dirty="0" smtClean="0"/>
              <a:t>Typically try to keep these effects small</a:t>
            </a:r>
          </a:p>
          <a:p>
            <a:r>
              <a:rPr lang="en-US" dirty="0" smtClean="0"/>
              <a:t>but some variation with time will be present</a:t>
            </a:r>
          </a:p>
          <a:p>
            <a:endParaRPr lang="en-US" dirty="0"/>
          </a:p>
          <a:p>
            <a:r>
              <a:rPr lang="en-US" dirty="0" smtClean="0"/>
              <a:t>For FCC-</a:t>
            </a:r>
            <a:r>
              <a:rPr lang="en-US" dirty="0" err="1" smtClean="0"/>
              <a:t>ee</a:t>
            </a:r>
            <a:r>
              <a:rPr lang="en-US" dirty="0" smtClean="0"/>
              <a:t> one needs to consider injection of fresh beam in top-up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will affect circulating beam to some extend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412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Note: Benefit of </a:t>
            </a:r>
            <a:r>
              <a:rPr lang="en-US" sz="3600" dirty="0" err="1"/>
              <a:t>B</a:t>
            </a:r>
            <a:r>
              <a:rPr lang="en-US" sz="3600" dirty="0" err="1" smtClean="0"/>
              <a:t>eamstrahlung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3" name="Picture 2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1004130"/>
            <a:ext cx="6019800" cy="42350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" y="100413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beams collider with vertical offset, </a:t>
            </a:r>
            <a:r>
              <a:rPr lang="en-US" dirty="0" err="1" smtClean="0"/>
              <a:t>beamstrahlung</a:t>
            </a:r>
            <a:r>
              <a:rPr lang="en-US" dirty="0" smtClean="0"/>
              <a:t> is increased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55900" y="1460500"/>
            <a:ext cx="2222500" cy="342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755900" y="3224599"/>
            <a:ext cx="1079500" cy="4711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200" y="3224599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one beam is vertically larger it emits more radiation</a:t>
            </a:r>
          </a:p>
          <a:p>
            <a:r>
              <a:rPr lang="en-US" dirty="0" smtClean="0"/>
              <a:t>the other beam will emit less</a:t>
            </a:r>
          </a:p>
          <a:p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755900" y="3695700"/>
            <a:ext cx="1079500" cy="7292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92101" y="5123934"/>
            <a:ext cx="8648700" cy="1200329"/>
          </a:xfrm>
          <a:prstGeom prst="rect">
            <a:avLst/>
          </a:prstGeom>
          <a:solidFill>
            <a:srgbClr val="FCD5B5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Can use </a:t>
            </a:r>
            <a:r>
              <a:rPr lang="en-US" dirty="0" err="1" smtClean="0"/>
              <a:t>beamstrahlung</a:t>
            </a:r>
            <a:r>
              <a:rPr lang="en-US" dirty="0" smtClean="0"/>
              <a:t> to tune the beams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e.g. tune vertical knobs on the beam that emits more to reduce its </a:t>
            </a:r>
            <a:r>
              <a:rPr lang="en-US" dirty="0" err="1" smtClean="0"/>
              <a:t>beamstrahlung</a:t>
            </a:r>
            <a:r>
              <a:rPr lang="en-US" dirty="0" smtClean="0"/>
              <a:t> and increase the one of the other beam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found this allows to effectively tune luminosity</a:t>
            </a:r>
          </a:p>
        </p:txBody>
      </p:sp>
    </p:spTree>
    <p:extLst>
      <p:ext uri="{BB962C8B-B14F-4D97-AF65-F5344CB8AC3E}">
        <p14:creationId xmlns:p14="http://schemas.microsoft.com/office/powerpoint/2010/main" val="240441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Luminosity Spectrum Uncertainty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79400" y="805831"/>
            <a:ext cx="855795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Main uncertainties arise from limited knowledge of colliding beams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You will typically receive a relevant example of beams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But actual beams in the collider can differ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Main implications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Need to measure luminosity spectrum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C</a:t>
            </a:r>
            <a:r>
              <a:rPr lang="en-US" sz="2000" dirty="0" smtClean="0">
                <a:solidFill>
                  <a:srgbClr val="000000"/>
                </a:solidFill>
              </a:rPr>
              <a:t>hallenge is that </a:t>
            </a:r>
            <a:r>
              <a:rPr lang="en-US" sz="2000" dirty="0" err="1" smtClean="0">
                <a:solidFill>
                  <a:srgbClr val="000000"/>
                </a:solidFill>
              </a:rPr>
              <a:t>Bhabha</a:t>
            </a:r>
            <a:r>
              <a:rPr lang="en-US" sz="2000" dirty="0" smtClean="0">
                <a:solidFill>
                  <a:srgbClr val="000000"/>
                </a:solidFill>
              </a:rPr>
              <a:t> events allow to measure E1 / E2 but not directly E1 x E2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err="1" smtClean="0">
                <a:solidFill>
                  <a:srgbClr val="000000"/>
                </a:solidFill>
              </a:rPr>
              <a:t>Bhabha</a:t>
            </a:r>
            <a:r>
              <a:rPr lang="en-US" sz="2000" dirty="0" smtClean="0">
                <a:solidFill>
                  <a:srgbClr val="000000"/>
                </a:solidFill>
              </a:rPr>
              <a:t> particles are deflected by beam so total of transverse momentum of final pair is not not zero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Can be simulated with GUINEA-PIG++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I</a:t>
            </a:r>
            <a:r>
              <a:rPr lang="en-US" sz="2000" dirty="0" smtClean="0">
                <a:solidFill>
                  <a:srgbClr val="000000"/>
                </a:solidFill>
              </a:rPr>
              <a:t>n FCC-</a:t>
            </a:r>
            <a:r>
              <a:rPr lang="en-US" sz="2000" dirty="0" err="1" smtClean="0">
                <a:solidFill>
                  <a:srgbClr val="000000"/>
                </a:solidFill>
              </a:rPr>
              <a:t>ee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calibration of energy at Z-pole could be performed using non-colliding circulating beams, but need to understand error of estimate for colliding beams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604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Use for Luminosity Files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8846" y="605776"/>
            <a:ext cx="8557954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Have to use some switches in </a:t>
            </a:r>
            <a:r>
              <a:rPr lang="en-US" dirty="0" smtClean="0"/>
              <a:t>master input file </a:t>
            </a:r>
            <a:r>
              <a:rPr lang="en-US" dirty="0" err="1" smtClean="0"/>
              <a:t>acc.dat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do_lumi</a:t>
            </a:r>
            <a:r>
              <a:rPr lang="en-US" dirty="0" smtClean="0"/>
              <a:t>=7; </a:t>
            </a:r>
            <a:r>
              <a:rPr lang="en-US" dirty="0" smtClean="0">
                <a:solidFill>
                  <a:srgbClr val="0000FF"/>
                </a:solidFill>
              </a:rPr>
              <a:t>Switches all luminosity calculations on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num_lumi</a:t>
            </a:r>
            <a:r>
              <a:rPr lang="en-US" dirty="0" smtClean="0">
                <a:solidFill>
                  <a:srgbClr val="000000"/>
                </a:solidFill>
              </a:rPr>
              <a:t>=1000000; </a:t>
            </a:r>
            <a:r>
              <a:rPr lang="en-US" dirty="0" smtClean="0">
                <a:solidFill>
                  <a:srgbClr val="0000FF"/>
                </a:solidFill>
              </a:rPr>
              <a:t>Will store up to 1000,000 samples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err="1" smtClean="0"/>
              <a:t>electron_ratio</a:t>
            </a:r>
            <a:r>
              <a:rPr lang="en-US" dirty="0" smtClean="0"/>
              <a:t>=1.0;   </a:t>
            </a:r>
            <a:r>
              <a:rPr lang="en-US" dirty="0" smtClean="0">
                <a:solidFill>
                  <a:srgbClr val="0000FF"/>
                </a:solidFill>
              </a:rPr>
              <a:t>Default is 0.0, which leads to no files, probability to use each beam 				  particle for luminosity calculation per step</a:t>
            </a:r>
          </a:p>
          <a:p>
            <a:r>
              <a:rPr lang="en-US" dirty="0" err="1" smtClean="0"/>
              <a:t>photon_ratio</a:t>
            </a:r>
            <a:r>
              <a:rPr lang="en-US" dirty="0" smtClean="0"/>
              <a:t>=1.0;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lumi_p</a:t>
            </a:r>
            <a:r>
              <a:rPr lang="en-US" dirty="0" smtClean="0">
                <a:solidFill>
                  <a:srgbClr val="000000"/>
                </a:solidFill>
              </a:rPr>
              <a:t>=1e-20; </a:t>
            </a:r>
            <a:r>
              <a:rPr lang="en-US" dirty="0" smtClean="0">
                <a:solidFill>
                  <a:srgbClr val="0000FF"/>
                </a:solidFill>
              </a:rPr>
              <a:t>Or some other value that is large enough, collisions are stored with            			 probability </a:t>
            </a:r>
            <a:r>
              <a:rPr lang="en-US" dirty="0" err="1" smtClean="0">
                <a:solidFill>
                  <a:srgbClr val="0000FF"/>
                </a:solidFill>
              </a:rPr>
              <a:t>lumi_p</a:t>
            </a:r>
            <a:r>
              <a:rPr lang="en-US" dirty="0" smtClean="0">
                <a:solidFill>
                  <a:srgbClr val="0000FF"/>
                </a:solidFill>
              </a:rPr>
              <a:t> x “single collision luminosity”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Load beams if you received the associated files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err="1">
                <a:solidFill>
                  <a:srgbClr val="000000"/>
                </a:solidFill>
              </a:rPr>
              <a:t>l</a:t>
            </a:r>
            <a:r>
              <a:rPr lang="en-US" dirty="0" err="1" smtClean="0">
                <a:solidFill>
                  <a:srgbClr val="000000"/>
                </a:solidFill>
              </a:rPr>
              <a:t>oad_beam</a:t>
            </a:r>
            <a:r>
              <a:rPr lang="en-US" dirty="0" smtClean="0">
                <a:solidFill>
                  <a:srgbClr val="000000"/>
                </a:solidFill>
              </a:rPr>
              <a:t>=3; </a:t>
            </a:r>
            <a:r>
              <a:rPr lang="en-US" dirty="0" smtClean="0">
                <a:solidFill>
                  <a:srgbClr val="0000FF"/>
                </a:solidFill>
              </a:rPr>
              <a:t>For historical reasons, the best solution is option 3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This will load </a:t>
            </a:r>
            <a:r>
              <a:rPr lang="en-US" dirty="0" err="1" smtClean="0">
                <a:solidFill>
                  <a:srgbClr val="000000"/>
                </a:solidFill>
              </a:rPr>
              <a:t>electron.ini</a:t>
            </a:r>
            <a:r>
              <a:rPr lang="en-US" dirty="0" smtClean="0">
                <a:solidFill>
                  <a:srgbClr val="000000"/>
                </a:solidFill>
              </a:rPr>
              <a:t> and </a:t>
            </a:r>
            <a:r>
              <a:rPr lang="en-US" dirty="0" err="1" smtClean="0">
                <a:solidFill>
                  <a:srgbClr val="000000"/>
                </a:solidFill>
              </a:rPr>
              <a:t>positron.ini</a:t>
            </a:r>
            <a:r>
              <a:rPr lang="en-US" dirty="0" smtClean="0">
                <a:solidFill>
                  <a:srgbClr val="000000"/>
                </a:solidFill>
              </a:rPr>
              <a:t>, with each line containing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Energy [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], x, y, z [in </a:t>
            </a:r>
            <a:r>
              <a:rPr lang="en-US" dirty="0" err="1" smtClean="0">
                <a:solidFill>
                  <a:srgbClr val="000000"/>
                </a:solidFill>
              </a:rPr>
              <a:t>μm</a:t>
            </a:r>
            <a:r>
              <a:rPr lang="en-US" dirty="0" smtClean="0">
                <a:solidFill>
                  <a:srgbClr val="000000"/>
                </a:solidFill>
              </a:rPr>
              <a:t> at s=0], </a:t>
            </a:r>
            <a:r>
              <a:rPr lang="en-US" dirty="0" err="1" smtClean="0">
                <a:solidFill>
                  <a:srgbClr val="000000"/>
                </a:solidFill>
              </a:rPr>
              <a:t>vx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vy</a:t>
            </a:r>
            <a:r>
              <a:rPr lang="en-US" dirty="0" smtClean="0">
                <a:solidFill>
                  <a:srgbClr val="000000"/>
                </a:solidFill>
              </a:rPr>
              <a:t> [in </a:t>
            </a:r>
            <a:r>
              <a:rPr lang="en-US" dirty="0" err="1" smtClean="0">
                <a:solidFill>
                  <a:srgbClr val="000000"/>
                </a:solidFill>
              </a:rPr>
              <a:t>μradian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Make sure that </a:t>
            </a:r>
            <a:r>
              <a:rPr lang="en-US" dirty="0" err="1" smtClean="0">
                <a:solidFill>
                  <a:srgbClr val="FF0000"/>
                </a:solidFill>
              </a:rPr>
              <a:t>n_macro</a:t>
            </a:r>
            <a:r>
              <a:rPr lang="en-US" dirty="0" smtClean="0">
                <a:solidFill>
                  <a:srgbClr val="FF0000"/>
                </a:solidFill>
              </a:rPr>
              <a:t> is set to the number of particles in each file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hlinkClick r:id="rId2"/>
              </a:rPr>
              <a:t>https://gitlab.cern.ch/clic-software/guinea-</a:t>
            </a:r>
            <a:r>
              <a:rPr lang="en-US" dirty="0" smtClean="0">
                <a:hlinkClick r:id="rId2"/>
              </a:rPr>
              <a:t>pig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and TESLA-97-08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860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Note: Initial State Radiation</a:t>
            </a:r>
            <a:endParaRPr lang="en-US" sz="3600" dirty="0"/>
          </a:p>
        </p:txBody>
      </p:sp>
      <p:pic>
        <p:nvPicPr>
          <p:cNvPr id="7" name="Picture 6" descr="isr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3737538"/>
            <a:ext cx="4639231" cy="32474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7001" y="930372"/>
            <a:ext cx="353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be switched on, if required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default is </a:t>
            </a:r>
            <a:r>
              <a:rPr lang="en-US" b="1" dirty="0" smtClean="0">
                <a:solidFill>
                  <a:srgbClr val="FF0000"/>
                </a:solidFill>
              </a:rPr>
              <a:t>off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i.e. </a:t>
            </a:r>
            <a:r>
              <a:rPr lang="en-US" dirty="0" err="1" smtClean="0"/>
              <a:t>do_isr</a:t>
            </a:r>
            <a:r>
              <a:rPr lang="en-US" dirty="0" smtClean="0"/>
              <a:t>=0;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Uses simple model</a:t>
            </a:r>
          </a:p>
          <a:p>
            <a:endParaRPr lang="en-US" dirty="0"/>
          </a:p>
          <a:p>
            <a:r>
              <a:rPr lang="en-US" dirty="0" smtClean="0"/>
              <a:t>It probably is best to do it separately in the physics generator</a:t>
            </a:r>
          </a:p>
        </p:txBody>
      </p:sp>
      <p:pic>
        <p:nvPicPr>
          <p:cNvPr id="3" name="Picture 2" descr="lumi2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84600"/>
            <a:ext cx="4572000" cy="3200400"/>
          </a:xfrm>
          <a:prstGeom prst="rect">
            <a:avLst/>
          </a:prstGeom>
        </p:spPr>
      </p:pic>
      <p:pic>
        <p:nvPicPr>
          <p:cNvPr id="4" name="Picture 3" descr="qqp2_f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16" y="288779"/>
            <a:ext cx="3229784" cy="241699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0" name="Picture 9" descr="p0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959" y="2286729"/>
            <a:ext cx="5367041" cy="14978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89601" y="4438648"/>
            <a:ext cx="2324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with no </a:t>
            </a:r>
            <a:r>
              <a:rPr lang="en-US" dirty="0" err="1" smtClean="0"/>
              <a:t>beamstrahlung</a:t>
            </a:r>
            <a:r>
              <a:rPr lang="en-US" dirty="0" smtClean="0"/>
              <a:t> and monochromatic beam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5921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3037"/>
          </a:xfrm>
        </p:spPr>
        <p:txBody>
          <a:bodyPr>
            <a:noAutofit/>
          </a:bodyPr>
          <a:lstStyle/>
          <a:p>
            <a:r>
              <a:rPr lang="en-US" sz="3600" dirty="0" smtClean="0"/>
              <a:t>Note: Bremsstrahlung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" name="Picture 2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00" y="749299"/>
            <a:ext cx="4406900" cy="2027767"/>
          </a:xfrm>
          <a:prstGeom prst="rect">
            <a:avLst/>
          </a:prstGeom>
        </p:spPr>
      </p:pic>
      <p:pic>
        <p:nvPicPr>
          <p:cNvPr id="16" name="Picture 15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7670"/>
            <a:ext cx="5461000" cy="378893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17500" y="876300"/>
            <a:ext cx="3657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Modeled </a:t>
            </a:r>
            <a:r>
              <a:rPr lang="en-US" dirty="0" smtClean="0"/>
              <a:t>as </a:t>
            </a:r>
            <a:r>
              <a:rPr lang="en-US" dirty="0"/>
              <a:t>C</a:t>
            </a:r>
            <a:r>
              <a:rPr lang="en-US" dirty="0" smtClean="0"/>
              <a:t>ompton scattering on virtual photons</a:t>
            </a:r>
          </a:p>
          <a:p>
            <a:endParaRPr lang="en-US" dirty="0"/>
          </a:p>
          <a:p>
            <a:r>
              <a:rPr lang="en-US" b="1" dirty="0" smtClean="0"/>
              <a:t>Beam size effect </a:t>
            </a:r>
            <a:r>
              <a:rPr lang="en-US" dirty="0" smtClean="0"/>
              <a:t>is taken into account as displacement of virtual photon from original particle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372100" y="3062069"/>
            <a:ext cx="3657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beam size can have a significant impact on the  bremsstrahlung cross section</a:t>
            </a:r>
          </a:p>
          <a:p>
            <a:endParaRPr lang="en-US" dirty="0"/>
          </a:p>
          <a:p>
            <a:r>
              <a:rPr lang="en-US" dirty="0" smtClean="0"/>
              <a:t>For actual luminosity measurements careful benchmarking will be required</a:t>
            </a:r>
          </a:p>
          <a:p>
            <a:endParaRPr lang="en-US" dirty="0"/>
          </a:p>
          <a:p>
            <a:r>
              <a:rPr lang="en-US" dirty="0" smtClean="0"/>
              <a:t>In principle beam size effect should impact all processes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but should play a small role for reasonably hard processes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44600" y="3708400"/>
            <a:ext cx="1805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Old TESLA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215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30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Lepton Pair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282"/>
            <a:ext cx="4013200" cy="2077667"/>
          </a:xfrm>
          <a:prstGeom prst="rect">
            <a:avLst/>
          </a:prstGeom>
        </p:spPr>
      </p:pic>
      <p:pic>
        <p:nvPicPr>
          <p:cNvPr id="8" name="Picture 7" descr="pairpr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9876" y="825500"/>
            <a:ext cx="5134124" cy="34277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2231" y="825500"/>
            <a:ext cx="28219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Colliding Photons can produce electron-positron pairs (</a:t>
            </a:r>
            <a:r>
              <a:rPr lang="en-US" dirty="0" smtClean="0">
                <a:solidFill>
                  <a:srgbClr val="0000FF"/>
                </a:solidFill>
              </a:rPr>
              <a:t>incoherent pair production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O(10</a:t>
            </a:r>
            <a:r>
              <a:rPr lang="en-US" baseline="30000" dirty="0" smtClean="0"/>
              <a:t>5</a:t>
            </a:r>
            <a:r>
              <a:rPr lang="en-US" dirty="0" smtClean="0"/>
              <a:t>) per bunch crossing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2230" y="2819558"/>
            <a:ext cx="2821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Beamstrahlung</a:t>
            </a:r>
            <a:r>
              <a:rPr lang="en-US" dirty="0" smtClean="0"/>
              <a:t> photons can turn into pair in strong field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(coherent pair production)</a:t>
            </a:r>
          </a:p>
          <a:p>
            <a:r>
              <a:rPr lang="en-US" dirty="0" smtClean="0"/>
              <a:t>O(1-10</a:t>
            </a:r>
            <a:r>
              <a:rPr lang="en-US" baseline="30000" dirty="0" smtClean="0"/>
              <a:t>8</a:t>
            </a:r>
            <a:r>
              <a:rPr lang="en-US" dirty="0" smtClean="0"/>
              <a:t>) per bunch crossing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9175" y="4769167"/>
            <a:ext cx="2227625" cy="158718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25483" y="5289034"/>
            <a:ext cx="1639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Trident cascade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857500" y="1663700"/>
            <a:ext cx="978408" cy="28143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1003299" y="4253281"/>
            <a:ext cx="711201" cy="352837"/>
          </a:xfrm>
          <a:prstGeom prst="rightArrow">
            <a:avLst/>
          </a:prstGeom>
          <a:solidFill>
            <a:srgbClr val="FF0000"/>
          </a:solidFill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083300" y="5346700"/>
            <a:ext cx="698500" cy="287266"/>
          </a:xfrm>
          <a:prstGeom prst="rightArrow">
            <a:avLst>
              <a:gd name="adj1" fmla="val 39518"/>
              <a:gd name="adj2" fmla="val 395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79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Physics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1600" y="591534"/>
            <a:ext cx="9004300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GUINEA-PIG simulates the interaction of two </a:t>
            </a:r>
            <a:r>
              <a:rPr lang="en-US" dirty="0"/>
              <a:t>colliding </a:t>
            </a:r>
            <a:r>
              <a:rPr lang="en-US" dirty="0" smtClean="0"/>
              <a:t>ultra-relativistic beams containing electrons, positrons and photons (others can be approximated using tricks)</a:t>
            </a:r>
          </a:p>
          <a:p>
            <a:r>
              <a:rPr lang="en-US" dirty="0" smtClean="0"/>
              <a:t>Made for single collisions, can be used for repeated collisions at some level but with care</a:t>
            </a:r>
          </a:p>
          <a:p>
            <a:endParaRPr lang="en-US" dirty="0" smtClean="0"/>
          </a:p>
          <a:p>
            <a:r>
              <a:rPr lang="en-US" dirty="0"/>
              <a:t>Can load </a:t>
            </a:r>
            <a:r>
              <a:rPr lang="en-US" dirty="0" smtClean="0"/>
              <a:t>electron, positron and gamma beams</a:t>
            </a:r>
            <a:r>
              <a:rPr lang="en-US" dirty="0"/>
              <a:t>, typically required because complex energy profile </a:t>
            </a:r>
            <a:r>
              <a:rPr lang="en-US" dirty="0" smtClean="0"/>
              <a:t>exists, also </a:t>
            </a:r>
            <a:r>
              <a:rPr lang="en-US" dirty="0"/>
              <a:t>for gamma-gamma collider</a:t>
            </a:r>
          </a:p>
          <a:p>
            <a:endParaRPr lang="en-US" dirty="0"/>
          </a:p>
          <a:p>
            <a:r>
              <a:rPr lang="en-US" dirty="0" smtClean="0"/>
              <a:t>It includes: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Pinching of the beams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Emission of </a:t>
            </a:r>
            <a:r>
              <a:rPr lang="en-US" dirty="0" err="1" smtClean="0"/>
              <a:t>beamstrahlung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Initial state radiation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Production of incoherent pair background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Bremsstrahlung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Beam size effect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Production of coherent pair background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Production of </a:t>
            </a:r>
            <a:r>
              <a:rPr lang="en-US" dirty="0" err="1" smtClean="0"/>
              <a:t>hadronic</a:t>
            </a:r>
            <a:r>
              <a:rPr lang="en-US" dirty="0" smtClean="0"/>
              <a:t> background (also </a:t>
            </a:r>
            <a:r>
              <a:rPr lang="en-US" dirty="0" err="1" smtClean="0"/>
              <a:t>minijets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GUINEA-PIG++ also includes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Beam </a:t>
            </a:r>
            <a:r>
              <a:rPr lang="en-US" dirty="0" err="1" smtClean="0"/>
              <a:t>polarisation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Trident cascade process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now also hadrons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619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Electron-Positron Pair Production</a:t>
            </a: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pic>
        <p:nvPicPr>
          <p:cNvPr id="8" name="Picture 7" descr="pairpr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723994"/>
            <a:ext cx="3124200" cy="20858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6030" y="730297"/>
            <a:ext cx="56921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Colliding photons can produce electron-positron pairs (</a:t>
            </a:r>
            <a:r>
              <a:rPr lang="en-US" dirty="0" smtClean="0">
                <a:solidFill>
                  <a:srgbClr val="0000FF"/>
                </a:solidFill>
              </a:rPr>
              <a:t>incoherent pair production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O(10</a:t>
            </a:r>
            <a:r>
              <a:rPr lang="en-US" baseline="30000" dirty="0" smtClean="0"/>
              <a:t>5</a:t>
            </a:r>
            <a:r>
              <a:rPr lang="en-US" dirty="0" smtClean="0"/>
              <a:t>) per bunch crossing</a:t>
            </a:r>
          </a:p>
          <a:p>
            <a:endParaRPr lang="en-US" dirty="0"/>
          </a:p>
          <a:p>
            <a:r>
              <a:rPr lang="en-US" dirty="0" smtClean="0"/>
              <a:t>Virtual photon approximation used (beam size and external field effect can be included)</a:t>
            </a:r>
          </a:p>
          <a:p>
            <a:r>
              <a:rPr lang="en-US" dirty="0" smtClean="0"/>
              <a:t>GUINEA-PIG benchmarked </a:t>
            </a:r>
            <a:r>
              <a:rPr lang="en-US" dirty="0" smtClean="0"/>
              <a:t>to </a:t>
            </a:r>
            <a:r>
              <a:rPr lang="en-US" dirty="0" err="1" smtClean="0"/>
              <a:t>Vermaseren</a:t>
            </a:r>
            <a:r>
              <a:rPr lang="en-US" dirty="0" smtClean="0"/>
              <a:t> Monte Carlo</a:t>
            </a:r>
          </a:p>
          <a:p>
            <a:r>
              <a:rPr lang="en-US" dirty="0" smtClean="0"/>
              <a:t>(for Landau-</a:t>
            </a:r>
            <a:r>
              <a:rPr lang="en-US" dirty="0" err="1" smtClean="0"/>
              <a:t>Lifshitz</a:t>
            </a:r>
            <a:r>
              <a:rPr lang="en-US" dirty="0" smtClean="0"/>
              <a:t> process)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1" name="Picture 10" descr="pairspectr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3258808"/>
            <a:ext cx="4300962" cy="3010674"/>
          </a:xfrm>
          <a:prstGeom prst="rect">
            <a:avLst/>
          </a:prstGeom>
        </p:spPr>
      </p:pic>
      <p:pic>
        <p:nvPicPr>
          <p:cNvPr id="10" name="Picture 9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540" y="3070247"/>
            <a:ext cx="4616329" cy="3450629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773040" y="4749857"/>
            <a:ext cx="4114800" cy="1588"/>
          </a:xfrm>
          <a:prstGeom prst="line">
            <a:avLst/>
          </a:prstGeom>
          <a:ln>
            <a:solidFill>
              <a:srgbClr val="DA1B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5559151" y="4544737"/>
            <a:ext cx="2948980" cy="1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690869" y="437457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DA1BA3"/>
                </a:solidFill>
              </a:rPr>
              <a:t>r</a:t>
            </a:r>
            <a:r>
              <a:rPr lang="en-US" dirty="0" smtClean="0">
                <a:solidFill>
                  <a:srgbClr val="DA1BA3"/>
                </a:solidFill>
              </a:rPr>
              <a:t> </a:t>
            </a:r>
            <a:r>
              <a:rPr lang="en-US" dirty="0" err="1" smtClean="0">
                <a:solidFill>
                  <a:srgbClr val="DA1BA3"/>
                </a:solidFill>
              </a:rPr>
              <a:t>B</a:t>
            </a:r>
            <a:r>
              <a:rPr lang="en-US" baseline="-25000" dirty="0" err="1" smtClean="0">
                <a:solidFill>
                  <a:srgbClr val="DA1BA3"/>
                </a:solidFill>
              </a:rPr>
              <a:t>z</a:t>
            </a:r>
            <a:endParaRPr lang="en-US" dirty="0">
              <a:solidFill>
                <a:srgbClr val="DA1BA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98740" y="3333163"/>
            <a:ext cx="40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ϑ</a:t>
            </a:r>
            <a:r>
              <a:rPr lang="en-US" baseline="-25000" dirty="0">
                <a:solidFill>
                  <a:srgbClr val="000090"/>
                </a:solidFill>
              </a:rPr>
              <a:t>0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262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Virtual Photon Approximation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900" y="509549"/>
            <a:ext cx="4216399" cy="3071204"/>
          </a:xfrm>
          <a:prstGeom prst="rect">
            <a:avLst/>
          </a:prstGeom>
        </p:spPr>
      </p:pic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672455"/>
            <a:ext cx="3910906" cy="2724640"/>
          </a:xfrm>
          <a:prstGeom prst="rect">
            <a:avLst/>
          </a:prstGeom>
        </p:spPr>
      </p:pic>
      <p:pic>
        <p:nvPicPr>
          <p:cNvPr id="9" name="Picture 8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12" y="3494655"/>
            <a:ext cx="3812309" cy="850042"/>
          </a:xfrm>
          <a:prstGeom prst="rect">
            <a:avLst/>
          </a:prstGeom>
        </p:spPr>
      </p:pic>
      <p:pic>
        <p:nvPicPr>
          <p:cNvPr id="10" name="Picture 9" descr="p0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24" y="4509907"/>
            <a:ext cx="3644900" cy="8515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1012" y="965200"/>
            <a:ext cx="41415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Choice of maximum </a:t>
            </a:r>
            <a:r>
              <a:rPr lang="en-US" dirty="0" err="1" smtClean="0"/>
              <a:t>virtuality</a:t>
            </a:r>
            <a:r>
              <a:rPr lang="en-US" dirty="0" smtClean="0"/>
              <a:t> Q is somewhat uncertain</a:t>
            </a:r>
          </a:p>
          <a:p>
            <a:r>
              <a:rPr lang="en-US" dirty="0" smtClean="0"/>
              <a:t>Model: full cross section below cut, zero above</a:t>
            </a:r>
          </a:p>
          <a:p>
            <a:endParaRPr lang="en-US" dirty="0" smtClean="0"/>
          </a:p>
          <a:p>
            <a:r>
              <a:rPr lang="en-US" dirty="0" smtClean="0"/>
              <a:t>Impact on spectrum of pairs is limited</a:t>
            </a:r>
          </a:p>
          <a:p>
            <a:r>
              <a:rPr lang="en-US" dirty="0" smtClean="0"/>
              <a:t>But impact on transverse distribution can matter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3924" y="5588000"/>
            <a:ext cx="3317475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At the time important difference with respect to ABEL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4794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Beamsize</a:t>
            </a:r>
            <a:r>
              <a:rPr lang="en-US" dirty="0" smtClean="0"/>
              <a:t> and Pairs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802956"/>
            <a:ext cx="7073900" cy="50873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7649" y="927100"/>
            <a:ext cx="2262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ld TESLA results</a:t>
            </a:r>
          </a:p>
          <a:p>
            <a:endParaRPr lang="en-US" dirty="0"/>
          </a:p>
          <a:p>
            <a:r>
              <a:rPr lang="en-US" dirty="0" smtClean="0"/>
              <a:t>Significant change of cross section</a:t>
            </a:r>
          </a:p>
          <a:p>
            <a:endParaRPr lang="en-US" dirty="0"/>
          </a:p>
          <a:p>
            <a:r>
              <a:rPr lang="en-US" dirty="0" smtClean="0"/>
              <a:t>Typically try to be conservative and ignore effect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7127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Hadronic</a:t>
            </a:r>
            <a:r>
              <a:rPr lang="en-US" sz="3600" dirty="0" smtClean="0"/>
              <a:t> Background</a:t>
            </a:r>
            <a:endParaRPr lang="en-US" sz="3600" dirty="0"/>
          </a:p>
        </p:txBody>
      </p:sp>
      <p:pic>
        <p:nvPicPr>
          <p:cNvPr id="7" name="Picture 6" descr="tes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218" y="593748"/>
            <a:ext cx="3109326" cy="28757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8448" y="1395418"/>
            <a:ext cx="39008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Two implementations in GUINEA-PIG: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119" y="642540"/>
            <a:ext cx="5096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colliding photons can also produce hadrons</a:t>
            </a:r>
          </a:p>
          <a:p>
            <a:r>
              <a:rPr lang="en-US" dirty="0" smtClean="0"/>
              <a:t>(photons look like part-time like a hadron)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48448" y="2037430"/>
            <a:ext cx="3752442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Total cross section </a:t>
            </a:r>
            <a:r>
              <a:rPr lang="en-US" dirty="0" err="1" smtClean="0"/>
              <a:t>parametrisation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 particular PYTHIA cross section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stored initial states can be then be turned to events with PYTHIA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Easily modified to include any other cross section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Includes limits on virtual photons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different cuts in </a:t>
            </a:r>
            <a:r>
              <a:rPr lang="en-US" dirty="0" err="1" smtClean="0"/>
              <a:t>virtuality</a:t>
            </a: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48448" y="4746518"/>
            <a:ext cx="3752442" cy="17543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Direct calculation of </a:t>
            </a:r>
            <a:r>
              <a:rPr lang="en-US" b="1" dirty="0" err="1" smtClean="0"/>
              <a:t>parton-parton</a:t>
            </a:r>
            <a:r>
              <a:rPr lang="en-US" b="1" dirty="0"/>
              <a:t> </a:t>
            </a:r>
            <a:r>
              <a:rPr lang="en-US" b="1" dirty="0" smtClean="0"/>
              <a:t>scattering</a:t>
            </a:r>
            <a:r>
              <a:rPr lang="en-US" dirty="0" smtClean="0"/>
              <a:t>, </a:t>
            </a:r>
            <a:r>
              <a:rPr lang="en-US" dirty="0"/>
              <a:t>b</a:t>
            </a:r>
            <a:r>
              <a:rPr lang="en-US" dirty="0" smtClean="0"/>
              <a:t>ased on </a:t>
            </a:r>
            <a:r>
              <a:rPr lang="en-US" dirty="0" err="1" smtClean="0"/>
              <a:t>parametrisations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of </a:t>
            </a:r>
            <a:r>
              <a:rPr lang="en-US" dirty="0" err="1" smtClean="0"/>
              <a:t>Glück</a:t>
            </a:r>
            <a:r>
              <a:rPr lang="en-US" dirty="0" smtClean="0"/>
              <a:t>, </a:t>
            </a:r>
            <a:r>
              <a:rPr lang="en-US" dirty="0" err="1" smtClean="0"/>
              <a:t>Reya</a:t>
            </a:r>
            <a:r>
              <a:rPr lang="en-US" dirty="0" smtClean="0"/>
              <a:t> and Vogt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 </a:t>
            </a:r>
            <a:r>
              <a:rPr lang="en-US" dirty="0" err="1" smtClean="0"/>
              <a:t>Drees</a:t>
            </a:r>
            <a:r>
              <a:rPr lang="en-US" dirty="0" smtClean="0"/>
              <a:t> and </a:t>
            </a:r>
            <a:r>
              <a:rPr lang="en-US" dirty="0" err="1" smtClean="0"/>
              <a:t>Grassie</a:t>
            </a:r>
            <a:endParaRPr lang="en-US" dirty="0" smtClean="0"/>
          </a:p>
          <a:p>
            <a:r>
              <a:rPr lang="en-US" dirty="0" smtClean="0"/>
              <a:t>Works only for hard scattering</a:t>
            </a:r>
          </a:p>
          <a:p>
            <a:r>
              <a:rPr lang="en-US" dirty="0"/>
              <a:t>F</a:t>
            </a:r>
            <a:r>
              <a:rPr lang="en-US" dirty="0" smtClean="0"/>
              <a:t>ragment with JETSET </a:t>
            </a:r>
          </a:p>
        </p:txBody>
      </p:sp>
      <p:pic>
        <p:nvPicPr>
          <p:cNvPr id="16" name="Picture 15" descr="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621" y="3251539"/>
            <a:ext cx="4869157" cy="346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30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Main uncertainties arise from missing knowledge of actual input distribution</a:t>
            </a:r>
          </a:p>
          <a:p>
            <a:endParaRPr lang="en-US" dirty="0" smtClean="0"/>
          </a:p>
          <a:p>
            <a:r>
              <a:rPr lang="en-US" dirty="0" smtClean="0"/>
              <a:t>Can provide representative examples for physics studies</a:t>
            </a:r>
          </a:p>
          <a:p>
            <a:endParaRPr lang="en-US" dirty="0" smtClean="0"/>
          </a:p>
          <a:p>
            <a:r>
              <a:rPr lang="en-US" dirty="0" smtClean="0"/>
              <a:t>But they are not the ones in the actual machine</a:t>
            </a:r>
          </a:p>
          <a:p>
            <a:endParaRPr lang="en-US" dirty="0" smtClean="0"/>
          </a:p>
          <a:p>
            <a:r>
              <a:rPr lang="en-US" dirty="0" smtClean="0"/>
              <a:t>Need reconstruction of spectrum with measurement</a:t>
            </a:r>
          </a:p>
          <a:p>
            <a:endParaRPr lang="en-US" dirty="0" smtClean="0"/>
          </a:p>
          <a:p>
            <a:r>
              <a:rPr lang="en-US" dirty="0" smtClean="0"/>
              <a:t>Should be able to improve this by using information from the simulation</a:t>
            </a:r>
          </a:p>
          <a:p>
            <a:pPr lvl="1"/>
            <a:r>
              <a:rPr lang="en-US" dirty="0" smtClean="0"/>
              <a:t>but check for robustness with varying initial beams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113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711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Physics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1600" y="591534"/>
            <a:ext cx="9004300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GUINEA-PIG simulates the interaction of two </a:t>
            </a:r>
            <a:r>
              <a:rPr lang="en-US" dirty="0"/>
              <a:t>colliding </a:t>
            </a:r>
            <a:r>
              <a:rPr lang="en-US" dirty="0" smtClean="0"/>
              <a:t>ultra-relativistic beams containing electrons, positrons and photons (others can be approximated using tricks)</a:t>
            </a:r>
          </a:p>
          <a:p>
            <a:r>
              <a:rPr lang="en-US" dirty="0" smtClean="0"/>
              <a:t>Made for single collisions, can be used for repeated collisions at some level but with care</a:t>
            </a:r>
          </a:p>
          <a:p>
            <a:endParaRPr lang="en-US" dirty="0" smtClean="0"/>
          </a:p>
          <a:p>
            <a:r>
              <a:rPr lang="en-US" dirty="0"/>
              <a:t>Can load </a:t>
            </a:r>
            <a:r>
              <a:rPr lang="en-US" dirty="0" smtClean="0"/>
              <a:t>electron, positron and gamma beams</a:t>
            </a:r>
            <a:r>
              <a:rPr lang="en-US" dirty="0"/>
              <a:t>, typically required because complex energy profile </a:t>
            </a:r>
            <a:r>
              <a:rPr lang="en-US" dirty="0" smtClean="0"/>
              <a:t>exists, also </a:t>
            </a:r>
            <a:r>
              <a:rPr lang="en-US" dirty="0"/>
              <a:t>for gamma-gamma collider</a:t>
            </a:r>
          </a:p>
          <a:p>
            <a:endParaRPr lang="en-US" dirty="0"/>
          </a:p>
          <a:p>
            <a:r>
              <a:rPr lang="en-US" dirty="0" smtClean="0"/>
              <a:t>It includes: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Pinching of the beams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Emission of </a:t>
            </a:r>
            <a:r>
              <a:rPr lang="en-US" dirty="0" err="1" smtClean="0"/>
              <a:t>beamstrahlung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Initial state radiation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Production of incoherent pair background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Bremsstrahlung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Beam size effect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Production of coherent pair background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Production of </a:t>
            </a:r>
            <a:r>
              <a:rPr lang="en-US" dirty="0" err="1" smtClean="0"/>
              <a:t>hadronic</a:t>
            </a:r>
            <a:r>
              <a:rPr lang="en-US" dirty="0" smtClean="0"/>
              <a:t> background (also </a:t>
            </a:r>
            <a:r>
              <a:rPr lang="en-US" dirty="0" err="1" smtClean="0"/>
              <a:t>minijets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GUINEA-PIG++ also includes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Beam </a:t>
            </a:r>
            <a:r>
              <a:rPr lang="en-US" dirty="0" err="1" smtClean="0"/>
              <a:t>polarisation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Trident cascade process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but no hadrons</a:t>
            </a:r>
          </a:p>
        </p:txBody>
      </p:sp>
    </p:spTree>
    <p:extLst>
      <p:ext uri="{BB962C8B-B14F-4D97-AF65-F5344CB8AC3E}">
        <p14:creationId xmlns:p14="http://schemas.microsoft.com/office/powerpoint/2010/main" val="324399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Pinch Effect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43810" y="808161"/>
            <a:ext cx="37632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Need strong-strong code</a:t>
            </a:r>
          </a:p>
          <a:p>
            <a:pPr>
              <a:buFont typeface="Arial"/>
              <a:buChar char="•"/>
            </a:pPr>
            <a:r>
              <a:rPr lang="en-US" dirty="0" smtClean="0"/>
              <a:t> CAIN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>
              <a:buFont typeface="Arial"/>
              <a:buChar char="•"/>
            </a:pPr>
            <a:r>
              <a:rPr lang="en-US" dirty="0" smtClean="0"/>
              <a:t> GUINEA-PIG (D. Schulte et al.)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Beams =&gt; macro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Beams =&gt; slices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Slices =&gt; cells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simulation is performed in a number of time steps in each of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macro-particle charges are distributed over the cells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at the cell locations are calculated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are applied to the macro particles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particles are advanced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74810" y="5150876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direction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07064" y="755488"/>
            <a:ext cx="119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direction</a:t>
            </a:r>
            <a:endParaRPr lang="en-US" dirty="0"/>
          </a:p>
        </p:txBody>
      </p:sp>
      <p:pic>
        <p:nvPicPr>
          <p:cNvPr id="9" name="Picture 8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481" y="1124820"/>
            <a:ext cx="5051519" cy="37886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34200" y="80816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41951" y="5889540"/>
            <a:ext cx="2227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Predicted focal points</a:t>
            </a:r>
          </a:p>
          <a:p>
            <a:r>
              <a:rPr lang="en-US" dirty="0" smtClean="0"/>
              <a:t>(for beam </a:t>
            </a:r>
            <a:r>
              <a:rPr lang="en-US" dirty="0" err="1" smtClean="0"/>
              <a:t>centre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6" name="Straight Arrow Connector 5"/>
          <p:cNvCxnSpPr>
            <a:stCxn id="10" idx="0"/>
          </p:cNvCxnSpPr>
          <p:nvPr/>
        </p:nvCxnSpPr>
        <p:spPr>
          <a:xfrm flipV="1">
            <a:off x="7255504" y="2997200"/>
            <a:ext cx="681996" cy="28923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</p:cNvCxnSpPr>
          <p:nvPr/>
        </p:nvCxnSpPr>
        <p:spPr>
          <a:xfrm flipH="1" flipV="1">
            <a:off x="5816600" y="2997200"/>
            <a:ext cx="1438904" cy="28923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7201" y="5618916"/>
            <a:ext cx="29972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All simulation performed with GUINEA-PIG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17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Pinch Effect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43810" y="808161"/>
            <a:ext cx="37632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Need strong-strong code</a:t>
            </a:r>
          </a:p>
          <a:p>
            <a:pPr>
              <a:buFont typeface="Arial"/>
              <a:buChar char="•"/>
            </a:pPr>
            <a:r>
              <a:rPr lang="en-US" dirty="0" smtClean="0"/>
              <a:t> CAIN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>
              <a:buFont typeface="Arial"/>
              <a:buChar char="•"/>
            </a:pPr>
            <a:r>
              <a:rPr lang="en-US" dirty="0" smtClean="0"/>
              <a:t> GUINEA-PIG (D. Schulte et al.)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Beams =&gt; macro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Beams =&gt; slices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Slices =&gt; cells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simulation is performed in a number of time steps in each of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macro-particle charges are distributed over the cells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at the cell locations are calculated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are applied to the macro particles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particles are advanced</a:t>
            </a:r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39910" y="3700857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direction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320345" y="2026876"/>
            <a:ext cx="118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direction</a:t>
            </a:r>
            <a:endParaRPr lang="en-US" dirty="0"/>
          </a:p>
        </p:txBody>
      </p:sp>
      <p:pic>
        <p:nvPicPr>
          <p:cNvPr id="10" name="Picture 9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572" y="985121"/>
            <a:ext cx="5084428" cy="25581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86753" y="544559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Beam-beam force switched off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6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Pinch Effect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43810" y="808161"/>
            <a:ext cx="37632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Need strong-strong code</a:t>
            </a:r>
          </a:p>
          <a:p>
            <a:pPr>
              <a:buFont typeface="Arial"/>
              <a:buChar char="•"/>
            </a:pPr>
            <a:r>
              <a:rPr lang="en-US" dirty="0" smtClean="0"/>
              <a:t> CAIN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>
              <a:buFont typeface="Arial"/>
              <a:buChar char="•"/>
            </a:pPr>
            <a:r>
              <a:rPr lang="en-US" dirty="0" smtClean="0"/>
              <a:t> GUINEA-PIG (D. Schulte et al.)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Beams =&gt; macro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Beams =&gt; slices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Slices =&gt; cells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simulation is performed in a number of time steps in each of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macro-particle charges are distributed over the cells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at the cell locations are calculated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are applied to the macro particles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particles are advanced</a:t>
            </a:r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39910" y="6445089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direction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312998" y="1887175"/>
            <a:ext cx="118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direction</a:t>
            </a:r>
            <a:endParaRPr lang="en-US" dirty="0"/>
          </a:p>
        </p:txBody>
      </p:sp>
      <p:pic>
        <p:nvPicPr>
          <p:cNvPr id="10" name="Picture 9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572" y="985121"/>
            <a:ext cx="5084428" cy="25581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86753" y="544559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Beam-beam force switched off</a:t>
            </a:r>
            <a:endParaRPr lang="en-US" dirty="0"/>
          </a:p>
        </p:txBody>
      </p:sp>
      <p:pic>
        <p:nvPicPr>
          <p:cNvPr id="9" name="Picture 8" descr="fil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9572" y="3710142"/>
            <a:ext cx="5084428" cy="255817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3810" y="5609475"/>
            <a:ext cx="408529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Note: Luminosity increase has been benchmarked to SLC (F</a:t>
            </a:r>
            <a:r>
              <a:rPr lang="en-US" dirty="0"/>
              <a:t>.</a:t>
            </a:r>
            <a:r>
              <a:rPr lang="en-US" dirty="0" smtClean="0"/>
              <a:t> Zimmermann et al.)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949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Pinch Effect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43810" y="808161"/>
            <a:ext cx="37632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Need strong-strong code</a:t>
            </a:r>
          </a:p>
          <a:p>
            <a:pPr>
              <a:buFont typeface="Arial"/>
              <a:buChar char="•"/>
            </a:pPr>
            <a:r>
              <a:rPr lang="en-US" dirty="0" smtClean="0"/>
              <a:t> CAIN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>
              <a:buFont typeface="Arial"/>
              <a:buChar char="•"/>
            </a:pPr>
            <a:r>
              <a:rPr lang="en-US" dirty="0" smtClean="0"/>
              <a:t> GUINEA-PIG (D. Schulte et al.)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Beams =&gt; macro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Beams =&gt; slices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Slices =&gt; cells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simulation is performed in a number of time steps in each of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macro-particle charges are distributed over the cells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at the cell locations are calculated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are applied to the macro particles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particles are advanced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74810" y="5150876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direction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07064" y="755488"/>
            <a:ext cx="119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direction</a:t>
            </a:r>
            <a:endParaRPr lang="en-US" dirty="0"/>
          </a:p>
        </p:txBody>
      </p:sp>
      <p:pic>
        <p:nvPicPr>
          <p:cNvPr id="9" name="Picture 8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481" y="1124820"/>
            <a:ext cx="5051519" cy="37886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34200" y="80816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41951" y="5889540"/>
            <a:ext cx="2227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Predicted focal points</a:t>
            </a:r>
          </a:p>
          <a:p>
            <a:r>
              <a:rPr lang="en-US" dirty="0" smtClean="0"/>
              <a:t>(for beam </a:t>
            </a:r>
            <a:r>
              <a:rPr lang="en-US" dirty="0" err="1" smtClean="0"/>
              <a:t>centre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6" name="Straight Arrow Connector 5"/>
          <p:cNvCxnSpPr>
            <a:stCxn id="10" idx="0"/>
          </p:cNvCxnSpPr>
          <p:nvPr/>
        </p:nvCxnSpPr>
        <p:spPr>
          <a:xfrm flipV="1">
            <a:off x="7255504" y="2997200"/>
            <a:ext cx="681996" cy="28923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</p:cNvCxnSpPr>
          <p:nvPr/>
        </p:nvCxnSpPr>
        <p:spPr>
          <a:xfrm flipH="1" flipV="1">
            <a:off x="5816600" y="2997200"/>
            <a:ext cx="1438904" cy="28923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7201" y="5618916"/>
            <a:ext cx="29972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All simulation performed with GUINEA-PIG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9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Photon Production</a:t>
            </a:r>
            <a:endParaRPr lang="en-US" dirty="0"/>
          </a:p>
        </p:txBody>
      </p:sp>
      <p:pic>
        <p:nvPicPr>
          <p:cNvPr id="7" name="Picture 6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356" y="3837058"/>
            <a:ext cx="4386268" cy="2703441"/>
          </a:xfrm>
          <a:prstGeom prst="rect">
            <a:avLst/>
          </a:prstGeom>
        </p:spPr>
      </p:pic>
      <p:pic>
        <p:nvPicPr>
          <p:cNvPr id="9" name="Picture 8" descr="fil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356" y="839859"/>
            <a:ext cx="4386268" cy="27034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27900" y="534026"/>
            <a:ext cx="1731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 plane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79104" y="3498960"/>
            <a:ext cx="14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plane</a:t>
            </a:r>
            <a:endParaRPr lang="en-US" dirty="0"/>
          </a:p>
        </p:txBody>
      </p:sp>
      <p:pic>
        <p:nvPicPr>
          <p:cNvPr id="5" name="Picture 4" descr="ph_vx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56" y="744092"/>
            <a:ext cx="4229100" cy="2960370"/>
          </a:xfrm>
          <a:prstGeom prst="rect">
            <a:avLst/>
          </a:prstGeom>
        </p:spPr>
      </p:pic>
      <p:pic>
        <p:nvPicPr>
          <p:cNvPr id="10" name="Picture 9" descr="ph_vy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56" y="3786258"/>
            <a:ext cx="4226731" cy="2958712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89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Initial State Radiation</a:t>
            </a:r>
            <a:endParaRPr lang="en-US" dirty="0"/>
          </a:p>
        </p:txBody>
      </p:sp>
      <p:pic>
        <p:nvPicPr>
          <p:cNvPr id="7" name="Picture 6" descr="isr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3737538"/>
            <a:ext cx="4639231" cy="32474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7001" y="930372"/>
            <a:ext cx="3530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be switched on, if required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default is </a:t>
            </a:r>
            <a:r>
              <a:rPr lang="en-US" b="1" dirty="0" smtClean="0"/>
              <a:t>off</a:t>
            </a:r>
          </a:p>
          <a:p>
            <a:endParaRPr lang="en-US" dirty="0"/>
          </a:p>
          <a:p>
            <a:r>
              <a:rPr lang="en-US" dirty="0" smtClean="0"/>
              <a:t>Uses simple model</a:t>
            </a:r>
          </a:p>
          <a:p>
            <a:endParaRPr lang="en-US" dirty="0"/>
          </a:p>
          <a:p>
            <a:r>
              <a:rPr lang="en-US" dirty="0" smtClean="0"/>
              <a:t>It probably is best to do it separately in the physics generator</a:t>
            </a:r>
          </a:p>
        </p:txBody>
      </p:sp>
      <p:pic>
        <p:nvPicPr>
          <p:cNvPr id="3" name="Picture 2" descr="lumi2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84600"/>
            <a:ext cx="4572000" cy="3200400"/>
          </a:xfrm>
          <a:prstGeom prst="rect">
            <a:avLst/>
          </a:prstGeom>
        </p:spPr>
      </p:pic>
      <p:pic>
        <p:nvPicPr>
          <p:cNvPr id="4" name="Picture 3" descr="qqp2_f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16" y="288779"/>
            <a:ext cx="3229784" cy="241699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10" name="Picture 9" descr="p0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959" y="2286729"/>
            <a:ext cx="5367041" cy="149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5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Top Production at Threshold</a:t>
            </a:r>
            <a:endParaRPr lang="en-US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860" y="957228"/>
            <a:ext cx="6240905" cy="5447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6314" y="582881"/>
            <a:ext cx="309768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K. Seidel et al. </a:t>
            </a:r>
            <a:r>
              <a:rPr lang="en-US" b="1" dirty="0" smtClean="0"/>
              <a:t>arXiv:1303.3758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6696" y="1143033"/>
            <a:ext cx="287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production at threshold is strongly affected by beam energy spread and </a:t>
            </a:r>
            <a:r>
              <a:rPr lang="en-US" dirty="0" err="1" smtClean="0"/>
              <a:t>beamstrahlung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6696" y="2680567"/>
            <a:ext cx="29675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</a:t>
            </a:r>
            <a:r>
              <a:rPr lang="en-US" dirty="0"/>
              <a:t> </a:t>
            </a:r>
            <a:r>
              <a:rPr lang="en-US" dirty="0" smtClean="0"/>
              <a:t>L</a:t>
            </a:r>
            <a:r>
              <a:rPr lang="en-US" baseline="-25000" dirty="0" smtClean="0"/>
              <a:t>0.01 </a:t>
            </a:r>
            <a:r>
              <a:rPr lang="en-US" dirty="0" smtClean="0"/>
              <a:t>&gt; 0.6 L impact of </a:t>
            </a:r>
            <a:r>
              <a:rPr lang="en-US" dirty="0" err="1" smtClean="0"/>
              <a:t>beamstrahlung</a:t>
            </a:r>
            <a:r>
              <a:rPr lang="en-US" dirty="0" smtClean="0"/>
              <a:t> is comparable to ISR</a:t>
            </a:r>
          </a:p>
          <a:p>
            <a:endParaRPr lang="en-US" dirty="0" smtClean="0"/>
          </a:p>
          <a:p>
            <a:r>
              <a:rPr lang="en-US" dirty="0" smtClean="0"/>
              <a:t>But depends on physics</a:t>
            </a:r>
            <a:endParaRPr lang="en-US" dirty="0"/>
          </a:p>
        </p:txBody>
      </p:sp>
      <p:pic>
        <p:nvPicPr>
          <p:cNvPr id="11" name="Picture 10" descr="qqp2_f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96" y="4326709"/>
            <a:ext cx="3229784" cy="241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471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Impact on Detector Design</a:t>
            </a:r>
            <a:endParaRPr lang="en-US" sz="32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pic>
        <p:nvPicPr>
          <p:cNvPr id="13" name="Picture 12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406" y="735542"/>
            <a:ext cx="7870184" cy="3234420"/>
          </a:xfrm>
          <a:prstGeom prst="rect">
            <a:avLst/>
          </a:prstGeom>
        </p:spPr>
      </p:pic>
      <p:pic>
        <p:nvPicPr>
          <p:cNvPr id="16" name="Picture 15" descr="Screen shot 2011-05-20 at 5.48.1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58" y="3969962"/>
            <a:ext cx="4959684" cy="267358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rot="5400000">
            <a:off x="5969115" y="2413680"/>
            <a:ext cx="406806" cy="63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-429978" y="3301378"/>
            <a:ext cx="1621959" cy="152401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015999" y="2642801"/>
            <a:ext cx="3898901" cy="1352561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perture_x.eps"/>
          <p:cNvPicPr>
            <a:picLocks noChangeAspect="1"/>
          </p:cNvPicPr>
          <p:nvPr/>
        </p:nvPicPr>
        <p:blipFill rotWithShape="1">
          <a:blip r:embed="rId4"/>
          <a:srcRect l="20151" t="10905" r="5217" b="31479"/>
          <a:stretch/>
        </p:blipFill>
        <p:spPr>
          <a:xfrm>
            <a:off x="304801" y="2210594"/>
            <a:ext cx="5994400" cy="4068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08600" y="4279900"/>
            <a:ext cx="33650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ackground limits vertex detector</a:t>
            </a:r>
          </a:p>
          <a:p>
            <a:endParaRPr lang="en-US" dirty="0"/>
          </a:p>
          <a:p>
            <a:r>
              <a:rPr lang="en-US" dirty="0" smtClean="0"/>
              <a:t>Defines forward detector design</a:t>
            </a:r>
            <a:endParaRPr lang="en-US" dirty="0"/>
          </a:p>
        </p:txBody>
      </p:sp>
      <p:pic>
        <p:nvPicPr>
          <p:cNvPr id="18" name="Picture 17" descr="aperture_x.eps"/>
          <p:cNvPicPr>
            <a:picLocks noChangeAspect="1"/>
          </p:cNvPicPr>
          <p:nvPr/>
        </p:nvPicPr>
        <p:blipFill rotWithShape="1">
          <a:blip r:embed="rId4"/>
          <a:srcRect l="20704" t="28542" r="67228" b="48041"/>
          <a:stretch/>
        </p:blipFill>
        <p:spPr>
          <a:xfrm>
            <a:off x="546100" y="5803900"/>
            <a:ext cx="5270500" cy="1003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27031" y="1288534"/>
            <a:ext cx="94659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CLICdp</a:t>
            </a:r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err="1" smtClean="0"/>
              <a:t>Sailer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161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Hadronic</a:t>
            </a:r>
            <a:r>
              <a:rPr lang="en-US" sz="3600" dirty="0" smtClean="0"/>
              <a:t> Background</a:t>
            </a:r>
            <a:endParaRPr lang="en-US" sz="3600" dirty="0"/>
          </a:p>
        </p:txBody>
      </p:sp>
      <p:pic>
        <p:nvPicPr>
          <p:cNvPr id="7" name="Picture 6" descr="tes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218" y="593748"/>
            <a:ext cx="3109326" cy="28757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8448" y="1395418"/>
            <a:ext cx="39008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Two implementations in GUINEA-PIG: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119" y="642540"/>
            <a:ext cx="5096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colliding photons can also produce hadrons</a:t>
            </a:r>
          </a:p>
          <a:p>
            <a:r>
              <a:rPr lang="en-US" dirty="0" smtClean="0"/>
              <a:t>(photons look like part-time like a hadron)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48448" y="2037430"/>
            <a:ext cx="3752442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Total cross section </a:t>
            </a:r>
            <a:r>
              <a:rPr lang="en-US" dirty="0" err="1" smtClean="0"/>
              <a:t>parametrisation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 particular PYTHIA cross section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stored initial states can be then be turned to events with PYTHIA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Easily modified to include any other cross section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Includes limits on virtual photons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different cuts in </a:t>
            </a:r>
            <a:r>
              <a:rPr lang="en-US" dirty="0" err="1" smtClean="0"/>
              <a:t>virtuality</a:t>
            </a: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48448" y="4746518"/>
            <a:ext cx="3752442" cy="17543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Direct calculation of </a:t>
            </a:r>
            <a:r>
              <a:rPr lang="en-US" b="1" dirty="0" err="1" smtClean="0"/>
              <a:t>parton-parton</a:t>
            </a:r>
            <a:r>
              <a:rPr lang="en-US" b="1" dirty="0"/>
              <a:t> </a:t>
            </a:r>
            <a:r>
              <a:rPr lang="en-US" b="1" dirty="0" smtClean="0"/>
              <a:t>scattering</a:t>
            </a:r>
            <a:r>
              <a:rPr lang="en-US" dirty="0" smtClean="0"/>
              <a:t>, </a:t>
            </a:r>
            <a:r>
              <a:rPr lang="en-US" dirty="0"/>
              <a:t>b</a:t>
            </a:r>
            <a:r>
              <a:rPr lang="en-US" dirty="0" smtClean="0"/>
              <a:t>ased on </a:t>
            </a:r>
            <a:r>
              <a:rPr lang="en-US" dirty="0" err="1" smtClean="0"/>
              <a:t>parametrisations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of </a:t>
            </a:r>
            <a:r>
              <a:rPr lang="en-US" dirty="0" err="1" smtClean="0"/>
              <a:t>Glück</a:t>
            </a:r>
            <a:r>
              <a:rPr lang="en-US" dirty="0" smtClean="0"/>
              <a:t>, </a:t>
            </a:r>
            <a:r>
              <a:rPr lang="en-US" dirty="0" err="1" smtClean="0"/>
              <a:t>Reya</a:t>
            </a:r>
            <a:r>
              <a:rPr lang="en-US" dirty="0" smtClean="0"/>
              <a:t> and Vogt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 </a:t>
            </a:r>
            <a:r>
              <a:rPr lang="en-US" dirty="0" err="1" smtClean="0"/>
              <a:t>Drees</a:t>
            </a:r>
            <a:r>
              <a:rPr lang="en-US" dirty="0" smtClean="0"/>
              <a:t> and </a:t>
            </a:r>
            <a:r>
              <a:rPr lang="en-US" dirty="0" err="1" smtClean="0"/>
              <a:t>Grassie</a:t>
            </a:r>
            <a:endParaRPr lang="en-US" dirty="0" smtClean="0"/>
          </a:p>
          <a:p>
            <a:r>
              <a:rPr lang="en-US" dirty="0" smtClean="0"/>
              <a:t>Works only for hard scattering</a:t>
            </a:r>
          </a:p>
          <a:p>
            <a:r>
              <a:rPr lang="en-US" dirty="0"/>
              <a:t>F</a:t>
            </a:r>
            <a:r>
              <a:rPr lang="en-US" dirty="0" smtClean="0"/>
              <a:t>ragment with JETSET </a:t>
            </a:r>
          </a:p>
        </p:txBody>
      </p:sp>
      <p:pic>
        <p:nvPicPr>
          <p:cNvPr id="16" name="Picture 15" descr="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621" y="3251539"/>
            <a:ext cx="4869157" cy="346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805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to Run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1246" y="604355"/>
            <a:ext cx="8608754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GUINEA-PIG is steered using a database and potentially some input files</a:t>
            </a:r>
          </a:p>
          <a:p>
            <a:endParaRPr lang="en-US" dirty="0"/>
          </a:p>
          <a:p>
            <a:r>
              <a:rPr lang="en-US" dirty="0" smtClean="0"/>
              <a:t>Beam (electrons, positrons, photons) is described by charge, </a:t>
            </a:r>
            <a:r>
              <a:rPr lang="en-US" dirty="0" err="1" smtClean="0"/>
              <a:t>emittance</a:t>
            </a:r>
            <a:r>
              <a:rPr lang="en-US" dirty="0" smtClean="0"/>
              <a:t>, beta-function, bunch length, energy and energy spread</a:t>
            </a:r>
          </a:p>
          <a:p>
            <a:r>
              <a:rPr lang="en-US" dirty="0" smtClean="0"/>
              <a:t>Or can be loaded from a file (format corresponds to our main tracking code PLACET)</a:t>
            </a:r>
          </a:p>
          <a:p>
            <a:endParaRPr lang="en-US" dirty="0" smtClean="0"/>
          </a:p>
          <a:p>
            <a:r>
              <a:rPr lang="en-US" dirty="0" smtClean="0"/>
              <a:t>Processes can be switched on or off setting variable in database</a:t>
            </a:r>
          </a:p>
          <a:p>
            <a:endParaRPr lang="en-US" dirty="0"/>
          </a:p>
          <a:p>
            <a:r>
              <a:rPr lang="en-US" dirty="0" smtClean="0"/>
              <a:t>Computational parameters can be chosen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number of macro-particles (O(10</a:t>
            </a:r>
            <a:r>
              <a:rPr lang="en-US" baseline="30000" dirty="0" smtClean="0"/>
              <a:t>5</a:t>
            </a:r>
            <a:r>
              <a:rPr lang="en-US" dirty="0" smtClean="0"/>
              <a:t>) or more)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number of slices (O(30))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grid size and number of cells (64x64 or more)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Cut-off for </a:t>
            </a:r>
            <a:r>
              <a:rPr lang="en-US" dirty="0" err="1" smtClean="0"/>
              <a:t>Weizäcker</a:t>
            </a:r>
            <a:r>
              <a:rPr lang="en-US" dirty="0" smtClean="0"/>
              <a:t>-Williams method (electron mass, photon collision energy, transverse momentum of final state)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beam size effect (incoherent pairs, hadrons, bremsstrahlung)</a:t>
            </a:r>
          </a:p>
          <a:p>
            <a:pPr marL="342900" indent="-342900">
              <a:buFont typeface="Arial"/>
              <a:buChar char="•"/>
            </a:pPr>
            <a:r>
              <a:rPr lang="en-US" dirty="0" err="1" smtClean="0"/>
              <a:t>hadronic</a:t>
            </a:r>
            <a:r>
              <a:rPr lang="en-US" dirty="0" smtClean="0"/>
              <a:t> cross section/</a:t>
            </a:r>
            <a:r>
              <a:rPr lang="en-US" dirty="0" err="1" smtClean="0"/>
              <a:t>parton</a:t>
            </a:r>
            <a:r>
              <a:rPr lang="en-US" dirty="0" smtClean="0"/>
              <a:t> model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…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Be careful when choosing and confirm convergence and stability of results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309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Output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1246" y="604355"/>
            <a:ext cx="86087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results and spectra in main output file, e.g.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luminosity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luminosity spectrum for all particle combinations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number and energy of </a:t>
            </a:r>
            <a:r>
              <a:rPr lang="en-US" dirty="0" err="1" smtClean="0"/>
              <a:t>beamstrahlung</a:t>
            </a:r>
            <a:r>
              <a:rPr lang="en-US" dirty="0" smtClean="0"/>
              <a:t> photons produced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err="1" smtClean="0"/>
              <a:t>Specialised</a:t>
            </a:r>
            <a:r>
              <a:rPr lang="en-US" dirty="0" smtClean="0"/>
              <a:t> files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L</a:t>
            </a:r>
            <a:r>
              <a:rPr lang="en-US" dirty="0" smtClean="0"/>
              <a:t>uminosity weighted collisions (electron-positron, electron-photon, photon-photon, …)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3x3 matrix of options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Cross section weighed collisions producing </a:t>
            </a:r>
            <a:r>
              <a:rPr lang="en-US" dirty="0" err="1" smtClean="0"/>
              <a:t>hadronic</a:t>
            </a:r>
            <a:r>
              <a:rPr lang="en-US" dirty="0" smtClean="0"/>
              <a:t> events (with real and virtual photons)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Spent beam (in tracking format for PLACET), photons, coherent/trident pairs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Incoherent pairs before/after tracking though beam fields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All files have trivial format: e.g. one line, one particle or one collision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Note: Cross section for collision files is adjusted on the fly to avoid overflow if initial cross section is too large</a:t>
            </a:r>
          </a:p>
        </p:txBody>
      </p:sp>
    </p:spTree>
    <p:extLst>
      <p:ext uri="{BB962C8B-B14F-4D97-AF65-F5344CB8AC3E}">
        <p14:creationId xmlns:p14="http://schemas.microsoft.com/office/powerpoint/2010/main" val="3689044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Code Implementation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746" y="908619"/>
            <a:ext cx="873575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GUINEA-PIG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W</a:t>
            </a:r>
            <a:r>
              <a:rPr lang="en-US" sz="2000" dirty="0" smtClean="0"/>
              <a:t>ritten in C (my C++ compiler was broken)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Mainly functional, some object oriented methods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Requires C compiler, GCC is a great choice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Advisable (but not required) to use FFTW2 or FFTW3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Can use input from beam tracking (e.g. PLACET)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Some output can be used in physics tools (e.g. PYTHIA, CIRCE, CALYPSO)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 </a:t>
            </a:r>
            <a:r>
              <a:rPr lang="en-US" sz="2000" dirty="0" err="1" smtClean="0"/>
              <a:t>parallelisation</a:t>
            </a:r>
            <a:r>
              <a:rPr lang="en-US" sz="2000" dirty="0" smtClean="0"/>
              <a:t> in public version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as always not simple to switch between grid and tracking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r>
              <a:rPr lang="en-US" sz="2000" dirty="0" smtClean="0"/>
              <a:t>GUINEA-PIG++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Translation of GUINEA-PIG to C++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Was originally meant to be parallel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r>
              <a:rPr lang="en-US" sz="2000" dirty="0" smtClean="0"/>
              <a:t>Can be found on the web, </a:t>
            </a:r>
            <a:r>
              <a:rPr lang="en-US" sz="2000" dirty="0"/>
              <a:t>e.g. </a:t>
            </a:r>
            <a:r>
              <a:rPr lang="en-US" sz="2000" dirty="0">
                <a:hlinkClick r:id="rId2"/>
              </a:rPr>
              <a:t>https://gitlab.cern.ch/clic-software/guinea-</a:t>
            </a:r>
            <a:r>
              <a:rPr lang="en-US" sz="2000" dirty="0" smtClean="0">
                <a:hlinkClick r:id="rId2"/>
              </a:rPr>
              <a:t>pig</a:t>
            </a:r>
            <a:endParaRPr lang="en-US" sz="2000" dirty="0" smtClean="0"/>
          </a:p>
          <a:p>
            <a:r>
              <a:rPr lang="en-US" sz="2000" dirty="0" smtClean="0"/>
              <a:t>Some documentation is available</a:t>
            </a:r>
          </a:p>
          <a:p>
            <a:r>
              <a:rPr lang="en-US" sz="2000" dirty="0" smtClean="0"/>
              <a:t>Normally, I manage to answer questions, Barbara </a:t>
            </a:r>
            <a:r>
              <a:rPr lang="en-US" sz="2000" dirty="0" err="1" smtClean="0"/>
              <a:t>Dalena</a:t>
            </a:r>
            <a:r>
              <a:rPr lang="en-US" sz="2000" dirty="0" smtClean="0"/>
              <a:t> (CEA FR) can also help</a:t>
            </a:r>
          </a:p>
        </p:txBody>
      </p:sp>
    </p:spTree>
    <p:extLst>
      <p:ext uri="{BB962C8B-B14F-4D97-AF65-F5344CB8AC3E}">
        <p14:creationId xmlns:p14="http://schemas.microsoft.com/office/powerpoint/2010/main" val="2691352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Performance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8300" y="605776"/>
            <a:ext cx="8557954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performance is adequate for many applications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Has been the basis for a large set of linear collider studies for the machine and for the detector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Ran originally on i486</a:t>
            </a:r>
          </a:p>
          <a:p>
            <a:endParaRPr lang="en-US" dirty="0" smtClean="0"/>
          </a:p>
          <a:p>
            <a:r>
              <a:rPr lang="en-US" dirty="0" smtClean="0"/>
              <a:t>Can run many cases in parallel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Sequential runs in same directory can hand over random number generator status to have different sequence each time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In different directories need to use the proper random number generator (sorry, in the code, could be made public if demand exists)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ould imagine to use more advanced generator</a:t>
            </a:r>
          </a:p>
          <a:p>
            <a:endParaRPr lang="en-US" dirty="0"/>
          </a:p>
          <a:p>
            <a:r>
              <a:rPr lang="en-US" dirty="0" smtClean="0"/>
              <a:t>For some applications a speed-up of single run would be useful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Simulation of dynamic effects in linear colliders (many subsequent collisions)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Circular colliders (many turns)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Best to fill results into reference data base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M</a:t>
            </a:r>
            <a:r>
              <a:rPr lang="en-US" dirty="0" smtClean="0"/>
              <a:t>ore convenient to use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Can be used to verify results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It is not fully straightforward to correctly model the machine</a:t>
            </a:r>
          </a:p>
        </p:txBody>
      </p:sp>
    </p:spTree>
    <p:extLst>
      <p:ext uri="{BB962C8B-B14F-4D97-AF65-F5344CB8AC3E}">
        <p14:creationId xmlns:p14="http://schemas.microsoft.com/office/powerpoint/2010/main" val="3440000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Conclusion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GUINEA-PIG simulates beam-beam interaction in lepton colliders</a:t>
            </a:r>
          </a:p>
          <a:p>
            <a:r>
              <a:rPr lang="en-US" dirty="0" smtClean="0"/>
              <a:t>Strong-strong beam dynamics</a:t>
            </a:r>
          </a:p>
          <a:p>
            <a:r>
              <a:rPr lang="en-US" dirty="0" smtClean="0"/>
              <a:t>Production of </a:t>
            </a:r>
            <a:r>
              <a:rPr lang="en-US" dirty="0" err="1" smtClean="0"/>
              <a:t>secondaries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Core tool for linear colliders</a:t>
            </a:r>
          </a:p>
          <a:p>
            <a:r>
              <a:rPr lang="en-US" dirty="0" smtClean="0"/>
              <a:t>Machine studies</a:t>
            </a:r>
          </a:p>
          <a:p>
            <a:r>
              <a:rPr lang="en-US" dirty="0" smtClean="0"/>
              <a:t>Detector design</a:t>
            </a:r>
          </a:p>
          <a:p>
            <a:r>
              <a:rPr lang="en-US" dirty="0" smtClean="0"/>
              <a:t>Physics performance prediction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Code(s) are publicly available</a:t>
            </a:r>
          </a:p>
          <a:p>
            <a:r>
              <a:rPr lang="en-US" dirty="0" smtClean="0"/>
              <a:t>Limited maintenance</a:t>
            </a:r>
          </a:p>
          <a:p>
            <a:r>
              <a:rPr lang="en-US" dirty="0" smtClean="0"/>
              <a:t>But at the same level as the past 20+ years</a:t>
            </a:r>
          </a:p>
          <a:p>
            <a:r>
              <a:rPr lang="en-US" dirty="0" smtClean="0"/>
              <a:t>Will </a:t>
            </a:r>
            <a:r>
              <a:rPr lang="en-US" dirty="0"/>
              <a:t>have a new fellow in January</a:t>
            </a:r>
          </a:p>
          <a:p>
            <a:endParaRPr lang="en-US" dirty="0" smtClean="0"/>
          </a:p>
          <a:p>
            <a:r>
              <a:rPr lang="en-US" dirty="0" smtClean="0"/>
              <a:t>Will </a:t>
            </a:r>
            <a:r>
              <a:rPr lang="en-US" dirty="0"/>
              <a:t>consider to upgrade to </a:t>
            </a:r>
            <a:r>
              <a:rPr lang="en-US" dirty="0" err="1" smtClean="0"/>
              <a:t>muons</a:t>
            </a:r>
            <a:endParaRPr lang="en-US" dirty="0" smtClean="0"/>
          </a:p>
          <a:p>
            <a:pPr lvl="1"/>
            <a:r>
              <a:rPr lang="en-US" dirty="0" smtClean="0"/>
              <a:t>some first results are based on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An </a:t>
            </a:r>
            <a:r>
              <a:rPr lang="en-US" dirty="0"/>
              <a:t>effort to develop general purpose code for all types of particles </a:t>
            </a:r>
            <a:r>
              <a:rPr lang="en-US" dirty="0" smtClean="0"/>
              <a:t>and multiple turns is </a:t>
            </a:r>
            <a:r>
              <a:rPr lang="en-US" dirty="0"/>
              <a:t>ongoing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65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Pinch Effect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43810" y="808161"/>
            <a:ext cx="37632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Need strong-strong code</a:t>
            </a:r>
          </a:p>
          <a:p>
            <a:pPr>
              <a:buFont typeface="Arial"/>
              <a:buChar char="•"/>
            </a:pPr>
            <a:r>
              <a:rPr lang="en-US" dirty="0" smtClean="0"/>
              <a:t> CAIN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>
              <a:buFont typeface="Arial"/>
              <a:buChar char="•"/>
            </a:pPr>
            <a:r>
              <a:rPr lang="en-US" dirty="0" smtClean="0"/>
              <a:t> GUINEA-PIG (D. Schulte et al.)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Beams =&gt; macro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Beams =&gt; slices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Slices =&gt; cells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simulation is performed in a number of time steps in each of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macro-particle charges are distributed over the cells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at the cell locations are calculated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are applied to the macro particles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particles are advanced</a:t>
            </a:r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39910" y="3700857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direction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320345" y="2026876"/>
            <a:ext cx="118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direction</a:t>
            </a:r>
            <a:endParaRPr lang="en-US" dirty="0"/>
          </a:p>
        </p:txBody>
      </p:sp>
      <p:pic>
        <p:nvPicPr>
          <p:cNvPr id="10" name="Picture 9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572" y="985121"/>
            <a:ext cx="5084428" cy="25581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86753" y="544559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Beam-beam force switched off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98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165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Coherent Pair Creation</a:t>
            </a:r>
            <a:endParaRPr lang="en-US" sz="3600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800" y="964841"/>
            <a:ext cx="4013200" cy="20776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94" y="964841"/>
            <a:ext cx="53771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fields in the rest system of a photon can reach the </a:t>
            </a:r>
            <a:r>
              <a:rPr lang="en-US" b="1" dirty="0" smtClean="0"/>
              <a:t>Schwinger Critical Field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The quantum electrodynamics becomes non-linear</a:t>
            </a:r>
          </a:p>
          <a:p>
            <a:endParaRPr lang="en-US" dirty="0" smtClean="0"/>
          </a:p>
          <a:p>
            <a:r>
              <a:rPr lang="en-US" dirty="0" smtClean="0"/>
              <a:t>A photon in a very strong field can form an electron-positron pair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Coherent pair creation</a:t>
            </a:r>
          </a:p>
        </p:txBody>
      </p:sp>
      <p:pic>
        <p:nvPicPr>
          <p:cNvPr id="6" name="Picture 5" descr="coh1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3429000"/>
            <a:ext cx="4572000" cy="3200400"/>
          </a:xfrm>
          <a:prstGeom prst="rect">
            <a:avLst/>
          </a:prstGeom>
        </p:spPr>
      </p:pic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59" y="3189172"/>
            <a:ext cx="1661788" cy="1042305"/>
          </a:xfrm>
          <a:prstGeom prst="rect">
            <a:avLst/>
          </a:prstGeom>
        </p:spPr>
      </p:pic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559" y="4355532"/>
            <a:ext cx="2565400" cy="48895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8559" y="5346700"/>
            <a:ext cx="3109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Produce 6.8x10</a:t>
            </a:r>
            <a:r>
              <a:rPr lang="en-US" baseline="30000" dirty="0" smtClean="0"/>
              <a:t>8</a:t>
            </a:r>
            <a:r>
              <a:rPr lang="en-US" dirty="0" smtClean="0"/>
              <a:t> pairs</a:t>
            </a:r>
          </a:p>
          <a:p>
            <a:r>
              <a:rPr lang="en-US" dirty="0" smtClean="0"/>
              <a:t>Average particle energy 0.3TeV</a:t>
            </a:r>
          </a:p>
        </p:txBody>
      </p:sp>
      <p:pic>
        <p:nvPicPr>
          <p:cNvPr id="12" name="Picture 11" descr="p2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9337" y="961105"/>
            <a:ext cx="1112875" cy="5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877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Computational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746" y="756219"/>
            <a:ext cx="860875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beam is represented by macro-particles (typically O(&gt;10</a:t>
            </a:r>
            <a:r>
              <a:rPr lang="en-US" sz="2000" baseline="30000" dirty="0" smtClean="0"/>
              <a:t>5</a:t>
            </a:r>
            <a:r>
              <a:rPr lang="en-US" sz="2000" dirty="0" smtClean="0"/>
              <a:t>))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Can be generated on the fly or loaded from files</a:t>
            </a:r>
            <a:endParaRPr lang="en-US" sz="2000" dirty="0"/>
          </a:p>
          <a:p>
            <a:r>
              <a:rPr lang="en-US" sz="2000" dirty="0" smtClean="0"/>
              <a:t>The beams are sliced, slices interact pairwise (typically O(30))</a:t>
            </a:r>
          </a:p>
          <a:p>
            <a:endParaRPr lang="en-US" sz="2000" dirty="0"/>
          </a:p>
          <a:p>
            <a:r>
              <a:rPr lang="en-US" sz="2000" dirty="0" smtClean="0"/>
              <a:t>Slice interactions are using grids (typically O(64x64) cells)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Beam particles are distributed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Transverse fields use clouds-in-cell model and FFT for the convolution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Generation of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err="1"/>
              <a:t>B</a:t>
            </a:r>
            <a:r>
              <a:rPr lang="en-US" sz="2000" dirty="0" err="1" smtClean="0"/>
              <a:t>eamstrahlung</a:t>
            </a:r>
            <a:r>
              <a:rPr lang="en-US" sz="2000" dirty="0" smtClean="0"/>
              <a:t> photons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Coherent pairs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(Trident cascade)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Virtual photons are created at each step and also distributed on the grid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Particles in the same cell can collide and produce </a:t>
            </a:r>
            <a:r>
              <a:rPr lang="en-US" sz="2000" dirty="0" err="1" smtClean="0"/>
              <a:t>secondaries</a:t>
            </a: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Hadrons are stored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Pairs are tracked further</a:t>
            </a: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Stepping of particles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Note: Larger grids are used for low energy background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98395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Spent Beam Content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76111"/>
            <a:ext cx="24705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Spent beam particles</a:t>
            </a:r>
          </a:p>
          <a:p>
            <a:endParaRPr lang="en-US" dirty="0" smtClean="0"/>
          </a:p>
          <a:p>
            <a:r>
              <a:rPr lang="en-US" dirty="0" err="1" smtClean="0"/>
              <a:t>Beamstrahlung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Coherent pairs</a:t>
            </a:r>
          </a:p>
          <a:p>
            <a:endParaRPr lang="en-US" dirty="0" smtClean="0"/>
          </a:p>
          <a:p>
            <a:r>
              <a:rPr lang="en-US" dirty="0" smtClean="0"/>
              <a:t>Trident cascade pairs</a:t>
            </a:r>
          </a:p>
          <a:p>
            <a:endParaRPr lang="en-US" dirty="0" smtClean="0"/>
          </a:p>
          <a:p>
            <a:r>
              <a:rPr lang="en-US" dirty="0" smtClean="0"/>
              <a:t>Incoherent pairs</a:t>
            </a:r>
          </a:p>
          <a:p>
            <a:endParaRPr lang="en-US" dirty="0" smtClean="0"/>
          </a:p>
          <a:p>
            <a:r>
              <a:rPr lang="en-US" dirty="0" smtClean="0"/>
              <a:t>Hadrons</a:t>
            </a:r>
          </a:p>
          <a:p>
            <a:endParaRPr lang="en-US" dirty="0" smtClean="0"/>
          </a:p>
          <a:p>
            <a:r>
              <a:rPr lang="en-US" dirty="0" smtClean="0"/>
              <a:t>…</a:t>
            </a:r>
          </a:p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13" name="Picture 12" descr="allspectra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855" y="776111"/>
            <a:ext cx="6335889" cy="4772488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722207" y="5966500"/>
            <a:ext cx="1051390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J.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Esberg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08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3667315"/>
          </a:xfrm>
          <a:prstGeom prst="rect">
            <a:avLst/>
          </a:prstGeom>
        </p:spPr>
      </p:pic>
      <p:pic>
        <p:nvPicPr>
          <p:cNvPr id="12" name="Picture 11" descr="lc4.eps"/>
          <p:cNvPicPr>
            <a:picLocks noChangeAspect="1"/>
          </p:cNvPicPr>
          <p:nvPr/>
        </p:nvPicPr>
        <p:blipFill>
          <a:blip r:embed="rId3"/>
          <a:srcRect t="32852"/>
          <a:stretch>
            <a:fillRect/>
          </a:stretch>
        </p:blipFill>
        <p:spPr>
          <a:xfrm>
            <a:off x="0" y="2271578"/>
            <a:ext cx="9144000" cy="24625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65832" y="1377166"/>
            <a:ext cx="8543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45772" y="1377166"/>
            <a:ext cx="77842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37003" y="1377166"/>
            <a:ext cx="77842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16" name="Up Arrow 15"/>
          <p:cNvSpPr/>
          <p:nvPr/>
        </p:nvSpPr>
        <p:spPr>
          <a:xfrm>
            <a:off x="4403965" y="1946405"/>
            <a:ext cx="322995" cy="650345"/>
          </a:xfrm>
          <a:prstGeom prst="upArrow">
            <a:avLst>
              <a:gd name="adj1" fmla="val 26176"/>
              <a:gd name="adj2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 flipV="1">
            <a:off x="6391702" y="1954413"/>
            <a:ext cx="322995" cy="685589"/>
          </a:xfrm>
          <a:prstGeom prst="upArrow">
            <a:avLst>
              <a:gd name="adj1" fmla="val 26176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 flipV="1">
            <a:off x="2590800" y="1954413"/>
            <a:ext cx="322995" cy="685589"/>
          </a:xfrm>
          <a:prstGeom prst="upArrow">
            <a:avLst>
              <a:gd name="adj1" fmla="val 26176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224154" y="4327885"/>
            <a:ext cx="6565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reach high electron-positron centre-of-mass energies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almost no synchrotron radiation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r>
              <a:rPr lang="en-US" sz="2000" dirty="0" smtClean="0"/>
              <a:t>Single pass, hence two main challenges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gradient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luminosity</a:t>
            </a:r>
          </a:p>
        </p:txBody>
      </p:sp>
    </p:spTree>
    <p:extLst>
      <p:ext uri="{BB962C8B-B14F-4D97-AF65-F5344CB8AC3E}">
        <p14:creationId xmlns:p14="http://schemas.microsoft.com/office/powerpoint/2010/main" val="4288920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ILC and CLIC </a:t>
            </a:r>
            <a:r>
              <a:rPr lang="en-US" sz="3200" dirty="0">
                <a:latin typeface="+mj-lt"/>
              </a:rPr>
              <a:t>Main </a:t>
            </a:r>
            <a:r>
              <a:rPr lang="en-US" sz="3200" dirty="0" smtClean="0">
                <a:latin typeface="+mj-lt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8966" y="5876682"/>
            <a:ext cx="6586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are more parameter sets for ILC and CLIC at different energies</a:t>
            </a:r>
          </a:p>
          <a:p>
            <a:r>
              <a:rPr lang="en-US" dirty="0" smtClean="0"/>
              <a:t>CLIC at 3TeV has higher order optics and radiation effects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725707"/>
              </p:ext>
            </p:extLst>
          </p:nvPr>
        </p:nvGraphicFramePr>
        <p:xfrm>
          <a:off x="98966" y="650406"/>
          <a:ext cx="9012045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0132"/>
                <a:gridCol w="1827915"/>
                <a:gridCol w="1113754"/>
                <a:gridCol w="1147760"/>
                <a:gridCol w="1071242"/>
                <a:gridCol w="10712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Centre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of mass energy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E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cm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GeV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92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380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3000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Geometric luminosity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geom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0.00015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Total luminosity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 [10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0.0003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Luminosity in peak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US" baseline="-25000" dirty="0" smtClean="0">
                          <a:solidFill>
                            <a:srgbClr val="FF0000"/>
                          </a:solidFill>
                        </a:rPr>
                        <a:t>0.01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0.0003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Gradient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G [MV/</a:t>
                      </a:r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m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31.5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72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N [10</a:t>
                      </a:r>
                      <a:r>
                        <a:rPr lang="en-US" baseline="30000" dirty="0" smtClean="0">
                          <a:solidFill>
                            <a:srgbClr val="0000FF"/>
                          </a:solidFill>
                        </a:rPr>
                        <a:t>9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37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5.2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3.72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Bunch length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μm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70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44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Collision beam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size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x,y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[nm/nm]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1700/600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474/5.9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149/2.9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40/1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Emittance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ε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x,y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μm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/nm]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~3/3000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10/35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0.95/30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0.66/20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Betafunction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β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x,y</a:t>
                      </a:r>
                      <a:r>
                        <a:rPr lang="en-US" baseline="-25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[mm/mm]</a:t>
                      </a:r>
                      <a:endParaRPr lang="en-US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~100/10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11/0.48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8.2/0.1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6/0.07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Bunches per pulse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n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b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1312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352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312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Distance between bunches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Δz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[ns]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554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Repetition rate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f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r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[Hz]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120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Beam-beam Effect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7348" y="6492875"/>
            <a:ext cx="2133600" cy="365125"/>
          </a:xfrm>
        </p:spPr>
        <p:txBody>
          <a:bodyPr/>
          <a:lstStyle/>
          <a:p>
            <a:r>
              <a:rPr lang="en-US" dirty="0" smtClean="0"/>
              <a:t>10</a:t>
            </a:r>
          </a:p>
        </p:txBody>
      </p:sp>
      <p:pic>
        <p:nvPicPr>
          <p:cNvPr id="7" name="Picture 6" descr="p3.tiff"/>
          <p:cNvPicPr>
            <a:picLocks noChangeAspect="1"/>
          </p:cNvPicPr>
          <p:nvPr/>
        </p:nvPicPr>
        <p:blipFill rotWithShape="1">
          <a:blip r:embed="rId2"/>
          <a:srcRect t="13086" b="14098"/>
          <a:stretch/>
        </p:blipFill>
        <p:spPr>
          <a:xfrm>
            <a:off x="3670300" y="660400"/>
            <a:ext cx="5473700" cy="10144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4000" y="757493"/>
            <a:ext cx="3135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Bunches are squeezed strongly to </a:t>
            </a:r>
            <a:r>
              <a:rPr lang="en-US" dirty="0" err="1" smtClean="0"/>
              <a:t>maximise</a:t>
            </a:r>
            <a:r>
              <a:rPr lang="en-US" dirty="0" smtClean="0"/>
              <a:t> luminosity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4000" y="1781656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magnetic fields are very strong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4000" y="2810933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particles travel on curved trajectories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4000" y="3918634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emit photons (O(1)) (</a:t>
            </a:r>
            <a:r>
              <a:rPr lang="en-US" dirty="0" err="1" smtClean="0"/>
              <a:t>beamstrahlung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4000" y="4999673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collide with less than nominal energy</a:t>
            </a:r>
            <a:endParaRPr lang="en-US" dirty="0"/>
          </a:p>
        </p:txBody>
      </p:sp>
      <p:pic>
        <p:nvPicPr>
          <p:cNvPr id="14" name="Picture 13" descr="p4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9152" y="1780287"/>
            <a:ext cx="5610913" cy="3230526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>
            <a:off x="1397000" y="1436789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1422400" y="2427987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1422400" y="3473279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1422400" y="4564965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5042447" y="3099827"/>
            <a:ext cx="328541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684358" y="5126871"/>
            <a:ext cx="1315353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158505" y="4731848"/>
            <a:ext cx="5956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</a:t>
            </a:r>
            <a:r>
              <a:rPr lang="en-US" sz="2000" baseline="-25000" dirty="0" smtClean="0"/>
              <a:t>0.01</a:t>
            </a:r>
            <a:endParaRPr lang="en-US" sz="20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469833" y="5314364"/>
            <a:ext cx="352987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flipH="1">
            <a:off x="5231238" y="4942205"/>
            <a:ext cx="788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7334242" y="1674833"/>
            <a:ext cx="133093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CLIC at 3TeV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79700" y="5577515"/>
            <a:ext cx="2570611" cy="923330"/>
          </a:xfrm>
          <a:prstGeom prst="rect">
            <a:avLst/>
          </a:prstGeom>
          <a:solidFill>
            <a:srgbClr val="B7DEE8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Request from physics</a:t>
            </a:r>
          </a:p>
          <a:p>
            <a:r>
              <a:rPr lang="en-US" dirty="0" smtClean="0"/>
              <a:t>L</a:t>
            </a:r>
            <a:r>
              <a:rPr lang="en-US" baseline="-25000" dirty="0" smtClean="0"/>
              <a:t>0.01</a:t>
            </a:r>
            <a:r>
              <a:rPr lang="en-US" dirty="0"/>
              <a:t>/L&gt;0.6 below 500GeV</a:t>
            </a:r>
            <a:endParaRPr lang="en-US" dirty="0" smtClean="0"/>
          </a:p>
          <a:p>
            <a:r>
              <a:rPr lang="en-US" dirty="0"/>
              <a:t>L</a:t>
            </a:r>
            <a:r>
              <a:rPr lang="en-US" baseline="-25000" dirty="0"/>
              <a:t>0.01</a:t>
            </a:r>
            <a:r>
              <a:rPr lang="en-US" dirty="0"/>
              <a:t>/L&gt;</a:t>
            </a:r>
            <a:r>
              <a:rPr lang="en-US" dirty="0" smtClean="0"/>
              <a:t>0.3 at 3TeV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Focusing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302500" y="630488"/>
            <a:ext cx="156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Very flat beam</a:t>
            </a:r>
          </a:p>
        </p:txBody>
      </p:sp>
      <p:pic>
        <p:nvPicPr>
          <p:cNvPr id="11" name="Picture 10" descr="tm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891" y="778625"/>
            <a:ext cx="5292109" cy="3704476"/>
          </a:xfrm>
          <a:prstGeom prst="rect">
            <a:avLst/>
          </a:prstGeom>
        </p:spPr>
      </p:pic>
      <p:sp>
        <p:nvSpPr>
          <p:cNvPr id="18" name="Frame 17"/>
          <p:cNvSpPr/>
          <p:nvPr/>
        </p:nvSpPr>
        <p:spPr>
          <a:xfrm>
            <a:off x="204507" y="641495"/>
            <a:ext cx="3117412" cy="369332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18" idx="3"/>
          </p:cNvCxnSpPr>
          <p:nvPr/>
        </p:nvCxnSpPr>
        <p:spPr>
          <a:xfrm>
            <a:off x="3321919" y="826161"/>
            <a:ext cx="3499288" cy="1574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39700" y="641495"/>
            <a:ext cx="3182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have linear focusing force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77800" y="1100435"/>
            <a:ext cx="347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define the disruption parameters to compare the bunch length to the focal length</a:t>
            </a:r>
          </a:p>
        </p:txBody>
      </p:sp>
      <p:pic>
        <p:nvPicPr>
          <p:cNvPr id="24" name="Picture 23" descr="p0.tiff"/>
          <p:cNvPicPr>
            <a:picLocks noChangeAspect="1"/>
          </p:cNvPicPr>
          <p:nvPr/>
        </p:nvPicPr>
        <p:blipFill rotWithShape="1">
          <a:blip r:embed="rId3"/>
          <a:srcRect t="-1" b="50773"/>
          <a:stretch/>
        </p:blipFill>
        <p:spPr>
          <a:xfrm>
            <a:off x="253999" y="2273300"/>
            <a:ext cx="3365501" cy="844723"/>
          </a:xfrm>
          <a:prstGeom prst="rect">
            <a:avLst/>
          </a:prstGeom>
        </p:spPr>
      </p:pic>
      <p:pic>
        <p:nvPicPr>
          <p:cNvPr id="25" name="Picture 24" descr="p0.tiff"/>
          <p:cNvPicPr>
            <a:picLocks noChangeAspect="1"/>
          </p:cNvPicPr>
          <p:nvPr/>
        </p:nvPicPr>
        <p:blipFill rotWithShape="1">
          <a:blip r:embed="rId3"/>
          <a:srcRect t="52687"/>
          <a:stretch/>
        </p:blipFill>
        <p:spPr>
          <a:xfrm>
            <a:off x="253999" y="3924627"/>
            <a:ext cx="3261381" cy="78674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57200" y="3118023"/>
            <a:ext cx="2385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Typically smaller than 1 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64466" y="4749474"/>
            <a:ext cx="2823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Typically much larger than 1 </a:t>
            </a:r>
            <a:endParaRPr lang="en-US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648603"/>
              </p:ext>
            </p:extLst>
          </p:nvPr>
        </p:nvGraphicFramePr>
        <p:xfrm>
          <a:off x="204507" y="5388325"/>
          <a:ext cx="85053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641"/>
                <a:gridCol w="1806120"/>
                <a:gridCol w="1136344"/>
                <a:gridCol w="1083230"/>
                <a:gridCol w="1011014"/>
                <a:gridCol w="101101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Horizontal disruption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D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Vertical disruption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D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en-US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7.6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05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Spectrum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105400"/>
            <a:ext cx="2985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total luminosity L varies strongly with beta-function</a:t>
            </a:r>
          </a:p>
        </p:txBody>
      </p:sp>
      <p:pic>
        <p:nvPicPr>
          <p:cNvPr id="8" name="Picture 7" descr="beta_x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745" y="625687"/>
            <a:ext cx="6127447" cy="4289213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20" idx="0"/>
          </p:cNvCxnSpPr>
          <p:nvPr/>
        </p:nvCxnSpPr>
        <p:spPr>
          <a:xfrm flipV="1">
            <a:off x="5829300" y="1847459"/>
            <a:ext cx="446669" cy="3263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275969" y="625687"/>
            <a:ext cx="0" cy="36669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8741" y="5854514"/>
            <a:ext cx="2985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</a:t>
            </a:r>
            <a:r>
              <a:rPr lang="en-US" dirty="0"/>
              <a:t>L</a:t>
            </a:r>
            <a:r>
              <a:rPr lang="en-US" baseline="-25000" dirty="0"/>
              <a:t>0.01</a:t>
            </a:r>
            <a:r>
              <a:rPr lang="en-US" dirty="0"/>
              <a:t> does not </a:t>
            </a:r>
            <a:r>
              <a:rPr lang="en-US" dirty="0" smtClean="0"/>
              <a:t>change so much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794000" y="1993900"/>
            <a:ext cx="1816100" cy="3111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794000" y="3352802"/>
            <a:ext cx="1892300" cy="2501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433376" y="5111359"/>
            <a:ext cx="4791847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 tend to use </a:t>
            </a:r>
            <a:r>
              <a:rPr lang="en-US" dirty="0"/>
              <a:t>L</a:t>
            </a:r>
            <a:r>
              <a:rPr lang="en-US" baseline="-25000" dirty="0"/>
              <a:t>0.01</a:t>
            </a:r>
            <a:r>
              <a:rPr lang="en-US" dirty="0"/>
              <a:t>/L=60</a:t>
            </a:r>
            <a:r>
              <a:rPr lang="en-US" dirty="0" smtClean="0"/>
              <a:t>% as criterion</a:t>
            </a:r>
          </a:p>
          <a:p>
            <a:r>
              <a:rPr lang="en-US" dirty="0"/>
              <a:t>i.e. typically </a:t>
            </a:r>
            <a:r>
              <a:rPr lang="en-US" dirty="0" err="1"/>
              <a:t>n</a:t>
            </a:r>
            <a:r>
              <a:rPr lang="en-US" baseline="-25000" dirty="0" err="1"/>
              <a:t>γ</a:t>
            </a:r>
            <a:r>
              <a:rPr lang="en-US" dirty="0"/>
              <a:t>=1.5-2 </a:t>
            </a:r>
          </a:p>
          <a:p>
            <a:endParaRPr lang="en-US" dirty="0"/>
          </a:p>
          <a:p>
            <a:r>
              <a:rPr lang="en-US" dirty="0" smtClean="0"/>
              <a:t>Reasonable compromise for most physics studies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514" y="2120526"/>
            <a:ext cx="1595120" cy="863600"/>
          </a:xfrm>
          <a:prstGeom prst="rect">
            <a:avLst/>
          </a:prstGeom>
        </p:spPr>
      </p:pic>
      <p:pic>
        <p:nvPicPr>
          <p:cNvPr id="22" name="Picture 21" descr="p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513" y="3742951"/>
            <a:ext cx="1314450" cy="455400"/>
          </a:xfrm>
          <a:prstGeom prst="rect">
            <a:avLst/>
          </a:prstGeom>
        </p:spPr>
      </p:pic>
      <p:pic>
        <p:nvPicPr>
          <p:cNvPr id="26" name="Picture 25" descr="p4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914" y="4220321"/>
            <a:ext cx="1851660" cy="360045"/>
          </a:xfrm>
          <a:prstGeom prst="rect">
            <a:avLst/>
          </a:prstGeom>
        </p:spPr>
      </p:pic>
      <p:pic>
        <p:nvPicPr>
          <p:cNvPr id="27" name="Picture 26" descr="p0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852" y="638387"/>
            <a:ext cx="2259093" cy="931325"/>
          </a:xfrm>
          <a:prstGeom prst="rect">
            <a:avLst/>
          </a:prstGeom>
        </p:spPr>
      </p:pic>
      <p:sp>
        <p:nvSpPr>
          <p:cNvPr id="28" name="Curved Right Arrow 27"/>
          <p:cNvSpPr/>
          <p:nvPr/>
        </p:nvSpPr>
        <p:spPr>
          <a:xfrm>
            <a:off x="38099" y="1783959"/>
            <a:ext cx="457201" cy="2465961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Plus 28"/>
          <p:cNvSpPr/>
          <p:nvPr/>
        </p:nvSpPr>
        <p:spPr>
          <a:xfrm>
            <a:off x="979338" y="1579208"/>
            <a:ext cx="660400" cy="558041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95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2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Hourglass and Beam-beam Effects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759700" y="2019301"/>
            <a:ext cx="0" cy="29717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beta_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620911"/>
            <a:ext cx="5829300" cy="4080510"/>
          </a:xfrm>
          <a:prstGeom prst="rect">
            <a:avLst/>
          </a:prstGeom>
        </p:spPr>
      </p:pic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2" y="1577886"/>
            <a:ext cx="2626937" cy="7798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4632" y="1025836"/>
            <a:ext cx="2755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Including pinch effect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203320" y="5100588"/>
            <a:ext cx="148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ILC choice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565900" y="2251188"/>
            <a:ext cx="637420" cy="2971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19840" y="5285254"/>
            <a:ext cx="148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 choice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81569" y="1905000"/>
            <a:ext cx="25159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169" y="3122492"/>
            <a:ext cx="34410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is an optimum value for beta</a:t>
            </a:r>
          </a:p>
          <a:p>
            <a:endParaRPr lang="en-US" dirty="0"/>
          </a:p>
          <a:p>
            <a:r>
              <a:rPr lang="en-US" dirty="0" smtClean="0"/>
              <a:t>For smaller beta-function the geometric luminosity increases but the enhancement is reduced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096132" y="4866520"/>
            <a:ext cx="3441068" cy="1754327"/>
          </a:xfrm>
          <a:prstGeom prst="rect">
            <a:avLst/>
          </a:prstGeom>
          <a:solidFill>
            <a:srgbClr val="B7DEE8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Small beta-functions lead to</a:t>
            </a:r>
          </a:p>
          <a:p>
            <a:r>
              <a:rPr lang="en-US" dirty="0" smtClean="0"/>
              <a:t>High chromaticity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Optics is difficult</a:t>
            </a:r>
          </a:p>
          <a:p>
            <a:r>
              <a:rPr lang="en-US" dirty="0" smtClean="0"/>
              <a:t>Large divergence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err="1"/>
              <a:t>Q</a:t>
            </a:r>
            <a:r>
              <a:rPr lang="en-US" dirty="0" err="1" smtClean="0"/>
              <a:t>uadrupole</a:t>
            </a:r>
            <a:r>
              <a:rPr lang="en-US" dirty="0" smtClean="0"/>
              <a:t> aperture is limited</a:t>
            </a:r>
          </a:p>
          <a:p>
            <a:pPr marL="285750" indent="-285750">
              <a:buFont typeface="Symbol" charset="0"/>
              <a:buChar char=""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85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Overview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/>
              <a:t>Modelling</a:t>
            </a:r>
            <a:r>
              <a:rPr lang="en-US" dirty="0" smtClean="0"/>
              <a:t> of beam-beam interaction</a:t>
            </a:r>
          </a:p>
          <a:p>
            <a:pPr lvl="1"/>
            <a:r>
              <a:rPr lang="en-US" dirty="0" smtClean="0"/>
              <a:t>based on known physics</a:t>
            </a:r>
          </a:p>
          <a:p>
            <a:pPr lvl="1"/>
            <a:r>
              <a:rPr lang="en-US" dirty="0" smtClean="0"/>
              <a:t>Total luminosity increase estimate of GUINEA-PIG has been benchmarked at SLC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Beamstrahlung</a:t>
            </a:r>
            <a:r>
              <a:rPr lang="en-US" dirty="0" smtClean="0"/>
              <a:t> generator	</a:t>
            </a:r>
          </a:p>
          <a:p>
            <a:pPr lvl="1"/>
            <a:r>
              <a:rPr lang="en-US" dirty="0" smtClean="0"/>
              <a:t>known physics for circular orbit</a:t>
            </a:r>
          </a:p>
          <a:p>
            <a:pPr lvl="1"/>
            <a:r>
              <a:rPr lang="en-US" dirty="0" smtClean="0"/>
              <a:t>some constraints on beam parameters for validity have to be checked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Design phase space of colliding beams is complex</a:t>
            </a:r>
          </a:p>
          <a:p>
            <a:pPr lvl="1"/>
            <a:r>
              <a:rPr lang="en-US" dirty="0" smtClean="0"/>
              <a:t>toss a coin to your local accelerator physicist and get files with input distributions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Modelling</a:t>
            </a:r>
            <a:r>
              <a:rPr lang="en-US" dirty="0" smtClean="0"/>
              <a:t> of luminosity spectrum with fits (e.g. CIRCE)</a:t>
            </a:r>
          </a:p>
          <a:p>
            <a:pPr lvl="1"/>
            <a:r>
              <a:rPr lang="en-US" dirty="0" smtClean="0"/>
              <a:t>seems OK if correlation can be handled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Phase space of actual beam differs from design and is not fully known</a:t>
            </a:r>
          </a:p>
          <a:p>
            <a:pPr lvl="1"/>
            <a:r>
              <a:rPr lang="en-US" dirty="0" smtClean="0"/>
              <a:t>static imperfections</a:t>
            </a:r>
          </a:p>
          <a:p>
            <a:pPr lvl="1"/>
            <a:r>
              <a:rPr lang="en-US" dirty="0" smtClean="0"/>
              <a:t>dynamic imperfections</a:t>
            </a:r>
          </a:p>
          <a:p>
            <a:pPr lvl="1"/>
            <a:endParaRPr lang="en-US" dirty="0"/>
          </a:p>
          <a:p>
            <a:r>
              <a:rPr lang="en-US" dirty="0" smtClean="0"/>
              <a:t>Some comment on initial state radiation, bremsstrahlung and incoherent pairs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7960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ff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693" y="559316"/>
            <a:ext cx="5407308" cy="37851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63908" y="1063815"/>
            <a:ext cx="35545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0.4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>
                <a:solidFill>
                  <a:srgbClr val="0000FF"/>
                </a:solidFill>
              </a:rPr>
              <a:t>L = 0.71 L</a:t>
            </a:r>
            <a:r>
              <a:rPr lang="en-US" baseline="-25000" dirty="0">
                <a:solidFill>
                  <a:srgbClr val="0000FF"/>
                </a:solidFill>
              </a:rPr>
              <a:t>0         </a:t>
            </a:r>
            <a:r>
              <a:rPr lang="en-US" dirty="0">
                <a:solidFill>
                  <a:srgbClr val="0000FF"/>
                </a:solidFill>
              </a:rPr>
              <a:t>D</a:t>
            </a:r>
            <a:r>
              <a:rPr lang="en-US" baseline="-25000" dirty="0">
                <a:solidFill>
                  <a:srgbClr val="0000FF"/>
                </a:solidFill>
              </a:rPr>
              <a:t>y</a:t>
            </a:r>
            <a:r>
              <a:rPr lang="en-US" dirty="0">
                <a:solidFill>
                  <a:srgbClr val="0000FF"/>
                </a:solidFill>
              </a:rPr>
              <a:t>~24</a:t>
            </a:r>
          </a:p>
          <a:p>
            <a:endParaRPr lang="en-US" baseline="-25000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 = 0.92 L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0   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~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12</a:t>
            </a:r>
            <a:endParaRPr lang="en-US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10" name="Picture 9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4500"/>
            <a:ext cx="4214281" cy="24678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3803" y="3885168"/>
            <a:ext cx="46679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pic>
        <p:nvPicPr>
          <p:cNvPr id="17" name="Picture 16" descr="fil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025" y="4254500"/>
            <a:ext cx="4556675" cy="246784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379665" y="3975100"/>
            <a:ext cx="595035" cy="369332"/>
          </a:xfrm>
          <a:prstGeom prst="rect">
            <a:avLst/>
          </a:prstGeom>
          <a:noFill/>
          <a:ln>
            <a:solidFill>
              <a:srgbClr val="E46C0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CLIC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63908" y="1063815"/>
            <a:ext cx="35545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0.4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>
                <a:solidFill>
                  <a:srgbClr val="0000FF"/>
                </a:solidFill>
              </a:rPr>
              <a:t>L = 0.71 L</a:t>
            </a:r>
            <a:r>
              <a:rPr lang="en-US" baseline="-25000" dirty="0">
                <a:solidFill>
                  <a:srgbClr val="0000FF"/>
                </a:solidFill>
              </a:rPr>
              <a:t>0         </a:t>
            </a:r>
            <a:r>
              <a:rPr lang="en-US" dirty="0">
                <a:solidFill>
                  <a:srgbClr val="0000FF"/>
                </a:solidFill>
              </a:rPr>
              <a:t>D</a:t>
            </a:r>
            <a:r>
              <a:rPr lang="en-US" baseline="-25000" dirty="0">
                <a:solidFill>
                  <a:srgbClr val="0000FF"/>
                </a:solidFill>
              </a:rPr>
              <a:t>y</a:t>
            </a:r>
            <a:r>
              <a:rPr lang="en-US" dirty="0">
                <a:solidFill>
                  <a:srgbClr val="0000FF"/>
                </a:solidFill>
              </a:rPr>
              <a:t>~24</a:t>
            </a:r>
          </a:p>
          <a:p>
            <a:endParaRPr lang="en-US" baseline="-25000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 = 0.92 L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0   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~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12</a:t>
            </a:r>
            <a:endParaRPr lang="en-US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 descr="off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693" y="559316"/>
            <a:ext cx="5407308" cy="3785116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V="1">
            <a:off x="3136900" y="1919616"/>
            <a:ext cx="1880446" cy="213168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3629271" y="2209650"/>
            <a:ext cx="2828539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781270" y="1922124"/>
            <a:ext cx="4148308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243238" y="1945016"/>
            <a:ext cx="58366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71%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5093546" y="1562100"/>
            <a:ext cx="1691956" cy="240030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790862" y="1445939"/>
            <a:ext cx="407521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48203" y="1458639"/>
            <a:ext cx="583663" cy="369332"/>
          </a:xfrm>
          <a:prstGeom prst="rect">
            <a:avLst/>
          </a:prstGeom>
          <a:noFill/>
          <a:ln>
            <a:solidFill>
              <a:srgbClr val="E46C0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92%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83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The Banana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3707" y="958300"/>
            <a:ext cx="3613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 </a:t>
            </a:r>
            <a:r>
              <a:rPr lang="en-US" dirty="0" err="1" smtClean="0"/>
              <a:t>Wakefields+dispersion</a:t>
            </a:r>
            <a:r>
              <a:rPr lang="en-US" dirty="0" smtClean="0"/>
              <a:t> can create banana-shaped bunch in main </a:t>
            </a:r>
            <a:r>
              <a:rPr lang="en-US" dirty="0" err="1" smtClean="0"/>
              <a:t>linac</a:t>
            </a:r>
            <a:endParaRPr lang="en-US" dirty="0"/>
          </a:p>
        </p:txBody>
      </p:sp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479" y="865884"/>
            <a:ext cx="4231321" cy="2416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459" y="1806000"/>
            <a:ext cx="415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</a:t>
            </a:r>
            <a:r>
              <a:rPr lang="en-US" dirty="0" smtClean="0"/>
              <a:t>) Do not model with projected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5460" y="2381340"/>
            <a:ext cx="3613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c) The correct shape should be used</a:t>
            </a:r>
            <a:endParaRPr lang="en-US" dirty="0"/>
          </a:p>
        </p:txBody>
      </p:sp>
      <p:pic>
        <p:nvPicPr>
          <p:cNvPr id="10" name="Picture 9" descr="pac1.eps"/>
          <p:cNvPicPr>
            <a:picLocks noChangeAspect="1"/>
          </p:cNvPicPr>
          <p:nvPr/>
        </p:nvPicPr>
        <p:blipFill>
          <a:blip r:embed="rId3"/>
          <a:srcRect r="3937"/>
          <a:stretch>
            <a:fillRect/>
          </a:stretch>
        </p:blipFill>
        <p:spPr>
          <a:xfrm>
            <a:off x="3202978" y="3356332"/>
            <a:ext cx="5936937" cy="34506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3707" y="3875858"/>
            <a:ext cx="261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large disruption (ILC) banana can reduce luminosity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4502122" y="2563755"/>
            <a:ext cx="1700527" cy="923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816400" y="4016027"/>
            <a:ext cx="2061625" cy="5937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" y="5854514"/>
            <a:ext cx="2994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Study done for TESLA</a:t>
            </a:r>
          </a:p>
          <a:p>
            <a:r>
              <a:rPr lang="en-US" dirty="0" smtClean="0"/>
              <a:t>Similar disruption as ILC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251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Linear Collider Experiment</a:t>
            </a:r>
            <a:endParaRPr lang="en-US" dirty="0">
              <a:latin typeface="+mn-lt"/>
            </a:endParaRPr>
          </a:p>
        </p:txBody>
      </p:sp>
      <p:pic>
        <p:nvPicPr>
          <p:cNvPr id="4" name="Picture 3" descr="2010-10-06_170232.png"/>
          <p:cNvPicPr>
            <a:picLocks noChangeAspect="1"/>
          </p:cNvPicPr>
          <p:nvPr/>
        </p:nvPicPr>
        <p:blipFill>
          <a:blip r:embed="rId2"/>
          <a:srcRect l="3677" t="2926" r="3677" b="2926"/>
          <a:stretch>
            <a:fillRect/>
          </a:stretch>
        </p:blipFill>
        <p:spPr>
          <a:xfrm>
            <a:off x="1927691" y="749414"/>
            <a:ext cx="6700287" cy="59244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6927" y="5828261"/>
            <a:ext cx="205229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Measure vertex and </a:t>
            </a:r>
          </a:p>
          <a:p>
            <a:r>
              <a:rPr lang="en-US" dirty="0" smtClean="0"/>
              <a:t>Short-lived particles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1581" y="5752627"/>
            <a:ext cx="3113352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Measure momentum</a:t>
            </a:r>
          </a:p>
          <a:p>
            <a:r>
              <a:rPr lang="en-US" dirty="0" smtClean="0"/>
              <a:t>and charge of charged particles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1702" y="4390081"/>
            <a:ext cx="193259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Energy measurement of (charged and) neutral particles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301" y="2987511"/>
            <a:ext cx="1902158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B-field for momentum and charge measurement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1701" y="1210765"/>
            <a:ext cx="1902158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Field return and </a:t>
            </a:r>
            <a:r>
              <a:rPr lang="en-US" dirty="0" err="1" smtClean="0"/>
              <a:t>muon</a:t>
            </a:r>
            <a:r>
              <a:rPr lang="en-US" dirty="0" smtClean="0"/>
              <a:t> particle identification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2755" y="1279350"/>
            <a:ext cx="215222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Final steering</a:t>
            </a:r>
          </a:p>
          <a:p>
            <a:r>
              <a:rPr lang="en-US" dirty="0" smtClean="0"/>
              <a:t>of nm-size beams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5356418" y="3715369"/>
            <a:ext cx="2418141" cy="211289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925067" y="3715369"/>
            <a:ext cx="2334560" cy="2037260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284291" y="3543619"/>
            <a:ext cx="2332962" cy="84646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6565488" y="2004845"/>
            <a:ext cx="1209070" cy="956379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931459" y="3094341"/>
            <a:ext cx="2526311" cy="44927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083859" y="1660043"/>
            <a:ext cx="1665665" cy="65014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382856" y="4390081"/>
            <a:ext cx="1245122" cy="92333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059413" y="4814871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11300" y="783437"/>
            <a:ext cx="2329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10</a:t>
            </a:r>
            <a:r>
              <a:rPr lang="en-US" sz="2400" baseline="30000" dirty="0" smtClean="0">
                <a:solidFill>
                  <a:srgbClr val="FF0000"/>
                </a:solidFill>
              </a:rPr>
              <a:t>9</a:t>
            </a:r>
            <a:r>
              <a:rPr lang="en-US" sz="2400" dirty="0" smtClean="0">
                <a:solidFill>
                  <a:srgbClr val="FF0000"/>
                </a:solidFill>
              </a:rPr>
              <a:t> readout cells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2" name="Explosion 1 21"/>
          <p:cNvSpPr>
            <a:spLocks noChangeAspect="1"/>
          </p:cNvSpPr>
          <p:nvPr/>
        </p:nvSpPr>
        <p:spPr>
          <a:xfrm>
            <a:off x="5142757" y="3418611"/>
            <a:ext cx="284400" cy="284400"/>
          </a:xfrm>
          <a:prstGeom prst="irregularSeal1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774559" y="6489193"/>
            <a:ext cx="108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L. </a:t>
            </a:r>
            <a:r>
              <a:rPr lang="en-US" dirty="0" err="1" smtClean="0"/>
              <a:t>Linssen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>
          <a:xfrm>
            <a:off x="4894682" y="6470143"/>
            <a:ext cx="2895600" cy="365125"/>
          </a:xfrm>
        </p:spPr>
        <p:txBody>
          <a:bodyPr/>
          <a:lstStyle/>
          <a:p>
            <a:r>
              <a:rPr lang="en-US" smtClean="0"/>
              <a:t>GUINEA-PIG, January 12, 2022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4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Spent Beam Divergence</a:t>
            </a:r>
            <a:endParaRPr lang="en-US" dirty="0"/>
          </a:p>
        </p:txBody>
      </p:sp>
      <p:pic>
        <p:nvPicPr>
          <p:cNvPr id="4" name="Picture 3" descr="pairdefl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336" y="801063"/>
            <a:ext cx="4253505" cy="12617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5900" y="899850"/>
            <a:ext cx="3608633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0" dirty="0" smtClean="0"/>
              <a:t>Beam particles are focused</a:t>
            </a:r>
            <a:r>
              <a:rPr lang="en-US" dirty="0" smtClean="0"/>
              <a:t> </a:t>
            </a:r>
            <a:r>
              <a:rPr lang="en-US" baseline="0" dirty="0" smtClean="0"/>
              <a:t>by oncoming beam</a:t>
            </a:r>
          </a:p>
          <a:p>
            <a:endParaRPr lang="en-US" dirty="0"/>
          </a:p>
          <a:p>
            <a:r>
              <a:rPr lang="en-US" dirty="0" smtClean="0"/>
              <a:t>Photons </a:t>
            </a:r>
            <a:r>
              <a:rPr lang="en-US" dirty="0"/>
              <a:t>are radiated </a:t>
            </a:r>
            <a:r>
              <a:rPr lang="en-US" dirty="0" smtClean="0"/>
              <a:t>into </a:t>
            </a:r>
            <a:r>
              <a:rPr lang="en-US" baseline="0" dirty="0" smtClean="0"/>
              <a:t>direction of beam</a:t>
            </a:r>
            <a:r>
              <a:rPr lang="en-US" dirty="0" smtClean="0"/>
              <a:t> </a:t>
            </a:r>
            <a:r>
              <a:rPr lang="en-US" baseline="0" dirty="0" smtClean="0"/>
              <a:t>particles</a:t>
            </a:r>
          </a:p>
          <a:p>
            <a:endParaRPr lang="en-US" dirty="0" smtClean="0"/>
          </a:p>
          <a:p>
            <a:r>
              <a:rPr lang="en-US" dirty="0" smtClean="0"/>
              <a:t>Coherent </a:t>
            </a:r>
            <a:r>
              <a:rPr lang="en-US" dirty="0"/>
              <a:t>pair </a:t>
            </a:r>
            <a:r>
              <a:rPr lang="en-US" dirty="0" smtClean="0"/>
              <a:t>particles </a:t>
            </a:r>
            <a:r>
              <a:rPr lang="en-US" baseline="0" dirty="0" smtClean="0"/>
              <a:t>can be focused or</a:t>
            </a:r>
            <a:r>
              <a:rPr lang="en-US" dirty="0" smtClean="0"/>
              <a:t> </a:t>
            </a:r>
            <a:r>
              <a:rPr lang="en-US" baseline="0" dirty="0" smtClean="0"/>
              <a:t>defocused</a:t>
            </a:r>
            <a:r>
              <a:rPr lang="en-US" dirty="0"/>
              <a:t> </a:t>
            </a:r>
            <a:r>
              <a:rPr lang="en-US" baseline="0" dirty="0" smtClean="0"/>
              <a:t>by the beams but deflection limited due</a:t>
            </a:r>
            <a:r>
              <a:rPr lang="en-US" dirty="0" smtClean="0"/>
              <a:t> to their</a:t>
            </a:r>
            <a:r>
              <a:rPr lang="en-US" baseline="0" dirty="0" smtClean="0"/>
              <a:t> high energy</a:t>
            </a:r>
          </a:p>
          <a:p>
            <a:endParaRPr lang="en-US" baseline="0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-&gt; </a:t>
            </a:r>
            <a:r>
              <a:rPr lang="en-US" dirty="0">
                <a:solidFill>
                  <a:srgbClr val="0000FF"/>
                </a:solidFill>
              </a:rPr>
              <a:t>Extraction hole </a:t>
            </a:r>
            <a:r>
              <a:rPr lang="en-US" dirty="0" smtClean="0">
                <a:solidFill>
                  <a:srgbClr val="0000FF"/>
                </a:solidFill>
              </a:rPr>
              <a:t>angle </a:t>
            </a:r>
            <a:r>
              <a:rPr lang="en-US" baseline="0" dirty="0" smtClean="0">
                <a:solidFill>
                  <a:srgbClr val="0000FF"/>
                </a:solidFill>
              </a:rPr>
              <a:t>should be significantly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baseline="0" dirty="0" smtClean="0">
                <a:solidFill>
                  <a:srgbClr val="0000FF"/>
                </a:solidFill>
              </a:rPr>
              <a:t>larger than </a:t>
            </a:r>
            <a:r>
              <a:rPr lang="en-US" dirty="0" smtClean="0">
                <a:solidFill>
                  <a:srgbClr val="0000FF"/>
                </a:solidFill>
              </a:rPr>
              <a:t>6mradian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We chose 10mradian for CLIC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-&gt; 20mradian crossing angle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ILC requires 14mradian crossing angle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5948" y="2387447"/>
            <a:ext cx="5408052" cy="3862247"/>
          </a:xfrm>
          <a:prstGeom prst="rect">
            <a:avLst/>
          </a:prstGeom>
        </p:spPr>
      </p:pic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1841" y="6249694"/>
            <a:ext cx="2667000" cy="579782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320365" y="2101181"/>
            <a:ext cx="595035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04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GUINEA-PIG Impact on CERN Studies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746" y="908619"/>
            <a:ext cx="860875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GUINEA-PIG is central for linear collider machine, detector and </a:t>
            </a:r>
            <a:r>
              <a:rPr lang="en-US" sz="2000" dirty="0"/>
              <a:t>p</a:t>
            </a:r>
            <a:r>
              <a:rPr lang="en-US" sz="2000" dirty="0" smtClean="0"/>
              <a:t>hysics studies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Used on TESLA, SLC, SBLC, JLC, VLEPP, CLIC, ILC, plasma-based collider, …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Luminosity estimates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Including imperfections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Produces luminosity spectrum for physics analysis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Actually used in </a:t>
            </a:r>
            <a:r>
              <a:rPr lang="en-US" sz="2000" dirty="0" err="1" smtClean="0"/>
              <a:t>optimisation</a:t>
            </a:r>
            <a:r>
              <a:rPr lang="en-US" sz="2000" dirty="0" smtClean="0"/>
              <a:t> of machine for physics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Used for estimation of physics performance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Produces background data for detector design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E.g. </a:t>
            </a:r>
            <a:r>
              <a:rPr lang="en-US" sz="2000" dirty="0"/>
              <a:t>p</a:t>
            </a:r>
            <a:r>
              <a:rPr lang="en-US" sz="2000" dirty="0" smtClean="0"/>
              <a:t>air background defines vertex detector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Used for estimation of physics performance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r>
              <a:rPr lang="en-US" sz="2000" dirty="0" err="1" smtClean="0"/>
              <a:t>LHeC</a:t>
            </a:r>
            <a:r>
              <a:rPr lang="en-US" sz="2000" dirty="0" smtClean="0"/>
              <a:t> and FCC-he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Prediction of luminosity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Impact of electron beam on proton beam </a:t>
            </a:r>
            <a:r>
              <a:rPr lang="en-US" sz="2000" dirty="0" err="1" smtClean="0"/>
              <a:t>emittance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r>
              <a:rPr lang="en-US" sz="2000" dirty="0" smtClean="0"/>
              <a:t>FCC-</a:t>
            </a:r>
            <a:r>
              <a:rPr lang="en-US" sz="2000" dirty="0" err="1" smtClean="0"/>
              <a:t>ee</a:t>
            </a:r>
            <a:r>
              <a:rPr lang="en-US" sz="2000" dirty="0" smtClean="0"/>
              <a:t>, LEP3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Some simulations of beam-beam and particle energy loss</a:t>
            </a:r>
          </a:p>
        </p:txBody>
      </p:sp>
    </p:spTree>
    <p:extLst>
      <p:ext uri="{BB962C8B-B14F-4D97-AF65-F5344CB8AC3E}">
        <p14:creationId xmlns:p14="http://schemas.microsoft.com/office/powerpoint/2010/main" val="2675366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73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Higgs Physics in </a:t>
            </a:r>
            <a:r>
              <a:rPr lang="en-US" dirty="0" err="1" smtClean="0">
                <a:solidFill>
                  <a:srgbClr val="000000"/>
                </a:solidFill>
              </a:rPr>
              <a:t>e+e</a:t>
            </a:r>
            <a:r>
              <a:rPr lang="en-US" dirty="0" smtClean="0">
                <a:solidFill>
                  <a:srgbClr val="000000"/>
                </a:solidFill>
              </a:rPr>
              <a:t>- Collisions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2-08-19 at 11.25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6" y="831847"/>
            <a:ext cx="5014608" cy="4177198"/>
          </a:xfrm>
          <a:prstGeom prst="rect">
            <a:avLst/>
          </a:prstGeom>
        </p:spPr>
      </p:pic>
      <p:pic>
        <p:nvPicPr>
          <p:cNvPr id="7" name="Picture 6" descr="Screen Shot 2012-06-03 at 6.27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019" y="5111929"/>
            <a:ext cx="1453810" cy="1246123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pic>
        <p:nvPicPr>
          <p:cNvPr id="8" name="Picture 7" descr="Screen Shot 2012-11-25 at 8.58.3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894" y="5111929"/>
            <a:ext cx="1600284" cy="1246123"/>
          </a:xfrm>
          <a:prstGeom prst="rect">
            <a:avLst/>
          </a:prstGeom>
          <a:ln w="19050" cmpd="sng">
            <a:solidFill>
              <a:srgbClr val="008000"/>
            </a:solidFill>
          </a:ln>
        </p:spPr>
      </p:pic>
      <p:pic>
        <p:nvPicPr>
          <p:cNvPr id="9" name="Picture 8" descr="Screen Shot 2012-11-26 at 8.05.3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4" y="5111928"/>
            <a:ext cx="1704340" cy="1246124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pic>
        <p:nvPicPr>
          <p:cNvPr id="10" name="Picture 9" descr="Screen Shot 2012-11-26 at 8.05.54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623" y="5111929"/>
            <a:ext cx="1731702" cy="1246123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053484" y="1086662"/>
            <a:ext cx="40143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Precision Higgs measurements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latin typeface="Calibri"/>
              </a:rPr>
              <a:t>Model-independent 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Higgs couplings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Higgs mass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L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arge energy span of linear colliders allows to collect a maximum of information: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ILC: 500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(1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CLIC: ~350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– 3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TeV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5685114" y="5111929"/>
            <a:ext cx="1704340" cy="1246124"/>
            <a:chOff x="5685114" y="5111929"/>
            <a:chExt cx="1704340" cy="1246124"/>
          </a:xfrm>
        </p:grpSpPr>
        <p:pic>
          <p:nvPicPr>
            <p:cNvPr id="13" name="Picture 12" descr="Screen Shot 2012-11-26 at 8.05.36 A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5114" y="5111929"/>
              <a:ext cx="1704340" cy="1246124"/>
            </a:xfrm>
            <a:prstGeom prst="rect">
              <a:avLst/>
            </a:prstGeom>
            <a:ln w="19050" cmpd="sng">
              <a:solidFill>
                <a:schemeClr val="accent4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 rot="19264518">
              <a:off x="6976535" y="5850469"/>
              <a:ext cx="245533" cy="4487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6" name="Picture 15" descr="Screen Shot 2014-10-23 at 22.13.30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267340">
              <a:off x="6728859" y="5770043"/>
              <a:ext cx="511098" cy="443594"/>
            </a:xfrm>
            <a:prstGeom prst="rect">
              <a:avLst/>
            </a:prstGeom>
          </p:spPr>
        </p:pic>
        <p:pic>
          <p:nvPicPr>
            <p:cNvPr id="17" name="Picture 16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3134" y="5952065"/>
              <a:ext cx="139446" cy="209169"/>
            </a:xfrm>
            <a:prstGeom prst="rect">
              <a:avLst/>
            </a:prstGeom>
          </p:spPr>
        </p:pic>
        <p:pic>
          <p:nvPicPr>
            <p:cNvPr id="18" name="Picture 17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9920" y="6146799"/>
              <a:ext cx="139446" cy="209169"/>
            </a:xfrm>
            <a:prstGeom prst="rect">
              <a:avLst/>
            </a:prstGeom>
          </p:spPr>
        </p:pic>
      </p:grp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93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Invisible Higgs Decays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80402" y="799911"/>
            <a:ext cx="8406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we check that the Higgs does not decay into something invisible, e.g. neutrinos?</a:t>
            </a:r>
          </a:p>
          <a:p>
            <a:endParaRPr lang="en-US" dirty="0" smtClean="0"/>
          </a:p>
          <a:p>
            <a:r>
              <a:rPr lang="en-US" dirty="0" smtClean="0"/>
              <a:t>Yes, missing mass (or recoil mass) analysis:</a:t>
            </a:r>
            <a:endParaRPr lang="en-US" dirty="0"/>
          </a:p>
        </p:txBody>
      </p:sp>
      <p:pic>
        <p:nvPicPr>
          <p:cNvPr id="5" name="Picture 4" descr="Screen Shot 2012-11-26 at 8.05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50" y="2770770"/>
            <a:ext cx="3037452" cy="2220826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651041" y="1965855"/>
            <a:ext cx="407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1) Measure the Z, e.g. from produced jets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07069" y="3051151"/>
            <a:ext cx="4579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2) Subtract Z momentum from initial state</a:t>
            </a:r>
          </a:p>
          <a:p>
            <a:r>
              <a:rPr lang="en-US" dirty="0" smtClean="0"/>
              <a:t>(E</a:t>
            </a:r>
            <a:r>
              <a:rPr lang="en-US" baseline="-25000" dirty="0" smtClean="0"/>
              <a:t>cm</a:t>
            </a:r>
            <a:r>
              <a:rPr lang="en-US" dirty="0" smtClean="0"/>
              <a:t>,0,0,0)-(E</a:t>
            </a:r>
            <a:r>
              <a:rPr lang="en-US" baseline="-25000" dirty="0" smtClean="0"/>
              <a:t>Z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Z,y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Z,z</a:t>
            </a:r>
            <a:r>
              <a:rPr lang="en-US" dirty="0" smtClean="0"/>
              <a:t>)=(E</a:t>
            </a:r>
            <a:r>
              <a:rPr lang="en-US" baseline="-25000" dirty="0" smtClean="0"/>
              <a:t>H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H,y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H,z</a:t>
            </a:r>
            <a:r>
              <a:rPr lang="en-US" dirty="0" smtClean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07069" y="4286366"/>
            <a:ext cx="4890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3) Result is mass and momentum of other particle</a:t>
            </a:r>
          </a:p>
          <a:p>
            <a:r>
              <a:rPr lang="en-US" dirty="0" smtClean="0"/>
              <a:t>Even if we do not see it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3208894" y="2515862"/>
            <a:ext cx="559280" cy="1979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3541969" y="4486046"/>
            <a:ext cx="5651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30450" y="5483926"/>
            <a:ext cx="3183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 we know the missing particle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3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Automatic Parameter Determination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1600" y="698496"/>
            <a:ext cx="3187700" cy="3416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Structure design fixed by few parameters</a:t>
            </a:r>
          </a:p>
          <a:p>
            <a:r>
              <a:rPr lang="en-US" dirty="0"/>
              <a:t>	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,a</a:t>
            </a:r>
            <a:r>
              <a:rPr lang="en-US" baseline="-25000" dirty="0" smtClean="0"/>
              <a:t>2</a:t>
            </a:r>
            <a:r>
              <a:rPr lang="en-US" dirty="0" smtClean="0"/>
              <a:t>,d</a:t>
            </a:r>
            <a:r>
              <a:rPr lang="en-US" baseline="-25000" dirty="0" smtClean="0"/>
              <a:t>1</a:t>
            </a:r>
            <a:r>
              <a:rPr lang="en-US" dirty="0" smtClean="0"/>
              <a:t>,d</a:t>
            </a:r>
            <a:r>
              <a:rPr lang="en-US" baseline="-25000" dirty="0" smtClean="0"/>
              <a:t>2</a:t>
            </a:r>
            <a:r>
              <a:rPr lang="en-US" dirty="0" smtClean="0"/>
              <a:t>,N</a:t>
            </a:r>
            <a:r>
              <a:rPr lang="en-US" baseline="-25000" dirty="0" smtClean="0"/>
              <a:t>c</a:t>
            </a:r>
            <a:r>
              <a:rPr lang="en-US" dirty="0" smtClean="0"/>
              <a:t>,</a:t>
            </a:r>
            <a:r>
              <a:rPr lang="en-US" dirty="0" smtClean="0">
                <a:latin typeface="Symbol" charset="2"/>
                <a:cs typeface="Symbol" charset="2"/>
              </a:rPr>
              <a:t>f,</a:t>
            </a:r>
            <a:r>
              <a:rPr lang="en-US" dirty="0" smtClean="0">
                <a:cs typeface="Symbol" charset="2"/>
              </a:rPr>
              <a:t>G</a:t>
            </a:r>
          </a:p>
          <a:p>
            <a:endParaRPr lang="en-US" dirty="0" smtClean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Beam parameters derived automatically to reach specific energy and luminosity</a:t>
            </a:r>
          </a:p>
          <a:p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Consistency of structure with RF constraints is checked</a:t>
            </a:r>
          </a:p>
          <a:p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Repeat for 1.7 billion cases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1600" y="4530089"/>
            <a:ext cx="8877300" cy="2159000"/>
          </a:xfrm>
          <a:solidFill>
            <a:srgbClr val="F2F2F2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Design choices and specific studies</a:t>
            </a:r>
          </a:p>
          <a:p>
            <a:r>
              <a:rPr lang="en-US" sz="1800" dirty="0"/>
              <a:t>U</a:t>
            </a:r>
            <a:r>
              <a:rPr lang="en-US" sz="1800" dirty="0" smtClean="0"/>
              <a:t>se 50Hz </a:t>
            </a:r>
            <a:r>
              <a:rPr lang="en-US" sz="1800" dirty="0"/>
              <a:t>operation for beam </a:t>
            </a:r>
            <a:r>
              <a:rPr lang="en-US" sz="1800" dirty="0" smtClean="0"/>
              <a:t>stability</a:t>
            </a:r>
            <a:endParaRPr lang="en-US" sz="1800" dirty="0"/>
          </a:p>
          <a:p>
            <a:r>
              <a:rPr lang="en-US" sz="1800" dirty="0" smtClean="0"/>
              <a:t>Scale horizontal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with charge to keep the same risk in damping ring</a:t>
            </a:r>
          </a:p>
          <a:p>
            <a:r>
              <a:rPr lang="en-US" sz="1800" dirty="0" smtClean="0"/>
              <a:t>Scale for constant local stability in main </a:t>
            </a:r>
            <a:r>
              <a:rPr lang="en-US" sz="1800" dirty="0" err="1" smtClean="0"/>
              <a:t>linac</a:t>
            </a:r>
            <a:r>
              <a:rPr lang="en-US" sz="1800" dirty="0" smtClean="0"/>
              <a:t>, i.e. tolerances vary but stay above CDR values</a:t>
            </a:r>
          </a:p>
          <a:p>
            <a:r>
              <a:rPr lang="en-US" sz="1800" dirty="0" smtClean="0"/>
              <a:t>BDS design similar to CDR, use improved </a:t>
            </a:r>
            <a:r>
              <a:rPr lang="en-US" sz="1800" dirty="0" err="1" smtClean="0">
                <a:latin typeface="Symbol" charset="2"/>
                <a:cs typeface="Symbol" charset="2"/>
              </a:rPr>
              <a:t>b</a:t>
            </a:r>
            <a:r>
              <a:rPr lang="en-US" sz="1800" baseline="-25000" dirty="0" err="1" smtClean="0">
                <a:cs typeface="Symbol" charset="2"/>
              </a:rPr>
              <a:t>x</a:t>
            </a:r>
            <a:r>
              <a:rPr lang="en-US" sz="1800" dirty="0" smtClean="0">
                <a:cs typeface="Symbol" charset="2"/>
              </a:rPr>
              <a:t>-reach as reserve</a:t>
            </a:r>
          </a:p>
          <a:p>
            <a:r>
              <a:rPr lang="en-US" sz="1800" dirty="0" smtClean="0">
                <a:cs typeface="Symbol" charset="2"/>
              </a:rPr>
              <a:t>…</a:t>
            </a:r>
            <a:endParaRPr lang="en-US" sz="1800" dirty="0" smtClean="0"/>
          </a:p>
        </p:txBody>
      </p:sp>
      <p:pic>
        <p:nvPicPr>
          <p:cNvPr id="14" name="Picture 13" descr="xx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2" t="13169" r="28333" b="26099"/>
          <a:stretch/>
        </p:blipFill>
        <p:spPr>
          <a:xfrm>
            <a:off x="3289300" y="580389"/>
            <a:ext cx="5778500" cy="39243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94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Correct Use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Fast estimates by defining beam parameters in the </a:t>
            </a:r>
            <a:r>
              <a:rPr lang="en-US" dirty="0" err="1" smtClean="0"/>
              <a:t>acc.dat</a:t>
            </a:r>
            <a:r>
              <a:rPr lang="en-US" dirty="0" smtClean="0"/>
              <a:t> file</a:t>
            </a:r>
          </a:p>
          <a:p>
            <a:pPr lvl="1"/>
            <a:r>
              <a:rPr lang="en-US" dirty="0" smtClean="0"/>
              <a:t>allows to define beam size, </a:t>
            </a:r>
            <a:r>
              <a:rPr lang="en-US" dirty="0" err="1" smtClean="0"/>
              <a:t>emittance</a:t>
            </a:r>
            <a:r>
              <a:rPr lang="en-US" dirty="0" smtClean="0"/>
              <a:t>, beta-function, bunch length, energy spread (Gaussian or rectangular), waist shift, offsets, …</a:t>
            </a:r>
          </a:p>
          <a:p>
            <a:pPr lvl="1"/>
            <a:endParaRPr lang="en-US" dirty="0"/>
          </a:p>
          <a:p>
            <a:r>
              <a:rPr lang="en-US" dirty="0" smtClean="0"/>
              <a:t>Better estimates by using input files from tracking codes</a:t>
            </a:r>
          </a:p>
          <a:p>
            <a:pPr lvl="1"/>
            <a:r>
              <a:rPr lang="en-US" dirty="0" smtClean="0"/>
              <a:t>linear colliders contain correlations in the beam</a:t>
            </a:r>
          </a:p>
          <a:p>
            <a:pPr lvl="2"/>
            <a:r>
              <a:rPr lang="en-US" dirty="0" smtClean="0"/>
              <a:t>tracking includes these correlations in the input files</a:t>
            </a:r>
          </a:p>
          <a:p>
            <a:pPr lvl="1"/>
            <a:r>
              <a:rPr lang="en-US" dirty="0"/>
              <a:t>beam shape in FCC-</a:t>
            </a:r>
            <a:r>
              <a:rPr lang="en-US" dirty="0" err="1"/>
              <a:t>ee</a:t>
            </a:r>
            <a:r>
              <a:rPr lang="en-US" dirty="0"/>
              <a:t> is formed by interaction over many turns</a:t>
            </a:r>
          </a:p>
          <a:p>
            <a:pPr lvl="2"/>
            <a:r>
              <a:rPr lang="en-US" dirty="0"/>
              <a:t>special code developed (X. </a:t>
            </a:r>
            <a:r>
              <a:rPr lang="en-US" dirty="0" err="1"/>
              <a:t>Buffat</a:t>
            </a:r>
            <a:r>
              <a:rPr lang="en-US" dirty="0"/>
              <a:t> et al.) to simulate this</a:t>
            </a:r>
          </a:p>
          <a:p>
            <a:pPr lvl="1"/>
            <a:r>
              <a:rPr lang="en-US" dirty="0" smtClean="0"/>
              <a:t>parameters are an approximation</a:t>
            </a:r>
          </a:p>
          <a:p>
            <a:pPr lvl="1"/>
            <a:r>
              <a:rPr lang="en-US" dirty="0" smtClean="0"/>
              <a:t>beams vary with time</a:t>
            </a:r>
          </a:p>
          <a:p>
            <a:pPr lvl="2"/>
            <a:r>
              <a:rPr lang="en-US" dirty="0" smtClean="0"/>
              <a:t>your local accelerator expert can tell about wanted and unwanted changes</a:t>
            </a:r>
          </a:p>
          <a:p>
            <a:pPr lvl="1"/>
            <a:endParaRPr lang="en-US" dirty="0"/>
          </a:p>
          <a:p>
            <a:r>
              <a:rPr lang="en-US" dirty="0" smtClean="0"/>
              <a:t>The specific question can require more or less detail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4240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355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Optimisation</a:t>
            </a:r>
            <a:r>
              <a:rPr lang="en-US" sz="3200" dirty="0" smtClean="0"/>
              <a:t> at 380GeV</a:t>
            </a:r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833" y="3026529"/>
            <a:ext cx="2997200" cy="20313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Luminosity goal significantly impact minimum cost</a:t>
            </a:r>
          </a:p>
          <a:p>
            <a:r>
              <a:rPr lang="en-US" dirty="0" smtClean="0"/>
              <a:t>For L=1x10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 </a:t>
            </a:r>
            <a:r>
              <a:rPr lang="en-US" dirty="0" smtClean="0"/>
              <a:t>to L=2x10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 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osts 0.5 </a:t>
            </a:r>
            <a:r>
              <a:rPr lang="en-US" dirty="0" err="1" smtClean="0"/>
              <a:t>a.u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And O(100MW)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51100" y="6210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48668" y="5631259"/>
            <a:ext cx="4533900" cy="646331"/>
          </a:xfrm>
          <a:prstGeom prst="rect">
            <a:avLst/>
          </a:prstGeom>
          <a:solidFill>
            <a:srgbClr val="B7DEE8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Cheapest machine is close to lowest power </a:t>
            </a:r>
            <a:r>
              <a:rPr lang="en-US" dirty="0" smtClean="0"/>
              <a:t>consumption </a:t>
            </a:r>
            <a:r>
              <a:rPr lang="en-US" dirty="0"/>
              <a:t>=&gt; small potential for trade-off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833" y="1005253"/>
            <a:ext cx="2764733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Many thanks to the </a:t>
            </a:r>
            <a:r>
              <a:rPr lang="en-US" dirty="0" err="1" smtClean="0"/>
              <a:t>rebaselining</a:t>
            </a:r>
            <a:r>
              <a:rPr lang="en-US" dirty="0" smtClean="0"/>
              <a:t> team that provided the models that are integrated in the code</a:t>
            </a:r>
            <a:endParaRPr lang="en-US" dirty="0"/>
          </a:p>
        </p:txBody>
      </p:sp>
      <p:pic>
        <p:nvPicPr>
          <p:cNvPr id="4" name="Picture 3" descr="scatter_new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122" y="1339382"/>
            <a:ext cx="6201478" cy="413431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988848" y="668187"/>
            <a:ext cx="697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S=1.1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993333" y="4140200"/>
            <a:ext cx="1464367" cy="35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8" idx="3"/>
          </p:cNvCxnSpPr>
          <p:nvPr/>
        </p:nvCxnSpPr>
        <p:spPr>
          <a:xfrm flipV="1">
            <a:off x="3006033" y="2324100"/>
            <a:ext cx="3940867" cy="171809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327211" y="677533"/>
            <a:ext cx="1918389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211FF"/>
                </a:solidFill>
              </a:rPr>
              <a:t>L=1.0x10</a:t>
            </a:r>
            <a:r>
              <a:rPr lang="en-US" baseline="30000" dirty="0" smtClean="0">
                <a:solidFill>
                  <a:srgbClr val="C211FF"/>
                </a:solidFill>
              </a:rPr>
              <a:t>34</a:t>
            </a:r>
            <a:r>
              <a:rPr lang="en-US" dirty="0" smtClean="0">
                <a:solidFill>
                  <a:srgbClr val="C211FF"/>
                </a:solidFill>
              </a:rPr>
              <a:t>cm</a:t>
            </a:r>
            <a:r>
              <a:rPr lang="en-US" baseline="30000" dirty="0" smtClean="0">
                <a:solidFill>
                  <a:srgbClr val="C211FF"/>
                </a:solidFill>
              </a:rPr>
              <a:t>-2</a:t>
            </a:r>
            <a:r>
              <a:rPr lang="en-US" dirty="0" smtClean="0">
                <a:solidFill>
                  <a:srgbClr val="C211FF"/>
                </a:solidFill>
              </a:rPr>
              <a:t>s</a:t>
            </a:r>
            <a:r>
              <a:rPr lang="en-US" baseline="30000" dirty="0" smtClean="0">
                <a:solidFill>
                  <a:srgbClr val="C211FF"/>
                </a:solidFill>
              </a:rPr>
              <a:t>-1</a:t>
            </a:r>
          </a:p>
          <a:p>
            <a:r>
              <a:rPr lang="en-US" dirty="0">
                <a:solidFill>
                  <a:srgbClr val="008000"/>
                </a:solidFill>
              </a:rPr>
              <a:t>L</a:t>
            </a:r>
            <a:r>
              <a:rPr lang="en-US" dirty="0" smtClean="0">
                <a:solidFill>
                  <a:srgbClr val="008000"/>
                </a:solidFill>
              </a:rPr>
              <a:t>=1.25x10</a:t>
            </a:r>
            <a:r>
              <a:rPr lang="en-US" baseline="30000" dirty="0" smtClean="0">
                <a:solidFill>
                  <a:srgbClr val="008000"/>
                </a:solidFill>
              </a:rPr>
              <a:t>34</a:t>
            </a:r>
            <a:r>
              <a:rPr lang="en-US" dirty="0" smtClean="0">
                <a:solidFill>
                  <a:srgbClr val="008000"/>
                </a:solidFill>
              </a:rPr>
              <a:t>cm</a:t>
            </a:r>
            <a:r>
              <a:rPr lang="en-US" baseline="30000" dirty="0">
                <a:solidFill>
                  <a:srgbClr val="008000"/>
                </a:solidFill>
              </a:rPr>
              <a:t>-2</a:t>
            </a:r>
            <a:r>
              <a:rPr lang="en-US" dirty="0">
                <a:solidFill>
                  <a:srgbClr val="008000"/>
                </a:solidFill>
              </a:rPr>
              <a:t>s</a:t>
            </a:r>
            <a:r>
              <a:rPr lang="en-US" baseline="30000" dirty="0">
                <a:solidFill>
                  <a:srgbClr val="008000"/>
                </a:solidFill>
              </a:rPr>
              <a:t>-1</a:t>
            </a:r>
          </a:p>
          <a:p>
            <a:r>
              <a:rPr lang="en-US" dirty="0">
                <a:solidFill>
                  <a:srgbClr val="3366FF"/>
                </a:solidFill>
              </a:rPr>
              <a:t>L</a:t>
            </a:r>
            <a:r>
              <a:rPr lang="en-US" dirty="0" smtClean="0">
                <a:solidFill>
                  <a:srgbClr val="3366FF"/>
                </a:solidFill>
              </a:rPr>
              <a:t>=1.5x10</a:t>
            </a:r>
            <a:r>
              <a:rPr lang="en-US" baseline="30000" dirty="0" smtClean="0">
                <a:solidFill>
                  <a:srgbClr val="3366FF"/>
                </a:solidFill>
              </a:rPr>
              <a:t>34</a:t>
            </a:r>
            <a:r>
              <a:rPr lang="en-US" dirty="0" smtClean="0">
                <a:solidFill>
                  <a:srgbClr val="3366FF"/>
                </a:solidFill>
              </a:rPr>
              <a:t>cm</a:t>
            </a:r>
            <a:r>
              <a:rPr lang="en-US" baseline="30000" dirty="0">
                <a:solidFill>
                  <a:srgbClr val="3366FF"/>
                </a:solidFill>
              </a:rPr>
              <a:t>-2</a:t>
            </a:r>
            <a:r>
              <a:rPr lang="en-US" dirty="0">
                <a:solidFill>
                  <a:srgbClr val="3366FF"/>
                </a:solidFill>
              </a:rPr>
              <a:t>s</a:t>
            </a:r>
            <a:r>
              <a:rPr lang="en-US" baseline="30000" dirty="0">
                <a:solidFill>
                  <a:srgbClr val="3366FF"/>
                </a:solidFill>
              </a:rPr>
              <a:t>-</a:t>
            </a:r>
            <a:r>
              <a:rPr lang="en-US" baseline="30000" dirty="0" smtClean="0">
                <a:solidFill>
                  <a:srgbClr val="3366FF"/>
                </a:solidFill>
              </a:rPr>
              <a:t>1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L=2.0x10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34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cm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-2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-1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178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Note: Luminosity Enhancement</a:t>
            </a:r>
            <a:endParaRPr lang="en-US" sz="3200" dirty="0">
              <a:latin typeface="+mj-lt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838600"/>
              </p:ext>
            </p:extLst>
          </p:nvPr>
        </p:nvGraphicFramePr>
        <p:xfrm>
          <a:off x="189681" y="1213160"/>
          <a:ext cx="8686799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680"/>
                <a:gridCol w="2010401"/>
                <a:gridCol w="1262344"/>
                <a:gridCol w="1178187"/>
                <a:gridCol w="11781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Centre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of mass energy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E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GeV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500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380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3000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Total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l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uminosity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1.8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Luminosity in peak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</a:t>
                      </a:r>
                      <a:r>
                        <a:rPr lang="en-US" baseline="-25000" dirty="0" smtClean="0">
                          <a:solidFill>
                            <a:srgbClr val="000000"/>
                          </a:solidFill>
                        </a:rPr>
                        <a:t>0.01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0.9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5.2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3.72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Bunch length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z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μm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70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44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Collision beam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size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x,y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[nm/nm]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474/5.9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149/2.9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40/1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Vertical </a:t>
                      </a: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emittance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x,y</a:t>
                      </a:r>
                      <a:r>
                        <a:rPr lang="en-US" baseline="-250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[nm]</a:t>
                      </a:r>
                      <a:endParaRPr lang="en-US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35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Geometric luminosity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L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geom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Enhancement</a:t>
                      </a:r>
                      <a:r>
                        <a:rPr lang="en-US" baseline="0" dirty="0" smtClean="0"/>
                        <a:t>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H</a:t>
                      </a:r>
                      <a:r>
                        <a:rPr lang="en-US" baseline="-25000" dirty="0" smtClean="0"/>
                        <a:t>D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3960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Travelling Focus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13300" y="4610496"/>
            <a:ext cx="3516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Additional gain of 10% in luminosity</a:t>
            </a:r>
          </a:p>
        </p:txBody>
      </p:sp>
      <p:pic>
        <p:nvPicPr>
          <p:cNvPr id="13" name="Picture 12" descr="waist_shift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1900"/>
            <a:ext cx="4420960" cy="309467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72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49300" y="5053568"/>
            <a:ext cx="1192893" cy="0"/>
          </a:xfrm>
          <a:prstGeom prst="straightConnector1">
            <a:avLst/>
          </a:prstGeom>
          <a:ln>
            <a:solidFill>
              <a:srgbClr val="7A17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743200" y="5053568"/>
            <a:ext cx="1192893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tm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793" y="650240"/>
            <a:ext cx="5435600" cy="38049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6893" y="917138"/>
            <a:ext cx="317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Travelling focus (</a:t>
            </a:r>
            <a:r>
              <a:rPr lang="en-US" dirty="0" err="1"/>
              <a:t>B</a:t>
            </a:r>
            <a:r>
              <a:rPr lang="en-US" dirty="0" err="1" smtClean="0"/>
              <a:t>alakin</a:t>
            </a:r>
            <a:r>
              <a:rPr lang="en-US" dirty="0" smtClean="0"/>
              <a:t>):</a:t>
            </a:r>
          </a:p>
          <a:p>
            <a:r>
              <a:rPr lang="en-US" dirty="0" smtClean="0"/>
              <a:t>We focus each slice of the beam on one point of the oncoming beam, e.g. 2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baseline="-25000" dirty="0" smtClean="0">
                <a:cs typeface="Symbol" charset="2"/>
              </a:rPr>
              <a:t>z</a:t>
            </a:r>
            <a:r>
              <a:rPr lang="en-US" dirty="0" smtClean="0">
                <a:cs typeface="Symbol" charset="2"/>
              </a:rPr>
              <a:t> before the </a:t>
            </a:r>
            <a:r>
              <a:rPr lang="en-US" dirty="0" err="1" smtClean="0">
                <a:cs typeface="Symbol" charset="2"/>
              </a:rPr>
              <a:t>centre</a:t>
            </a:r>
            <a:endParaRPr lang="en-US" dirty="0" smtClean="0">
              <a:cs typeface="Symbol" charset="2"/>
            </a:endParaRPr>
          </a:p>
          <a:p>
            <a:endParaRPr lang="en-US" dirty="0" smtClean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The beam-beam forces keep the beam small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271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ILC with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latin typeface="+mn-lt"/>
                <a:cs typeface="Symbol" charset="2"/>
              </a:rPr>
              <a:t>y</a:t>
            </a:r>
            <a:r>
              <a:rPr lang="en-US" dirty="0" smtClean="0">
                <a:latin typeface="+mn-lt"/>
                <a:cs typeface="Symbol" charset="2"/>
              </a:rPr>
              <a:t>=0.24mm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2309" y="1046794"/>
            <a:ext cx="25808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 stronger offset dependence for smaller beta-function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11" name="Picture 10" descr="off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553818"/>
            <a:ext cx="6731000" cy="4711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709" y="4803853"/>
            <a:ext cx="2580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in practice less gain than expected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185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74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3667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5746" y="4134419"/>
            <a:ext cx="77275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Single pass poses luminosity challenge </a:t>
            </a:r>
          </a:p>
          <a:p>
            <a:endParaRPr lang="en-US" sz="2000" dirty="0" smtClean="0"/>
          </a:p>
          <a:p>
            <a:r>
              <a:rPr lang="en-US" sz="2000" dirty="0" smtClean="0"/>
              <a:t>Low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 are produced in the damping rings</a:t>
            </a:r>
          </a:p>
          <a:p>
            <a:endParaRPr lang="en-US" sz="2000" dirty="0" smtClean="0"/>
          </a:p>
          <a:p>
            <a:r>
              <a:rPr lang="en-US" sz="2000" dirty="0" smtClean="0"/>
              <a:t>They must be maintained with limited degradation</a:t>
            </a:r>
          </a:p>
          <a:p>
            <a:endParaRPr lang="en-US" sz="2000" dirty="0" smtClean="0"/>
          </a:p>
          <a:p>
            <a:r>
              <a:rPr lang="en-US" sz="2000" dirty="0" smtClean="0"/>
              <a:t>The beam delivery system (BDS) squeezes the beam as much as possible</a:t>
            </a:r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701800"/>
            <a:ext cx="2400300" cy="1044033"/>
          </a:xfrm>
          <a:prstGeom prst="rect">
            <a:avLst/>
          </a:prstGeom>
        </p:spPr>
      </p:pic>
      <p:pic>
        <p:nvPicPr>
          <p:cNvPr id="12" name="Picture 11" descr="lc4.eps"/>
          <p:cNvPicPr>
            <a:picLocks noChangeAspect="1"/>
          </p:cNvPicPr>
          <p:nvPr/>
        </p:nvPicPr>
        <p:blipFill>
          <a:blip r:embed="rId4"/>
          <a:srcRect b="21119"/>
          <a:stretch>
            <a:fillRect/>
          </a:stretch>
        </p:blipFill>
        <p:spPr>
          <a:xfrm>
            <a:off x="0" y="1066800"/>
            <a:ext cx="9144000" cy="289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363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ILC 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8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" y="990600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955164" y="969887"/>
            <a:ext cx="1762716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13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3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endParaRPr kumimoji="1"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15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341562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endParaRPr kumimoji="1"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17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prstClr val="black"/>
                </a:solidFill>
              </a:rPr>
              <a:t>Ring to Main </a:t>
            </a:r>
            <a:r>
              <a:rPr kumimoji="1" lang="en-GB" sz="1800" dirty="0" err="1">
                <a:solidFill>
                  <a:prstClr val="black"/>
                </a:solidFill>
              </a:rPr>
              <a:t>Linac</a:t>
            </a:r>
            <a:r>
              <a:rPr kumimoji="1" lang="en-GB" sz="1800" dirty="0">
                <a:solidFill>
                  <a:prstClr val="black"/>
                </a:solidFill>
              </a:rPr>
              <a:t> (RTML)</a:t>
            </a:r>
          </a:p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 smtClean="0">
                <a:solidFill>
                  <a:prstClr val="black"/>
                </a:solidFill>
              </a:rPr>
              <a:t>(w. </a:t>
            </a:r>
            <a:r>
              <a:rPr kumimoji="1" lang="en-GB" sz="1800" dirty="0">
                <a:solidFill>
                  <a:prstClr val="black"/>
                </a:solidFill>
              </a:rPr>
              <a:t>bunch compressors)</a:t>
            </a:r>
          </a:p>
        </p:txBody>
      </p:sp>
      <p:sp>
        <p:nvSpPr>
          <p:cNvPr id="19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srgbClr val="0000FF"/>
                </a:solidFill>
              </a:rPr>
              <a:t>e- Main </a:t>
            </a:r>
            <a:r>
              <a:rPr kumimoji="1" lang="en-GB" sz="1800" dirty="0" err="1">
                <a:solidFill>
                  <a:srgbClr val="0000FF"/>
                </a:solidFill>
              </a:rPr>
              <a:t>Linac</a:t>
            </a:r>
            <a:endParaRPr kumimoji="1" lang="en-GB" sz="1800" dirty="0">
              <a:solidFill>
                <a:srgbClr val="0000FF"/>
              </a:solidFill>
            </a:endParaRPr>
          </a:p>
        </p:txBody>
      </p:sp>
      <p:cxnSp>
        <p:nvCxnSpPr>
          <p:cNvPr id="20" name="Straight Arrow Connector 29"/>
          <p:cNvCxnSpPr>
            <a:cxnSpLocks noChangeShapeType="1"/>
          </p:cNvCxnSpPr>
          <p:nvPr/>
        </p:nvCxnSpPr>
        <p:spPr bwMode="auto">
          <a:xfrm flipH="1">
            <a:off x="4882367" y="1384223"/>
            <a:ext cx="184933" cy="18669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2000" dirty="0">
                <a:solidFill>
                  <a:srgbClr val="008000"/>
                </a:solidFill>
              </a:rPr>
              <a:t>e+ Main </a:t>
            </a:r>
            <a:r>
              <a:rPr kumimoji="1" lang="en-GB" sz="2000" dirty="0" err="1">
                <a:solidFill>
                  <a:srgbClr val="008000"/>
                </a:solidFill>
              </a:rPr>
              <a:t>Linac</a:t>
            </a:r>
            <a:endParaRPr kumimoji="1" lang="en-GB" sz="2000" dirty="0">
              <a:solidFill>
                <a:srgbClr val="008000"/>
              </a:solidFill>
            </a:endParaRPr>
          </a:p>
        </p:txBody>
      </p:sp>
      <p:graphicFrame>
        <p:nvGraphicFramePr>
          <p:cNvPr id="2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8116214"/>
              </p:ext>
            </p:extLst>
          </p:nvPr>
        </p:nvGraphicFramePr>
        <p:xfrm>
          <a:off x="5708700" y="4241267"/>
          <a:ext cx="3435300" cy="2616805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/>
                <a:gridCol w="1797309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3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6087" y="4781894"/>
            <a:ext cx="2743200" cy="2076106"/>
          </a:xfrm>
          <a:prstGeom prst="rect">
            <a:avLst/>
          </a:prstGeom>
          <a:noFill/>
          <a:ln w="5715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線矢印コネクタ 3"/>
          <p:cNvCxnSpPr/>
          <p:nvPr/>
        </p:nvCxnSpPr>
        <p:spPr bwMode="auto">
          <a:xfrm flipV="1">
            <a:off x="3927724" y="3463853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4781380" y="945706"/>
            <a:ext cx="3109277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 smtClean="0">
                <a:solidFill>
                  <a:prstClr val="black"/>
                </a:solidFill>
              </a:rPr>
              <a:t>BDS (beam delivery system)</a:t>
            </a:r>
            <a:endParaRPr kumimoji="1" lang="en-GB" sz="1800" dirty="0">
              <a:solidFill>
                <a:prstClr val="black"/>
              </a:solidFill>
            </a:endParaRPr>
          </a:p>
        </p:txBody>
      </p:sp>
      <p:pic>
        <p:nvPicPr>
          <p:cNvPr id="26" name="Picture 25" descr="ilc_cavit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1364" y="1027962"/>
            <a:ext cx="6102262" cy="213077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58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(at 3TeV)</a:t>
            </a:r>
            <a:endParaRPr lang="en-US" dirty="0"/>
          </a:p>
        </p:txBody>
      </p:sp>
      <p:sp>
        <p:nvSpPr>
          <p:cNvPr id="231" name="Date Placeholder 2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32" name="Footer Placeholder 2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233" name="Slide Number Placeholder 2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76</a:t>
            </a:fld>
            <a:endParaRPr lang="en-US"/>
          </a:p>
        </p:txBody>
      </p:sp>
      <p:pic>
        <p:nvPicPr>
          <p:cNvPr id="3" name="Picture 2" descr="CLIC-layout2015pu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7100"/>
            <a:ext cx="9144000" cy="4997253"/>
          </a:xfrm>
          <a:prstGeom prst="rect">
            <a:avLst/>
          </a:prstGeom>
        </p:spPr>
      </p:pic>
      <p:grpSp>
        <p:nvGrpSpPr>
          <p:cNvPr id="235" name="Group 2"/>
          <p:cNvGrpSpPr>
            <a:grpSpLocks/>
          </p:cNvGrpSpPr>
          <p:nvPr/>
        </p:nvGrpSpPr>
        <p:grpSpPr bwMode="auto">
          <a:xfrm>
            <a:off x="113395" y="1175498"/>
            <a:ext cx="8898471" cy="1686236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236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37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38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39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0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1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6021"/>
              <a:r>
                <a:rPr lang="en-US" sz="1100" b="1" dirty="0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– 60 cm between bunches</a:t>
              </a:r>
            </a:p>
          </p:txBody>
        </p:sp>
        <p:grpSp>
          <p:nvGrpSpPr>
            <p:cNvPr id="241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448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9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0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1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2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3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4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5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2" name="Group 241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440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1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2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3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4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5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6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7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3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432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3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4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5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6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7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8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9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4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424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5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6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7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8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9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0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1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5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416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7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8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9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0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1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2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3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246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7" name="Rectangle 54"/>
            <p:cNvSpPr>
              <a:spLocks noChangeArrowheads="1"/>
            </p:cNvSpPr>
            <p:nvPr/>
          </p:nvSpPr>
          <p:spPr bwMode="auto">
            <a:xfrm>
              <a:off x="1527" y="359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48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9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9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solidFill>
                    <a:prstClr val="black"/>
                  </a:solidFill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250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1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2" name="Rectangle 59"/>
            <p:cNvSpPr>
              <a:spLocks noChangeArrowheads="1"/>
            </p:cNvSpPr>
            <p:nvPr/>
          </p:nvSpPr>
          <p:spPr bwMode="auto">
            <a:xfrm>
              <a:off x="3312" y="363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53" name="Rectangle 60"/>
            <p:cNvSpPr>
              <a:spLocks noChangeArrowheads="1"/>
            </p:cNvSpPr>
            <p:nvPr/>
          </p:nvSpPr>
          <p:spPr bwMode="auto">
            <a:xfrm>
              <a:off x="4133" y="3698"/>
              <a:ext cx="383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254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55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338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78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98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08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9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0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1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2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3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4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5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99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00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1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2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3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4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5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6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7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79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80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90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1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2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3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4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5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6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7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81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82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3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4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5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8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9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339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40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60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70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1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2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3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4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5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6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7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61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62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3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4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5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6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7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8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9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41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42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52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3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4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5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6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7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8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9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43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44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5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6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7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8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9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0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1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256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260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00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20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30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1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2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3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4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5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6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7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21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22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3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4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5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6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7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8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9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01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02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12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3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4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5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6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7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8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9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03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04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5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6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7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8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9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0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1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26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262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82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92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3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4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5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6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7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8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9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83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84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5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6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7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8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9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0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1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263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64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74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5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6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7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8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9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0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1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65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66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67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68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69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0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1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2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3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</p:grpSp>
        <p:sp>
          <p:nvSpPr>
            <p:cNvPr id="257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en-US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58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u="sng" dirty="0">
                  <a:solidFill>
                    <a:srgbClr val="0000FF"/>
                  </a:solidFill>
                  <a:latin typeface="Calibri"/>
                </a:rPr>
                <a:t>Drive beam time structure - initial</a:t>
              </a:r>
              <a:endParaRPr lang="en-US" u="sng" dirty="0">
                <a:solidFill>
                  <a:srgbClr val="0000FF"/>
                </a:solidFill>
                <a:latin typeface="Calibri"/>
                <a:sym typeface="Symbol" charset="2"/>
              </a:endParaRPr>
            </a:p>
          </p:txBody>
        </p:sp>
        <p:sp>
          <p:nvSpPr>
            <p:cNvPr id="259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u="sng" dirty="0">
                  <a:solidFill>
                    <a:srgbClr val="0000FF"/>
                  </a:solidFill>
                  <a:latin typeface="Calibri"/>
                </a:rPr>
                <a:t>Drive beam time structure - final</a:t>
              </a:r>
              <a:endParaRPr lang="en-US" u="sng" dirty="0">
                <a:solidFill>
                  <a:srgbClr val="0000FF"/>
                </a:solidFill>
                <a:latin typeface="Calibri"/>
                <a:sym typeface="Symbol" charset="2"/>
              </a:endParaRPr>
            </a:p>
          </p:txBody>
        </p:sp>
      </p:grpSp>
      <p:sp>
        <p:nvSpPr>
          <p:cNvPr id="456" name="Oval Callout 455"/>
          <p:cNvSpPr/>
          <p:nvPr/>
        </p:nvSpPr>
        <p:spPr>
          <a:xfrm>
            <a:off x="2812745" y="2710516"/>
            <a:ext cx="831280" cy="820089"/>
          </a:xfrm>
          <a:prstGeom prst="wedgeEllipseCallout">
            <a:avLst>
              <a:gd name="adj1" fmla="val 78980"/>
              <a:gd name="adj2" fmla="val 39307"/>
            </a:avLst>
          </a:prstGeom>
          <a:noFill/>
          <a:ln w="31750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19" tIns="45662" rIns="91319" bIns="45662" rtlCol="0" anchor="ctr"/>
          <a:lstStyle/>
          <a:p>
            <a:pPr algn="ctr" defTabSz="456606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57" name="Picture 456" descr="CLIC_twobeam-nocaption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021" y="2899834"/>
            <a:ext cx="5107928" cy="224102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</p:pic>
      <p:pic>
        <p:nvPicPr>
          <p:cNvPr id="458" name="Picture 457" descr="cell 9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865" y="5171703"/>
            <a:ext cx="1297471" cy="1184648"/>
          </a:xfrm>
          <a:prstGeom prst="rect">
            <a:avLst/>
          </a:prstGeom>
        </p:spPr>
      </p:pic>
      <p:pic>
        <p:nvPicPr>
          <p:cNvPr id="459" name="Picture 458" descr="p5.tif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678" y="5140875"/>
            <a:ext cx="2372649" cy="1482239"/>
          </a:xfrm>
          <a:prstGeom prst="rect">
            <a:avLst/>
          </a:prstGeom>
        </p:spPr>
      </p:pic>
      <p:pic>
        <p:nvPicPr>
          <p:cNvPr id="46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89" y="4243603"/>
            <a:ext cx="3299926" cy="2363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09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5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Staged Approach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77</a:t>
            </a:fld>
            <a:endParaRPr lang="en-US"/>
          </a:p>
        </p:txBody>
      </p:sp>
      <p:pic>
        <p:nvPicPr>
          <p:cNvPr id="6" name="Picture 5" descr="stage_new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00" y="901700"/>
            <a:ext cx="8166100" cy="264969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90501" y="3932393"/>
            <a:ext cx="8801099" cy="21137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/>
              <a:buChar char="•"/>
            </a:pPr>
            <a:r>
              <a:rPr lang="en-US" sz="2400" dirty="0" smtClean="0"/>
              <a:t>First stage: </a:t>
            </a:r>
            <a:r>
              <a:rPr lang="en-US" sz="2400" dirty="0" err="1"/>
              <a:t>E</a:t>
            </a:r>
            <a:r>
              <a:rPr lang="en-US" sz="2400" baseline="-25000" dirty="0" err="1"/>
              <a:t>cms</a:t>
            </a:r>
            <a:r>
              <a:rPr lang="en-US" sz="2400" dirty="0" smtClean="0"/>
              <a:t>=380Gev,</a:t>
            </a:r>
            <a:r>
              <a:rPr lang="en-US" sz="2400" dirty="0"/>
              <a:t> L=1.5x10</a:t>
            </a:r>
            <a:r>
              <a:rPr lang="en-US" sz="2400" baseline="30000" dirty="0"/>
              <a:t>34</a:t>
            </a:r>
            <a:r>
              <a:rPr lang="en-US" sz="2400" dirty="0"/>
              <a:t>cm</a:t>
            </a:r>
            <a:r>
              <a:rPr lang="en-US" sz="2400" baseline="30000" dirty="0"/>
              <a:t>-2</a:t>
            </a:r>
            <a:r>
              <a:rPr lang="en-US" sz="2400" dirty="0"/>
              <a:t>s</a:t>
            </a:r>
            <a:r>
              <a:rPr lang="en-US" sz="2400" baseline="30000" dirty="0"/>
              <a:t>-1</a:t>
            </a:r>
            <a:r>
              <a:rPr lang="en-US" sz="2400" dirty="0"/>
              <a:t>, L</a:t>
            </a:r>
            <a:r>
              <a:rPr lang="en-US" sz="2400" baseline="-25000" dirty="0"/>
              <a:t>0.01</a:t>
            </a:r>
            <a:r>
              <a:rPr lang="en-US" sz="2400" dirty="0"/>
              <a:t>/L&gt;</a:t>
            </a:r>
            <a:r>
              <a:rPr lang="en-US" sz="2400" dirty="0" smtClean="0"/>
              <a:t>0.6</a:t>
            </a:r>
          </a:p>
          <a:p>
            <a:r>
              <a:rPr lang="en-US" sz="2400" dirty="0" smtClean="0"/>
              <a:t>Second stage: </a:t>
            </a:r>
            <a:r>
              <a:rPr lang="en-US" sz="2400" dirty="0" err="1"/>
              <a:t>E</a:t>
            </a:r>
            <a:r>
              <a:rPr lang="en-US" sz="2400" baseline="-25000" dirty="0" err="1"/>
              <a:t>cms</a:t>
            </a:r>
            <a:r>
              <a:rPr lang="en-US" sz="2400" dirty="0"/>
              <a:t>=</a:t>
            </a:r>
            <a:r>
              <a:rPr lang="en-US" sz="2400" dirty="0" smtClean="0"/>
              <a:t>O(1.5TeV)</a:t>
            </a:r>
          </a:p>
          <a:p>
            <a:r>
              <a:rPr lang="en-US" sz="2400" dirty="0" smtClean="0"/>
              <a:t>Final stage: </a:t>
            </a:r>
            <a:r>
              <a:rPr lang="en-US" sz="2400" dirty="0" err="1" smtClean="0"/>
              <a:t>E</a:t>
            </a:r>
            <a:r>
              <a:rPr lang="en-US" sz="2400" baseline="-25000" dirty="0" err="1" smtClean="0"/>
              <a:t>cms</a:t>
            </a:r>
            <a:r>
              <a:rPr lang="en-US" sz="2400" dirty="0" smtClean="0"/>
              <a:t>=3TeV,</a:t>
            </a:r>
            <a:r>
              <a:rPr lang="en-US" sz="2400" dirty="0"/>
              <a:t> </a:t>
            </a:r>
            <a:r>
              <a:rPr lang="en-US" sz="2400" dirty="0" smtClean="0"/>
              <a:t>L</a:t>
            </a:r>
            <a:r>
              <a:rPr lang="en-US" sz="2400" baseline="-25000" dirty="0" smtClean="0"/>
              <a:t>0.01</a:t>
            </a:r>
            <a:r>
              <a:rPr lang="en-US" sz="2400" dirty="0" smtClean="0"/>
              <a:t>=2x10</a:t>
            </a:r>
            <a:r>
              <a:rPr lang="en-US" sz="2400" baseline="30000" dirty="0" smtClean="0"/>
              <a:t>34</a:t>
            </a:r>
            <a:r>
              <a:rPr lang="en-US" sz="2400" dirty="0" smtClean="0"/>
              <a:t>cm</a:t>
            </a:r>
            <a:r>
              <a:rPr lang="en-US" sz="2400" baseline="30000" dirty="0" smtClean="0"/>
              <a:t>-2</a:t>
            </a:r>
            <a:r>
              <a:rPr lang="en-US" sz="2400" dirty="0" smtClean="0"/>
              <a:t>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, L</a:t>
            </a:r>
            <a:r>
              <a:rPr lang="en-US" sz="2400" baseline="-25000" dirty="0" smtClean="0"/>
              <a:t>0.01</a:t>
            </a:r>
            <a:r>
              <a:rPr lang="en-US" sz="2400" dirty="0" smtClean="0"/>
              <a:t>/L&gt;0.3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95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ILC TDR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78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99" y="768873"/>
            <a:ext cx="6183115" cy="52460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499" y="6014929"/>
            <a:ext cx="613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http://www.linearcollider.org/ILC/Publications/Technical-Design-Report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32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Autofit/>
          </a:bodyPr>
          <a:lstStyle/>
          <a:p>
            <a:pPr lvl="0"/>
            <a:r>
              <a:rPr lang="en-US" altLang="ja-JP" sz="3600" dirty="0" smtClean="0">
                <a:solidFill>
                  <a:srgbClr val="000000"/>
                </a:solidFill>
              </a:rPr>
              <a:t>Note: CLIC CDR 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6" name="スライド番号プレースホルダー 6"/>
          <p:cNvSpPr txBox="1">
            <a:spLocks/>
          </p:cNvSpPr>
          <p:nvPr/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B6BA53-1730-B94E-BA28-663BB2624540}" type="slidenum">
              <a:rPr kumimoji="0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ＭＳ Ｐゴシック"/>
                <a:cs typeface="Arial Unicode M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ＭＳ Ｐゴシック"/>
              <a:cs typeface="Arial Unicode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219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n-lt"/>
              </a:rPr>
              <a:t>ILC costing 500 </a:t>
            </a:r>
            <a:r>
              <a:rPr lang="en-US" dirty="0" err="1" smtClean="0">
                <a:solidFill>
                  <a:srgbClr val="FFFFFF"/>
                </a:solidFill>
                <a:latin typeface="+mn-lt"/>
              </a:rPr>
              <a:t>GeV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 </a:t>
            </a:r>
            <a:endParaRPr lang="en-US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43400" y="24384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CLIC </a:t>
            </a:r>
            <a:r>
              <a:rPr lang="en-US" dirty="0">
                <a:latin typeface="+mj-lt"/>
              </a:rPr>
              <a:t>costing 500 </a:t>
            </a:r>
            <a:r>
              <a:rPr lang="en-US" dirty="0" err="1">
                <a:latin typeface="+mj-lt"/>
              </a:rPr>
              <a:t>GeV</a:t>
            </a:r>
            <a:r>
              <a:rPr lang="en-US" dirty="0">
                <a:latin typeface="+mj-lt"/>
              </a:rPr>
              <a:t> </a:t>
            </a: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4212295059"/>
              </p:ext>
            </p:extLst>
          </p:nvPr>
        </p:nvGraphicFramePr>
        <p:xfrm>
          <a:off x="304800" y="1157292"/>
          <a:ext cx="6426200" cy="4913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6832600" y="1157292"/>
            <a:ext cx="2311400" cy="427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9" tIns="45662" rIns="91319" bIns="45662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015" eaLnBrk="1" hangingPunct="1"/>
            <a:r>
              <a:rPr lang="en-US" sz="1600" dirty="0">
                <a:solidFill>
                  <a:prstClr val="black"/>
                </a:solidFill>
                <a:latin typeface="Calibri"/>
              </a:rPr>
              <a:t>In addition a shorter overview document was submitted as input to the European Strategy update, available at:</a:t>
            </a:r>
          </a:p>
          <a:p>
            <a:pPr defTabSz="454015" eaLnBrk="1" hangingPunct="1"/>
            <a:r>
              <a:rPr lang="da-DK" sz="1600" u="sng" dirty="0">
                <a:solidFill>
                  <a:prstClr val="black"/>
                </a:solidFill>
                <a:latin typeface="Calibri"/>
                <a:hlinkClick r:id="rId7"/>
              </a:rPr>
              <a:t>http://arxiv.org/pdf/</a:t>
            </a:r>
            <a:r>
              <a:rPr lang="da-DK" sz="1600" u="sng" dirty="0" smtClean="0">
                <a:solidFill>
                  <a:prstClr val="black"/>
                </a:solidFill>
                <a:latin typeface="Calibri"/>
                <a:hlinkClick r:id="rId7"/>
              </a:rPr>
              <a:t>1208.1402v1</a:t>
            </a:r>
            <a:endParaRPr lang="da-DK" sz="1600" u="sng" dirty="0" smtClean="0">
              <a:solidFill>
                <a:prstClr val="black"/>
              </a:solidFill>
              <a:latin typeface="Calibri"/>
            </a:endParaRPr>
          </a:p>
          <a:p>
            <a:pPr defTabSz="454015" eaLnBrk="1" hangingPunct="1"/>
            <a:endParaRPr lang="da-DK" sz="1600" u="sng" dirty="0">
              <a:solidFill>
                <a:srgbClr val="FF0000"/>
              </a:solidFill>
            </a:endParaRPr>
          </a:p>
          <a:p>
            <a:pPr defTabSz="454015" eaLnBrk="1" hangingPunct="1"/>
            <a:r>
              <a:rPr lang="en-US" sz="1600" dirty="0">
                <a:latin typeface="Calibri"/>
              </a:rPr>
              <a:t>I</a:t>
            </a:r>
            <a:r>
              <a:rPr lang="en-US" sz="1600" dirty="0" smtClean="0">
                <a:latin typeface="Calibri"/>
              </a:rPr>
              <a:t>nput documents to Snowmass 2013 has also been submitted:</a:t>
            </a:r>
          </a:p>
          <a:p>
            <a:pPr defTabSz="454015" eaLnBrk="1" hangingPunct="1"/>
            <a:r>
              <a:rPr lang="en-US" sz="1600" dirty="0">
                <a:latin typeface="Calibri"/>
                <a:hlinkClick r:id="rId8"/>
              </a:rPr>
              <a:t>http://arxiv.org/abs/</a:t>
            </a:r>
            <a:r>
              <a:rPr lang="en-US" sz="1600" dirty="0" smtClean="0">
                <a:latin typeface="Calibri"/>
                <a:hlinkClick r:id="rId8"/>
              </a:rPr>
              <a:t>1305.5766</a:t>
            </a:r>
            <a:r>
              <a:rPr lang="en-US" sz="1600" dirty="0" smtClean="0">
                <a:latin typeface="Calibri"/>
              </a:rPr>
              <a:t> and </a:t>
            </a:r>
          </a:p>
          <a:p>
            <a:pPr defTabSz="454015" eaLnBrk="1" hangingPunct="1"/>
            <a:r>
              <a:rPr lang="en-US" sz="1600" dirty="0">
                <a:solidFill>
                  <a:srgbClr val="FF0000"/>
                </a:solidFill>
                <a:latin typeface="Calibri"/>
                <a:hlinkClick r:id="rId9"/>
              </a:rPr>
              <a:t>http://arxiv.org/abs/</a:t>
            </a:r>
            <a:r>
              <a:rPr lang="en-US" sz="1600" dirty="0" smtClean="0">
                <a:solidFill>
                  <a:srgbClr val="FF0000"/>
                </a:solidFill>
                <a:latin typeface="Calibri"/>
                <a:hlinkClick r:id="rId9"/>
              </a:rPr>
              <a:t>1307.5288</a:t>
            </a:r>
            <a:endParaRPr lang="en-US" sz="1600" dirty="0" smtClean="0">
              <a:solidFill>
                <a:srgbClr val="FF0000"/>
              </a:solidFill>
              <a:latin typeface="Calibri"/>
            </a:endParaRPr>
          </a:p>
          <a:p>
            <a:pPr defTabSz="454015" eaLnBrk="1" hangingPunct="1"/>
            <a:endParaRPr lang="en-US" sz="1600" dirty="0">
              <a:solidFill>
                <a:prstClr val="black"/>
              </a:solidFill>
            </a:endParaRPr>
          </a:p>
          <a:p>
            <a:pPr defTabSz="454015" eaLnBrk="1" hangingPunct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9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Beamstrahlung</a:t>
            </a:r>
            <a:r>
              <a:rPr lang="en-US" sz="3600" dirty="0" smtClean="0"/>
              <a:t> Generator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975767"/>
            <a:ext cx="429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Assume </a:t>
            </a:r>
            <a:r>
              <a:rPr lang="en-US" sz="2000" dirty="0" smtClean="0"/>
              <a:t>a </a:t>
            </a:r>
            <a:r>
              <a:rPr lang="en-US" sz="2000" dirty="0" smtClean="0"/>
              <a:t>locally circular </a:t>
            </a:r>
            <a:r>
              <a:rPr lang="en-US" sz="2000" dirty="0" smtClean="0"/>
              <a:t>orbit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The radiation forms while particle trajectory is bend by angle of O(1/</a:t>
            </a:r>
            <a:r>
              <a:rPr lang="en-US" sz="2000" dirty="0" err="1" smtClean="0"/>
              <a:t>γ</a:t>
            </a:r>
            <a:r>
              <a:rPr lang="en-US" sz="2000" dirty="0" smtClean="0"/>
              <a:t>)</a:t>
            </a:r>
            <a:endParaRPr lang="en-US" sz="2000" dirty="0" smtClean="0"/>
          </a:p>
        </p:txBody>
      </p:sp>
      <p:pic>
        <p:nvPicPr>
          <p:cNvPr id="9" name="Picture 8" descr="p3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109" y="851733"/>
            <a:ext cx="4976891" cy="12666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5228551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Typically emit O(1) photon per beam particle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2000" dirty="0"/>
              <a:t>N</a:t>
            </a:r>
            <a:r>
              <a:rPr lang="en-US" sz="2000" dirty="0" smtClean="0"/>
              <a:t>eed a generator to produce individual photons with the correct </a:t>
            </a:r>
            <a:r>
              <a:rPr lang="en-US" sz="2000" dirty="0" smtClean="0"/>
              <a:t>probability</a:t>
            </a:r>
            <a:endParaRPr lang="en-US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0" y="1877130"/>
            <a:ext cx="8712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Need </a:t>
            </a:r>
            <a:r>
              <a:rPr lang="en-US" sz="2000" dirty="0" smtClean="0"/>
              <a:t>to </a:t>
            </a:r>
            <a:r>
              <a:rPr lang="en-US" sz="2000" dirty="0" smtClean="0"/>
              <a:t>see field of many</a:t>
            </a:r>
            <a:r>
              <a:rPr lang="en-US" sz="2000" dirty="0" smtClean="0"/>
              <a:t> particles </a:t>
            </a:r>
            <a:r>
              <a:rPr lang="en-US" sz="2000" dirty="0" smtClean="0"/>
              <a:t>in the </a:t>
            </a:r>
            <a:r>
              <a:rPr lang="en-US" sz="2000" dirty="0" smtClean="0"/>
              <a:t>opposite beam </a:t>
            </a:r>
            <a:r>
              <a:rPr lang="en-US" sz="2000" dirty="0" smtClean="0"/>
              <a:t>over this length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=&gt; Is the case in all practical parameter </a:t>
            </a:r>
            <a:r>
              <a:rPr lang="en-US" sz="2000" dirty="0" smtClean="0"/>
              <a:t>set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Note</a:t>
            </a:r>
            <a:r>
              <a:rPr lang="en-US" sz="2000" dirty="0"/>
              <a:t>: typically one single particle dominates field seen at any given position in beam but </a:t>
            </a:r>
            <a:r>
              <a:rPr lang="en-US" sz="2000" dirty="0" smtClean="0"/>
              <a:t>averages out over distance of photon emission</a:t>
            </a:r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Need to bend particles by several times </a:t>
            </a:r>
            <a:r>
              <a:rPr lang="en-US" sz="2000" dirty="0"/>
              <a:t>1/</a:t>
            </a:r>
            <a:r>
              <a:rPr lang="en-US" sz="2000" dirty="0" err="1" smtClean="0"/>
              <a:t>γ</a:t>
            </a:r>
            <a:endParaRPr lang="en-US" sz="2000" dirty="0" smtClean="0"/>
          </a:p>
          <a:p>
            <a:r>
              <a:rPr lang="en-US" sz="2000" dirty="0"/>
              <a:t>	</a:t>
            </a:r>
            <a:r>
              <a:rPr lang="en-US" sz="2000" dirty="0" smtClean="0"/>
              <a:t>=&gt; typically the </a:t>
            </a:r>
            <a:r>
              <a:rPr lang="en-US" sz="2000" dirty="0" smtClean="0"/>
              <a:t>case, </a:t>
            </a:r>
            <a:r>
              <a:rPr lang="en-US" sz="2000" dirty="0" err="1" smtClean="0"/>
              <a:t>η</a:t>
            </a:r>
            <a:r>
              <a:rPr lang="en-US" sz="2000" dirty="0" smtClean="0"/>
              <a:t> has to be several, but much smaller than N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</p:txBody>
      </p:sp>
      <p:pic>
        <p:nvPicPr>
          <p:cNvPr id="12" name="Picture 11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800" y="4089777"/>
            <a:ext cx="4089400" cy="101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69025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Parameter Drivers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093816"/>
            <a:ext cx="4660900" cy="1168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19800" y="5032577"/>
            <a:ext cx="1832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Beam Quality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(+bunch length)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4297512" y="4549402"/>
            <a:ext cx="85377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V="1">
            <a:off x="5338464" y="4186071"/>
            <a:ext cx="784986" cy="5836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6329850" y="4590745"/>
            <a:ext cx="761834" cy="1083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7200" y="5756185"/>
            <a:ext cx="2908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Somewhat simplified view</a:t>
            </a:r>
            <a:endParaRPr lang="en-US" sz="20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5831" y="1153130"/>
            <a:ext cx="3909018" cy="116048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11667" y="937229"/>
            <a:ext cx="26547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re-write normal luminosity formula</a:t>
            </a:r>
          </a:p>
          <a:p>
            <a:r>
              <a:rPr lang="en-US" sz="2000" dirty="0" smtClean="0"/>
              <a:t>(note: no crossing angle assumed)</a:t>
            </a:r>
            <a:endParaRPr lang="en-US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3908165" y="5032577"/>
            <a:ext cx="1630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spectrum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922510" y="4678633"/>
            <a:ext cx="1630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Beam power</a:t>
            </a:r>
          </a:p>
        </p:txBody>
      </p:sp>
    </p:spTree>
    <p:extLst>
      <p:ext uri="{BB962C8B-B14F-4D97-AF65-F5344CB8AC3E}">
        <p14:creationId xmlns:p14="http://schemas.microsoft.com/office/powerpoint/2010/main" val="155756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Crossing Angle</a:t>
            </a:r>
            <a:endParaRPr lang="en-US" dirty="0"/>
          </a:p>
        </p:txBody>
      </p:sp>
      <p:pic>
        <p:nvPicPr>
          <p:cNvPr id="4" name="Picture 3" descr="cros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619" y="949551"/>
            <a:ext cx="5472357" cy="14266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438" y="824658"/>
            <a:ext cx="4362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Have crossing angles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ILC: 14mradian</a:t>
            </a:r>
          </a:p>
          <a:p>
            <a:pPr>
              <a:buFont typeface="Arial"/>
              <a:buChar char="•"/>
            </a:pPr>
            <a:r>
              <a:rPr lang="en-US" dirty="0" smtClean="0"/>
              <a:t> CLIC: 20mradian</a:t>
            </a:r>
          </a:p>
          <a:p>
            <a:pPr>
              <a:buFont typeface="Arial"/>
              <a:buChar char="•"/>
            </a:pPr>
            <a:r>
              <a:rPr lang="en-US" dirty="0" smtClean="0"/>
              <a:t> to reduce effects of parasitic crossings</a:t>
            </a:r>
          </a:p>
          <a:p>
            <a:pPr>
              <a:buFont typeface="Arial"/>
              <a:buChar char="•"/>
            </a:pPr>
            <a:r>
              <a:rPr lang="en-US" dirty="0" smtClean="0"/>
              <a:t> to extract the spent beam cleanly</a:t>
            </a:r>
          </a:p>
        </p:txBody>
      </p:sp>
      <p:pic>
        <p:nvPicPr>
          <p:cNvPr id="6" name="Picture 5" descr="crab2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513" y="3991268"/>
            <a:ext cx="6490487" cy="16920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4487650"/>
            <a:ext cx="1979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crab cavities:</a:t>
            </a:r>
            <a:endParaRPr lang="en-US" dirty="0"/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1099" y="2812058"/>
            <a:ext cx="4206134" cy="11250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2920813"/>
            <a:ext cx="1740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with crossing angle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6647234" y="3092440"/>
            <a:ext cx="552507" cy="263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23447" y="2920813"/>
            <a:ext cx="83985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0.1-0.2</a:t>
            </a:r>
            <a:endParaRPr lang="en-US" dirty="0"/>
          </a:p>
        </p:txBody>
      </p:sp>
      <p:sp>
        <p:nvSpPr>
          <p:cNvPr id="14" name="Donut 13"/>
          <p:cNvSpPr/>
          <p:nvPr/>
        </p:nvSpPr>
        <p:spPr>
          <a:xfrm>
            <a:off x="4296753" y="2828552"/>
            <a:ext cx="2609563" cy="1125045"/>
          </a:xfrm>
          <a:prstGeom prst="donut">
            <a:avLst>
              <a:gd name="adj" fmla="val 606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211" y="667967"/>
            <a:ext cx="8923389" cy="1850400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7215" y="4186644"/>
            <a:ext cx="8923385" cy="1511998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2471" y="2685990"/>
            <a:ext cx="8923389" cy="1340675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7215" y="5827875"/>
            <a:ext cx="8923389" cy="756000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411769" y="5909139"/>
            <a:ext cx="5220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ignore crossing angle for beam-beam calculation</a:t>
            </a:r>
          </a:p>
          <a:p>
            <a:r>
              <a:rPr lang="en-US" dirty="0" smtClean="0"/>
              <a:t>But not in detector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79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 animBg="1"/>
      <p:bldP spid="14" grpId="0" animBg="1"/>
      <p:bldP spid="16" grpId="0" animBg="1"/>
      <p:bldP spid="17" grpId="0" animBg="1"/>
      <p:bldP spid="18" grpId="0" animBg="1"/>
      <p:bldP spid="19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Vertical </a:t>
            </a:r>
            <a:r>
              <a:rPr lang="en-US" dirty="0" err="1" smtClean="0"/>
              <a:t>Beamsize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4355" y="801122"/>
            <a:ext cx="29033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the naïve luminosity calculation with beta-function at the IP we find that the luminosity can be increased by reducing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</a:t>
            </a:r>
            <a:endParaRPr lang="en-US" dirty="0"/>
          </a:p>
        </p:txBody>
      </p:sp>
      <p:pic>
        <p:nvPicPr>
          <p:cNvPr id="13" name="Picture 12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608" y="2447320"/>
            <a:ext cx="1990134" cy="77834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2726049" y="1854234"/>
            <a:ext cx="1858651" cy="9397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43500" y="3936664"/>
            <a:ext cx="336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two limits:</a:t>
            </a:r>
          </a:p>
        </p:txBody>
      </p:sp>
      <p:pic>
        <p:nvPicPr>
          <p:cNvPr id="5" name="Picture 4" descr="beta_y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671711"/>
            <a:ext cx="5784156" cy="40489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3500" y="4606320"/>
            <a:ext cx="433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lattice design tends to find a practical lower limit a bit below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</a:t>
            </a:r>
            <a:r>
              <a:rPr lang="en-US" dirty="0" smtClean="0"/>
              <a:t>=100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r>
              <a:rPr lang="en-US" dirty="0" smtClean="0"/>
              <a:t>CLIC at 3TeV has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baseline="-25000" dirty="0">
                <a:cs typeface="Symbol" charset="2"/>
              </a:rPr>
              <a:t>y</a:t>
            </a:r>
            <a:r>
              <a:rPr lang="en-US" dirty="0"/>
              <a:t>=</a:t>
            </a:r>
            <a:r>
              <a:rPr lang="en-US" dirty="0" smtClean="0"/>
              <a:t>70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but strong geometric aberrations</a:t>
            </a:r>
          </a:p>
          <a:p>
            <a:endParaRPr lang="en-US" dirty="0" smtClean="0"/>
          </a:p>
          <a:p>
            <a:r>
              <a:rPr lang="en-US" dirty="0" smtClean="0"/>
              <a:t>Not excluded that this can be improved but people worked on it for years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00600" y="4754940"/>
            <a:ext cx="361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actually increases not as predicted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85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Hourglass Effect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05100" y="2133600"/>
            <a:ext cx="25146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12435"/>
            <a:ext cx="2060699" cy="8423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0200" y="731956"/>
            <a:ext cx="2755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Taking into account hourglass effect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60900" y="4851400"/>
            <a:ext cx="4025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flat beams, the optimum is around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= 0.25 x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z</a:t>
            </a:r>
            <a:endParaRPr lang="en-US" baseline="-25000" dirty="0" smtClean="0">
              <a:cs typeface="Symbol" charset="2"/>
            </a:endParaRPr>
          </a:p>
          <a:p>
            <a:endParaRPr lang="en-US" baseline="-25000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Note: This is different for round beams</a:t>
            </a:r>
            <a:endParaRPr lang="en-US" dirty="0"/>
          </a:p>
        </p:txBody>
      </p:sp>
      <p:pic>
        <p:nvPicPr>
          <p:cNvPr id="7" name="Picture 6" descr="hourglas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3830598"/>
            <a:ext cx="4572000" cy="3200400"/>
          </a:xfrm>
          <a:prstGeom prst="rect">
            <a:avLst/>
          </a:prstGeom>
        </p:spPr>
      </p:pic>
      <p:pic>
        <p:nvPicPr>
          <p:cNvPr id="15" name="Picture 14" descr="beta_y2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668" y="644939"/>
            <a:ext cx="5741032" cy="401872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82109" y="3118366"/>
            <a:ext cx="3233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does not improve much below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&lt;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z</a:t>
            </a:r>
            <a:endParaRPr lang="en-US" dirty="0" smtClean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4572000" y="3124200"/>
            <a:ext cx="2057400" cy="172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43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6" name="Picture 5" descr="offset1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966867" y="783417"/>
            <a:ext cx="5177133" cy="3623999"/>
          </a:xfrm>
          <a:prstGeom prst="rect">
            <a:avLst/>
          </a:prstGeom>
        </p:spPr>
      </p:pic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557705"/>
            <a:ext cx="2692399" cy="10048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1" y="3095188"/>
            <a:ext cx="2631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 loss depends strongly on disruption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1" y="4051816"/>
            <a:ext cx="3695700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Note: the simulations suffer from noise (use of </a:t>
            </a:r>
            <a:r>
              <a:rPr lang="en-US" dirty="0" err="1" smtClean="0"/>
              <a:t>macroparticles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Need to enforce symmetric charge distribution to simulate high disruption</a:t>
            </a:r>
          </a:p>
          <a:p>
            <a:endParaRPr lang="en-US" dirty="0"/>
          </a:p>
          <a:p>
            <a:r>
              <a:rPr lang="en-US" dirty="0" smtClean="0"/>
              <a:t>Can you trust the results in real life?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3908" y="797260"/>
            <a:ext cx="3214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rigid bunches with offset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399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25" name="Picture 24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700" y="4280416"/>
            <a:ext cx="4551271" cy="2538339"/>
          </a:xfrm>
          <a:prstGeom prst="rect">
            <a:avLst/>
          </a:prstGeom>
        </p:spPr>
      </p:pic>
      <p:pic>
        <p:nvPicPr>
          <p:cNvPr id="14" name="Content Placeholder 4" descr="film.gif"/>
          <p:cNvPicPr>
            <a:picLocks noGrp="1" noChangeAspect="1"/>
          </p:cNvPicPr>
          <p:nvPr>
            <p:ph idx="1"/>
          </p:nvPr>
        </p:nvPicPr>
        <p:blipFill>
          <a:blip r:embed="rId3"/>
          <a:srcRect l="-7840" r="-7840"/>
          <a:stretch>
            <a:fillRect/>
          </a:stretch>
        </p:blipFill>
        <p:spPr>
          <a:xfrm>
            <a:off x="-266700" y="4280417"/>
            <a:ext cx="4940300" cy="2538338"/>
          </a:xfrm>
        </p:spPr>
      </p:pic>
      <p:sp>
        <p:nvSpPr>
          <p:cNvPr id="16" name="TextBox 15"/>
          <p:cNvSpPr txBox="1"/>
          <p:nvPr/>
        </p:nvSpPr>
        <p:spPr>
          <a:xfrm>
            <a:off x="223803" y="3848101"/>
            <a:ext cx="46679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63908" y="1063815"/>
            <a:ext cx="35545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</a:t>
            </a:r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 = 0.38 L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</a:p>
          <a:p>
            <a:endParaRPr lang="en-US" baseline="-25000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 =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0.59 L</a:t>
            </a:r>
            <a:r>
              <a:rPr lang="en-US" baseline="-25000" dirty="0" smtClean="0">
                <a:solidFill>
                  <a:schemeClr val="accent6">
                    <a:lumMod val="75000"/>
                  </a:schemeClr>
                </a:solidFill>
              </a:rPr>
              <a:t>0</a:t>
            </a:r>
            <a:endParaRPr lang="en-US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 descr="off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670" y="509548"/>
            <a:ext cx="5730930" cy="401165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480308" y="3956050"/>
            <a:ext cx="1620957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CLIC at 380GeV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4617357" y="2236784"/>
            <a:ext cx="2828539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480308" y="2189780"/>
            <a:ext cx="4484321" cy="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890401" y="2189780"/>
            <a:ext cx="583663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59%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400300" y="2726392"/>
            <a:ext cx="3619500" cy="146512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178300" y="2692028"/>
            <a:ext cx="4786329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662434" y="2692029"/>
            <a:ext cx="58366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38%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6032421" y="2209800"/>
            <a:ext cx="1193880" cy="200763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536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8" name="Picture 7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7" y="4127500"/>
            <a:ext cx="4479448" cy="27305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3803" y="3707689"/>
            <a:ext cx="46679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63908" y="1063815"/>
            <a:ext cx="35545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 = 0.26 L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</a:p>
        </p:txBody>
      </p:sp>
      <p:pic>
        <p:nvPicPr>
          <p:cNvPr id="3" name="Picture 2" descr="off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541" y="509548"/>
            <a:ext cx="6039359" cy="4227551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V="1">
            <a:off x="2870200" y="3199645"/>
            <a:ext cx="4356100" cy="92785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7318179" y="509551"/>
            <a:ext cx="52388" cy="338280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089400" y="3061327"/>
            <a:ext cx="4875229" cy="4941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73767" y="3084634"/>
            <a:ext cx="58366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26%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304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ILC Full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2293" y="1068169"/>
            <a:ext cx="317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ILC could consider smaller vertical beta-functions</a:t>
            </a:r>
          </a:p>
          <a:p>
            <a:endParaRPr lang="en-US" dirty="0" smtClean="0"/>
          </a:p>
          <a:p>
            <a:r>
              <a:rPr lang="en-US" dirty="0" smtClean="0"/>
              <a:t>Smaller beta-functions profit more from waist shift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0.24mm seems best</a:t>
            </a:r>
          </a:p>
          <a:p>
            <a:endParaRPr lang="en-US" dirty="0"/>
          </a:p>
          <a:p>
            <a:r>
              <a:rPr lang="en-US" dirty="0" smtClean="0"/>
              <a:t>Would gain 15% </a:t>
            </a:r>
            <a:r>
              <a:rPr lang="en-US" dirty="0"/>
              <a:t>l</a:t>
            </a:r>
            <a:r>
              <a:rPr lang="en-US" dirty="0" smtClean="0"/>
              <a:t>uminosity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7900" y="4654202"/>
            <a:ext cx="3898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still more difficult to produce (larger divergence)</a:t>
            </a:r>
          </a:p>
          <a:p>
            <a:r>
              <a:rPr lang="en-US" dirty="0" smtClean="0"/>
              <a:t>And tolerances become tighter</a:t>
            </a:r>
            <a:endParaRPr lang="en-US" dirty="0"/>
          </a:p>
        </p:txBody>
      </p:sp>
      <p:pic>
        <p:nvPicPr>
          <p:cNvPr id="13" name="Picture 12" descr="waist_shift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1900"/>
            <a:ext cx="4420960" cy="309467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87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49300" y="5053568"/>
            <a:ext cx="1192893" cy="0"/>
          </a:xfrm>
          <a:prstGeom prst="straightConnector1">
            <a:avLst/>
          </a:prstGeom>
          <a:ln>
            <a:solidFill>
              <a:srgbClr val="7A17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743200" y="5053568"/>
            <a:ext cx="1192893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tm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960" y="609600"/>
            <a:ext cx="54610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87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Beam-beam Deflection</a:t>
            </a:r>
            <a:endParaRPr lang="en-US" dirty="0"/>
          </a:p>
        </p:txBody>
      </p:sp>
      <p:pic>
        <p:nvPicPr>
          <p:cNvPr id="4" name="Picture 3" descr="offset_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5830"/>
            <a:ext cx="4991100" cy="3493770"/>
          </a:xfrm>
          <a:prstGeom prst="rect">
            <a:avLst/>
          </a:prstGeom>
        </p:spPr>
      </p:pic>
      <p:pic>
        <p:nvPicPr>
          <p:cNvPr id="5" name="Picture 4" descr="offset_x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400" y="711200"/>
            <a:ext cx="5054600" cy="35382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1" y="952500"/>
            <a:ext cx="360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Strong deflection allows to easily measure and correct offset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841500"/>
            <a:ext cx="378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CLIC an offset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baseline="-25000" dirty="0" err="1">
                <a:cs typeface="Symbol" charset="2"/>
              </a:rPr>
              <a:t>y</a:t>
            </a:r>
            <a:r>
              <a:rPr lang="en-US" dirty="0">
                <a:cs typeface="Symbol" charset="2"/>
              </a:rPr>
              <a:t> = </a:t>
            </a:r>
            <a:r>
              <a:rPr lang="en-US" dirty="0" smtClean="0"/>
              <a:t>0.1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baseline="-25000" dirty="0" smtClean="0"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= 0.1nm</a:t>
            </a:r>
            <a:endParaRPr lang="en-US" dirty="0">
              <a:cs typeface="Symbol" charset="2"/>
            </a:endParaRP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3m downstream of IP </a:t>
            </a:r>
            <a:r>
              <a:rPr lang="en-US" dirty="0" smtClean="0">
                <a:cs typeface="Symbol" charset="2"/>
              </a:rPr>
              <a:t>40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m beam offset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2980730"/>
            <a:ext cx="378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cs typeface="Symbol" charset="2"/>
              </a:rPr>
              <a:t>Get great signals for the BPMs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88</a:t>
            </a:fld>
            <a:endParaRPr lang="en-US"/>
          </a:p>
        </p:txBody>
      </p:sp>
      <p:pic>
        <p:nvPicPr>
          <p:cNvPr id="11" name="Picture 10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98" y="4162862"/>
            <a:ext cx="4077201" cy="211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50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on Vertex Detector</a:t>
            </a:r>
            <a:endParaRPr lang="en-US" dirty="0"/>
          </a:p>
        </p:txBody>
      </p:sp>
      <p:pic>
        <p:nvPicPr>
          <p:cNvPr id="4" name="Picture 3" descr="vertexdetec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99" y="1486919"/>
            <a:ext cx="2599315" cy="2644599"/>
          </a:xfrm>
          <a:prstGeom prst="rect">
            <a:avLst/>
          </a:prstGeom>
        </p:spPr>
      </p:pic>
      <p:pic>
        <p:nvPicPr>
          <p:cNvPr id="5" name="Picture 4" descr="vertex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0" y="4870160"/>
            <a:ext cx="5295900" cy="1625600"/>
          </a:xfrm>
          <a:prstGeom prst="rect">
            <a:avLst/>
          </a:prstGeom>
        </p:spPr>
      </p:pic>
      <p:pic>
        <p:nvPicPr>
          <p:cNvPr id="6" name="Picture 5" descr="bz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6035" y="927382"/>
            <a:ext cx="4987965" cy="34915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590" y="4414329"/>
            <a:ext cx="4278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 a certain angular coverage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304" y="826537"/>
            <a:ext cx="3448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vertex detector can identify particles originating from decays of other particles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2515" y="3340100"/>
            <a:ext cx="101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B-meson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23900" y="2895600"/>
            <a:ext cx="1041400" cy="444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578100" y="2159000"/>
            <a:ext cx="482600" cy="736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53984" y="2895600"/>
            <a:ext cx="1408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Secondary particles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222500" y="3541931"/>
            <a:ext cx="596900" cy="1675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1404" y="5682960"/>
            <a:ext cx="241779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890594" y="5682960"/>
            <a:ext cx="2417796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977490" y="5283200"/>
            <a:ext cx="34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e</a:t>
            </a:r>
            <a:r>
              <a:rPr lang="en-US" baseline="30000" dirty="0" smtClean="0">
                <a:solidFill>
                  <a:srgbClr val="008000"/>
                </a:solidFill>
              </a:rPr>
              <a:t>-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6300" y="5334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24500" y="4853163"/>
            <a:ext cx="3530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Hit density from pairs depends on radius and field</a:t>
            </a:r>
          </a:p>
          <a:p>
            <a:r>
              <a:rPr lang="en-US" dirty="0" smtClean="0"/>
              <a:t>Edge is due to beam-beam deflection</a:t>
            </a:r>
          </a:p>
          <a:p>
            <a:endParaRPr lang="en-US" dirty="0"/>
          </a:p>
          <a:p>
            <a:r>
              <a:rPr lang="en-US" dirty="0" smtClean="0"/>
              <a:t>Limit O(1mm</a:t>
            </a:r>
            <a:r>
              <a:rPr lang="en-US" baseline="30000" dirty="0" smtClean="0"/>
              <a:t>-2</a:t>
            </a:r>
            <a:r>
              <a:rPr lang="en-US" dirty="0" smtClean="0"/>
              <a:t>)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7112000" y="3149600"/>
            <a:ext cx="0" cy="1637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3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Beamstrahlung</a:t>
            </a:r>
            <a:endParaRPr lang="en-US" sz="3600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9454" y="5434158"/>
            <a:ext cx="1617827" cy="593809"/>
          </a:xfrm>
          <a:prstGeom prst="rect">
            <a:avLst/>
          </a:prstGeom>
        </p:spPr>
      </p:pic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6841" y="4573211"/>
            <a:ext cx="5654700" cy="820698"/>
          </a:xfrm>
          <a:prstGeom prst="rect">
            <a:avLst/>
          </a:prstGeom>
        </p:spPr>
      </p:pic>
      <p:pic>
        <p:nvPicPr>
          <p:cNvPr id="5" name="Picture 4" descr="p0.tiff"/>
          <p:cNvPicPr>
            <a:picLocks noChangeAspect="1"/>
          </p:cNvPicPr>
          <p:nvPr/>
        </p:nvPicPr>
        <p:blipFill>
          <a:blip r:embed="rId3"/>
          <a:srcRect l="38993" r="54252"/>
          <a:stretch>
            <a:fillRect/>
          </a:stretch>
        </p:blipFill>
        <p:spPr>
          <a:xfrm>
            <a:off x="4144372" y="5289863"/>
            <a:ext cx="426528" cy="916420"/>
          </a:xfrm>
          <a:prstGeom prst="rect">
            <a:avLst/>
          </a:prstGeom>
        </p:spPr>
      </p:pic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3"/>
          <a:srcRect l="85333" r="7912"/>
          <a:stretch>
            <a:fillRect/>
          </a:stretch>
        </p:blipFill>
        <p:spPr>
          <a:xfrm>
            <a:off x="5517583" y="5354783"/>
            <a:ext cx="390403" cy="83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4602626"/>
            <a:ext cx="2599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spectrum is given by</a:t>
            </a:r>
          </a:p>
          <a:p>
            <a:r>
              <a:rPr lang="en-US" dirty="0" err="1" smtClean="0"/>
              <a:t>Sokolov</a:t>
            </a:r>
            <a:r>
              <a:rPr lang="en-US" dirty="0" err="1"/>
              <a:t>-</a:t>
            </a:r>
            <a:r>
              <a:rPr lang="en-US" dirty="0" err="1" smtClean="0"/>
              <a:t>Ternov</a:t>
            </a:r>
            <a:r>
              <a:rPr lang="en-US" dirty="0" smtClean="0"/>
              <a:t> Spectrum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3411" y="5528460"/>
            <a:ext cx="3098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modified Bessel functions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61617" y="5528460"/>
            <a:ext cx="53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2738" y="2701605"/>
            <a:ext cx="2170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Classical regime </a:t>
            </a:r>
            <a:endParaRPr lang="en-US" sz="2400" dirty="0"/>
          </a:p>
        </p:txBody>
      </p:sp>
      <p:pic>
        <p:nvPicPr>
          <p:cNvPr id="13" name="Picture 12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6773" y="2730837"/>
            <a:ext cx="1012106" cy="498409"/>
          </a:xfrm>
          <a:prstGeom prst="rect">
            <a:avLst/>
          </a:prstGeom>
        </p:spPr>
      </p:pic>
      <p:pic>
        <p:nvPicPr>
          <p:cNvPr id="16" name="Picture 15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0797" y="3533320"/>
            <a:ext cx="1004782" cy="4813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76762" y="3528305"/>
            <a:ext cx="2310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Quantum regime 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42738" y="3051415"/>
            <a:ext cx="3270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  </a:t>
            </a:r>
            <a:r>
              <a:rPr lang="en-US" dirty="0">
                <a:latin typeface="Symbol" charset="2"/>
                <a:cs typeface="Symbol" charset="2"/>
              </a:rPr>
              <a:t>(</a:t>
            </a:r>
            <a:r>
              <a:rPr lang="en-US" dirty="0" smtClean="0"/>
              <a:t>0.06),</a:t>
            </a:r>
            <a:r>
              <a:rPr lang="en-US" dirty="0"/>
              <a:t> </a:t>
            </a:r>
            <a:r>
              <a:rPr lang="en-US" dirty="0" smtClean="0"/>
              <a:t>CLIC at 380GeV (0.17)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38662" y="3949822"/>
            <a:ext cx="1860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 at 3TeV  </a:t>
            </a:r>
            <a:r>
              <a:rPr lang="en-US" dirty="0">
                <a:latin typeface="Symbol" charset="2"/>
                <a:cs typeface="Symbol" charset="2"/>
              </a:rPr>
              <a:t>U=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7" name="Frame 36"/>
          <p:cNvSpPr/>
          <p:nvPr/>
        </p:nvSpPr>
        <p:spPr>
          <a:xfrm>
            <a:off x="219908" y="2730837"/>
            <a:ext cx="3541639" cy="713246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Frame 37"/>
          <p:cNvSpPr/>
          <p:nvPr/>
        </p:nvSpPr>
        <p:spPr>
          <a:xfrm>
            <a:off x="230866" y="3533320"/>
            <a:ext cx="3541639" cy="805466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2" name="Picture 21" descr="p3.tiff"/>
          <p:cNvPicPr>
            <a:picLocks noChangeAspect="1"/>
          </p:cNvPicPr>
          <p:nvPr/>
        </p:nvPicPr>
        <p:blipFill rotWithShape="1">
          <a:blip r:embed="rId6"/>
          <a:srcRect l="62772"/>
          <a:stretch/>
        </p:blipFill>
        <p:spPr>
          <a:xfrm>
            <a:off x="8106419" y="3938633"/>
            <a:ext cx="443778" cy="622720"/>
          </a:xfrm>
          <a:prstGeom prst="rect">
            <a:avLst/>
          </a:prstGeom>
        </p:spPr>
      </p:pic>
      <p:pic>
        <p:nvPicPr>
          <p:cNvPr id="25" name="Picture 24" descr="p0.tiff"/>
          <p:cNvPicPr>
            <a:picLocks noChangeAspect="1"/>
          </p:cNvPicPr>
          <p:nvPr/>
        </p:nvPicPr>
        <p:blipFill rotWithShape="1">
          <a:blip r:embed="rId3"/>
          <a:srcRect r="90724"/>
          <a:stretch/>
        </p:blipFill>
        <p:spPr>
          <a:xfrm>
            <a:off x="3973449" y="1135349"/>
            <a:ext cx="403818" cy="6317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7" name="Picture 26" descr="p3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507" y="775469"/>
            <a:ext cx="3896313" cy="99167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926821" y="1087548"/>
            <a:ext cx="719167" cy="58477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Power</a:t>
            </a:r>
          </a:p>
          <a:p>
            <a:r>
              <a:rPr lang="en-US" sz="1600" dirty="0" smtClean="0"/>
              <a:t>[</a:t>
            </a:r>
            <a:r>
              <a:rPr lang="en-US" sz="1600" dirty="0" err="1" smtClean="0"/>
              <a:t>a.u</a:t>
            </a:r>
            <a:r>
              <a:rPr lang="en-US" sz="1600" dirty="0" smtClean="0"/>
              <a:t>.]</a:t>
            </a:r>
            <a:endParaRPr lang="en-US" sz="1600" dirty="0"/>
          </a:p>
        </p:txBody>
      </p:sp>
      <p:pic>
        <p:nvPicPr>
          <p:cNvPr id="30" name="Picture 29" descr="p3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8127" y="1767142"/>
            <a:ext cx="1589484" cy="83032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98127" y="6177679"/>
            <a:ext cx="666003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Nice numerical method by K. </a:t>
            </a:r>
            <a:r>
              <a:rPr lang="en-US" dirty="0" err="1"/>
              <a:t>Yokoya</a:t>
            </a:r>
            <a:r>
              <a:rPr lang="en-US" dirty="0"/>
              <a:t> implemented (KEK-Report 85-9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1" name="Frame 30"/>
          <p:cNvSpPr/>
          <p:nvPr/>
        </p:nvSpPr>
        <p:spPr>
          <a:xfrm>
            <a:off x="380835" y="4525586"/>
            <a:ext cx="8330706" cy="1561823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2" name="Picture 31" descr="spectr_k.eps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2506" y="636351"/>
            <a:ext cx="5241602" cy="366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58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Inner Detector Layout</a:t>
            </a:r>
            <a:endParaRPr lang="en-US" dirty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6200"/>
            <a:ext cx="9144000" cy="3757921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468207" y="5966500"/>
            <a:ext cx="96011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Seiler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83446" y="3301999"/>
            <a:ext cx="728476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83446" y="3121200"/>
            <a:ext cx="7284761" cy="18000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35846" y="3303588"/>
            <a:ext cx="7284761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499103" y="3505201"/>
            <a:ext cx="2685647" cy="1968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43100" y="5511800"/>
            <a:ext cx="6241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last focusing magnet of the machine is inside of the detector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39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Inner Detector Layout</a:t>
            </a:r>
            <a:endParaRPr lang="en-US" dirty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rcRect t="17057" b="12405"/>
          <a:stretch>
            <a:fillRect/>
          </a:stretch>
        </p:blipFill>
        <p:spPr>
          <a:xfrm>
            <a:off x="3670300" y="940102"/>
            <a:ext cx="3429000" cy="5560743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83446" y="3694113"/>
            <a:ext cx="7284761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83446" y="3389315"/>
            <a:ext cx="8244880" cy="576880"/>
          </a:xfrm>
          <a:prstGeom prst="line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83446" y="3488279"/>
            <a:ext cx="8503354" cy="457200"/>
          </a:xfrm>
          <a:prstGeom prst="line">
            <a:avLst/>
          </a:prstGeom>
          <a:ln w="25400">
            <a:solidFill>
              <a:srgbClr val="3366FF"/>
            </a:solidFill>
            <a:prstDash val="dash"/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6713844" y="2594823"/>
            <a:ext cx="1075712" cy="711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6862456" y="4334723"/>
            <a:ext cx="1337288" cy="558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07300" y="2089401"/>
            <a:ext cx="1438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10mradian</a:t>
            </a:r>
          </a:p>
          <a:p>
            <a:r>
              <a:rPr lang="en-US" dirty="0" smtClean="0"/>
              <a:t>For the beam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985607" y="5316028"/>
            <a:ext cx="2154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10mradian</a:t>
            </a:r>
          </a:p>
          <a:p>
            <a:r>
              <a:rPr lang="en-US" dirty="0" smtClean="0"/>
              <a:t>To fit the </a:t>
            </a:r>
            <a:r>
              <a:rPr lang="en-US" dirty="0" err="1" smtClean="0"/>
              <a:t>quadrupole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7500" y="1124768"/>
            <a:ext cx="1919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Increased ratio x/s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729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ILC and CLIC </a:t>
            </a:r>
            <a:r>
              <a:rPr lang="en-US" sz="3200" dirty="0">
                <a:latin typeface="+mj-lt"/>
              </a:rPr>
              <a:t>Main </a:t>
            </a:r>
            <a:r>
              <a:rPr lang="en-US" sz="3200" dirty="0" smtClean="0">
                <a:latin typeface="+mj-lt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89681" y="628960"/>
          <a:ext cx="8686799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680"/>
                <a:gridCol w="2010401"/>
                <a:gridCol w="1262344"/>
                <a:gridCol w="1178187"/>
                <a:gridCol w="11781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Centre</a:t>
                      </a:r>
                      <a:r>
                        <a:rPr lang="en-US" baseline="0" dirty="0" smtClean="0"/>
                        <a:t> of mass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cm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l</a:t>
                      </a:r>
                      <a:r>
                        <a:rPr lang="en-US" dirty="0" smtClean="0"/>
                        <a:t>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 in 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0.01</a:t>
                      </a:r>
                      <a:r>
                        <a:rPr lang="en-US" dirty="0" smtClean="0"/>
                        <a:t>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[10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z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Collision beam</a:t>
                      </a:r>
                      <a:r>
                        <a:rPr lang="en-US" baseline="0" dirty="0" smtClean="0"/>
                        <a:t>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0" dirty="0" smtClean="0"/>
                        <a:t> [nm/nm]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474/5.9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149/2.9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40/1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 </a:t>
                      </a:r>
                      <a:r>
                        <a:rPr lang="en-US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ε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[nm]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Photons per beam particle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γ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r>
                        <a:rPr lang="en-US" baseline="0" dirty="0" smtClean="0"/>
                        <a:t> p</a:t>
                      </a:r>
                      <a:r>
                        <a:rPr lang="en-US" dirty="0" smtClean="0"/>
                        <a:t>hoton</a:t>
                      </a:r>
                      <a:r>
                        <a:rPr lang="en-US" baseline="0" dirty="0" smtClean="0"/>
                        <a:t>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&lt;E</a:t>
                      </a:r>
                      <a:r>
                        <a:rPr lang="en-US" baseline="-25000" dirty="0" smtClean="0"/>
                        <a:t>γ</a:t>
                      </a:r>
                      <a:r>
                        <a:rPr lang="en-US" baseline="0" dirty="0" smtClean="0"/>
                        <a:t>/E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&gt;</a:t>
                      </a:r>
                      <a:r>
                        <a:rPr lang="en-US" baseline="0" dirty="0" smtClean="0"/>
                        <a:t> [%]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Coherent pairs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coh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6.8x10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Their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coh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TeV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2.1x10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Incoherent pairs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incoh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196x10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58x10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300x10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Their</a:t>
                      </a:r>
                      <a:r>
                        <a:rPr lang="en-US" baseline="0" dirty="0" smtClean="0"/>
                        <a:t>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incoh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TeV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484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2.3x10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395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Spent Beam</a:t>
            </a:r>
            <a:endParaRPr lang="en-US" dirty="0"/>
          </a:p>
        </p:txBody>
      </p:sp>
      <p:pic>
        <p:nvPicPr>
          <p:cNvPr id="5" name="Picture 4" descr="e_vx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7825"/>
            <a:ext cx="4572000" cy="3200400"/>
          </a:xfrm>
          <a:prstGeom prst="rect">
            <a:avLst/>
          </a:prstGeom>
        </p:spPr>
      </p:pic>
      <p:pic>
        <p:nvPicPr>
          <p:cNvPr id="6" name="Picture 5" descr="e_vy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765925"/>
            <a:ext cx="4572000" cy="32004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2413000" y="2400300"/>
            <a:ext cx="952500" cy="2133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120900" y="2552700"/>
            <a:ext cx="977900" cy="3162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tmp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3788525"/>
            <a:ext cx="4572000" cy="3200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51400" y="4178300"/>
            <a:ext cx="411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Particles move little in the horizontal plane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Can see the field profile</a:t>
            </a:r>
          </a:p>
          <a:p>
            <a:pPr marL="285750" indent="-285750">
              <a:buFont typeface="Symbol" charset="0"/>
              <a:buChar char=""/>
            </a:pPr>
            <a:endParaRPr lang="en-US" dirty="0"/>
          </a:p>
          <a:p>
            <a:r>
              <a:rPr lang="en-US" dirty="0" smtClean="0"/>
              <a:t>They start to oscillate in the vertical plane</a:t>
            </a:r>
          </a:p>
          <a:p>
            <a:r>
              <a:rPr lang="en-US" dirty="0" smtClean="0"/>
              <a:t>=&gt; Final angle depends also on the phase that they happen to have at the end of the collision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301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498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CLIC 3TeV </a:t>
            </a:r>
            <a:r>
              <a:rPr lang="en-US" sz="3200" dirty="0" err="1" smtClean="0"/>
              <a:t>Beamstrahlung</a:t>
            </a:r>
            <a:endParaRPr lang="en-US" sz="3200" dirty="0"/>
          </a:p>
        </p:txBody>
      </p:sp>
      <p:pic>
        <p:nvPicPr>
          <p:cNvPr id="7" name="Picture 6" descr="seminar3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1142811"/>
            <a:ext cx="5562600" cy="3893821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4167781" y="3049422"/>
            <a:ext cx="4499023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Donut 40"/>
          <p:cNvSpPr/>
          <p:nvPr/>
        </p:nvSpPr>
        <p:spPr>
          <a:xfrm>
            <a:off x="6323406" y="3318934"/>
            <a:ext cx="153196" cy="194733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Donut 41"/>
          <p:cNvSpPr/>
          <p:nvPr/>
        </p:nvSpPr>
        <p:spPr>
          <a:xfrm>
            <a:off x="6322610" y="2459842"/>
            <a:ext cx="153196" cy="194733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67474" y="5308195"/>
            <a:ext cx="228278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CLIC parameter choice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1" y="893732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Goal is to </a:t>
            </a:r>
            <a:r>
              <a:rPr lang="en-US" dirty="0" err="1" smtClean="0"/>
              <a:t>maximise</a:t>
            </a:r>
            <a:r>
              <a:rPr lang="en-US" dirty="0" smtClean="0"/>
              <a:t> L</a:t>
            </a:r>
            <a:r>
              <a:rPr lang="en-US" baseline="-25000" dirty="0" smtClean="0"/>
              <a:t>0.01</a:t>
            </a:r>
          </a:p>
          <a:p>
            <a:r>
              <a:rPr lang="en-US" dirty="0" smtClean="0"/>
              <a:t>And L</a:t>
            </a:r>
            <a:r>
              <a:rPr lang="en-US" baseline="-25000" dirty="0" smtClean="0"/>
              <a:t>0.01</a:t>
            </a:r>
            <a:r>
              <a:rPr lang="en-US" dirty="0"/>
              <a:t>/L &gt; </a:t>
            </a:r>
            <a:r>
              <a:rPr lang="en-US" dirty="0" smtClean="0"/>
              <a:t>0.3</a:t>
            </a:r>
            <a:endParaRPr lang="en-US" dirty="0"/>
          </a:p>
        </p:txBody>
      </p:sp>
      <p:pic>
        <p:nvPicPr>
          <p:cNvPr id="20" name="Picture 19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1" y="3180562"/>
            <a:ext cx="3167608" cy="1021809"/>
          </a:xfrm>
          <a:prstGeom prst="rect">
            <a:avLst/>
          </a:prstGeom>
        </p:spPr>
      </p:pic>
      <p:pic>
        <p:nvPicPr>
          <p:cNvPr id="21" name="Picture 20" descr="p2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91"/>
          <a:stretch/>
        </p:blipFill>
        <p:spPr>
          <a:xfrm>
            <a:off x="114301" y="5036632"/>
            <a:ext cx="2895599" cy="1087550"/>
          </a:xfrm>
          <a:prstGeom prst="rect">
            <a:avLst/>
          </a:prstGeom>
        </p:spPr>
      </p:pic>
      <p:pic>
        <p:nvPicPr>
          <p:cNvPr id="22" name="Picture 21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637" y="1926664"/>
            <a:ext cx="1112875" cy="533178"/>
          </a:xfrm>
          <a:prstGeom prst="rect">
            <a:avLst/>
          </a:prstGeom>
        </p:spPr>
      </p:pic>
      <p:pic>
        <p:nvPicPr>
          <p:cNvPr id="23" name="Picture 22" descr="p2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36"/>
          <a:stretch/>
        </p:blipFill>
        <p:spPr>
          <a:xfrm>
            <a:off x="3154909" y="5036632"/>
            <a:ext cx="622928" cy="108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145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Waist Shift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2293" y="1556434"/>
            <a:ext cx="317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Focusing before IP leads to more luminosity (D.S.)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0" y="4868902"/>
            <a:ext cx="386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CLIC and ILC ~10% luminosity gain</a:t>
            </a:r>
            <a:endParaRPr lang="en-US" dirty="0"/>
          </a:p>
        </p:txBody>
      </p:sp>
      <p:pic>
        <p:nvPicPr>
          <p:cNvPr id="4" name="Picture 3" descr="wais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783630"/>
            <a:ext cx="5566228" cy="3896360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9" idx="0"/>
          </p:cNvCxnSpPr>
          <p:nvPr/>
        </p:nvCxnSpPr>
        <p:spPr>
          <a:xfrm flipH="1" flipV="1">
            <a:off x="6426200" y="1751400"/>
            <a:ext cx="330200" cy="31175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waist_shift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1900"/>
            <a:ext cx="4420960" cy="309467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95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49300" y="5053568"/>
            <a:ext cx="1192893" cy="0"/>
          </a:xfrm>
          <a:prstGeom prst="straightConnector1">
            <a:avLst/>
          </a:prstGeom>
          <a:ln>
            <a:solidFill>
              <a:srgbClr val="7A17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743200" y="5053568"/>
            <a:ext cx="1192893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212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FCC-eh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GUINEA-PIG, January 12, 2022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5683" y="869434"/>
            <a:ext cx="85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Do the electron and proton transverse beam sizes have to be matched?</a:t>
            </a:r>
          </a:p>
        </p:txBody>
      </p:sp>
      <p:pic>
        <p:nvPicPr>
          <p:cNvPr id="7" name="Picture 6" descr="rm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800" y="2121398"/>
            <a:ext cx="45720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40236" y="5414929"/>
            <a:ext cx="4291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beam shrinks during collision</a:t>
            </a:r>
          </a:p>
          <a:p>
            <a:r>
              <a:rPr lang="en-US" dirty="0" smtClean="0"/>
              <a:t>Increases beam-beam tune shift for protons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684" y="2103967"/>
            <a:ext cx="3972984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</a:t>
            </a:r>
            <a:r>
              <a:rPr lang="en-US" sz="2400" dirty="0" smtClean="0"/>
              <a:t>n </a:t>
            </a:r>
            <a:r>
              <a:rPr lang="en-US" sz="2400" dirty="0" err="1" smtClean="0"/>
              <a:t>LHeC</a:t>
            </a:r>
            <a:r>
              <a:rPr lang="en-US" sz="2400" dirty="0" smtClean="0"/>
              <a:t> the sizes are not matched along the collision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Strong pinching of electrons</a:t>
            </a:r>
          </a:p>
          <a:p>
            <a:endParaRPr lang="en-US" sz="2400" dirty="0" smtClean="0"/>
          </a:p>
          <a:p>
            <a:pPr marL="342900" indent="-342900">
              <a:buFont typeface="Symbol" charset="0"/>
              <a:buChar char=""/>
            </a:pPr>
            <a:r>
              <a:rPr lang="en-US" sz="2400" dirty="0" smtClean="0"/>
              <a:t>Not obvious why beam sizes do need to match</a:t>
            </a:r>
          </a:p>
          <a:p>
            <a:pPr marL="342900" indent="-342900">
              <a:buFont typeface="Symbol" charset="0"/>
              <a:buChar char=""/>
            </a:pPr>
            <a:endParaRPr lang="en-US" sz="2400" dirty="0" smtClean="0"/>
          </a:p>
          <a:p>
            <a:pPr marL="342900" indent="-342900">
              <a:buFont typeface="Symbol" charset="0"/>
              <a:buChar char=""/>
            </a:pPr>
            <a:r>
              <a:rPr lang="en-US" sz="2400" dirty="0" smtClean="0"/>
              <a:t>Scan for optimum electron beam size and waist position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8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40080</TotalTime>
  <Words>7404</Words>
  <Application>Microsoft Macintosh PowerPoint</Application>
  <PresentationFormat>On-screen Show (4:3)</PresentationFormat>
  <Paragraphs>1537</Paragraphs>
  <Slides>96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96</vt:i4>
      </vt:variant>
    </vt:vector>
  </HeadingPairs>
  <TitlesOfParts>
    <vt:vector size="97" baseType="lpstr">
      <vt:lpstr>Office Theme</vt:lpstr>
      <vt:lpstr>Beamstrahlung and GUINEA-PIG</vt:lpstr>
      <vt:lpstr>Introduction</vt:lpstr>
      <vt:lpstr>Physics </vt:lpstr>
      <vt:lpstr>Pinch Effect</vt:lpstr>
      <vt:lpstr>Pinch Effect</vt:lpstr>
      <vt:lpstr>Overview</vt:lpstr>
      <vt:lpstr>Correct Use</vt:lpstr>
      <vt:lpstr>Beamstrahlung Generator</vt:lpstr>
      <vt:lpstr>Beamstrahlung</vt:lpstr>
      <vt:lpstr>Example: Beam Energy Spread</vt:lpstr>
      <vt:lpstr>Example: Beam Energy Spread</vt:lpstr>
      <vt:lpstr>Energy Correlation</vt:lpstr>
      <vt:lpstr>Example Correlation</vt:lpstr>
      <vt:lpstr>Example Correlation</vt:lpstr>
      <vt:lpstr>Modelling Beam Spectrum 3TeV</vt:lpstr>
      <vt:lpstr>Modelling Beam Spectrum 3TeV</vt:lpstr>
      <vt:lpstr>Beam Emittance</vt:lpstr>
      <vt:lpstr>Example Imperfection: Wakefields</vt:lpstr>
      <vt:lpstr>Example: Bunch in Main Linac</vt:lpstr>
      <vt:lpstr>The Banana Effect</vt:lpstr>
      <vt:lpstr>The Banana Effect</vt:lpstr>
      <vt:lpstr>Luminosity and Offset</vt:lpstr>
      <vt:lpstr>Dynamic Variations</vt:lpstr>
      <vt:lpstr>Note: Benefit of Beamstrahlung</vt:lpstr>
      <vt:lpstr>Luminosity Spectrum Uncertainty</vt:lpstr>
      <vt:lpstr>Use for Luminosity Files</vt:lpstr>
      <vt:lpstr>Note: Initial State Radiation</vt:lpstr>
      <vt:lpstr>Note: Bremsstrahlung</vt:lpstr>
      <vt:lpstr>Lepton Pair Production</vt:lpstr>
      <vt:lpstr>Electron-Positron Pair Production</vt:lpstr>
      <vt:lpstr>Virtual Photon Approximation</vt:lpstr>
      <vt:lpstr>Beamsize and Pairs</vt:lpstr>
      <vt:lpstr>Hadronic Background</vt:lpstr>
      <vt:lpstr>Conclusion</vt:lpstr>
      <vt:lpstr>Reserve</vt:lpstr>
      <vt:lpstr>Physics </vt:lpstr>
      <vt:lpstr>Pinch Effect</vt:lpstr>
      <vt:lpstr>Pinch Effect</vt:lpstr>
      <vt:lpstr>Pinch Effect</vt:lpstr>
      <vt:lpstr>Photon Production</vt:lpstr>
      <vt:lpstr>Note: Initial State Radiation</vt:lpstr>
      <vt:lpstr>Example: Top Production at Threshold</vt:lpstr>
      <vt:lpstr>Impact on Detector Design</vt:lpstr>
      <vt:lpstr>Hadronic Background</vt:lpstr>
      <vt:lpstr>How to Run</vt:lpstr>
      <vt:lpstr>Output</vt:lpstr>
      <vt:lpstr>Code Implementation</vt:lpstr>
      <vt:lpstr>Performance</vt:lpstr>
      <vt:lpstr>Conclusion</vt:lpstr>
      <vt:lpstr>Reserve</vt:lpstr>
      <vt:lpstr>Coherent Pair Creation</vt:lpstr>
      <vt:lpstr>Computational Model</vt:lpstr>
      <vt:lpstr>Spent Beam Content</vt:lpstr>
      <vt:lpstr>Generic Linear Collider</vt:lpstr>
      <vt:lpstr>PowerPoint Presentation</vt:lpstr>
      <vt:lpstr>Beam-beam Effect</vt:lpstr>
      <vt:lpstr>Beam Focusing</vt:lpstr>
      <vt:lpstr>Luminosity Spectrum</vt:lpstr>
      <vt:lpstr>Hourglass and Beam-beam Effects</vt:lpstr>
      <vt:lpstr>Luminosity and Offset</vt:lpstr>
      <vt:lpstr>Luminosity and Offset</vt:lpstr>
      <vt:lpstr>Note: The Banana Effect</vt:lpstr>
      <vt:lpstr>Linear Collider Experiment</vt:lpstr>
      <vt:lpstr>Spent Beam Divergence</vt:lpstr>
      <vt:lpstr>GUINEA-PIG Impact on CERN Studies </vt:lpstr>
      <vt:lpstr>Reserve</vt:lpstr>
      <vt:lpstr>Higgs Physics in e+e- Collisions</vt:lpstr>
      <vt:lpstr>Invisible Higgs Decays</vt:lpstr>
      <vt:lpstr>Automatic Parameter Determination</vt:lpstr>
      <vt:lpstr>Optimisation at 380GeV</vt:lpstr>
      <vt:lpstr>PowerPoint Presentation</vt:lpstr>
      <vt:lpstr>Note: Travelling Focus</vt:lpstr>
      <vt:lpstr>Note: ILC with by=0.24mm</vt:lpstr>
      <vt:lpstr>Generic Linear Collider</vt:lpstr>
      <vt:lpstr>ILC </vt:lpstr>
      <vt:lpstr>CLIC (at 3TeV)</vt:lpstr>
      <vt:lpstr>CLIC Staged Approach</vt:lpstr>
      <vt:lpstr>Note: ILC TDR</vt:lpstr>
      <vt:lpstr>Note: CLIC CDR </vt:lpstr>
      <vt:lpstr>Luminosity and Parameter Drivers</vt:lpstr>
      <vt:lpstr>Note: Crossing Angle</vt:lpstr>
      <vt:lpstr>Vertical Beamsize</vt:lpstr>
      <vt:lpstr>Hourglass Effect</vt:lpstr>
      <vt:lpstr>Luminosity and Offset</vt:lpstr>
      <vt:lpstr>Luminosity and Offset</vt:lpstr>
      <vt:lpstr>Luminosity and Offset</vt:lpstr>
      <vt:lpstr>Note: ILC Full Optimisation</vt:lpstr>
      <vt:lpstr>Beam-beam Deflection</vt:lpstr>
      <vt:lpstr>Impact on Vertex Detector</vt:lpstr>
      <vt:lpstr>CLIC Inner Detector Layout</vt:lpstr>
      <vt:lpstr>CLIC Inner Detector Layout</vt:lpstr>
      <vt:lpstr>PowerPoint Presentation</vt:lpstr>
      <vt:lpstr>The Spent Beam</vt:lpstr>
      <vt:lpstr>CLIC 3TeV Beamstrahlung</vt:lpstr>
      <vt:lpstr>Waist Shift</vt:lpstr>
      <vt:lpstr>FCC-eh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212</cp:revision>
  <cp:lastPrinted>2021-11-07T15:09:14Z</cp:lastPrinted>
  <dcterms:created xsi:type="dcterms:W3CDTF">2015-10-23T06:28:24Z</dcterms:created>
  <dcterms:modified xsi:type="dcterms:W3CDTF">2022-01-12T08:03:06Z</dcterms:modified>
</cp:coreProperties>
</file>