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7" r:id="rId5"/>
    <p:sldId id="263" r:id="rId6"/>
    <p:sldId id="271" r:id="rId7"/>
    <p:sldId id="257" r:id="rId8"/>
    <p:sldId id="274" r:id="rId9"/>
    <p:sldId id="260" r:id="rId10"/>
    <p:sldId id="281" r:id="rId11"/>
    <p:sldId id="275" r:id="rId12"/>
    <p:sldId id="261" r:id="rId13"/>
    <p:sldId id="276" r:id="rId14"/>
    <p:sldId id="280" r:id="rId15"/>
    <p:sldId id="282" r:id="rId16"/>
    <p:sldId id="277" r:id="rId17"/>
    <p:sldId id="278" r:id="rId18"/>
    <p:sldId id="279" r:id="rId19"/>
    <p:sldId id="284" r:id="rId2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9" autoAdjust="0"/>
    <p:restoredTop sz="94660"/>
  </p:normalViewPr>
  <p:slideViewPr>
    <p:cSldViewPr snapToGrid="0">
      <p:cViewPr varScale="1">
        <p:scale>
          <a:sx n="65" d="100"/>
          <a:sy n="65" d="100"/>
        </p:scale>
        <p:origin x="67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C346C-31B4-4EFB-A711-9772F7958574}" type="datetimeFigureOut">
              <a:rPr kumimoji="1" lang="ja-JP" altLang="en-US" smtClean="0"/>
              <a:t>2022/1/12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C476B-7DDA-4D86-B430-3F0FBDFC4D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581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2D1FCD-5B18-48A9-90DD-DD053F79A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585668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 fontScale="90000"/>
          </a:bodyPr>
          <a:lstStyle/>
          <a:p>
            <a:r>
              <a:rPr kumimoji="1" lang="en-US" altLang="ja-JP" dirty="0" err="1"/>
              <a:t>Beamstrahlung</a:t>
            </a:r>
            <a:r>
              <a:rPr kumimoji="1" lang="en-US" altLang="ja-JP" dirty="0"/>
              <a:t> in CAIN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C5E4D4-3E1C-4227-B825-232D2D7C0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097553"/>
          </a:xfrm>
        </p:spPr>
        <p:txBody>
          <a:bodyPr/>
          <a:lstStyle/>
          <a:p>
            <a:r>
              <a:rPr kumimoji="1" lang="en-US" altLang="ja-JP" dirty="0"/>
              <a:t>Kaoru Yokoya</a:t>
            </a:r>
          </a:p>
          <a:p>
            <a:r>
              <a:rPr lang="en-US" altLang="ja-JP" dirty="0"/>
              <a:t>2022.01.12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92ABB-FEC7-49E3-9130-C5495238E12F}"/>
              </a:ext>
            </a:extLst>
          </p:cNvPr>
          <p:cNvSpPr txBox="1"/>
          <p:nvPr/>
        </p:nvSpPr>
        <p:spPr>
          <a:xfrm>
            <a:off x="1143000" y="5020408"/>
            <a:ext cx="652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ICFA Higgs Factories</a:t>
            </a:r>
          </a:p>
          <a:p>
            <a:r>
              <a:rPr kumimoji="1" lang="en-US" altLang="ja-JP" dirty="0"/>
              <a:t>Focus Meeting: </a:t>
            </a:r>
            <a:r>
              <a:rPr kumimoji="1" lang="en-US" altLang="ja-JP" dirty="0" err="1"/>
              <a:t>Beamstrahlung</a:t>
            </a:r>
            <a:endParaRPr kumimoji="1" lang="en-US" altLang="ja-JP" dirty="0"/>
          </a:p>
          <a:p>
            <a:r>
              <a:rPr lang="en-US" altLang="ja-JP" dirty="0"/>
              <a:t>https://indico.cern.ch/event/1100734/</a:t>
            </a:r>
            <a:endParaRPr kumimoji="1" lang="ja-JP" altLang="en-US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5CA7EF-F333-4F83-B335-716084884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8FC795-615F-4B3D-B88D-FCED331C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851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61C532-69A7-40D1-B168-AE773B507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1182"/>
            <a:ext cx="7886700" cy="63970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err="1"/>
              <a:t>Beamstrahlung</a:t>
            </a:r>
            <a:r>
              <a:rPr kumimoji="1" lang="en-US" altLang="ja-JP" dirty="0"/>
              <a:t> (continued)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7790FA0-BFE4-42B1-B2A0-0C8C1C71C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6576"/>
            <a:ext cx="7886700" cy="4810387"/>
          </a:xfrm>
        </p:spPr>
        <p:txBody>
          <a:bodyPr/>
          <a:lstStyle/>
          <a:p>
            <a:r>
              <a:rPr lang="en-US" altLang="ja-JP" dirty="0"/>
              <a:t>Emission angle is not taken into account</a:t>
            </a:r>
          </a:p>
          <a:p>
            <a:pPr lvl="1"/>
            <a:r>
              <a:rPr lang="en-US" altLang="ja-JP" dirty="0"/>
              <a:t>Effects of the angle is not large during the collision</a:t>
            </a:r>
          </a:p>
          <a:p>
            <a:pPr lvl="1"/>
            <a:r>
              <a:rPr lang="en-US" altLang="ja-JP" dirty="0"/>
              <a:t>Emission angle causes 1-2 mm displacement at the beam dump window</a:t>
            </a:r>
          </a:p>
          <a:p>
            <a:pPr lvl="1"/>
            <a:r>
              <a:rPr lang="en-US" altLang="ja-JP" dirty="0"/>
              <a:t>Vertical angle should at least be included</a:t>
            </a:r>
          </a:p>
          <a:p>
            <a:pPr lvl="1"/>
            <a:r>
              <a:rPr lang="en-US" altLang="ja-JP" dirty="0"/>
              <a:t>Horizontal angle cannot be consistently included in the “Constant Field Approximation”</a:t>
            </a:r>
          </a:p>
          <a:p>
            <a:pPr lvl="1"/>
            <a:r>
              <a:rPr lang="en-US" altLang="ja-JP" dirty="0"/>
              <a:t>I do not have a complete formula including the angle and polarization effect</a:t>
            </a:r>
          </a:p>
          <a:p>
            <a:pPr lvl="1"/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53FC87-C73D-4DAB-AE0B-7C71EEEDE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6E9211B-555C-4BE5-A992-214B5B8E5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07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5BD00C-1CA9-484B-B7E4-2C27B6854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8946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Polarization Effects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C82D7F0-328E-49C8-9117-C367C97E6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155560"/>
            <a:ext cx="7886700" cy="2833636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Electron/positron polarization can be tracked during beam-beam interaction, including the precession and the spin-flip </a:t>
            </a:r>
            <a:r>
              <a:rPr lang="en-US" altLang="ja-JP" dirty="0" err="1"/>
              <a:t>beamstrahlung</a:t>
            </a:r>
            <a:endParaRPr lang="en-US" altLang="ja-JP" dirty="0"/>
          </a:p>
          <a:p>
            <a:r>
              <a:rPr kumimoji="1" lang="en-US" altLang="ja-JP" dirty="0"/>
              <a:t>Initial and final electron polarization (longitudinal and transverse) and the Stokes parameter of the final photon are included</a:t>
            </a:r>
          </a:p>
          <a:p>
            <a:r>
              <a:rPr kumimoji="1" lang="en-US" altLang="ja-JP" dirty="0"/>
              <a:t>Included terms</a:t>
            </a:r>
            <a:br>
              <a:rPr kumimoji="1" lang="en-US" altLang="ja-JP" dirty="0"/>
            </a:br>
            <a:r>
              <a:rPr kumimoji="1" lang="en-US" altLang="ja-JP" dirty="0"/>
              <a:t> </a:t>
            </a:r>
            <a:r>
              <a:rPr kumimoji="1" lang="en-US" altLang="ja-JP" dirty="0">
                <a:latin typeface="Symbol" panose="05050102010706020507" pitchFamily="18" charset="2"/>
              </a:rPr>
              <a:t>z</a:t>
            </a:r>
            <a:r>
              <a:rPr kumimoji="1" lang="en-US" altLang="ja-JP" dirty="0"/>
              <a:t>: electron polarization vector,</a:t>
            </a:r>
            <a:br>
              <a:rPr kumimoji="1" lang="en-US" altLang="ja-JP" dirty="0"/>
            </a:br>
            <a:r>
              <a:rPr kumimoji="1" lang="en-US" altLang="ja-JP" dirty="0"/>
              <a:t> </a:t>
            </a:r>
            <a:r>
              <a:rPr kumimoji="1" lang="en-US" altLang="ja-JP" dirty="0">
                <a:latin typeface="Symbol" panose="05050102010706020507" pitchFamily="18" charset="2"/>
              </a:rPr>
              <a:t>x</a:t>
            </a:r>
            <a:r>
              <a:rPr kumimoji="1" lang="en-US" altLang="ja-JP" dirty="0"/>
              <a:t>: photon Stokes parameter</a:t>
            </a:r>
            <a:br>
              <a:rPr kumimoji="1" lang="en-US" altLang="ja-JP" dirty="0"/>
            </a:br>
            <a:r>
              <a:rPr kumimoji="1" lang="en-US" altLang="ja-JP" dirty="0"/>
              <a:t> suffix </a:t>
            </a:r>
            <a:r>
              <a:rPr kumimoji="1" lang="en-US" altLang="ja-JP" dirty="0" err="1"/>
              <a:t>i</a:t>
            </a:r>
            <a:r>
              <a:rPr kumimoji="1" lang="en-US" altLang="ja-JP" dirty="0"/>
              <a:t>/f : initial/final</a:t>
            </a:r>
            <a:br>
              <a:rPr kumimoji="1" lang="en-US" altLang="ja-JP" dirty="0"/>
            </a:br>
            <a:r>
              <a:rPr kumimoji="1" lang="en-US" altLang="ja-JP" dirty="0"/>
              <a:t>Terms involving 3 polarization operators are ignored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5876418-CECE-4F48-A46C-6E9E57859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30" y="3989196"/>
            <a:ext cx="8991539" cy="1976237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5D48DDA-0AC3-4464-B82C-8D7FEE0CA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DF0CD8-70A6-4D0B-A4AE-C36501E2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946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3970F793-3E92-4168-B5C2-E0AD4C02E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" contras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99581" y="3157581"/>
            <a:ext cx="4563369" cy="350820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D7DC20B-D56B-4B7A-ABB7-4CBCEB0E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370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Coherent Pair Creation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668944-02AF-4F8D-9177-F53053EBD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25" y="1084521"/>
            <a:ext cx="7886700" cy="520996"/>
          </a:xfrm>
        </p:spPr>
        <p:txBody>
          <a:bodyPr/>
          <a:lstStyle/>
          <a:p>
            <a:r>
              <a:rPr kumimoji="1" lang="en-US" altLang="ja-JP" dirty="0"/>
              <a:t>Constant field formula</a:t>
            </a:r>
            <a:endParaRPr kumimoji="1" lang="ja-JP" altLang="en-US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7ECB14D1-7164-411C-A3B6-E6E382CA303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087" y="1688941"/>
            <a:ext cx="6467825" cy="1385216"/>
          </a:xfrm>
          <a:prstGeom prst="rect">
            <a:avLst/>
          </a:prstGeom>
        </p:spPr>
      </p:pic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9AFD3BC4-8B3B-4FD5-9D0A-62134243D278}"/>
              </a:ext>
            </a:extLst>
          </p:cNvPr>
          <p:cNvSpPr txBox="1">
            <a:spLocks/>
          </p:cNvSpPr>
          <p:nvPr/>
        </p:nvSpPr>
        <p:spPr>
          <a:xfrm>
            <a:off x="402036" y="3264125"/>
            <a:ext cx="3397545" cy="218495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Polarization of (e</a:t>
            </a:r>
            <a:r>
              <a:rPr lang="en-US" altLang="ja-JP" baseline="30000" dirty="0"/>
              <a:t>+</a:t>
            </a:r>
            <a:r>
              <a:rPr lang="en-US" altLang="ja-JP" dirty="0"/>
              <a:t>, e</a:t>
            </a:r>
            <a:r>
              <a:rPr lang="en-US" altLang="ja-JP" baseline="30000" dirty="0"/>
              <a:t>-</a:t>
            </a:r>
            <a:r>
              <a:rPr lang="en-US" altLang="ja-JP" dirty="0"/>
              <a:t>, </a:t>
            </a:r>
            <a:r>
              <a:rPr lang="en-US" altLang="ja-JP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) is included</a:t>
            </a:r>
          </a:p>
          <a:p>
            <a:pPr lvl="1"/>
            <a:r>
              <a:rPr lang="en-US" altLang="ja-JP" dirty="0"/>
              <a:t>The formula is much more complex than above</a:t>
            </a:r>
          </a:p>
          <a:p>
            <a:r>
              <a:rPr lang="en-US" altLang="ja-JP" dirty="0"/>
              <a:t>Creation angle ignored</a:t>
            </a:r>
          </a:p>
          <a:p>
            <a:r>
              <a:rPr lang="en-US" altLang="ja-JP" dirty="0"/>
              <a:t>The algorithm is inefficient for large </a:t>
            </a:r>
            <a:r>
              <a:rPr lang="en-US" altLang="ja-JP" dirty="0">
                <a:latin typeface="Symbol" panose="05050102010706020507" pitchFamily="18" charset="2"/>
              </a:rPr>
              <a:t>c</a:t>
            </a:r>
            <a:r>
              <a:rPr lang="en-US" altLang="ja-JP" dirty="0"/>
              <a:t> (&gt;~ 1000)</a:t>
            </a:r>
            <a:endParaRPr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F7D36C-D8E8-4E2A-977F-190C2F6A2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52A0928-DDF4-40E1-A7D7-E4FDDEBF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916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7EB0E4-E079-43CF-BB7B-8B361549F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0821"/>
          </a:xfrm>
        </p:spPr>
        <p:txBody>
          <a:bodyPr/>
          <a:lstStyle/>
          <a:p>
            <a:r>
              <a:rPr kumimoji="1" lang="en-US" altLang="ja-JP" dirty="0"/>
              <a:t>Application to ILC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D98B65-80E0-4AD7-A541-F6F7B4C4B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07253"/>
            <a:ext cx="7886700" cy="4669710"/>
          </a:xfrm>
        </p:spPr>
        <p:txBody>
          <a:bodyPr/>
          <a:lstStyle/>
          <a:p>
            <a:r>
              <a:rPr kumimoji="1" lang="en-US" altLang="ja-JP" dirty="0"/>
              <a:t>Characteristics of the beam-beam interaction in ILC</a:t>
            </a:r>
          </a:p>
          <a:p>
            <a:pPr lvl="1"/>
            <a:r>
              <a:rPr lang="en-US" altLang="ja-JP" dirty="0"/>
              <a:t>Very large disruption parameter</a:t>
            </a:r>
          </a:p>
          <a:p>
            <a:pPr lvl="2"/>
            <a:r>
              <a:rPr kumimoji="1" lang="en-US" altLang="ja-JP" dirty="0"/>
              <a:t>Dy = 25 – 35</a:t>
            </a:r>
          </a:p>
          <a:p>
            <a:pPr lvl="2"/>
            <a:r>
              <a:rPr kumimoji="1" lang="en-US" altLang="ja-JP" dirty="0"/>
              <a:t>Accurate simulation is hard</a:t>
            </a:r>
          </a:p>
          <a:p>
            <a:pPr lvl="2"/>
            <a:r>
              <a:rPr lang="en-US" altLang="ja-JP" dirty="0"/>
              <a:t>Luminosity fluctuation  a few %  with 400k particles</a:t>
            </a:r>
            <a:endParaRPr kumimoji="1" lang="en-US" altLang="ja-JP" dirty="0"/>
          </a:p>
          <a:p>
            <a:pPr lvl="1"/>
            <a:r>
              <a:rPr lang="en-US" altLang="ja-JP" dirty="0" err="1"/>
              <a:t>Beamstrahlung</a:t>
            </a:r>
            <a:r>
              <a:rPr lang="en-US" altLang="ja-JP" dirty="0"/>
              <a:t> is moderate (compared with CLIC)</a:t>
            </a:r>
          </a:p>
          <a:p>
            <a:pPr lvl="2"/>
            <a:r>
              <a:rPr lang="en-US" altLang="ja-JP" sz="2400" dirty="0"/>
              <a:t>n</a:t>
            </a:r>
            <a:r>
              <a:rPr kumimoji="1" lang="en-US" altLang="ja-JP" sz="2400" baseline="-25000" dirty="0">
                <a:latin typeface="Symbol" panose="05050102010706020507" pitchFamily="18" charset="2"/>
              </a:rPr>
              <a:t>g</a:t>
            </a:r>
            <a:r>
              <a:rPr kumimoji="1" lang="en-US" altLang="ja-JP" dirty="0"/>
              <a:t> ~ 2.0,  </a:t>
            </a:r>
            <a:r>
              <a:rPr kumimoji="1" lang="en-US" altLang="ja-JP" sz="2400" dirty="0" err="1">
                <a:latin typeface="Symbol" panose="05050102010706020507" pitchFamily="18" charset="2"/>
              </a:rPr>
              <a:t>d</a:t>
            </a:r>
            <a:r>
              <a:rPr kumimoji="1" lang="en-US" altLang="ja-JP" baseline="-25000" dirty="0" err="1"/>
              <a:t>E</a:t>
            </a:r>
            <a:r>
              <a:rPr kumimoji="1" lang="en-US" altLang="ja-JP" dirty="0"/>
              <a:t> = 2.5 (Z-pole, 500GeV) ~ 10 (1TeV)%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9B7B80-F80C-4B3B-91EB-5D8FD36B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31BB348-00AB-4FA2-9760-ACAD11491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514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D109E3-A2F2-4CCC-8527-7F6281E2A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331319" cy="50908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Parameters used here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AE7AD6-3D92-4FED-B042-187B5777B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312" y="2184033"/>
            <a:ext cx="1722664" cy="2219657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0168AC-423B-463C-BA1F-5983A77D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53DA41-60F9-48FA-9CD7-7E8497A96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80082A8-3024-4064-8592-FCC1D8AA7E96}"/>
              </a:ext>
            </a:extLst>
          </p:cNvPr>
          <p:cNvSpPr txBox="1"/>
          <p:nvPr/>
        </p:nvSpPr>
        <p:spPr>
          <a:xfrm>
            <a:off x="223575" y="4502854"/>
            <a:ext cx="205740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(*) CLIC parameters here are based on CDR but not exactly the same because</a:t>
            </a:r>
          </a:p>
          <a:p>
            <a:r>
              <a:rPr kumimoji="1" lang="en-US" altLang="ja-JP" sz="1400" dirty="0"/>
              <a:t>the beam deformation in the BDS is included in the CDR </a:t>
            </a:r>
            <a:endParaRPr kumimoji="1" lang="ja-JP" altLang="en-US" sz="1400" dirty="0"/>
          </a:p>
        </p:txBody>
      </p:sp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0878FBAF-3745-4D65-A1E1-BF67AEB556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630377"/>
              </p:ext>
            </p:extLst>
          </p:nvPr>
        </p:nvGraphicFramePr>
        <p:xfrm>
          <a:off x="2280976" y="1094450"/>
          <a:ext cx="6676031" cy="5008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5829439" imgH="4373696" progId="Excel.Sheet.12">
                  <p:embed/>
                </p:oleObj>
              </mc:Choice>
              <mc:Fallback>
                <p:oleObj name="Worksheet" r:id="rId3" imgW="5829439" imgH="43736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0976" y="1094450"/>
                        <a:ext cx="6676031" cy="50088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4875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EBA8C1-4F06-4A49-BE17-0FA13CF89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89951"/>
          </a:xfrm>
        </p:spPr>
        <p:txBody>
          <a:bodyPr>
            <a:normAutofit fontScale="90000"/>
          </a:bodyPr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A318EC-B172-455F-A0B0-138F5E945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1198684"/>
            <a:ext cx="7886700" cy="365125"/>
          </a:xfrm>
        </p:spPr>
        <p:txBody>
          <a:bodyPr>
            <a:normAutofit fontScale="77500" lnSpcReduction="20000"/>
          </a:bodyPr>
          <a:lstStyle/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F5D926-427D-4881-BDEB-833491A9B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2764DB-2633-49CB-8D06-1CF4A56B6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15</a:t>
            </a:fld>
            <a:endParaRPr kumimoji="1" lang="ja-JP" altLang="en-US"/>
          </a:p>
        </p:txBody>
      </p:sp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F4499DA0-E7B9-48CF-8EFF-6BDD11922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96838"/>
              </p:ext>
            </p:extLst>
          </p:nvPr>
        </p:nvGraphicFramePr>
        <p:xfrm>
          <a:off x="512202" y="633046"/>
          <a:ext cx="7670506" cy="5153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Worksheet" r:id="rId3" imgW="5829439" imgH="3916496" progId="Excel.Sheet.12">
                  <p:embed/>
                </p:oleObj>
              </mc:Choice>
              <mc:Fallback>
                <p:oleObj name="Worksheet" r:id="rId3" imgW="5829439" imgH="39164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2202" y="633046"/>
                        <a:ext cx="7670506" cy="51533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ECED31-4FE4-4E58-84D9-055D699F1759}"/>
              </a:ext>
            </a:extLst>
          </p:cNvPr>
          <p:cNvSpPr txBox="1"/>
          <p:nvPr/>
        </p:nvSpPr>
        <p:spPr>
          <a:xfrm>
            <a:off x="2426676" y="5930014"/>
            <a:ext cx="497058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(Only one random number set was used for each. For demonstration only)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621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A8203E-F82B-45B2-AC54-508A4A138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0827"/>
            <a:ext cx="7886700" cy="48898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kumimoji="1" lang="en-US" altLang="ja-JP" sz="3200" dirty="0"/>
              <a:t>Final Electron/Positron Energy Spectrum</a:t>
            </a:r>
            <a:endParaRPr kumimoji="1" lang="ja-JP" altLang="en-US" sz="32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414AB4E-B53A-4358-8BE2-5F9EDD224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68" y="1124859"/>
            <a:ext cx="7542264" cy="561337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EF67EA-B01D-4DF0-8A3B-A00D407EE19C}"/>
              </a:ext>
            </a:extLst>
          </p:cNvPr>
          <p:cNvSpPr txBox="1"/>
          <p:nvPr/>
        </p:nvSpPr>
        <p:spPr>
          <a:xfrm>
            <a:off x="7098030" y="3330849"/>
            <a:ext cx="1805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r>
              <a:rPr kumimoji="1" lang="en-US" altLang="ja-JP" baseline="-25000" dirty="0"/>
              <a:t>CM</a:t>
            </a:r>
            <a:r>
              <a:rPr kumimoji="1" lang="en-US" altLang="ja-JP" dirty="0"/>
              <a:t>=250GeV</a:t>
            </a:r>
            <a:endParaRPr kumimoji="1" lang="ja-JP" altLang="en-US" dirty="0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B9A61699-3814-4709-A452-AEE21BC1A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71056C6-E34A-4177-A4CC-43EB3133F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225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05C301A3-C852-43C2-83D3-D4AD82715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31574"/>
            <a:ext cx="7587768" cy="577075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27539F4-0786-4830-9316-B015C927F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9420"/>
            <a:ext cx="6892290" cy="73215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Photon Energy Spectrum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162E560-5D2F-46FE-BF16-034DB40C47ED}"/>
              </a:ext>
            </a:extLst>
          </p:cNvPr>
          <p:cNvSpPr txBox="1"/>
          <p:nvPr/>
        </p:nvSpPr>
        <p:spPr>
          <a:xfrm>
            <a:off x="7098030" y="3330849"/>
            <a:ext cx="1805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r>
              <a:rPr kumimoji="1" lang="en-US" altLang="ja-JP" baseline="-25000" dirty="0"/>
              <a:t>CM</a:t>
            </a:r>
            <a:r>
              <a:rPr kumimoji="1" lang="en-US" altLang="ja-JP" dirty="0"/>
              <a:t>=250GeV</a:t>
            </a:r>
            <a:endParaRPr kumimoji="1" lang="ja-JP" altLang="en-US" dirty="0"/>
          </a:p>
        </p:txBody>
      </p: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5E092F47-3921-44E3-9EB1-A5FC93D7B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F95C8C-A170-4386-BA1E-9546CDC9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156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D1A26C9-D5B2-4647-8CB1-04704B428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775" y="902519"/>
            <a:ext cx="7981154" cy="595548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956F321-26B1-48FB-904D-A783B54B1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6537"/>
            <a:ext cx="6137910" cy="73215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Luminosity Spectrum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724C9FC-334F-4ECA-974E-640F1AD46D10}"/>
              </a:ext>
            </a:extLst>
          </p:cNvPr>
          <p:cNvSpPr txBox="1"/>
          <p:nvPr/>
        </p:nvSpPr>
        <p:spPr>
          <a:xfrm>
            <a:off x="6903720" y="424648"/>
            <a:ext cx="161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r>
              <a:rPr kumimoji="1" lang="en-US" altLang="ja-JP" baseline="-25000" dirty="0"/>
              <a:t>CM</a:t>
            </a:r>
            <a:r>
              <a:rPr kumimoji="1" lang="en-US" altLang="ja-JP" dirty="0"/>
              <a:t>=250GeV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738310D-A0C8-4D81-B02A-7B89F1745669}"/>
              </a:ext>
            </a:extLst>
          </p:cNvPr>
          <p:cNvSpPr txBox="1"/>
          <p:nvPr/>
        </p:nvSpPr>
        <p:spPr>
          <a:xfrm rot="19897881">
            <a:off x="4608457" y="3094892"/>
            <a:ext cx="85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total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C475BD0-A6EA-4BC5-9F78-8BE7CF43E576}"/>
              </a:ext>
            </a:extLst>
          </p:cNvPr>
          <p:cNvSpPr txBox="1"/>
          <p:nvPr/>
        </p:nvSpPr>
        <p:spPr>
          <a:xfrm rot="20359505">
            <a:off x="4863402" y="434468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w</a:t>
            </a:r>
            <a:r>
              <a:rPr kumimoji="1" lang="en-US" altLang="ja-JP" dirty="0"/>
              <a:t>rong helicity</a:t>
            </a:r>
            <a:endParaRPr kumimoji="1" lang="ja-JP" altLang="en-US" dirty="0"/>
          </a:p>
        </p:txBody>
      </p:sp>
      <p:sp>
        <p:nvSpPr>
          <p:cNvPr id="8" name="日付プレースホルダー 7">
            <a:extLst>
              <a:ext uri="{FF2B5EF4-FFF2-40B4-BE49-F238E27FC236}">
                <a16:creationId xmlns:a16="http://schemas.microsoft.com/office/drawing/2014/main" id="{5ED86204-663C-4668-AF51-43C0F5BCB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EB818F1-AC8F-4CCE-AAB3-DF0DB9483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974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7042AB-636C-4066-88B7-FEC6CEBD9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5478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12F2B6-3F75-482D-A1DC-151D70CBCC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CAIN has been used since mid 1980’s for beam-beam interaction in linear colliders</a:t>
            </a:r>
          </a:p>
          <a:p>
            <a:r>
              <a:rPr lang="en-US" altLang="ja-JP" dirty="0" err="1"/>
              <a:t>Beamstrahlung</a:t>
            </a:r>
            <a:r>
              <a:rPr lang="en-US" altLang="ja-JP" dirty="0"/>
              <a:t> has been included since the first version</a:t>
            </a:r>
          </a:p>
          <a:p>
            <a:r>
              <a:rPr kumimoji="1" lang="en-US" altLang="ja-JP" dirty="0"/>
              <a:t>Angle of photon emission is not included</a:t>
            </a:r>
          </a:p>
          <a:p>
            <a:r>
              <a:rPr lang="en-US" altLang="ja-JP" dirty="0"/>
              <a:t>Polarization effects due to both the precession and the spin-flip </a:t>
            </a:r>
            <a:r>
              <a:rPr lang="en-US" altLang="ja-JP" dirty="0" err="1"/>
              <a:t>beamstrahlung</a:t>
            </a:r>
            <a:r>
              <a:rPr lang="en-US" altLang="ja-JP" dirty="0"/>
              <a:t> are included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54D453A-E549-4124-A645-C83397827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3CAB70F-047F-4F5A-9688-E214C1867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521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046736-51ED-441B-A338-50E779652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8749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CAIN Versions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8C3C67A-9E99-4B1A-B68B-0DD027E8B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53331"/>
            <a:ext cx="7886700" cy="5051776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Started in 1984, named ABEL,  for beam-beam interaction in JLC</a:t>
            </a:r>
          </a:p>
          <a:p>
            <a:pPr lvl="1"/>
            <a:r>
              <a:rPr lang="en-US" altLang="ja-JP" dirty="0"/>
              <a:t>Pinch effect</a:t>
            </a:r>
          </a:p>
          <a:p>
            <a:pPr lvl="1"/>
            <a:r>
              <a:rPr kumimoji="1" lang="en-US" altLang="ja-JP" dirty="0" err="1"/>
              <a:t>Beamstrahlung</a:t>
            </a:r>
            <a:endParaRPr kumimoji="1" lang="en-US" altLang="ja-JP" dirty="0"/>
          </a:p>
          <a:p>
            <a:r>
              <a:rPr lang="en-US" altLang="ja-JP" dirty="0"/>
              <a:t>Later, renamed to CAIN when beam-laser interaction was included for gamma-gamma colliders</a:t>
            </a:r>
          </a:p>
          <a:p>
            <a:r>
              <a:rPr kumimoji="1" lang="en-US" altLang="ja-JP" dirty="0"/>
              <a:t>Latest version:  not clear. </a:t>
            </a:r>
          </a:p>
          <a:p>
            <a:pPr lvl="1"/>
            <a:r>
              <a:rPr kumimoji="1" lang="en-US" altLang="ja-JP" dirty="0"/>
              <a:t>Perhaps, CAIN2.44b, but a beta version</a:t>
            </a:r>
          </a:p>
          <a:p>
            <a:pPr lvl="1"/>
            <a:r>
              <a:rPr kumimoji="1" lang="en-US" altLang="ja-JP" dirty="0"/>
              <a:t>CAIN2.43 is better</a:t>
            </a:r>
          </a:p>
          <a:p>
            <a:r>
              <a:rPr kumimoji="1" lang="en-US" altLang="ja-JP" dirty="0"/>
              <a:t>Code</a:t>
            </a:r>
          </a:p>
          <a:p>
            <a:pPr lvl="1"/>
            <a:r>
              <a:rPr kumimoji="1" lang="en-US" altLang="ja-JP" dirty="0"/>
              <a:t>Written in FORTRAN90 since recursive calls were included</a:t>
            </a:r>
          </a:p>
          <a:p>
            <a:pPr lvl="1"/>
            <a:r>
              <a:rPr lang="en-US" altLang="ja-JP" dirty="0"/>
              <a:t>Windows version and UNIX version</a:t>
            </a:r>
          </a:p>
          <a:p>
            <a:pPr lvl="1"/>
            <a:r>
              <a:rPr kumimoji="1" lang="en-US" altLang="ja-JP" dirty="0"/>
              <a:t>I have almost stopped revising the code.</a:t>
            </a:r>
          </a:p>
          <a:p>
            <a:pPr lvl="1"/>
            <a:r>
              <a:rPr kumimoji="1" lang="en-US" altLang="ja-JP" dirty="0"/>
              <a:t>Ask </a:t>
            </a:r>
            <a:r>
              <a:rPr kumimoji="1" lang="en-US" altLang="ja-JP" dirty="0" err="1"/>
              <a:t>Tauchi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san</a:t>
            </a:r>
            <a:r>
              <a:rPr kumimoji="1" lang="en-US" altLang="ja-JP" dirty="0"/>
              <a:t> for UNIX version and compilation</a:t>
            </a:r>
          </a:p>
          <a:p>
            <a:r>
              <a:rPr lang="en-US" altLang="ja-JP" dirty="0"/>
              <a:t>Manual available. </a:t>
            </a:r>
          </a:p>
          <a:p>
            <a:r>
              <a:rPr lang="en-US" altLang="ja-JP" dirty="0"/>
              <a:t>Possible bugs</a:t>
            </a:r>
          </a:p>
          <a:p>
            <a:pPr lvl="1"/>
            <a:r>
              <a:rPr lang="en-US" altLang="ja-JP" dirty="0"/>
              <a:t>Sometimes a strange phenomena when too many macroparticles are used</a:t>
            </a:r>
          </a:p>
          <a:p>
            <a:pPr lvl="1"/>
            <a:r>
              <a:rPr lang="en-US" altLang="ja-JP" dirty="0"/>
              <a:t>There can be lots of bugs in the routines which are used only rarely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67D26C-1F93-4BA2-A4DC-186114D05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4A2E6D5-1D78-4D89-8BD8-4A32BEC7E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52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E4FBED-ED9C-4374-A600-5E47F845E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686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Structure of the Code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D9A840-039C-47A9-AABF-0ECCFC0E8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7793"/>
            <a:ext cx="7886700" cy="4351338"/>
          </a:xfrm>
        </p:spPr>
        <p:txBody>
          <a:bodyPr/>
          <a:lstStyle/>
          <a:p>
            <a:r>
              <a:rPr kumimoji="1" lang="en-US" altLang="ja-JP" dirty="0"/>
              <a:t>All the particles </a:t>
            </a:r>
            <a:r>
              <a:rPr lang="en-US" altLang="ja-JP" dirty="0"/>
              <a:t>(e</a:t>
            </a:r>
            <a:r>
              <a:rPr kumimoji="1" lang="en-US" altLang="ja-JP" dirty="0"/>
              <a:t>lectron, positron, photon) are in one big array, containing the info of the space-time, energy-momentum, polarization, etc.</a:t>
            </a:r>
          </a:p>
          <a:p>
            <a:r>
              <a:rPr lang="en-US" altLang="ja-JP" dirty="0"/>
              <a:t>Fields</a:t>
            </a:r>
          </a:p>
          <a:p>
            <a:pPr lvl="1"/>
            <a:r>
              <a:rPr lang="en-US" altLang="ja-JP" dirty="0"/>
              <a:t>Beam-beam field</a:t>
            </a:r>
          </a:p>
          <a:p>
            <a:pPr lvl="1"/>
            <a:r>
              <a:rPr kumimoji="1" lang="en-US" altLang="ja-JP" dirty="0"/>
              <a:t>External field (constant field, quadrupole field, laser field)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F75107-35D4-4536-8A08-9E1C4A1A1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DD5AA8D-8760-4D2E-ACA1-0ADF13094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0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02B28C-6755-44E7-A437-7CAAA6007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180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Commands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4AC376-50DE-4999-9702-C78536BC0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261" y="2194566"/>
            <a:ext cx="3971821" cy="334184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Math expression</a:t>
            </a:r>
          </a:p>
          <a:p>
            <a:pPr lvl="1"/>
            <a:r>
              <a:rPr lang="en-US" altLang="ja-JP" dirty="0"/>
              <a:t>SET, ARRAY</a:t>
            </a:r>
            <a:endParaRPr kumimoji="1" lang="en-US" altLang="ja-JP" dirty="0"/>
          </a:p>
          <a:p>
            <a:r>
              <a:rPr kumimoji="1" lang="en-US" altLang="ja-JP" dirty="0"/>
              <a:t>Control : </a:t>
            </a:r>
          </a:p>
          <a:p>
            <a:pPr lvl="1"/>
            <a:r>
              <a:rPr kumimoji="1" lang="en-US" altLang="ja-JP" dirty="0"/>
              <a:t>DO, CYCLE, EXIT, ENDDO, </a:t>
            </a:r>
          </a:p>
          <a:p>
            <a:pPr lvl="1"/>
            <a:r>
              <a:rPr kumimoji="1" lang="en-US" altLang="ja-JP" dirty="0"/>
              <a:t>IF, ELSEIF, ELSE, ENDIF</a:t>
            </a:r>
          </a:p>
          <a:p>
            <a:r>
              <a:rPr lang="en-US" altLang="ja-JP" dirty="0"/>
              <a:t>Output</a:t>
            </a:r>
          </a:p>
          <a:p>
            <a:pPr lvl="1"/>
            <a:r>
              <a:rPr kumimoji="1" lang="en-US" altLang="ja-JP" dirty="0"/>
              <a:t>WRIT</a:t>
            </a:r>
            <a:r>
              <a:rPr lang="en-US" altLang="ja-JP" dirty="0"/>
              <a:t>E, PRINT</a:t>
            </a:r>
          </a:p>
          <a:p>
            <a:pPr lvl="1"/>
            <a:r>
              <a:rPr kumimoji="1" lang="en-US" altLang="ja-JP" dirty="0"/>
              <a:t>PLOT (use very old software </a:t>
            </a:r>
            <a:r>
              <a:rPr kumimoji="1" lang="en-US" altLang="ja-JP" sz="2000" dirty="0"/>
              <a:t>TOPDRAWER</a:t>
            </a:r>
            <a:r>
              <a:rPr kumimoji="1" lang="en-US" altLang="ja-JP" dirty="0"/>
              <a:t>)</a:t>
            </a:r>
          </a:p>
          <a:p>
            <a:r>
              <a:rPr lang="en-US" altLang="ja-JP" dirty="0"/>
              <a:t>Beam definition</a:t>
            </a:r>
          </a:p>
          <a:p>
            <a:pPr lvl="1"/>
            <a:r>
              <a:rPr lang="en-US" altLang="ja-JP" dirty="0"/>
              <a:t>BEAM</a:t>
            </a:r>
          </a:p>
          <a:p>
            <a:pPr lvl="1"/>
            <a:r>
              <a:rPr kumimoji="1" lang="en-US" altLang="ja-JP" dirty="0"/>
              <a:t>L</a:t>
            </a:r>
            <a:r>
              <a:rPr lang="en-US" altLang="ja-JP" dirty="0"/>
              <a:t>ASER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355008-68ED-485A-ADF5-06C4BBA5A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4EA8A5-10AB-47C5-B8A0-3FC72E584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DF71A85-2586-487E-89FC-EDBFC7E99BCB}"/>
              </a:ext>
            </a:extLst>
          </p:cNvPr>
          <p:cNvSpPr txBox="1">
            <a:spLocks/>
          </p:cNvSpPr>
          <p:nvPr/>
        </p:nvSpPr>
        <p:spPr>
          <a:xfrm>
            <a:off x="4488892" y="1919235"/>
            <a:ext cx="4152691" cy="4437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Interaction control</a:t>
            </a:r>
          </a:p>
          <a:p>
            <a:pPr lvl="1"/>
            <a:r>
              <a:rPr lang="en-US" altLang="ja-JP" dirty="0"/>
              <a:t>BBFIELD  beam-beam field</a:t>
            </a:r>
          </a:p>
          <a:p>
            <a:pPr lvl="1"/>
            <a:r>
              <a:rPr lang="en-US" altLang="ja-JP" dirty="0"/>
              <a:t>LASERQED</a:t>
            </a:r>
          </a:p>
          <a:p>
            <a:pPr lvl="1"/>
            <a:r>
              <a:rPr lang="en-US" altLang="ja-JP" dirty="0"/>
              <a:t>CFQED </a:t>
            </a:r>
          </a:p>
          <a:p>
            <a:pPr lvl="2"/>
            <a:r>
              <a:rPr lang="en-US" altLang="ja-JP" dirty="0" err="1"/>
              <a:t>beamstrahlung</a:t>
            </a:r>
            <a:r>
              <a:rPr lang="en-US" altLang="ja-JP" dirty="0"/>
              <a:t> </a:t>
            </a:r>
          </a:p>
          <a:p>
            <a:pPr lvl="2"/>
            <a:r>
              <a:rPr lang="en-US" altLang="ja-JP" dirty="0"/>
              <a:t>coherent pair creation, </a:t>
            </a:r>
          </a:p>
          <a:p>
            <a:pPr lvl="1"/>
            <a:r>
              <a:rPr lang="en-US" altLang="ja-JP" dirty="0"/>
              <a:t>LUMINOSITY</a:t>
            </a:r>
          </a:p>
          <a:p>
            <a:pPr lvl="1"/>
            <a:r>
              <a:rPr lang="en-US" altLang="ja-JP" dirty="0"/>
              <a:t>PPINT (incoherent pair)</a:t>
            </a:r>
          </a:p>
          <a:p>
            <a:r>
              <a:rPr lang="en-US" altLang="ja-JP" dirty="0"/>
              <a:t>Beamline definition</a:t>
            </a:r>
          </a:p>
          <a:p>
            <a:pPr lvl="1"/>
            <a:r>
              <a:rPr lang="en-US" altLang="ja-JP" dirty="0"/>
              <a:t>MAGNET, BEAMLINE, BLOPTICS, MATCHING</a:t>
            </a:r>
          </a:p>
          <a:p>
            <a:r>
              <a:rPr lang="en-US" altLang="ja-JP" dirty="0"/>
              <a:t>Execution commands</a:t>
            </a:r>
          </a:p>
          <a:p>
            <a:pPr lvl="1"/>
            <a:r>
              <a:rPr lang="en-US" altLang="ja-JP" dirty="0"/>
              <a:t>PUSH, ENDPUSH</a:t>
            </a:r>
          </a:p>
          <a:p>
            <a:pPr lvl="1"/>
            <a:r>
              <a:rPr lang="en-US" altLang="ja-JP" dirty="0"/>
              <a:t>DRIFT</a:t>
            </a:r>
          </a:p>
          <a:p>
            <a:pPr lvl="1"/>
            <a:r>
              <a:rPr lang="en-US" altLang="ja-JP" dirty="0"/>
              <a:t>LORENTZ</a:t>
            </a:r>
          </a:p>
          <a:p>
            <a:pPr lvl="1"/>
            <a:r>
              <a:rPr lang="en-US" altLang="ja-JP" dirty="0"/>
              <a:t>TRANSPORT, ENDTRANSPORT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915BB9CA-0ABB-4234-905E-4397F9714449}"/>
              </a:ext>
            </a:extLst>
          </p:cNvPr>
          <p:cNvSpPr txBox="1">
            <a:spLocks/>
          </p:cNvSpPr>
          <p:nvPr/>
        </p:nvSpPr>
        <p:spPr>
          <a:xfrm>
            <a:off x="802769" y="1321588"/>
            <a:ext cx="7538462" cy="81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Input data is a sequence of “commands”</a:t>
            </a:r>
          </a:p>
        </p:txBody>
      </p:sp>
    </p:spTree>
    <p:extLst>
      <p:ext uri="{BB962C8B-B14F-4D97-AF65-F5344CB8AC3E}">
        <p14:creationId xmlns:p14="http://schemas.microsoft.com/office/powerpoint/2010/main" val="4281977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44E46E-C3D3-4D4A-8632-2CB3E19F8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653" y="152474"/>
            <a:ext cx="7886700" cy="6024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Polarization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0D4170-2F77-4DCF-928B-4CDF8E431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8673"/>
            <a:ext cx="7886700" cy="861237"/>
          </a:xfrm>
        </p:spPr>
        <p:txBody>
          <a:bodyPr>
            <a:normAutofit fontScale="55000" lnSpcReduction="20000"/>
          </a:bodyPr>
          <a:lstStyle/>
          <a:p>
            <a:r>
              <a:rPr kumimoji="1" lang="en-US" altLang="ja-JP" dirty="0"/>
              <a:t>Spin of electron/positron and </a:t>
            </a:r>
            <a:r>
              <a:rPr lang="en-US" altLang="ja-JP" dirty="0"/>
              <a:t>Stokes parameters of photons</a:t>
            </a:r>
          </a:p>
          <a:p>
            <a:r>
              <a:rPr lang="en-US" altLang="ja-JP" dirty="0"/>
              <a:t>Treated as density matrix </a:t>
            </a:r>
          </a:p>
          <a:p>
            <a:r>
              <a:rPr kumimoji="1" lang="en-US" altLang="ja-JP" dirty="0"/>
              <a:t>But not for all the interactions</a:t>
            </a:r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89EA4838-E6DA-4831-9255-6B732DD548C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52" y="1689910"/>
            <a:ext cx="8663361" cy="3339291"/>
          </a:xfrm>
          <a:prstGeom prst="rect">
            <a:avLst/>
          </a:prstGeom>
        </p:spPr>
      </p:pic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E4D26CD3-1FC6-4505-A23B-167824C3C508}"/>
              </a:ext>
            </a:extLst>
          </p:cNvPr>
          <p:cNvSpPr txBox="1">
            <a:spLocks/>
          </p:cNvSpPr>
          <p:nvPr/>
        </p:nvSpPr>
        <p:spPr>
          <a:xfrm>
            <a:off x="289252" y="5407269"/>
            <a:ext cx="7886700" cy="1305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L : Longitudinal spin of electron/positron (or circular polarization of photon).</a:t>
            </a:r>
          </a:p>
          <a:p>
            <a:r>
              <a:rPr lang="en-US" altLang="ja-JP" dirty="0"/>
              <a:t>T : Transverse spin of electron/positron (or linear polarization of photon).</a:t>
            </a:r>
          </a:p>
          <a:p>
            <a:r>
              <a:rPr lang="en-US" altLang="ja-JP" dirty="0"/>
              <a:t>*  : 100% polarization only</a:t>
            </a:r>
          </a:p>
          <a:p>
            <a:r>
              <a:rPr lang="en-US" altLang="ja-JP" dirty="0"/>
              <a:t>N :  Not computed. (No change for existing particles, zero for created particles)</a:t>
            </a:r>
          </a:p>
          <a:p>
            <a:r>
              <a:rPr lang="en-US" altLang="ja-JP" dirty="0"/>
              <a:t>-  :  Irrelevant</a:t>
            </a:r>
            <a:endParaRPr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A17F48-F715-4BC0-BFAE-4CEDBD21C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35D503E-030A-4461-9C56-768C92421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976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582D20-2D60-44E4-9D33-031EB7A5A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433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Beam Definition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486176-5BBD-4EBF-9965-382DB2865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12113"/>
            <a:ext cx="7886700" cy="882502"/>
          </a:xfrm>
        </p:spPr>
        <p:txBody>
          <a:bodyPr/>
          <a:lstStyle/>
          <a:p>
            <a:r>
              <a:rPr lang="en-US" altLang="ja-JP" dirty="0"/>
              <a:t>Courant-Snyder parameters: Following parameters can be used</a:t>
            </a:r>
            <a:endParaRPr kumimoji="1" lang="ja-JP" altLang="en-US" dirty="0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29FC2D24-7322-472E-B1B3-7FFC2CD49DC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64" y="2307267"/>
            <a:ext cx="6812169" cy="1542504"/>
          </a:xfrm>
          <a:prstGeom prst="rect">
            <a:avLst/>
          </a:prstGeom>
        </p:spPr>
      </p:pic>
      <p:sp>
        <p:nvSpPr>
          <p:cNvPr id="36" name="コンテンツ プレースホルダー 2">
            <a:extLst>
              <a:ext uri="{FF2B5EF4-FFF2-40B4-BE49-F238E27FC236}">
                <a16:creationId xmlns:a16="http://schemas.microsoft.com/office/drawing/2014/main" id="{99B7272F-EAC7-4093-98EB-D09E6190FB4A}"/>
              </a:ext>
            </a:extLst>
          </p:cNvPr>
          <p:cNvSpPr txBox="1">
            <a:spLocks/>
          </p:cNvSpPr>
          <p:nvPr/>
        </p:nvSpPr>
        <p:spPr>
          <a:xfrm>
            <a:off x="628650" y="4185768"/>
            <a:ext cx="7886700" cy="11222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Beam data can also be read from files</a:t>
            </a:r>
          </a:p>
          <a:p>
            <a:pPr lvl="1"/>
            <a:r>
              <a:rPr lang="en-US" altLang="ja-JP" dirty="0"/>
              <a:t>CAIN standard format, MATHEMATICA format, FORTRAN NAMELIST)</a:t>
            </a:r>
          </a:p>
          <a:p>
            <a:pPr lvl="1"/>
            <a:r>
              <a:rPr lang="en-US" altLang="ja-JP" dirty="0"/>
              <a:t>Or, user-defined format (see Sec.3.5.2 of the manual)</a:t>
            </a:r>
            <a:endParaRPr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EA4D1A-48AB-41A5-A16E-BD0EA43D3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93F779-4062-43F3-B53C-F03DF215E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116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CB69E1-B8C2-4DCA-9979-A9208D4D4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9808"/>
            <a:ext cx="7886700" cy="65206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Beam-Beam Field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5B4155-A56D-4BAB-A764-0F538F575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9580"/>
            <a:ext cx="7886700" cy="498001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Longitudinal slices</a:t>
            </a:r>
          </a:p>
          <a:p>
            <a:pPr lvl="1"/>
            <a:r>
              <a:rPr lang="en-US" altLang="ja-JP" dirty="0"/>
              <a:t>No interaction between different slices (Lorentz contraction)</a:t>
            </a:r>
          </a:p>
          <a:p>
            <a:pPr lvl="1"/>
            <a:r>
              <a:rPr kumimoji="1" lang="en-US" altLang="ja-JP" dirty="0"/>
              <a:t>Longitudinal mesh size must be defined by the user</a:t>
            </a:r>
          </a:p>
          <a:p>
            <a:r>
              <a:rPr kumimoji="1" lang="en-US" altLang="ja-JP" dirty="0"/>
              <a:t>Interaction within each slice (2D)</a:t>
            </a:r>
          </a:p>
          <a:p>
            <a:pPr lvl="1"/>
            <a:r>
              <a:rPr kumimoji="1" lang="en-US" altLang="ja-JP" dirty="0"/>
              <a:t>Main part</a:t>
            </a:r>
          </a:p>
          <a:p>
            <a:pPr lvl="2"/>
            <a:r>
              <a:rPr lang="en-US" altLang="ja-JP" dirty="0"/>
              <a:t>Equal-space, rectangular mesh</a:t>
            </a:r>
          </a:p>
          <a:p>
            <a:pPr lvl="2"/>
            <a:r>
              <a:rPr lang="en-US" altLang="ja-JP" dirty="0"/>
              <a:t>Kernel potential averaged over each mesh</a:t>
            </a:r>
          </a:p>
          <a:p>
            <a:pPr lvl="2"/>
            <a:r>
              <a:rPr kumimoji="1" lang="en-US" altLang="ja-JP" dirty="0"/>
              <a:t>Fast computation by FFT</a:t>
            </a:r>
          </a:p>
          <a:p>
            <a:pPr lvl="2"/>
            <a:r>
              <a:rPr kumimoji="1" lang="en-US" altLang="ja-JP" dirty="0"/>
              <a:t>Size of the “main part” and the mesh size are decided by the input data, not automatically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E6EE2C-D8FB-409F-83ED-5427233C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E6E23B6-ED94-4F7E-95FA-BF3AB461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495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CB69E1-B8C2-4DCA-9979-A9208D4D4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9808"/>
            <a:ext cx="7886700" cy="65206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Beam-Beam Field  (continued)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55B4155-A56D-4BAB-A764-0F538F575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9581"/>
            <a:ext cx="7886700" cy="2259419"/>
          </a:xfrm>
        </p:spPr>
        <p:txBody>
          <a:bodyPr>
            <a:normAutofit lnSpcReduction="10000"/>
          </a:bodyPr>
          <a:lstStyle/>
          <a:p>
            <a:pPr lvl="1"/>
            <a:r>
              <a:rPr lang="en-US" altLang="ja-JP" dirty="0"/>
              <a:t>Outside region</a:t>
            </a:r>
          </a:p>
          <a:p>
            <a:pPr lvl="2"/>
            <a:r>
              <a:rPr kumimoji="1" lang="en-US" altLang="ja-JP" dirty="0"/>
              <a:t>Ignore the contribution of the particles outside the mesh region</a:t>
            </a:r>
          </a:p>
          <a:p>
            <a:pPr lvl="2"/>
            <a:r>
              <a:rPr lang="en-US" altLang="ja-JP" dirty="0"/>
              <a:t>But the force from the main part to outside particles is included by </a:t>
            </a:r>
          </a:p>
          <a:p>
            <a:pPr lvl="3"/>
            <a:r>
              <a:rPr lang="en-US" altLang="ja-JP" dirty="0"/>
              <a:t>either direct Coulomb force </a:t>
            </a:r>
          </a:p>
          <a:p>
            <a:pPr lvl="3"/>
            <a:r>
              <a:rPr lang="en-US" altLang="ja-JP" dirty="0"/>
              <a:t>or by harmonic expansion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82704CE-40C6-4ED8-94C3-78BEFAC6A78C}"/>
              </a:ext>
            </a:extLst>
          </p:cNvPr>
          <p:cNvGrpSpPr/>
          <p:nvPr/>
        </p:nvGrpSpPr>
        <p:grpSpPr>
          <a:xfrm>
            <a:off x="759279" y="3329934"/>
            <a:ext cx="4385478" cy="2962644"/>
            <a:chOff x="628650" y="3624394"/>
            <a:chExt cx="4385478" cy="2962644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0C16A6B-3694-42D7-9B61-5E9AEF672F45}"/>
                </a:ext>
              </a:extLst>
            </p:cNvPr>
            <p:cNvSpPr txBox="1"/>
            <p:nvPr/>
          </p:nvSpPr>
          <p:spPr>
            <a:xfrm>
              <a:off x="3125038" y="6109306"/>
              <a:ext cx="18890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Very flat case</a:t>
              </a:r>
              <a:endParaRPr kumimoji="1" lang="ja-JP" altLang="en-US" dirty="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18387B1E-3B3A-484A-BE9C-C2BB5B410383}"/>
                </a:ext>
              </a:extLst>
            </p:cNvPr>
            <p:cNvSpPr txBox="1"/>
            <p:nvPr/>
          </p:nvSpPr>
          <p:spPr>
            <a:xfrm>
              <a:off x="806107" y="5940707"/>
              <a:ext cx="18890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Square (more or less) case</a:t>
              </a:r>
              <a:endParaRPr kumimoji="1" lang="ja-JP" altLang="en-US" dirty="0"/>
            </a:p>
          </p:txBody>
        </p:sp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92CD421A-DB9A-412F-8C4D-2C5E62164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0" y="3624394"/>
              <a:ext cx="4299742" cy="2259419"/>
            </a:xfrm>
            <a:prstGeom prst="rect">
              <a:avLst/>
            </a:prstGeom>
          </p:spPr>
        </p:pic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BCFBB20-84AE-4A13-8301-F8C3FA19E87F}"/>
              </a:ext>
            </a:extLst>
          </p:cNvPr>
          <p:cNvSpPr txBox="1"/>
          <p:nvPr/>
        </p:nvSpPr>
        <p:spPr>
          <a:xfrm>
            <a:off x="5245240" y="3934093"/>
            <a:ext cx="33661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[O] mesh region</a:t>
            </a:r>
          </a:p>
          <a:p>
            <a:r>
              <a:rPr lang="en-US" altLang="ja-JP" dirty="0"/>
              <a:t>[A] D</a:t>
            </a:r>
            <a:r>
              <a:rPr kumimoji="1" lang="en-US" altLang="ja-JP" dirty="0"/>
              <a:t>irect </a:t>
            </a:r>
            <a:r>
              <a:rPr lang="en-US" altLang="ja-JP" dirty="0"/>
              <a:t>C</a:t>
            </a:r>
            <a:r>
              <a:rPr kumimoji="1" lang="en-US" altLang="ja-JP" dirty="0"/>
              <a:t>oulomb field</a:t>
            </a:r>
          </a:p>
          <a:p>
            <a:r>
              <a:rPr lang="en-US" altLang="ja-JP" dirty="0"/>
              <a:t>[B] Harmonic expansion in polar coordinate</a:t>
            </a:r>
          </a:p>
          <a:p>
            <a:r>
              <a:rPr kumimoji="1" lang="en-US" altLang="ja-JP" dirty="0"/>
              <a:t>[C] Harmonic expansion in elliptic coordinate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9F4317-B55D-4046-BABD-86A9FA282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9262D76-5D66-40FC-89E2-8C9A0EB58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1897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5AE691-410F-45B4-A764-B12911BEC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686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err="1"/>
              <a:t>Beamstrahlung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042F9D-62DB-4441-8AE9-994A932AB6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323" y="1290819"/>
            <a:ext cx="7886700" cy="566701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Use the formula in constant (within the slice) magnetic field</a:t>
            </a:r>
            <a:endParaRPr kumimoji="1"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E9C01B0-640A-4E1F-9FE6-3B85161D302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247" y="1689598"/>
            <a:ext cx="5336973" cy="20209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コンテンツ プレースホルダー 2">
                <a:extLst>
                  <a:ext uri="{FF2B5EF4-FFF2-40B4-BE49-F238E27FC236}">
                    <a16:creationId xmlns:a16="http://schemas.microsoft.com/office/drawing/2014/main" id="{E5419168-20E2-48B6-8CE1-EAB7F772A03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3855183"/>
                <a:ext cx="7886700" cy="227256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Ø"/>
                  <a:defRPr kumimoji="1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ü"/>
                  <a:defRPr kumimoji="1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ja-JP" dirty="0"/>
                  <a:t>Special functions such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𝐾𝑖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5/3</m:t>
                        </m:r>
                      </m:sub>
                    </m:sSub>
                  </m:oMath>
                </a14:m>
                <a:r>
                  <a:rPr lang="ja-JP" altLang="en-US" dirty="0"/>
                  <a:t> </a:t>
                </a:r>
                <a:r>
                  <a:rPr lang="en-US" altLang="ja-JP" dirty="0"/>
                  <a:t>and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ja-JP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/3</m:t>
                        </m:r>
                      </m:sub>
                    </m:sSub>
                  </m:oMath>
                </a14:m>
                <a:r>
                  <a:rPr lang="ja-JP" altLang="en-US" dirty="0"/>
                  <a:t> </a:t>
                </a:r>
                <a:r>
                  <a:rPr lang="en-US" altLang="ja-JP" dirty="0"/>
                  <a:t>are approximated by appropriated polynomials</a:t>
                </a:r>
              </a:p>
              <a:p>
                <a:r>
                  <a:rPr lang="en-US" altLang="ja-JP" dirty="0"/>
                  <a:t>Polarization included as much as possible (see below)</a:t>
                </a:r>
              </a:p>
              <a:p>
                <a:r>
                  <a:rPr lang="en-US" altLang="ja-JP" dirty="0"/>
                  <a:t>See the manual for the algorithm of event generation </a:t>
                </a:r>
              </a:p>
              <a:p>
                <a:pPr lvl="1"/>
                <a:r>
                  <a:rPr lang="en-US" altLang="ja-JP" dirty="0"/>
                  <a:t>Cain244manual.pdf </a:t>
                </a:r>
              </a:p>
              <a:p>
                <a:pPr lvl="1"/>
                <a:r>
                  <a:rPr lang="en-US" altLang="ja-JP" dirty="0"/>
                  <a:t>uploaded in the indico site</a:t>
                </a:r>
              </a:p>
            </p:txBody>
          </p:sp>
        </mc:Choice>
        <mc:Fallback>
          <p:sp>
            <p:nvSpPr>
              <p:cNvPr id="10" name="コンテンツ プレースホルダー 2">
                <a:extLst>
                  <a:ext uri="{FF2B5EF4-FFF2-40B4-BE49-F238E27FC236}">
                    <a16:creationId xmlns:a16="http://schemas.microsoft.com/office/drawing/2014/main" id="{E5419168-20E2-48B6-8CE1-EAB7F772A0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3855183"/>
                <a:ext cx="7886700" cy="2272565"/>
              </a:xfrm>
              <a:prstGeom prst="rect">
                <a:avLst/>
              </a:prstGeom>
              <a:blipFill>
                <a:blip r:embed="rId4"/>
                <a:stretch>
                  <a:fillRect l="-1005" t="-5630" r="-2009" b="-268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90517C-3F7B-46C0-A678-5A531FC91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2022/1/12 BeamstrahlungWS,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BEE751-B10B-4E89-B9DB-00AC107C0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1860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44.785"/>
  <p:tag name="ORIGINALWIDTH" val="4733.161"/>
  <p:tag name="LATEXADDIN" val="\documentclass{article}&#10;\usepackage{bm}&#10;\usepackage{amsmath}&#10;&#10;\newcommand{\List}[2]{\begin{list}{$\bullet$}{&#10;\setlength{\labelwidth}{#2}&#10;\setlength{\leftmargin}{\labelwidth}\addtolength{\leftmargin}{#1} &#10;}}&#10;\def\Item[#1]{\item[#1\hfill]}&#10;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small&#10;\begin{tabular}{llcccc}&#10;    &amp;  &amp; initial e$^\pm$ &amp; laser &amp; final e$^\pm$  &amp;  final $\gamma$  \\&#10;Beamstrahlung &amp; e$^\pm\rightarrow$e$^\pm+\gamma$ &#10;                                    &amp; LT &amp; $-$ &amp; LT &amp; LT  \\&#10;Linear laser-Compton  &amp; e$^\pm+{\rm laser}\rightarrow$e$^\pm+\gamma$ &#10;                                    &amp; LT &amp; LT &amp; LT &amp; LT \\&#10;Nonlinear laser-Compton &amp; e$^\pm+n\scp{\rm laser}\rightarrow$e$^\pm+\gamma$&#10;                                    &amp; L  &amp; L$^*$ &amp;  L &amp; L \\&#10;        &amp; \multicolumn{1}{r}{or} &amp;  N  &amp; T$^*$ &amp;  N &amp; T \\&#10;   &amp;   &amp; initial $\gamma$ &amp; laser &amp; final e$^\pm$      \\&#10;Coherent pair &amp; $\gamma\rightarrow$e$^{+}+$e$^{-}$ &#10;      &amp;   LT    &amp;  $-$   &amp;  LT \\&#10;Linear laser-Breit-Wheeler &amp; $\gamma+{\rm laser}\rightarrow$e$^{+}+$e$^{-}$&#10;      &amp;   LT    &amp; LT  &amp; LT \\&#10;Nonlinear laser-Breit-Wheeler &amp; $\gamma+n\scp{\rm laser}\rightarrow$e$^{+}+$e$^{-}$&#10;      &amp;   L    &amp;  L$^*$  &amp;  L \\&#10;   &amp;   &amp; initial  &amp; \multicolumn{2}{l}{final pair}      \\&#10;Incoherent  Breit-Wheeler &amp; $\gamma+\gamma\rightarrow $e$^{+}+$e$^{-}$&#10;      &amp;   L    &amp;  N  \\&#10;Incoherent  Bethe-Heitler  &amp;  $\gamma+ $e$\rightarrow $e$+$e$^{+}+$e$^{-}$&#10;      &amp;   N    &amp;  N  \\&#10;Incoherent  Landau-Lifshitz &amp;  e$+ $e$\rightarrow $e$+$e$+$e$^{+}+$e$^{-}$&#10;      &amp;   N    &amp;  N  \\&#10;   &amp;   &amp; initial  &amp;  final \\&#10;Bremsstrahlung       &amp;   e$+$e$\rightarrow$e$+$e$+\gamma$&#10;      &amp;   N    &amp;  N&#10;\end{tabular}&#10;\normalsize&#10;\end{document}"/>
  <p:tag name="IGUANATEXSIZE" val="22"/>
  <p:tag name="IGUANATEXCURSOR" val="600"/>
  <p:tag name="TRANSPARENCY" val="True"/>
  <p:tag name="LATEXENGINEID" val="1"/>
  <p:tag name="TEMPFOLDER" val="c:\temp\"/>
  <p:tag name="LATEXFORMHEIGHT" val="481.8"/>
  <p:tag name="LATEXFORMWIDTH" val="516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90.0963"/>
  <p:tag name="ORIGINALWIDTH" val="3047.675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eqnarray*}&#10;&amp;&amp; N\ (\mbox{bunch-population}),\ E, \ (t,x,y,s)\ (\mbox{beam-center}),\\&#10;&amp;&amp; \beta_{x,y},\ \alpha_{x,y},\ \eta_{x,y},\ \eta'_{x,y},\ &#10;\ \sigma_t,\ \sigma_\epsilon,\\&#10;&amp;&amp; \psi_{x,y}\ (\mbox{crab-angle}),\ \theta_{x,y}\ (\mbox{crossing-angle}),\ &#10;\phi_{x,y}\ (x\!\!-\!\!y\mbox{\ role}), \\&#10;&amp;&amp; (\zeta_x,\zeta_y,\zeta_s)\ (\mbox{spin}), \ \mbox{etc.}&#10;\end{eqnarray*}&#10;\end{document}"/>
  <p:tag name="IGUANATEXSIZE" val="22"/>
  <p:tag name="IGUANATEXCURSOR" val="778"/>
  <p:tag name="TRANSPARENCY" val="True"/>
  <p:tag name="LATEXENGINEID" val="1"/>
  <p:tag name="TEMPFOLDER" val="c:\temp\"/>
  <p:tag name="LATEXFORMHEIGHT" val="427.8"/>
  <p:tag name="LATEXFORMWIDTH" val="516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3.412"/>
  <p:tag name="ORIGINALWIDTH" val="3072.429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eqnarray*}&#10;    dW &amp;=&amp;  \frac{\alpha m}{\sqrt{3}\pi\gamma} &#10;  \left[ Ki_{5/3}(z') &#10;    + \frac{x^2}{1-x} K_{2/3}(z) \right] dx,\\&#10;   &amp;&amp; x \equiv \omega_\gamma / E_0, \qquad&#10;    z \equiv \frac{2}{3\Upsilon} \frac{x}{1-x}, \qquad&#10;    \Upsilon \equiv \gamma \frac{B}{B_{sch}} \\&#10;    &amp;&amp;  B_{sch}=m^2/e = 4.4 \times 10^9 \mbox{\ Tesla} \\&#10;    &amp;&amp; Ki_{\nu}(z) = \int_z^\infty K_{\nu}(z') dz'&#10;\end{eqnarray*}&#10;\end{document}"/>
  <p:tag name="IGUANATEXSIZE" val="22"/>
  <p:tag name="IGUANATEXCURSOR" val="502"/>
  <p:tag name="TRANSPARENCY" val="True"/>
  <p:tag name="LATEXENGINEID" val="1"/>
  <p:tag name="TEMPFOLDER" val="c:\temp\"/>
  <p:tag name="LATEXFORMHEIGHT" val="312"/>
  <p:tag name="LATEXFORMWIDTH" val="516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96.0972"/>
  <p:tag name="ORIGINALWIDTH" val="3250.203"/>
  <p:tag name="LATEXADDIN" val="\documentclass{article}&#10;\usepackage{bm}&#10;\usepackage{amsmath}&#10;\pagestyle{empty}&#10;\newcommand{\avr}[1]{\left&lt; #1 \right&gt;}&#10;\newcommand{\abs}[1]{\left\vert #1 \right\vert}&#10;\newcommand{\scp}{{\mathchoice{\cdot}{\cdot}{\cdot}{\cdot}}}&#10;\newcommand{\vcp}{{\mathchoice{\times}{\times}{\times}{\times}}}&#10;\newcommand{\pd}[2]{{\partial{#1}\over\partial{#2}}}&#10;\newcommand{\vn}{{\bm n}}&#10;\newcommand{\ve}{{\bm e}}&#10;\begin{document}&#10;\begin{eqnarray*}&#10;dW &amp;=&amp; \frac{\alpha m^2 dE_{+}}{4\sqrt3 \pi \omega_\gamma^2} \times &#10;   \left[ Ki_{1/3}(z) &#10;   + \left(\frac{E_{-}}{E_{+}}+\frac{E_{+}}{E_{-}}\right) \right] K_{2/3}(z) \\&#10;  &amp;&amp; E_{-}=\omega_\gamma - E_{+}, \quad &#10;     z = \frac{2}{3 \chi} \frac{\omega_\gamma^2}{E_{+} E_{-}}, \quad&#10;   \chi \equiv \frac{\omega_\gamma}{mc^2} \frac{B}{B_{sch}}&#10;\end{eqnarray*}&#10;\end{document}"/>
  <p:tag name="IGUANATEXSIZE" val="22"/>
  <p:tag name="IGUANATEXCURSOR" val="651"/>
  <p:tag name="TRANSPARENCY" val="True"/>
  <p:tag name="LATEXENGINEID" val="1"/>
  <p:tag name="TEMPFOLDER" val="c:\temp\"/>
  <p:tag name="LATEXFORMHEIGHT" val="373.2"/>
  <p:tag name="LATEXFORMWIDTH" val="549.6"/>
  <p:tag name="LATEXFORMWRAP" val="True"/>
  <p:tag name="BITMAPVECTOR" val="0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1901</TotalTime>
  <Words>1011</Words>
  <Application>Microsoft Office PowerPoint</Application>
  <PresentationFormat>画面に合わせる (4:3)</PresentationFormat>
  <Paragraphs>179</Paragraphs>
  <Slides>19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7" baseType="lpstr">
      <vt:lpstr>游ゴシック</vt:lpstr>
      <vt:lpstr>游ゴシック Light</vt:lpstr>
      <vt:lpstr>Arial</vt:lpstr>
      <vt:lpstr>Cambria Math</vt:lpstr>
      <vt:lpstr>Symbol</vt:lpstr>
      <vt:lpstr>Wingdings</vt:lpstr>
      <vt:lpstr>Office テーマ</vt:lpstr>
      <vt:lpstr>Microsoft Excel ワークシート</vt:lpstr>
      <vt:lpstr>Beamstrahlung in CAIN</vt:lpstr>
      <vt:lpstr>CAIN Versions</vt:lpstr>
      <vt:lpstr>Structure of the Code</vt:lpstr>
      <vt:lpstr>Commands</vt:lpstr>
      <vt:lpstr>Polarization</vt:lpstr>
      <vt:lpstr>Beam Definition</vt:lpstr>
      <vt:lpstr>Beam-Beam Field</vt:lpstr>
      <vt:lpstr>Beam-Beam Field  (continued)</vt:lpstr>
      <vt:lpstr>Beamstrahlung</vt:lpstr>
      <vt:lpstr>Beamstrahlung (continued)</vt:lpstr>
      <vt:lpstr>Polarization Effects</vt:lpstr>
      <vt:lpstr>Coherent Pair Creation</vt:lpstr>
      <vt:lpstr>Application to ILC</vt:lpstr>
      <vt:lpstr>Parameters used here</vt:lpstr>
      <vt:lpstr>PowerPoint プレゼンテーション</vt:lpstr>
      <vt:lpstr>Final Electron/Positron Energy Spectrum</vt:lpstr>
      <vt:lpstr>Photon Energy Spectrum</vt:lpstr>
      <vt:lpstr>Luminosity Spectrum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28</cp:revision>
  <dcterms:created xsi:type="dcterms:W3CDTF">2021-09-22T03:35:12Z</dcterms:created>
  <dcterms:modified xsi:type="dcterms:W3CDTF">2022-01-12T03:00:17Z</dcterms:modified>
</cp:coreProperties>
</file>