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56" r:id="rId2"/>
    <p:sldId id="377" r:id="rId3"/>
    <p:sldId id="379" r:id="rId4"/>
    <p:sldId id="388" r:id="rId5"/>
    <p:sldId id="389" r:id="rId6"/>
    <p:sldId id="400" r:id="rId7"/>
    <p:sldId id="383" r:id="rId8"/>
    <p:sldId id="390" r:id="rId9"/>
    <p:sldId id="394" r:id="rId10"/>
    <p:sldId id="403" r:id="rId11"/>
    <p:sldId id="399" r:id="rId12"/>
    <p:sldId id="392" r:id="rId13"/>
    <p:sldId id="401" r:id="rId14"/>
    <p:sldId id="385" r:id="rId15"/>
    <p:sldId id="386" r:id="rId16"/>
    <p:sldId id="387" r:id="rId17"/>
    <p:sldId id="381" r:id="rId18"/>
    <p:sldId id="395" r:id="rId19"/>
    <p:sldId id="382" r:id="rId20"/>
    <p:sldId id="391" r:id="rId21"/>
    <p:sldId id="397" r:id="rId22"/>
    <p:sldId id="398" r:id="rId23"/>
    <p:sldId id="393" r:id="rId24"/>
    <p:sldId id="396" r:id="rId25"/>
    <p:sldId id="380" r:id="rId26"/>
    <p:sldId id="402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rgbClr val="FF0000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32"/>
    <p:restoredTop sz="90798"/>
  </p:normalViewPr>
  <p:slideViewPr>
    <p:cSldViewPr snapToGrid="0" snapToObjects="1">
      <p:cViewPr varScale="1">
        <p:scale>
          <a:sx n="184" d="100"/>
          <a:sy n="184" d="100"/>
        </p:scale>
        <p:origin x="172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D1332F-7A6C-A348-AA8B-E3FA3B40F8A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487644-ED0C-3645-A6D9-6CD8256676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9FEB69-D705-E241-AF23-593B43F3CFA1}" type="datetimeFigureOut">
              <a:rPr lang="en-US" smtClean="0"/>
              <a:t>4/9/22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D04011-6863-A04D-88A3-9092D97167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BC5607-8479-2348-A321-AD31C1E1A3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97096-DC7E-F349-80E7-BBAECA079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23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D734D-627E-3440-B31C-5F089E593316}" type="datetimeFigureOut">
              <a:rPr lang="en-US" smtClean="0"/>
              <a:t>4/9/22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2DDA2-9CE3-1041-A18A-C7BF9534A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44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14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would be interesting to examine the ratio separately for each jet </a:t>
            </a:r>
            <a:r>
              <a:rPr lang="en-US" dirty="0" err="1"/>
              <a:t>pT</a:t>
            </a:r>
            <a:r>
              <a:rPr lang="en-US" dirty="0"/>
              <a:t> bin.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91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693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881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119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924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309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Talk about dynamics of </a:t>
            </a:r>
            <a:r>
              <a:rPr lang="en-US" dirty="0" err="1"/>
              <a:t>Zbb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189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486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11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 jets to have </a:t>
            </a:r>
            <a:r>
              <a:rPr lang="en-US" dirty="0" err="1"/>
              <a:t>pT</a:t>
            </a:r>
            <a:r>
              <a:rPr lang="en-US" dirty="0"/>
              <a:t>&gt;25GeV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69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on flavor </a:t>
            </a:r>
            <a:r>
              <a:rPr lang="en-US" dirty="0" err="1"/>
              <a:t>kT</a:t>
            </a:r>
            <a:r>
              <a:rPr lang="en-US" dirty="0"/>
              <a:t> tagging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864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10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57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50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2DDA2-9CE3-1041-A18A-C7BF9534A0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05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83028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306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2413" y="193675"/>
            <a:ext cx="2022475" cy="6054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193675"/>
            <a:ext cx="5916613" cy="60547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7050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800" y="193675"/>
            <a:ext cx="5780088" cy="603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60463"/>
            <a:ext cx="3962400" cy="5087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60463"/>
            <a:ext cx="3962400" cy="5087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2539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800" y="193675"/>
            <a:ext cx="5780088" cy="603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60463"/>
            <a:ext cx="3962400" cy="5087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60463"/>
            <a:ext cx="3962400" cy="5087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202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689" y="317853"/>
            <a:ext cx="5780088" cy="6032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753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8093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60463"/>
            <a:ext cx="3962400" cy="50879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60463"/>
            <a:ext cx="3962400" cy="50879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778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2157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34110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16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7485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5737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96534" y="299774"/>
            <a:ext cx="5780088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60463"/>
            <a:ext cx="8077200" cy="508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936625"/>
            <a:ext cx="8077200" cy="130175"/>
          </a:xfrm>
          <a:prstGeom prst="rect">
            <a:avLst/>
          </a:prstGeom>
          <a:gradFill rotWithShape="0">
            <a:gsLst>
              <a:gs pos="0">
                <a:srgbClr val="FF66FF"/>
              </a:gs>
              <a:gs pos="100000">
                <a:srgbClr val="FF66FF">
                  <a:gamma/>
                  <a:shade val="89804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886450" y="6021388"/>
            <a:ext cx="28860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endParaRPr lang="en-US" sz="1200">
              <a:solidFill>
                <a:schemeClr val="tx1"/>
              </a:solidFill>
              <a:latin typeface="Helvetica" charset="0"/>
            </a:endParaRPr>
          </a:p>
          <a:p>
            <a:endParaRPr lang="en-US" sz="1200">
              <a:solidFill>
                <a:schemeClr val="tx1"/>
              </a:solidFill>
              <a:latin typeface="Helvetica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842125" y="6156325"/>
            <a:ext cx="1841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600">
              <a:solidFill>
                <a:schemeClr val="accent2"/>
              </a:solidFill>
              <a:ea typeface="+mn-ea"/>
              <a:cs typeface="+mn-cs"/>
            </a:endParaRP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2514600" y="655320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400">
              <a:solidFill>
                <a:schemeClr val="tx1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Wingdings" charset="0"/>
        <a:buChar char=""/>
        <a:defRPr sz="3200">
          <a:solidFill>
            <a:srgbClr val="0000FF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60000"/>
        <a:buFont typeface="Zapf Dingbats" charset="0"/>
        <a:buChar char=""/>
        <a:defRPr sz="2800">
          <a:solidFill>
            <a:srgbClr val="FF00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60000"/>
        <a:buFont typeface="Zapf Dingbats" charset="0"/>
        <a:buChar char=""/>
        <a:defRPr sz="2400">
          <a:solidFill>
            <a:srgbClr val="66FF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FA00FA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89879" y="2399609"/>
            <a:ext cx="4483270" cy="1752600"/>
          </a:xfrm>
        </p:spPr>
        <p:txBody>
          <a:bodyPr/>
          <a:lstStyle/>
          <a:p>
            <a:r>
              <a:rPr lang="en-US" sz="2800" dirty="0"/>
              <a:t>J. Huston</a:t>
            </a:r>
          </a:p>
          <a:p>
            <a:r>
              <a:rPr lang="en-US" sz="2800" dirty="0"/>
              <a:t>Michigan State University, </a:t>
            </a:r>
          </a:p>
          <a:p>
            <a:r>
              <a:rPr lang="en-US" sz="2800" dirty="0"/>
              <a:t>for the ATLAS, CMS and LHCB experiments</a:t>
            </a:r>
          </a:p>
        </p:txBody>
      </p:sp>
      <p:pic>
        <p:nvPicPr>
          <p:cNvPr id="5" name="Picture 4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B182FF5A-6B90-CF40-B5F8-C8125A0EE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9" y="0"/>
            <a:ext cx="4511349" cy="63776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8F9E34-0793-904A-95FB-02395788BB1D}"/>
              </a:ext>
            </a:extLst>
          </p:cNvPr>
          <p:cNvSpPr txBox="1"/>
          <p:nvPr/>
        </p:nvSpPr>
        <p:spPr>
          <a:xfrm>
            <a:off x="4851132" y="1095027"/>
            <a:ext cx="43220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Associated production of </a:t>
            </a:r>
          </a:p>
          <a:p>
            <a:r>
              <a:rPr lang="en-US" sz="2800" dirty="0"/>
              <a:t>vector bosons with heavy </a:t>
            </a:r>
          </a:p>
          <a:p>
            <a:r>
              <a:rPr lang="en-US" sz="2800" dirty="0" err="1"/>
              <a:t>flavours</a:t>
            </a:r>
            <a:endParaRPr lang="en-US" sz="2800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3607943-886D-BA48-B582-2B348D6A63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4925" y="4476277"/>
            <a:ext cx="1964754" cy="813297"/>
          </a:xfrm>
          <a:prstGeom prst="rect">
            <a:avLst/>
          </a:prstGeom>
        </p:spPr>
      </p:pic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D154F8D5-BA50-524C-BD81-FCE9811D03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7323" y="5405386"/>
            <a:ext cx="1422400" cy="14224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693136FA-DEA6-C640-9216-B9020804D5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2365" y="5405385"/>
            <a:ext cx="1734628" cy="11827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6C04584-B02E-FD4F-82EC-6CE7000A8BA9}"/>
              </a:ext>
            </a:extLst>
          </p:cNvPr>
          <p:cNvSpPr txBox="1"/>
          <p:nvPr/>
        </p:nvSpPr>
        <p:spPr>
          <a:xfrm>
            <a:off x="12209" y="6460545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…will concentrate on most recent results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3B09C8-5706-624B-BC51-B966695C273D}"/>
              </a:ext>
            </a:extLst>
          </p:cNvPr>
          <p:cNvSpPr txBox="1"/>
          <p:nvPr/>
        </p:nvSpPr>
        <p:spPr>
          <a:xfrm>
            <a:off x="8813182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92206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E08D6-FA36-E341-AB51-3786E87D8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558" y="227354"/>
            <a:ext cx="6347862" cy="603250"/>
          </a:xfrm>
        </p:spPr>
        <p:txBody>
          <a:bodyPr/>
          <a:lstStyle/>
          <a:p>
            <a:r>
              <a:rPr lang="en-US" dirty="0"/>
              <a:t>(</a:t>
            </a:r>
            <a:r>
              <a:rPr lang="en-US" dirty="0" err="1"/>
              <a:t>W+c</a:t>
            </a:r>
            <a:r>
              <a:rPr lang="en-US" dirty="0"/>
              <a:t>) strange quark PDF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7F54F-0658-1D4E-9129-717909EA8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01" y="1084871"/>
            <a:ext cx="5638800" cy="5087937"/>
          </a:xfrm>
        </p:spPr>
        <p:txBody>
          <a:bodyPr/>
          <a:lstStyle/>
          <a:p>
            <a:r>
              <a:rPr lang="en-US" sz="1800" dirty="0"/>
              <a:t>Derived CMS strange quark consistent with that obtained by CT18 and MSHT20 for x&lt;0.01; somewhat larger at higher x</a:t>
            </a:r>
          </a:p>
          <a:p>
            <a:pPr lvl="1">
              <a:buClr>
                <a:srgbClr val="FF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/>
              <a:t>NB: MSHT20 includes ATLAS 7 </a:t>
            </a:r>
            <a:r>
              <a:rPr lang="en-US" sz="1800" dirty="0" err="1"/>
              <a:t>TeV</a:t>
            </a:r>
            <a:r>
              <a:rPr lang="en-US" sz="1800" dirty="0"/>
              <a:t> W/Z data</a:t>
            </a:r>
          </a:p>
          <a:p>
            <a:r>
              <a:rPr lang="en-US" sz="1800" dirty="0"/>
              <a:t>Compare to results from ATLAS PDF21 fit</a:t>
            </a:r>
          </a:p>
          <a:p>
            <a:pPr lvl="1">
              <a:buClr>
                <a:srgbClr val="FF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/>
              <a:t>CT18 does not include ATLAS 7 </a:t>
            </a:r>
            <a:r>
              <a:rPr lang="en-US" sz="1800" dirty="0" err="1"/>
              <a:t>TeV</a:t>
            </a:r>
            <a:r>
              <a:rPr lang="en-US" sz="1800" dirty="0"/>
              <a:t> W/Z data, CT18A does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AC945EB-1345-2B42-9ECD-D0DA89187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969080" cy="30063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AEA42C-F725-0849-BE03-672EF57087CC}"/>
              </a:ext>
            </a:extLst>
          </p:cNvPr>
          <p:cNvSpPr txBox="1"/>
          <p:nvPr/>
        </p:nvSpPr>
        <p:spPr>
          <a:xfrm>
            <a:off x="1019573" y="6502121"/>
            <a:ext cx="4104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arXiv:2112.00895 (submitted to EPJC)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478C09-7017-4747-B2FC-E1C1A107DAAD}"/>
              </a:ext>
            </a:extLst>
          </p:cNvPr>
          <p:cNvSpPr txBox="1"/>
          <p:nvPr/>
        </p:nvSpPr>
        <p:spPr>
          <a:xfrm>
            <a:off x="3001300" y="3044795"/>
            <a:ext cx="2670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strangeness suppression factor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18BA53-3421-6B4F-93C7-D410C535D279}"/>
              </a:ext>
            </a:extLst>
          </p:cNvPr>
          <p:cNvCxnSpPr/>
          <p:nvPr/>
        </p:nvCxnSpPr>
        <p:spPr bwMode="auto">
          <a:xfrm flipH="1">
            <a:off x="3352800" y="3352572"/>
            <a:ext cx="212203" cy="3044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F763E9-FBD9-8C49-A303-071305E78C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138"/>
          <a:stretch/>
        </p:blipFill>
        <p:spPr>
          <a:xfrm rot="5400000">
            <a:off x="6370356" y="1098262"/>
            <a:ext cx="2440394" cy="3089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FDB721-9D80-A849-A44C-328B454278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324826" y="3580265"/>
            <a:ext cx="2348630" cy="32719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BB3AFC2-8872-6D46-9164-0367775812B6}"/>
              </a:ext>
            </a:extLst>
          </p:cNvPr>
          <p:cNvSpPr txBox="1"/>
          <p:nvPr/>
        </p:nvSpPr>
        <p:spPr>
          <a:xfrm>
            <a:off x="6041902" y="3656992"/>
            <a:ext cx="3098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perhaps more consistency between</a:t>
            </a:r>
          </a:p>
          <a:p>
            <a:r>
              <a:rPr lang="en-US" sz="1400" dirty="0">
                <a:solidFill>
                  <a:srgbClr val="7030A0"/>
                </a:solidFill>
              </a:rPr>
              <a:t>ATLAS and CMS determinations of 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5B1C7C-8FCD-364D-B3B1-6CD1E21D2769}"/>
              </a:ext>
            </a:extLst>
          </p:cNvPr>
          <p:cNvSpPr txBox="1"/>
          <p:nvPr/>
        </p:nvSpPr>
        <p:spPr>
          <a:xfrm>
            <a:off x="6440557" y="6228522"/>
            <a:ext cx="2728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thanks to Francesco </a:t>
            </a:r>
            <a:r>
              <a:rPr lang="en-US" sz="1200" dirty="0" err="1">
                <a:solidFill>
                  <a:schemeClr val="tx1"/>
                </a:solidFill>
              </a:rPr>
              <a:t>Giuli</a:t>
            </a:r>
            <a:r>
              <a:rPr lang="en-US" sz="1200" dirty="0">
                <a:solidFill>
                  <a:schemeClr val="tx1"/>
                </a:solidFill>
              </a:rPr>
              <a:t> for making</a:t>
            </a:r>
          </a:p>
          <a:p>
            <a:r>
              <a:rPr lang="en-US" sz="1200" dirty="0">
                <a:solidFill>
                  <a:schemeClr val="tx1"/>
                </a:solidFill>
              </a:rPr>
              <a:t>the ATLAS plots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88DC83-D00B-8B42-B3E4-D211D3202810}"/>
              </a:ext>
            </a:extLst>
          </p:cNvPr>
          <p:cNvSpPr txBox="1"/>
          <p:nvPr/>
        </p:nvSpPr>
        <p:spPr>
          <a:xfrm>
            <a:off x="8831179" y="650212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36149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E73EB-254C-FC4E-9C87-4B7F103FF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263" y="241557"/>
            <a:ext cx="7537474" cy="603250"/>
          </a:xfrm>
        </p:spPr>
        <p:txBody>
          <a:bodyPr/>
          <a:lstStyle/>
          <a:p>
            <a:r>
              <a:rPr lang="en-US" sz="3200" dirty="0"/>
              <a:t>NNLO </a:t>
            </a:r>
            <a:r>
              <a:rPr lang="en-US" sz="3200" dirty="0" err="1"/>
              <a:t>W+c-jet</a:t>
            </a:r>
            <a:r>
              <a:rPr lang="en-US" sz="3200" dirty="0"/>
              <a:t> cross section calculation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E2707-DBA5-6E49-863E-FA3C6D7B6A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007640"/>
            <a:ext cx="8610600" cy="5087937"/>
          </a:xfrm>
        </p:spPr>
        <p:txBody>
          <a:bodyPr/>
          <a:lstStyle/>
          <a:p>
            <a:r>
              <a:rPr lang="en-US" sz="2000" dirty="0"/>
              <a:t>Large reduction in uncertainties from NLO-&gt;NNLO</a:t>
            </a:r>
          </a:p>
          <a:p>
            <a:r>
              <a:rPr lang="en-US" sz="2000" dirty="0"/>
              <a:t>NNLO scale uncertainties smaller then PDF uncertainties</a:t>
            </a:r>
          </a:p>
          <a:p>
            <a:r>
              <a:rPr lang="en-US" sz="2000" dirty="0"/>
              <a:t>NB: the NNLO calculation used flavor tagging for the charm jet; the experimental measurement used the </a:t>
            </a:r>
            <a:r>
              <a:rPr lang="en-US" sz="2000" dirty="0" err="1"/>
              <a:t>antikT</a:t>
            </a:r>
            <a:r>
              <a:rPr lang="en-US" sz="2000" dirty="0"/>
              <a:t> algorithm with later flavor identification; NNLO corrections to </a:t>
            </a:r>
            <a:r>
              <a:rPr lang="en-US" sz="2000" dirty="0" err="1"/>
              <a:t>subleading</a:t>
            </a:r>
            <a:r>
              <a:rPr lang="en-US" sz="2000" dirty="0"/>
              <a:t> CKM-mediated processes not included in this calculation (but are now available)</a:t>
            </a:r>
          </a:p>
          <a:p>
            <a:endParaRPr lang="en-US" sz="2000" dirty="0"/>
          </a:p>
          <a:p>
            <a:endParaRPr lang="en-US" dirty="0"/>
          </a:p>
        </p:txBody>
      </p:sp>
      <p:pic>
        <p:nvPicPr>
          <p:cNvPr id="6" name="Picture 5" descr="Chart, box and whisker chart&#10;&#10;Description automatically generated">
            <a:extLst>
              <a:ext uri="{FF2B5EF4-FFF2-40B4-BE49-F238E27FC236}">
                <a16:creationId xmlns:a16="http://schemas.microsoft.com/office/drawing/2014/main" id="{98AEC954-0240-B64B-8F68-F740BAD09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83" y="3052502"/>
            <a:ext cx="8527774" cy="380549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9DAA073-E602-9347-8415-9B9EAF685E4A}"/>
              </a:ext>
            </a:extLst>
          </p:cNvPr>
          <p:cNvSpPr/>
          <p:nvPr/>
        </p:nvSpPr>
        <p:spPr>
          <a:xfrm>
            <a:off x="1627650" y="3704431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i="1" dirty="0">
                <a:solidFill>
                  <a:srgbClr val="7030A0"/>
                </a:solidFill>
              </a:rPr>
              <a:t>JHEP </a:t>
            </a:r>
            <a:r>
              <a:rPr lang="en-US" sz="2000" dirty="0">
                <a:solidFill>
                  <a:srgbClr val="7030A0"/>
                </a:solidFill>
              </a:rPr>
              <a:t>06 (2021) 100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0BCB75-5BD4-7F44-B3A6-C413606B5314}"/>
              </a:ext>
            </a:extLst>
          </p:cNvPr>
          <p:cNvSpPr txBox="1"/>
          <p:nvPr/>
        </p:nvSpPr>
        <p:spPr>
          <a:xfrm>
            <a:off x="8734584" y="65640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4E3DD8-AB0B-0549-A5B3-6C9C886DC0F8}"/>
              </a:ext>
            </a:extLst>
          </p:cNvPr>
          <p:cNvSpPr txBox="1"/>
          <p:nvPr/>
        </p:nvSpPr>
        <p:spPr>
          <a:xfrm>
            <a:off x="6432953" y="5633912"/>
            <a:ext cx="2151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sizeable difference for NNLO</a:t>
            </a:r>
          </a:p>
          <a:p>
            <a:r>
              <a:rPr lang="en-US" sz="1200" dirty="0"/>
              <a:t>compared to data</a:t>
            </a:r>
          </a:p>
        </p:txBody>
      </p:sp>
    </p:spTree>
    <p:extLst>
      <p:ext uri="{BB962C8B-B14F-4D97-AF65-F5344CB8AC3E}">
        <p14:creationId xmlns:p14="http://schemas.microsoft.com/office/powerpoint/2010/main" val="3895693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963D9-3B23-D549-A7EC-26748CE3F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413" y="249532"/>
            <a:ext cx="6785242" cy="603250"/>
          </a:xfrm>
        </p:spPr>
        <p:txBody>
          <a:bodyPr/>
          <a:lstStyle/>
          <a:p>
            <a:r>
              <a:rPr lang="en-US" sz="3200" dirty="0" err="1"/>
              <a:t>W+c</a:t>
            </a:r>
            <a:r>
              <a:rPr lang="en-US" sz="3200" dirty="0"/>
              <a:t> at NNLO-differential</a:t>
            </a:r>
          </a:p>
        </p:txBody>
      </p:sp>
      <p:pic>
        <p:nvPicPr>
          <p:cNvPr id="11" name="Content Placeholder 10" descr="Chart&#10;&#10;Description automatically generated">
            <a:extLst>
              <a:ext uri="{FF2B5EF4-FFF2-40B4-BE49-F238E27FC236}">
                <a16:creationId xmlns:a16="http://schemas.microsoft.com/office/drawing/2014/main" id="{A1981C58-6C41-8648-A388-44F6925D32F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32451" y="1401823"/>
            <a:ext cx="6341166" cy="2746175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406132-20E1-9144-A5B2-DD09B7209630}"/>
              </a:ext>
            </a:extLst>
          </p:cNvPr>
          <p:cNvSpPr/>
          <p:nvPr/>
        </p:nvSpPr>
        <p:spPr>
          <a:xfrm>
            <a:off x="2877614" y="1106263"/>
            <a:ext cx="2728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i="1" dirty="0"/>
              <a:t>JHEP </a:t>
            </a:r>
            <a:r>
              <a:rPr lang="en-US" dirty="0"/>
              <a:t>06 (2021) 100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5FA329-D240-2945-9742-BE08A3FA928F}"/>
              </a:ext>
            </a:extLst>
          </p:cNvPr>
          <p:cNvSpPr txBox="1"/>
          <p:nvPr/>
        </p:nvSpPr>
        <p:spPr>
          <a:xfrm>
            <a:off x="8812933" y="6488668"/>
            <a:ext cx="424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11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1454C09A-F83E-9242-A89A-A1EF151B0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451" y="4147998"/>
            <a:ext cx="6341166" cy="26724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890C3E-B09B-C040-A9EB-35DAF683D719}"/>
              </a:ext>
            </a:extLst>
          </p:cNvPr>
          <p:cNvSpPr txBox="1"/>
          <p:nvPr/>
        </p:nvSpPr>
        <p:spPr>
          <a:xfrm>
            <a:off x="7407627" y="4776537"/>
            <a:ext cx="17363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comparison</a:t>
            </a:r>
          </a:p>
          <a:p>
            <a:r>
              <a:rPr lang="en-US" dirty="0"/>
              <a:t>to data yet</a:t>
            </a:r>
          </a:p>
          <a:p>
            <a:r>
              <a:rPr lang="en-US" dirty="0"/>
              <a:t>(that I know of)</a:t>
            </a:r>
          </a:p>
        </p:txBody>
      </p:sp>
    </p:spTree>
    <p:extLst>
      <p:ext uri="{BB962C8B-B14F-4D97-AF65-F5344CB8AC3E}">
        <p14:creationId xmlns:p14="http://schemas.microsoft.com/office/powerpoint/2010/main" val="2731986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963D9-3B23-D549-A7EC-26748CE3F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W+c</a:t>
            </a:r>
            <a:r>
              <a:rPr lang="en-US" dirty="0"/>
              <a:t> at NNLO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406132-20E1-9144-A5B2-DD09B7209630}"/>
              </a:ext>
            </a:extLst>
          </p:cNvPr>
          <p:cNvSpPr/>
          <p:nvPr/>
        </p:nvSpPr>
        <p:spPr>
          <a:xfrm>
            <a:off x="2857735" y="1773958"/>
            <a:ext cx="2728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i="1" dirty="0"/>
              <a:t>JHEP </a:t>
            </a:r>
            <a:r>
              <a:rPr lang="en-US" dirty="0"/>
              <a:t>06 (2021) 100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5FA329-D240-2945-9742-BE08A3FA928F}"/>
              </a:ext>
            </a:extLst>
          </p:cNvPr>
          <p:cNvSpPr txBox="1"/>
          <p:nvPr/>
        </p:nvSpPr>
        <p:spPr>
          <a:xfrm>
            <a:off x="8783625" y="64886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91149E-68C9-0341-B966-9CBFDC2B78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399" y="1160463"/>
            <a:ext cx="8113643" cy="5087937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en-US" dirty="0"/>
              <a:t>Ratio plots sensitive to s-s asymmetry</a:t>
            </a:r>
          </a:p>
        </p:txBody>
      </p:sp>
      <p:pic>
        <p:nvPicPr>
          <p:cNvPr id="8" name="Picture 7" descr="Chart, bar chart&#10;&#10;Description automatically generated">
            <a:extLst>
              <a:ext uri="{FF2B5EF4-FFF2-40B4-BE49-F238E27FC236}">
                <a16:creationId xmlns:a16="http://schemas.microsoft.com/office/drawing/2014/main" id="{8C04E798-E2A0-8649-B0FD-8C34A4386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3290"/>
            <a:ext cx="9144000" cy="410511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9739CB-3436-A64D-AD04-99B57F676558}"/>
              </a:ext>
            </a:extLst>
          </p:cNvPr>
          <p:cNvCxnSpPr/>
          <p:nvPr/>
        </p:nvCxnSpPr>
        <p:spPr bwMode="auto">
          <a:xfrm>
            <a:off x="4870174" y="1311966"/>
            <a:ext cx="218661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626A3C5-7F74-1E4D-A2EC-8BFD78559184}"/>
              </a:ext>
            </a:extLst>
          </p:cNvPr>
          <p:cNvSpPr txBox="1"/>
          <p:nvPr/>
        </p:nvSpPr>
        <p:spPr>
          <a:xfrm>
            <a:off x="264695" y="6400800"/>
            <a:ext cx="7135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NNLO uncertainties very small; potential for constraining asymmetry</a:t>
            </a:r>
          </a:p>
        </p:txBody>
      </p:sp>
    </p:spTree>
    <p:extLst>
      <p:ext uri="{BB962C8B-B14F-4D97-AF65-F5344CB8AC3E}">
        <p14:creationId xmlns:p14="http://schemas.microsoft.com/office/powerpoint/2010/main" val="1461814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18C04-B8A9-8741-AC80-F7B359550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193" y="265466"/>
            <a:ext cx="5780088" cy="603250"/>
          </a:xfrm>
        </p:spPr>
        <p:txBody>
          <a:bodyPr/>
          <a:lstStyle/>
          <a:p>
            <a:r>
              <a:rPr lang="en-US" dirty="0" err="1"/>
              <a:t>Photon+charm</a:t>
            </a:r>
            <a:r>
              <a:rPr lang="en-US" dirty="0"/>
              <a:t> jets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2A614-0793-394A-B6EF-97C71F51B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008063"/>
            <a:ext cx="8610600" cy="5087937"/>
          </a:xfrm>
        </p:spPr>
        <p:txBody>
          <a:bodyPr/>
          <a:lstStyle/>
          <a:p>
            <a:r>
              <a:rPr lang="en-US" sz="1800" dirty="0"/>
              <a:t>Photons measured in central and forward rapidity</a:t>
            </a:r>
          </a:p>
          <a:p>
            <a:r>
              <a:rPr lang="en-US" sz="1800" dirty="0"/>
              <a:t>Jets are defined with </a:t>
            </a:r>
            <a:r>
              <a:rPr lang="en-US" sz="1800" dirty="0" err="1"/>
              <a:t>antikT</a:t>
            </a:r>
            <a:r>
              <a:rPr lang="en-US" sz="1800" dirty="0"/>
              <a:t> algorithm, R=0.4;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baseline="30000" dirty="0" err="1"/>
              <a:t>jet</a:t>
            </a:r>
            <a:r>
              <a:rPr lang="en-US" sz="1800" dirty="0"/>
              <a:t>&gt;20 GeV</a:t>
            </a:r>
          </a:p>
          <a:p>
            <a:pPr lvl="1"/>
            <a:r>
              <a:rPr lang="en-US" sz="1600" dirty="0"/>
              <a:t>if jet contains a b-hadron with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&gt;5 GeV within </a:t>
            </a:r>
            <a:r>
              <a:rPr lang="en-US" sz="1600" dirty="0">
                <a:latin typeface="Symbol" pitchFamily="2" charset="2"/>
              </a:rPr>
              <a:t>D</a:t>
            </a:r>
            <a:r>
              <a:rPr lang="en-US" sz="1600" dirty="0"/>
              <a:t>R=0.3 of jet, then it is assigned as a b-jet; if there is no b-hadron, but there is a charm hadron, it is assigned as a c-jet</a:t>
            </a:r>
          </a:p>
          <a:p>
            <a:r>
              <a:rPr lang="en-US" sz="1800" dirty="0"/>
              <a:t>All predictions agree reasonably well with data (relatively large uncertainties)</a:t>
            </a:r>
          </a:p>
          <a:p>
            <a:r>
              <a:rPr lang="en-US" sz="1800" dirty="0"/>
              <a:t>There are differences at high E</a:t>
            </a:r>
            <a:r>
              <a:rPr lang="en-US" sz="1800" baseline="-25000" dirty="0"/>
              <a:t>T</a:t>
            </a:r>
            <a:r>
              <a:rPr lang="en-US" sz="1800" dirty="0"/>
              <a:t> when intrinsic charm included in predictions of similar size to uncertainties</a:t>
            </a:r>
          </a:p>
          <a:p>
            <a:r>
              <a:rPr lang="en-US" sz="1800" dirty="0"/>
              <a:t>NNLO predictions would be very useful (have to deal with photon isolation)</a:t>
            </a:r>
          </a:p>
        </p:txBody>
      </p:sp>
      <p:pic>
        <p:nvPicPr>
          <p:cNvPr id="5" name="Picture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1C586CB3-8E3E-F14A-BC9A-415C9D130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899" y="3613921"/>
            <a:ext cx="6856219" cy="32440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B8338B-512D-4B41-BEE3-0DB609BBA904}"/>
              </a:ext>
            </a:extLst>
          </p:cNvPr>
          <p:cNvSpPr txBox="1"/>
          <p:nvPr/>
        </p:nvSpPr>
        <p:spPr>
          <a:xfrm>
            <a:off x="2860369" y="3367365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Phys.Lett.B776(2018) 295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BA6FA0-A301-F54B-82EA-95D7321A926D}"/>
              </a:ext>
            </a:extLst>
          </p:cNvPr>
          <p:cNvSpPr txBox="1"/>
          <p:nvPr/>
        </p:nvSpPr>
        <p:spPr>
          <a:xfrm>
            <a:off x="8771021" y="650908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13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7B88856-E56C-384B-B601-EA1EF8C38B25}"/>
              </a:ext>
            </a:extLst>
          </p:cNvPr>
          <p:cNvCxnSpPr/>
          <p:nvPr/>
        </p:nvCxnSpPr>
        <p:spPr bwMode="auto">
          <a:xfrm>
            <a:off x="7897091" y="3429000"/>
            <a:ext cx="318654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0B67913-B859-E046-92E6-DF74DC15493F}"/>
              </a:ext>
            </a:extLst>
          </p:cNvPr>
          <p:cNvSpPr txBox="1"/>
          <p:nvPr/>
        </p:nvSpPr>
        <p:spPr>
          <a:xfrm>
            <a:off x="7682345" y="4003964"/>
            <a:ext cx="11208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see talk of</a:t>
            </a:r>
          </a:p>
          <a:p>
            <a:r>
              <a:rPr lang="en-US" sz="1600" dirty="0"/>
              <a:t>Hofer on </a:t>
            </a:r>
          </a:p>
          <a:p>
            <a:r>
              <a:rPr lang="en-US" sz="1600" dirty="0"/>
              <a:t>Monday</a:t>
            </a:r>
          </a:p>
        </p:txBody>
      </p:sp>
    </p:spTree>
    <p:extLst>
      <p:ext uri="{BB962C8B-B14F-4D97-AF65-F5344CB8AC3E}">
        <p14:creationId xmlns:p14="http://schemas.microsoft.com/office/powerpoint/2010/main" val="886197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6ADC7-37B4-134F-91B1-F5935B076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0768" y="155807"/>
            <a:ext cx="5780088" cy="603250"/>
          </a:xfrm>
        </p:spPr>
        <p:txBody>
          <a:bodyPr/>
          <a:lstStyle/>
          <a:p>
            <a:r>
              <a:rPr lang="en-US" dirty="0" err="1"/>
              <a:t>Photon+b</a:t>
            </a:r>
            <a:r>
              <a:rPr lang="en-US" dirty="0"/>
              <a:t> jets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CACC3-2789-3349-8609-15EF31B7B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" y="1067698"/>
            <a:ext cx="8077200" cy="5087937"/>
          </a:xfrm>
        </p:spPr>
        <p:txBody>
          <a:bodyPr/>
          <a:lstStyle/>
          <a:p>
            <a:r>
              <a:rPr lang="en-US" sz="2000" dirty="0"/>
              <a:t>5FNS scheme works better then 4FNS scheme</a:t>
            </a:r>
          </a:p>
          <a:p>
            <a:r>
              <a:rPr lang="en-US" sz="2000" dirty="0"/>
              <a:t>Best description of the data provided by Sherpa with up to 3 additional </a:t>
            </a:r>
            <a:r>
              <a:rPr lang="en-US" sz="2000" dirty="0" err="1"/>
              <a:t>partons</a:t>
            </a:r>
            <a:r>
              <a:rPr lang="en-US" sz="2000" dirty="0"/>
              <a:t> included in 5FNS scheme</a:t>
            </a:r>
          </a:p>
          <a:p>
            <a:r>
              <a:rPr lang="en-US" sz="2000" dirty="0"/>
              <a:t>Again, NNLO would be useful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0D386B66-200D-9F4F-989C-00A9C53F7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31438"/>
            <a:ext cx="9144000" cy="43265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E3E7321-48A8-3648-B77F-2D8E981D5644}"/>
              </a:ext>
            </a:extLst>
          </p:cNvPr>
          <p:cNvSpPr/>
          <p:nvPr/>
        </p:nvSpPr>
        <p:spPr>
          <a:xfrm>
            <a:off x="3139556" y="2346772"/>
            <a:ext cx="2864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Phys.Lett.B776(2018) 295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B2039B-F9E1-6341-AAEE-30B89300F822}"/>
              </a:ext>
            </a:extLst>
          </p:cNvPr>
          <p:cNvSpPr txBox="1"/>
          <p:nvPr/>
        </p:nvSpPr>
        <p:spPr>
          <a:xfrm>
            <a:off x="8831179" y="64886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817105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0FB9E-7A01-3E42-ABD1-F40F8DAFF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065" y="268709"/>
            <a:ext cx="7359961" cy="603250"/>
          </a:xfrm>
        </p:spPr>
        <p:txBody>
          <a:bodyPr/>
          <a:lstStyle/>
          <a:p>
            <a:r>
              <a:rPr lang="en-US" sz="3200" dirty="0" err="1"/>
              <a:t>Z+c</a:t>
            </a:r>
            <a:r>
              <a:rPr lang="en-US" sz="3200" dirty="0"/>
              <a:t> jets (arXiv:2109.08084)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ADBA2-74D9-BF4D-A0FA-DC7D9934A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forward layout of </a:t>
            </a:r>
            <a:r>
              <a:rPr lang="en-US" sz="2000" dirty="0" err="1"/>
              <a:t>LHCb</a:t>
            </a:r>
            <a:r>
              <a:rPr lang="en-US" sz="2000" dirty="0"/>
              <a:t> makes it particularly sensitive to the presence of any charm component at high x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For greater sensitivity, measure the ratio of</a:t>
            </a:r>
          </a:p>
          <a:p>
            <a:pPr marL="0" indent="0">
              <a:buNone/>
            </a:pPr>
            <a:r>
              <a:rPr lang="en-US" sz="2000" dirty="0"/>
              <a:t>     </a:t>
            </a:r>
            <a:r>
              <a:rPr lang="en-US" sz="2000" dirty="0" err="1"/>
              <a:t>Zc</a:t>
            </a:r>
            <a:r>
              <a:rPr lang="en-US" sz="2000" dirty="0"/>
              <a:t> to </a:t>
            </a:r>
            <a:r>
              <a:rPr lang="en-US" sz="2000" dirty="0" err="1"/>
              <a:t>Zj</a:t>
            </a:r>
            <a:endParaRPr lang="en-US" sz="2000" dirty="0"/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3A1EFE41-552B-7940-BB17-312263360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" y="3670385"/>
            <a:ext cx="4483100" cy="3060700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CD5F52CE-8260-B646-8D08-677AABDAA8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26" y="1798767"/>
            <a:ext cx="5626100" cy="1143000"/>
          </a:xfrm>
          <a:prstGeom prst="rect">
            <a:avLst/>
          </a:prstGeom>
        </p:spPr>
      </p:pic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6871F01C-5234-7647-A590-C7ECEA42E8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7700" y="3860736"/>
            <a:ext cx="4597400" cy="2984500"/>
          </a:xfrm>
          <a:prstGeom prst="rect">
            <a:avLst/>
          </a:prstGeom>
        </p:spPr>
      </p:pic>
      <p:pic>
        <p:nvPicPr>
          <p:cNvPr id="10" name="Picture 9" descr="A picture containing clock, gauge&#10;&#10;Description automatically generated">
            <a:extLst>
              <a:ext uri="{FF2B5EF4-FFF2-40B4-BE49-F238E27FC236}">
                <a16:creationId xmlns:a16="http://schemas.microsoft.com/office/drawing/2014/main" id="{7F60EF0B-5DC7-394F-99BA-254340C3E1A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9266"/>
          <a:stretch/>
        </p:blipFill>
        <p:spPr>
          <a:xfrm>
            <a:off x="6316724" y="2859907"/>
            <a:ext cx="1573191" cy="888530"/>
          </a:xfrm>
          <a:prstGeom prst="rect">
            <a:avLst/>
          </a:prstGeom>
        </p:spPr>
      </p:pic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2BD141C6-F3E8-294D-926B-8305BD65B4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5883" y="1502026"/>
            <a:ext cx="2011743" cy="113328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9D12DE3-4477-D241-BD7A-1EC022BAB5CA}"/>
              </a:ext>
            </a:extLst>
          </p:cNvPr>
          <p:cNvSpPr/>
          <p:nvPr/>
        </p:nvSpPr>
        <p:spPr bwMode="auto">
          <a:xfrm>
            <a:off x="6375883" y="2821075"/>
            <a:ext cx="196770" cy="24138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200" dirty="0">
                <a:solidFill>
                  <a:schemeClr val="accent4"/>
                </a:solidFill>
                <a:latin typeface="Iowan Old Style Roman" panose="02040602040506020204" pitchFamily="18" charset="77"/>
              </a:rPr>
              <a:t>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05589E-7507-7E4E-B3E9-8884ADB0D200}"/>
              </a:ext>
            </a:extLst>
          </p:cNvPr>
          <p:cNvSpPr/>
          <p:nvPr/>
        </p:nvSpPr>
        <p:spPr bwMode="auto">
          <a:xfrm>
            <a:off x="7581579" y="3429000"/>
            <a:ext cx="196770" cy="24138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Iowan Old Style Roman" panose="02040602040506020204" pitchFamily="18" charset="77"/>
              </a:rPr>
              <a:t>c</a:t>
            </a:r>
          </a:p>
        </p:txBody>
      </p:sp>
      <p:pic>
        <p:nvPicPr>
          <p:cNvPr id="16" name="Picture 15" descr="A picture containing clock&#10;&#10;Description automatically generated">
            <a:extLst>
              <a:ext uri="{FF2B5EF4-FFF2-40B4-BE49-F238E27FC236}">
                <a16:creationId xmlns:a16="http://schemas.microsoft.com/office/drawing/2014/main" id="{3EED93D2-2B62-D948-9705-5ACCAF260C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9500" y="2848854"/>
            <a:ext cx="2768117" cy="96987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7901179-BDED-D242-BF74-6EC0C13BCE65}"/>
              </a:ext>
            </a:extLst>
          </p:cNvPr>
          <p:cNvSpPr txBox="1"/>
          <p:nvPr/>
        </p:nvSpPr>
        <p:spPr>
          <a:xfrm>
            <a:off x="2627453" y="4850643"/>
            <a:ext cx="1556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fiducial region for</a:t>
            </a:r>
          </a:p>
          <a:p>
            <a:r>
              <a:rPr lang="en-US" sz="1200" dirty="0" err="1"/>
              <a:t>LHCb</a:t>
            </a:r>
            <a:r>
              <a:rPr lang="en-US" sz="1200" dirty="0"/>
              <a:t> measurement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2BC754-98EF-6248-A95D-C14CC62F8322}"/>
              </a:ext>
            </a:extLst>
          </p:cNvPr>
          <p:cNvSpPr txBox="1"/>
          <p:nvPr/>
        </p:nvSpPr>
        <p:spPr>
          <a:xfrm>
            <a:off x="674033" y="6496270"/>
            <a:ext cx="27318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predictions from PRD93 074008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382205-E624-2145-BFF8-9E0FCBCAD8F5}"/>
              </a:ext>
            </a:extLst>
          </p:cNvPr>
          <p:cNvSpPr txBox="1"/>
          <p:nvPr/>
        </p:nvSpPr>
        <p:spPr>
          <a:xfrm>
            <a:off x="5016500" y="6483217"/>
            <a:ext cx="3198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summed over 3 jet bins (20-100 GeV)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C1C360-E4E7-F54A-B237-C32104FE9F28}"/>
              </a:ext>
            </a:extLst>
          </p:cNvPr>
          <p:cNvSpPr txBox="1"/>
          <p:nvPr/>
        </p:nvSpPr>
        <p:spPr>
          <a:xfrm>
            <a:off x="7210323" y="5715955"/>
            <a:ext cx="1388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excess over no</a:t>
            </a:r>
          </a:p>
          <a:p>
            <a:r>
              <a:rPr lang="en-US" sz="1400" dirty="0">
                <a:solidFill>
                  <a:srgbClr val="7030A0"/>
                </a:solidFill>
              </a:rPr>
              <a:t>intrinsic charm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6FCCA2-9F21-E644-907E-7F68FA0C67B1}"/>
              </a:ext>
            </a:extLst>
          </p:cNvPr>
          <p:cNvSpPr txBox="1"/>
          <p:nvPr/>
        </p:nvSpPr>
        <p:spPr>
          <a:xfrm>
            <a:off x="8773611" y="649627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427027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484F2-C2D5-3847-89B5-3C2094AA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1956" y="258940"/>
            <a:ext cx="5780088" cy="603250"/>
          </a:xfrm>
        </p:spPr>
        <p:txBody>
          <a:bodyPr/>
          <a:lstStyle/>
          <a:p>
            <a:r>
              <a:rPr lang="en-US" dirty="0" err="1"/>
              <a:t>Z+b</a:t>
            </a:r>
            <a:r>
              <a:rPr lang="en-US" dirty="0"/>
              <a:t> jets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B6445-A791-FF43-A7DB-9CCEF0E48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057432"/>
            <a:ext cx="8077200" cy="5087937"/>
          </a:xfrm>
        </p:spPr>
        <p:txBody>
          <a:bodyPr/>
          <a:lstStyle/>
          <a:p>
            <a:r>
              <a:rPr lang="en-US" sz="1600" dirty="0"/>
              <a:t>The b quark is treated as perturbatively produced by all PDF fitting groups; i.e. inside the proton, at higher Q</a:t>
            </a:r>
            <a:r>
              <a:rPr lang="en-US" sz="1600" baseline="30000" dirty="0"/>
              <a:t>2</a:t>
            </a:r>
            <a:r>
              <a:rPr lang="en-US" sz="1600" dirty="0"/>
              <a:t> scales, only things that drive it are the b-quark mass and the value of </a:t>
            </a:r>
            <a:r>
              <a:rPr lang="en-US" sz="1600" dirty="0">
                <a:latin typeface="Symbol" pitchFamily="2" charset="2"/>
              </a:rPr>
              <a:t>a</a:t>
            </a:r>
            <a:r>
              <a:rPr lang="en-US" sz="1600" baseline="-25000" dirty="0"/>
              <a:t>s</a:t>
            </a:r>
            <a:r>
              <a:rPr lang="en-US" sz="1600" dirty="0"/>
              <a:t>(</a:t>
            </a:r>
            <a:r>
              <a:rPr lang="en-US" sz="1600" dirty="0" err="1"/>
              <a:t>m</a:t>
            </a:r>
            <a:r>
              <a:rPr lang="en-US" sz="1600" baseline="-25000" dirty="0" err="1"/>
              <a:t>Z</a:t>
            </a:r>
            <a:r>
              <a:rPr lang="en-US" sz="1600" dirty="0"/>
              <a:t>)</a:t>
            </a:r>
          </a:p>
          <a:p>
            <a:r>
              <a:rPr lang="en-US" sz="1600" dirty="0"/>
              <a:t>Also sensitive to final state gluon splitting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Calculation can be performed either in 4FNS or 5FNS</a:t>
            </a:r>
          </a:p>
        </p:txBody>
      </p:sp>
      <p:pic>
        <p:nvPicPr>
          <p:cNvPr id="6" name="Picture 5" descr="A picture containing clock, gauge&#10;&#10;Description automatically generated">
            <a:extLst>
              <a:ext uri="{FF2B5EF4-FFF2-40B4-BE49-F238E27FC236}">
                <a16:creationId xmlns:a16="http://schemas.microsoft.com/office/drawing/2014/main" id="{42D99B86-DCF4-014A-AC09-CCFA47CDD0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696" y="1636747"/>
            <a:ext cx="3890135" cy="675269"/>
          </a:xfrm>
          <a:prstGeom prst="rect">
            <a:avLst/>
          </a:prstGeom>
        </p:spPr>
      </p:pic>
      <p:pic>
        <p:nvPicPr>
          <p:cNvPr id="5" name="Picture 4" descr="Letter&#10;&#10;Description automatically generated with low confidence">
            <a:extLst>
              <a:ext uri="{FF2B5EF4-FFF2-40B4-BE49-F238E27FC236}">
                <a16:creationId xmlns:a16="http://schemas.microsoft.com/office/drawing/2014/main" id="{5D7F2B95-6113-F142-B2B3-4CBE7820BD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318" b="14831"/>
          <a:stretch/>
        </p:blipFill>
        <p:spPr>
          <a:xfrm>
            <a:off x="-45076" y="5203852"/>
            <a:ext cx="9144000" cy="1654147"/>
          </a:xfrm>
          <a:prstGeom prst="rect">
            <a:avLst/>
          </a:prstGeom>
        </p:spPr>
      </p:pic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17297846-F927-8B40-B04B-7533171F12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76" y="3293112"/>
            <a:ext cx="9144000" cy="18131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FC396AB-0353-344F-9EB9-8A4C9FE0266E}"/>
              </a:ext>
            </a:extLst>
          </p:cNvPr>
          <p:cNvSpPr txBox="1"/>
          <p:nvPr/>
        </p:nvSpPr>
        <p:spPr>
          <a:xfrm>
            <a:off x="579548" y="2923780"/>
            <a:ext cx="2920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ATLAS </a:t>
            </a:r>
            <a:r>
              <a:rPr lang="en-US" i="1" u="sng" dirty="0"/>
              <a:t>JHEP</a:t>
            </a:r>
            <a:r>
              <a:rPr lang="en-US" u="sng" dirty="0"/>
              <a:t> 07 (2020) 44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B3F37F-D664-D445-88BF-6315BB0FEB47}"/>
              </a:ext>
            </a:extLst>
          </p:cNvPr>
          <p:cNvSpPr txBox="1"/>
          <p:nvPr/>
        </p:nvSpPr>
        <p:spPr>
          <a:xfrm>
            <a:off x="8722895" y="652111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EFBA01-40E9-714B-A56B-1ED7246CD968}"/>
              </a:ext>
            </a:extLst>
          </p:cNvPr>
          <p:cNvSpPr/>
          <p:nvPr/>
        </p:nvSpPr>
        <p:spPr>
          <a:xfrm>
            <a:off x="4812198" y="2891331"/>
            <a:ext cx="395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CMS-SMP-20-015 arxiv:2112.09659 </a:t>
            </a:r>
          </a:p>
        </p:txBody>
      </p:sp>
    </p:spTree>
    <p:extLst>
      <p:ext uri="{BB962C8B-B14F-4D97-AF65-F5344CB8AC3E}">
        <p14:creationId xmlns:p14="http://schemas.microsoft.com/office/powerpoint/2010/main" val="6347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484F2-C2D5-3847-89B5-3C2094AA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1956" y="258940"/>
            <a:ext cx="5780088" cy="603250"/>
          </a:xfrm>
        </p:spPr>
        <p:txBody>
          <a:bodyPr/>
          <a:lstStyle/>
          <a:p>
            <a:r>
              <a:rPr lang="en-US" dirty="0" err="1"/>
              <a:t>Z+b</a:t>
            </a:r>
            <a:r>
              <a:rPr lang="en-US" dirty="0"/>
              <a:t> jet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B6445-A791-FF43-A7DB-9CCEF0E48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82748"/>
            <a:ext cx="8418095" cy="5087937"/>
          </a:xfrm>
        </p:spPr>
        <p:txBody>
          <a:bodyPr/>
          <a:lstStyle/>
          <a:p>
            <a:r>
              <a:rPr lang="en-US" sz="1800" dirty="0"/>
              <a:t>The b quark is treated as perturbatively produced by all PDF fitting groups; i.e. inside the proton, at higher Q</a:t>
            </a:r>
            <a:r>
              <a:rPr lang="en-US" sz="1800" baseline="30000" dirty="0"/>
              <a:t>2</a:t>
            </a:r>
            <a:r>
              <a:rPr lang="en-US" sz="1800" dirty="0"/>
              <a:t> scales only things that drive the PDF are the b-quark mass and the value of </a:t>
            </a:r>
            <a:r>
              <a:rPr lang="en-US" sz="1800" dirty="0">
                <a:latin typeface="Symbol" pitchFamily="2" charset="2"/>
              </a:rPr>
              <a:t>a</a:t>
            </a:r>
            <a:r>
              <a:rPr lang="en-US" sz="1800" baseline="-25000" dirty="0"/>
              <a:t>s</a:t>
            </a:r>
            <a:r>
              <a:rPr lang="en-US" sz="1800" dirty="0"/>
              <a:t>(</a:t>
            </a:r>
            <a:r>
              <a:rPr lang="en-US" sz="1800" dirty="0" err="1"/>
              <a:t>m</a:t>
            </a:r>
            <a:r>
              <a:rPr lang="en-US" sz="1800" baseline="-25000" dirty="0" err="1"/>
              <a:t>Z</a:t>
            </a:r>
            <a:r>
              <a:rPr lang="en-US" sz="1800" dirty="0"/>
              <a:t>)</a:t>
            </a:r>
          </a:p>
          <a:p>
            <a:r>
              <a:rPr lang="en-US" sz="1800" dirty="0"/>
              <a:t>Also sensitive to gluon splitting (and multiplicative factor of </a:t>
            </a:r>
            <a:r>
              <a:rPr lang="en-US" sz="1800" dirty="0" err="1"/>
              <a:t>parton</a:t>
            </a:r>
            <a:r>
              <a:rPr lang="en-US" sz="1800" dirty="0"/>
              <a:t> shower)</a:t>
            </a:r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Calculation can be performed either in 4FNS or 5FNS</a:t>
            </a:r>
          </a:p>
          <a:p>
            <a:pPr lvl="1"/>
            <a:r>
              <a:rPr lang="en-US" sz="1800" dirty="0"/>
              <a:t>4FNS underestimates cross section; better agreement with5FNS</a:t>
            </a:r>
          </a:p>
        </p:txBody>
      </p:sp>
      <p:pic>
        <p:nvPicPr>
          <p:cNvPr id="6" name="Picture 5" descr="A picture containing clock, gauge&#10;&#10;Description automatically generated">
            <a:extLst>
              <a:ext uri="{FF2B5EF4-FFF2-40B4-BE49-F238E27FC236}">
                <a16:creationId xmlns:a16="http://schemas.microsoft.com/office/drawing/2014/main" id="{42D99B86-DCF4-014A-AC09-CCFA47CDD0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200488"/>
            <a:ext cx="3890135" cy="675269"/>
          </a:xfrm>
          <a:prstGeom prst="rect">
            <a:avLst/>
          </a:prstGeom>
        </p:spPr>
      </p:pic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A7E460A4-461D-0147-901C-17E8C5E77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3029" y="3982243"/>
            <a:ext cx="3399843" cy="2875757"/>
          </a:xfrm>
          <a:prstGeom prst="rect">
            <a:avLst/>
          </a:prstGeom>
        </p:spPr>
      </p:pic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2FF9154B-3F48-6246-A9EF-06201D6A8F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1104" y="4075788"/>
            <a:ext cx="3189496" cy="268866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0B48551-2E49-F345-AB37-36D6E97E3F03}"/>
              </a:ext>
            </a:extLst>
          </p:cNvPr>
          <p:cNvSpPr/>
          <p:nvPr/>
        </p:nvSpPr>
        <p:spPr>
          <a:xfrm>
            <a:off x="2688498" y="3797577"/>
            <a:ext cx="2924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ATLAS </a:t>
            </a:r>
            <a:r>
              <a:rPr lang="en-US" i="1" dirty="0"/>
              <a:t>JHEP</a:t>
            </a:r>
            <a:r>
              <a:rPr lang="en-US" dirty="0"/>
              <a:t> 07 (2020) 44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BC7975-4951-4145-A22F-F793B1BD3A48}"/>
              </a:ext>
            </a:extLst>
          </p:cNvPr>
          <p:cNvSpPr txBox="1"/>
          <p:nvPr/>
        </p:nvSpPr>
        <p:spPr>
          <a:xfrm>
            <a:off x="8698832" y="641283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2C83E0-5DDB-0C40-83C9-217E954D9197}"/>
              </a:ext>
            </a:extLst>
          </p:cNvPr>
          <p:cNvSpPr txBox="1"/>
          <p:nvPr/>
        </p:nvSpPr>
        <p:spPr>
          <a:xfrm>
            <a:off x="114128" y="5081567"/>
            <a:ext cx="220124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</a:rPr>
              <a:t>note Fusing prediction</a:t>
            </a:r>
          </a:p>
          <a:p>
            <a:r>
              <a:rPr lang="en-US" sz="1600" dirty="0">
                <a:solidFill>
                  <a:srgbClr val="7030A0"/>
                </a:solidFill>
              </a:rPr>
              <a:t>of 4FNS+5FNS</a:t>
            </a:r>
          </a:p>
          <a:p>
            <a:r>
              <a:rPr lang="en-US" sz="1600" dirty="0">
                <a:solidFill>
                  <a:srgbClr val="7030A0"/>
                </a:solidFill>
              </a:rPr>
              <a:t>schemes</a:t>
            </a:r>
          </a:p>
          <a:p>
            <a:endParaRPr lang="en-US" sz="1600" dirty="0">
              <a:solidFill>
                <a:srgbClr val="7030A0"/>
              </a:solidFill>
            </a:endParaRPr>
          </a:p>
          <a:p>
            <a:r>
              <a:rPr lang="en-US" sz="1600" dirty="0">
                <a:solidFill>
                  <a:srgbClr val="7030A0"/>
                </a:solidFill>
              </a:rPr>
              <a:t>Monte Carlo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equivalent of FONLL/</a:t>
            </a:r>
          </a:p>
          <a:p>
            <a:r>
              <a:rPr lang="en-US" sz="1600" dirty="0">
                <a:solidFill>
                  <a:srgbClr val="7030A0"/>
                </a:solidFill>
              </a:rPr>
              <a:t>ACOT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1127775-28E4-1F4F-ABC8-AAA73148DC51}"/>
              </a:ext>
            </a:extLst>
          </p:cNvPr>
          <p:cNvCxnSpPr/>
          <p:nvPr/>
        </p:nvCxnSpPr>
        <p:spPr bwMode="auto">
          <a:xfrm>
            <a:off x="1358537" y="5721531"/>
            <a:ext cx="2011680" cy="1045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D4688C-5898-0141-9DD7-B05E09D47A34}"/>
              </a:ext>
            </a:extLst>
          </p:cNvPr>
          <p:cNvCxnSpPr/>
          <p:nvPr/>
        </p:nvCxnSpPr>
        <p:spPr bwMode="auto">
          <a:xfrm>
            <a:off x="661737" y="5826034"/>
            <a:ext cx="0" cy="3581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115795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484F2-C2D5-3847-89B5-3C2094AA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91886" y="258940"/>
            <a:ext cx="9809018" cy="603250"/>
          </a:xfrm>
        </p:spPr>
        <p:txBody>
          <a:bodyPr/>
          <a:lstStyle/>
          <a:p>
            <a:r>
              <a:rPr lang="en-US" sz="2000" dirty="0"/>
              <a:t>Most  important information comes from differential distributions, though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B6445-A791-FF43-A7DB-9CCEF0E48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057432"/>
            <a:ext cx="8077200" cy="5087937"/>
          </a:xfrm>
        </p:spPr>
        <p:txBody>
          <a:bodyPr/>
          <a:lstStyle/>
          <a:p>
            <a:r>
              <a:rPr lang="en-US" sz="1800" dirty="0"/>
              <a:t>NNPDF3.1 PDF is the most up-to-date of the PDFs shown; would be nice to have comparisons of more modern PDFs as well (CT18, MSHT20, NNPDF4.0 (NNPDF3.1’)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4AF9DB-CAD1-8C44-88E6-DA10219F0B92}"/>
              </a:ext>
            </a:extLst>
          </p:cNvPr>
          <p:cNvSpPr txBox="1"/>
          <p:nvPr/>
        </p:nvSpPr>
        <p:spPr>
          <a:xfrm>
            <a:off x="3643453" y="2813721"/>
            <a:ext cx="157447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sizeable</a:t>
            </a:r>
          </a:p>
          <a:p>
            <a:r>
              <a:rPr lang="en-US" sz="1600" dirty="0"/>
              <a:t>difference</a:t>
            </a:r>
          </a:p>
          <a:p>
            <a:r>
              <a:rPr lang="en-US" sz="1600" dirty="0"/>
              <a:t>depending on</a:t>
            </a:r>
          </a:p>
          <a:p>
            <a:r>
              <a:rPr lang="en-US" sz="1600" dirty="0"/>
              <a:t>whether </a:t>
            </a:r>
          </a:p>
          <a:p>
            <a:r>
              <a:rPr lang="en-US" sz="1600" dirty="0"/>
              <a:t>massless or</a:t>
            </a:r>
          </a:p>
          <a:p>
            <a:r>
              <a:rPr lang="en-US" sz="1600" dirty="0"/>
              <a:t>massive </a:t>
            </a:r>
          </a:p>
          <a:p>
            <a:r>
              <a:rPr lang="en-US" sz="1600" dirty="0"/>
              <a:t>NLO+PS</a:t>
            </a:r>
          </a:p>
          <a:p>
            <a:r>
              <a:rPr lang="en-US" sz="1600" dirty="0"/>
              <a:t>prediction used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AD04CE-F2D8-AC40-A807-2A4C80E55C95}"/>
              </a:ext>
            </a:extLst>
          </p:cNvPr>
          <p:cNvSpPr/>
          <p:nvPr/>
        </p:nvSpPr>
        <p:spPr>
          <a:xfrm>
            <a:off x="5114596" y="1798144"/>
            <a:ext cx="395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arxiv:2112.09659  CMS-SMP-20-015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0966EC-E555-2A45-9FFF-C9398CF85F7C}"/>
              </a:ext>
            </a:extLst>
          </p:cNvPr>
          <p:cNvSpPr/>
          <p:nvPr/>
        </p:nvSpPr>
        <p:spPr>
          <a:xfrm>
            <a:off x="743136" y="2003671"/>
            <a:ext cx="2924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ATLAS </a:t>
            </a:r>
            <a:r>
              <a:rPr lang="en-US" i="1" dirty="0"/>
              <a:t>JHEP</a:t>
            </a:r>
            <a:r>
              <a:rPr lang="en-US" dirty="0"/>
              <a:t> 07 (2020) 44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F8D0DE-4E20-5E47-A4DF-7483D96CD214}"/>
              </a:ext>
            </a:extLst>
          </p:cNvPr>
          <p:cNvSpPr txBox="1"/>
          <p:nvPr/>
        </p:nvSpPr>
        <p:spPr>
          <a:xfrm>
            <a:off x="8783053" y="648502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18</a:t>
            </a:r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E6AE364-9FA6-0740-8CC4-33733F9C2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46" y="2373003"/>
            <a:ext cx="3194134" cy="4531045"/>
          </a:xfrm>
          <a:prstGeom prst="rect">
            <a:avLst/>
          </a:prstGeom>
        </p:spPr>
      </p:pic>
      <p:pic>
        <p:nvPicPr>
          <p:cNvPr id="14" name="Picture 13" descr="A picture containing timeline&#10;&#10;Description automatically generated">
            <a:extLst>
              <a:ext uri="{FF2B5EF4-FFF2-40B4-BE49-F238E27FC236}">
                <a16:creationId xmlns:a16="http://schemas.microsoft.com/office/drawing/2014/main" id="{83AB2757-C290-994D-B2CC-E73072838A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3529" y="2323308"/>
            <a:ext cx="3644385" cy="453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449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691A1-9D1B-D24A-9017-BC21CA6E3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49238"/>
            <a:ext cx="9047746" cy="603250"/>
          </a:xfrm>
        </p:spPr>
        <p:txBody>
          <a:bodyPr/>
          <a:lstStyle/>
          <a:p>
            <a:r>
              <a:rPr lang="en-US" sz="3200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AFBB9-572C-A244-8F44-69717C02A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Associated production of vector bosons with heavy </a:t>
            </a:r>
            <a:r>
              <a:rPr lang="en-US" sz="1800" dirty="0" err="1"/>
              <a:t>flavour</a:t>
            </a:r>
            <a:r>
              <a:rPr lang="en-US" sz="1800" dirty="0"/>
              <a:t> is an important precision test of </a:t>
            </a:r>
            <a:r>
              <a:rPr lang="en-US" sz="1800" dirty="0" err="1"/>
              <a:t>pQCD</a:t>
            </a:r>
            <a:r>
              <a:rPr lang="en-US" sz="1800" dirty="0"/>
              <a:t> in the presence of two mass scales, and can also provide critical information on heavy quark PDFs such as the charm and strange distributions; N.B. NNLO calculations needed for PDF fits</a:t>
            </a:r>
          </a:p>
          <a:p>
            <a:r>
              <a:rPr lang="en-US" sz="1800" dirty="0"/>
              <a:t>Can also serve as a background to new physics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69C1D7-C4AA-0F4A-9349-0C72BBABC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10" y="2867516"/>
            <a:ext cx="4085229" cy="3876541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4A1258EB-73D1-344D-85BA-E72ECDB61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8555" y="3007217"/>
            <a:ext cx="3242362" cy="37368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6EF13C-FF64-AC45-8BBA-C664D142E659}"/>
              </a:ext>
            </a:extLst>
          </p:cNvPr>
          <p:cNvSpPr txBox="1"/>
          <p:nvPr/>
        </p:nvSpPr>
        <p:spPr>
          <a:xfrm>
            <a:off x="4142579" y="2605906"/>
            <a:ext cx="4184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Les </a:t>
            </a:r>
            <a:r>
              <a:rPr lang="en-US" sz="1400" dirty="0" err="1"/>
              <a:t>Houches</a:t>
            </a:r>
            <a:r>
              <a:rPr lang="en-US" sz="1400" dirty="0"/>
              <a:t> 2019 precision </a:t>
            </a:r>
            <a:r>
              <a:rPr lang="en-US" sz="1400" dirty="0" err="1"/>
              <a:t>wishlist</a:t>
            </a:r>
            <a:r>
              <a:rPr lang="en-US" sz="1400" dirty="0"/>
              <a:t> (2003.01700)</a:t>
            </a:r>
          </a:p>
          <a:p>
            <a:r>
              <a:rPr lang="en-US" sz="1400" dirty="0"/>
              <a:t>2021 </a:t>
            </a:r>
            <a:r>
              <a:rPr lang="en-US" sz="1400" dirty="0" err="1"/>
              <a:t>wishlist</a:t>
            </a:r>
            <a:r>
              <a:rPr lang="en-US" sz="1400" dirty="0"/>
              <a:t> in preparation</a:t>
            </a:r>
          </a:p>
        </p:txBody>
      </p:sp>
      <p:sp>
        <p:nvSpPr>
          <p:cNvPr id="13" name="Donut 12">
            <a:extLst>
              <a:ext uri="{FF2B5EF4-FFF2-40B4-BE49-F238E27FC236}">
                <a16:creationId xmlns:a16="http://schemas.microsoft.com/office/drawing/2014/main" id="{ECD666E9-4EE6-B243-8878-B2275BF1A63E}"/>
              </a:ext>
            </a:extLst>
          </p:cNvPr>
          <p:cNvSpPr/>
          <p:nvPr/>
        </p:nvSpPr>
        <p:spPr bwMode="auto">
          <a:xfrm>
            <a:off x="4201139" y="4407298"/>
            <a:ext cx="914400" cy="267733"/>
          </a:xfrm>
          <a:prstGeom prst="donut">
            <a:avLst>
              <a:gd name="adj" fmla="val 4928"/>
            </a:avLst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5FE3A6-17E3-DC4A-84CC-81C419BE334E}"/>
              </a:ext>
            </a:extLst>
          </p:cNvPr>
          <p:cNvSpPr txBox="1"/>
          <p:nvPr/>
        </p:nvSpPr>
        <p:spPr>
          <a:xfrm>
            <a:off x="7454537" y="2897630"/>
            <a:ext cx="168946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VbB</a:t>
            </a:r>
            <a:r>
              <a:rPr lang="en-US" sz="1400" dirty="0">
                <a:solidFill>
                  <a:srgbClr val="7030A0"/>
                </a:solidFill>
              </a:rPr>
              <a:t> has been</a:t>
            </a:r>
          </a:p>
          <a:p>
            <a:r>
              <a:rPr lang="en-US" sz="1400" dirty="0">
                <a:solidFill>
                  <a:srgbClr val="7030A0"/>
                </a:solidFill>
              </a:rPr>
              <a:t>known at NLO</a:t>
            </a:r>
          </a:p>
          <a:p>
            <a:r>
              <a:rPr lang="en-US" sz="1400" dirty="0">
                <a:solidFill>
                  <a:srgbClr val="7030A0"/>
                </a:solidFill>
              </a:rPr>
              <a:t>for some time,</a:t>
            </a:r>
          </a:p>
          <a:p>
            <a:r>
              <a:rPr lang="en-US" sz="1400" dirty="0">
                <a:solidFill>
                  <a:srgbClr val="7030A0"/>
                </a:solidFill>
              </a:rPr>
              <a:t>and matched to</a:t>
            </a:r>
          </a:p>
          <a:p>
            <a:r>
              <a:rPr lang="en-US" sz="1400" dirty="0" err="1">
                <a:solidFill>
                  <a:srgbClr val="7030A0"/>
                </a:solidFill>
              </a:rPr>
              <a:t>parton</a:t>
            </a:r>
            <a:r>
              <a:rPr lang="en-US" sz="1400" dirty="0">
                <a:solidFill>
                  <a:srgbClr val="7030A0"/>
                </a:solidFill>
              </a:rPr>
              <a:t> showers.</a:t>
            </a:r>
          </a:p>
          <a:p>
            <a:r>
              <a:rPr lang="en-US" sz="1400" dirty="0" err="1">
                <a:solidFill>
                  <a:srgbClr val="7030A0"/>
                </a:solidFill>
              </a:rPr>
              <a:t>WbB</a:t>
            </a:r>
            <a:r>
              <a:rPr lang="en-US" sz="1400" dirty="0">
                <a:solidFill>
                  <a:srgbClr val="7030A0"/>
                </a:solidFill>
              </a:rPr>
              <a:t> known at</a:t>
            </a:r>
          </a:p>
          <a:p>
            <a:r>
              <a:rPr lang="en-US" sz="1400" dirty="0">
                <a:solidFill>
                  <a:srgbClr val="7030A0"/>
                </a:solidFill>
              </a:rPr>
              <a:t>NLO with up to</a:t>
            </a:r>
          </a:p>
          <a:p>
            <a:r>
              <a:rPr lang="en-US" sz="1400" dirty="0">
                <a:solidFill>
                  <a:srgbClr val="7030A0"/>
                </a:solidFill>
              </a:rPr>
              <a:t>3 extra jets.</a:t>
            </a:r>
          </a:p>
          <a:p>
            <a:r>
              <a:rPr lang="en-US" sz="1400" dirty="0">
                <a:solidFill>
                  <a:srgbClr val="7030A0"/>
                </a:solidFill>
              </a:rPr>
              <a:t>Recently, the </a:t>
            </a:r>
          </a:p>
          <a:p>
            <a:r>
              <a:rPr lang="en-US" sz="1400" dirty="0">
                <a:solidFill>
                  <a:srgbClr val="7030A0"/>
                </a:solidFill>
              </a:rPr>
              <a:t>two-loop</a:t>
            </a:r>
          </a:p>
          <a:p>
            <a:r>
              <a:rPr lang="en-US" sz="1400" dirty="0">
                <a:solidFill>
                  <a:srgbClr val="7030A0"/>
                </a:solidFill>
              </a:rPr>
              <a:t>corrections to the</a:t>
            </a:r>
          </a:p>
          <a:p>
            <a:r>
              <a:rPr lang="en-US" sz="1400" dirty="0" err="1">
                <a:solidFill>
                  <a:srgbClr val="7030A0"/>
                </a:solidFill>
              </a:rPr>
              <a:t>WbB</a:t>
            </a:r>
            <a:r>
              <a:rPr lang="en-US" sz="1400" dirty="0">
                <a:solidFill>
                  <a:srgbClr val="7030A0"/>
                </a:solidFill>
              </a:rPr>
              <a:t> amplitude have been</a:t>
            </a:r>
          </a:p>
          <a:p>
            <a:r>
              <a:rPr lang="en-US" sz="1400" dirty="0">
                <a:solidFill>
                  <a:srgbClr val="7030A0"/>
                </a:solidFill>
              </a:rPr>
              <a:t>calculated </a:t>
            </a:r>
          </a:p>
          <a:p>
            <a:r>
              <a:rPr lang="en-US" sz="1400" dirty="0">
                <a:solidFill>
                  <a:srgbClr val="7030A0"/>
                </a:solidFill>
              </a:rPr>
              <a:t>(PRL127.012001)</a:t>
            </a:r>
          </a:p>
          <a:p>
            <a:r>
              <a:rPr lang="en-US" sz="1400" dirty="0">
                <a:solidFill>
                  <a:srgbClr val="7030A0"/>
                </a:solidFill>
              </a:rPr>
              <a:t>Non-planar master integrals still to be calculated.</a:t>
            </a:r>
          </a:p>
        </p:txBody>
      </p:sp>
      <p:sp>
        <p:nvSpPr>
          <p:cNvPr id="15" name="Donut 14">
            <a:extLst>
              <a:ext uri="{FF2B5EF4-FFF2-40B4-BE49-F238E27FC236}">
                <a16:creationId xmlns:a16="http://schemas.microsoft.com/office/drawing/2014/main" id="{F089BC15-D161-E54F-8203-23FFA61A4569}"/>
              </a:ext>
            </a:extLst>
          </p:cNvPr>
          <p:cNvSpPr/>
          <p:nvPr/>
        </p:nvSpPr>
        <p:spPr bwMode="auto">
          <a:xfrm>
            <a:off x="-9901" y="4268353"/>
            <a:ext cx="914400" cy="267733"/>
          </a:xfrm>
          <a:prstGeom prst="donut">
            <a:avLst>
              <a:gd name="adj" fmla="val 4928"/>
            </a:avLst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6" name="Donut 15">
            <a:extLst>
              <a:ext uri="{FF2B5EF4-FFF2-40B4-BE49-F238E27FC236}">
                <a16:creationId xmlns:a16="http://schemas.microsoft.com/office/drawing/2014/main" id="{87488FC9-CC1F-FF4B-B841-DA01090C9C46}"/>
              </a:ext>
            </a:extLst>
          </p:cNvPr>
          <p:cNvSpPr/>
          <p:nvPr/>
        </p:nvSpPr>
        <p:spPr bwMode="auto">
          <a:xfrm>
            <a:off x="38555" y="5506205"/>
            <a:ext cx="914400" cy="267733"/>
          </a:xfrm>
          <a:prstGeom prst="donut">
            <a:avLst>
              <a:gd name="adj" fmla="val 4928"/>
            </a:avLst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432D9B0-4CBD-8143-9EF5-C0A1DE5BF9F2}"/>
              </a:ext>
            </a:extLst>
          </p:cNvPr>
          <p:cNvCxnSpPr/>
          <p:nvPr/>
        </p:nvCxnSpPr>
        <p:spPr bwMode="auto">
          <a:xfrm>
            <a:off x="5890591" y="5976730"/>
            <a:ext cx="16565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95BF024-8610-6D46-A8E5-3C3482C62DDB}"/>
              </a:ext>
            </a:extLst>
          </p:cNvPr>
          <p:cNvSpPr txBox="1"/>
          <p:nvPr/>
        </p:nvSpPr>
        <p:spPr>
          <a:xfrm>
            <a:off x="6018636" y="5838230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n-lt"/>
              </a:rPr>
              <a:t>will add </a:t>
            </a:r>
            <a:r>
              <a:rPr lang="en-US" sz="1200" dirty="0" err="1">
                <a:latin typeface="Symbol" pitchFamily="2" charset="2"/>
              </a:rPr>
              <a:t>g</a:t>
            </a:r>
            <a:r>
              <a:rPr lang="en-US" sz="1200" dirty="0" err="1">
                <a:latin typeface="+mn-lt"/>
              </a:rPr>
              <a:t>+c</a:t>
            </a:r>
            <a:r>
              <a:rPr lang="en-US" sz="1200" dirty="0">
                <a:latin typeface="+mn-lt"/>
              </a:rPr>
              <a:t>/b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46C3F3-9CD0-6149-BE2A-6B59ED396D70}"/>
              </a:ext>
            </a:extLst>
          </p:cNvPr>
          <p:cNvSpPr txBox="1"/>
          <p:nvPr/>
        </p:nvSpPr>
        <p:spPr>
          <a:xfrm>
            <a:off x="8831094" y="649861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833113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3313C-161C-FA46-B5B3-9FFDB8A00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Z+b</a:t>
            </a:r>
            <a:r>
              <a:rPr lang="en-US" dirty="0"/>
              <a:t> at NNLO prediction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4A185-3B44-F740-B082-217883ED9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054446"/>
            <a:ext cx="8077200" cy="5087937"/>
          </a:xfrm>
        </p:spPr>
        <p:txBody>
          <a:bodyPr/>
          <a:lstStyle/>
          <a:p>
            <a:r>
              <a:rPr lang="en-US" sz="1800" dirty="0"/>
              <a:t>Carried out by combining a massless NNLO and a massive NLO computation at order (</a:t>
            </a:r>
            <a:r>
              <a:rPr lang="en-US" sz="1800" dirty="0">
                <a:latin typeface="Symbol" pitchFamily="2" charset="2"/>
              </a:rPr>
              <a:t>a</a:t>
            </a:r>
            <a:r>
              <a:rPr lang="en-US" sz="1800" baseline="-25000" dirty="0"/>
              <a:t>s</a:t>
            </a:r>
            <a:r>
              <a:rPr lang="en-US" sz="1800" baseline="30000" dirty="0"/>
              <a:t>3</a:t>
            </a:r>
            <a:r>
              <a:rPr lang="en-US" sz="1800" dirty="0"/>
              <a:t>) </a:t>
            </a:r>
          </a:p>
          <a:p>
            <a:pPr lvl="1"/>
            <a:r>
              <a:rPr lang="en-US" sz="1400" dirty="0"/>
              <a:t>initial state b-quarks from gluon splitting </a:t>
            </a:r>
            <a:r>
              <a:rPr lang="en-US" sz="1400" dirty="0" err="1"/>
              <a:t>resummed</a:t>
            </a:r>
            <a:r>
              <a:rPr lang="en-US" sz="1400" dirty="0"/>
              <a:t> by PDF evolution; finite b-quark mass effects also incorporated (presumably same could be done for </a:t>
            </a:r>
            <a:r>
              <a:rPr lang="en-US" sz="1400" dirty="0" err="1"/>
              <a:t>Z+c</a:t>
            </a:r>
            <a:r>
              <a:rPr lang="en-US" sz="1400" dirty="0"/>
              <a:t>)</a:t>
            </a:r>
          </a:p>
          <a:p>
            <a:pPr lvl="1"/>
            <a:r>
              <a:rPr lang="en-US" sz="1400" dirty="0"/>
              <a:t>note: massless calculation means IR-safe definition of jet </a:t>
            </a:r>
            <a:r>
              <a:rPr lang="en-US" sz="1400" dirty="0" err="1"/>
              <a:t>flavour</a:t>
            </a:r>
            <a:r>
              <a:rPr lang="en-US" sz="1400" dirty="0"/>
              <a:t> must be used; not consistent with experimental choice</a:t>
            </a:r>
          </a:p>
          <a:p>
            <a:pPr lvl="1"/>
            <a:r>
              <a:rPr lang="en-US" sz="1400" dirty="0"/>
              <a:t>desired to have data unfolded to level of partonic </a:t>
            </a:r>
            <a:r>
              <a:rPr lang="en-US" sz="1400" dirty="0" err="1"/>
              <a:t>flavour-kT</a:t>
            </a:r>
            <a:r>
              <a:rPr lang="en-US" sz="1400" dirty="0"/>
              <a:t> jets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C515083C-4E7A-D54C-99B4-E1E5798F7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74" y="2943714"/>
            <a:ext cx="3475384" cy="3914286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D5559A6B-A245-D646-803C-909335599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7156" y="2875722"/>
            <a:ext cx="4076844" cy="39822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BA0296-FDEF-3D43-923A-A4B7551C5E7C}"/>
              </a:ext>
            </a:extLst>
          </p:cNvPr>
          <p:cNvSpPr txBox="1"/>
          <p:nvPr/>
        </p:nvSpPr>
        <p:spPr>
          <a:xfrm>
            <a:off x="3544958" y="3339548"/>
            <a:ext cx="16914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</a:rPr>
              <a:t>large reduction</a:t>
            </a:r>
          </a:p>
          <a:p>
            <a:r>
              <a:rPr lang="en-US" sz="1600" dirty="0">
                <a:solidFill>
                  <a:srgbClr val="7030A0"/>
                </a:solidFill>
              </a:rPr>
              <a:t>in uncertainty in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going from NLO</a:t>
            </a:r>
          </a:p>
          <a:p>
            <a:r>
              <a:rPr lang="en-US" sz="1600" dirty="0">
                <a:solidFill>
                  <a:srgbClr val="7030A0"/>
                </a:solidFill>
              </a:rPr>
              <a:t>to NNLO</a:t>
            </a:r>
          </a:p>
          <a:p>
            <a:endParaRPr lang="en-US" sz="1600" dirty="0">
              <a:solidFill>
                <a:srgbClr val="7030A0"/>
              </a:solidFill>
            </a:endParaRPr>
          </a:p>
          <a:p>
            <a:r>
              <a:rPr lang="en-US" sz="1600" dirty="0">
                <a:solidFill>
                  <a:srgbClr val="7030A0"/>
                </a:solidFill>
              </a:rPr>
              <a:t>reasonable</a:t>
            </a:r>
          </a:p>
          <a:p>
            <a:r>
              <a:rPr lang="en-US" sz="1600" dirty="0">
                <a:solidFill>
                  <a:srgbClr val="7030A0"/>
                </a:solidFill>
              </a:rPr>
              <a:t>agreement with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3C10DA-B359-D943-936F-AF2654B19A28}"/>
              </a:ext>
            </a:extLst>
          </p:cNvPr>
          <p:cNvSpPr txBox="1"/>
          <p:nvPr/>
        </p:nvSpPr>
        <p:spPr>
          <a:xfrm>
            <a:off x="3638267" y="1316937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(arXiv:2005.03016)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0C64E2-2F06-3547-8719-3F61C0B041DC}"/>
              </a:ext>
            </a:extLst>
          </p:cNvPr>
          <p:cNvSpPr txBox="1"/>
          <p:nvPr/>
        </p:nvSpPr>
        <p:spPr>
          <a:xfrm>
            <a:off x="8734926" y="66173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120870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C8C1B-498E-5349-92E6-754F74AA4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736" y="259898"/>
            <a:ext cx="5780088" cy="603250"/>
          </a:xfrm>
        </p:spPr>
        <p:txBody>
          <a:bodyPr/>
          <a:lstStyle/>
          <a:p>
            <a:r>
              <a:rPr lang="en-US" dirty="0"/>
              <a:t>Z+&gt;=2 b jets (</a:t>
            </a:r>
            <a:r>
              <a:rPr lang="en-US" dirty="0" err="1">
                <a:latin typeface="Symbol" pitchFamily="2" charset="2"/>
              </a:rPr>
              <a:t>D</a:t>
            </a:r>
            <a:r>
              <a:rPr lang="en-US" dirty="0" err="1"/>
              <a:t>R</a:t>
            </a:r>
            <a:r>
              <a:rPr lang="en-US" baseline="-25000" dirty="0" err="1"/>
              <a:t>bb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8E4E6-9E16-2247-B7CD-87C19AD10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Require at least two b jets</a:t>
            </a:r>
          </a:p>
          <a:p>
            <a:r>
              <a:rPr lang="en-US" sz="2000" dirty="0"/>
              <a:t>Small values of </a:t>
            </a:r>
            <a:r>
              <a:rPr lang="en-US" sz="2000" dirty="0" err="1">
                <a:latin typeface="Symbol" pitchFamily="2" charset="2"/>
              </a:rPr>
              <a:t>D</a:t>
            </a:r>
            <a:r>
              <a:rPr lang="en-US" sz="2000" dirty="0" err="1"/>
              <a:t>R</a:t>
            </a:r>
            <a:r>
              <a:rPr lang="en-US" sz="2000" baseline="-25000" dirty="0" err="1"/>
              <a:t>bb</a:t>
            </a:r>
            <a:r>
              <a:rPr lang="en-US" sz="2000" dirty="0"/>
              <a:t> sensitive to gluon splitting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807998B-31FF-844B-9B04-983D78C17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38" y="2178850"/>
            <a:ext cx="3259743" cy="4679150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8E3FED1E-1C81-6D4C-A312-B5AF65F5C5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932" y="2095500"/>
            <a:ext cx="3632200" cy="4762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4115E13-552C-1B42-8B6C-0F459D56FA46}"/>
              </a:ext>
            </a:extLst>
          </p:cNvPr>
          <p:cNvSpPr/>
          <p:nvPr/>
        </p:nvSpPr>
        <p:spPr>
          <a:xfrm>
            <a:off x="993688" y="1881535"/>
            <a:ext cx="2146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JHEP</a:t>
            </a:r>
            <a:r>
              <a:rPr lang="en-US" dirty="0"/>
              <a:t> 07 (2020) 44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626745-CFD4-284C-B346-80A25E0B2A80}"/>
              </a:ext>
            </a:extLst>
          </p:cNvPr>
          <p:cNvSpPr/>
          <p:nvPr/>
        </p:nvSpPr>
        <p:spPr>
          <a:xfrm>
            <a:off x="5134715" y="1798185"/>
            <a:ext cx="395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arxiv:2112.09659  CMS-SMP-20-015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E3336C-058C-804F-80A4-448D8BDF6F4A}"/>
              </a:ext>
            </a:extLst>
          </p:cNvPr>
          <p:cNvSpPr txBox="1"/>
          <p:nvPr/>
        </p:nvSpPr>
        <p:spPr>
          <a:xfrm>
            <a:off x="8795084" y="656924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074887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C8C1B-498E-5349-92E6-754F74AA4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736" y="259898"/>
            <a:ext cx="5780088" cy="603250"/>
          </a:xfrm>
        </p:spPr>
        <p:txBody>
          <a:bodyPr/>
          <a:lstStyle/>
          <a:p>
            <a:r>
              <a:rPr lang="en-US" dirty="0"/>
              <a:t>Z+&gt;=2 b jets (</a:t>
            </a:r>
            <a:r>
              <a:rPr lang="en-US" dirty="0" err="1"/>
              <a:t>m</a:t>
            </a:r>
            <a:r>
              <a:rPr lang="en-US" baseline="-25000" dirty="0" err="1"/>
              <a:t>bb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8E4E6-9E16-2247-B7CD-87C19AD10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100001"/>
            <a:ext cx="8077200" cy="5087937"/>
          </a:xfrm>
        </p:spPr>
        <p:txBody>
          <a:bodyPr/>
          <a:lstStyle/>
          <a:p>
            <a:r>
              <a:rPr lang="en-US" sz="2000" dirty="0"/>
              <a:t>For ATLAS, no MC in agreement for </a:t>
            </a:r>
            <a:r>
              <a:rPr lang="en-US" sz="2000" dirty="0" err="1"/>
              <a:t>m</a:t>
            </a:r>
            <a:r>
              <a:rPr lang="en-US" sz="2000" baseline="-25000" dirty="0" err="1"/>
              <a:t>bb</a:t>
            </a:r>
            <a:r>
              <a:rPr lang="en-US" sz="2000" dirty="0"/>
              <a:t>&gt;300 GeV</a:t>
            </a:r>
          </a:p>
          <a:p>
            <a:r>
              <a:rPr lang="en-US" sz="2000" dirty="0"/>
              <a:t>For CMS, shapes best described by MG5 NLO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04BFE6C6-D7B3-A14F-B28A-B6245262E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2046397"/>
            <a:ext cx="3269624" cy="4693334"/>
          </a:xfrm>
          <a:prstGeom prst="rect">
            <a:avLst/>
          </a:prstGeom>
        </p:spPr>
      </p:pic>
      <p:pic>
        <p:nvPicPr>
          <p:cNvPr id="8" name="Picture 7" descr="Chart&#10;&#10;Description automatically generated with low confidence">
            <a:extLst>
              <a:ext uri="{FF2B5EF4-FFF2-40B4-BE49-F238E27FC236}">
                <a16:creationId xmlns:a16="http://schemas.microsoft.com/office/drawing/2014/main" id="{42B3AC9A-7129-5A4A-8E74-32ADA7745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967881"/>
            <a:ext cx="3695700" cy="47625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1BF205E-30D7-7142-A4BD-BB0F1CAB0B7B}"/>
              </a:ext>
            </a:extLst>
          </p:cNvPr>
          <p:cNvSpPr/>
          <p:nvPr/>
        </p:nvSpPr>
        <p:spPr>
          <a:xfrm>
            <a:off x="1025886" y="1783215"/>
            <a:ext cx="2146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JHEP</a:t>
            </a:r>
            <a:r>
              <a:rPr lang="en-US" dirty="0"/>
              <a:t> 07 (2020) 44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625CE7-F9D4-E449-92BA-01D931C362A6}"/>
              </a:ext>
            </a:extLst>
          </p:cNvPr>
          <p:cNvSpPr/>
          <p:nvPr/>
        </p:nvSpPr>
        <p:spPr>
          <a:xfrm>
            <a:off x="5327005" y="1783215"/>
            <a:ext cx="395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arxiv:2112.09659  CMS-SMP-20-015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71EAD5-0989-9F43-A95A-8C82E12E3986}"/>
              </a:ext>
            </a:extLst>
          </p:cNvPr>
          <p:cNvSpPr txBox="1"/>
          <p:nvPr/>
        </p:nvSpPr>
        <p:spPr>
          <a:xfrm>
            <a:off x="8801100" y="650908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1929102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84055-6854-9C46-8D8D-04C23D5A2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410" y="244966"/>
            <a:ext cx="5780088" cy="60325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4C982-7706-244E-8792-81ABFEA35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562" y="1052179"/>
            <a:ext cx="8614611" cy="5087937"/>
          </a:xfrm>
        </p:spPr>
        <p:txBody>
          <a:bodyPr/>
          <a:lstStyle/>
          <a:p>
            <a:r>
              <a:rPr lang="en-US" sz="2000" dirty="0" err="1"/>
              <a:t>V+heavy</a:t>
            </a:r>
            <a:r>
              <a:rPr lang="en-US" sz="2000" dirty="0"/>
              <a:t> flavor production is a source of very interesting physics at the LHC, with crucial information for heavy </a:t>
            </a:r>
            <a:r>
              <a:rPr lang="en-US" sz="2000" dirty="0" err="1"/>
              <a:t>flavour</a:t>
            </a:r>
            <a:r>
              <a:rPr lang="en-US" sz="2000" dirty="0"/>
              <a:t> PDFs such as strange and charm</a:t>
            </a:r>
          </a:p>
          <a:p>
            <a:r>
              <a:rPr lang="en-US" sz="2000" dirty="0"/>
              <a:t>Precision predictions are starting to become available at NNLO, but there is a mis-match between theoretical and experimental jet definitions that needs to be resolved</a:t>
            </a:r>
          </a:p>
          <a:p>
            <a:r>
              <a:rPr lang="en-US" sz="2000" dirty="0"/>
              <a:t>Need NNLO predictions for </a:t>
            </a:r>
            <a:r>
              <a:rPr lang="en-US" sz="2000" dirty="0" err="1"/>
              <a:t>photon+HF</a:t>
            </a:r>
            <a:r>
              <a:rPr lang="en-US" sz="2000" dirty="0"/>
              <a:t> (with isolation prescription for the photons)</a:t>
            </a:r>
          </a:p>
          <a:p>
            <a:r>
              <a:rPr lang="en-US" sz="2000" dirty="0"/>
              <a:t>Greatest precision of V+HF theory achieved at NNLO, but kinematic cuts make matching to </a:t>
            </a:r>
            <a:r>
              <a:rPr lang="en-US" sz="2000" dirty="0" err="1"/>
              <a:t>parton</a:t>
            </a:r>
            <a:r>
              <a:rPr lang="en-US" sz="2000" dirty="0"/>
              <a:t> showers possibly necessary</a:t>
            </a:r>
          </a:p>
          <a:p>
            <a:pPr lvl="1">
              <a:buClr>
                <a:srgbClr val="FF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/>
              <a:t>this is an extremely complex problem, </a:t>
            </a:r>
            <a:r>
              <a:rPr lang="en-US" sz="2000" dirty="0" err="1"/>
              <a:t>V+j</a:t>
            </a:r>
            <a:r>
              <a:rPr lang="en-US" sz="2000" dirty="0"/>
              <a:t> </a:t>
            </a:r>
            <a:r>
              <a:rPr lang="en-US" sz="2000" dirty="0" err="1"/>
              <a:t>resummation</a:t>
            </a:r>
            <a:r>
              <a:rPr lang="en-US" sz="2000" dirty="0"/>
              <a:t> with an extra mass scale thrown in for fun</a:t>
            </a:r>
            <a:endParaRPr lang="en-US" sz="2400" dirty="0"/>
          </a:p>
          <a:p>
            <a:r>
              <a:rPr lang="en-US" sz="2000" dirty="0"/>
              <a:t>NNLO V+HF predictions with fragmentation functions on the way</a:t>
            </a:r>
          </a:p>
          <a:p>
            <a:pPr lvl="1"/>
            <a:r>
              <a:rPr lang="en-US" sz="2000" dirty="0"/>
              <a:t>see talk by </a:t>
            </a:r>
            <a:r>
              <a:rPr lang="en-US" sz="2000" dirty="0" err="1"/>
              <a:t>Czakon</a:t>
            </a:r>
            <a:r>
              <a:rPr lang="en-US" sz="2000" dirty="0"/>
              <a:t> earlier today</a:t>
            </a:r>
          </a:p>
          <a:p>
            <a:r>
              <a:rPr lang="en-US" sz="2000" dirty="0"/>
              <a:t>Would be nice to have comparisons with more modern PDFs</a:t>
            </a:r>
          </a:p>
          <a:p>
            <a:r>
              <a:rPr lang="en-US" sz="2000" dirty="0"/>
              <a:t>We have only just begun to tap the data taken at 13 </a:t>
            </a:r>
            <a:r>
              <a:rPr lang="en-US" sz="2000" dirty="0" err="1"/>
              <a:t>TeV</a:t>
            </a:r>
            <a:r>
              <a:rPr lang="en-US" sz="2000" dirty="0"/>
              <a:t> (-&gt;13.6 </a:t>
            </a:r>
            <a:r>
              <a:rPr lang="en-US" sz="2000" dirty="0" err="1"/>
              <a:t>TeV</a:t>
            </a:r>
            <a:r>
              <a:rPr lang="en-US" sz="2000" dirty="0"/>
              <a:t>), and the comparison to precision predictions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CC346-0E4C-2B49-9809-162511FB5DF6}"/>
              </a:ext>
            </a:extLst>
          </p:cNvPr>
          <p:cNvSpPr txBox="1"/>
          <p:nvPr/>
        </p:nvSpPr>
        <p:spPr>
          <a:xfrm>
            <a:off x="8610600" y="646095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0403080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D059C-C40A-0C41-BAAE-679D79651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AC645-15EC-E74E-85EC-6FC6BE62E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257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484F2-C2D5-3847-89B5-3C2094AA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1956" y="258940"/>
            <a:ext cx="5780088" cy="603250"/>
          </a:xfrm>
        </p:spPr>
        <p:txBody>
          <a:bodyPr/>
          <a:lstStyle/>
          <a:p>
            <a:r>
              <a:rPr lang="en-US" dirty="0" err="1"/>
              <a:t>Z+b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B6445-A791-FF43-A7DB-9CCEF0E48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057432"/>
            <a:ext cx="8077200" cy="5087937"/>
          </a:xfrm>
        </p:spPr>
        <p:txBody>
          <a:bodyPr/>
          <a:lstStyle/>
          <a:p>
            <a:r>
              <a:rPr lang="en-US" sz="1800" dirty="0"/>
              <a:t>Ignore LO predictions; NNPDF3.1 PDF is the most up-to-date of the two PDFs shown; would be nice to have comparisons of more modern PDFs as well (CT18, MSHT20, NNPDF4.0 (NNPDF3.1’)</a:t>
            </a:r>
          </a:p>
        </p:txBody>
      </p: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A228E874-1C2F-0E4D-808F-D1C13111F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945" y="2573687"/>
            <a:ext cx="6709893" cy="42843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683D37-7DA4-A141-AA16-DC633613825E}"/>
              </a:ext>
            </a:extLst>
          </p:cNvPr>
          <p:cNvSpPr txBox="1"/>
          <p:nvPr/>
        </p:nvSpPr>
        <p:spPr>
          <a:xfrm>
            <a:off x="5440018" y="2507427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D670DE-320E-CD4E-AB38-C408226ABD54}"/>
              </a:ext>
            </a:extLst>
          </p:cNvPr>
          <p:cNvSpPr txBox="1"/>
          <p:nvPr/>
        </p:nvSpPr>
        <p:spPr>
          <a:xfrm>
            <a:off x="1815548" y="2204355"/>
            <a:ext cx="3950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arxiv:2112.09659  CMS-SMP-20-015</a:t>
            </a:r>
          </a:p>
        </p:txBody>
      </p:sp>
    </p:spTree>
    <p:extLst>
      <p:ext uri="{BB962C8B-B14F-4D97-AF65-F5344CB8AC3E}">
        <p14:creationId xmlns:p14="http://schemas.microsoft.com/office/powerpoint/2010/main" val="3961329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7EE2D-F63F-DD4A-B4AF-F22F27AD6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hart&#10;&#10;Description automatically generated with low confidence">
            <a:extLst>
              <a:ext uri="{FF2B5EF4-FFF2-40B4-BE49-F238E27FC236}">
                <a16:creationId xmlns:a16="http://schemas.microsoft.com/office/drawing/2014/main" id="{E107B691-8DE3-7B43-A4D2-2E021D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7076"/>
            <a:ext cx="9144000" cy="570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63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D0DBF-4248-104A-A724-1701F6915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Strange/charm PDFs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7F1E5-ACF3-EA4C-A677-FAB123034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207" y="1025275"/>
            <a:ext cx="5293963" cy="5087937"/>
          </a:xfrm>
        </p:spPr>
        <p:txBody>
          <a:bodyPr/>
          <a:lstStyle/>
          <a:p>
            <a:r>
              <a:rPr lang="en-US" sz="1600" dirty="0"/>
              <a:t>Consider the strange quark PDF</a:t>
            </a:r>
          </a:p>
          <a:p>
            <a:r>
              <a:rPr lang="en-US" sz="1600" dirty="0"/>
              <a:t>There is a large difference between CT18 and CT18A/MSHT20/NNPDF3.1 due almost entirely to the ATLAS 7 </a:t>
            </a:r>
            <a:r>
              <a:rPr lang="en-US" sz="1600" dirty="0" err="1"/>
              <a:t>TeV</a:t>
            </a:r>
            <a:r>
              <a:rPr lang="en-US" sz="1600" dirty="0"/>
              <a:t> W/Z data</a:t>
            </a:r>
          </a:p>
          <a:p>
            <a:r>
              <a:rPr lang="en-US" sz="1600" dirty="0"/>
              <a:t>The difference between the W and Z cross sections requires a larger strange quark (s-sbar-&gt;Z)</a:t>
            </a:r>
          </a:p>
          <a:p>
            <a:r>
              <a:rPr lang="en-US" sz="1600" b="1" dirty="0">
                <a:solidFill>
                  <a:schemeClr val="accent2"/>
                </a:solidFill>
              </a:rPr>
              <a:t>All 3 groups fit the ATLAS W/Z data equally poorly</a:t>
            </a:r>
          </a:p>
          <a:p>
            <a:r>
              <a:rPr lang="en-US" sz="1600" dirty="0"/>
              <a:t>Because of its fitting criteria, CT18 does not use the 7 </a:t>
            </a:r>
            <a:r>
              <a:rPr lang="en-US" sz="1600" dirty="0" err="1"/>
              <a:t>TeV</a:t>
            </a:r>
            <a:r>
              <a:rPr lang="en-US" sz="1600" dirty="0"/>
              <a:t> W/Z data for its main fit (but it is in CT18A)</a:t>
            </a:r>
          </a:p>
          <a:p>
            <a:r>
              <a:rPr lang="en-US" sz="1600" dirty="0" err="1">
                <a:solidFill>
                  <a:srgbClr val="002060"/>
                </a:solidFill>
              </a:rPr>
              <a:t>W+c</a:t>
            </a:r>
            <a:r>
              <a:rPr lang="en-US" sz="1600" dirty="0">
                <a:solidFill>
                  <a:srgbClr val="002060"/>
                </a:solidFill>
              </a:rPr>
              <a:t> data offer another window on the strange quark distribution</a:t>
            </a:r>
          </a:p>
          <a:p>
            <a:r>
              <a:rPr lang="en-US" sz="1600" dirty="0"/>
              <a:t>NNPDF3.1 has a different charm distribution then CT18/MSHT20, due to its fitting the charm distribution as a free parameter, rather then generating perturbatively through gluon splitting; an intrinsic charm component may be present at high x</a:t>
            </a:r>
          </a:p>
          <a:p>
            <a:r>
              <a:rPr lang="en-US" sz="1600" dirty="0"/>
              <a:t>CT has published PDF sets in which an intrinsic component of charm is modeled. The addition of this intrinsic component leads to a small, but noticeable, reduction in global </a:t>
            </a:r>
            <a:r>
              <a:rPr lang="en-US" sz="1600" dirty="0">
                <a:latin typeface="Symbol" pitchFamily="2" charset="2"/>
              </a:rPr>
              <a:t>c</a:t>
            </a:r>
            <a:r>
              <a:rPr lang="en-US" sz="1600" baseline="30000" dirty="0"/>
              <a:t>2</a:t>
            </a:r>
          </a:p>
          <a:p>
            <a:r>
              <a:rPr lang="en-US" sz="1600" dirty="0" err="1">
                <a:solidFill>
                  <a:srgbClr val="002060"/>
                </a:solidFill>
              </a:rPr>
              <a:t>Z+c</a:t>
            </a:r>
            <a:r>
              <a:rPr lang="en-US" sz="1600" dirty="0">
                <a:solidFill>
                  <a:srgbClr val="002060"/>
                </a:solidFill>
              </a:rPr>
              <a:t>/</a:t>
            </a:r>
            <a:r>
              <a:rPr lang="en-US" sz="1600" dirty="0" err="1">
                <a:solidFill>
                  <a:srgbClr val="002060"/>
                </a:solidFill>
                <a:latin typeface="Symbol" pitchFamily="2" charset="2"/>
              </a:rPr>
              <a:t>g</a:t>
            </a:r>
            <a:r>
              <a:rPr lang="en-US" sz="1600" dirty="0" err="1">
                <a:solidFill>
                  <a:srgbClr val="002060"/>
                </a:solidFill>
              </a:rPr>
              <a:t>+c</a:t>
            </a:r>
            <a:r>
              <a:rPr lang="en-US" sz="1600" dirty="0">
                <a:solidFill>
                  <a:srgbClr val="002060"/>
                </a:solidFill>
              </a:rPr>
              <a:t> offers another window on the charm quark</a:t>
            </a:r>
          </a:p>
        </p:txBody>
      </p:sp>
      <p:pic>
        <p:nvPicPr>
          <p:cNvPr id="5" name="Picture 4" descr="Chart, surface chart&#10;&#10;Description automatically generated">
            <a:extLst>
              <a:ext uri="{FF2B5EF4-FFF2-40B4-BE49-F238E27FC236}">
                <a16:creationId xmlns:a16="http://schemas.microsoft.com/office/drawing/2014/main" id="{07BE1597-0854-1149-B7F5-36F80BDCE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855" y="1750600"/>
            <a:ext cx="3483145" cy="2579457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14F5A215-680E-5544-BCBD-7435DC78F2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0856" y="4278542"/>
            <a:ext cx="3483144" cy="25794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0E8D1A-F20C-0A4F-AA5D-314035ABCABC}"/>
              </a:ext>
            </a:extLst>
          </p:cNvPr>
          <p:cNvSpPr txBox="1"/>
          <p:nvPr/>
        </p:nvSpPr>
        <p:spPr>
          <a:xfrm>
            <a:off x="5660855" y="1289252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PDF4LHC21: arXiv:2203.05506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8131E6-D3CF-1747-8627-075E1D3BE909}"/>
              </a:ext>
            </a:extLst>
          </p:cNvPr>
          <p:cNvSpPr txBox="1"/>
          <p:nvPr/>
        </p:nvSpPr>
        <p:spPr>
          <a:xfrm>
            <a:off x="8933546" y="657288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84276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12FF3-F2D8-F74D-A045-200E5E230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01" y="237637"/>
            <a:ext cx="7462044" cy="603250"/>
          </a:xfrm>
        </p:spPr>
        <p:txBody>
          <a:bodyPr/>
          <a:lstStyle/>
          <a:p>
            <a:r>
              <a:rPr lang="en-US" sz="3200" dirty="0"/>
              <a:t>Charm and b quark distributions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825CB-EB29-944D-9016-34E8258594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Perturbative view is that c and b quarks are not present in the proton at scales lower then their masses</a:t>
            </a:r>
          </a:p>
          <a:p>
            <a:r>
              <a:rPr lang="en-US" sz="2000" dirty="0"/>
              <a:t>They can be produced in the initial state at scales higher then their masses through gluon splitting into quark-antiquark pairs (thus primarily at lower x)</a:t>
            </a:r>
          </a:p>
          <a:p>
            <a:pPr lvl="1"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2000" dirty="0"/>
              <a:t>only things that drive production (besides the gluon distribution) are the heavy quark mass and the value of </a:t>
            </a:r>
            <a:r>
              <a:rPr lang="en-US" sz="2000" dirty="0">
                <a:latin typeface="Symbol" pitchFamily="2" charset="2"/>
              </a:rPr>
              <a:t>a</a:t>
            </a:r>
            <a:r>
              <a:rPr lang="en-US" sz="2000" baseline="-25000" dirty="0"/>
              <a:t>s</a:t>
            </a:r>
            <a:r>
              <a:rPr lang="en-US" sz="2000" dirty="0"/>
              <a:t>(</a:t>
            </a:r>
            <a:r>
              <a:rPr lang="en-US" sz="2000" dirty="0" err="1"/>
              <a:t>m</a:t>
            </a:r>
            <a:r>
              <a:rPr lang="en-US" sz="2000" baseline="-25000" dirty="0" err="1"/>
              <a:t>Z</a:t>
            </a:r>
            <a:r>
              <a:rPr lang="en-US" sz="2000" dirty="0"/>
              <a:t>)</a:t>
            </a:r>
          </a:p>
          <a:p>
            <a:r>
              <a:rPr lang="en-US" sz="2000" dirty="0"/>
              <a:t>But the proton can also have an intrinsic charm (and bottom for that matter) component through a |</a:t>
            </a:r>
            <a:r>
              <a:rPr lang="en-US" sz="2000" dirty="0" err="1"/>
              <a:t>uudcc</a:t>
            </a:r>
            <a:r>
              <a:rPr lang="en-US" sz="2000" dirty="0"/>
              <a:t>&gt; </a:t>
            </a:r>
            <a:r>
              <a:rPr lang="en-US" sz="2000" dirty="0" err="1"/>
              <a:t>Fock</a:t>
            </a:r>
            <a:r>
              <a:rPr lang="en-US" sz="2000" dirty="0"/>
              <a:t> state, primarily at higher x</a:t>
            </a:r>
          </a:p>
          <a:p>
            <a:pPr lvl="1">
              <a:buClr>
                <a:srgbClr val="FF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/>
              <a:t>there are models (BHPS, incorporated by the CTEQ group), and increasingly, predictions from lattice gauge theory</a:t>
            </a:r>
          </a:p>
          <a:p>
            <a:r>
              <a:rPr lang="en-US" sz="2000" dirty="0"/>
              <a:t>In PDF fits, heavy quarks can be produced through QCD evolution, or through QCD evolution + an intrinsic component through a model (CTEQ), or through a free fit to the heavy quark PDF in a similar manner as for the lighter quarks (NNPDF)</a:t>
            </a:r>
          </a:p>
          <a:p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B2DE936-4E85-C24B-BD1D-9CF94B539B00}"/>
              </a:ext>
            </a:extLst>
          </p:cNvPr>
          <p:cNvCxnSpPr>
            <a:cxnSpLocks/>
          </p:cNvCxnSpPr>
          <p:nvPr/>
        </p:nvCxnSpPr>
        <p:spPr bwMode="auto">
          <a:xfrm>
            <a:off x="5402180" y="3904160"/>
            <a:ext cx="175765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6F3E432-86F9-E04B-9BB0-6B9ED0F91A5A}"/>
              </a:ext>
            </a:extLst>
          </p:cNvPr>
          <p:cNvSpPr txBox="1"/>
          <p:nvPr/>
        </p:nvSpPr>
        <p:spPr>
          <a:xfrm>
            <a:off x="8915400" y="65572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43012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82C4-F770-3440-874C-01083F290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4549" y="213681"/>
            <a:ext cx="5780088" cy="603250"/>
          </a:xfrm>
        </p:spPr>
        <p:txBody>
          <a:bodyPr/>
          <a:lstStyle/>
          <a:p>
            <a:r>
              <a:rPr lang="en-US" dirty="0"/>
              <a:t>V+HF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794AB-A85B-2347-A865-4EDE82AAA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088273"/>
            <a:ext cx="8077200" cy="5087937"/>
          </a:xfrm>
        </p:spPr>
        <p:txBody>
          <a:bodyPr/>
          <a:lstStyle/>
          <a:p>
            <a:r>
              <a:rPr lang="en-US" sz="1800" dirty="0"/>
              <a:t>A heavy flavor quark can be present in the initial state or produced through gluon splitting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The calculation can be performed in a scheme where there are only 4 </a:t>
            </a:r>
            <a:r>
              <a:rPr lang="en-US" sz="1800" dirty="0" err="1"/>
              <a:t>parton</a:t>
            </a:r>
            <a:r>
              <a:rPr lang="en-US" sz="1800" dirty="0"/>
              <a:t> </a:t>
            </a:r>
            <a:r>
              <a:rPr lang="en-US" sz="1800" dirty="0" err="1"/>
              <a:t>flavours</a:t>
            </a:r>
            <a:r>
              <a:rPr lang="en-US" sz="1800" dirty="0"/>
              <a:t> (4FNS) or in which the b-quark is included (5-FNS)</a:t>
            </a:r>
          </a:p>
          <a:p>
            <a:r>
              <a:rPr lang="en-US" sz="1800" dirty="0"/>
              <a:t>The kinematics can drive the subprocess for the production, as for example, whether the final state heavy quark (jet) has to pass only some minimum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 requirement, or whether it has to roughly balance the boson transverse momentum</a:t>
            </a:r>
          </a:p>
          <a:p>
            <a:r>
              <a:rPr lang="en-US" sz="1800" dirty="0"/>
              <a:t>If it’s the former, then the final state c or b quark is likely to arise through gluon splitting, especially given the additional gluon </a:t>
            </a:r>
            <a:r>
              <a:rPr lang="en-US" sz="1800" dirty="0" err="1"/>
              <a:t>splittings</a:t>
            </a:r>
            <a:r>
              <a:rPr lang="en-US" sz="1800" dirty="0"/>
              <a:t> that may occur in a </a:t>
            </a:r>
            <a:r>
              <a:rPr lang="en-US" sz="1800" dirty="0" err="1"/>
              <a:t>parton</a:t>
            </a:r>
            <a:r>
              <a:rPr lang="en-US" sz="1800" dirty="0"/>
              <a:t> shower (</a:t>
            </a:r>
            <a:r>
              <a:rPr lang="en-US" sz="1800" i="1" dirty="0"/>
              <a:t>JHEP</a:t>
            </a:r>
            <a:r>
              <a:rPr lang="en-US" sz="1800" dirty="0"/>
              <a:t> 02 (2018) 059)</a:t>
            </a:r>
          </a:p>
          <a:p>
            <a:pPr lvl="1"/>
            <a:r>
              <a:rPr lang="en-US" sz="1800" dirty="0"/>
              <a:t>this effect is more pronounced if there is a hierarchy of scales, i.e.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baseline="30000" dirty="0" err="1"/>
              <a:t>jet</a:t>
            </a:r>
            <a:r>
              <a:rPr lang="en-US" sz="1800" dirty="0"/>
              <a:t>&gt;&gt;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baseline="30000" dirty="0" err="1"/>
              <a:t>charm</a:t>
            </a:r>
            <a:r>
              <a:rPr lang="en-US" sz="1800" dirty="0"/>
              <a:t> (would be useful to measure differentially in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baseline="30000" dirty="0" err="1"/>
              <a:t>jet</a:t>
            </a:r>
            <a:r>
              <a:rPr lang="en-US" sz="1800" dirty="0"/>
              <a:t>)</a:t>
            </a:r>
            <a:endParaRPr lang="en-US" sz="1800" baseline="30000" dirty="0"/>
          </a:p>
        </p:txBody>
      </p:sp>
      <p:pic>
        <p:nvPicPr>
          <p:cNvPr id="4" name="Picture 3" descr="A picture containing clock, gauge&#10;&#10;Description automatically generated">
            <a:extLst>
              <a:ext uri="{FF2B5EF4-FFF2-40B4-BE49-F238E27FC236}">
                <a16:creationId xmlns:a16="http://schemas.microsoft.com/office/drawing/2014/main" id="{90ECF419-F69A-3D4E-8E85-EF59CDCDBB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53" y="1906451"/>
            <a:ext cx="5118705" cy="888530"/>
          </a:xfrm>
          <a:prstGeom prst="rect">
            <a:avLst/>
          </a:prstGeom>
        </p:spPr>
      </p:pic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EE2EEF16-5509-3048-A85F-27652D8A69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4330"/>
          <a:stretch/>
        </p:blipFill>
        <p:spPr>
          <a:xfrm>
            <a:off x="5613721" y="1906450"/>
            <a:ext cx="2690671" cy="8885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D3824D-4314-494F-9611-A67ADD5DF819}"/>
              </a:ext>
            </a:extLst>
          </p:cNvPr>
          <p:cNvSpPr txBox="1"/>
          <p:nvPr/>
        </p:nvSpPr>
        <p:spPr>
          <a:xfrm>
            <a:off x="8927432" y="650908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7894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B9E9E-EA26-EA4F-B483-960B251A2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426" y="185506"/>
            <a:ext cx="5780088" cy="603250"/>
          </a:xfrm>
        </p:spPr>
        <p:txBody>
          <a:bodyPr/>
          <a:lstStyle/>
          <a:p>
            <a:r>
              <a:rPr lang="en-US" dirty="0"/>
              <a:t>Jet tagging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0937D-FF14-0841-A9DA-BC12E28E9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489" y="1049931"/>
            <a:ext cx="8390373" cy="5087937"/>
          </a:xfrm>
        </p:spPr>
        <p:txBody>
          <a:bodyPr/>
          <a:lstStyle/>
          <a:p>
            <a:r>
              <a:rPr lang="en-US" sz="2400" dirty="0"/>
              <a:t>There is also the issue of how the heavy flavor jet is tagged; the theory predictions use a flavor tagging </a:t>
            </a:r>
            <a:r>
              <a:rPr lang="en-US" sz="2400" dirty="0" err="1"/>
              <a:t>k</a:t>
            </a:r>
            <a:r>
              <a:rPr lang="en-US" sz="2400" baseline="-25000" dirty="0" err="1"/>
              <a:t>T</a:t>
            </a:r>
            <a:r>
              <a:rPr lang="en-US" sz="2400" dirty="0"/>
              <a:t> jet algorithm in which the distance between pseudo-jets </a:t>
            </a:r>
            <a:r>
              <a:rPr lang="en-US" sz="2400" i="1" dirty="0"/>
              <a:t>i</a:t>
            </a:r>
            <a:r>
              <a:rPr lang="en-US" sz="2400" dirty="0"/>
              <a:t> and </a:t>
            </a:r>
            <a:r>
              <a:rPr lang="en-US" sz="2400" i="1" dirty="0"/>
              <a:t>j </a:t>
            </a:r>
            <a:r>
              <a:rPr lang="en-US" sz="2400" dirty="0"/>
              <a:t>(</a:t>
            </a:r>
            <a:r>
              <a:rPr lang="en-US" sz="2400" i="1" dirty="0" err="1"/>
              <a:t>d</a:t>
            </a:r>
            <a:r>
              <a:rPr lang="en-US" sz="2400" i="1" baseline="-25000" dirty="0" err="1"/>
              <a:t>ij</a:t>
            </a:r>
            <a:r>
              <a:rPr lang="en-US" sz="2400" dirty="0"/>
              <a:t>) are dependent on the </a:t>
            </a:r>
            <a:r>
              <a:rPr lang="en-US" sz="2400" dirty="0" err="1"/>
              <a:t>flavour</a:t>
            </a:r>
            <a:r>
              <a:rPr lang="en-US" sz="2400" dirty="0"/>
              <a:t> of the considered </a:t>
            </a:r>
            <a:r>
              <a:rPr lang="en-US" sz="2400" dirty="0" err="1"/>
              <a:t>partons</a:t>
            </a:r>
            <a:endParaRPr lang="en-US" sz="2400" dirty="0"/>
          </a:p>
          <a:p>
            <a:pPr lvl="1">
              <a:buClr>
                <a:srgbClr val="CC0033"/>
              </a:buClr>
              <a:buSzPct val="100000"/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Clr>
                <a:srgbClr val="CC0033"/>
              </a:buClr>
              <a:buSzPct val="100000"/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Clr>
                <a:srgbClr val="CC003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the distance to the beam is also </a:t>
            </a:r>
            <a:r>
              <a:rPr lang="en-US" sz="2400" dirty="0" err="1"/>
              <a:t>flavour</a:t>
            </a:r>
            <a:r>
              <a:rPr lang="en-US" sz="2400" dirty="0"/>
              <a:t>-dependent</a:t>
            </a:r>
          </a:p>
          <a:p>
            <a:pPr lvl="1"/>
            <a:endParaRPr lang="en-US" sz="2400" dirty="0"/>
          </a:p>
          <a:p>
            <a:pPr lvl="1"/>
            <a:endParaRPr lang="en-US" sz="2000" dirty="0"/>
          </a:p>
          <a:p>
            <a:r>
              <a:rPr lang="en-US" sz="2400" dirty="0"/>
              <a:t>The experimental measurements typically use the anti-</a:t>
            </a:r>
            <a:r>
              <a:rPr lang="en-US" sz="2400" dirty="0" err="1"/>
              <a:t>k</a:t>
            </a:r>
            <a:r>
              <a:rPr lang="en-US" sz="2400" baseline="-25000" dirty="0" err="1"/>
              <a:t>T</a:t>
            </a:r>
            <a:r>
              <a:rPr lang="en-US" sz="2400" dirty="0"/>
              <a:t> jet algorithm with later flavor identification (</a:t>
            </a:r>
            <a:r>
              <a:rPr lang="en-US" sz="2400" i="1" dirty="0" err="1"/>
              <a:t>Eur.Phys.J.C</a:t>
            </a:r>
            <a:r>
              <a:rPr lang="en-US" sz="2400" dirty="0"/>
              <a:t> 47 (2006) 113)</a:t>
            </a:r>
          </a:p>
          <a:p>
            <a:r>
              <a:rPr lang="en-US" sz="2400" dirty="0"/>
              <a:t>The difference between the two may not be small (10-15%)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0042FD-01DD-CD4B-B99A-5AB359F60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139" y="2920811"/>
            <a:ext cx="6873071" cy="715793"/>
          </a:xfrm>
          <a:prstGeom prst="rect">
            <a:avLst/>
          </a:prstGeom>
        </p:spPr>
      </p:pic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4AD7749A-E58B-7149-9529-7DFCB9B45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754" y="4149084"/>
            <a:ext cx="5121868" cy="7381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74F058-7435-D64D-A4E4-2D5606855209}"/>
              </a:ext>
            </a:extLst>
          </p:cNvPr>
          <p:cNvSpPr txBox="1"/>
          <p:nvPr/>
        </p:nvSpPr>
        <p:spPr>
          <a:xfrm>
            <a:off x="8907862" y="65213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37353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AC806-8F21-8142-9027-311562E13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5573" y="307975"/>
            <a:ext cx="5780088" cy="603250"/>
          </a:xfrm>
        </p:spPr>
        <p:txBody>
          <a:bodyPr/>
          <a:lstStyle/>
          <a:p>
            <a:r>
              <a:rPr lang="en-US" dirty="0" err="1"/>
              <a:t>W+c</a:t>
            </a:r>
            <a:r>
              <a:rPr lang="en-US" dirty="0"/>
              <a:t> jets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90A71-134C-F040-84DE-BA48CD303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Measurement carried out inclusively, and differentially as function of 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r>
              <a:rPr lang="en-US" sz="2000" dirty="0"/>
              <a:t> and </a:t>
            </a:r>
            <a:r>
              <a:rPr lang="en-US" sz="2000" dirty="0">
                <a:latin typeface="Symbol" pitchFamily="2" charset="2"/>
              </a:rPr>
              <a:t>h</a:t>
            </a:r>
            <a:r>
              <a:rPr lang="en-US" sz="2000" dirty="0"/>
              <a:t> of lepton</a:t>
            </a:r>
          </a:p>
        </p:txBody>
      </p:sp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2E3FBA43-D170-0E41-BFA3-8A9932CC8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70" y="1909738"/>
            <a:ext cx="5891514" cy="888530"/>
          </a:xfrm>
          <a:prstGeom prst="rect">
            <a:avLst/>
          </a:prstGeom>
        </p:spPr>
      </p:pic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DA78FCB0-4D33-644D-A805-12E4C75E2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7506"/>
            <a:ext cx="9144000" cy="37644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9753980-E4A2-EF4B-A239-576B04DA4D23}"/>
              </a:ext>
            </a:extLst>
          </p:cNvPr>
          <p:cNvSpPr/>
          <p:nvPr/>
        </p:nvSpPr>
        <p:spPr>
          <a:xfrm>
            <a:off x="2519739" y="2862840"/>
            <a:ext cx="4104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arXiv:2112.00895 (submitted to EPJC)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FC32D1-88E3-264A-9942-4C759DB87BAB}"/>
              </a:ext>
            </a:extLst>
          </p:cNvPr>
          <p:cNvSpPr txBox="1"/>
          <p:nvPr/>
        </p:nvSpPr>
        <p:spPr>
          <a:xfrm>
            <a:off x="6319777" y="1713053"/>
            <a:ext cx="29225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</a:rPr>
              <a:t>Note: W and c quark should</a:t>
            </a:r>
          </a:p>
          <a:p>
            <a:r>
              <a:rPr lang="en-US" sz="1600" dirty="0">
                <a:solidFill>
                  <a:srgbClr val="7030A0"/>
                </a:solidFill>
              </a:rPr>
              <a:t>be of opposite sign; SS-OS</a:t>
            </a:r>
          </a:p>
          <a:p>
            <a:r>
              <a:rPr lang="en-US" sz="1600" dirty="0">
                <a:solidFill>
                  <a:srgbClr val="7030A0"/>
                </a:solidFill>
              </a:rPr>
              <a:t>suppresses contributions from</a:t>
            </a:r>
          </a:p>
          <a:p>
            <a:r>
              <a:rPr lang="en-US" sz="1600" dirty="0">
                <a:solidFill>
                  <a:srgbClr val="7030A0"/>
                </a:solidFill>
              </a:rPr>
              <a:t>gluon splitting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715986-9FA5-294F-9E74-6A475115C562}"/>
              </a:ext>
            </a:extLst>
          </p:cNvPr>
          <p:cNvSpPr txBox="1"/>
          <p:nvPr/>
        </p:nvSpPr>
        <p:spPr>
          <a:xfrm>
            <a:off x="8903283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AC7D0C-690C-C044-96A4-E052C9E81FCB}"/>
              </a:ext>
            </a:extLst>
          </p:cNvPr>
          <p:cNvSpPr txBox="1"/>
          <p:nvPr/>
        </p:nvSpPr>
        <p:spPr>
          <a:xfrm>
            <a:off x="6382934" y="4833256"/>
            <a:ext cx="1362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 strange</a:t>
            </a:r>
          </a:p>
          <a:p>
            <a:r>
              <a:rPr lang="en-US" sz="1200" dirty="0"/>
              <a:t>quark asymmetry</a:t>
            </a:r>
          </a:p>
        </p:txBody>
      </p:sp>
    </p:spTree>
    <p:extLst>
      <p:ext uri="{BB962C8B-B14F-4D97-AF65-F5344CB8AC3E}">
        <p14:creationId xmlns:p14="http://schemas.microsoft.com/office/powerpoint/2010/main" val="3915615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6D7FD-91B2-624E-B632-261780006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1955" y="271110"/>
            <a:ext cx="6431897" cy="603250"/>
          </a:xfrm>
        </p:spPr>
        <p:txBody>
          <a:bodyPr/>
          <a:lstStyle/>
          <a:p>
            <a:r>
              <a:rPr lang="en-US" sz="3200" dirty="0"/>
              <a:t>Differential cross sections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3F5BA-A4AE-9246-B26C-45477B0D4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344" y="1061529"/>
            <a:ext cx="3750197" cy="5087937"/>
          </a:xfrm>
        </p:spPr>
        <p:txBody>
          <a:bodyPr/>
          <a:lstStyle/>
          <a:p>
            <a:r>
              <a:rPr lang="en-US" sz="1800" dirty="0"/>
              <a:t>Require an isolated lepton (e or </a:t>
            </a:r>
            <a:r>
              <a:rPr lang="en-US" sz="1800" dirty="0">
                <a:latin typeface="Symbol" pitchFamily="2" charset="2"/>
              </a:rPr>
              <a:t>m</a:t>
            </a:r>
            <a:r>
              <a:rPr lang="en-US" sz="1800" dirty="0"/>
              <a:t>) with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&gt;30 GeV and |</a:t>
            </a:r>
            <a:r>
              <a:rPr lang="en-US" sz="1800" dirty="0">
                <a:latin typeface="Symbol" pitchFamily="2" charset="2"/>
              </a:rPr>
              <a:t>h</a:t>
            </a:r>
            <a:r>
              <a:rPr lang="en-US" sz="1800" dirty="0"/>
              <a:t>|&lt;2.1</a:t>
            </a:r>
          </a:p>
          <a:p>
            <a:r>
              <a:rPr lang="en-US" sz="1800" dirty="0"/>
              <a:t>Require a jet with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&gt;25 GeV with |</a:t>
            </a:r>
            <a:r>
              <a:rPr lang="en-US" sz="1800" dirty="0" err="1">
                <a:latin typeface="Symbol" pitchFamily="2" charset="2"/>
              </a:rPr>
              <a:t>h</a:t>
            </a:r>
            <a:r>
              <a:rPr lang="en-US" sz="1800" baseline="-25000" dirty="0" err="1"/>
              <a:t>jet</a:t>
            </a:r>
            <a:r>
              <a:rPr lang="en-US" sz="1800" dirty="0"/>
              <a:t>|&lt;2.5. Jets not selected if </a:t>
            </a:r>
            <a:r>
              <a:rPr lang="en-US" sz="1800" dirty="0">
                <a:latin typeface="Symbol" pitchFamily="2" charset="2"/>
              </a:rPr>
              <a:t>D</a:t>
            </a:r>
            <a:r>
              <a:rPr lang="en-US" sz="1800" dirty="0"/>
              <a:t>R(</a:t>
            </a:r>
            <a:r>
              <a:rPr lang="en-US" sz="1800" dirty="0" err="1"/>
              <a:t>jet,</a:t>
            </a:r>
            <a:r>
              <a:rPr lang="en-US" sz="1800" i="1" dirty="0" err="1"/>
              <a:t>l</a:t>
            </a:r>
            <a:r>
              <a:rPr lang="en-US" sz="1800" dirty="0"/>
              <a:t>)&lt;0.5</a:t>
            </a:r>
          </a:p>
          <a:p>
            <a:endParaRPr lang="en-US" sz="1800" dirty="0"/>
          </a:p>
          <a:p>
            <a:r>
              <a:rPr lang="en-US" sz="1800" dirty="0"/>
              <a:t>Data are larger then (NLO+PS) predictions for lepton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baseline="-25000" dirty="0"/>
              <a:t> </a:t>
            </a:r>
            <a:r>
              <a:rPr lang="en-US" sz="1800" dirty="0"/>
              <a:t>less then 65 GeV, but compatible within uncertainties</a:t>
            </a:r>
          </a:p>
          <a:p>
            <a:r>
              <a:rPr lang="en-US" sz="1800" dirty="0"/>
              <a:t>NNLO corrections for </a:t>
            </a:r>
            <a:r>
              <a:rPr lang="en-US" sz="1800" dirty="0" err="1"/>
              <a:t>W+c</a:t>
            </a:r>
            <a:r>
              <a:rPr lang="en-US" sz="1800" dirty="0"/>
              <a:t> predicted to be on the order of 5% for lepton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 less then 60 GeV and about 1% for larger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 values</a:t>
            </a:r>
          </a:p>
          <a:p>
            <a:pPr lvl="1"/>
            <a:r>
              <a:rPr lang="en-US" sz="1800" i="1" dirty="0"/>
              <a:t>JHEP </a:t>
            </a:r>
            <a:r>
              <a:rPr lang="en-US" sz="1800" dirty="0"/>
              <a:t>06 (2021) 100</a:t>
            </a:r>
          </a:p>
          <a:p>
            <a:r>
              <a:rPr lang="en-US" sz="1800" dirty="0"/>
              <a:t>This would improve the level of agreement with the data</a:t>
            </a:r>
          </a:p>
          <a:p>
            <a:endParaRPr lang="en-US" sz="18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120905C7-04B9-3A46-B373-BD6B587F2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540" y="1529091"/>
            <a:ext cx="4977115" cy="2690463"/>
          </a:xfrm>
          <a:prstGeom prst="rect">
            <a:avLst/>
          </a:prstGeom>
        </p:spPr>
      </p:pic>
      <p:pic>
        <p:nvPicPr>
          <p:cNvPr id="7" name="Picture 6" descr="Chart&#10;&#10;Description automatically generated with medium confidence">
            <a:extLst>
              <a:ext uri="{FF2B5EF4-FFF2-40B4-BE49-F238E27FC236}">
                <a16:creationId xmlns:a16="http://schemas.microsoft.com/office/drawing/2014/main" id="{2FB3ABF7-E353-F34B-B6B6-CB693BB48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8540" y="4167536"/>
            <a:ext cx="4977115" cy="26904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E3C56C-4229-1742-85B0-DDA1F24FCCD2}"/>
              </a:ext>
            </a:extLst>
          </p:cNvPr>
          <p:cNvSpPr txBox="1"/>
          <p:nvPr/>
        </p:nvSpPr>
        <p:spPr>
          <a:xfrm>
            <a:off x="8915358" y="655582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8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7D754B-EAE3-9B45-8454-F57DCA35CDB1}"/>
              </a:ext>
            </a:extLst>
          </p:cNvPr>
          <p:cNvSpPr/>
          <p:nvPr/>
        </p:nvSpPr>
        <p:spPr>
          <a:xfrm>
            <a:off x="4721518" y="1159759"/>
            <a:ext cx="4104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arXiv:2112.00895 (submitted to EPJC)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A158AAE-F97C-4148-A50A-85A5AEE50D54}"/>
              </a:ext>
            </a:extLst>
          </p:cNvPr>
          <p:cNvCxnSpPr>
            <a:cxnSpLocks/>
          </p:cNvCxnSpPr>
          <p:nvPr/>
        </p:nvCxnSpPr>
        <p:spPr bwMode="auto">
          <a:xfrm>
            <a:off x="3958539" y="4115233"/>
            <a:ext cx="150323" cy="2304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C8E7550-6CFF-7B41-9B58-2CE2A03208B3}"/>
              </a:ext>
            </a:extLst>
          </p:cNvPr>
          <p:cNvSpPr txBox="1"/>
          <p:nvPr/>
        </p:nvSpPr>
        <p:spPr>
          <a:xfrm>
            <a:off x="3501489" y="3881469"/>
            <a:ext cx="1465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cross section ratio </a:t>
            </a:r>
          </a:p>
        </p:txBody>
      </p:sp>
    </p:spTree>
    <p:extLst>
      <p:ext uri="{BB962C8B-B14F-4D97-AF65-F5344CB8AC3E}">
        <p14:creationId xmlns:p14="http://schemas.microsoft.com/office/powerpoint/2010/main" val="813877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E08D6-FA36-E341-AB51-3786E87D8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558" y="227354"/>
            <a:ext cx="6347862" cy="603250"/>
          </a:xfrm>
        </p:spPr>
        <p:txBody>
          <a:bodyPr/>
          <a:lstStyle/>
          <a:p>
            <a:r>
              <a:rPr lang="en-US" dirty="0"/>
              <a:t>(</a:t>
            </a:r>
            <a:r>
              <a:rPr lang="en-US" dirty="0" err="1"/>
              <a:t>W+c</a:t>
            </a:r>
            <a:r>
              <a:rPr lang="en-US" dirty="0"/>
              <a:t>) strange quark PDF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7F54F-0658-1D4E-9129-717909EA8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01" y="1084871"/>
            <a:ext cx="5638800" cy="5087937"/>
          </a:xfrm>
        </p:spPr>
        <p:txBody>
          <a:bodyPr/>
          <a:lstStyle/>
          <a:p>
            <a:r>
              <a:rPr lang="en-US" sz="1800" dirty="0"/>
              <a:t>Derived CMS strange quark consistent with that obtained by CT18 and MSHT20 for x&lt;0.01; somewhat larger at higher x</a:t>
            </a:r>
          </a:p>
          <a:p>
            <a:pPr lvl="1">
              <a:buClr>
                <a:srgbClr val="FF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/>
              <a:t>NB: MSHT20 includes ATLAS 7 </a:t>
            </a:r>
            <a:r>
              <a:rPr lang="en-US" sz="1800" dirty="0" err="1"/>
              <a:t>TeV</a:t>
            </a:r>
            <a:r>
              <a:rPr lang="en-US" sz="1800" dirty="0"/>
              <a:t> W/Z data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AC945EB-1345-2B42-9ECD-D0DA89187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969080" cy="30063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AEA42C-F725-0849-BE03-672EF57087CC}"/>
              </a:ext>
            </a:extLst>
          </p:cNvPr>
          <p:cNvSpPr txBox="1"/>
          <p:nvPr/>
        </p:nvSpPr>
        <p:spPr>
          <a:xfrm>
            <a:off x="1019573" y="6502121"/>
            <a:ext cx="4104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arXiv:2112.00895 (submitted to EPJC)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478C09-7017-4747-B2FC-E1C1A107DAAD}"/>
              </a:ext>
            </a:extLst>
          </p:cNvPr>
          <p:cNvSpPr txBox="1"/>
          <p:nvPr/>
        </p:nvSpPr>
        <p:spPr>
          <a:xfrm>
            <a:off x="3001300" y="3044795"/>
            <a:ext cx="2670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strangeness suppression factor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18BA53-3421-6B4F-93C7-D410C535D279}"/>
              </a:ext>
            </a:extLst>
          </p:cNvPr>
          <p:cNvCxnSpPr/>
          <p:nvPr/>
        </p:nvCxnSpPr>
        <p:spPr bwMode="auto">
          <a:xfrm flipH="1">
            <a:off x="3352800" y="3352572"/>
            <a:ext cx="212203" cy="3044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288DC83-D00B-8B42-B3E4-D211D3202810}"/>
              </a:ext>
            </a:extLst>
          </p:cNvPr>
          <p:cNvSpPr txBox="1"/>
          <p:nvPr/>
        </p:nvSpPr>
        <p:spPr>
          <a:xfrm>
            <a:off x="8831179" y="650212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457672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y_tal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y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45151</TotalTime>
  <Words>2154</Words>
  <Application>Microsoft Macintosh PowerPoint</Application>
  <PresentationFormat>On-screen Show (4:3)</PresentationFormat>
  <Paragraphs>263</Paragraphs>
  <Slides>26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Helvetica</vt:lpstr>
      <vt:lpstr>Iowan Old Style Roman</vt:lpstr>
      <vt:lpstr>Symbol</vt:lpstr>
      <vt:lpstr>Wingdings</vt:lpstr>
      <vt:lpstr>Zapf Dingbats</vt:lpstr>
      <vt:lpstr>Default Theme</vt:lpstr>
      <vt:lpstr>PowerPoint Presentation</vt:lpstr>
      <vt:lpstr>Background</vt:lpstr>
      <vt:lpstr>Strange/charm PDFs</vt:lpstr>
      <vt:lpstr>Charm and b quark distributions</vt:lpstr>
      <vt:lpstr>V+HF</vt:lpstr>
      <vt:lpstr>Jet tagging</vt:lpstr>
      <vt:lpstr>W+c jets</vt:lpstr>
      <vt:lpstr>Differential cross sections</vt:lpstr>
      <vt:lpstr>(W+c) strange quark PDF</vt:lpstr>
      <vt:lpstr>(W+c) strange quark PDF</vt:lpstr>
      <vt:lpstr>NNLO W+c-jet cross section calculation</vt:lpstr>
      <vt:lpstr>W+c at NNLO-differential</vt:lpstr>
      <vt:lpstr>W+c at NNLO</vt:lpstr>
      <vt:lpstr>Photon+charm jets</vt:lpstr>
      <vt:lpstr>Photon+b jets</vt:lpstr>
      <vt:lpstr>Z+c jets (arXiv:2109.08084)</vt:lpstr>
      <vt:lpstr>Z+b jets</vt:lpstr>
      <vt:lpstr>Z+b jet</vt:lpstr>
      <vt:lpstr>Most  important information comes from differential distributions, though</vt:lpstr>
      <vt:lpstr>Z+b at NNLO prediction</vt:lpstr>
      <vt:lpstr>Z+&gt;=2 b jets (DRbb)</vt:lpstr>
      <vt:lpstr>Z+&gt;=2 b jets (mbb)</vt:lpstr>
      <vt:lpstr>Summary</vt:lpstr>
      <vt:lpstr>PowerPoint Presentation</vt:lpstr>
      <vt:lpstr>Z+b</vt:lpstr>
      <vt:lpstr>PowerPoint Presentation</vt:lpstr>
    </vt:vector>
  </TitlesOfParts>
  <Company>Michigan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Highlights of 2019 Les Houches Session 1*</dc:title>
  <dc:creator>Office 2004 Test Drive User</dc:creator>
  <cp:lastModifiedBy>Huston, Joey</cp:lastModifiedBy>
  <cp:revision>209</cp:revision>
  <cp:lastPrinted>2022-04-07T21:21:21Z</cp:lastPrinted>
  <dcterms:created xsi:type="dcterms:W3CDTF">2019-06-22T09:57:08Z</dcterms:created>
  <dcterms:modified xsi:type="dcterms:W3CDTF">2022-04-13T14:45:19Z</dcterms:modified>
</cp:coreProperties>
</file>