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63" r:id="rId11"/>
    <p:sldId id="269" r:id="rId12"/>
    <p:sldId id="259" r:id="rId13"/>
    <p:sldId id="271" r:id="rId14"/>
    <p:sldId id="278" r:id="rId15"/>
    <p:sldId id="272" r:id="rId16"/>
    <p:sldId id="273" r:id="rId17"/>
    <p:sldId id="274" r:id="rId18"/>
    <p:sldId id="279" r:id="rId19"/>
    <p:sldId id="277" r:id="rId20"/>
    <p:sldId id="276" r:id="rId21"/>
    <p:sldId id="2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 userDrawn="1">
          <p15:clr>
            <a:srgbClr val="A4A3A4"/>
          </p15:clr>
        </p15:guide>
        <p15:guide id="2" pos="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9" autoAdjust="0"/>
  </p:normalViewPr>
  <p:slideViewPr>
    <p:cSldViewPr snapToGrid="0" showGuides="1">
      <p:cViewPr varScale="1">
        <p:scale>
          <a:sx n="116" d="100"/>
          <a:sy n="116" d="100"/>
        </p:scale>
        <p:origin x="276" y="108"/>
      </p:cViewPr>
      <p:guideLst>
        <p:guide orient="horz" pos="576"/>
        <p:guide pos="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52CA6-B253-4BDE-B9A3-68605BA655E2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A5868-9678-4D40-95F6-08B34E51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9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A5868-9678-4D40-95F6-08B34E51C7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68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A5868-9678-4D40-95F6-08B34E51C7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6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A5868-9678-4D40-95F6-08B34E51C7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22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F6700-221E-417D-95DC-BC464EA0A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B85D7D-BB67-4936-ADC8-57279D502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1EB26-5D0F-4CE3-9121-A7D9CD9D9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E08AA-6B14-4351-8348-605BC27E8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08D5D-F05A-4B30-8C57-033D18682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82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D745-FFC2-4D88-BC70-7DCB3CC29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8AEC1F-3350-4034-AE8B-1A7590943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912F5-006B-4CE0-BC10-F2FD3F161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AB919-6708-4181-9E56-9FA3EECF8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6F3AA-2FA8-465E-BF69-678099A7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5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656377-8E64-4E8A-A294-D61F1A9A67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FD4FA-C179-4B9B-A56D-2B5BDC82C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73A44-1EEB-4316-B450-0D1EC15A9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140E5-3383-4F72-86D4-4A8CFF0F2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4AFD1-C6DB-4A17-A5BE-45711D18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9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E8298-8272-4855-9D58-9195D090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21E7D-FAE6-4F15-A414-91447A55A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1C3F6-7722-4DCC-A691-43884D2A7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968EE-3136-46B2-826A-C5320BD7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7FBA8-F221-4973-920F-2886E7EC4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6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534FF-E182-4CB4-B8F2-624FAB057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A1570A-89E0-4BE9-ABB3-16476151E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188E9-2370-48D1-AAB6-11526947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BB128-D4DF-4EB9-829F-42890CEEF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74263-F9BC-4884-8E41-6B1412285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50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8085-3D19-4089-9C1D-EE6A3B9F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3C774-90F5-4E79-9D09-52B0BD473F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50108-1EED-4263-B361-B83A74DEF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190FC-9820-4DDA-BFF3-963ABA688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E7B6DF-17AA-4913-901D-8C4888CAF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8A7354-972C-4AF1-A8E3-98DA2398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6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AF621-01D9-47BC-9209-E19F42D73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3CD6B-0590-48C7-8A1C-C9A8134F9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3648BC-8422-41DC-B1D1-7EAEC6F0F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A61FE-A730-450A-9562-11D69619B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572272-36BB-4AC2-B4CA-B157EB63A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5A15BA-805B-49AC-94F9-F9CE6A5C9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17C891-AEF6-4D84-8B8C-A59336D1D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D30095-0728-4832-990F-AC368007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7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23793-FC9B-457F-B6F7-CFB16A49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7B3EF-9E2F-427C-9E5C-D920B5E94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27B4D-B5EB-422F-8BB6-4742CB224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EA554-77DD-4FD3-87D3-D668A2F3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2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A2C92E-B6FA-41B6-96A0-8495AF21B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58348-D459-4327-99FA-29B1363C0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9EDA5-2DFC-4641-9180-927D7A6C2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0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510E-19C0-4945-AF84-86771E451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D0A1D-15C6-4DBF-8CF0-D1EB84743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DD73F-2D59-47CE-9B33-D9DAE0357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78B72-9627-4AF9-972C-C16C6D817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434D2-9E77-47BA-89FF-CABA6DA46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59BBA-DE8A-4707-97FB-B44C61A2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8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00F5D-3596-4387-BC19-D37CF008E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4729FC-886C-4A88-B985-6641D827C1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54F1E-9699-436C-AA9A-05CBBB4D0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7F4D4-4002-4219-A071-CEEB2B90A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55618-3CF3-4297-9900-7005AEBDE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D632DC-E5CB-4813-936F-0782C27F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2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158194-1DF0-484E-B530-2EB73B458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FBF81-8167-41AE-8D9A-15007557F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DA74A-926D-4561-B8D5-B707F1102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DC032-9C29-4664-B918-75C04CA3D86D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278BA-72ED-4E1B-BF32-1FF10AF1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B6D97-6230-4C85-B806-43F5EC844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B18B4-70BF-48E2-B62B-05219454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4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3.e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2.emf"/><Relationship Id="rId5" Type="http://schemas.openxmlformats.org/officeDocument/2006/relationships/image" Target="../media/image15.png"/><Relationship Id="rId10" Type="http://schemas.openxmlformats.org/officeDocument/2006/relationships/image" Target="../media/image36.png"/><Relationship Id="rId4" Type="http://schemas.openxmlformats.org/officeDocument/2006/relationships/image" Target="../media/image2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2.png"/><Relationship Id="rId7" Type="http://schemas.openxmlformats.org/officeDocument/2006/relationships/image" Target="../media/image53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2.png"/><Relationship Id="rId7" Type="http://schemas.openxmlformats.org/officeDocument/2006/relationships/image" Target="../media/image65.png"/><Relationship Id="rId12" Type="http://schemas.openxmlformats.org/officeDocument/2006/relationships/image" Target="../media/image62.png"/><Relationship Id="rId17" Type="http://schemas.openxmlformats.org/officeDocument/2006/relationships/image" Target="../media/image6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image" Target="../media/image560.png"/><Relationship Id="rId15" Type="http://schemas.openxmlformats.org/officeDocument/2006/relationships/image" Target="../media/image66.png"/><Relationship Id="rId10" Type="http://schemas.openxmlformats.org/officeDocument/2006/relationships/image" Target="../media/image60.png"/><Relationship Id="rId4" Type="http://schemas.openxmlformats.org/officeDocument/2006/relationships/image" Target="../media/image550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A2D605-4504-4739-BE28-7666510BB4AD}"/>
              </a:ext>
            </a:extLst>
          </p:cNvPr>
          <p:cNvSpPr txBox="1"/>
          <p:nvPr/>
        </p:nvSpPr>
        <p:spPr>
          <a:xfrm>
            <a:off x="3402227" y="2384016"/>
            <a:ext cx="5088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X-band design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43FD0-3E59-4576-A7A4-17399006D7EB}"/>
              </a:ext>
            </a:extLst>
          </p:cNvPr>
          <p:cNvSpPr txBox="1"/>
          <p:nvPr/>
        </p:nvSpPr>
        <p:spPr>
          <a:xfrm>
            <a:off x="4567787" y="3761024"/>
            <a:ext cx="3381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Ping Wang, </a:t>
            </a:r>
            <a:r>
              <a:rPr lang="en-GB" sz="2000" dirty="0" err="1"/>
              <a:t>Alexej</a:t>
            </a:r>
            <a:r>
              <a:rPr lang="en-GB" sz="2000" dirty="0"/>
              <a:t> </a:t>
            </a:r>
            <a:r>
              <a:rPr lang="en-GB" sz="2000" dirty="0" err="1"/>
              <a:t>Grudiev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67AF05-B14B-495E-BC6B-7E5DA4E07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1395B4-283F-469E-9FEF-1E1C4B0F4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2F83A4-1EF7-4D03-BE32-9A118CA3C892}"/>
              </a:ext>
            </a:extLst>
          </p:cNvPr>
          <p:cNvSpPr txBox="1"/>
          <p:nvPr/>
        </p:nvSpPr>
        <p:spPr>
          <a:xfrm>
            <a:off x="4378566" y="4872439"/>
            <a:ext cx="331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 Project Meeting- 14.12.2021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934A9-1DA6-4C0A-95EC-A17B9B92CFB9}"/>
              </a:ext>
            </a:extLst>
          </p:cNvPr>
          <p:cNvSpPr txBox="1"/>
          <p:nvPr/>
        </p:nvSpPr>
        <p:spPr>
          <a:xfrm>
            <a:off x="3954162" y="4172539"/>
            <a:ext cx="4423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GB" sz="1600" dirty="0"/>
              <a:t>CERN, European Organization for Nuclear Research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2251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5DE1B-8FDE-4275-B8B2-CE257EC4C9AB}"/>
              </a:ext>
            </a:extLst>
          </p:cNvPr>
          <p:cNvSpPr txBox="1"/>
          <p:nvPr/>
        </p:nvSpPr>
        <p:spPr>
          <a:xfrm>
            <a:off x="419100" y="452735"/>
            <a:ext cx="4516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Wakefield calculation of the CLIC-K</a:t>
            </a:r>
          </a:p>
        </p:txBody>
      </p:sp>
      <p:pic>
        <p:nvPicPr>
          <p:cNvPr id="5" name="图片 17">
            <a:extLst>
              <a:ext uri="{FF2B5EF4-FFF2-40B4-BE49-F238E27FC236}">
                <a16:creationId xmlns:a16="http://schemas.microsoft.com/office/drawing/2014/main" id="{A5A5C470-F0B8-4B62-AE77-9DF500DBAA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8308" y="1065300"/>
            <a:ext cx="1784927" cy="2346036"/>
          </a:xfrm>
          <a:prstGeom prst="rect">
            <a:avLst/>
          </a:prstGeom>
        </p:spPr>
      </p:pic>
      <p:graphicFrame>
        <p:nvGraphicFramePr>
          <p:cNvPr id="6" name="表格 7">
            <a:extLst>
              <a:ext uri="{FF2B5EF4-FFF2-40B4-BE49-F238E27FC236}">
                <a16:creationId xmlns:a16="http://schemas.microsoft.com/office/drawing/2014/main" id="{649BF7D7-64CA-4375-ADE2-8E3DBD1FB69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76060398"/>
              </p:ext>
            </p:extLst>
          </p:nvPr>
        </p:nvGraphicFramePr>
        <p:xfrm>
          <a:off x="627707" y="4148940"/>
          <a:ext cx="407339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0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485 bunches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Frms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 err="1"/>
                        <a:t>Fworst</a:t>
                      </a:r>
                      <a:endParaRPr lang="en-US" altLang="zh-C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PIC-PDw-x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1.1749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2.9619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PIC-PDw-y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1.1066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2.2825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PIC-LDw-x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1.1623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3.0745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 dirty="0">
                          <a:sym typeface="+mn-ea"/>
                        </a:rPr>
                        <a:t>PIC-</a:t>
                      </a:r>
                      <a:r>
                        <a:rPr lang="en-US" altLang="zh-CN" sz="1800" dirty="0" err="1">
                          <a:sym typeface="+mn-ea"/>
                        </a:rPr>
                        <a:t>LDw</a:t>
                      </a:r>
                      <a:r>
                        <a:rPr lang="en-US" altLang="zh-CN" sz="1800" dirty="0">
                          <a:sym typeface="+mn-ea"/>
                        </a:rPr>
                        <a:t>-y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1.0690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2.2665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Requirements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&lt;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&lt;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103510"/>
                  </a:ext>
                </a:extLst>
              </a:tr>
            </a:tbl>
          </a:graphicData>
        </a:graphic>
      </p:graphicFrame>
      <p:sp>
        <p:nvSpPr>
          <p:cNvPr id="7" name="文本框 8">
            <a:extLst>
              <a:ext uri="{FF2B5EF4-FFF2-40B4-BE49-F238E27FC236}">
                <a16:creationId xmlns:a16="http://schemas.microsoft.com/office/drawing/2014/main" id="{DD3C600E-D353-46C8-8183-E712E932FB54}"/>
              </a:ext>
            </a:extLst>
          </p:cNvPr>
          <p:cNvSpPr txBox="1"/>
          <p:nvPr/>
        </p:nvSpPr>
        <p:spPr>
          <a:xfrm>
            <a:off x="4916731" y="1704497"/>
            <a:ext cx="671639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  <a:sym typeface="+mn-ea"/>
              </a:rPr>
              <a:t>PML on input coupler and damping waveguides (PIC-</a:t>
            </a:r>
            <a:r>
              <a:rPr lang="en-US" altLang="zh-CN" dirty="0" err="1">
                <a:solidFill>
                  <a:srgbClr val="0070C0"/>
                </a:solidFill>
                <a:sym typeface="+mn-ea"/>
              </a:rPr>
              <a:t>PDw</a:t>
            </a:r>
            <a:r>
              <a:rPr lang="en-US" altLang="zh-CN" dirty="0">
                <a:solidFill>
                  <a:srgbClr val="0070C0"/>
                </a:solidFill>
                <a:sym typeface="+mn-ea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sym typeface="+mn-ea"/>
              </a:rPr>
              <a:t>PML on input </a:t>
            </a:r>
            <a:r>
              <a:rPr lang="en-US" altLang="zh-CN" dirty="0" err="1">
                <a:solidFill>
                  <a:srgbClr val="FF0000"/>
                </a:solidFill>
                <a:sym typeface="+mn-ea"/>
              </a:rPr>
              <a:t>couplersand</a:t>
            </a:r>
            <a:r>
              <a:rPr lang="en-US" altLang="zh-CN" dirty="0">
                <a:solidFill>
                  <a:srgbClr val="FF0000"/>
                </a:solidFill>
                <a:sym typeface="+mn-ea"/>
              </a:rPr>
              <a:t> Loads in damping waveguides (PIC-</a:t>
            </a:r>
            <a:r>
              <a:rPr lang="en-US" altLang="zh-CN" dirty="0" err="1">
                <a:solidFill>
                  <a:srgbClr val="FF0000"/>
                </a:solidFill>
                <a:sym typeface="+mn-ea"/>
              </a:rPr>
              <a:t>LDw</a:t>
            </a:r>
            <a:r>
              <a:rPr lang="en-US" altLang="zh-CN" dirty="0">
                <a:solidFill>
                  <a:srgbClr val="FF0000"/>
                </a:solidFill>
                <a:sym typeface="+mn-ea"/>
              </a:rPr>
              <a:t>)</a:t>
            </a:r>
            <a:endParaRPr lang="zh-CN" altLang="en-US" dirty="0"/>
          </a:p>
        </p:txBody>
      </p:sp>
      <p:pic>
        <p:nvPicPr>
          <p:cNvPr id="8" name="图片 9">
            <a:extLst>
              <a:ext uri="{FF2B5EF4-FFF2-40B4-BE49-F238E27FC236}">
                <a16:creationId xmlns:a16="http://schemas.microsoft.com/office/drawing/2014/main" id="{4BAA7BB3-542C-4DF7-85B2-08121438B17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l="5560" r="4170" b="49539"/>
          <a:stretch>
            <a:fillRect/>
          </a:stretch>
        </p:blipFill>
        <p:spPr>
          <a:xfrm>
            <a:off x="5164863" y="2461090"/>
            <a:ext cx="6134835" cy="2152177"/>
          </a:xfrm>
          <a:prstGeom prst="rect">
            <a:avLst/>
          </a:prstGeom>
        </p:spPr>
      </p:pic>
      <p:pic>
        <p:nvPicPr>
          <p:cNvPr id="9" name="图片 10">
            <a:extLst>
              <a:ext uri="{FF2B5EF4-FFF2-40B4-BE49-F238E27FC236}">
                <a16:creationId xmlns:a16="http://schemas.microsoft.com/office/drawing/2014/main" id="{AEB05550-163B-4426-8F40-1F69EFA3EF5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334" t="49950" r="4174"/>
          <a:stretch>
            <a:fillRect/>
          </a:stretch>
        </p:blipFill>
        <p:spPr>
          <a:xfrm>
            <a:off x="5155942" y="4474539"/>
            <a:ext cx="6143756" cy="2131711"/>
          </a:xfrm>
          <a:prstGeom prst="rect">
            <a:avLst/>
          </a:prstGeom>
        </p:spPr>
      </p:pic>
      <p:cxnSp>
        <p:nvCxnSpPr>
          <p:cNvPr id="10" name="直接箭头连接符 11">
            <a:extLst>
              <a:ext uri="{FF2B5EF4-FFF2-40B4-BE49-F238E27FC236}">
                <a16:creationId xmlns:a16="http://schemas.microsoft.com/office/drawing/2014/main" id="{A1A1949F-3B7D-43E5-BDD5-D4087D8E2583}"/>
              </a:ext>
            </a:extLst>
          </p:cNvPr>
          <p:cNvCxnSpPr/>
          <p:nvPr/>
        </p:nvCxnSpPr>
        <p:spPr>
          <a:xfrm flipV="1">
            <a:off x="3469819" y="1065300"/>
            <a:ext cx="247650" cy="952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2">
            <a:extLst>
              <a:ext uri="{FF2B5EF4-FFF2-40B4-BE49-F238E27FC236}">
                <a16:creationId xmlns:a16="http://schemas.microsoft.com/office/drawing/2014/main" id="{21557E89-CB91-4909-AED4-F4A8481A1AA1}"/>
              </a:ext>
            </a:extLst>
          </p:cNvPr>
          <p:cNvSpPr txBox="1"/>
          <p:nvPr/>
        </p:nvSpPr>
        <p:spPr>
          <a:xfrm>
            <a:off x="3717469" y="930221"/>
            <a:ext cx="54737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PML</a:t>
            </a:r>
          </a:p>
        </p:txBody>
      </p:sp>
      <p:pic>
        <p:nvPicPr>
          <p:cNvPr id="12" name="图片 13">
            <a:extLst>
              <a:ext uri="{FF2B5EF4-FFF2-40B4-BE49-F238E27FC236}">
                <a16:creationId xmlns:a16="http://schemas.microsoft.com/office/drawing/2014/main" id="{D2F75017-456F-4078-9C45-AAB0D56474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881" y="1095866"/>
            <a:ext cx="1597314" cy="2284268"/>
          </a:xfrm>
          <a:prstGeom prst="rect">
            <a:avLst/>
          </a:prstGeom>
        </p:spPr>
      </p:pic>
      <p:cxnSp>
        <p:nvCxnSpPr>
          <p:cNvPr id="13" name="直接箭头连接符 14">
            <a:extLst>
              <a:ext uri="{FF2B5EF4-FFF2-40B4-BE49-F238E27FC236}">
                <a16:creationId xmlns:a16="http://schemas.microsoft.com/office/drawing/2014/main" id="{7F67E0F8-0C35-4D95-BE4F-19CE3C0C9195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1568786" y="1153991"/>
            <a:ext cx="384685" cy="26138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15">
            <a:extLst>
              <a:ext uri="{FF2B5EF4-FFF2-40B4-BE49-F238E27FC236}">
                <a16:creationId xmlns:a16="http://schemas.microsoft.com/office/drawing/2014/main" id="{346DB227-3F6A-4CA6-859E-05A8099310C7}"/>
              </a:ext>
            </a:extLst>
          </p:cNvPr>
          <p:cNvSpPr txBox="1"/>
          <p:nvPr/>
        </p:nvSpPr>
        <p:spPr>
          <a:xfrm>
            <a:off x="1953471" y="1011536"/>
            <a:ext cx="54737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/>
              <a:t>PML</a:t>
            </a:r>
          </a:p>
        </p:txBody>
      </p:sp>
      <p:cxnSp>
        <p:nvCxnSpPr>
          <p:cNvPr id="15" name="直接箭头连接符 16">
            <a:extLst>
              <a:ext uri="{FF2B5EF4-FFF2-40B4-BE49-F238E27FC236}">
                <a16:creationId xmlns:a16="http://schemas.microsoft.com/office/drawing/2014/main" id="{C0B72789-69EA-4096-8B48-DD7A8A1F30C9}"/>
              </a:ext>
            </a:extLst>
          </p:cNvPr>
          <p:cNvCxnSpPr/>
          <p:nvPr/>
        </p:nvCxnSpPr>
        <p:spPr>
          <a:xfrm flipV="1">
            <a:off x="1953471" y="1386186"/>
            <a:ext cx="219075" cy="50482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8">
            <a:extLst>
              <a:ext uri="{FF2B5EF4-FFF2-40B4-BE49-F238E27FC236}">
                <a16:creationId xmlns:a16="http://schemas.microsoft.com/office/drawing/2014/main" id="{1B72B80C-3772-420F-9568-33DF253E7AE7}"/>
              </a:ext>
            </a:extLst>
          </p:cNvPr>
          <p:cNvCxnSpPr/>
          <p:nvPr/>
        </p:nvCxnSpPr>
        <p:spPr>
          <a:xfrm flipV="1">
            <a:off x="3794970" y="1801858"/>
            <a:ext cx="247650" cy="952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19">
            <a:extLst>
              <a:ext uri="{FF2B5EF4-FFF2-40B4-BE49-F238E27FC236}">
                <a16:creationId xmlns:a16="http://schemas.microsoft.com/office/drawing/2014/main" id="{AAC47E4A-7EC1-409C-B167-9A7020CFB399}"/>
              </a:ext>
            </a:extLst>
          </p:cNvPr>
          <p:cNvSpPr txBox="1"/>
          <p:nvPr/>
        </p:nvSpPr>
        <p:spPr>
          <a:xfrm>
            <a:off x="3996266" y="1557636"/>
            <a:ext cx="6591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/>
              <a:t>Loads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E512DD-4C03-4F9B-BBDF-90D5B4C69430}"/>
              </a:ext>
            </a:extLst>
          </p:cNvPr>
          <p:cNvSpPr txBox="1"/>
          <p:nvPr/>
        </p:nvSpPr>
        <p:spPr>
          <a:xfrm>
            <a:off x="617891" y="6546373"/>
            <a:ext cx="77285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[1] D. Schulte, Multi-bunch calculations in the CLIC main </a:t>
            </a:r>
            <a:r>
              <a:rPr lang="en-GB" sz="1200" dirty="0" err="1"/>
              <a:t>linac</a:t>
            </a:r>
            <a:r>
              <a:rPr lang="en-GB" sz="1200" dirty="0"/>
              <a:t>, Proceedings of PAC09, Vancouver, BC, Canada, 2009.</a:t>
            </a:r>
            <a:endParaRPr lang="en-US" sz="1200" dirty="0"/>
          </a:p>
        </p:txBody>
      </p:sp>
      <p:pic>
        <p:nvPicPr>
          <p:cNvPr id="23" name="图片 24">
            <a:extLst>
              <a:ext uri="{FF2B5EF4-FFF2-40B4-BE49-F238E27FC236}">
                <a16:creationId xmlns:a16="http://schemas.microsoft.com/office/drawing/2014/main" id="{5D6DDF6E-F414-454C-8395-CAB142C5E5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881" y="3526828"/>
            <a:ext cx="1435071" cy="618302"/>
          </a:xfrm>
          <a:prstGeom prst="rect">
            <a:avLst/>
          </a:prstGeom>
        </p:spPr>
      </p:pic>
      <p:pic>
        <p:nvPicPr>
          <p:cNvPr id="24" name="图片 25">
            <a:extLst>
              <a:ext uri="{FF2B5EF4-FFF2-40B4-BE49-F238E27FC236}">
                <a16:creationId xmlns:a16="http://schemas.microsoft.com/office/drawing/2014/main" id="{13EA56EC-10E8-4FE6-B87C-B79BD2CAC9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3008" y="3603710"/>
            <a:ext cx="1940781" cy="43128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774221E-40E0-4E98-B00C-B3F667DD81A4}"/>
              </a:ext>
            </a:extLst>
          </p:cNvPr>
          <p:cNvSpPr txBox="1"/>
          <p:nvPr/>
        </p:nvSpPr>
        <p:spPr>
          <a:xfrm>
            <a:off x="5050154" y="1016393"/>
            <a:ext cx="6296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CLIC-K with bended damping waveguides can suppress the transverse </a:t>
            </a:r>
            <a:r>
              <a:rPr lang="en-US" dirty="0" err="1"/>
              <a:t>wakefield</a:t>
            </a:r>
            <a:r>
              <a:rPr lang="en-US" dirty="0"/>
              <a:t> very well.</a:t>
            </a:r>
          </a:p>
        </p:txBody>
      </p:sp>
    </p:spTree>
    <p:extLst>
      <p:ext uri="{BB962C8B-B14F-4D97-AF65-F5344CB8AC3E}">
        <p14:creationId xmlns:p14="http://schemas.microsoft.com/office/powerpoint/2010/main" val="2355248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5" name="文本框 18">
            <a:extLst>
              <a:ext uri="{FF2B5EF4-FFF2-40B4-BE49-F238E27FC236}">
                <a16:creationId xmlns:a16="http://schemas.microsoft.com/office/drawing/2014/main" id="{440A0CD8-D6A6-428A-9FE8-41C5AD6EF74C}"/>
              </a:ext>
            </a:extLst>
          </p:cNvPr>
          <p:cNvSpPr txBox="1"/>
          <p:nvPr/>
        </p:nvSpPr>
        <p:spPr>
          <a:xfrm>
            <a:off x="419099" y="1560768"/>
            <a:ext cx="766572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sym typeface="+mn-ea"/>
              </a:rPr>
              <a:t>PML on input coupler and Loads in damping waveguides (PIC-</a:t>
            </a:r>
            <a:r>
              <a:rPr lang="en-US" altLang="zh-CN" dirty="0" err="1">
                <a:solidFill>
                  <a:srgbClr val="FF0000"/>
                </a:solidFill>
                <a:sym typeface="+mn-ea"/>
              </a:rPr>
              <a:t>LDw</a:t>
            </a:r>
            <a:r>
              <a:rPr lang="en-US" altLang="zh-CN" dirty="0">
                <a:solidFill>
                  <a:srgbClr val="FF0000"/>
                </a:solidFill>
                <a:sym typeface="+mn-ea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B050"/>
                </a:solidFill>
                <a:sym typeface="+mn-ea"/>
              </a:rPr>
              <a:t>Shorted Bends on input coupler and Loads in damping waveguides (SFIC-</a:t>
            </a:r>
            <a:r>
              <a:rPr lang="en-US" altLang="zh-CN" dirty="0" err="1">
                <a:solidFill>
                  <a:srgbClr val="00B050"/>
                </a:solidFill>
                <a:sym typeface="+mn-ea"/>
              </a:rPr>
              <a:t>LDw</a:t>
            </a:r>
            <a:r>
              <a:rPr lang="en-US" altLang="zh-CN" dirty="0">
                <a:solidFill>
                  <a:srgbClr val="00B050"/>
                </a:solidFill>
                <a:sym typeface="+mn-ea"/>
              </a:rPr>
              <a:t>)</a:t>
            </a:r>
            <a:endParaRPr lang="en-US" altLang="zh-CN" dirty="0">
              <a:solidFill>
                <a:srgbClr val="00B05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  <a:sym typeface="+mn-ea"/>
              </a:rPr>
              <a:t>HOMMagic</a:t>
            </a:r>
            <a:r>
              <a:rPr lang="en-US" altLang="zh-CN" dirty="0">
                <a:solidFill>
                  <a:srgbClr val="0070C0"/>
                </a:solidFill>
                <a:sym typeface="+mn-ea"/>
              </a:rPr>
              <a:t>-T on input coupler and Loads in damping waveguides (MTIC-</a:t>
            </a:r>
            <a:r>
              <a:rPr lang="en-US" altLang="zh-CN" dirty="0" err="1">
                <a:solidFill>
                  <a:srgbClr val="0070C0"/>
                </a:solidFill>
                <a:sym typeface="+mn-ea"/>
              </a:rPr>
              <a:t>LDw</a:t>
            </a:r>
            <a:r>
              <a:rPr lang="en-US" altLang="zh-CN" dirty="0">
                <a:solidFill>
                  <a:srgbClr val="0070C0"/>
                </a:solidFill>
                <a:sym typeface="+mn-ea"/>
              </a:rPr>
              <a:t>)</a:t>
            </a:r>
          </a:p>
        </p:txBody>
      </p:sp>
      <p:graphicFrame>
        <p:nvGraphicFramePr>
          <p:cNvPr id="6" name="表格 14">
            <a:extLst>
              <a:ext uri="{FF2B5EF4-FFF2-40B4-BE49-F238E27FC236}">
                <a16:creationId xmlns:a16="http://schemas.microsoft.com/office/drawing/2014/main" id="{A8521456-B478-4E3A-8F6B-5E8338F3C15B}"/>
              </a:ext>
            </a:extLst>
          </p:cNvPr>
          <p:cNvGraphicFramePr/>
          <p:nvPr>
            <p:custDataLst>
              <p:tags r:id="rId1"/>
            </p:custDataLst>
          </p:nvPr>
        </p:nvGraphicFramePr>
        <p:xfrm>
          <a:off x="7533640" y="3647440"/>
          <a:ext cx="4015105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485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Frms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Fworst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PIC-LDw-x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1.1623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3.0745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PIC-LDw-y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1.0690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2.2665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SFIC-LDw-x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1.2392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64.366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SFIC-LDw-y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1.0687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2.2460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MTIC-LDw-x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1.1577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3.5042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MTIC-LDw-y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1.0692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2.2577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7" name="图片 21">
            <a:extLst>
              <a:ext uri="{FF2B5EF4-FFF2-40B4-BE49-F238E27FC236}">
                <a16:creationId xmlns:a16="http://schemas.microsoft.com/office/drawing/2014/main" id="{9AA8B3C3-B46D-42A7-8CC2-E17B102604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25" t="50039" r="4720"/>
          <a:stretch>
            <a:fillRect/>
          </a:stretch>
        </p:blipFill>
        <p:spPr>
          <a:xfrm>
            <a:off x="744422" y="4484497"/>
            <a:ext cx="6379441" cy="2219614"/>
          </a:xfrm>
          <a:prstGeom prst="rect">
            <a:avLst/>
          </a:prstGeom>
        </p:spPr>
      </p:pic>
      <p:pic>
        <p:nvPicPr>
          <p:cNvPr id="8" name="图片 22">
            <a:extLst>
              <a:ext uri="{FF2B5EF4-FFF2-40B4-BE49-F238E27FC236}">
                <a16:creationId xmlns:a16="http://schemas.microsoft.com/office/drawing/2014/main" id="{FCFEAFC0-0E6E-474E-BB65-52D90FCDADC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50" r="5328" b="49765"/>
          <a:stretch>
            <a:fillRect/>
          </a:stretch>
        </p:blipFill>
        <p:spPr>
          <a:xfrm>
            <a:off x="821777" y="2427183"/>
            <a:ext cx="6224732" cy="2187864"/>
          </a:xfrm>
          <a:prstGeom prst="rect">
            <a:avLst/>
          </a:prstGeom>
        </p:spPr>
      </p:pic>
      <p:grpSp>
        <p:nvGrpSpPr>
          <p:cNvPr id="9" name="组合 24">
            <a:extLst>
              <a:ext uri="{FF2B5EF4-FFF2-40B4-BE49-F238E27FC236}">
                <a16:creationId xmlns:a16="http://schemas.microsoft.com/office/drawing/2014/main" id="{FF6FBA6E-88A1-4972-873B-91964A2AD919}"/>
              </a:ext>
            </a:extLst>
          </p:cNvPr>
          <p:cNvGrpSpPr/>
          <p:nvPr/>
        </p:nvGrpSpPr>
        <p:grpSpPr>
          <a:xfrm>
            <a:off x="8693229" y="603687"/>
            <a:ext cx="1865630" cy="2807970"/>
            <a:chOff x="13898" y="757"/>
            <a:chExt cx="2938" cy="4422"/>
          </a:xfrm>
        </p:grpSpPr>
        <p:pic>
          <p:nvPicPr>
            <p:cNvPr id="10" name="图片 7">
              <a:extLst>
                <a:ext uri="{FF2B5EF4-FFF2-40B4-BE49-F238E27FC236}">
                  <a16:creationId xmlns:a16="http://schemas.microsoft.com/office/drawing/2014/main" id="{E4620D17-D487-4729-A3B1-E5AA25B13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13156" y="1499"/>
              <a:ext cx="4422" cy="2939"/>
            </a:xfrm>
            <a:prstGeom prst="rect">
              <a:avLst/>
            </a:prstGeom>
          </p:spPr>
        </p:pic>
        <p:sp>
          <p:nvSpPr>
            <p:cNvPr id="11" name="矩形 23">
              <a:extLst>
                <a:ext uri="{FF2B5EF4-FFF2-40B4-BE49-F238E27FC236}">
                  <a16:creationId xmlns:a16="http://schemas.microsoft.com/office/drawing/2014/main" id="{8FC3888A-B0B4-44A2-AF53-E4258E3AD3B7}"/>
                </a:ext>
              </a:extLst>
            </p:cNvPr>
            <p:cNvSpPr/>
            <p:nvPr/>
          </p:nvSpPr>
          <p:spPr>
            <a:xfrm>
              <a:off x="13935" y="857"/>
              <a:ext cx="2865" cy="4259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4">
            <a:extLst>
              <a:ext uri="{FF2B5EF4-FFF2-40B4-BE49-F238E27FC236}">
                <a16:creationId xmlns:a16="http://schemas.microsoft.com/office/drawing/2014/main" id="{CEC375DA-9080-45EB-BE81-00A7F1D44F3E}"/>
              </a:ext>
            </a:extLst>
          </p:cNvPr>
          <p:cNvSpPr txBox="1"/>
          <p:nvPr/>
        </p:nvSpPr>
        <p:spPr>
          <a:xfrm>
            <a:off x="491438" y="1037529"/>
            <a:ext cx="7955438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</a:pPr>
            <a:r>
              <a:rPr lang="en-US" sz="2000" dirty="0">
                <a:sym typeface="+mn-ea"/>
              </a:rPr>
              <a:t>HOM Magic-T is necessary to suppress the </a:t>
            </a:r>
            <a:r>
              <a:rPr lang="en-US" sz="2000" dirty="0" err="1">
                <a:sym typeface="+mn-ea"/>
              </a:rPr>
              <a:t>wakefield</a:t>
            </a:r>
            <a:r>
              <a:rPr lang="en-US" sz="2000" dirty="0">
                <a:sym typeface="+mn-ea"/>
              </a:rPr>
              <a:t> in the input coupler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6469D3-385F-4AC9-86CB-55F5873D6546}"/>
              </a:ext>
            </a:extLst>
          </p:cNvPr>
          <p:cNvSpPr txBox="1"/>
          <p:nvPr/>
        </p:nvSpPr>
        <p:spPr>
          <a:xfrm>
            <a:off x="419100" y="452735"/>
            <a:ext cx="4516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Wakefield calculation of the CLIC-K</a:t>
            </a:r>
          </a:p>
        </p:txBody>
      </p:sp>
    </p:spTree>
    <p:extLst>
      <p:ext uri="{BB962C8B-B14F-4D97-AF65-F5344CB8AC3E}">
        <p14:creationId xmlns:p14="http://schemas.microsoft.com/office/powerpoint/2010/main" val="3920801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E3965-6930-4971-911A-31A2C82CF8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09" r="6659"/>
          <a:stretch/>
        </p:blipFill>
        <p:spPr>
          <a:xfrm>
            <a:off x="3191146" y="1421754"/>
            <a:ext cx="8618234" cy="50765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21D1F0-C755-4B4B-8439-E9D7FFBD9F07}"/>
              </a:ext>
            </a:extLst>
          </p:cNvPr>
          <p:cNvSpPr txBox="1"/>
          <p:nvPr/>
        </p:nvSpPr>
        <p:spPr>
          <a:xfrm>
            <a:off x="419100" y="452735"/>
            <a:ext cx="561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monopole </a:t>
            </a:r>
            <a:r>
              <a:rPr lang="en-US" sz="2400" dirty="0" err="1"/>
              <a:t>wakefield</a:t>
            </a:r>
            <a:r>
              <a:rPr lang="en-US" sz="2400" dirty="0"/>
              <a:t> and transverse kicks</a:t>
            </a:r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C0BE85DA-919C-4332-9D95-147C89D893AC}"/>
              </a:ext>
            </a:extLst>
          </p:cNvPr>
          <p:cNvSpPr txBox="1"/>
          <p:nvPr/>
        </p:nvSpPr>
        <p:spPr>
          <a:xfrm>
            <a:off x="7156946" y="4145855"/>
            <a:ext cx="854169" cy="1517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dirty="0"/>
              <a:t>(0.0,0.0)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/>
              <a:t>(0.0,0.5)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/>
              <a:t>(0.0,1.0)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>
                <a:sym typeface="+mn-ea"/>
              </a:rPr>
              <a:t>(0.0,2.0)</a:t>
            </a:r>
            <a:endParaRPr lang="en-US" altLang="zh-CN" sz="1200" dirty="0"/>
          </a:p>
        </p:txBody>
      </p:sp>
      <p:sp>
        <p:nvSpPr>
          <p:cNvPr id="12" name="文本框 5">
            <a:extLst>
              <a:ext uri="{FF2B5EF4-FFF2-40B4-BE49-F238E27FC236}">
                <a16:creationId xmlns:a16="http://schemas.microsoft.com/office/drawing/2014/main" id="{53EB45EC-394B-4D44-BC69-8A129EA5BBE9}"/>
              </a:ext>
            </a:extLst>
          </p:cNvPr>
          <p:cNvSpPr txBox="1"/>
          <p:nvPr/>
        </p:nvSpPr>
        <p:spPr>
          <a:xfrm>
            <a:off x="7156946" y="1765937"/>
            <a:ext cx="854169" cy="1517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dirty="0"/>
              <a:t>(0.0,0.0)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/>
              <a:t>(0.5.0.0)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/>
              <a:t>(1.0,0.0)</a:t>
            </a:r>
          </a:p>
          <a:p>
            <a:pPr algn="l">
              <a:lnSpc>
                <a:spcPct val="200000"/>
              </a:lnSpc>
            </a:pPr>
            <a:r>
              <a:rPr lang="en-US" altLang="zh-CN" sz="1200" dirty="0">
                <a:sym typeface="+mn-ea"/>
              </a:rPr>
              <a:t>(2.0,0.0)</a:t>
            </a:r>
            <a:endParaRPr lang="en-US" altLang="zh-CN" sz="1200" dirty="0"/>
          </a:p>
        </p:txBody>
      </p:sp>
      <p:pic>
        <p:nvPicPr>
          <p:cNvPr id="13" name="图片 17">
            <a:extLst>
              <a:ext uri="{FF2B5EF4-FFF2-40B4-BE49-F238E27FC236}">
                <a16:creationId xmlns:a16="http://schemas.microsoft.com/office/drawing/2014/main" id="{28058D97-F038-43BF-8328-33CC1CF3C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85" y="1373956"/>
            <a:ext cx="2613312" cy="3434831"/>
          </a:xfrm>
          <a:prstGeom prst="rect">
            <a:avLst/>
          </a:prstGeom>
        </p:spPr>
      </p:pic>
      <p:cxnSp>
        <p:nvCxnSpPr>
          <p:cNvPr id="14" name="直接箭头连接符 11">
            <a:extLst>
              <a:ext uri="{FF2B5EF4-FFF2-40B4-BE49-F238E27FC236}">
                <a16:creationId xmlns:a16="http://schemas.microsoft.com/office/drawing/2014/main" id="{26D49B80-1838-45AB-9EFA-282747328FCB}"/>
              </a:ext>
            </a:extLst>
          </p:cNvPr>
          <p:cNvCxnSpPr/>
          <p:nvPr/>
        </p:nvCxnSpPr>
        <p:spPr>
          <a:xfrm flipV="1">
            <a:off x="1876447" y="1426660"/>
            <a:ext cx="247650" cy="952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2">
            <a:extLst>
              <a:ext uri="{FF2B5EF4-FFF2-40B4-BE49-F238E27FC236}">
                <a16:creationId xmlns:a16="http://schemas.microsoft.com/office/drawing/2014/main" id="{311A768A-83FA-4A18-A3C4-C6D79EAF3729}"/>
              </a:ext>
            </a:extLst>
          </p:cNvPr>
          <p:cNvSpPr txBox="1"/>
          <p:nvPr/>
        </p:nvSpPr>
        <p:spPr>
          <a:xfrm>
            <a:off x="2198566" y="1192642"/>
            <a:ext cx="54737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/>
              <a:t>PML</a:t>
            </a:r>
          </a:p>
        </p:txBody>
      </p:sp>
      <p:cxnSp>
        <p:nvCxnSpPr>
          <p:cNvPr id="16" name="直接箭头连接符 18">
            <a:extLst>
              <a:ext uri="{FF2B5EF4-FFF2-40B4-BE49-F238E27FC236}">
                <a16:creationId xmlns:a16="http://schemas.microsoft.com/office/drawing/2014/main" id="{0C4EA67B-89A0-4CAB-BDF9-139084488700}"/>
              </a:ext>
            </a:extLst>
          </p:cNvPr>
          <p:cNvCxnSpPr/>
          <p:nvPr/>
        </p:nvCxnSpPr>
        <p:spPr>
          <a:xfrm flipV="1">
            <a:off x="2424435" y="2477302"/>
            <a:ext cx="247650" cy="9525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19">
            <a:extLst>
              <a:ext uri="{FF2B5EF4-FFF2-40B4-BE49-F238E27FC236}">
                <a16:creationId xmlns:a16="http://schemas.microsoft.com/office/drawing/2014/main" id="{5D8420A3-21A9-477C-9416-8419A21DE21F}"/>
              </a:ext>
            </a:extLst>
          </p:cNvPr>
          <p:cNvSpPr txBox="1"/>
          <p:nvPr/>
        </p:nvSpPr>
        <p:spPr>
          <a:xfrm>
            <a:off x="2699551" y="2189801"/>
            <a:ext cx="6591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Loads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C83A1E3-6FA4-4D87-A7B6-D740890BF06C}"/>
              </a:ext>
            </a:extLst>
          </p:cNvPr>
          <p:cNvSpPr/>
          <p:nvPr/>
        </p:nvSpPr>
        <p:spPr>
          <a:xfrm>
            <a:off x="1167501" y="5015798"/>
            <a:ext cx="1256934" cy="12569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07C90BB-8593-424C-AF1E-BA7ACD221C4D}"/>
              </a:ext>
            </a:extLst>
          </p:cNvPr>
          <p:cNvCxnSpPr/>
          <p:nvPr/>
        </p:nvCxnSpPr>
        <p:spPr>
          <a:xfrm>
            <a:off x="985409" y="5644265"/>
            <a:ext cx="16251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94931B-95F6-4D48-8C10-10142E453700}"/>
              </a:ext>
            </a:extLst>
          </p:cNvPr>
          <p:cNvCxnSpPr/>
          <p:nvPr/>
        </p:nvCxnSpPr>
        <p:spPr>
          <a:xfrm>
            <a:off x="1795968" y="4849820"/>
            <a:ext cx="0" cy="158889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950BE83-5634-44CC-AAA9-6F502467BCD3}"/>
              </a:ext>
            </a:extLst>
          </p:cNvPr>
          <p:cNvSpPr txBox="1"/>
          <p:nvPr/>
        </p:nvSpPr>
        <p:spPr>
          <a:xfrm>
            <a:off x="1181011" y="4904845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DB6577-A2D9-40F5-9A51-DC23A4E0B4B8}"/>
              </a:ext>
            </a:extLst>
          </p:cNvPr>
          <p:cNvSpPr txBox="1"/>
          <p:nvPr/>
        </p:nvSpPr>
        <p:spPr>
          <a:xfrm>
            <a:off x="2017625" y="567578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4E3036C-E493-4454-8F38-C7B83558D38A}"/>
              </a:ext>
            </a:extLst>
          </p:cNvPr>
          <p:cNvSpPr/>
          <p:nvPr/>
        </p:nvSpPr>
        <p:spPr>
          <a:xfrm>
            <a:off x="1754023" y="5588410"/>
            <a:ext cx="108070" cy="1080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124903D-6C80-4086-8535-02ED24F6554C}"/>
              </a:ext>
            </a:extLst>
          </p:cNvPr>
          <p:cNvCxnSpPr>
            <a:cxnSpLocks/>
          </p:cNvCxnSpPr>
          <p:nvPr/>
        </p:nvCxnSpPr>
        <p:spPr>
          <a:xfrm flipH="1">
            <a:off x="1220170" y="5640700"/>
            <a:ext cx="575311" cy="513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51A6901-6D66-4FAE-A049-0EAFF56FB101}"/>
              </a:ext>
            </a:extLst>
          </p:cNvPr>
          <p:cNvSpPr txBox="1"/>
          <p:nvPr/>
        </p:nvSpPr>
        <p:spPr>
          <a:xfrm>
            <a:off x="665941" y="6035098"/>
            <a:ext cx="84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</a:t>
            </a: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E5A6D3CF-949F-46EC-97B0-1B1792871EC8}"/>
              </a:ext>
            </a:extLst>
          </p:cNvPr>
          <p:cNvSpPr txBox="1"/>
          <p:nvPr/>
        </p:nvSpPr>
        <p:spPr>
          <a:xfrm>
            <a:off x="4489759" y="1258583"/>
            <a:ext cx="3416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Position of</a:t>
            </a:r>
            <a:r>
              <a:rPr lang="zh-CN" altLang="en-US" sz="1600" dirty="0"/>
              <a:t> </a:t>
            </a:r>
            <a:r>
              <a:rPr lang="en-US" altLang="zh-CN" sz="1600" dirty="0" err="1"/>
              <a:t>wakefield</a:t>
            </a:r>
            <a:r>
              <a:rPr lang="en-US" altLang="zh-CN" sz="1600" dirty="0"/>
              <a:t> integration</a:t>
            </a:r>
            <a:r>
              <a:rPr lang="zh-CN" altLang="en-US" sz="1600" dirty="0"/>
              <a:t> </a:t>
            </a:r>
            <a:r>
              <a:rPr lang="en-US" altLang="zh-CN" sz="1600" dirty="0"/>
              <a:t>(x , y 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2C5259F-26E4-4E9C-8D6F-0AF4FF4BB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8" y="2098441"/>
            <a:ext cx="4373767" cy="36480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A081CF-6D97-430C-A4EE-D487BD25A19A}"/>
              </a:ext>
            </a:extLst>
          </p:cNvPr>
          <p:cNvSpPr txBox="1"/>
          <p:nvPr/>
        </p:nvSpPr>
        <p:spPr>
          <a:xfrm>
            <a:off x="419100" y="452735"/>
            <a:ext cx="6875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X-band BOC pulse compressor for klystron-based CLIC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AE9E25-5F5C-4D03-9880-D1ECCD31B468}"/>
              </a:ext>
            </a:extLst>
          </p:cNvPr>
          <p:cNvSpPr txBox="1"/>
          <p:nvPr/>
        </p:nvSpPr>
        <p:spPr>
          <a:xfrm>
            <a:off x="669501" y="5965447"/>
            <a:ext cx="67274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[1] Igor </a:t>
            </a:r>
            <a:r>
              <a:rPr lang="en-GB" sz="1400" dirty="0" err="1"/>
              <a:t>Syratchev</a:t>
            </a:r>
            <a:r>
              <a:rPr lang="en-GB" sz="1400" dirty="0"/>
              <a:t>, CLIC Klystron based. Updates 2017. CLIC WS, CERN, March 2017 </a:t>
            </a:r>
          </a:p>
          <a:p>
            <a:r>
              <a:rPr lang="en-GB" sz="1400" dirty="0"/>
              <a:t>[2] </a:t>
            </a:r>
            <a:r>
              <a:rPr lang="en-GB" sz="1400" dirty="0" err="1"/>
              <a:t>Jinchi</a:t>
            </a:r>
            <a:r>
              <a:rPr lang="en-GB" sz="1400" dirty="0"/>
              <a:t> Cai and Igor </a:t>
            </a:r>
            <a:r>
              <a:rPr lang="en-GB" sz="1400" dirty="0" err="1"/>
              <a:t>Syratchev</a:t>
            </a:r>
            <a:r>
              <a:rPr lang="en-GB" sz="1400" dirty="0"/>
              <a:t>, </a:t>
            </a:r>
            <a:r>
              <a:rPr lang="en-US" sz="1400" dirty="0"/>
              <a:t>CERN-ACC-2020-0031</a:t>
            </a:r>
          </a:p>
          <a:p>
            <a:r>
              <a:rPr lang="en-GB" sz="1400" dirty="0"/>
              <a:t>[3] Igor </a:t>
            </a:r>
            <a:r>
              <a:rPr lang="en-GB" sz="1400" dirty="0" err="1"/>
              <a:t>Syratchev</a:t>
            </a:r>
            <a:r>
              <a:rPr lang="en-GB" sz="1400" dirty="0"/>
              <a:t>, </a:t>
            </a:r>
            <a:r>
              <a:rPr lang="en-US" sz="1400" dirty="0"/>
              <a:t>CERN/PS 2002-008 (RF)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69296E-93C0-4919-8112-3AE3BB357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9716" y="3654606"/>
            <a:ext cx="4219575" cy="2228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B18D60-F237-4471-9F8A-2042000A4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6206" y="1078383"/>
            <a:ext cx="4107180" cy="26193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C5E6C1-84D1-45EE-A2E8-6D337DE2D3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896"/>
          <a:stretch/>
        </p:blipFill>
        <p:spPr>
          <a:xfrm>
            <a:off x="3898300" y="956180"/>
            <a:ext cx="3041416" cy="24337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BD7298-D17E-44F1-9696-D52225555986}"/>
              </a:ext>
            </a:extLst>
          </p:cNvPr>
          <p:cNvSpPr txBox="1"/>
          <p:nvPr/>
        </p:nvSpPr>
        <p:spPr>
          <a:xfrm>
            <a:off x="419100" y="1093120"/>
            <a:ext cx="3470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BOC has large unloaded quality factor and good suppression of other parasitic modes</a:t>
            </a:r>
          </a:p>
        </p:txBody>
      </p:sp>
    </p:spTree>
    <p:extLst>
      <p:ext uri="{BB962C8B-B14F-4D97-AF65-F5344CB8AC3E}">
        <p14:creationId xmlns:p14="http://schemas.microsoft.com/office/powerpoint/2010/main" val="570699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6451199-1AEC-4332-9CDE-D181032002B4}"/>
              </a:ext>
            </a:extLst>
          </p:cNvPr>
          <p:cNvGrpSpPr/>
          <p:nvPr/>
        </p:nvGrpSpPr>
        <p:grpSpPr>
          <a:xfrm>
            <a:off x="5675442" y="1930575"/>
            <a:ext cx="4337696" cy="2996850"/>
            <a:chOff x="5421241" y="1827288"/>
            <a:chExt cx="4337696" cy="299685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C01F6C9-D88C-49FB-852C-96CF4D67FD74}"/>
                </a:ext>
              </a:extLst>
            </p:cNvPr>
            <p:cNvGrpSpPr/>
            <p:nvPr/>
          </p:nvGrpSpPr>
          <p:grpSpPr>
            <a:xfrm>
              <a:off x="6855739" y="1827288"/>
              <a:ext cx="2903198" cy="2996850"/>
              <a:chOff x="6855739" y="1827288"/>
              <a:chExt cx="2903198" cy="299685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DA2BCFD-DE8B-4902-B23F-B4DA5C2F6C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55739" y="1827288"/>
                <a:ext cx="2903198" cy="2996850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152E42A-2E92-42DF-8D43-820FF8BE152A}"/>
                  </a:ext>
                </a:extLst>
              </p:cNvPr>
              <p:cNvSpPr/>
              <p:nvPr/>
            </p:nvSpPr>
            <p:spPr>
              <a:xfrm>
                <a:off x="7998941" y="2878575"/>
                <a:ext cx="782594" cy="325944"/>
              </a:xfrm>
              <a:prstGeom prst="rect">
                <a:avLst/>
              </a:prstGeom>
              <a:solidFill>
                <a:srgbClr val="2626FF"/>
              </a:solidFill>
              <a:ln>
                <a:solidFill>
                  <a:srgbClr val="262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1C8976-C2EE-4DCB-BBB6-C3164D2C4E2C}"/>
                </a:ext>
              </a:extLst>
            </p:cNvPr>
            <p:cNvSpPr txBox="1"/>
            <p:nvPr/>
          </p:nvSpPr>
          <p:spPr>
            <a:xfrm>
              <a:off x="5421241" y="3916614"/>
              <a:ext cx="201742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Q</a:t>
              </a:r>
              <a:r>
                <a:rPr lang="en-US" baseline="-25000" dirty="0"/>
                <a:t>0</a:t>
              </a:r>
              <a:r>
                <a:rPr lang="en-US" dirty="0"/>
                <a:t> = 150000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Mode: TM</a:t>
              </a:r>
              <a:r>
                <a:rPr lang="en-US" baseline="-25000" dirty="0"/>
                <a:t>18,1,1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7F16869-5517-4895-941F-F8F0FC24F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26" y="2388343"/>
            <a:ext cx="4384388" cy="32882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C94A55-C8FC-4A5B-AD8C-D3A00B866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886" y="3063890"/>
            <a:ext cx="819150" cy="5143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EBE680-FABB-47C8-801A-C77650C39665}"/>
              </a:ext>
            </a:extLst>
          </p:cNvPr>
          <p:cNvSpPr txBox="1"/>
          <p:nvPr/>
        </p:nvSpPr>
        <p:spPr>
          <a:xfrm flipH="1">
            <a:off x="799114" y="1142268"/>
            <a:ext cx="2355105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Targeted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240000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= 7.0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2AF323-48B3-4743-A647-51639FE144E2}"/>
              </a:ext>
            </a:extLst>
          </p:cNvPr>
          <p:cNvCxnSpPr>
            <a:cxnSpLocks/>
          </p:cNvCxnSpPr>
          <p:nvPr/>
        </p:nvCxnSpPr>
        <p:spPr>
          <a:xfrm>
            <a:off x="10018284" y="2981862"/>
            <a:ext cx="0" cy="4471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989E945-18BB-49C7-9BF3-3432A76D19FA}"/>
              </a:ext>
            </a:extLst>
          </p:cNvPr>
          <p:cNvSpPr txBox="1"/>
          <p:nvPr/>
        </p:nvSpPr>
        <p:spPr>
          <a:xfrm>
            <a:off x="10023431" y="3020765"/>
            <a:ext cx="1583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lambda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314D6C-5286-43E1-B7E9-C85951BA49DF}"/>
              </a:ext>
            </a:extLst>
          </p:cNvPr>
          <p:cNvSpPr txBox="1"/>
          <p:nvPr/>
        </p:nvSpPr>
        <p:spPr>
          <a:xfrm>
            <a:off x="857751" y="6251376"/>
            <a:ext cx="48906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[1] Riccardo </a:t>
            </a:r>
            <a:r>
              <a:rPr lang="en-US" sz="1400" dirty="0" err="1"/>
              <a:t>Zennaro</a:t>
            </a:r>
            <a:r>
              <a:rPr lang="en-US" sz="1400" dirty="0"/>
              <a:t>, BOC production at PSI, RF meeting,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4ADE12-9A6D-4FCB-BFEE-F438AA1BC803}"/>
              </a:ext>
            </a:extLst>
          </p:cNvPr>
          <p:cNvSpPr txBox="1"/>
          <p:nvPr/>
        </p:nvSpPr>
        <p:spPr>
          <a:xfrm>
            <a:off x="419100" y="452735"/>
            <a:ext cx="6875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X-band BOC pulse compressor for klystron-based CLIC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B9F4816-BCEF-4CE1-8707-30FA1D5EE5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1449" y="5280875"/>
            <a:ext cx="5607915" cy="64406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F5B7AA-0EE7-4A5B-84FC-599E0E947304}"/>
              </a:ext>
            </a:extLst>
          </p:cNvPr>
          <p:cNvSpPr txBox="1"/>
          <p:nvPr/>
        </p:nvSpPr>
        <p:spPr>
          <a:xfrm>
            <a:off x="5685232" y="5679553"/>
            <a:ext cx="25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Quarter lambda model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FFF06A8-AD1D-4D3F-BB0B-07EE43C4BCB6}"/>
              </a:ext>
            </a:extLst>
          </p:cNvPr>
          <p:cNvSpPr/>
          <p:nvPr/>
        </p:nvSpPr>
        <p:spPr>
          <a:xfrm>
            <a:off x="2461145" y="4176692"/>
            <a:ext cx="107092" cy="1087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451419-EED2-4CFF-AC1A-36A8EA1E6F08}"/>
              </a:ext>
            </a:extLst>
          </p:cNvPr>
          <p:cNvSpPr txBox="1"/>
          <p:nvPr/>
        </p:nvSpPr>
        <p:spPr>
          <a:xfrm flipH="1">
            <a:off x="3303078" y="1157692"/>
            <a:ext cx="4603667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be calculated geometry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Radius of the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Width of the waveguide around the cavity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34B304-DB58-448B-B37E-C57A762662B4}"/>
              </a:ext>
            </a:extLst>
          </p:cNvPr>
          <p:cNvSpPr txBox="1"/>
          <p:nvPr/>
        </p:nvSpPr>
        <p:spPr>
          <a:xfrm>
            <a:off x="2376036" y="4421954"/>
            <a:ext cx="2248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Mode: TM</a:t>
            </a:r>
            <a:r>
              <a:rPr lang="en-US" baseline="-25000" dirty="0"/>
              <a:t>32,1,1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1BE536-BF2A-4F20-A28E-898B0D14939F}"/>
              </a:ext>
            </a:extLst>
          </p:cNvPr>
          <p:cNvSpPr txBox="1"/>
          <p:nvPr/>
        </p:nvSpPr>
        <p:spPr>
          <a:xfrm flipH="1">
            <a:off x="7524959" y="5077586"/>
            <a:ext cx="1082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 face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0E9A56-F560-4B88-87E8-CD74C43A263C}"/>
              </a:ext>
            </a:extLst>
          </p:cNvPr>
          <p:cNvSpPr txBox="1"/>
          <p:nvPr/>
        </p:nvSpPr>
        <p:spPr>
          <a:xfrm flipH="1">
            <a:off x="8930186" y="5700308"/>
            <a:ext cx="1082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 face</a:t>
            </a:r>
          </a:p>
        </p:txBody>
      </p:sp>
    </p:spTree>
    <p:extLst>
      <p:ext uri="{BB962C8B-B14F-4D97-AF65-F5344CB8AC3E}">
        <p14:creationId xmlns:p14="http://schemas.microsoft.com/office/powerpoint/2010/main" val="1104455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CD608144-7F22-4241-9C08-3998256E6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162" y="3775508"/>
            <a:ext cx="3353043" cy="24606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24AC05-D233-493B-9F68-CD693F8BA264}"/>
              </a:ext>
            </a:extLst>
          </p:cNvPr>
          <p:cNvSpPr txBox="1"/>
          <p:nvPr/>
        </p:nvSpPr>
        <p:spPr>
          <a:xfrm>
            <a:off x="368477" y="452735"/>
            <a:ext cx="3907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Cavity outer wall optimization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63AD6F-9FA2-4754-B422-34BDE8AF4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532" y="1659200"/>
            <a:ext cx="2781300" cy="885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2234A-B2FB-4000-B59A-AEE529796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927" y="1343693"/>
            <a:ext cx="2910256" cy="243459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B6B6EF3-C225-42D0-9C7F-C9B4DB8DACB1}"/>
              </a:ext>
            </a:extLst>
          </p:cNvPr>
          <p:cNvSpPr/>
          <p:nvPr/>
        </p:nvSpPr>
        <p:spPr>
          <a:xfrm>
            <a:off x="1409458" y="2015042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9876F2-1097-4B2E-BC95-E1558A60BE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922" y="3651298"/>
            <a:ext cx="3643195" cy="2732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FB1125-0A80-467F-A2F5-AB5A32FB92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3223" y="3666253"/>
            <a:ext cx="3643195" cy="273239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F017506-4013-4047-89F3-232609213D2A}"/>
              </a:ext>
            </a:extLst>
          </p:cNvPr>
          <p:cNvSpPr/>
          <p:nvPr/>
        </p:nvSpPr>
        <p:spPr>
          <a:xfrm>
            <a:off x="4644878" y="3934966"/>
            <a:ext cx="124597" cy="1245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F2B9AAB-094C-408D-87BD-0F6BB16831BA}"/>
              </a:ext>
            </a:extLst>
          </p:cNvPr>
          <p:cNvCxnSpPr/>
          <p:nvPr/>
        </p:nvCxnSpPr>
        <p:spPr>
          <a:xfrm>
            <a:off x="8961192" y="1306756"/>
            <a:ext cx="16475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2117BB-286B-4F53-93E1-5A9F5CEC2C69}"/>
              </a:ext>
            </a:extLst>
          </p:cNvPr>
          <p:cNvCxnSpPr/>
          <p:nvPr/>
        </p:nvCxnSpPr>
        <p:spPr>
          <a:xfrm>
            <a:off x="11358400" y="1578604"/>
            <a:ext cx="0" cy="1779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469205F-DED0-4096-95F4-80A5F2D53646}"/>
              </a:ext>
            </a:extLst>
          </p:cNvPr>
          <p:cNvSpPr txBox="1"/>
          <p:nvPr/>
        </p:nvSpPr>
        <p:spPr>
          <a:xfrm>
            <a:off x="9443776" y="963781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120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8C2015-94CC-4ABA-B7C6-3D7026FFBD03}"/>
              </a:ext>
            </a:extLst>
          </p:cNvPr>
          <p:cNvSpPr txBox="1"/>
          <p:nvPr/>
        </p:nvSpPr>
        <p:spPr>
          <a:xfrm>
            <a:off x="11321249" y="2299080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130 mm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41387D-0FCD-4C2A-AD2E-6A8A17854D57}"/>
              </a:ext>
            </a:extLst>
          </p:cNvPr>
          <p:cNvCxnSpPr>
            <a:cxnSpLocks/>
          </p:cNvCxnSpPr>
          <p:nvPr/>
        </p:nvCxnSpPr>
        <p:spPr>
          <a:xfrm>
            <a:off x="7372865" y="2015042"/>
            <a:ext cx="827996" cy="225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D6B0946-474F-4C97-AF37-15085D3A681A}"/>
              </a:ext>
            </a:extLst>
          </p:cNvPr>
          <p:cNvSpPr txBox="1"/>
          <p:nvPr/>
        </p:nvSpPr>
        <p:spPr>
          <a:xfrm>
            <a:off x="419100" y="972790"/>
            <a:ext cx="91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Quarter Lambda Model for cavity without coupling hole: Preliminary Radius of cavity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C3F9B-26BC-4673-BADC-A890264DDA8C}"/>
              </a:ext>
            </a:extLst>
          </p:cNvPr>
          <p:cNvSpPr/>
          <p:nvPr/>
        </p:nvSpPr>
        <p:spPr>
          <a:xfrm>
            <a:off x="615371" y="2015042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C8960-B1AC-457F-91C7-B93EC9A255F4}"/>
              </a:ext>
            </a:extLst>
          </p:cNvPr>
          <p:cNvSpPr/>
          <p:nvPr/>
        </p:nvSpPr>
        <p:spPr>
          <a:xfrm>
            <a:off x="1165523" y="2000086"/>
            <a:ext cx="767532" cy="1005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85666EF-4090-4063-ADA9-1BA4D41C96E9}"/>
              </a:ext>
            </a:extLst>
          </p:cNvPr>
          <p:cNvCxnSpPr/>
          <p:nvPr/>
        </p:nvCxnSpPr>
        <p:spPr>
          <a:xfrm>
            <a:off x="1165523" y="2017202"/>
            <a:ext cx="7675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21C9BF4-EA90-4E35-886A-BFF9053690D5}"/>
              </a:ext>
            </a:extLst>
          </p:cNvPr>
          <p:cNvCxnSpPr/>
          <p:nvPr/>
        </p:nvCxnSpPr>
        <p:spPr>
          <a:xfrm>
            <a:off x="1166409" y="3007162"/>
            <a:ext cx="7675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55D1F5-D347-41BC-A7DB-71468FB5615E}"/>
              </a:ext>
            </a:extLst>
          </p:cNvPr>
          <p:cNvCxnSpPr>
            <a:endCxn id="8" idx="7"/>
          </p:cNvCxnSpPr>
          <p:nvPr/>
        </p:nvCxnSpPr>
        <p:spPr>
          <a:xfrm flipV="1">
            <a:off x="1888405" y="2160112"/>
            <a:ext cx="366583" cy="359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F844C32-4B65-4889-89DE-58E397DFF961}"/>
              </a:ext>
            </a:extLst>
          </p:cNvPr>
          <p:cNvSpPr txBox="1"/>
          <p:nvPr/>
        </p:nvSpPr>
        <p:spPr>
          <a:xfrm>
            <a:off x="1517078" y="2616935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Cd</a:t>
            </a:r>
            <a:endParaRPr lang="en-US" sz="14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DB9226-9116-47DA-940C-E5296F6AC830}"/>
              </a:ext>
            </a:extLst>
          </p:cNvPr>
          <p:cNvCxnSpPr/>
          <p:nvPr/>
        </p:nvCxnSpPr>
        <p:spPr>
          <a:xfrm>
            <a:off x="1532813" y="1829379"/>
            <a:ext cx="0" cy="1483882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8388835-6E99-4A67-B83E-5F05A87E7311}"/>
              </a:ext>
            </a:extLst>
          </p:cNvPr>
          <p:cNvCxnSpPr/>
          <p:nvPr/>
        </p:nvCxnSpPr>
        <p:spPr>
          <a:xfrm>
            <a:off x="1525543" y="2536005"/>
            <a:ext cx="34887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286C7E7-D1D6-48B0-99DE-253C582152F2}"/>
              </a:ext>
            </a:extLst>
          </p:cNvPr>
          <p:cNvSpPr txBox="1"/>
          <p:nvPr/>
        </p:nvSpPr>
        <p:spPr>
          <a:xfrm>
            <a:off x="1787756" y="2108236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i="1" dirty="0"/>
              <a:t>a</a:t>
            </a:r>
            <a:endParaRPr lang="en-US" sz="1400" i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64417BA-B3A3-46F9-983F-2BFFD6BFD1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6143" y="1463688"/>
            <a:ext cx="1923421" cy="1483882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28D7390-B745-4A70-B31D-C98CC4A57A31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2218552" y="2205629"/>
            <a:ext cx="1010774" cy="1004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B3E0EB38-BD92-474F-A21A-78E1C6A0A0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44714" y="2667870"/>
            <a:ext cx="2769739" cy="87417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61065EF-3E42-45BA-8CB0-C5023B2A9E46}"/>
              </a:ext>
            </a:extLst>
          </p:cNvPr>
          <p:cNvSpPr txBox="1"/>
          <p:nvPr/>
        </p:nvSpPr>
        <p:spPr>
          <a:xfrm>
            <a:off x="1892629" y="3210544"/>
            <a:ext cx="651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PerfH</a:t>
            </a:r>
            <a:endParaRPr lang="en-US" sz="16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F0B9F46-E8B5-42C4-B336-8EA6A04A6D86}"/>
              </a:ext>
            </a:extLst>
          </p:cNvPr>
          <p:cNvCxnSpPr>
            <a:cxnSpLocks/>
          </p:cNvCxnSpPr>
          <p:nvPr/>
        </p:nvCxnSpPr>
        <p:spPr>
          <a:xfrm>
            <a:off x="3420411" y="2610812"/>
            <a:ext cx="57442" cy="49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4F352E-47E8-4365-9FDC-418BA016B736}"/>
              </a:ext>
            </a:extLst>
          </p:cNvPr>
          <p:cNvSpPr txBox="1"/>
          <p:nvPr/>
        </p:nvSpPr>
        <p:spPr>
          <a:xfrm>
            <a:off x="3154870" y="3067043"/>
            <a:ext cx="940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PerfE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PerfH</a:t>
            </a:r>
            <a:endParaRPr lang="en-US" sz="16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9454080-41E2-46EA-A04D-D5A44745A57E}"/>
              </a:ext>
            </a:extLst>
          </p:cNvPr>
          <p:cNvCxnSpPr/>
          <p:nvPr/>
        </p:nvCxnSpPr>
        <p:spPr>
          <a:xfrm flipV="1">
            <a:off x="4092632" y="2451279"/>
            <a:ext cx="652082" cy="722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6A77D73-CEBC-4182-A327-5BFEBF2FA8D5}"/>
              </a:ext>
            </a:extLst>
          </p:cNvPr>
          <p:cNvCxnSpPr/>
          <p:nvPr/>
        </p:nvCxnSpPr>
        <p:spPr>
          <a:xfrm flipV="1">
            <a:off x="4124058" y="3310680"/>
            <a:ext cx="520820" cy="202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CB23533-59E0-45B7-AA96-0BB26057E0BC}"/>
              </a:ext>
            </a:extLst>
          </p:cNvPr>
          <p:cNvSpPr txBox="1"/>
          <p:nvPr/>
        </p:nvSpPr>
        <p:spPr>
          <a:xfrm>
            <a:off x="425527" y="1351786"/>
            <a:ext cx="25930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Mode: TM</a:t>
            </a:r>
            <a:r>
              <a:rPr lang="en-US" baseline="-25000" dirty="0"/>
              <a:t>32,1,1</a:t>
            </a:r>
            <a:r>
              <a:rPr lang="en-US" dirty="0"/>
              <a:t> 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190FEF6-DFC0-4CE8-AFF0-B284A5A99F8D}"/>
              </a:ext>
            </a:extLst>
          </p:cNvPr>
          <p:cNvCxnSpPr>
            <a:cxnSpLocks/>
          </p:cNvCxnSpPr>
          <p:nvPr/>
        </p:nvCxnSpPr>
        <p:spPr>
          <a:xfrm>
            <a:off x="7282249" y="2205629"/>
            <a:ext cx="1060829" cy="1853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231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86877CA-01A3-4399-8263-90CC7A0E4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10636536" y="1436183"/>
            <a:ext cx="1201845" cy="1635842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42C9845A-6BD1-42FD-8197-F7812F0775F2}"/>
              </a:ext>
            </a:extLst>
          </p:cNvPr>
          <p:cNvSpPr/>
          <p:nvPr/>
        </p:nvSpPr>
        <p:spPr>
          <a:xfrm>
            <a:off x="7261817" y="1293828"/>
            <a:ext cx="1979025" cy="19790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24AC05-D233-493B-9F68-CD693F8BA264}"/>
              </a:ext>
            </a:extLst>
          </p:cNvPr>
          <p:cNvSpPr txBox="1"/>
          <p:nvPr/>
        </p:nvSpPr>
        <p:spPr>
          <a:xfrm>
            <a:off x="419100" y="452735"/>
            <a:ext cx="7526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Calculation of the Width of the waveguide around the BOC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3FE410-A392-4403-8667-93C40E7743B0}"/>
              </a:ext>
            </a:extLst>
          </p:cNvPr>
          <p:cNvSpPr/>
          <p:nvPr/>
        </p:nvSpPr>
        <p:spPr>
          <a:xfrm>
            <a:off x="1516565" y="1747161"/>
            <a:ext cx="1525905" cy="715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A064E3-2C45-4CC5-9C3E-20705FA8963B}"/>
              </a:ext>
            </a:extLst>
          </p:cNvPr>
          <p:cNvSpPr/>
          <p:nvPr/>
        </p:nvSpPr>
        <p:spPr>
          <a:xfrm>
            <a:off x="1204020" y="1970119"/>
            <a:ext cx="320374" cy="229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C59AA6-F758-4605-97E5-AC281AEFDAFE}"/>
              </a:ext>
            </a:extLst>
          </p:cNvPr>
          <p:cNvCxnSpPr/>
          <p:nvPr/>
        </p:nvCxnSpPr>
        <p:spPr>
          <a:xfrm>
            <a:off x="1320873" y="2047871"/>
            <a:ext cx="1721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B3DAF4-E374-45B5-92C1-8054C7321BDB}"/>
              </a:ext>
            </a:extLst>
          </p:cNvPr>
          <p:cNvCxnSpPr>
            <a:cxnSpLocks/>
          </p:cNvCxnSpPr>
          <p:nvPr/>
        </p:nvCxnSpPr>
        <p:spPr>
          <a:xfrm>
            <a:off x="1544709" y="2368386"/>
            <a:ext cx="14977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5B0F38D-C18C-449E-B90B-E1DF2BCB4556}"/>
              </a:ext>
            </a:extLst>
          </p:cNvPr>
          <p:cNvSpPr txBox="1"/>
          <p:nvPr/>
        </p:nvSpPr>
        <p:spPr>
          <a:xfrm>
            <a:off x="2071453" y="1697561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4EF2E5-F127-4AEE-8E86-18B77AAD8E1A}"/>
              </a:ext>
            </a:extLst>
          </p:cNvPr>
          <p:cNvSpPr txBox="1"/>
          <p:nvPr/>
        </p:nvSpPr>
        <p:spPr>
          <a:xfrm>
            <a:off x="2054529" y="200729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w</a:t>
            </a:r>
            <a:r>
              <a:rPr lang="en-US" i="1" baseline="-25000" dirty="0"/>
              <a:t>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ACFB91-7AFE-466D-8193-336BF0D2AC19}"/>
              </a:ext>
            </a:extLst>
          </p:cNvPr>
          <p:cNvCxnSpPr/>
          <p:nvPr/>
        </p:nvCxnSpPr>
        <p:spPr>
          <a:xfrm>
            <a:off x="1329749" y="1713318"/>
            <a:ext cx="0" cy="4655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037B99-B49C-4320-8ACF-575C2F0F2D12}"/>
                  </a:ext>
                </a:extLst>
              </p:cNvPr>
              <p:cNvSpPr txBox="1"/>
              <p:nvPr/>
            </p:nvSpPr>
            <p:spPr>
              <a:xfrm>
                <a:off x="3199765" y="1785475"/>
                <a:ext cx="3264905" cy="6386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sz="1400" b="0" i="1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i="1" baseline="-25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baseline="30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037B99-B49C-4320-8ACF-575C2F0F2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765" y="1785475"/>
                <a:ext cx="3264905" cy="6386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79BA48-F2CD-45B5-BC80-CDFD6679005D}"/>
                  </a:ext>
                </a:extLst>
              </p:cNvPr>
              <p:cNvSpPr txBox="1"/>
              <p:nvPr/>
            </p:nvSpPr>
            <p:spPr>
              <a:xfrm>
                <a:off x="386862" y="2705196"/>
                <a:ext cx="2039250" cy="7288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i="1" baseline="-25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baseline="30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79BA48-F2CD-45B5-BC80-CDFD667900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862" y="2705196"/>
                <a:ext cx="2039250" cy="728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AB7ABE9-D92B-423F-BFEA-D4BBB2019918}"/>
                  </a:ext>
                </a:extLst>
              </p:cNvPr>
              <p:cNvSpPr txBox="1"/>
              <p:nvPr/>
            </p:nvSpPr>
            <p:spPr>
              <a:xfrm>
                <a:off x="1978559" y="2669349"/>
                <a:ext cx="2583730" cy="7288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0=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i="1" baseline="-25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  <m:r>
                                    <a:rPr lang="en-US" sz="1400" b="0" i="1" baseline="-2500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baseline="30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AB7ABE9-D92B-423F-BFEA-D4BBB201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559" y="2669349"/>
                <a:ext cx="2583730" cy="7288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264917-DF9E-407A-B535-6FEBEE01FA0F}"/>
                  </a:ext>
                </a:extLst>
              </p:cNvPr>
              <p:cNvSpPr txBox="1"/>
              <p:nvPr/>
            </p:nvSpPr>
            <p:spPr>
              <a:xfrm>
                <a:off x="3912454" y="2660806"/>
                <a:ext cx="3498201" cy="7288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US" sz="1400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b="0" i="1" baseline="-25000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i="1" baseline="-2500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sz="1400" b="0" i="1" baseline="-2500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i="1" baseline="30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en-US" sz="1400" i="1" baseline="-25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baseline="30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264917-DF9E-407A-B535-6FEBEE01FA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2454" y="2660806"/>
                <a:ext cx="3498201" cy="7288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AB02CDA-3B4B-4DCD-8B96-FB3000DC09E1}"/>
              </a:ext>
            </a:extLst>
          </p:cNvPr>
          <p:cNvSpPr txBox="1"/>
          <p:nvPr/>
        </p:nvSpPr>
        <p:spPr>
          <a:xfrm flipH="1">
            <a:off x="2278190" y="3650055"/>
            <a:ext cx="30288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Method1:w0 = 19.301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63492A-53E5-4E65-BE3C-6B7B9104730D}"/>
              </a:ext>
            </a:extLst>
          </p:cNvPr>
          <p:cNvSpPr txBox="1"/>
          <p:nvPr/>
        </p:nvSpPr>
        <p:spPr>
          <a:xfrm>
            <a:off x="9859710" y="1145563"/>
            <a:ext cx="170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 = 19.50 mm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BF9C398-AE7B-4C87-ADEE-25BCB9C035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37601" y="1471265"/>
            <a:ext cx="1013555" cy="17112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AD2500-3CE6-4023-AE2C-97D72B8E8954}"/>
                  </a:ext>
                </a:extLst>
              </p:cNvPr>
              <p:cNvSpPr txBox="1"/>
              <p:nvPr/>
            </p:nvSpPr>
            <p:spPr>
              <a:xfrm>
                <a:off x="491438" y="1005466"/>
                <a:ext cx="65457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a</a:t>
                </a:r>
                <a:r>
                  <a:rPr lang="en-US" dirty="0"/>
                  <a:t>: Radius of resonant cavity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Thickness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wall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between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resonant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cavity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waveguide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AD2500-3CE6-4023-AE2C-97D72B8E8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38" y="1005466"/>
                <a:ext cx="6545723" cy="646331"/>
              </a:xfrm>
              <a:prstGeom prst="rect">
                <a:avLst/>
              </a:prstGeom>
              <a:blipFill>
                <a:blip r:embed="rId9"/>
                <a:stretch>
                  <a:fillRect l="-652" t="-5660" b="-10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A628931E-B0DD-47D9-97E4-85924C4CF4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5259" y="4218379"/>
            <a:ext cx="3601482" cy="23890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8DEFFA9-570E-4C07-8E2E-B675472B36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1438" y="4136799"/>
            <a:ext cx="3380620" cy="216965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2EB264D-EEA2-44C5-AE3D-D9A55D2024A3}"/>
              </a:ext>
            </a:extLst>
          </p:cNvPr>
          <p:cNvSpPr txBox="1"/>
          <p:nvPr/>
        </p:nvSpPr>
        <p:spPr>
          <a:xfrm>
            <a:off x="6159508" y="3640596"/>
            <a:ext cx="23590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Method2: 19.308 mm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18819C6-C19B-4141-8F54-17062842A56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9373" y="4218379"/>
            <a:ext cx="2835587" cy="4592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D5CB863-F03D-411A-9B7D-989BD511F3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07011" y="4196904"/>
            <a:ext cx="2990893" cy="75107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7925DDA-7FD0-4172-A888-D8A64925C90E}"/>
              </a:ext>
            </a:extLst>
          </p:cNvPr>
          <p:cNvSpPr txBox="1"/>
          <p:nvPr/>
        </p:nvSpPr>
        <p:spPr>
          <a:xfrm>
            <a:off x="8706230" y="4323110"/>
            <a:ext cx="3384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coupled cavities should have the same frequencies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BA6847D-0606-4136-8AC5-B39287ED9497}"/>
                  </a:ext>
                </a:extLst>
              </p:cNvPr>
              <p:cNvSpPr txBox="1"/>
              <p:nvPr/>
            </p:nvSpPr>
            <p:spPr>
              <a:xfrm>
                <a:off x="8759720" y="3154034"/>
                <a:ext cx="202727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600" b="0" i="1" baseline="-2500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600" b="0" i="1" baseline="-25000" smtClean="0">
                          <a:latin typeface="Cambria Math" panose="02040503050406030204" pitchFamily="18" charset="0"/>
                        </a:rPr>
                        <m:t>0=32.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BA6847D-0606-4136-8AC5-B39287ED9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720" y="3154034"/>
                <a:ext cx="2027271" cy="338554"/>
              </a:xfrm>
              <a:prstGeom prst="rect">
                <a:avLst/>
              </a:prstGeom>
              <a:blipFill>
                <a:blip r:embed="rId1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8A966DC-D44D-4233-9C00-F51CB91EF13A}"/>
                  </a:ext>
                </a:extLst>
              </p:cNvPr>
              <p:cNvSpPr txBox="1"/>
              <p:nvPr/>
            </p:nvSpPr>
            <p:spPr>
              <a:xfrm>
                <a:off x="10575812" y="3145541"/>
                <a:ext cx="167543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1600" b="0" i="1" baseline="-2500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=32.32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8A966DC-D44D-4233-9C00-F51CB91EF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812" y="3145541"/>
                <a:ext cx="1675431" cy="338554"/>
              </a:xfrm>
              <a:prstGeom prst="rect">
                <a:avLst/>
              </a:prstGeom>
              <a:blipFill>
                <a:blip r:embed="rId15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7E58C4C0-E618-45B0-BAFF-D4DF5CF5A1C8}"/>
              </a:ext>
            </a:extLst>
          </p:cNvPr>
          <p:cNvSpPr/>
          <p:nvPr/>
        </p:nvSpPr>
        <p:spPr>
          <a:xfrm>
            <a:off x="7537555" y="1574932"/>
            <a:ext cx="1427550" cy="1427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4B13950-2E89-4E0C-8830-034483F0FD91}"/>
              </a:ext>
            </a:extLst>
          </p:cNvPr>
          <p:cNvSpPr/>
          <p:nvPr/>
        </p:nvSpPr>
        <p:spPr>
          <a:xfrm>
            <a:off x="7667087" y="1683547"/>
            <a:ext cx="1179794" cy="11797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D61479-21F2-40A0-8A77-AD342638B815}"/>
              </a:ext>
            </a:extLst>
          </p:cNvPr>
          <p:cNvCxnSpPr>
            <a:endCxn id="33" idx="7"/>
          </p:cNvCxnSpPr>
          <p:nvPr/>
        </p:nvCxnSpPr>
        <p:spPr>
          <a:xfrm flipV="1">
            <a:off x="8297904" y="1856324"/>
            <a:ext cx="376200" cy="417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8919CC7-522F-4A42-84E6-6A33AFA4BBDB}"/>
              </a:ext>
            </a:extLst>
          </p:cNvPr>
          <p:cNvSpPr txBox="1"/>
          <p:nvPr/>
        </p:nvSpPr>
        <p:spPr>
          <a:xfrm flipH="1">
            <a:off x="8422242" y="1989384"/>
            <a:ext cx="567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0A9422E-88C0-4199-9034-BB2C63EC3B8B}"/>
                  </a:ext>
                </a:extLst>
              </p:cNvPr>
              <p:cNvSpPr txBox="1"/>
              <p:nvPr/>
            </p:nvSpPr>
            <p:spPr>
              <a:xfrm>
                <a:off x="8437340" y="1553522"/>
                <a:ext cx="397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b="0" i="1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0A9422E-88C0-4199-9034-BB2C63EC3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340" y="1553522"/>
                <a:ext cx="39762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E6F9D9B-1854-4F90-95F0-AC1B3BE23E2B}"/>
              </a:ext>
            </a:extLst>
          </p:cNvPr>
          <p:cNvCxnSpPr>
            <a:cxnSpLocks/>
          </p:cNvCxnSpPr>
          <p:nvPr/>
        </p:nvCxnSpPr>
        <p:spPr>
          <a:xfrm flipV="1">
            <a:off x="8749222" y="1582293"/>
            <a:ext cx="213212" cy="2220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D1369A9-06C9-43B4-A7AC-9225940C0173}"/>
              </a:ext>
            </a:extLst>
          </p:cNvPr>
          <p:cNvSpPr txBox="1"/>
          <p:nvPr/>
        </p:nvSpPr>
        <p:spPr>
          <a:xfrm flipH="1">
            <a:off x="8793072" y="1182484"/>
            <a:ext cx="567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w</a:t>
            </a:r>
            <a:r>
              <a:rPr lang="en-US" altLang="zh-CN" i="1" baseline="-25000" dirty="0"/>
              <a:t>0</a:t>
            </a:r>
            <a:endParaRPr lang="en-US" i="1" baseline="-25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B7D791-CB83-4379-B793-C6747C519E0D}"/>
              </a:ext>
            </a:extLst>
          </p:cNvPr>
          <p:cNvSpPr txBox="1"/>
          <p:nvPr/>
        </p:nvSpPr>
        <p:spPr>
          <a:xfrm flipH="1">
            <a:off x="543874" y="2426914"/>
            <a:ext cx="1293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Coupling hole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8144A44-BCEB-4692-86E7-96A2892DE641}"/>
              </a:ext>
            </a:extLst>
          </p:cNvPr>
          <p:cNvCxnSpPr>
            <a:cxnSpLocks/>
          </p:cNvCxnSpPr>
          <p:nvPr/>
        </p:nvCxnSpPr>
        <p:spPr>
          <a:xfrm flipV="1">
            <a:off x="1067174" y="2199445"/>
            <a:ext cx="136846" cy="218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950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24AC05-D233-493B-9F68-CD693F8BA264}"/>
              </a:ext>
            </a:extLst>
          </p:cNvPr>
          <p:cNvSpPr txBox="1"/>
          <p:nvPr/>
        </p:nvSpPr>
        <p:spPr>
          <a:xfrm>
            <a:off x="419100" y="452735"/>
            <a:ext cx="3016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Novel coupler for BOC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03C5FF-84D6-4A76-BBDC-B510F9E6A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097" y="1763953"/>
            <a:ext cx="3552115" cy="2550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B97AD7-CC33-4A90-9715-61F057906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908" y="4070702"/>
            <a:ext cx="3106474" cy="2161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E2B7F3-D0CC-4661-AC4E-8031F15CF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1351" y="1826234"/>
            <a:ext cx="3138368" cy="22444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2F0EA4-E88B-47C0-B822-A3B2F527BD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8548" y="4070702"/>
            <a:ext cx="3416664" cy="23693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EB2FE4-4A01-44D9-BF4C-4E3CEE22AFDF}"/>
              </a:ext>
            </a:extLst>
          </p:cNvPr>
          <p:cNvSpPr txBox="1"/>
          <p:nvPr/>
        </p:nvSpPr>
        <p:spPr>
          <a:xfrm flipH="1">
            <a:off x="419098" y="1303087"/>
            <a:ext cx="1038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coupler can avoid the thin wall between the input and output waveguides, which ease the machining.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0742A0-263C-4A90-A7FB-B3F3F1928A13}"/>
              </a:ext>
            </a:extLst>
          </p:cNvPr>
          <p:cNvSpPr txBox="1"/>
          <p:nvPr/>
        </p:nvSpPr>
        <p:spPr>
          <a:xfrm>
            <a:off x="419099" y="984266"/>
            <a:ext cx="9293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Double height waveguide can reduce the loss and surface field of the waveguide.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E1D7A70-B7E3-4F23-8C4D-21B1BE32A8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804" y="2100914"/>
            <a:ext cx="2243967" cy="18763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7EA2448-94D9-47F4-8446-1CF654797C9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383" r="11863"/>
          <a:stretch/>
        </p:blipFill>
        <p:spPr>
          <a:xfrm rot="16200000">
            <a:off x="994688" y="4087987"/>
            <a:ext cx="1794200" cy="20614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09747B-4B06-4C25-BD9E-813ED0F558DF}"/>
              </a:ext>
            </a:extLst>
          </p:cNvPr>
          <p:cNvSpPr txBox="1"/>
          <p:nvPr/>
        </p:nvSpPr>
        <p:spPr>
          <a:xfrm>
            <a:off x="6353927" y="1944818"/>
            <a:ext cx="109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3CADB-3799-4BF3-8D55-2A6199F621F0}"/>
              </a:ext>
            </a:extLst>
          </p:cNvPr>
          <p:cNvSpPr txBox="1"/>
          <p:nvPr/>
        </p:nvSpPr>
        <p:spPr>
          <a:xfrm>
            <a:off x="5801971" y="3589797"/>
            <a:ext cx="109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4BB6E-B8E2-4CAC-BC73-951C8C0A5830}"/>
              </a:ext>
            </a:extLst>
          </p:cNvPr>
          <p:cNvSpPr txBox="1"/>
          <p:nvPr/>
        </p:nvSpPr>
        <p:spPr>
          <a:xfrm>
            <a:off x="4269714" y="3547555"/>
            <a:ext cx="109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F2703D-D025-4C8B-86CA-D7534A7E465D}"/>
              </a:ext>
            </a:extLst>
          </p:cNvPr>
          <p:cNvSpPr txBox="1"/>
          <p:nvPr/>
        </p:nvSpPr>
        <p:spPr>
          <a:xfrm>
            <a:off x="4462907" y="1847615"/>
            <a:ext cx="109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Port3</a:t>
            </a:r>
          </a:p>
        </p:txBody>
      </p:sp>
    </p:spTree>
    <p:extLst>
      <p:ext uri="{BB962C8B-B14F-4D97-AF65-F5344CB8AC3E}">
        <p14:creationId xmlns:p14="http://schemas.microsoft.com/office/powerpoint/2010/main" val="4016829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E7764A-F69F-4446-A68D-34F2FE3F1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372" y="1667443"/>
            <a:ext cx="4574016" cy="20433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FAB553-1881-4536-AD81-EAA94B9FC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20" y="1782157"/>
            <a:ext cx="4628011" cy="19819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33FB21-6E6D-4C1F-B03F-205D15463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25" y="4348591"/>
            <a:ext cx="4682235" cy="19998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52407E-310C-4260-832C-CBD7286E1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5372" y="4321712"/>
            <a:ext cx="4778277" cy="19998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20857F-460B-4321-AD5B-30EF03787D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825" y="1277734"/>
            <a:ext cx="2513567" cy="4613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C312AD-ADF0-4AB9-A447-CAAAA579D2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825" y="3968360"/>
            <a:ext cx="2738379" cy="4604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E6938F-B97C-4847-93F9-0F0F933F8C5B}"/>
              </a:ext>
            </a:extLst>
          </p:cNvPr>
          <p:cNvSpPr txBox="1"/>
          <p:nvPr/>
        </p:nvSpPr>
        <p:spPr>
          <a:xfrm>
            <a:off x="3843355" y="1056382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 face: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23.4e5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= 7.38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2F4746-87C3-4CBE-BCE9-23FC65AEB6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1253265"/>
            <a:ext cx="2534757" cy="4350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4A6FFE-F678-4CB3-B34D-F8EB6B0F84AF}"/>
              </a:ext>
            </a:extLst>
          </p:cNvPr>
          <p:cNvSpPr txBox="1"/>
          <p:nvPr/>
        </p:nvSpPr>
        <p:spPr>
          <a:xfrm>
            <a:off x="9152534" y="105656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 face: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23.4e5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= 7.01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717679-4525-4658-92D8-59D8D62F27E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912" b="10806"/>
          <a:stretch/>
        </p:blipFill>
        <p:spPr>
          <a:xfrm>
            <a:off x="6058020" y="3888101"/>
            <a:ext cx="2610716" cy="4604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2076E6-B136-4C08-9036-F995D485FD8F}"/>
              </a:ext>
            </a:extLst>
          </p:cNvPr>
          <p:cNvSpPr txBox="1"/>
          <p:nvPr/>
        </p:nvSpPr>
        <p:spPr>
          <a:xfrm>
            <a:off x="419100" y="452735"/>
            <a:ext cx="5162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Eig</a:t>
            </a:r>
            <a:r>
              <a:rPr lang="en-US" sz="2400" dirty="0"/>
              <a:t> mode simulation of the X-band BOC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380188-B155-4461-A296-61B59B33F90F}"/>
              </a:ext>
            </a:extLst>
          </p:cNvPr>
          <p:cNvSpPr txBox="1"/>
          <p:nvPr/>
        </p:nvSpPr>
        <p:spPr>
          <a:xfrm flipH="1">
            <a:off x="3205942" y="3622514"/>
            <a:ext cx="109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 face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0DB387-65A4-48F9-86FD-A4210CD2D3B9}"/>
              </a:ext>
            </a:extLst>
          </p:cNvPr>
          <p:cNvSpPr txBox="1"/>
          <p:nvPr/>
        </p:nvSpPr>
        <p:spPr>
          <a:xfrm flipH="1">
            <a:off x="3132125" y="6220599"/>
            <a:ext cx="109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 face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E82ED-7E10-4B10-9927-C0D8B0B1A6F4}"/>
              </a:ext>
            </a:extLst>
          </p:cNvPr>
          <p:cNvSpPr txBox="1"/>
          <p:nvPr/>
        </p:nvSpPr>
        <p:spPr>
          <a:xfrm flipH="1">
            <a:off x="8508937" y="6220599"/>
            <a:ext cx="109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 face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C2669E-5596-435E-8241-9701E294EB66}"/>
              </a:ext>
            </a:extLst>
          </p:cNvPr>
          <p:cNvSpPr txBox="1"/>
          <p:nvPr/>
        </p:nvSpPr>
        <p:spPr>
          <a:xfrm flipH="1">
            <a:off x="8444510" y="3542120"/>
            <a:ext cx="109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 face</a:t>
            </a:r>
          </a:p>
        </p:txBody>
      </p:sp>
    </p:spTree>
    <p:extLst>
      <p:ext uri="{BB962C8B-B14F-4D97-AF65-F5344CB8AC3E}">
        <p14:creationId xmlns:p14="http://schemas.microsoft.com/office/powerpoint/2010/main" val="3463755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24AC05-D233-493B-9F68-CD693F8BA264}"/>
              </a:ext>
            </a:extLst>
          </p:cNvPr>
          <p:cNvSpPr txBox="1"/>
          <p:nvPr/>
        </p:nvSpPr>
        <p:spPr>
          <a:xfrm>
            <a:off x="419100" y="452735"/>
            <a:ext cx="7079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Full geometry of the new X-band BOC pulse compressor</a:t>
            </a:r>
          </a:p>
        </p:txBody>
      </p:sp>
      <p:pic>
        <p:nvPicPr>
          <p:cNvPr id="10" name="Picture 9" descr="Shape, circle&#10;&#10;Description automatically generated">
            <a:extLst>
              <a:ext uri="{FF2B5EF4-FFF2-40B4-BE49-F238E27FC236}">
                <a16:creationId xmlns:a16="http://schemas.microsoft.com/office/drawing/2014/main" id="{D5DE5DD0-D396-484C-987F-A4F39F575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b="13887"/>
          <a:stretch/>
        </p:blipFill>
        <p:spPr>
          <a:xfrm rot="10800000" flipH="1">
            <a:off x="6213766" y="1637399"/>
            <a:ext cx="5313120" cy="44077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DD8D4F-89D5-4ECB-8A62-9EBD352A1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377" y="1530538"/>
            <a:ext cx="5178540" cy="439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F7649E-1AFC-4CD7-B8C6-4E68F4194DE8}"/>
              </a:ext>
            </a:extLst>
          </p:cNvPr>
          <p:cNvSpPr txBox="1"/>
          <p:nvPr/>
        </p:nvSpPr>
        <p:spPr>
          <a:xfrm>
            <a:off x="599211" y="1161206"/>
            <a:ext cx="465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height waveguide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35F7F8-208E-412D-97F8-42A74685E84C}"/>
              </a:ext>
            </a:extLst>
          </p:cNvPr>
          <p:cNvSpPr txBox="1"/>
          <p:nvPr/>
        </p:nvSpPr>
        <p:spPr>
          <a:xfrm>
            <a:off x="4097348" y="1161206"/>
            <a:ext cx="28431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fake coupling holes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DC007-4CBF-422A-ADA2-63AB0671833B}"/>
              </a:ext>
            </a:extLst>
          </p:cNvPr>
          <p:cNvSpPr txBox="1"/>
          <p:nvPr/>
        </p:nvSpPr>
        <p:spPr>
          <a:xfrm>
            <a:off x="7157466" y="1161206"/>
            <a:ext cx="375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thin wall between waveguides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E87EFE-973A-43C1-B3B1-4A01727078D4}"/>
              </a:ext>
            </a:extLst>
          </p:cNvPr>
          <p:cNvSpPr txBox="1"/>
          <p:nvPr/>
        </p:nvSpPr>
        <p:spPr>
          <a:xfrm>
            <a:off x="599211" y="6045197"/>
            <a:ext cx="420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Outer radius of the waveguide: 351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Height of the BOC: 200mm</a:t>
            </a:r>
          </a:p>
        </p:txBody>
      </p:sp>
    </p:spTree>
    <p:extLst>
      <p:ext uri="{BB962C8B-B14F-4D97-AF65-F5344CB8AC3E}">
        <p14:creationId xmlns:p14="http://schemas.microsoft.com/office/powerpoint/2010/main" val="1425081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FE5FA2-0BC4-44F8-94C3-BCB452136DDC}"/>
              </a:ext>
            </a:extLst>
          </p:cNvPr>
          <p:cNvSpPr txBox="1"/>
          <p:nvPr/>
        </p:nvSpPr>
        <p:spPr>
          <a:xfrm>
            <a:off x="419100" y="452735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9A4761-E695-4B43-B16D-7C51FDF0375B}"/>
              </a:ext>
            </a:extLst>
          </p:cNvPr>
          <p:cNvSpPr txBox="1"/>
          <p:nvPr/>
        </p:nvSpPr>
        <p:spPr>
          <a:xfrm>
            <a:off x="1072753" y="2039550"/>
            <a:ext cx="7321604" cy="1889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CLIC-K with bended damping waveguides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X-band BOC pulse compressor for klystron-based CLIC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8005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D75E2A-7560-4367-9A0F-F23BE12BCAC2}"/>
              </a:ext>
            </a:extLst>
          </p:cNvPr>
          <p:cNvSpPr txBox="1"/>
          <p:nvPr/>
        </p:nvSpPr>
        <p:spPr>
          <a:xfrm>
            <a:off x="419100" y="452735"/>
            <a:ext cx="1373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D185B1-EBAA-490F-9B58-8BF65178EC07}"/>
              </a:ext>
            </a:extLst>
          </p:cNvPr>
          <p:cNvSpPr txBox="1"/>
          <p:nvPr/>
        </p:nvSpPr>
        <p:spPr>
          <a:xfrm>
            <a:off x="740376" y="1409228"/>
            <a:ext cx="8148251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RF design of the CLIC-K with bended damping waveguides was completed and the mechanical design is in progress.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Preliminary RF design of the BOC pulse compressor was finished and the mechanical design will be discussed in the next step </a:t>
            </a:r>
          </a:p>
        </p:txBody>
      </p:sp>
    </p:spTree>
    <p:extLst>
      <p:ext uri="{BB962C8B-B14F-4D97-AF65-F5344CB8AC3E}">
        <p14:creationId xmlns:p14="http://schemas.microsoft.com/office/powerpoint/2010/main" val="258987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A2D605-4504-4739-BE28-7666510BB4AD}"/>
              </a:ext>
            </a:extLst>
          </p:cNvPr>
          <p:cNvSpPr txBox="1"/>
          <p:nvPr/>
        </p:nvSpPr>
        <p:spPr>
          <a:xfrm>
            <a:off x="3303373" y="3075057"/>
            <a:ext cx="5954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Thanks for your attention!!!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67AF05-B14B-495E-BC6B-7E5DA4E07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1395B4-283F-469E-9FEF-1E1C4B0F4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43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pic>
        <p:nvPicPr>
          <p:cNvPr id="13" name="图片 22">
            <a:extLst>
              <a:ext uri="{FF2B5EF4-FFF2-40B4-BE49-F238E27FC236}">
                <a16:creationId xmlns:a16="http://schemas.microsoft.com/office/drawing/2014/main" id="{12D180A2-AF71-476C-A7DD-1942CF1883B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24692" y="1327002"/>
            <a:ext cx="4782939" cy="3885997"/>
          </a:xfrm>
          <a:prstGeom prst="rect">
            <a:avLst/>
          </a:prstGeom>
        </p:spPr>
      </p:pic>
      <p:sp>
        <p:nvSpPr>
          <p:cNvPr id="14" name="矩形 23">
            <a:extLst>
              <a:ext uri="{FF2B5EF4-FFF2-40B4-BE49-F238E27FC236}">
                <a16:creationId xmlns:a16="http://schemas.microsoft.com/office/drawing/2014/main" id="{735F50AF-670E-45EC-AA87-3FA9DD20CB1C}"/>
              </a:ext>
            </a:extLst>
          </p:cNvPr>
          <p:cNvSpPr/>
          <p:nvPr/>
        </p:nvSpPr>
        <p:spPr>
          <a:xfrm>
            <a:off x="508939" y="5598169"/>
            <a:ext cx="5469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[1] 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Updated baseline for a staged Compact Linear Collider, edited by P.N. Burrows, P. Lebrun, L. Linssen, D. Schulte, E. Sicking, S. Stapnes, M.A. Thomson, CERN–2016–004 (CERN, Geneva, 2016),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D64DC8-3D10-49E0-953B-6ADF3E720F4E}"/>
              </a:ext>
            </a:extLst>
          </p:cNvPr>
          <p:cNvSpPr txBox="1"/>
          <p:nvPr/>
        </p:nvSpPr>
        <p:spPr>
          <a:xfrm>
            <a:off x="6808551" y="6007143"/>
            <a:ext cx="4630995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r>
              <a:rPr lang="en-US" dirty="0"/>
              <a:t>[4] Jiayang Liu, Alexej </a:t>
            </a:r>
            <a:r>
              <a:rPr lang="en-US" dirty="0" err="1"/>
              <a:t>Grudiev</a:t>
            </a:r>
            <a:r>
              <a:rPr lang="en-US" dirty="0"/>
              <a:t>, CERN-ACC-2018-0034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2CA6FD9-9752-463F-8099-753B6E52E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2639" y="1449024"/>
            <a:ext cx="865145" cy="98245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E62EE53-818E-45C3-907A-51F1EA3840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085" y="844545"/>
            <a:ext cx="1847850" cy="18383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02E27CD-B528-4262-B54B-51F1E0FB6347}"/>
              </a:ext>
            </a:extLst>
          </p:cNvPr>
          <p:cNvSpPr txBox="1"/>
          <p:nvPr/>
        </p:nvSpPr>
        <p:spPr>
          <a:xfrm>
            <a:off x="8505485" y="2698344"/>
            <a:ext cx="3125247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r>
              <a:rPr lang="en-US" dirty="0"/>
              <a:t>[3] </a:t>
            </a:r>
            <a:r>
              <a:rPr lang="en-US" dirty="0" err="1"/>
              <a:t>Xiaowei</a:t>
            </a:r>
            <a:r>
              <a:rPr lang="en-US" dirty="0"/>
              <a:t> Wu and Alexej </a:t>
            </a:r>
            <a:r>
              <a:rPr lang="en-US" dirty="0" err="1"/>
              <a:t>Grudiev</a:t>
            </a:r>
            <a:r>
              <a:rPr lang="en-GB" dirty="0"/>
              <a:t>, Novel open cavity design for rotating mode rf pulse compressors, Phys. Rev. Accel. Beams 24, 112001</a:t>
            </a:r>
          </a:p>
        </p:txBody>
      </p:sp>
      <p:pic>
        <p:nvPicPr>
          <p:cNvPr id="28" name="图片 3">
            <a:extLst>
              <a:ext uri="{FF2B5EF4-FFF2-40B4-BE49-F238E27FC236}">
                <a16:creationId xmlns:a16="http://schemas.microsoft.com/office/drawing/2014/main" id="{660DA9EE-A775-4B96-B558-ADE18014A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5439" y="982228"/>
            <a:ext cx="2294453" cy="1700642"/>
          </a:xfrm>
          <a:prstGeom prst="rect">
            <a:avLst/>
          </a:prstGeom>
        </p:spPr>
      </p:pic>
      <p:sp>
        <p:nvSpPr>
          <p:cNvPr id="29" name="文本框 5">
            <a:extLst>
              <a:ext uri="{FF2B5EF4-FFF2-40B4-BE49-F238E27FC236}">
                <a16:creationId xmlns:a16="http://schemas.microsoft.com/office/drawing/2014/main" id="{A9FC55B9-7DF8-45B4-952A-83B3B03DD9E4}"/>
              </a:ext>
            </a:extLst>
          </p:cNvPr>
          <p:cNvSpPr txBox="1"/>
          <p:nvPr/>
        </p:nvSpPr>
        <p:spPr>
          <a:xfrm>
            <a:off x="5522634" y="2689200"/>
            <a:ext cx="305436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r>
              <a:rPr lang="en-US" altLang="zh-CN" dirty="0"/>
              <a:t>[2] </a:t>
            </a:r>
            <a:r>
              <a:rPr lang="en-US" altLang="zh-CN" dirty="0" err="1"/>
              <a:t>Yuliang</a:t>
            </a:r>
            <a:r>
              <a:rPr lang="en-US" altLang="zh-CN" dirty="0"/>
              <a:t> Jiang et al., Demonstration of a cavity-based pulse compression system for pulse shape correction,</a:t>
            </a:r>
            <a:r>
              <a:rPr lang="en-GB" dirty="0"/>
              <a:t> Phys. Rev. Accel. Beams 22, 082001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C14ECC-502C-4E20-89D6-6F6AED7E76DA}"/>
              </a:ext>
            </a:extLst>
          </p:cNvPr>
          <p:cNvSpPr txBox="1"/>
          <p:nvPr/>
        </p:nvSpPr>
        <p:spPr>
          <a:xfrm>
            <a:off x="419100" y="452735"/>
            <a:ext cx="1738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Introduction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A36BF9-7193-444D-A810-50D52765624B}"/>
              </a:ext>
            </a:extLst>
          </p:cNvPr>
          <p:cNvSpPr txBox="1"/>
          <p:nvPr/>
        </p:nvSpPr>
        <p:spPr>
          <a:xfrm flipH="1">
            <a:off x="9991252" y="4127370"/>
            <a:ext cx="89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CLIC-K</a:t>
            </a:r>
          </a:p>
        </p:txBody>
      </p:sp>
      <p:pic>
        <p:nvPicPr>
          <p:cNvPr id="15" name="图片 33">
            <a:extLst>
              <a:ext uri="{FF2B5EF4-FFF2-40B4-BE49-F238E27FC236}">
                <a16:creationId xmlns:a16="http://schemas.microsoft.com/office/drawing/2014/main" id="{5122CDBF-F4E3-40B5-AD85-B126F43748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075" r="14671"/>
          <a:stretch>
            <a:fillRect/>
          </a:stretch>
        </p:blipFill>
        <p:spPr>
          <a:xfrm>
            <a:off x="7049816" y="3728793"/>
            <a:ext cx="3016348" cy="226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94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2BE9B2FE-A1AD-45C0-80DB-2C777C7F9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536" y="2755769"/>
            <a:ext cx="4683781" cy="34715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A9B830-6597-43FE-AFA2-7DAA2B2BCB8C}"/>
              </a:ext>
            </a:extLst>
          </p:cNvPr>
          <p:cNvSpPr txBox="1"/>
          <p:nvPr/>
        </p:nvSpPr>
        <p:spPr>
          <a:xfrm>
            <a:off x="419100" y="452735"/>
            <a:ext cx="5302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CLIC-K with straight damping waveguides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4A2FEF3-5FA6-4FBF-93A0-D34439F8D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86" y="1608285"/>
            <a:ext cx="6342750" cy="418603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B182C60-A119-4076-BFC6-0350A4A9B497}"/>
              </a:ext>
            </a:extLst>
          </p:cNvPr>
          <p:cNvSpPr txBox="1"/>
          <p:nvPr/>
        </p:nvSpPr>
        <p:spPr>
          <a:xfrm>
            <a:off x="419100" y="6137646"/>
            <a:ext cx="4630995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r>
              <a:rPr lang="en-US" dirty="0"/>
              <a:t>Jiayang Liu, Alexej </a:t>
            </a:r>
            <a:r>
              <a:rPr lang="en-US" dirty="0" err="1"/>
              <a:t>Grudiev</a:t>
            </a:r>
            <a:r>
              <a:rPr lang="en-US" dirty="0"/>
              <a:t>, CERN-ACC-2018-0034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806D7BC-DB11-434D-BCB3-3D6B465EA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8746" y="1137497"/>
            <a:ext cx="1677735" cy="1406851"/>
          </a:xfrm>
          <a:prstGeom prst="rect">
            <a:avLst/>
          </a:prstGeom>
        </p:spPr>
      </p:pic>
      <p:pic>
        <p:nvPicPr>
          <p:cNvPr id="10" name="图片 33">
            <a:extLst>
              <a:ext uri="{FF2B5EF4-FFF2-40B4-BE49-F238E27FC236}">
                <a16:creationId xmlns:a16="http://schemas.microsoft.com/office/drawing/2014/main" id="{7E12E508-797D-43BE-91B6-5F85D19974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75" r="14671"/>
          <a:stretch>
            <a:fillRect/>
          </a:stretch>
        </p:blipFill>
        <p:spPr>
          <a:xfrm>
            <a:off x="9131950" y="1137496"/>
            <a:ext cx="1870062" cy="140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37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246C67-580B-40E0-B7A6-493E6B2DCE6E}"/>
              </a:ext>
            </a:extLst>
          </p:cNvPr>
          <p:cNvSpPr txBox="1"/>
          <p:nvPr/>
        </p:nvSpPr>
        <p:spPr>
          <a:xfrm>
            <a:off x="419100" y="452735"/>
            <a:ext cx="6897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design of CLIC-K with bended damping waveguides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6F4BA0-C212-445A-A6C0-A28C3CBDA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8907" y="1468000"/>
            <a:ext cx="2356925" cy="11419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3C3C4C-3FA0-44E5-907B-F2BA964E8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65" y="1744816"/>
            <a:ext cx="7697186" cy="23475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6BA5E6-6875-4F71-A8E8-A729A2C1A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665" y="4304371"/>
            <a:ext cx="2555751" cy="1838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453C0C-5840-4290-B2A1-7E2FFBF279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3940" y="4256177"/>
            <a:ext cx="5194587" cy="1935238"/>
          </a:xfrm>
          <a:prstGeom prst="rect">
            <a:avLst/>
          </a:prstGeom>
        </p:spPr>
      </p:pic>
      <p:pic>
        <p:nvPicPr>
          <p:cNvPr id="10" name="图片 17">
            <a:extLst>
              <a:ext uri="{FF2B5EF4-FFF2-40B4-BE49-F238E27FC236}">
                <a16:creationId xmlns:a16="http://schemas.microsoft.com/office/drawing/2014/main" id="{282E929F-7ECD-4E71-8AED-F0E8A57E8D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9575" y="2704703"/>
            <a:ext cx="2613312" cy="34348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6559A-BC5F-463E-B213-BAF202334551}"/>
              </a:ext>
            </a:extLst>
          </p:cNvPr>
          <p:cNvSpPr txBox="1"/>
          <p:nvPr/>
        </p:nvSpPr>
        <p:spPr>
          <a:xfrm>
            <a:off x="491438" y="1078165"/>
            <a:ext cx="5999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CLIC-K with bended damping waveguides is more compact.</a:t>
            </a:r>
          </a:p>
        </p:txBody>
      </p:sp>
    </p:spTree>
    <p:extLst>
      <p:ext uri="{BB962C8B-B14F-4D97-AF65-F5344CB8AC3E}">
        <p14:creationId xmlns:p14="http://schemas.microsoft.com/office/powerpoint/2010/main" val="425065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6">
            <a:extLst>
              <a:ext uri="{FF2B5EF4-FFF2-40B4-BE49-F238E27FC236}">
                <a16:creationId xmlns:a16="http://schemas.microsoft.com/office/drawing/2014/main" id="{F260475C-63A7-49FF-B500-B599E9A14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762" y="683177"/>
            <a:ext cx="5143500" cy="56116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8A0B45-C1B1-4877-B0D9-D0D6E836590E}"/>
              </a:ext>
            </a:extLst>
          </p:cNvPr>
          <p:cNvSpPr txBox="1"/>
          <p:nvPr/>
        </p:nvSpPr>
        <p:spPr>
          <a:xfrm>
            <a:off x="419100" y="452735"/>
            <a:ext cx="705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design of the </a:t>
            </a:r>
            <a:r>
              <a:rPr lang="en-US" sz="2400" dirty="0">
                <a:sym typeface="+mn-ea"/>
              </a:rPr>
              <a:t>distribution network around the </a:t>
            </a:r>
            <a:r>
              <a:rPr lang="en-US" sz="2400" dirty="0"/>
              <a:t>CLIC-K</a:t>
            </a:r>
          </a:p>
        </p:txBody>
      </p:sp>
      <p:pic>
        <p:nvPicPr>
          <p:cNvPr id="5" name="图片 2">
            <a:extLst>
              <a:ext uri="{FF2B5EF4-FFF2-40B4-BE49-F238E27FC236}">
                <a16:creationId xmlns:a16="http://schemas.microsoft.com/office/drawing/2014/main" id="{36BEA38E-5AB2-4638-8153-672AEB4BF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14" y="2294631"/>
            <a:ext cx="5191125" cy="2748915"/>
          </a:xfrm>
          <a:prstGeom prst="rect">
            <a:avLst/>
          </a:prstGeom>
        </p:spPr>
      </p:pic>
      <p:sp>
        <p:nvSpPr>
          <p:cNvPr id="7" name="文本框 4">
            <a:extLst>
              <a:ext uri="{FF2B5EF4-FFF2-40B4-BE49-F238E27FC236}">
                <a16:creationId xmlns:a16="http://schemas.microsoft.com/office/drawing/2014/main" id="{91147AA7-DCBB-498A-9654-C76F8ABF8DB2}"/>
              </a:ext>
            </a:extLst>
          </p:cNvPr>
          <p:cNvSpPr txBox="1"/>
          <p:nvPr/>
        </p:nvSpPr>
        <p:spPr>
          <a:xfrm>
            <a:off x="584352" y="1110923"/>
            <a:ext cx="44390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ym typeface="+mn-ea"/>
              </a:rPr>
              <a:t>HOM Magic-T</a:t>
            </a:r>
          </a:p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ym typeface="+mn-ea"/>
              </a:rPr>
              <a:t>Novel bending waveguides</a:t>
            </a:r>
          </a:p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ym typeface="+mn-ea"/>
              </a:rPr>
              <a:t>Compact taper</a:t>
            </a:r>
          </a:p>
        </p:txBody>
      </p:sp>
      <p:sp>
        <p:nvSpPr>
          <p:cNvPr id="9" name="文本框 7">
            <a:extLst>
              <a:ext uri="{FF2B5EF4-FFF2-40B4-BE49-F238E27FC236}">
                <a16:creationId xmlns:a16="http://schemas.microsoft.com/office/drawing/2014/main" id="{0E9CD334-EB97-47F0-A964-CD445BECA99F}"/>
              </a:ext>
            </a:extLst>
          </p:cNvPr>
          <p:cNvSpPr txBox="1"/>
          <p:nvPr/>
        </p:nvSpPr>
        <p:spPr>
          <a:xfrm>
            <a:off x="10436183" y="3402073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HOMagic</a:t>
            </a:r>
            <a:r>
              <a:rPr lang="en-US" altLang="zh-CN" dirty="0"/>
              <a:t>-T</a:t>
            </a:r>
          </a:p>
        </p:txBody>
      </p:sp>
      <p:sp>
        <p:nvSpPr>
          <p:cNvPr id="10" name="文本框 8">
            <a:extLst>
              <a:ext uri="{FF2B5EF4-FFF2-40B4-BE49-F238E27FC236}">
                <a16:creationId xmlns:a16="http://schemas.microsoft.com/office/drawing/2014/main" id="{19870EEC-69E6-4EB1-BF68-1C0B18911E11}"/>
              </a:ext>
            </a:extLst>
          </p:cNvPr>
          <p:cNvSpPr txBox="1"/>
          <p:nvPr/>
        </p:nvSpPr>
        <p:spPr>
          <a:xfrm>
            <a:off x="10460794" y="5657354"/>
            <a:ext cx="7766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Bend1</a:t>
            </a:r>
          </a:p>
        </p:txBody>
      </p:sp>
      <p:sp>
        <p:nvSpPr>
          <p:cNvPr id="11" name="文本框 9">
            <a:extLst>
              <a:ext uri="{FF2B5EF4-FFF2-40B4-BE49-F238E27FC236}">
                <a16:creationId xmlns:a16="http://schemas.microsoft.com/office/drawing/2014/main" id="{F08D31C5-69BB-4AB9-910B-2487F9B4A769}"/>
              </a:ext>
            </a:extLst>
          </p:cNvPr>
          <p:cNvSpPr txBox="1"/>
          <p:nvPr/>
        </p:nvSpPr>
        <p:spPr>
          <a:xfrm>
            <a:off x="6243388" y="4563369"/>
            <a:ext cx="7766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Bend2</a:t>
            </a:r>
          </a:p>
        </p:txBody>
      </p:sp>
      <p:sp>
        <p:nvSpPr>
          <p:cNvPr id="12" name="文本框 10">
            <a:extLst>
              <a:ext uri="{FF2B5EF4-FFF2-40B4-BE49-F238E27FC236}">
                <a16:creationId xmlns:a16="http://schemas.microsoft.com/office/drawing/2014/main" id="{FDB367EC-B60C-4ED8-9D7A-DB1654C409A0}"/>
              </a:ext>
            </a:extLst>
          </p:cNvPr>
          <p:cNvSpPr txBox="1"/>
          <p:nvPr/>
        </p:nvSpPr>
        <p:spPr>
          <a:xfrm>
            <a:off x="7674678" y="5598419"/>
            <a:ext cx="6985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Taper</a:t>
            </a:r>
          </a:p>
        </p:txBody>
      </p:sp>
      <p:cxnSp>
        <p:nvCxnSpPr>
          <p:cNvPr id="13" name="直接箭头连接符 11">
            <a:extLst>
              <a:ext uri="{FF2B5EF4-FFF2-40B4-BE49-F238E27FC236}">
                <a16:creationId xmlns:a16="http://schemas.microsoft.com/office/drawing/2014/main" id="{2E6CA3FC-E3A8-47A2-B990-E007EDDC066E}"/>
              </a:ext>
            </a:extLst>
          </p:cNvPr>
          <p:cNvCxnSpPr>
            <a:cxnSpLocks/>
          </p:cNvCxnSpPr>
          <p:nvPr/>
        </p:nvCxnSpPr>
        <p:spPr>
          <a:xfrm>
            <a:off x="6943072" y="4747519"/>
            <a:ext cx="890905" cy="16573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2">
            <a:extLst>
              <a:ext uri="{FF2B5EF4-FFF2-40B4-BE49-F238E27FC236}">
                <a16:creationId xmlns:a16="http://schemas.microsoft.com/office/drawing/2014/main" id="{8D366152-2D64-4864-849B-6AA0DE7136ED}"/>
              </a:ext>
            </a:extLst>
          </p:cNvPr>
          <p:cNvCxnSpPr/>
          <p:nvPr/>
        </p:nvCxnSpPr>
        <p:spPr>
          <a:xfrm flipH="1">
            <a:off x="10354115" y="3822504"/>
            <a:ext cx="528320" cy="102425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3">
            <a:extLst>
              <a:ext uri="{FF2B5EF4-FFF2-40B4-BE49-F238E27FC236}">
                <a16:creationId xmlns:a16="http://schemas.microsoft.com/office/drawing/2014/main" id="{465ADDB3-25A6-48FA-BA3E-84104AD4477F}"/>
              </a:ext>
            </a:extLst>
          </p:cNvPr>
          <p:cNvCxnSpPr>
            <a:cxnSpLocks/>
          </p:cNvCxnSpPr>
          <p:nvPr/>
        </p:nvCxnSpPr>
        <p:spPr>
          <a:xfrm flipH="1" flipV="1">
            <a:off x="9953323" y="5381130"/>
            <a:ext cx="478790" cy="4191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4">
            <a:extLst>
              <a:ext uri="{FF2B5EF4-FFF2-40B4-BE49-F238E27FC236}">
                <a16:creationId xmlns:a16="http://schemas.microsoft.com/office/drawing/2014/main" id="{D7719E11-45A7-44E7-889D-D8FDD5F5D23A}"/>
              </a:ext>
            </a:extLst>
          </p:cNvPr>
          <p:cNvCxnSpPr/>
          <p:nvPr/>
        </p:nvCxnSpPr>
        <p:spPr>
          <a:xfrm flipV="1">
            <a:off x="8373178" y="5365771"/>
            <a:ext cx="280670" cy="409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7">
            <a:extLst>
              <a:ext uri="{FF2B5EF4-FFF2-40B4-BE49-F238E27FC236}">
                <a16:creationId xmlns:a16="http://schemas.microsoft.com/office/drawing/2014/main" id="{3641AC89-9823-45B0-96AA-252DA713EFF4}"/>
              </a:ext>
            </a:extLst>
          </p:cNvPr>
          <p:cNvCxnSpPr/>
          <p:nvPr/>
        </p:nvCxnSpPr>
        <p:spPr>
          <a:xfrm>
            <a:off x="1774334" y="3717031"/>
            <a:ext cx="398780" cy="159575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20">
            <a:extLst>
              <a:ext uri="{FF2B5EF4-FFF2-40B4-BE49-F238E27FC236}">
                <a16:creationId xmlns:a16="http://schemas.microsoft.com/office/drawing/2014/main" id="{0300AA91-6AB1-40B2-B8FE-08A9CC5804A1}"/>
              </a:ext>
            </a:extLst>
          </p:cNvPr>
          <p:cNvCxnSpPr/>
          <p:nvPr/>
        </p:nvCxnSpPr>
        <p:spPr>
          <a:xfrm flipH="1">
            <a:off x="2495694" y="3474461"/>
            <a:ext cx="295275" cy="190182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21">
            <a:extLst>
              <a:ext uri="{FF2B5EF4-FFF2-40B4-BE49-F238E27FC236}">
                <a16:creationId xmlns:a16="http://schemas.microsoft.com/office/drawing/2014/main" id="{39E85B3A-048C-4F0F-89B1-32A9856439E2}"/>
              </a:ext>
            </a:extLst>
          </p:cNvPr>
          <p:cNvCxnSpPr/>
          <p:nvPr/>
        </p:nvCxnSpPr>
        <p:spPr>
          <a:xfrm flipH="1">
            <a:off x="2759219" y="3609716"/>
            <a:ext cx="1304290" cy="178943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箭头连接符 22">
            <a:extLst>
              <a:ext uri="{FF2B5EF4-FFF2-40B4-BE49-F238E27FC236}">
                <a16:creationId xmlns:a16="http://schemas.microsoft.com/office/drawing/2014/main" id="{9DFC4EDC-B1C4-4A5A-AB9C-DF3C3385E9B4}"/>
              </a:ext>
            </a:extLst>
          </p:cNvPr>
          <p:cNvCxnSpPr/>
          <p:nvPr/>
        </p:nvCxnSpPr>
        <p:spPr>
          <a:xfrm flipH="1">
            <a:off x="3015759" y="4157086"/>
            <a:ext cx="1638300" cy="118618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3">
            <a:extLst>
              <a:ext uri="{FF2B5EF4-FFF2-40B4-BE49-F238E27FC236}">
                <a16:creationId xmlns:a16="http://schemas.microsoft.com/office/drawing/2014/main" id="{9D9B2E4F-2E95-4E99-9659-A8DBAD4B91E2}"/>
              </a:ext>
            </a:extLst>
          </p:cNvPr>
          <p:cNvSpPr txBox="1"/>
          <p:nvPr/>
        </p:nvSpPr>
        <p:spPr>
          <a:xfrm>
            <a:off x="691046" y="5539789"/>
            <a:ext cx="5858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The length of the straight parts can be changed if necessary. </a:t>
            </a:r>
          </a:p>
        </p:txBody>
      </p:sp>
      <p:cxnSp>
        <p:nvCxnSpPr>
          <p:cNvPr id="22" name="直接箭头连接符 25">
            <a:extLst>
              <a:ext uri="{FF2B5EF4-FFF2-40B4-BE49-F238E27FC236}">
                <a16:creationId xmlns:a16="http://schemas.microsoft.com/office/drawing/2014/main" id="{82DE8CF1-D079-4EB3-8E3B-F9DD3EFD311D}"/>
              </a:ext>
            </a:extLst>
          </p:cNvPr>
          <p:cNvCxnSpPr/>
          <p:nvPr/>
        </p:nvCxnSpPr>
        <p:spPr>
          <a:xfrm flipH="1">
            <a:off x="9813305" y="3110303"/>
            <a:ext cx="280035" cy="10236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框 26">
            <a:extLst>
              <a:ext uri="{FF2B5EF4-FFF2-40B4-BE49-F238E27FC236}">
                <a16:creationId xmlns:a16="http://schemas.microsoft.com/office/drawing/2014/main" id="{AD34F148-1A89-4D2D-8D11-6D38C001B838}"/>
              </a:ext>
            </a:extLst>
          </p:cNvPr>
          <p:cNvSpPr txBox="1"/>
          <p:nvPr/>
        </p:nvSpPr>
        <p:spPr>
          <a:xfrm>
            <a:off x="9784835" y="2605789"/>
            <a:ext cx="18827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Position of flanges</a:t>
            </a:r>
          </a:p>
        </p:txBody>
      </p:sp>
      <p:cxnSp>
        <p:nvCxnSpPr>
          <p:cNvPr id="24" name="直接箭头连接符 1">
            <a:extLst>
              <a:ext uri="{FF2B5EF4-FFF2-40B4-BE49-F238E27FC236}">
                <a16:creationId xmlns:a16="http://schemas.microsoft.com/office/drawing/2014/main" id="{99C420AF-1F6D-4E56-8401-BBD6A4AE16A6}"/>
              </a:ext>
            </a:extLst>
          </p:cNvPr>
          <p:cNvCxnSpPr>
            <a:cxnSpLocks/>
          </p:cNvCxnSpPr>
          <p:nvPr/>
        </p:nvCxnSpPr>
        <p:spPr>
          <a:xfrm flipH="1">
            <a:off x="9112743" y="3110303"/>
            <a:ext cx="980597" cy="2189797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94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2EFEE2-62E3-4089-A106-6B3ADCD3D67F}"/>
              </a:ext>
            </a:extLst>
          </p:cNvPr>
          <p:cNvSpPr txBox="1"/>
          <p:nvPr/>
        </p:nvSpPr>
        <p:spPr>
          <a:xfrm>
            <a:off x="419100" y="452735"/>
            <a:ext cx="4347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Application of the HOM Magic-T</a:t>
            </a:r>
          </a:p>
        </p:txBody>
      </p:sp>
      <p:pic>
        <p:nvPicPr>
          <p:cNvPr id="5" name="图片 19">
            <a:extLst>
              <a:ext uri="{FF2B5EF4-FFF2-40B4-BE49-F238E27FC236}">
                <a16:creationId xmlns:a16="http://schemas.microsoft.com/office/drawing/2014/main" id="{15194EFA-A004-40A2-83AF-AD1C31846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69" y="1157704"/>
            <a:ext cx="4040332" cy="25440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4508B5C-EDED-42A4-9BAA-9012AAE3A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6910" y="1438910"/>
            <a:ext cx="4660900" cy="5085080"/>
          </a:xfrm>
          <a:prstGeom prst="rect">
            <a:avLst/>
          </a:prstGeom>
        </p:spPr>
      </p:pic>
      <p:sp>
        <p:nvSpPr>
          <p:cNvPr id="7" name="文本框 3">
            <a:extLst>
              <a:ext uri="{FF2B5EF4-FFF2-40B4-BE49-F238E27FC236}">
                <a16:creationId xmlns:a16="http://schemas.microsoft.com/office/drawing/2014/main" id="{2F282971-11C2-4828-887B-3BA11074DACB}"/>
              </a:ext>
            </a:extLst>
          </p:cNvPr>
          <p:cNvSpPr txBox="1"/>
          <p:nvPr/>
        </p:nvSpPr>
        <p:spPr>
          <a:xfrm>
            <a:off x="7916684" y="895656"/>
            <a:ext cx="3253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The load of </a:t>
            </a:r>
            <a:r>
              <a:rPr lang="en-US" altLang="zh-CN" sz="1600" dirty="0" err="1"/>
              <a:t>HOMagic</a:t>
            </a:r>
            <a:r>
              <a:rPr lang="en-US" altLang="zh-CN" sz="1600" dirty="0"/>
              <a:t>-T is the same as that of a damping waveguide</a:t>
            </a:r>
          </a:p>
        </p:txBody>
      </p:sp>
      <p:pic>
        <p:nvPicPr>
          <p:cNvPr id="8" name="图片 9">
            <a:extLst>
              <a:ext uri="{FF2B5EF4-FFF2-40B4-BE49-F238E27FC236}">
                <a16:creationId xmlns:a16="http://schemas.microsoft.com/office/drawing/2014/main" id="{472A1A37-B767-43CA-95C0-EF927F14EB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233" y="3735238"/>
            <a:ext cx="4105984" cy="2788752"/>
          </a:xfrm>
          <a:prstGeom prst="rect">
            <a:avLst/>
          </a:prstGeom>
        </p:spPr>
      </p:pic>
      <p:pic>
        <p:nvPicPr>
          <p:cNvPr id="9" name="图片 10">
            <a:extLst>
              <a:ext uri="{FF2B5EF4-FFF2-40B4-BE49-F238E27FC236}">
                <a16:creationId xmlns:a16="http://schemas.microsoft.com/office/drawing/2014/main" id="{4FF9973F-3DB0-41A3-892C-EFF2966448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100" y="2390775"/>
            <a:ext cx="1748155" cy="2507615"/>
          </a:xfrm>
          <a:prstGeom prst="rect">
            <a:avLst/>
          </a:prstGeom>
        </p:spPr>
      </p:pic>
      <p:cxnSp>
        <p:nvCxnSpPr>
          <p:cNvPr id="10" name="直接连接符 11">
            <a:extLst>
              <a:ext uri="{FF2B5EF4-FFF2-40B4-BE49-F238E27FC236}">
                <a16:creationId xmlns:a16="http://schemas.microsoft.com/office/drawing/2014/main" id="{7D2C34B4-EC96-460F-8B2E-BE70AA3CC5AE}"/>
              </a:ext>
            </a:extLst>
          </p:cNvPr>
          <p:cNvCxnSpPr/>
          <p:nvPr/>
        </p:nvCxnSpPr>
        <p:spPr>
          <a:xfrm>
            <a:off x="5231765" y="3644265"/>
            <a:ext cx="1957070" cy="0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4">
            <a:extLst>
              <a:ext uri="{FF2B5EF4-FFF2-40B4-BE49-F238E27FC236}">
                <a16:creationId xmlns:a16="http://schemas.microsoft.com/office/drawing/2014/main" id="{D185ADC3-3D3D-4AF1-AE44-40E7D0B72942}"/>
              </a:ext>
            </a:extLst>
          </p:cNvPr>
          <p:cNvCxnSpPr/>
          <p:nvPr/>
        </p:nvCxnSpPr>
        <p:spPr>
          <a:xfrm>
            <a:off x="1907520" y="3827462"/>
            <a:ext cx="688975" cy="1485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5">
            <a:extLst>
              <a:ext uri="{FF2B5EF4-FFF2-40B4-BE49-F238E27FC236}">
                <a16:creationId xmlns:a16="http://schemas.microsoft.com/office/drawing/2014/main" id="{CC16D69C-30ED-4989-BF99-6E5DD5C06BBB}"/>
              </a:ext>
            </a:extLst>
          </p:cNvPr>
          <p:cNvCxnSpPr/>
          <p:nvPr/>
        </p:nvCxnSpPr>
        <p:spPr>
          <a:xfrm>
            <a:off x="2226944" y="3922772"/>
            <a:ext cx="0" cy="117553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6">
            <a:extLst>
              <a:ext uri="{FF2B5EF4-FFF2-40B4-BE49-F238E27FC236}">
                <a16:creationId xmlns:a16="http://schemas.microsoft.com/office/drawing/2014/main" id="{BD2B3BCC-0E56-489B-BA23-4F899ED4D7B4}"/>
              </a:ext>
            </a:extLst>
          </p:cNvPr>
          <p:cNvSpPr txBox="1"/>
          <p:nvPr/>
        </p:nvSpPr>
        <p:spPr>
          <a:xfrm>
            <a:off x="1414125" y="4246245"/>
            <a:ext cx="11823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65 mm</a:t>
            </a:r>
          </a:p>
        </p:txBody>
      </p:sp>
      <p:cxnSp>
        <p:nvCxnSpPr>
          <p:cNvPr id="14" name="直接连接符 17">
            <a:extLst>
              <a:ext uri="{FF2B5EF4-FFF2-40B4-BE49-F238E27FC236}">
                <a16:creationId xmlns:a16="http://schemas.microsoft.com/office/drawing/2014/main" id="{0C70EEA3-95B3-40FC-AA1F-696805647C7C}"/>
              </a:ext>
            </a:extLst>
          </p:cNvPr>
          <p:cNvCxnSpPr/>
          <p:nvPr/>
        </p:nvCxnSpPr>
        <p:spPr>
          <a:xfrm flipV="1">
            <a:off x="2084387" y="4921059"/>
            <a:ext cx="285115" cy="4235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21">
            <a:extLst>
              <a:ext uri="{FF2B5EF4-FFF2-40B4-BE49-F238E27FC236}">
                <a16:creationId xmlns:a16="http://schemas.microsoft.com/office/drawing/2014/main" id="{77791491-F18C-4BEB-82C9-1CE7A99FD71B}"/>
              </a:ext>
            </a:extLst>
          </p:cNvPr>
          <p:cNvCxnSpPr>
            <a:cxnSpLocks/>
          </p:cNvCxnSpPr>
          <p:nvPr/>
        </p:nvCxnSpPr>
        <p:spPr>
          <a:xfrm>
            <a:off x="9965056" y="1492338"/>
            <a:ext cx="544829" cy="3122207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22">
            <a:extLst>
              <a:ext uri="{FF2B5EF4-FFF2-40B4-BE49-F238E27FC236}">
                <a16:creationId xmlns:a16="http://schemas.microsoft.com/office/drawing/2014/main" id="{1BFF84D8-72E9-488B-A278-31560550E68D}"/>
              </a:ext>
            </a:extLst>
          </p:cNvPr>
          <p:cNvCxnSpPr/>
          <p:nvPr/>
        </p:nvCxnSpPr>
        <p:spPr>
          <a:xfrm>
            <a:off x="6257925" y="2705100"/>
            <a:ext cx="0" cy="56705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23">
            <a:extLst>
              <a:ext uri="{FF2B5EF4-FFF2-40B4-BE49-F238E27FC236}">
                <a16:creationId xmlns:a16="http://schemas.microsoft.com/office/drawing/2014/main" id="{9D50A74D-CF75-4B8B-955A-3F6E684484D9}"/>
              </a:ext>
            </a:extLst>
          </p:cNvPr>
          <p:cNvCxnSpPr/>
          <p:nvPr/>
        </p:nvCxnSpPr>
        <p:spPr>
          <a:xfrm>
            <a:off x="6257925" y="4025900"/>
            <a:ext cx="0" cy="55562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本框 24">
            <a:extLst>
              <a:ext uri="{FF2B5EF4-FFF2-40B4-BE49-F238E27FC236}">
                <a16:creationId xmlns:a16="http://schemas.microsoft.com/office/drawing/2014/main" id="{C982013F-4A71-469B-835E-A305812A44B9}"/>
              </a:ext>
            </a:extLst>
          </p:cNvPr>
          <p:cNvSpPr txBox="1"/>
          <p:nvPr/>
        </p:nvSpPr>
        <p:spPr>
          <a:xfrm>
            <a:off x="6231255" y="2903855"/>
            <a:ext cx="8375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4.2mm</a:t>
            </a:r>
          </a:p>
        </p:txBody>
      </p:sp>
      <p:sp>
        <p:nvSpPr>
          <p:cNvPr id="19" name="文本框 25">
            <a:extLst>
              <a:ext uri="{FF2B5EF4-FFF2-40B4-BE49-F238E27FC236}">
                <a16:creationId xmlns:a16="http://schemas.microsoft.com/office/drawing/2014/main" id="{74DC0010-540D-4243-8F2F-BBBD53EF2481}"/>
              </a:ext>
            </a:extLst>
          </p:cNvPr>
          <p:cNvSpPr txBox="1"/>
          <p:nvPr/>
        </p:nvSpPr>
        <p:spPr>
          <a:xfrm>
            <a:off x="6240780" y="4025900"/>
            <a:ext cx="8890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4.2 mm</a:t>
            </a:r>
          </a:p>
        </p:txBody>
      </p:sp>
      <p:cxnSp>
        <p:nvCxnSpPr>
          <p:cNvPr id="20" name="直接连接符 26">
            <a:extLst>
              <a:ext uri="{FF2B5EF4-FFF2-40B4-BE49-F238E27FC236}">
                <a16:creationId xmlns:a16="http://schemas.microsoft.com/office/drawing/2014/main" id="{9536F465-AAB8-4049-A09C-61FC67815BBF}"/>
              </a:ext>
            </a:extLst>
          </p:cNvPr>
          <p:cNvCxnSpPr/>
          <p:nvPr/>
        </p:nvCxnSpPr>
        <p:spPr>
          <a:xfrm flipV="1">
            <a:off x="5800725" y="2181225"/>
            <a:ext cx="0" cy="1143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7">
            <a:extLst>
              <a:ext uri="{FF2B5EF4-FFF2-40B4-BE49-F238E27FC236}">
                <a16:creationId xmlns:a16="http://schemas.microsoft.com/office/drawing/2014/main" id="{AE7B0FE8-E72F-4808-9A57-0552C918F964}"/>
              </a:ext>
            </a:extLst>
          </p:cNvPr>
          <p:cNvCxnSpPr/>
          <p:nvPr/>
        </p:nvCxnSpPr>
        <p:spPr>
          <a:xfrm flipV="1">
            <a:off x="5741035" y="2181225"/>
            <a:ext cx="0" cy="12414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箭头连接符 28">
            <a:extLst>
              <a:ext uri="{FF2B5EF4-FFF2-40B4-BE49-F238E27FC236}">
                <a16:creationId xmlns:a16="http://schemas.microsoft.com/office/drawing/2014/main" id="{B4E092FB-B65B-4744-9D59-8EFC71A8F0A0}"/>
              </a:ext>
            </a:extLst>
          </p:cNvPr>
          <p:cNvCxnSpPr/>
          <p:nvPr/>
        </p:nvCxnSpPr>
        <p:spPr>
          <a:xfrm>
            <a:off x="5438775" y="2295525"/>
            <a:ext cx="285750" cy="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9">
            <a:extLst>
              <a:ext uri="{FF2B5EF4-FFF2-40B4-BE49-F238E27FC236}">
                <a16:creationId xmlns:a16="http://schemas.microsoft.com/office/drawing/2014/main" id="{5E275DA8-AA52-4C11-9C04-078144626491}"/>
              </a:ext>
            </a:extLst>
          </p:cNvPr>
          <p:cNvCxnSpPr/>
          <p:nvPr/>
        </p:nvCxnSpPr>
        <p:spPr>
          <a:xfrm flipH="1">
            <a:off x="5819775" y="2295525"/>
            <a:ext cx="247650" cy="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30">
            <a:extLst>
              <a:ext uri="{FF2B5EF4-FFF2-40B4-BE49-F238E27FC236}">
                <a16:creationId xmlns:a16="http://schemas.microsoft.com/office/drawing/2014/main" id="{D323343B-C6C9-469A-9E55-C6D2298A9BED}"/>
              </a:ext>
            </a:extLst>
          </p:cNvPr>
          <p:cNvSpPr txBox="1"/>
          <p:nvPr/>
        </p:nvSpPr>
        <p:spPr>
          <a:xfrm>
            <a:off x="5438775" y="1781810"/>
            <a:ext cx="8890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0.4 mm</a:t>
            </a:r>
          </a:p>
        </p:txBody>
      </p:sp>
      <p:cxnSp>
        <p:nvCxnSpPr>
          <p:cNvPr id="25" name="直接箭头连接符 31">
            <a:extLst>
              <a:ext uri="{FF2B5EF4-FFF2-40B4-BE49-F238E27FC236}">
                <a16:creationId xmlns:a16="http://schemas.microsoft.com/office/drawing/2014/main" id="{26BACF90-042B-4B05-B943-5B4D3C103041}"/>
              </a:ext>
            </a:extLst>
          </p:cNvPr>
          <p:cNvCxnSpPr>
            <a:cxnSpLocks/>
          </p:cNvCxnSpPr>
          <p:nvPr/>
        </p:nvCxnSpPr>
        <p:spPr>
          <a:xfrm flipV="1">
            <a:off x="2709617" y="3550508"/>
            <a:ext cx="2215427" cy="443452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DC8AAA5-DD06-429B-8BDC-69E266DCA973}"/>
              </a:ext>
            </a:extLst>
          </p:cNvPr>
          <p:cNvSpPr txBox="1"/>
          <p:nvPr/>
        </p:nvSpPr>
        <p:spPr>
          <a:xfrm>
            <a:off x="1208184" y="6131175"/>
            <a:ext cx="69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Port1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44DC4B-940E-4E98-8F13-E51D6ADAD683}"/>
              </a:ext>
            </a:extLst>
          </p:cNvPr>
          <p:cNvSpPr txBox="1"/>
          <p:nvPr/>
        </p:nvSpPr>
        <p:spPr>
          <a:xfrm>
            <a:off x="297927" y="5159938"/>
            <a:ext cx="69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Port2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E0BA95-1169-4B2A-B91D-78FA01354A97}"/>
              </a:ext>
            </a:extLst>
          </p:cNvPr>
          <p:cNvSpPr txBox="1"/>
          <p:nvPr/>
        </p:nvSpPr>
        <p:spPr>
          <a:xfrm>
            <a:off x="4086491" y="5782117"/>
            <a:ext cx="69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Port3</a:t>
            </a:r>
          </a:p>
        </p:txBody>
      </p:sp>
    </p:spTree>
    <p:extLst>
      <p:ext uri="{BB962C8B-B14F-4D97-AF65-F5344CB8AC3E}">
        <p14:creationId xmlns:p14="http://schemas.microsoft.com/office/powerpoint/2010/main" val="2977917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1A9DF8-974E-4D5F-BF75-20C54CE94912}"/>
              </a:ext>
            </a:extLst>
          </p:cNvPr>
          <p:cNvSpPr txBox="1"/>
          <p:nvPr/>
        </p:nvSpPr>
        <p:spPr>
          <a:xfrm>
            <a:off x="419100" y="452735"/>
            <a:ext cx="4876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Geometry of the bending waveguides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B88F436-3736-4D4C-B073-05581776255B}"/>
              </a:ext>
            </a:extLst>
          </p:cNvPr>
          <p:cNvSpPr txBox="1"/>
          <p:nvPr/>
        </p:nvSpPr>
        <p:spPr>
          <a:xfrm>
            <a:off x="419100" y="1103913"/>
            <a:ext cx="2776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ym typeface="+mn-ea"/>
              </a:rPr>
              <a:t>Bend 1 and bend 2</a:t>
            </a:r>
          </a:p>
        </p:txBody>
      </p:sp>
      <p:pic>
        <p:nvPicPr>
          <p:cNvPr id="6" name="图片 1">
            <a:extLst>
              <a:ext uri="{FF2B5EF4-FFF2-40B4-BE49-F238E27FC236}">
                <a16:creationId xmlns:a16="http://schemas.microsoft.com/office/drawing/2014/main" id="{78FD8EFB-A29E-425E-88D7-BBBDECC91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670" y="1619885"/>
            <a:ext cx="4758055" cy="4342765"/>
          </a:xfrm>
          <a:prstGeom prst="rect">
            <a:avLst/>
          </a:prstGeom>
        </p:spPr>
      </p:pic>
      <p:cxnSp>
        <p:nvCxnSpPr>
          <p:cNvPr id="7" name="直接连接符 11">
            <a:extLst>
              <a:ext uri="{FF2B5EF4-FFF2-40B4-BE49-F238E27FC236}">
                <a16:creationId xmlns:a16="http://schemas.microsoft.com/office/drawing/2014/main" id="{478C49A9-DB73-4959-A41E-0B38A01225A8}"/>
              </a:ext>
            </a:extLst>
          </p:cNvPr>
          <p:cNvCxnSpPr/>
          <p:nvPr/>
        </p:nvCxnSpPr>
        <p:spPr>
          <a:xfrm>
            <a:off x="6596380" y="4070350"/>
            <a:ext cx="6686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12">
            <a:extLst>
              <a:ext uri="{FF2B5EF4-FFF2-40B4-BE49-F238E27FC236}">
                <a16:creationId xmlns:a16="http://schemas.microsoft.com/office/drawing/2014/main" id="{8E8D478B-399E-46F4-AD28-B33A2BA1ABE3}"/>
              </a:ext>
            </a:extLst>
          </p:cNvPr>
          <p:cNvCxnSpPr/>
          <p:nvPr/>
        </p:nvCxnSpPr>
        <p:spPr>
          <a:xfrm>
            <a:off x="6595110" y="5763260"/>
            <a:ext cx="6686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13">
            <a:extLst>
              <a:ext uri="{FF2B5EF4-FFF2-40B4-BE49-F238E27FC236}">
                <a16:creationId xmlns:a16="http://schemas.microsoft.com/office/drawing/2014/main" id="{CB383693-CF83-4306-8C98-A63BDBAAEDBE}"/>
              </a:ext>
            </a:extLst>
          </p:cNvPr>
          <p:cNvCxnSpPr/>
          <p:nvPr/>
        </p:nvCxnSpPr>
        <p:spPr>
          <a:xfrm>
            <a:off x="7049770" y="4081780"/>
            <a:ext cx="0" cy="167068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14">
            <a:extLst>
              <a:ext uri="{FF2B5EF4-FFF2-40B4-BE49-F238E27FC236}">
                <a16:creationId xmlns:a16="http://schemas.microsoft.com/office/drawing/2014/main" id="{A2431105-EA94-4C77-8F1F-411C18BFB152}"/>
              </a:ext>
            </a:extLst>
          </p:cNvPr>
          <p:cNvSpPr txBox="1"/>
          <p:nvPr/>
        </p:nvSpPr>
        <p:spPr>
          <a:xfrm>
            <a:off x="6480175" y="4679950"/>
            <a:ext cx="5556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wga</a:t>
            </a:r>
          </a:p>
        </p:txBody>
      </p:sp>
      <p:cxnSp>
        <p:nvCxnSpPr>
          <p:cNvPr id="11" name="直接箭头连接符 17">
            <a:extLst>
              <a:ext uri="{FF2B5EF4-FFF2-40B4-BE49-F238E27FC236}">
                <a16:creationId xmlns:a16="http://schemas.microsoft.com/office/drawing/2014/main" id="{E52AEA94-F8D5-4639-8296-D7328263DC29}"/>
              </a:ext>
            </a:extLst>
          </p:cNvPr>
          <p:cNvCxnSpPr>
            <a:stCxn id="20" idx="6"/>
          </p:cNvCxnSpPr>
          <p:nvPr/>
        </p:nvCxnSpPr>
        <p:spPr>
          <a:xfrm>
            <a:off x="8352155" y="2635250"/>
            <a:ext cx="2884805" cy="3175"/>
          </a:xfrm>
          <a:prstGeom prst="straightConnector1">
            <a:avLst/>
          </a:prstGeom>
          <a:ln>
            <a:solidFill>
              <a:srgbClr val="00B050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8">
            <a:extLst>
              <a:ext uri="{FF2B5EF4-FFF2-40B4-BE49-F238E27FC236}">
                <a16:creationId xmlns:a16="http://schemas.microsoft.com/office/drawing/2014/main" id="{ADA5F7D2-98E4-4935-B52F-5CC22AD3A55A}"/>
              </a:ext>
            </a:extLst>
          </p:cNvPr>
          <p:cNvSpPr txBox="1"/>
          <p:nvPr/>
        </p:nvSpPr>
        <p:spPr>
          <a:xfrm>
            <a:off x="9876790" y="3665220"/>
            <a:ext cx="382270" cy="36830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</a:t>
            </a:r>
            <a:r>
              <a:rPr lang="en-US" altLang="zh-CN" baseline="-25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3" name="文本框 19">
            <a:extLst>
              <a:ext uri="{FF2B5EF4-FFF2-40B4-BE49-F238E27FC236}">
                <a16:creationId xmlns:a16="http://schemas.microsoft.com/office/drawing/2014/main" id="{5A0D4360-B0F2-4A72-B4B1-A37DF45D7B70}"/>
              </a:ext>
            </a:extLst>
          </p:cNvPr>
          <p:cNvSpPr txBox="1"/>
          <p:nvPr/>
        </p:nvSpPr>
        <p:spPr>
          <a:xfrm>
            <a:off x="8585835" y="2753995"/>
            <a:ext cx="582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R</a:t>
            </a:r>
            <a:r>
              <a:rPr lang="en-US" altLang="zh-CN" baseline="-250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文本框 20">
            <a:extLst>
              <a:ext uri="{FF2B5EF4-FFF2-40B4-BE49-F238E27FC236}">
                <a16:creationId xmlns:a16="http://schemas.microsoft.com/office/drawing/2014/main" id="{D15F7575-B584-4DE4-A162-46FB4E4526F9}"/>
              </a:ext>
            </a:extLst>
          </p:cNvPr>
          <p:cNvSpPr txBox="1"/>
          <p:nvPr/>
        </p:nvSpPr>
        <p:spPr>
          <a:xfrm>
            <a:off x="7569835" y="4477385"/>
            <a:ext cx="3822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00B050"/>
                </a:solidFill>
              </a:rPr>
              <a:t>R</a:t>
            </a:r>
            <a:r>
              <a:rPr lang="en-US" altLang="zh-CN" baseline="-25000">
                <a:solidFill>
                  <a:srgbClr val="00B050"/>
                </a:solidFill>
              </a:rPr>
              <a:t>2</a:t>
            </a:r>
          </a:p>
        </p:txBody>
      </p:sp>
      <p:cxnSp>
        <p:nvCxnSpPr>
          <p:cNvPr id="15" name="直接连接符 21">
            <a:extLst>
              <a:ext uri="{FF2B5EF4-FFF2-40B4-BE49-F238E27FC236}">
                <a16:creationId xmlns:a16="http://schemas.microsoft.com/office/drawing/2014/main" id="{8B05C258-B84F-4BFC-BD81-2DF0D39BCDEF}"/>
              </a:ext>
            </a:extLst>
          </p:cNvPr>
          <p:cNvCxnSpPr/>
          <p:nvPr/>
        </p:nvCxnSpPr>
        <p:spPr>
          <a:xfrm>
            <a:off x="8941435" y="3736975"/>
            <a:ext cx="1143000" cy="126111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22">
            <a:extLst>
              <a:ext uri="{FF2B5EF4-FFF2-40B4-BE49-F238E27FC236}">
                <a16:creationId xmlns:a16="http://schemas.microsoft.com/office/drawing/2014/main" id="{290DB395-F3A0-45E5-8228-FEE2FE3E669F}"/>
              </a:ext>
            </a:extLst>
          </p:cNvPr>
          <p:cNvCxnSpPr/>
          <p:nvPr/>
        </p:nvCxnSpPr>
        <p:spPr>
          <a:xfrm flipH="1">
            <a:off x="8091170" y="2818130"/>
            <a:ext cx="1270" cy="2929255"/>
          </a:xfrm>
          <a:prstGeom prst="straightConnector1">
            <a:avLst/>
          </a:prstGeom>
          <a:ln>
            <a:solidFill>
              <a:srgbClr val="00B050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24">
            <a:extLst>
              <a:ext uri="{FF2B5EF4-FFF2-40B4-BE49-F238E27FC236}">
                <a16:creationId xmlns:a16="http://schemas.microsoft.com/office/drawing/2014/main" id="{F10A869E-DEB5-4C3C-8690-0F024C841F7B}"/>
              </a:ext>
            </a:extLst>
          </p:cNvPr>
          <p:cNvSpPr txBox="1"/>
          <p:nvPr/>
        </p:nvSpPr>
        <p:spPr>
          <a:xfrm>
            <a:off x="10469880" y="4998085"/>
            <a:ext cx="69405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alpha</a:t>
            </a:r>
          </a:p>
        </p:txBody>
      </p:sp>
      <p:sp>
        <p:nvSpPr>
          <p:cNvPr id="18" name="椭圆 26">
            <a:extLst>
              <a:ext uri="{FF2B5EF4-FFF2-40B4-BE49-F238E27FC236}">
                <a16:creationId xmlns:a16="http://schemas.microsoft.com/office/drawing/2014/main" id="{F7343AD5-7E5E-4F36-A76B-A0BAB89F3A36}"/>
              </a:ext>
            </a:extLst>
          </p:cNvPr>
          <p:cNvSpPr/>
          <p:nvPr/>
        </p:nvSpPr>
        <p:spPr>
          <a:xfrm>
            <a:off x="6308725" y="817245"/>
            <a:ext cx="72000" cy="72000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27">
            <a:extLst>
              <a:ext uri="{FF2B5EF4-FFF2-40B4-BE49-F238E27FC236}">
                <a16:creationId xmlns:a16="http://schemas.microsoft.com/office/drawing/2014/main" id="{EEB89457-E260-43BD-A238-E837B5244537}"/>
              </a:ext>
            </a:extLst>
          </p:cNvPr>
          <p:cNvSpPr/>
          <p:nvPr/>
        </p:nvSpPr>
        <p:spPr>
          <a:xfrm>
            <a:off x="8056245" y="2753995"/>
            <a:ext cx="72000" cy="7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28">
            <a:extLst>
              <a:ext uri="{FF2B5EF4-FFF2-40B4-BE49-F238E27FC236}">
                <a16:creationId xmlns:a16="http://schemas.microsoft.com/office/drawing/2014/main" id="{86659A8F-DE12-4F5A-B3F5-F2DAE7FF87F5}"/>
              </a:ext>
            </a:extLst>
          </p:cNvPr>
          <p:cNvSpPr/>
          <p:nvPr/>
        </p:nvSpPr>
        <p:spPr>
          <a:xfrm>
            <a:off x="8280400" y="2599055"/>
            <a:ext cx="72000" cy="7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9">
            <a:extLst>
              <a:ext uri="{FF2B5EF4-FFF2-40B4-BE49-F238E27FC236}">
                <a16:creationId xmlns:a16="http://schemas.microsoft.com/office/drawing/2014/main" id="{D38FA79F-7C35-4343-A2D0-7ADD69A4EB67}"/>
              </a:ext>
            </a:extLst>
          </p:cNvPr>
          <p:cNvSpPr txBox="1"/>
          <p:nvPr/>
        </p:nvSpPr>
        <p:spPr>
          <a:xfrm>
            <a:off x="567785" y="1727721"/>
            <a:ext cx="659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 altLang="zh-CN" dirty="0"/>
              <a:t>Two bends have different height (</a:t>
            </a:r>
            <a:r>
              <a:rPr lang="en-US" altLang="zh-CN" dirty="0" err="1"/>
              <a:t>wgb</a:t>
            </a:r>
            <a:r>
              <a:rPr lang="en-US" altLang="zh-CN" dirty="0"/>
              <a:t>) of 10.16 mm and 6.66 mm </a:t>
            </a:r>
          </a:p>
        </p:txBody>
      </p:sp>
      <p:pic>
        <p:nvPicPr>
          <p:cNvPr id="22" name="图片 31">
            <a:extLst>
              <a:ext uri="{FF2B5EF4-FFF2-40B4-BE49-F238E27FC236}">
                <a16:creationId xmlns:a16="http://schemas.microsoft.com/office/drawing/2014/main" id="{EE3EC6EA-D80C-4410-AA60-E1ADEABD0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25" y="3323590"/>
            <a:ext cx="2752725" cy="2042795"/>
          </a:xfrm>
          <a:prstGeom prst="rect">
            <a:avLst/>
          </a:prstGeom>
        </p:spPr>
      </p:pic>
      <p:cxnSp>
        <p:nvCxnSpPr>
          <p:cNvPr id="23" name="直接箭头连接符 2">
            <a:extLst>
              <a:ext uri="{FF2B5EF4-FFF2-40B4-BE49-F238E27FC236}">
                <a16:creationId xmlns:a16="http://schemas.microsoft.com/office/drawing/2014/main" id="{29B7AAD9-FA87-4E30-883F-1EF1EE314F96}"/>
              </a:ext>
            </a:extLst>
          </p:cNvPr>
          <p:cNvCxnSpPr/>
          <p:nvPr/>
        </p:nvCxnSpPr>
        <p:spPr>
          <a:xfrm>
            <a:off x="4204970" y="4653631"/>
            <a:ext cx="0" cy="24765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5">
            <a:extLst>
              <a:ext uri="{FF2B5EF4-FFF2-40B4-BE49-F238E27FC236}">
                <a16:creationId xmlns:a16="http://schemas.microsoft.com/office/drawing/2014/main" id="{1F2A92B7-9446-4B5B-921A-C44089395B5E}"/>
              </a:ext>
            </a:extLst>
          </p:cNvPr>
          <p:cNvSpPr txBox="1"/>
          <p:nvPr/>
        </p:nvSpPr>
        <p:spPr>
          <a:xfrm>
            <a:off x="3578860" y="4907280"/>
            <a:ext cx="5708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wgb</a:t>
            </a:r>
          </a:p>
        </p:txBody>
      </p:sp>
      <p:graphicFrame>
        <p:nvGraphicFramePr>
          <p:cNvPr id="25" name="表格 7">
            <a:extLst>
              <a:ext uri="{FF2B5EF4-FFF2-40B4-BE49-F238E27FC236}">
                <a16:creationId xmlns:a16="http://schemas.microsoft.com/office/drawing/2014/main" id="{F0880865-6A64-4F20-BD20-E7176ADEEF75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0824214"/>
              </p:ext>
            </p:extLst>
          </p:nvPr>
        </p:nvGraphicFramePr>
        <p:xfrm>
          <a:off x="708539" y="2515870"/>
          <a:ext cx="2483485" cy="2667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21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2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wga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22.86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wgb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10.16/6.66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/>
                        <a:t>92.875</a:t>
                      </a:r>
                      <a:r>
                        <a:rPr lang="en-US" altLang="zh-CN" dirty="0"/>
                        <a:t>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39.000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20.600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4 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&gt;= 10.0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6" name="椭圆 10">
            <a:extLst>
              <a:ext uri="{FF2B5EF4-FFF2-40B4-BE49-F238E27FC236}">
                <a16:creationId xmlns:a16="http://schemas.microsoft.com/office/drawing/2014/main" id="{BA1E99DA-8953-4E51-955C-916567156F4B}"/>
              </a:ext>
            </a:extLst>
          </p:cNvPr>
          <p:cNvSpPr/>
          <p:nvPr/>
        </p:nvSpPr>
        <p:spPr>
          <a:xfrm>
            <a:off x="7959725" y="2466340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30">
            <a:extLst>
              <a:ext uri="{FF2B5EF4-FFF2-40B4-BE49-F238E27FC236}">
                <a16:creationId xmlns:a16="http://schemas.microsoft.com/office/drawing/2014/main" id="{10B2455E-5EF5-4D4F-B7DC-A13615B162DC}"/>
              </a:ext>
            </a:extLst>
          </p:cNvPr>
          <p:cNvCxnSpPr/>
          <p:nvPr/>
        </p:nvCxnSpPr>
        <p:spPr>
          <a:xfrm flipH="1" flipV="1">
            <a:off x="6351905" y="862965"/>
            <a:ext cx="3998595" cy="440563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32">
            <a:extLst>
              <a:ext uri="{FF2B5EF4-FFF2-40B4-BE49-F238E27FC236}">
                <a16:creationId xmlns:a16="http://schemas.microsoft.com/office/drawing/2014/main" id="{CD5A3460-F424-4490-9C3B-C42FBE92AE75}"/>
              </a:ext>
            </a:extLst>
          </p:cNvPr>
          <p:cNvCxnSpPr>
            <a:stCxn id="26" idx="5"/>
          </p:cNvCxnSpPr>
          <p:nvPr/>
        </p:nvCxnSpPr>
        <p:spPr>
          <a:xfrm>
            <a:off x="8020685" y="2527300"/>
            <a:ext cx="1037590" cy="1071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33">
            <a:extLst>
              <a:ext uri="{FF2B5EF4-FFF2-40B4-BE49-F238E27FC236}">
                <a16:creationId xmlns:a16="http://schemas.microsoft.com/office/drawing/2014/main" id="{036C294D-658C-4CAC-A492-1C7B49F36698}"/>
              </a:ext>
            </a:extLst>
          </p:cNvPr>
          <p:cNvCxnSpPr/>
          <p:nvPr/>
        </p:nvCxnSpPr>
        <p:spPr>
          <a:xfrm>
            <a:off x="6345555" y="855345"/>
            <a:ext cx="3947160" cy="397002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36">
            <a:extLst>
              <a:ext uri="{FF2B5EF4-FFF2-40B4-BE49-F238E27FC236}">
                <a16:creationId xmlns:a16="http://schemas.microsoft.com/office/drawing/2014/main" id="{9452D72D-181B-4EED-87CF-0A0A4474A180}"/>
              </a:ext>
            </a:extLst>
          </p:cNvPr>
          <p:cNvSpPr txBox="1"/>
          <p:nvPr/>
        </p:nvSpPr>
        <p:spPr>
          <a:xfrm>
            <a:off x="602937" y="6014085"/>
            <a:ext cx="104273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R</a:t>
            </a:r>
            <a:r>
              <a:rPr lang="zh-CN" altLang="en-US" baseline="-25000"/>
              <a:t>1</a:t>
            </a:r>
            <a:r>
              <a:rPr lang="en-US" altLang="zh-CN" baseline="-25000"/>
              <a:t> </a:t>
            </a:r>
            <a:r>
              <a:rPr lang="zh-CN" altLang="en-US"/>
              <a:t>=</a:t>
            </a:r>
            <a:r>
              <a:rPr lang="en-US" altLang="zh-CN"/>
              <a:t> </a:t>
            </a:r>
            <a:r>
              <a:rPr lang="zh-CN" altLang="en-US"/>
              <a:t>(wga-R</a:t>
            </a:r>
            <a:r>
              <a:rPr lang="zh-CN" altLang="en-US" baseline="-25000"/>
              <a:t>3</a:t>
            </a:r>
            <a:r>
              <a:rPr lang="zh-CN" altLang="en-US"/>
              <a:t>*cos(</a:t>
            </a:r>
            <a:r>
              <a:rPr lang="en-US" altLang="zh-CN"/>
              <a:t>45deg</a:t>
            </a:r>
            <a:r>
              <a:rPr lang="zh-CN" altLang="en-US"/>
              <a:t>)-wga*cos(</a:t>
            </a:r>
            <a:r>
              <a:rPr lang="en-US" altLang="zh-CN">
                <a:sym typeface="+mn-ea"/>
              </a:rPr>
              <a:t>45deg</a:t>
            </a:r>
            <a:r>
              <a:rPr lang="zh-CN" altLang="en-US"/>
              <a:t>) +R</a:t>
            </a:r>
            <a:r>
              <a:rPr lang="zh-CN" altLang="en-US" baseline="-25000"/>
              <a:t>3</a:t>
            </a:r>
            <a:r>
              <a:rPr lang="zh-CN" altLang="en-US"/>
              <a:t>-R</a:t>
            </a:r>
            <a:r>
              <a:rPr lang="zh-CN" altLang="en-US" baseline="-25000"/>
              <a:t>2</a:t>
            </a:r>
            <a:r>
              <a:rPr lang="zh-CN" altLang="en-US"/>
              <a:t>+R</a:t>
            </a:r>
            <a:r>
              <a:rPr lang="zh-CN" altLang="en-US" baseline="-25000"/>
              <a:t>2</a:t>
            </a:r>
            <a:r>
              <a:rPr lang="zh-CN" altLang="en-US"/>
              <a:t>*cos((90</a:t>
            </a:r>
            <a:r>
              <a:rPr lang="en-US" altLang="zh-CN"/>
              <a:t>deg</a:t>
            </a:r>
            <a:r>
              <a:rPr lang="zh-CN" altLang="en-US"/>
              <a:t>-alpha)/2))/(cos((90</a:t>
            </a:r>
            <a:r>
              <a:rPr lang="en-US" altLang="zh-CN"/>
              <a:t>deg</a:t>
            </a:r>
            <a:r>
              <a:rPr lang="zh-CN" altLang="en-US"/>
              <a:t>-alpha)/2)-cos(</a:t>
            </a:r>
            <a:r>
              <a:rPr lang="en-US" altLang="zh-CN">
                <a:sym typeface="+mn-ea"/>
              </a:rPr>
              <a:t>45deg</a:t>
            </a:r>
            <a:r>
              <a:rPr lang="zh-CN" altLang="en-US"/>
              <a:t>))</a:t>
            </a:r>
          </a:p>
        </p:txBody>
      </p:sp>
      <p:cxnSp>
        <p:nvCxnSpPr>
          <p:cNvPr id="31" name="直接箭头连接符 37">
            <a:extLst>
              <a:ext uri="{FF2B5EF4-FFF2-40B4-BE49-F238E27FC236}">
                <a16:creationId xmlns:a16="http://schemas.microsoft.com/office/drawing/2014/main" id="{4A9A7E39-AE07-4E39-9CE2-EB9C6926F495}"/>
              </a:ext>
            </a:extLst>
          </p:cNvPr>
          <p:cNvCxnSpPr/>
          <p:nvPr/>
        </p:nvCxnSpPr>
        <p:spPr>
          <a:xfrm>
            <a:off x="6353810" y="859790"/>
            <a:ext cx="4121785" cy="378587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8">
            <a:extLst>
              <a:ext uri="{FF2B5EF4-FFF2-40B4-BE49-F238E27FC236}">
                <a16:creationId xmlns:a16="http://schemas.microsoft.com/office/drawing/2014/main" id="{1EAD6A67-1563-4670-9943-F5DBAB5EAF39}"/>
              </a:ext>
            </a:extLst>
          </p:cNvPr>
          <p:cNvCxnSpPr/>
          <p:nvPr/>
        </p:nvCxnSpPr>
        <p:spPr>
          <a:xfrm>
            <a:off x="10469880" y="4643755"/>
            <a:ext cx="327025" cy="285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9">
            <a:extLst>
              <a:ext uri="{FF2B5EF4-FFF2-40B4-BE49-F238E27FC236}">
                <a16:creationId xmlns:a16="http://schemas.microsoft.com/office/drawing/2014/main" id="{3506CEC2-FD65-4792-977B-2250C38E904D}"/>
              </a:ext>
            </a:extLst>
          </p:cNvPr>
          <p:cNvCxnSpPr/>
          <p:nvPr/>
        </p:nvCxnSpPr>
        <p:spPr>
          <a:xfrm flipH="1">
            <a:off x="10315575" y="4849495"/>
            <a:ext cx="342900" cy="3333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40">
            <a:extLst>
              <a:ext uri="{FF2B5EF4-FFF2-40B4-BE49-F238E27FC236}">
                <a16:creationId xmlns:a16="http://schemas.microsoft.com/office/drawing/2014/main" id="{E7F83190-B76A-4145-A712-02F37088E365}"/>
              </a:ext>
            </a:extLst>
          </p:cNvPr>
          <p:cNvCxnSpPr/>
          <p:nvPr/>
        </p:nvCxnSpPr>
        <p:spPr>
          <a:xfrm>
            <a:off x="7267575" y="3190875"/>
            <a:ext cx="0" cy="857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41">
            <a:extLst>
              <a:ext uri="{FF2B5EF4-FFF2-40B4-BE49-F238E27FC236}">
                <a16:creationId xmlns:a16="http://schemas.microsoft.com/office/drawing/2014/main" id="{C7160ED4-BCE9-4DB0-BEBB-9781A116D2E3}"/>
              </a:ext>
            </a:extLst>
          </p:cNvPr>
          <p:cNvCxnSpPr/>
          <p:nvPr/>
        </p:nvCxnSpPr>
        <p:spPr>
          <a:xfrm>
            <a:off x="7286625" y="3686175"/>
            <a:ext cx="79057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文本框 42">
            <a:extLst>
              <a:ext uri="{FF2B5EF4-FFF2-40B4-BE49-F238E27FC236}">
                <a16:creationId xmlns:a16="http://schemas.microsoft.com/office/drawing/2014/main" id="{A8ED0A32-0CFD-4B6D-834D-D88AC3505EA9}"/>
              </a:ext>
            </a:extLst>
          </p:cNvPr>
          <p:cNvSpPr txBox="1"/>
          <p:nvPr/>
        </p:nvSpPr>
        <p:spPr>
          <a:xfrm>
            <a:off x="7505700" y="3324225"/>
            <a:ext cx="266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907259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">
            <a:extLst>
              <a:ext uri="{FF2B5EF4-FFF2-40B4-BE49-F238E27FC236}">
                <a16:creationId xmlns:a16="http://schemas.microsoft.com/office/drawing/2014/main" id="{BDDAC24B-2650-474D-B4FE-9728E2B83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2638" y="4293803"/>
            <a:ext cx="3267364" cy="231538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A72EC9-4C81-42EA-9141-E2907FE10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12" y="227756"/>
            <a:ext cx="895350" cy="933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4836B-CBEF-44FF-B152-9E40305E0A9F}"/>
              </a:ext>
            </a:extLst>
          </p:cNvPr>
          <p:cNvSpPr txBox="1"/>
          <p:nvPr/>
        </p:nvSpPr>
        <p:spPr>
          <a:xfrm>
            <a:off x="9568205" y="6550223"/>
            <a:ext cx="262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CLIC Project Meeting- 14.12.2021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92E06-FB7E-43C1-B828-A1BDA6C7B3C4}"/>
              </a:ext>
            </a:extLst>
          </p:cNvPr>
          <p:cNvSpPr txBox="1"/>
          <p:nvPr/>
        </p:nvSpPr>
        <p:spPr>
          <a:xfrm>
            <a:off x="419100" y="452735"/>
            <a:ext cx="5299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simulation of the bending waveguides</a:t>
            </a:r>
          </a:p>
        </p:txBody>
      </p:sp>
      <p:pic>
        <p:nvPicPr>
          <p:cNvPr id="5" name="图片 13">
            <a:extLst>
              <a:ext uri="{FF2B5EF4-FFF2-40B4-BE49-F238E27FC236}">
                <a16:creationId xmlns:a16="http://schemas.microsoft.com/office/drawing/2014/main" id="{B6B36D7A-5507-4D94-A926-B9338FFB1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801" y="4265006"/>
            <a:ext cx="3261066" cy="2319062"/>
          </a:xfrm>
          <a:prstGeom prst="rect">
            <a:avLst/>
          </a:prstGeom>
        </p:spPr>
      </p:pic>
      <p:sp>
        <p:nvSpPr>
          <p:cNvPr id="6" name="文本框 4">
            <a:extLst>
              <a:ext uri="{FF2B5EF4-FFF2-40B4-BE49-F238E27FC236}">
                <a16:creationId xmlns:a16="http://schemas.microsoft.com/office/drawing/2014/main" id="{BE2139B9-190B-4327-AC35-C2D80F1D5641}"/>
              </a:ext>
            </a:extLst>
          </p:cNvPr>
          <p:cNvSpPr txBox="1"/>
          <p:nvPr/>
        </p:nvSpPr>
        <p:spPr>
          <a:xfrm>
            <a:off x="419100" y="972871"/>
            <a:ext cx="817331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dirty="0">
                <a:sym typeface="+mn-ea"/>
              </a:rPr>
              <a:t>The RF performance of the two bending waveguides are very similar in the first two pass bands with center frequency of 12 GHz and 17 GHz.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36B211-48B8-401D-957E-40BBA29DD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999" y="1968584"/>
            <a:ext cx="2549935" cy="1893314"/>
          </a:xfrm>
          <a:prstGeom prst="rect">
            <a:avLst/>
          </a:prstGeom>
        </p:spPr>
      </p:pic>
      <p:pic>
        <p:nvPicPr>
          <p:cNvPr id="8" name="图片 8">
            <a:extLst>
              <a:ext uri="{FF2B5EF4-FFF2-40B4-BE49-F238E27FC236}">
                <a16:creationId xmlns:a16="http://schemas.microsoft.com/office/drawing/2014/main" id="{CAEF01B4-DE2E-4977-B7D3-910C52199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1387" y="1968584"/>
            <a:ext cx="2584575" cy="1893314"/>
          </a:xfrm>
          <a:prstGeom prst="rect">
            <a:avLst/>
          </a:prstGeom>
        </p:spPr>
      </p:pic>
      <p:pic>
        <p:nvPicPr>
          <p:cNvPr id="9" name="图片 9">
            <a:extLst>
              <a:ext uri="{FF2B5EF4-FFF2-40B4-BE49-F238E27FC236}">
                <a16:creationId xmlns:a16="http://schemas.microsoft.com/office/drawing/2014/main" id="{60BF8033-599F-4633-BE44-B424C67C3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312" y="1968584"/>
            <a:ext cx="2588750" cy="1893315"/>
          </a:xfrm>
          <a:prstGeom prst="rect">
            <a:avLst/>
          </a:prstGeom>
        </p:spPr>
      </p:pic>
      <p:pic>
        <p:nvPicPr>
          <p:cNvPr id="10" name="图片 3">
            <a:extLst>
              <a:ext uri="{FF2B5EF4-FFF2-40B4-BE49-F238E27FC236}">
                <a16:creationId xmlns:a16="http://schemas.microsoft.com/office/drawing/2014/main" id="{03BD9428-B70E-4CDB-86AB-CF6BD439BE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37"/>
          <a:stretch/>
        </p:blipFill>
        <p:spPr>
          <a:xfrm>
            <a:off x="0" y="4294394"/>
            <a:ext cx="3164692" cy="2289674"/>
          </a:xfrm>
          <a:prstGeom prst="rect">
            <a:avLst/>
          </a:prstGeom>
        </p:spPr>
      </p:pic>
      <p:pic>
        <p:nvPicPr>
          <p:cNvPr id="11" name="图片 7">
            <a:extLst>
              <a:ext uri="{FF2B5EF4-FFF2-40B4-BE49-F238E27FC236}">
                <a16:creationId xmlns:a16="http://schemas.microsoft.com/office/drawing/2014/main" id="{AFB2CFA5-C9F2-4676-A005-23E54685DD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7178" y="4289146"/>
            <a:ext cx="3235351" cy="230016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A0D08CF3-8ECE-4B21-8180-2CD0CDF4C1D8}"/>
              </a:ext>
            </a:extLst>
          </p:cNvPr>
          <p:cNvSpPr txBox="1"/>
          <p:nvPr/>
        </p:nvSpPr>
        <p:spPr>
          <a:xfrm>
            <a:off x="3401326" y="5564005"/>
            <a:ext cx="26225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Coupling to other modes below -50 dB are not shown in the figure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4F74733-6986-4EBE-AB6C-5F653D8947F8}"/>
              </a:ext>
            </a:extLst>
          </p:cNvPr>
          <p:cNvSpPr txBox="1"/>
          <p:nvPr/>
        </p:nvSpPr>
        <p:spPr>
          <a:xfrm>
            <a:off x="6385231" y="5020246"/>
            <a:ext cx="226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Couplings to other modes below -15 dB are not shown in the figure</a:t>
            </a:r>
          </a:p>
        </p:txBody>
      </p:sp>
      <p:sp>
        <p:nvSpPr>
          <p:cNvPr id="14" name="文本框 14">
            <a:extLst>
              <a:ext uri="{FF2B5EF4-FFF2-40B4-BE49-F238E27FC236}">
                <a16:creationId xmlns:a16="http://schemas.microsoft.com/office/drawing/2014/main" id="{B1DB4A97-3F9A-4EEF-9F44-0768C8FD69C9}"/>
              </a:ext>
            </a:extLst>
          </p:cNvPr>
          <p:cNvSpPr txBox="1"/>
          <p:nvPr/>
        </p:nvSpPr>
        <p:spPr>
          <a:xfrm>
            <a:off x="7759003" y="3358740"/>
            <a:ext cx="114363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 modes </a:t>
            </a:r>
          </a:p>
        </p:txBody>
      </p:sp>
      <p:sp>
        <p:nvSpPr>
          <p:cNvPr id="15" name="文本框 15">
            <a:extLst>
              <a:ext uri="{FF2B5EF4-FFF2-40B4-BE49-F238E27FC236}">
                <a16:creationId xmlns:a16="http://schemas.microsoft.com/office/drawing/2014/main" id="{3E810FF2-3085-4320-BD53-EB8C6AD4FAB4}"/>
              </a:ext>
            </a:extLst>
          </p:cNvPr>
          <p:cNvSpPr txBox="1"/>
          <p:nvPr/>
        </p:nvSpPr>
        <p:spPr>
          <a:xfrm>
            <a:off x="4992922" y="3331771"/>
            <a:ext cx="10280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 modes </a:t>
            </a:r>
          </a:p>
        </p:txBody>
      </p:sp>
      <p:pic>
        <p:nvPicPr>
          <p:cNvPr id="17" name="图片 15">
            <a:extLst>
              <a:ext uri="{FF2B5EF4-FFF2-40B4-BE49-F238E27FC236}">
                <a16:creationId xmlns:a16="http://schemas.microsoft.com/office/drawing/2014/main" id="{90CB8532-A08E-4C17-958F-56877DE5F1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4340" y="1895694"/>
            <a:ext cx="2704962" cy="2082645"/>
          </a:xfrm>
          <a:prstGeom prst="rect">
            <a:avLst/>
          </a:prstGeom>
        </p:spPr>
      </p:pic>
      <p:sp>
        <p:nvSpPr>
          <p:cNvPr id="18" name="文本框 12">
            <a:extLst>
              <a:ext uri="{FF2B5EF4-FFF2-40B4-BE49-F238E27FC236}">
                <a16:creationId xmlns:a16="http://schemas.microsoft.com/office/drawing/2014/main" id="{711F37FD-4E79-4952-81C3-62BEAB807D2D}"/>
              </a:ext>
            </a:extLst>
          </p:cNvPr>
          <p:cNvSpPr txBox="1"/>
          <p:nvPr/>
        </p:nvSpPr>
        <p:spPr>
          <a:xfrm>
            <a:off x="9494436" y="5333817"/>
            <a:ext cx="25466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Couplings to other modes below -28 dB are not shown in the figure</a:t>
            </a:r>
          </a:p>
        </p:txBody>
      </p:sp>
      <p:sp>
        <p:nvSpPr>
          <p:cNvPr id="19" name="文本框 4">
            <a:extLst>
              <a:ext uri="{FF2B5EF4-FFF2-40B4-BE49-F238E27FC236}">
                <a16:creationId xmlns:a16="http://schemas.microsoft.com/office/drawing/2014/main" id="{27B2432A-ADFC-4F8E-BF5B-30BD2EBBAF46}"/>
              </a:ext>
            </a:extLst>
          </p:cNvPr>
          <p:cNvSpPr txBox="1"/>
          <p:nvPr/>
        </p:nvSpPr>
        <p:spPr>
          <a:xfrm>
            <a:off x="8973662" y="1040039"/>
            <a:ext cx="333883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 algn="l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ym typeface="+mn-ea"/>
              </a:rPr>
              <a:t>Bend2: wgb = 6.66 mm</a:t>
            </a:r>
          </a:p>
        </p:txBody>
      </p:sp>
      <p:sp>
        <p:nvSpPr>
          <p:cNvPr id="20" name="文本框 14">
            <a:extLst>
              <a:ext uri="{FF2B5EF4-FFF2-40B4-BE49-F238E27FC236}">
                <a16:creationId xmlns:a16="http://schemas.microsoft.com/office/drawing/2014/main" id="{BFD21D7A-C082-4F2A-90F6-63E9EC7652A8}"/>
              </a:ext>
            </a:extLst>
          </p:cNvPr>
          <p:cNvSpPr txBox="1"/>
          <p:nvPr/>
        </p:nvSpPr>
        <p:spPr>
          <a:xfrm>
            <a:off x="10772051" y="3358740"/>
            <a:ext cx="114363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 modes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9394F0-0878-4DE0-99A8-4F2A6D68DCBD}"/>
              </a:ext>
            </a:extLst>
          </p:cNvPr>
          <p:cNvSpPr txBox="1"/>
          <p:nvPr/>
        </p:nvSpPr>
        <p:spPr>
          <a:xfrm>
            <a:off x="1059146" y="1963337"/>
            <a:ext cx="160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</a:t>
            </a:r>
            <a:r>
              <a:rPr lang="en-US" baseline="-25000" dirty="0"/>
              <a:t>10 </a:t>
            </a:r>
            <a:r>
              <a:rPr lang="en-US" dirty="0"/>
              <a:t>mode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4C7B2-EFF6-453D-B9B5-8D4D69181E1D}"/>
              </a:ext>
            </a:extLst>
          </p:cNvPr>
          <p:cNvSpPr txBox="1"/>
          <p:nvPr/>
        </p:nvSpPr>
        <p:spPr>
          <a:xfrm>
            <a:off x="6992113" y="1851172"/>
            <a:ext cx="160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</a:t>
            </a:r>
            <a:r>
              <a:rPr lang="en-US" baseline="-25000" dirty="0"/>
              <a:t>01</a:t>
            </a:r>
            <a:r>
              <a:rPr lang="en-US" dirty="0"/>
              <a:t>mode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392F1C-A69B-4492-8F11-7E9A78064F9F}"/>
              </a:ext>
            </a:extLst>
          </p:cNvPr>
          <p:cNvSpPr txBox="1"/>
          <p:nvPr/>
        </p:nvSpPr>
        <p:spPr>
          <a:xfrm>
            <a:off x="4192774" y="1893206"/>
            <a:ext cx="160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</a:t>
            </a:r>
            <a:r>
              <a:rPr lang="en-US" baseline="-25000" dirty="0"/>
              <a:t>10 </a:t>
            </a:r>
            <a:r>
              <a:rPr lang="en-US" dirty="0"/>
              <a:t>mode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BAC72F-91CA-4AAC-B40A-007FB01C3C7A}"/>
              </a:ext>
            </a:extLst>
          </p:cNvPr>
          <p:cNvSpPr txBox="1"/>
          <p:nvPr/>
        </p:nvSpPr>
        <p:spPr>
          <a:xfrm>
            <a:off x="10079953" y="1902706"/>
            <a:ext cx="160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</a:t>
            </a:r>
            <a:r>
              <a:rPr lang="en-US" baseline="-25000" dirty="0"/>
              <a:t>01</a:t>
            </a:r>
            <a:r>
              <a:rPr lang="en-US" dirty="0"/>
              <a:t>mode</a:t>
            </a:r>
          </a:p>
        </p:txBody>
      </p:sp>
    </p:spTree>
    <p:extLst>
      <p:ext uri="{BB962C8B-B14F-4D97-AF65-F5344CB8AC3E}">
        <p14:creationId xmlns:p14="http://schemas.microsoft.com/office/powerpoint/2010/main" val="767180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e9d11ed-1eba-4d0e-b1f0-8ac77486d1b1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396e645-5987-45da-81a6-8311a079c9d7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993,&quot;width&quot;:1432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396e645-5987-45da-81a6-8311a079c9d7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</TotalTime>
  <Words>1285</Words>
  <Application>Microsoft Office PowerPoint</Application>
  <PresentationFormat>Widescreen</PresentationFormat>
  <Paragraphs>252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Ping Wang</dc:creator>
  <cp:lastModifiedBy>Ping Wang</cp:lastModifiedBy>
  <cp:revision>34</cp:revision>
  <dcterms:created xsi:type="dcterms:W3CDTF">2021-12-08T15:42:55Z</dcterms:created>
  <dcterms:modified xsi:type="dcterms:W3CDTF">2021-12-14T07:49:02Z</dcterms:modified>
</cp:coreProperties>
</file>