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633" r:id="rId3"/>
    <p:sldId id="636" r:id="rId4"/>
    <p:sldId id="290" r:id="rId5"/>
    <p:sldId id="291" r:id="rId6"/>
    <p:sldId id="306" r:id="rId7"/>
    <p:sldId id="630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34" autoAdjust="0"/>
    <p:restoredTop sz="94686"/>
  </p:normalViewPr>
  <p:slideViewPr>
    <p:cSldViewPr snapToGrid="0" snapToObjects="1">
      <p:cViewPr varScale="1">
        <p:scale>
          <a:sx n="115" d="100"/>
          <a:sy n="115" d="100"/>
        </p:scale>
        <p:origin x="780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01-Dec-21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01-Dec-21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87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85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06-07-2020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Meeting collaboration IGN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90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Hélène Mainaud Durand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cience/accelerators/future-circular-collide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acman.web.cern.ch/pacman/" TargetMode="External"/><Relationship Id="rId5" Type="http://schemas.openxmlformats.org/officeDocument/2006/relationships/hyperlink" Target="https://cds.cern.ch/record/2289681/files/tupik098.pdf" TargetMode="External"/><Relationship Id="rId4" Type="http://schemas.openxmlformats.org/officeDocument/2006/relationships/hyperlink" Target="https://accelconf.web.cern.ch/IPAC2013/papers/wepme046.pdf" TargetMode="External"/><Relationship Id="rId9" Type="http://schemas.openxmlformats.org/officeDocument/2006/relationships/hyperlink" Target="https://home.cern/science/accelerators/compact-linear-collider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Short Introduction </a:t>
            </a:r>
            <a:r>
              <a:rPr lang="fr-CH" dirty="0"/>
              <a:t>to </a:t>
            </a:r>
            <a:r>
              <a:rPr lang="fr-CH" dirty="0" smtClean="0"/>
              <a:t>CERN</a:t>
            </a:r>
            <a:br>
              <a:rPr lang="fr-CH" dirty="0" smtClean="0"/>
            </a:br>
            <a:r>
              <a:rPr lang="fr-CH" dirty="0" smtClean="0"/>
              <a:t>and GM group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Jean-Christophe Gayde</a:t>
            </a:r>
            <a:endParaRPr lang="en-US" sz="1800" dirty="0"/>
          </a:p>
          <a:p>
            <a:pPr algn="l"/>
            <a:r>
              <a:rPr lang="en-US" sz="1800" dirty="0"/>
              <a:t>28/11/2021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72" y="98668"/>
            <a:ext cx="11736906" cy="1065742"/>
          </a:xfrm>
        </p:spPr>
        <p:txBody>
          <a:bodyPr/>
          <a:lstStyle/>
          <a:p>
            <a:r>
              <a:rPr lang="fr-CH" dirty="0" smtClean="0"/>
              <a:t>CERN</a:t>
            </a:r>
            <a:br>
              <a:rPr lang="fr-CH" dirty="0" smtClean="0"/>
            </a:br>
            <a:r>
              <a:rPr lang="fr-FR" dirty="0" smtClean="0"/>
              <a:t>Organisation </a:t>
            </a:r>
            <a:r>
              <a:rPr lang="fr-FR" dirty="0"/>
              <a:t>européenne pour la recherche </a:t>
            </a:r>
            <a:r>
              <a:rPr lang="fr-FR" dirty="0" smtClean="0"/>
              <a:t>nucléaire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06-07-2020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Meeting collaboration 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9800" y="1529168"/>
            <a:ext cx="4804092" cy="3699742"/>
          </a:xfrm>
        </p:spPr>
        <p:txBody>
          <a:bodyPr/>
          <a:lstStyle/>
          <a:p>
            <a:pPr lvl="1"/>
            <a:r>
              <a:rPr lang="en-US" dirty="0" smtClean="0">
                <a:solidFill>
                  <a:srgbClr val="002060"/>
                </a:solidFill>
              </a:rPr>
              <a:t>Born </a:t>
            </a:r>
            <a:r>
              <a:rPr lang="en-US" dirty="0">
                <a:solidFill>
                  <a:srgbClr val="002060"/>
                </a:solidFill>
              </a:rPr>
              <a:t>in 1954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1st </a:t>
            </a:r>
            <a:r>
              <a:rPr lang="en-US" dirty="0">
                <a:solidFill>
                  <a:srgbClr val="002060"/>
                </a:solidFill>
              </a:rPr>
              <a:t>accelerator </a:t>
            </a:r>
            <a:r>
              <a:rPr lang="en-US" dirty="0" smtClean="0">
                <a:solidFill>
                  <a:srgbClr val="002060"/>
                </a:solidFill>
              </a:rPr>
              <a:t>in 1959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23 </a:t>
            </a:r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embers states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Thousands of users worldwide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As of 2017, more than 17 500 people from around the world work </a:t>
            </a:r>
            <a:r>
              <a:rPr lang="en-GB" dirty="0" smtClean="0">
                <a:solidFill>
                  <a:srgbClr val="002060"/>
                </a:solidFill>
              </a:rPr>
              <a:t>together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2500 staff members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12200 scientists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Of 110 nationalities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From institutes in more than 70 countries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9618" y="1270812"/>
            <a:ext cx="2139182" cy="29100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76308" y="5544949"/>
            <a:ext cx="100527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23850" lvl="1" indent="-32400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3600" dirty="0">
                <a:solidFill>
                  <a:srgbClr val="002060"/>
                </a:solidFill>
              </a:rPr>
              <a:t>What the universe is made of and how it works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741" y="1736782"/>
            <a:ext cx="4156215" cy="311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5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fr-CH" dirty="0" err="1"/>
              <a:t>Accelerators</a:t>
            </a:r>
            <a:r>
              <a:rPr lang="fr-CH" dirty="0"/>
              <a:t> and </a:t>
            </a:r>
            <a:r>
              <a:rPr lang="fr-CH" dirty="0" err="1"/>
              <a:t>Physics</a:t>
            </a:r>
            <a:r>
              <a:rPr lang="fr-CH" dirty="0"/>
              <a:t> Detectors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06-07-2020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Meeting collaboration 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Content Placeholder 6"/>
          <p:cNvSpPr txBox="1">
            <a:spLocks/>
          </p:cNvSpPr>
          <p:nvPr/>
        </p:nvSpPr>
        <p:spPr>
          <a:xfrm>
            <a:off x="4157952" y="1484171"/>
            <a:ext cx="3813519" cy="1824293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The only way to recreate the conditions that existed just after the big bang is to use a particle </a:t>
            </a:r>
            <a:r>
              <a:rPr lang="en-GB" sz="2400" dirty="0" smtClean="0"/>
              <a:t>accelerators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009" y="1214290"/>
            <a:ext cx="2912610" cy="30365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730" y="3635083"/>
            <a:ext cx="3257590" cy="2072214"/>
          </a:xfrm>
          <a:prstGeom prst="rect">
            <a:avLst/>
          </a:prstGeom>
        </p:spPr>
      </p:pic>
      <p:sp>
        <p:nvSpPr>
          <p:cNvPr id="14" name="Content Placeholder 6"/>
          <p:cNvSpPr txBox="1">
            <a:spLocks/>
          </p:cNvSpPr>
          <p:nvPr/>
        </p:nvSpPr>
        <p:spPr>
          <a:xfrm>
            <a:off x="830009" y="5091538"/>
            <a:ext cx="4247139" cy="87712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Collisions </a:t>
            </a:r>
            <a:r>
              <a:rPr lang="en-GB" sz="2400" dirty="0"/>
              <a:t>are studied in experimental detectors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766" y="238049"/>
            <a:ext cx="2603307" cy="19524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587" y="2409105"/>
            <a:ext cx="2643318" cy="16231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004" y="4250842"/>
            <a:ext cx="2684970" cy="172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9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GM Group – </a:t>
            </a:r>
            <a:r>
              <a:rPr lang="fr-CH" dirty="0"/>
              <a:t>Geodetic Metrology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02/12/2021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F7A623D1-36B4-4429-AB3F-B63A4CB38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4" y="1493820"/>
            <a:ext cx="1627773" cy="3322608"/>
          </a:xfrm>
          <a:prstGeom prst="rect">
            <a:avLst/>
          </a:prstGeom>
        </p:spPr>
      </p:pic>
      <p:sp>
        <p:nvSpPr>
          <p:cNvPr id="8" name="Espace réservé du contenu 1">
            <a:extLst>
              <a:ext uri="{FF2B5EF4-FFF2-40B4-BE49-F238E27FC236}">
                <a16:creationId xmlns:a16="http://schemas.microsoft.com/office/drawing/2014/main" id="{8A1DFE1C-7A45-4C5D-9147-7E7992EA4E3B}"/>
              </a:ext>
            </a:extLst>
          </p:cNvPr>
          <p:cNvSpPr txBox="1">
            <a:spLocks/>
          </p:cNvSpPr>
          <p:nvPr/>
        </p:nvSpPr>
        <p:spPr>
          <a:xfrm>
            <a:off x="1827301" y="983069"/>
            <a:ext cx="9668136" cy="48313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ID" sz="1800" dirty="0">
                <a:sym typeface="Wingdings" panose="05000000000000000000" pitchFamily="2" charset="2"/>
              </a:rPr>
              <a:t>The GM group </a:t>
            </a:r>
            <a:r>
              <a:rPr lang="en-ID" sz="1800" dirty="0"/>
              <a:t>provides metrology and alignment for components installed in the accelerators, </a:t>
            </a:r>
            <a:r>
              <a:rPr lang="en-ID" sz="1800" dirty="0" smtClean="0"/>
              <a:t>beam </a:t>
            </a:r>
            <a:r>
              <a:rPr lang="en-ID" sz="1800" dirty="0"/>
              <a:t>transfer lines and physics experiments throughout the CERN.</a:t>
            </a:r>
            <a:endParaRPr lang="en-ID" sz="1800" dirty="0">
              <a:sym typeface="Wingdings" panose="05000000000000000000" pitchFamily="2" charset="2"/>
            </a:endParaRP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ID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̴ </a:t>
            </a:r>
            <a:r>
              <a:rPr lang="en-ID" dirty="0">
                <a:sym typeface="Wingdings" panose="05000000000000000000" pitchFamily="2" charset="2"/>
              </a:rPr>
              <a:t> 60 km beam lines</a:t>
            </a: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ID" dirty="0">
                <a:sym typeface="Wingdings" panose="05000000000000000000" pitchFamily="2" charset="2"/>
              </a:rPr>
              <a:t>̴  7500 </a:t>
            </a:r>
            <a:r>
              <a:rPr lang="en-ID" dirty="0" err="1">
                <a:sym typeface="Wingdings" panose="05000000000000000000" pitchFamily="2" charset="2"/>
              </a:rPr>
              <a:t>componants</a:t>
            </a:r>
            <a:endParaRPr lang="en-ID" dirty="0">
              <a:sym typeface="Wingdings" panose="05000000000000000000" pitchFamily="2" charset="2"/>
            </a:endParaRP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ID" dirty="0">
                <a:sym typeface="Wingdings" panose="05000000000000000000" pitchFamily="2" charset="2"/>
              </a:rPr>
              <a:t>20 experiments</a:t>
            </a: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ID" dirty="0">
                <a:sym typeface="Wingdings" panose="05000000000000000000" pitchFamily="2" charset="2"/>
              </a:rPr>
              <a:t>Thousands of sub-detectors</a:t>
            </a:r>
          </a:p>
          <a:p>
            <a:pPr algn="just"/>
            <a:endParaRPr lang="en-ID" sz="1600" dirty="0"/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F7503FEC-4E6F-4502-A324-6BDE6FB0515F}"/>
              </a:ext>
            </a:extLst>
          </p:cNvPr>
          <p:cNvSpPr txBox="1"/>
          <p:nvPr/>
        </p:nvSpPr>
        <p:spPr>
          <a:xfrm>
            <a:off x="6195257" y="5542781"/>
            <a:ext cx="15022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Permanent monitoring</a:t>
            </a:r>
            <a:endParaRPr lang="fr-CH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F420DFBE-EBDB-4216-B5FF-114CA7539090}"/>
              </a:ext>
            </a:extLst>
          </p:cNvPr>
          <p:cNvSpPr txBox="1"/>
          <p:nvPr/>
        </p:nvSpPr>
        <p:spPr>
          <a:xfrm>
            <a:off x="1827301" y="5635255"/>
            <a:ext cx="20994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Geodetic aspects</a:t>
            </a:r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82FFF856-9278-4B4A-A86C-6E7BA2950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159671" y="2563355"/>
            <a:ext cx="1447904" cy="2895807"/>
          </a:xfrm>
          <a:prstGeom prst="rect">
            <a:avLst/>
          </a:prstGeom>
        </p:spPr>
      </p:pic>
      <p:pic>
        <p:nvPicPr>
          <p:cNvPr id="13" name="Picture 18">
            <a:extLst>
              <a:ext uri="{FF2B5EF4-FFF2-40B4-BE49-F238E27FC236}">
                <a16:creationId xmlns:a16="http://schemas.microsoft.com/office/drawing/2014/main" id="{DEEF7685-45E0-4212-9B84-DADDFCABE6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263" t="6384" r="15873" b="12814"/>
          <a:stretch/>
        </p:blipFill>
        <p:spPr>
          <a:xfrm>
            <a:off x="7840708" y="2563355"/>
            <a:ext cx="2221773" cy="2894138"/>
          </a:xfrm>
          <a:prstGeom prst="rect">
            <a:avLst/>
          </a:prstGeom>
        </p:spPr>
      </p:pic>
      <p:sp>
        <p:nvSpPr>
          <p:cNvPr id="14" name="TextBox 19">
            <a:extLst>
              <a:ext uri="{FF2B5EF4-FFF2-40B4-BE49-F238E27FC236}">
                <a16:creationId xmlns:a16="http://schemas.microsoft.com/office/drawing/2014/main" id="{24FDEEAF-765F-4DC2-B3BB-1A9322E81348}"/>
              </a:ext>
            </a:extLst>
          </p:cNvPr>
          <p:cNvSpPr txBox="1"/>
          <p:nvPr/>
        </p:nvSpPr>
        <p:spPr>
          <a:xfrm>
            <a:off x="7967450" y="5528309"/>
            <a:ext cx="21565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G</a:t>
            </a:r>
            <a:r>
              <a:rPr lang="fr-CH" b="1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eo-referenced</a:t>
            </a:r>
            <a:r>
              <a:rPr lang="fr-CH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fr-CH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3D scans</a:t>
            </a: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E0A05CF2-C623-4E37-A5AB-008B28FE25F1}"/>
              </a:ext>
            </a:extLst>
          </p:cNvPr>
          <p:cNvSpPr txBox="1"/>
          <p:nvPr/>
        </p:nvSpPr>
        <p:spPr>
          <a:xfrm>
            <a:off x="10092531" y="5645147"/>
            <a:ext cx="20994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Database</a:t>
            </a:r>
            <a:r>
              <a:rPr lang="fr-CH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and software</a:t>
            </a:r>
          </a:p>
        </p:txBody>
      </p:sp>
      <p:pic>
        <p:nvPicPr>
          <p:cNvPr id="16" name="Picture 22">
            <a:extLst>
              <a:ext uri="{FF2B5EF4-FFF2-40B4-BE49-F238E27FC236}">
                <a16:creationId xmlns:a16="http://schemas.microsoft.com/office/drawing/2014/main" id="{7E3D3FC7-C289-4B93-89C1-79E7ED388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24241" y="3442642"/>
            <a:ext cx="582497" cy="787052"/>
          </a:xfrm>
          <a:prstGeom prst="rect">
            <a:avLst/>
          </a:prstGeom>
        </p:spPr>
      </p:pic>
      <p:pic>
        <p:nvPicPr>
          <p:cNvPr id="17" name="Image 29">
            <a:extLst>
              <a:ext uri="{FF2B5EF4-FFF2-40B4-BE49-F238E27FC236}">
                <a16:creationId xmlns:a16="http://schemas.microsoft.com/office/drawing/2014/main" id="{3C9CF327-BA40-41E8-AF8B-9824F2ED83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012" y="3941170"/>
            <a:ext cx="1681189" cy="1473286"/>
          </a:xfrm>
          <a:prstGeom prst="rect">
            <a:avLst/>
          </a:prstGeom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id="{B3072D08-A016-4DBB-AC1D-484CCAB2C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3246" y="3937066"/>
            <a:ext cx="475902" cy="4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FEFE2A3A-59FB-4A42-8CDE-C4A6547A4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4374" y="3275679"/>
            <a:ext cx="407738" cy="43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>
            <a:extLst>
              <a:ext uri="{FF2B5EF4-FFF2-40B4-BE49-F238E27FC236}">
                <a16:creationId xmlns:a16="http://schemas.microsoft.com/office/drawing/2014/main" id="{931960AF-126C-4907-8A9F-EEB1A7A145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6905" r="9095" b="20101"/>
          <a:stretch/>
        </p:blipFill>
        <p:spPr bwMode="auto">
          <a:xfrm>
            <a:off x="11431116" y="2660696"/>
            <a:ext cx="437383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>
            <a:extLst>
              <a:ext uri="{FF2B5EF4-FFF2-40B4-BE49-F238E27FC236}">
                <a16:creationId xmlns:a16="http://schemas.microsoft.com/office/drawing/2014/main" id="{8FBA9FA1-3F27-4769-9CB3-562D3C365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2418" y="4627780"/>
            <a:ext cx="406081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2">
            <a:extLst>
              <a:ext uri="{FF2B5EF4-FFF2-40B4-BE49-F238E27FC236}">
                <a16:creationId xmlns:a16="http://schemas.microsoft.com/office/drawing/2014/main" id="{0AE761F0-046F-4D73-82D5-E112A04805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25340" y="2680532"/>
            <a:ext cx="474424" cy="471691"/>
          </a:xfrm>
          <a:prstGeom prst="rect">
            <a:avLst/>
          </a:prstGeom>
        </p:spPr>
      </p:pic>
      <p:pic>
        <p:nvPicPr>
          <p:cNvPr id="24" name="Picture 56">
            <a:extLst>
              <a:ext uri="{FF2B5EF4-FFF2-40B4-BE49-F238E27FC236}">
                <a16:creationId xmlns:a16="http://schemas.microsoft.com/office/drawing/2014/main" id="{5EB2F972-C144-4916-BF92-4335FA8B752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526743" y="4545505"/>
            <a:ext cx="756474" cy="71147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FE33414-167F-4EC8-B66D-01A999FCB205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69404"/>
          <a:stretch/>
        </p:blipFill>
        <p:spPr>
          <a:xfrm>
            <a:off x="4100638" y="4971011"/>
            <a:ext cx="1800382" cy="615054"/>
          </a:xfrm>
          <a:prstGeom prst="rect">
            <a:avLst/>
          </a:prstGeom>
        </p:spPr>
      </p:pic>
      <p:sp>
        <p:nvSpPr>
          <p:cNvPr id="10" name="TextBox 13">
            <a:extLst>
              <a:ext uri="{FF2B5EF4-FFF2-40B4-BE49-F238E27FC236}">
                <a16:creationId xmlns:a16="http://schemas.microsoft.com/office/drawing/2014/main" id="{E28435B5-A6EC-43DA-B65B-2FC581D3B427}"/>
              </a:ext>
            </a:extLst>
          </p:cNvPr>
          <p:cNvSpPr txBox="1"/>
          <p:nvPr/>
        </p:nvSpPr>
        <p:spPr>
          <a:xfrm>
            <a:off x="4133449" y="5645147"/>
            <a:ext cx="15022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R&amp;D</a:t>
            </a:r>
            <a:endParaRPr lang="fr-CH" sz="16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27" name="Obrázek 19"/>
          <p:cNvPicPr/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4" r="47794"/>
          <a:stretch/>
        </p:blipFill>
        <p:spPr bwMode="auto">
          <a:xfrm>
            <a:off x="3991553" y="3031331"/>
            <a:ext cx="2018553" cy="19581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610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5AD4FD-4656-4FC7-997B-4808449FD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964362" cy="1065742"/>
          </a:xfrm>
        </p:spPr>
        <p:txBody>
          <a:bodyPr/>
          <a:lstStyle/>
          <a:p>
            <a:r>
              <a:rPr lang="en-GB" dirty="0"/>
              <a:t>Daily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88A25-551D-4EDE-BA03-6C80D3A6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C4187-C9B5-4231-80F5-B1C67463A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Hélène Mainaud Durand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E82AB-B574-4751-A0E5-F8A36BDDD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FE164C-AE34-4D1E-A796-0C5BD816207A}"/>
              </a:ext>
            </a:extLst>
          </p:cNvPr>
          <p:cNvSpPr/>
          <p:nvPr/>
        </p:nvSpPr>
        <p:spPr>
          <a:xfrm>
            <a:off x="9395164" y="957888"/>
            <a:ext cx="260439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Size of components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D45D48-791B-4290-B3DE-1EEACD27D890}"/>
              </a:ext>
            </a:extLst>
          </p:cNvPr>
          <p:cNvSpPr/>
          <p:nvPr/>
        </p:nvSpPr>
        <p:spPr>
          <a:xfrm>
            <a:off x="9395165" y="1769726"/>
            <a:ext cx="2609314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Difficult configuration: </a:t>
            </a:r>
          </a:p>
          <a:p>
            <a:pPr algn="ctr"/>
            <a:r>
              <a:rPr lang="en-HK" dirty="0">
                <a:solidFill>
                  <a:srgbClr val="002060"/>
                </a:solidFill>
              </a:rPr>
              <a:t>Narrow and straight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FD60D7-9C06-4FB3-80FC-2CDB3210FC7C}"/>
              </a:ext>
            </a:extLst>
          </p:cNvPr>
          <p:cNvSpPr/>
          <p:nvPr/>
        </p:nvSpPr>
        <p:spPr>
          <a:xfrm>
            <a:off x="9399687" y="2456714"/>
            <a:ext cx="259642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Underground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25FA3B-9A6A-4FA9-8744-D57D438E47D5}"/>
              </a:ext>
            </a:extLst>
          </p:cNvPr>
          <p:cNvSpPr/>
          <p:nvPr/>
        </p:nvSpPr>
        <p:spPr>
          <a:xfrm>
            <a:off x="9399687" y="2870480"/>
            <a:ext cx="259641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Environment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5E051E-BAFA-4645-AAF8-D87B4E3A4E35}"/>
              </a:ext>
            </a:extLst>
          </p:cNvPr>
          <p:cNvSpPr/>
          <p:nvPr/>
        </p:nvSpPr>
        <p:spPr>
          <a:xfrm>
            <a:off x="9395165" y="3281142"/>
            <a:ext cx="259642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Meas. uncertainties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116354-5F3E-4C28-AD39-FB429A83644E}"/>
              </a:ext>
            </a:extLst>
          </p:cNvPr>
          <p:cNvSpPr/>
          <p:nvPr/>
        </p:nvSpPr>
        <p:spPr>
          <a:xfrm>
            <a:off x="9395164" y="551927"/>
            <a:ext cx="260663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Scale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916271-D803-4D94-AD07-184665E83685}"/>
              </a:ext>
            </a:extLst>
          </p:cNvPr>
          <p:cNvSpPr/>
          <p:nvPr/>
        </p:nvSpPr>
        <p:spPr>
          <a:xfrm>
            <a:off x="9395165" y="1362738"/>
            <a:ext cx="260663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HK" dirty="0">
                <a:solidFill>
                  <a:srgbClr val="002060"/>
                </a:solidFill>
              </a:rPr>
              <a:t>Congested area</a:t>
            </a:r>
          </a:p>
        </p:txBody>
      </p:sp>
      <p:pic>
        <p:nvPicPr>
          <p:cNvPr id="15" name="Picture 14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73EDA6C4-B100-4B17-A321-30D33E189F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63" t="8636" r="-2629" b="2999"/>
          <a:stretch/>
        </p:blipFill>
        <p:spPr>
          <a:xfrm rot="5400000">
            <a:off x="136178" y="1377598"/>
            <a:ext cx="3791314" cy="31109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 r="32672" b="18942"/>
          <a:stretch/>
        </p:blipFill>
        <p:spPr>
          <a:xfrm>
            <a:off x="3800808" y="1073074"/>
            <a:ext cx="3639891" cy="27180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55CAA6-A1DA-4BE8-838F-337B9767ED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6" t="60935" r="70740" b="10726"/>
          <a:stretch/>
        </p:blipFill>
        <p:spPr>
          <a:xfrm>
            <a:off x="476337" y="4880847"/>
            <a:ext cx="3110996" cy="13573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655CAA6-A1DA-4BE8-838F-337B9767ED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864" r="19464" b="43273"/>
          <a:stretch/>
        </p:blipFill>
        <p:spPr>
          <a:xfrm>
            <a:off x="7486221" y="1406471"/>
            <a:ext cx="1913466" cy="27286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655CAA6-A1DA-4BE8-838F-337B9767ED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328" t="57838"/>
          <a:stretch/>
        </p:blipFill>
        <p:spPr>
          <a:xfrm>
            <a:off x="7372351" y="4210144"/>
            <a:ext cx="3970668" cy="202807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655CAA6-A1DA-4BE8-838F-337B9767ED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318" t="58660" r="41989" b="1208"/>
          <a:stretch/>
        </p:blipFill>
        <p:spPr>
          <a:xfrm>
            <a:off x="4039800" y="4092572"/>
            <a:ext cx="2851452" cy="21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06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148" y="1316723"/>
            <a:ext cx="5805461" cy="265720"/>
          </a:xfrm>
        </p:spPr>
        <p:txBody>
          <a:bodyPr/>
          <a:lstStyle/>
          <a:p>
            <a:r>
              <a:rPr lang="en-GB" dirty="0"/>
              <a:t>Future Circular Collider (FCC) </a:t>
            </a:r>
            <a:r>
              <a:rPr lang="en-GB" dirty="0">
                <a:hlinkClick r:id="rId3"/>
              </a:rPr>
              <a:t>WEBSITE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1247410" cy="365125"/>
          </a:xfrm>
        </p:spPr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8E99FB9B-6D6D-4465-9E9C-01E05BB6C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095" y="1602243"/>
            <a:ext cx="5354046" cy="2833118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90E141E-992F-4B50-ADD0-7497BA814CAA}"/>
              </a:ext>
            </a:extLst>
          </p:cNvPr>
          <p:cNvSpPr txBox="1">
            <a:spLocks/>
          </p:cNvSpPr>
          <p:nvPr/>
        </p:nvSpPr>
        <p:spPr>
          <a:xfrm>
            <a:off x="373148" y="4588021"/>
            <a:ext cx="5147939" cy="17433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Circumference of   </a:t>
            </a:r>
            <a:r>
              <a:rPr lang="en-US" altLang="fr-FR" sz="1800" b="0" dirty="0">
                <a:latin typeface="Calibri" panose="020F0502020204030204" pitchFamily="34" charset="0"/>
                <a:cs typeface="Calibri" panose="020F0502020204030204" pitchFamily="34" charset="0"/>
              </a:rPr>
              <a:t>̴</a:t>
            </a:r>
            <a:r>
              <a:rPr lang="en-US" altLang="fr-FR" sz="1800" b="0" dirty="0"/>
              <a:t> </a:t>
            </a:r>
            <a:r>
              <a:rPr lang="en-US" altLang="fr-FR" sz="1800" dirty="0"/>
              <a:t>100 km</a:t>
            </a:r>
            <a:r>
              <a:rPr lang="en-US" altLang="fr-FR" sz="1800" b="0" dirty="0"/>
              <a:t>, depth of  </a:t>
            </a:r>
            <a:r>
              <a:rPr lang="en-US" altLang="fr-FR" sz="1800" dirty="0"/>
              <a:t> </a:t>
            </a:r>
            <a:r>
              <a:rPr lang="en-US" alt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̴</a:t>
            </a:r>
            <a:r>
              <a:rPr lang="en-US" altLang="fr-FR" sz="1800" dirty="0"/>
              <a:t> 400 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At the stage of the </a:t>
            </a:r>
            <a:r>
              <a:rPr lang="en-US" altLang="fr-FR" sz="1800" dirty="0"/>
              <a:t>feasibility study </a:t>
            </a:r>
            <a:r>
              <a:rPr lang="en-US" altLang="fr-FR" sz="1800" b="0" dirty="0"/>
              <a:t>and intensified </a:t>
            </a:r>
            <a:r>
              <a:rPr lang="en-US" altLang="fr-FR" sz="1800" dirty="0"/>
              <a:t>R&amp;D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2 stages: FCC-ee -- &gt; FCC-</a:t>
            </a:r>
            <a:r>
              <a:rPr lang="en-US" altLang="fr-FR" sz="1800" b="0" dirty="0" err="1"/>
              <a:t>hh</a:t>
            </a:r>
            <a:r>
              <a:rPr lang="en-US" altLang="fr-FR" sz="1800" b="0" dirty="0"/>
              <a:t> over 50 years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20B0C307-3473-47DC-BE62-58BB0F2AF88F}"/>
              </a:ext>
            </a:extLst>
          </p:cNvPr>
          <p:cNvSpPr txBox="1">
            <a:spLocks/>
          </p:cNvSpPr>
          <p:nvPr/>
        </p:nvSpPr>
        <p:spPr>
          <a:xfrm>
            <a:off x="6023166" y="817834"/>
            <a:ext cx="5993972" cy="17433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en-US" altLang="fr-FR" sz="1800" b="0" dirty="0"/>
              <a:t>A few </a:t>
            </a:r>
            <a:r>
              <a:rPr lang="en-US" altLang="fr-FR" sz="1800" dirty="0"/>
              <a:t>challenges </a:t>
            </a:r>
            <a:r>
              <a:rPr lang="en-US" altLang="fr-FR" sz="1800" b="0" dirty="0"/>
              <a:t>from the Geodetic Metrology point of view: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Geodetic aspects: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FCC </a:t>
            </a:r>
            <a:r>
              <a:rPr lang="en-US" altLang="fr-FR" sz="1500" b="1" dirty="0"/>
              <a:t>10 times larger </a:t>
            </a:r>
            <a:r>
              <a:rPr lang="en-US" altLang="fr-FR" sz="1500" dirty="0"/>
              <a:t>than LHC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b="0" dirty="0"/>
              <a:t>Reference frames and infrastructure go back to LEP (80s)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The installation of components will start before the final completion of the whole tunnel ring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Very important to </a:t>
            </a:r>
            <a:r>
              <a:rPr lang="en-US" altLang="fr-FR" sz="1500" b="1" dirty="0"/>
              <a:t>setup ASAP adapted geodetic reference systems</a:t>
            </a:r>
            <a:r>
              <a:rPr lang="en-US" altLang="fr-FR" sz="1500" dirty="0"/>
              <a:t>: coordinate reference systems, coordinate reference frames and their corresponding software tools, technical documentation and control baselines.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Alignment aspects: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b="0" dirty="0"/>
              <a:t>Thousands of components to fiducialise, alignment, at tighter tolerances than in the LHC:</a:t>
            </a:r>
          </a:p>
          <a:p>
            <a:pPr marL="933750" lvl="2" indent="-285750" algn="just">
              <a:spcBef>
                <a:spcPts val="600"/>
              </a:spcBef>
            </a:pPr>
            <a:r>
              <a:rPr lang="en-US" altLang="fr-FR" sz="1400" dirty="0"/>
              <a:t>T</a:t>
            </a:r>
            <a:r>
              <a:rPr lang="en-US" altLang="fr-FR" sz="1400" b="0" dirty="0"/>
              <a:t>o propose </a:t>
            </a:r>
            <a:r>
              <a:rPr lang="en-US" altLang="fr-FR" sz="1400" b="1" dirty="0"/>
              <a:t>affordable and sustainable solutions </a:t>
            </a:r>
            <a:r>
              <a:rPr lang="en-US" altLang="fr-FR" sz="1400" dirty="0"/>
              <a:t>(less cables, less space, very robust).</a:t>
            </a:r>
          </a:p>
          <a:p>
            <a:pPr marL="933750" lvl="2" indent="-285750" algn="just">
              <a:spcBef>
                <a:spcPts val="600"/>
              </a:spcBef>
            </a:pPr>
            <a:r>
              <a:rPr lang="en-US" altLang="fr-FR" sz="1400" b="1" dirty="0"/>
              <a:t>Automated solutions </a:t>
            </a:r>
            <a:r>
              <a:rPr lang="en-US" altLang="fr-FR" sz="1400" b="0" dirty="0"/>
              <a:t>to determine the position of components and to adjust them.</a:t>
            </a:r>
          </a:p>
          <a:p>
            <a:pPr marL="6097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500" b="0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fr-FR" sz="1800" b="0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5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1247410" cy="365125"/>
          </a:xfrm>
        </p:spPr>
        <p:txBody>
          <a:bodyPr/>
          <a:lstStyle/>
          <a:p>
            <a:r>
              <a:rPr lang="en-US"/>
              <a:t>11/29/2021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Hélène Mainaud Durand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83C1356-6F3E-4F14-8BE6-4047817A66D3}"/>
              </a:ext>
            </a:extLst>
          </p:cNvPr>
          <p:cNvSpPr txBox="1">
            <a:spLocks/>
          </p:cNvSpPr>
          <p:nvPr/>
        </p:nvSpPr>
        <p:spPr>
          <a:xfrm>
            <a:off x="407988" y="1551660"/>
            <a:ext cx="5770621" cy="2657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Compact LInear Collider (CLIC).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2DCD42E-C077-4E4C-BD50-CC8F63CA1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929706"/>
            <a:ext cx="6189017" cy="1482144"/>
          </a:xfrm>
          <a:prstGeom prst="rect">
            <a:avLst/>
          </a:prstGeom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6DAE3990-A23A-4365-B063-58FD5999D9B5}"/>
              </a:ext>
            </a:extLst>
          </p:cNvPr>
          <p:cNvSpPr txBox="1">
            <a:spLocks/>
          </p:cNvSpPr>
          <p:nvPr/>
        </p:nvSpPr>
        <p:spPr>
          <a:xfrm>
            <a:off x="6691356" y="1551660"/>
            <a:ext cx="5325781" cy="17433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For a 3 </a:t>
            </a:r>
            <a:r>
              <a:rPr lang="en-US" altLang="fr-FR" sz="1800" b="0" dirty="0" err="1"/>
              <a:t>TeV</a:t>
            </a:r>
            <a:r>
              <a:rPr lang="en-US" altLang="fr-FR" sz="1800" b="0" dirty="0"/>
              <a:t> configuration: 20 000 modules.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Considering the number of components to be aligned, ground motion and tight tolerances of alignment (micron level) – &gt; active pre-alignment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Active pre-alignment means: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b="0" dirty="0"/>
              <a:t>Continuous determination of the position of all components using alignment sensors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Remote adjustment (when the position is above thresholds) using actuators.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800" b="0" dirty="0"/>
              <a:t>Different methods already developed: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To pre-align the components on a girder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b="0" dirty="0"/>
              <a:t>To align the girders over hundreds of meters within a micrometric accuracy.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500" dirty="0"/>
              <a:t>See interesting links here: </a:t>
            </a:r>
            <a:r>
              <a:rPr lang="en-US" altLang="fr-FR" sz="1500" dirty="0">
                <a:hlinkClick r:id="rId4"/>
              </a:rPr>
              <a:t>LINK1</a:t>
            </a:r>
            <a:r>
              <a:rPr lang="en-US" altLang="fr-FR" sz="1500" dirty="0"/>
              <a:t>, </a:t>
            </a:r>
            <a:r>
              <a:rPr lang="en-US" altLang="fr-FR" sz="1500" dirty="0">
                <a:hlinkClick r:id="rId5"/>
              </a:rPr>
              <a:t>LINK2</a:t>
            </a:r>
            <a:r>
              <a:rPr lang="en-US" altLang="fr-FR" sz="1500" dirty="0"/>
              <a:t>, </a:t>
            </a:r>
            <a:r>
              <a:rPr lang="en-US" altLang="fr-FR" sz="1500" dirty="0">
                <a:hlinkClick r:id="rId6"/>
              </a:rPr>
              <a:t>PACMAN</a:t>
            </a:r>
            <a:endParaRPr lang="en-US" altLang="fr-FR" sz="1500" dirty="0"/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500" dirty="0"/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500" dirty="0"/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fr-FR" sz="1500" b="0" dirty="0"/>
          </a:p>
          <a:p>
            <a:endParaRPr lang="en-US" altLang="fr-FR" sz="1800" b="0" dirty="0"/>
          </a:p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7CAF782-0A9C-485D-B998-B6B9C25FDB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988" y="3564500"/>
            <a:ext cx="3529890" cy="2633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AC42205-177A-47E8-89E0-F3674A234F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7166" y="3524176"/>
            <a:ext cx="2389839" cy="246909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756578-151C-4557-A327-CD37ED543C77}"/>
              </a:ext>
            </a:extLst>
          </p:cNvPr>
          <p:cNvSpPr txBox="1"/>
          <p:nvPr/>
        </p:nvSpPr>
        <p:spPr>
          <a:xfrm>
            <a:off x="4496660" y="1222855"/>
            <a:ext cx="135720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>
                <a:hlinkClick r:id="rId9"/>
              </a:rPr>
              <a:t>WEBSITE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19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046457" y="540251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1694</TotalTime>
  <Words>480</Words>
  <Application>Microsoft Office PowerPoint</Application>
  <PresentationFormat>Widescreen</PresentationFormat>
  <Paragraphs>91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Corbel</vt:lpstr>
      <vt:lpstr>Wingdings</vt:lpstr>
      <vt:lpstr>Office Theme</vt:lpstr>
      <vt:lpstr>Short Introduction to CERN and GM group</vt:lpstr>
      <vt:lpstr>CERN Organisation européenne pour la recherche nucléaire</vt:lpstr>
      <vt:lpstr>Accelerators and Physics Detectors</vt:lpstr>
      <vt:lpstr>The GM Group – Geodetic Metrology</vt:lpstr>
      <vt:lpstr>Daily challenges</vt:lpstr>
      <vt:lpstr>Future challenges</vt:lpstr>
      <vt:lpstr>Future challenges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Jean-Christophe Gayde</cp:lastModifiedBy>
  <cp:revision>55</cp:revision>
  <dcterms:created xsi:type="dcterms:W3CDTF">2021-01-15T14:19:07Z</dcterms:created>
  <dcterms:modified xsi:type="dcterms:W3CDTF">2021-12-01T17:53:31Z</dcterms:modified>
</cp:coreProperties>
</file>