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08" r:id="rId1"/>
    <p:sldMasterId id="2147483991" r:id="rId2"/>
    <p:sldMasterId id="2147483998" r:id="rId3"/>
    <p:sldMasterId id="2147484027" r:id="rId4"/>
  </p:sldMasterIdLst>
  <p:notesMasterIdLst>
    <p:notesMasterId r:id="rId52"/>
  </p:notesMasterIdLst>
  <p:handoutMasterIdLst>
    <p:handoutMasterId r:id="rId53"/>
  </p:handoutMasterIdLst>
  <p:sldIdLst>
    <p:sldId id="450" r:id="rId5"/>
    <p:sldId id="355" r:id="rId6"/>
    <p:sldId id="1396" r:id="rId7"/>
    <p:sldId id="1338" r:id="rId8"/>
    <p:sldId id="2040" r:id="rId9"/>
    <p:sldId id="2799" r:id="rId10"/>
    <p:sldId id="2800" r:id="rId11"/>
    <p:sldId id="2801" r:id="rId12"/>
    <p:sldId id="2036" r:id="rId13"/>
    <p:sldId id="999" r:id="rId14"/>
    <p:sldId id="1175" r:id="rId15"/>
    <p:sldId id="1246" r:id="rId16"/>
    <p:sldId id="1286" r:id="rId17"/>
    <p:sldId id="1411" r:id="rId18"/>
    <p:sldId id="2802" r:id="rId19"/>
    <p:sldId id="2803" r:id="rId20"/>
    <p:sldId id="1251" r:id="rId21"/>
    <p:sldId id="1413" r:id="rId22"/>
    <p:sldId id="1408" r:id="rId23"/>
    <p:sldId id="1414" r:id="rId24"/>
    <p:sldId id="2034" r:id="rId25"/>
    <p:sldId id="1224" r:id="rId26"/>
    <p:sldId id="1225" r:id="rId27"/>
    <p:sldId id="1233" r:id="rId28"/>
    <p:sldId id="1333" r:id="rId29"/>
    <p:sldId id="1337" r:id="rId30"/>
    <p:sldId id="2789" r:id="rId31"/>
    <p:sldId id="2092" r:id="rId32"/>
    <p:sldId id="1322" r:id="rId33"/>
    <p:sldId id="1323" r:id="rId34"/>
    <p:sldId id="1324" r:id="rId35"/>
    <p:sldId id="1321" r:id="rId36"/>
    <p:sldId id="2108" r:id="rId37"/>
    <p:sldId id="2107" r:id="rId38"/>
    <p:sldId id="2093" r:id="rId39"/>
    <p:sldId id="1328" r:id="rId40"/>
    <p:sldId id="1330" r:id="rId41"/>
    <p:sldId id="1329" r:id="rId42"/>
    <p:sldId id="1332" r:id="rId43"/>
    <p:sldId id="2041" r:id="rId44"/>
    <p:sldId id="2804" r:id="rId45"/>
    <p:sldId id="340" r:id="rId46"/>
    <p:sldId id="1229" r:id="rId47"/>
    <p:sldId id="2791" r:id="rId48"/>
    <p:sldId id="301" r:id="rId49"/>
    <p:sldId id="2798" r:id="rId50"/>
    <p:sldId id="261" r:id="rId51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nneman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6600"/>
    <a:srgbClr val="0C377B"/>
    <a:srgbClr val="003399"/>
    <a:srgbClr val="000000"/>
    <a:srgbClr val="66FF66"/>
    <a:srgbClr val="FF6600"/>
    <a:srgbClr val="00CC00"/>
    <a:srgbClr val="006666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3" autoAdjust="0"/>
    <p:restoredTop sz="93515" autoAdjust="0"/>
  </p:normalViewPr>
  <p:slideViewPr>
    <p:cSldViewPr>
      <p:cViewPr varScale="1">
        <p:scale>
          <a:sx n="116" d="100"/>
          <a:sy n="116" d="100"/>
        </p:scale>
        <p:origin x="456" y="19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95" d="100"/>
        <a:sy n="95" d="100"/>
      </p:scale>
      <p:origin x="0" y="0"/>
    </p:cViewPr>
  </p:notesTextViewPr>
  <p:sorterViewPr>
    <p:cViewPr>
      <p:scale>
        <a:sx n="1" d="1"/>
        <a:sy n="1" d="1"/>
      </p:scale>
      <p:origin x="0" y="-6600"/>
    </p:cViewPr>
  </p:sorter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2929"/>
        <p:guide pos="22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handoutMaster" Target="handoutMasters/handoutMaster1.xml"/><Relationship Id="rId58" Type="http://schemas.openxmlformats.org/officeDocument/2006/relationships/tableStyles" Target="tableStyles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heme" Target="theme/theme1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CB310BA0-050A-4997-B1AC-FD3BCC455418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2299761C-D337-4915-A6DD-157470CC0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474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F8632A1A-D26E-42D0-A2DF-B39D9B2C3CCA}" type="datetimeFigureOut">
              <a:rPr lang="en-GB" smtClean="0"/>
              <a:pPr/>
              <a:t>10/12/2021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53" tIns="46077" rIns="92153" bIns="4607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1"/>
            <a:ext cx="5608320" cy="4183381"/>
          </a:xfrm>
          <a:prstGeom prst="rect">
            <a:avLst/>
          </a:prstGeom>
        </p:spPr>
        <p:txBody>
          <a:bodyPr vert="horz" lIns="92153" tIns="46077" rIns="92153" bIns="4607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05604DCD-C511-4B12-9DBB-AC80DD19A49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123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 information, the ESPPU recommendations in more detail: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Full exploitation of the HL-LHC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electron-positron Higgs factory is the highest priority after the LHC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Ramp up R&amp;D efforts for advanced accelerator technologies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Support long-baseline neutrino projects in Japan and US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Investigation of feasibility of a future 100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TeV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hadron collider at CERN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IS THE LAST SLIDE IN THE “RESEARCH” SECTION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549E03-5E61-9344-9F2B-A7AC2BD1FB60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32925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49633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42175B-8F2A-4632-B91F-E8C1C53FD7C0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61240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0BDA81-3FB2-49EB-95B6-9165AF10FC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96551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0BDA81-3FB2-49EB-95B6-9165AF10FC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84915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0">
            <a:extLst>
              <a:ext uri="{FF2B5EF4-FFF2-40B4-BE49-F238E27FC236}">
                <a16:creationId xmlns:a16="http://schemas.microsoft.com/office/drawing/2014/main" id="{5201CB70-4936-4D56-BD85-7A85A016B860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66D6A5A0-806E-4E21-A59A-4D6E0AB8A473}" type="slidenum">
              <a:rPr lang="en-US" altLang="en-US" smtClean="0">
                <a:latin typeface="Arial" panose="020B0604020202020204" pitchFamily="34" charset="0"/>
                <a:ea typeface="DejaVu Sans"/>
                <a:cs typeface="DejaVu Sans"/>
              </a:rPr>
              <a:pPr>
                <a:spcBef>
                  <a:spcPct val="0"/>
                </a:spcBef>
                <a:buClrTx/>
                <a:buFontTx/>
                <a:buNone/>
              </a:pPr>
              <a:t>27</a:t>
            </a:fld>
            <a:endParaRPr lang="en-US" altLang="en-US">
              <a:latin typeface="Arial" panose="020B0604020202020204" pitchFamily="34" charset="0"/>
              <a:ea typeface="DejaVu Sans"/>
              <a:cs typeface="DejaVu Sans"/>
            </a:endParaRPr>
          </a:p>
        </p:txBody>
      </p:sp>
      <p:sp>
        <p:nvSpPr>
          <p:cNvPr id="55299" name="Rectangle 1">
            <a:extLst>
              <a:ext uri="{FF2B5EF4-FFF2-40B4-BE49-F238E27FC236}">
                <a16:creationId xmlns:a16="http://schemas.microsoft.com/office/drawing/2014/main" id="{B4A93988-550D-4E5D-98AD-CF08DFF369C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300" name="Text Box 2">
            <a:extLst>
              <a:ext uri="{FF2B5EF4-FFF2-40B4-BE49-F238E27FC236}">
                <a16:creationId xmlns:a16="http://schemas.microsoft.com/office/drawing/2014/main" id="{084EA72E-32BD-4BB9-A9BA-E79977EAB0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5432" indent="-165432">
              <a:buFont typeface="Arial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82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88230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37383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7EBA44-2749-4505-B776-1307762B45EE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64476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7EBA44-2749-4505-B776-1307762B45EE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52876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41878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0684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0BDA81-3FB2-49EB-95B6-9165AF10FC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10152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18924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0BDA81-3FB2-49EB-95B6-9165AF10FC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7403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0BDA81-3FB2-49EB-95B6-9165AF10FC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3361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0BDA81-3FB2-49EB-95B6-9165AF10FC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62115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0BDA81-3FB2-49EB-95B6-9165AF10FC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41953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57210-7F66-4993-86DA-C4808AC66EF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47533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26167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“Continuous flow” operation: succession of 8 months operation, 4 months installation shutdown (LEP-like) </a:t>
            </a:r>
            <a:endParaRPr lang="de-DE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Three sets of cavities to cover all options (+ booster):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high intensity (Z, </a:t>
            </a:r>
            <a:r>
              <a:rPr lang="en-GB" u="sng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FCC_hh</a:t>
            </a:r>
            <a:r>
              <a:rPr lang="en-GB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):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400 MHz mono-cell cavities, ≈1MW RF source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high energy (H, t):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400 MHz four-cell cavities   -&gt; will be used for the W machine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booster and t machine complement: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800 MHz four-cell cavities (400 MHz would do the job as well)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b="1" dirty="0">
                <a:solidFill>
                  <a:srgbClr val="FF0000"/>
                </a:solidFill>
              </a:rPr>
              <a:t>High energy</a:t>
            </a:r>
            <a:r>
              <a:rPr lang="en-GB" b="1" baseline="0" dirty="0">
                <a:solidFill>
                  <a:srgbClr val="FF0000"/>
                </a:solidFill>
              </a:rPr>
              <a:t> set for the W-machine not optimal (20-30% reduction of beam current) – building &amp; installing 48 specialized CM would impact more (&gt;&gt;1 </a:t>
            </a:r>
            <a:r>
              <a:rPr lang="en-GB" b="1" baseline="0">
                <a:solidFill>
                  <a:srgbClr val="FF0000"/>
                </a:solidFill>
              </a:rPr>
              <a:t>year delay)</a:t>
            </a:r>
            <a:endParaRPr lang="en-GB" b="1" dirty="0">
              <a:solidFill>
                <a:srgbClr val="FF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Optimize the re-use of the 100MW, 400MHz RF power &amp; controls hardware installed for the ‘Z-machine’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design an easily adaptable and modular RF power distribution system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54392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38377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84750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5518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508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054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112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513010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9202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57372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885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30845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3C2E-7FA5-4B7C-A308-45FA82448DF2}" type="datetime1">
              <a:rPr lang="en-US" smtClean="0"/>
              <a:t>12/10/21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85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0" y="6989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00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 err="1"/>
              <a:t>Zweite</a:t>
            </a:r>
            <a:r>
              <a:rPr lang="en-US" noProof="0" dirty="0"/>
              <a:t> Ebene</a:t>
            </a:r>
          </a:p>
          <a:p>
            <a:pPr lvl="3"/>
            <a:r>
              <a:rPr lang="en-US" noProof="0" dirty="0" err="1"/>
              <a:t>Dritte</a:t>
            </a:r>
            <a:r>
              <a:rPr lang="en-US" noProof="0" dirty="0"/>
              <a:t> Ebene</a:t>
            </a:r>
          </a:p>
          <a:p>
            <a:pPr lvl="4"/>
            <a:r>
              <a:rPr lang="en-US" noProof="0" dirty="0" err="1"/>
              <a:t>Vierte</a:t>
            </a:r>
            <a:r>
              <a:rPr lang="en-US" noProof="0" dirty="0"/>
              <a:t>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9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0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0"/>
              </a:lnSpc>
              <a:defRPr sz="1000"/>
            </a:lvl1pPr>
            <a:lvl2pPr marL="0" indent="0">
              <a:lnSpc>
                <a:spcPts val="1350"/>
              </a:lnSpc>
              <a:buNone/>
              <a:defRPr sz="1000"/>
            </a:lvl2pPr>
            <a:lvl3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9051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BC8E7-271C-4CC9-BD82-E90B3E797D9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571625" y="658177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7408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410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algn="ctr">
              <a:lnSpc>
                <a:spcPct val="20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3447280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739286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5007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178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82044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8501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5093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444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5825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93230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9051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7" y="2420891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1797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596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712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3201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856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653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509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1.emf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D3CB2-CB46-4D73-9AF3-8191DEA4D6E1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043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95400" y="6244114"/>
            <a:ext cx="61976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Future Circular</a:t>
            </a:r>
            <a:r>
              <a:rPr lang="en-GB" sz="1000" b="1" baseline="0" dirty="0">
                <a:solidFill>
                  <a:schemeClr val="bg1"/>
                </a:solidFill>
              </a:rPr>
              <a:t> Collider at CERN</a:t>
            </a:r>
            <a:br>
              <a:rPr lang="en-GB" sz="1000" b="1" dirty="0">
                <a:solidFill>
                  <a:schemeClr val="bg1"/>
                </a:solidFill>
              </a:rPr>
            </a:br>
            <a:r>
              <a:rPr lang="en-US" sz="1000" b="0" dirty="0">
                <a:solidFill>
                  <a:schemeClr val="bg1"/>
                </a:solidFill>
              </a:rPr>
              <a:t>Emmanuel </a:t>
            </a:r>
            <a:r>
              <a:rPr lang="en-US" sz="1000" b="0" dirty="0" err="1">
                <a:solidFill>
                  <a:schemeClr val="bg1"/>
                </a:solidFill>
              </a:rPr>
              <a:t>Tsesmelis</a:t>
            </a:r>
            <a:endParaRPr lang="en-US" sz="1000" b="0" dirty="0">
              <a:solidFill>
                <a:schemeClr val="bg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B1CB57D-669C-9748-89A6-AD79C3275F82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87353" y="57873"/>
            <a:ext cx="1203889" cy="53832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977E474-BC44-E343-91B8-A5486CDC795A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119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2" r:id="rId1"/>
    <p:sldLayoutId id="2147483993" r:id="rId2"/>
    <p:sldLayoutId id="2147483994" r:id="rId3"/>
    <p:sldLayoutId id="2147483995" r:id="rId4"/>
    <p:sldLayoutId id="2147483996" r:id="rId5"/>
    <p:sldLayoutId id="2147484003" r:id="rId6"/>
    <p:sldLayoutId id="2147484035" r:id="rId7"/>
    <p:sldLayoutId id="2147484036" r:id="rId8"/>
    <p:sldLayoutId id="2147484037" r:id="rId9"/>
    <p:sldLayoutId id="2147484038" r:id="rId10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96534" y="6356823"/>
            <a:ext cx="1056117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z="1200" smtClean="0"/>
              <a:pPr/>
              <a:t>‹#›</a:t>
            </a:fld>
            <a:endParaRPr lang="en-GB" sz="12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1E69B46-A6AC-4538-A180-7D3720A54DF4}"/>
              </a:ext>
            </a:extLst>
          </p:cNvPr>
          <p:cNvSpPr txBox="1"/>
          <p:nvPr userDrawn="1"/>
        </p:nvSpPr>
        <p:spPr>
          <a:xfrm>
            <a:off x="695400" y="6244114"/>
            <a:ext cx="61976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Future Circular</a:t>
            </a:r>
            <a:r>
              <a:rPr lang="en-GB" sz="1000" b="1" baseline="0" dirty="0">
                <a:solidFill>
                  <a:schemeClr val="bg1"/>
                </a:solidFill>
              </a:rPr>
              <a:t> Collider at CERN</a:t>
            </a:r>
            <a:br>
              <a:rPr lang="en-GB" sz="1000" b="1" dirty="0">
                <a:solidFill>
                  <a:schemeClr val="bg1"/>
                </a:solidFill>
              </a:rPr>
            </a:br>
            <a:r>
              <a:rPr lang="en-US" sz="1000" b="0" dirty="0">
                <a:solidFill>
                  <a:schemeClr val="bg1"/>
                </a:solidFill>
              </a:rPr>
              <a:t>Emmanuel </a:t>
            </a:r>
            <a:r>
              <a:rPr lang="en-US" sz="1000" b="0" dirty="0" err="1">
                <a:solidFill>
                  <a:schemeClr val="bg1"/>
                </a:solidFill>
              </a:rPr>
              <a:t>Tsesmelis</a:t>
            </a:r>
            <a:endParaRPr lang="en-US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382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9" r:id="rId1"/>
    <p:sldLayoutId id="2147484000" r:id="rId2"/>
    <p:sldLayoutId id="2147484001" r:id="rId3"/>
    <p:sldLayoutId id="2147484002" r:id="rId4"/>
    <p:sldLayoutId id="2147484039" r:id="rId5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3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8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96535" y="6356825"/>
            <a:ext cx="1056117" cy="365125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3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3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z="900" smtClean="0"/>
              <a:pPr/>
              <a:t>‹#›</a:t>
            </a:fld>
            <a:endParaRPr lang="en-GB" sz="9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54D2C0-FD43-4ECC-906D-BD3D9FDF4ACF}"/>
              </a:ext>
            </a:extLst>
          </p:cNvPr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Future Circular</a:t>
            </a:r>
            <a:r>
              <a:rPr lang="en-GB" sz="1000" b="1" baseline="0" dirty="0">
                <a:solidFill>
                  <a:schemeClr val="bg1"/>
                </a:solidFill>
              </a:rPr>
              <a:t> Collider at CERN</a:t>
            </a:r>
            <a:br>
              <a:rPr lang="en-GB" sz="1000" b="1" dirty="0">
                <a:solidFill>
                  <a:schemeClr val="bg1"/>
                </a:solidFill>
              </a:rPr>
            </a:br>
            <a:r>
              <a:rPr lang="en-US" sz="1000" b="0" dirty="0">
                <a:solidFill>
                  <a:schemeClr val="bg1"/>
                </a:solidFill>
              </a:rPr>
              <a:t>Emmanuel </a:t>
            </a:r>
            <a:r>
              <a:rPr lang="en-US" sz="1000" b="0" dirty="0" err="1">
                <a:solidFill>
                  <a:schemeClr val="bg1"/>
                </a:solidFill>
              </a:rPr>
              <a:t>Tsesmelis</a:t>
            </a:r>
            <a:endParaRPr lang="en-US" sz="1000" b="0" dirty="0">
              <a:solidFill>
                <a:schemeClr val="bg1"/>
              </a:solidFill>
            </a:endParaRPr>
          </a:p>
          <a:p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841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8" r:id="rId1"/>
    <p:sldLayoutId id="2147484029" r:id="rId2"/>
    <p:sldLayoutId id="2147484030" r:id="rId3"/>
    <p:sldLayoutId id="2147484031" r:id="rId4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2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0332" indent="-3429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78942" indent="-3429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19531" indent="-257175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38987" indent="-257175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37869" indent="-257175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13.png"/><Relationship Id="rId4" Type="http://schemas.openxmlformats.org/officeDocument/2006/relationships/image" Target="../media/image35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gif"/><Relationship Id="rId13" Type="http://schemas.openxmlformats.org/officeDocument/2006/relationships/image" Target="../media/image3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38.png"/><Relationship Id="rId10" Type="http://schemas.openxmlformats.org/officeDocument/2006/relationships/image" Target="../media/image43.emf"/><Relationship Id="rId4" Type="http://schemas.openxmlformats.org/officeDocument/2006/relationships/image" Target="../media/image37.png"/><Relationship Id="rId9" Type="http://schemas.openxmlformats.org/officeDocument/2006/relationships/image" Target="../media/image4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13.png"/><Relationship Id="rId4" Type="http://schemas.openxmlformats.org/officeDocument/2006/relationships/image" Target="../media/image47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53.e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hyperlink" Target="https://link.springer.com/article/10.1140/epjst/e2019-900045-4" TargetMode="External"/><Relationship Id="rId7" Type="http://schemas.openxmlformats.org/officeDocument/2006/relationships/image" Target="../media/image54.tiff"/><Relationship Id="rId12" Type="http://schemas.openxmlformats.org/officeDocument/2006/relationships/image" Target="../media/image3.png"/><Relationship Id="rId2" Type="http://schemas.openxmlformats.org/officeDocument/2006/relationships/hyperlink" Target="https://link.springer.com/article/10.1140/epjc/s10052-019-6904-3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fcc-cdr.web.cern.ch/" TargetMode="External"/><Relationship Id="rId11" Type="http://schemas.openxmlformats.org/officeDocument/2006/relationships/image" Target="../media/image2.png"/><Relationship Id="rId5" Type="http://schemas.openxmlformats.org/officeDocument/2006/relationships/hyperlink" Target="https://link.springer.com/article/10.1140/epjst/e2019-900088-6" TargetMode="External"/><Relationship Id="rId10" Type="http://schemas.openxmlformats.org/officeDocument/2006/relationships/image" Target="../media/image57.png"/><Relationship Id="rId4" Type="http://schemas.openxmlformats.org/officeDocument/2006/relationships/hyperlink" Target="https://link.springer.com/article/10.1140/epjst/e2019-900087-0" TargetMode="External"/><Relationship Id="rId9" Type="http://schemas.openxmlformats.org/officeDocument/2006/relationships/image" Target="../media/image5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png"/><Relationship Id="rId4" Type="http://schemas.openxmlformats.org/officeDocument/2006/relationships/image" Target="../media/image61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microsoft.com/office/2007/relationships/hdphoto" Target="../media/hdphoto1.wdp"/><Relationship Id="rId7" Type="http://schemas.openxmlformats.org/officeDocument/2006/relationships/image" Target="../media/image65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3.xml"/><Relationship Id="rId6" Type="http://schemas.microsoft.com/office/2007/relationships/hdphoto" Target="../media/hdphoto2.wdp"/><Relationship Id="rId11" Type="http://schemas.openxmlformats.org/officeDocument/2006/relationships/image" Target="../media/image13.png"/><Relationship Id="rId5" Type="http://schemas.openxmlformats.org/officeDocument/2006/relationships/image" Target="../media/image64.png"/><Relationship Id="rId10" Type="http://schemas.openxmlformats.org/officeDocument/2006/relationships/image" Target="../media/image68.svg"/><Relationship Id="rId4" Type="http://schemas.openxmlformats.org/officeDocument/2006/relationships/image" Target="../media/image63.emf"/><Relationship Id="rId9" Type="http://schemas.openxmlformats.org/officeDocument/2006/relationships/image" Target="../media/image6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3.png"/><Relationship Id="rId4" Type="http://schemas.openxmlformats.org/officeDocument/2006/relationships/image" Target="../media/image12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77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78.png"/><Relationship Id="rId7" Type="http://schemas.openxmlformats.org/officeDocument/2006/relationships/image" Target="../media/image8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1.png"/><Relationship Id="rId5" Type="http://schemas.openxmlformats.org/officeDocument/2006/relationships/image" Target="../media/image80.emf"/><Relationship Id="rId4" Type="http://schemas.openxmlformats.org/officeDocument/2006/relationships/image" Target="../media/image79.jpeg"/><Relationship Id="rId9" Type="http://schemas.openxmlformats.org/officeDocument/2006/relationships/image" Target="../media/image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8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6.png"/><Relationship Id="rId5" Type="http://schemas.openxmlformats.org/officeDocument/2006/relationships/hyperlink" Target="http://cds.cern.ch/record/2774007/files/English.pdf" TargetMode="External"/><Relationship Id="rId4" Type="http://schemas.openxmlformats.org/officeDocument/2006/relationships/hyperlink" Target="http://cds.cern.ch/record/2774006/files/English.pdf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tif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png"/><Relationship Id="rId4" Type="http://schemas.openxmlformats.org/officeDocument/2006/relationships/image" Target="../media/image89.tif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5.jpg"/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9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E66A5D2-5DD2-4E74-BD3C-79B71BDA04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8344" y="1"/>
            <a:ext cx="12687215" cy="68255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539" y="463273"/>
            <a:ext cx="11505236" cy="1143000"/>
          </a:xfrm>
        </p:spPr>
        <p:txBody>
          <a:bodyPr>
            <a:noAutofit/>
          </a:bodyPr>
          <a:lstStyle/>
          <a:p>
            <a:pPr algn="ctr"/>
            <a:r>
              <a:rPr lang="en-US" b="1" dirty="0">
                <a:solidFill>
                  <a:srgbClr val="FFFF00"/>
                </a:solidFill>
              </a:rPr>
              <a:t>The Future Circular Collider at CERN</a:t>
            </a:r>
            <a:endParaRPr lang="en-GB" sz="5400" b="1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flipH="1">
            <a:off x="389681" y="1631976"/>
            <a:ext cx="114126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sz="2000" dirty="0">
                <a:solidFill>
                  <a:prstClr val="white"/>
                </a:solidFill>
              </a:rPr>
              <a:t>Emmanuel </a:t>
            </a:r>
            <a:r>
              <a:rPr lang="en-GB" sz="2000" dirty="0" err="1">
                <a:solidFill>
                  <a:prstClr val="white"/>
                </a:solidFill>
              </a:rPr>
              <a:t>Tsesmelis</a:t>
            </a:r>
            <a:endParaRPr lang="en-GB" sz="2000" dirty="0">
              <a:solidFill>
                <a:prstClr val="white"/>
              </a:solidFill>
            </a:endParaRPr>
          </a:p>
          <a:p>
            <a:pPr algn="ctr">
              <a:defRPr/>
            </a:pPr>
            <a:r>
              <a:rPr lang="en-GB" sz="2000" dirty="0">
                <a:solidFill>
                  <a:prstClr val="white"/>
                </a:solidFill>
              </a:rPr>
              <a:t>CERN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Head of Associate Member State and Non-Member State Relations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Convenor of FCC Global Collaboration Working Group</a:t>
            </a:r>
          </a:p>
          <a:p>
            <a:pPr algn="ctr"/>
            <a:endParaRPr lang="en-US" sz="2000" dirty="0">
              <a:solidFill>
                <a:schemeClr val="bg1"/>
              </a:solidFill>
            </a:endParaRP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7 December 2021</a:t>
            </a:r>
          </a:p>
        </p:txBody>
      </p:sp>
      <p:sp>
        <p:nvSpPr>
          <p:cNvPr id="14" name="TextBox 2">
            <a:extLst>
              <a:ext uri="{FF2B5EF4-FFF2-40B4-BE49-F238E27FC236}">
                <a16:creationId xmlns:a16="http://schemas.microsoft.com/office/drawing/2014/main" id="{A3997A6D-6386-4D03-ADE7-9601D8FB253F}"/>
              </a:ext>
            </a:extLst>
          </p:cNvPr>
          <p:cNvSpPr txBox="1"/>
          <p:nvPr/>
        </p:nvSpPr>
        <p:spPr>
          <a:xfrm>
            <a:off x="10257183" y="6557997"/>
            <a:ext cx="14412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defRPr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Photo: J. Wenninger</a:t>
            </a:r>
            <a:endParaRPr lang="en-GB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FF9E0D7-BEA4-453E-B356-26FAB09A6580}"/>
              </a:ext>
            </a:extLst>
          </p:cNvPr>
          <p:cNvSpPr/>
          <p:nvPr/>
        </p:nvSpPr>
        <p:spPr>
          <a:xfrm>
            <a:off x="1669773" y="6235378"/>
            <a:ext cx="8344476" cy="4308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100" i="1" kern="0" dirty="0">
                <a:solidFill>
                  <a:srgbClr val="0000CC"/>
                </a:solidFill>
                <a:latin typeface="Calibri" panose="020F0502020204030204"/>
              </a:rPr>
              <a:t>Work supported by the </a:t>
            </a:r>
            <a:r>
              <a:rPr lang="en-US" sz="1100" b="1" i="1" kern="0" dirty="0">
                <a:solidFill>
                  <a:srgbClr val="0000CC"/>
                </a:solidFill>
                <a:latin typeface="Calibri" panose="020F0502020204030204"/>
              </a:rPr>
              <a:t>European Commission </a:t>
            </a:r>
            <a:r>
              <a:rPr lang="en-US" sz="1100" i="1" kern="0" dirty="0">
                <a:solidFill>
                  <a:srgbClr val="0000CC"/>
                </a:solidFill>
                <a:latin typeface="Calibri" panose="020F0502020204030204"/>
              </a:rPr>
              <a:t>under </a:t>
            </a:r>
            <a:r>
              <a:rPr lang="en-GB" sz="1100" i="1" kern="0" dirty="0">
                <a:solidFill>
                  <a:srgbClr val="0000CC"/>
                </a:solidFill>
                <a:latin typeface="Calibri" panose="020F0502020204030204"/>
              </a:rPr>
              <a:t>the </a:t>
            </a:r>
            <a:r>
              <a:rPr lang="en-GB" sz="1100" b="1" i="1" kern="0" dirty="0">
                <a:solidFill>
                  <a:srgbClr val="0000CC"/>
                </a:solidFill>
                <a:latin typeface="Calibri" panose="020F0502020204030204"/>
              </a:rPr>
              <a:t>HORIZON 2020 projects </a:t>
            </a:r>
            <a:r>
              <a:rPr lang="en-GB" sz="1100" b="1" i="1" kern="0" dirty="0" err="1">
                <a:solidFill>
                  <a:srgbClr val="0000CC"/>
                </a:solidFill>
                <a:latin typeface="Calibri" panose="020F0502020204030204"/>
              </a:rPr>
              <a:t>EuroCirCol</a:t>
            </a:r>
            <a:r>
              <a:rPr lang="en-GB" sz="1100" i="1" kern="0" dirty="0">
                <a:solidFill>
                  <a:srgbClr val="0000CC"/>
                </a:solidFill>
                <a:latin typeface="Calibri" panose="020F0502020204030204"/>
              </a:rPr>
              <a:t>, grant agreement 654305; </a:t>
            </a:r>
            <a:r>
              <a:rPr lang="en-GB" sz="1100" b="1" i="1" kern="0" dirty="0" err="1">
                <a:solidFill>
                  <a:srgbClr val="0000CC"/>
                </a:solidFill>
                <a:latin typeface="Calibri" panose="020F0502020204030204"/>
              </a:rPr>
              <a:t>EASITrain</a:t>
            </a:r>
            <a:r>
              <a:rPr lang="en-GB" sz="1100" b="1" i="1" kern="0" dirty="0">
                <a:solidFill>
                  <a:srgbClr val="0000CC"/>
                </a:solidFill>
                <a:latin typeface="Calibri" panose="020F0502020204030204"/>
              </a:rPr>
              <a:t>, </a:t>
            </a:r>
            <a:r>
              <a:rPr lang="en-GB" sz="1100" i="1" kern="0" dirty="0">
                <a:solidFill>
                  <a:srgbClr val="0000CC"/>
                </a:solidFill>
                <a:latin typeface="Calibri" panose="020F0502020204030204"/>
              </a:rPr>
              <a:t>grant agreement no. 764879; </a:t>
            </a:r>
            <a:r>
              <a:rPr lang="en-GB" sz="1100" b="1" i="1" kern="0" dirty="0">
                <a:solidFill>
                  <a:srgbClr val="0000CC"/>
                </a:solidFill>
                <a:latin typeface="Calibri" panose="020F0502020204030204"/>
              </a:rPr>
              <a:t>ARIES</a:t>
            </a:r>
            <a:r>
              <a:rPr lang="en-GB" sz="1100" i="1" kern="0" dirty="0">
                <a:solidFill>
                  <a:srgbClr val="0000CC"/>
                </a:solidFill>
                <a:latin typeface="Calibri" panose="020F0502020204030204"/>
              </a:rPr>
              <a:t>, grant agreement 730871, </a:t>
            </a:r>
            <a:r>
              <a:rPr lang="en-GB" sz="1100" b="1" i="1" kern="0" dirty="0">
                <a:solidFill>
                  <a:srgbClr val="0000CC"/>
                </a:solidFill>
                <a:latin typeface="Calibri" panose="020F0502020204030204"/>
              </a:rPr>
              <a:t>FCCIS</a:t>
            </a:r>
            <a:r>
              <a:rPr lang="en-GB" sz="1100" i="1" kern="0" dirty="0">
                <a:solidFill>
                  <a:srgbClr val="0000CC"/>
                </a:solidFill>
                <a:latin typeface="Calibri" panose="020F0502020204030204"/>
              </a:rPr>
              <a:t>, grant agreement 951754, and </a:t>
            </a:r>
            <a:r>
              <a:rPr lang="en-GB" sz="1100" b="1" i="1" kern="0" dirty="0">
                <a:solidFill>
                  <a:srgbClr val="0000CC"/>
                </a:solidFill>
                <a:latin typeface="Calibri" panose="020F0502020204030204"/>
              </a:rPr>
              <a:t>E-JADE,</a:t>
            </a:r>
            <a:r>
              <a:rPr lang="en-GB" sz="1100" i="1" kern="0" dirty="0">
                <a:solidFill>
                  <a:srgbClr val="0000CC"/>
                </a:solidFill>
                <a:latin typeface="Calibri" panose="020F0502020204030204"/>
              </a:rPr>
              <a:t> contract no. 645479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3266ED3-03BE-4DCC-A228-D7207622C5C5}"/>
              </a:ext>
            </a:extLst>
          </p:cNvPr>
          <p:cNvSpPr txBox="1"/>
          <p:nvPr/>
        </p:nvSpPr>
        <p:spPr>
          <a:xfrm>
            <a:off x="8526043" y="4094327"/>
            <a:ext cx="878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400" b="1" dirty="0">
                <a:solidFill>
                  <a:srgbClr val="FFFF00"/>
                </a:solidFill>
                <a:latin typeface="Arial"/>
              </a:rPr>
              <a:t>FCC</a:t>
            </a:r>
            <a:endParaRPr lang="en-GB" sz="2400" b="1" dirty="0">
              <a:solidFill>
                <a:srgbClr val="FFFF00"/>
              </a:solidFill>
              <a:latin typeface="Arial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7AFF403-7FEE-46D4-B28D-EA0A49C2FF04}"/>
              </a:ext>
            </a:extLst>
          </p:cNvPr>
          <p:cNvSpPr txBox="1"/>
          <p:nvPr/>
        </p:nvSpPr>
        <p:spPr>
          <a:xfrm>
            <a:off x="4136403" y="4600480"/>
            <a:ext cx="887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400" dirty="0">
                <a:solidFill>
                  <a:srgbClr val="00B0F0"/>
                </a:solidFill>
                <a:latin typeface="Arial"/>
              </a:rPr>
              <a:t>SPS</a:t>
            </a:r>
            <a:endParaRPr lang="en-GB" sz="2400" dirty="0">
              <a:solidFill>
                <a:srgbClr val="00B0F0"/>
              </a:solidFill>
              <a:latin typeface="Arial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48D2DA9-9B36-4730-A4E7-6685DA6E016B}"/>
              </a:ext>
            </a:extLst>
          </p:cNvPr>
          <p:cNvSpPr txBox="1"/>
          <p:nvPr/>
        </p:nvSpPr>
        <p:spPr>
          <a:xfrm>
            <a:off x="1697503" y="4138815"/>
            <a:ext cx="921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400" dirty="0">
                <a:solidFill>
                  <a:srgbClr val="ED7D31"/>
                </a:solidFill>
                <a:latin typeface="Arial"/>
              </a:rPr>
              <a:t>LHC</a:t>
            </a:r>
            <a:endParaRPr lang="en-GB" sz="2400" dirty="0">
              <a:solidFill>
                <a:srgbClr val="ED7D31"/>
              </a:solidFill>
              <a:latin typeface="Arial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E2D6A62-3910-46DE-8518-1C98E5AAA666}"/>
              </a:ext>
            </a:extLst>
          </p:cNvPr>
          <p:cNvSpPr txBox="1"/>
          <p:nvPr/>
        </p:nvSpPr>
        <p:spPr>
          <a:xfrm>
            <a:off x="6521842" y="3813693"/>
            <a:ext cx="651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400" dirty="0">
                <a:solidFill>
                  <a:srgbClr val="00B050"/>
                </a:solidFill>
                <a:latin typeface="Arial"/>
              </a:rPr>
              <a:t>PS</a:t>
            </a:r>
            <a:endParaRPr lang="en-GB" sz="2400" dirty="0">
              <a:solidFill>
                <a:srgbClr val="00B050"/>
              </a:solidFill>
              <a:latin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A4F701A-03B2-447D-A008-EDF960C20C82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9774" y="5568297"/>
            <a:ext cx="8587409" cy="648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66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icture 8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3140968"/>
            <a:ext cx="10140938" cy="2993452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</a:t>
            </a:r>
            <a:r>
              <a:rPr kumimoji="0" lang="en-GB" sz="4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FCC-ee RF Staging </a:t>
            </a:r>
            <a:r>
              <a:rPr lang="en-GB" sz="4000" kern="0" dirty="0">
                <a:latin typeface="Arial"/>
              </a:rPr>
              <a:t>S</a:t>
            </a:r>
            <a:r>
              <a:rPr kumimoji="0" lang="en-GB" sz="40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cenario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256" name="Rectangle 255"/>
          <p:cNvSpPr/>
          <p:nvPr/>
        </p:nvSpPr>
        <p:spPr>
          <a:xfrm>
            <a:off x="3719736" y="1154883"/>
            <a:ext cx="8424000" cy="26468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t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hree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sets of RF cavities to cover all options for FCC-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ee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&amp; booster: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high intensity (Z, FCC-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hh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): 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400 MHz mono-cell 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cavities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(4/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cryom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.)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higher energy (W, H, t): 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400 MHz four-cell cavities (4/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cryomodule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)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ttbar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machine complement: 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800 MHz five-cell cavities (4/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cryom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.)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installation sequence comparable to LEP ( ≈ 30 CM/shutdown)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7328" y="1454377"/>
          <a:ext cx="3591599" cy="16041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">
                  <a:extLst>
                    <a:ext uri="{9D8B030D-6E8A-4147-A177-3AD203B41FA5}">
                      <a16:colId xmlns:a16="http://schemas.microsoft.com/office/drawing/2014/main" val="2695382812"/>
                    </a:ext>
                  </a:extLst>
                </a:gridCol>
                <a:gridCol w="828977">
                  <a:extLst>
                    <a:ext uri="{9D8B030D-6E8A-4147-A177-3AD203B41FA5}">
                      <a16:colId xmlns:a16="http://schemas.microsoft.com/office/drawing/2014/main" val="211581498"/>
                    </a:ext>
                  </a:extLst>
                </a:gridCol>
                <a:gridCol w="1116565">
                  <a:extLst>
                    <a:ext uri="{9D8B030D-6E8A-4147-A177-3AD203B41FA5}">
                      <a16:colId xmlns:a16="http://schemas.microsoft.com/office/drawing/2014/main" val="571250755"/>
                    </a:ext>
                  </a:extLst>
                </a:gridCol>
                <a:gridCol w="1059952">
                  <a:extLst>
                    <a:ext uri="{9D8B030D-6E8A-4147-A177-3AD203B41FA5}">
                      <a16:colId xmlns:a16="http://schemas.microsoft.com/office/drawing/2014/main" val="1542903392"/>
                    </a:ext>
                  </a:extLst>
                </a:gridCol>
              </a:tblGrid>
              <a:tr h="38499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ysClr val="windowText" lastClr="000000"/>
                          </a:solidFill>
                        </a:rPr>
                        <a:t>WP</a:t>
                      </a:r>
                      <a:endParaRPr lang="en-GB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ysClr val="windowText" lastClr="000000"/>
                          </a:solidFill>
                        </a:rPr>
                        <a:t>V</a:t>
                      </a:r>
                      <a:r>
                        <a:rPr lang="en-US" sz="1400" baseline="-25000" dirty="0" err="1">
                          <a:solidFill>
                            <a:sysClr val="windowText" lastClr="000000"/>
                          </a:solidFill>
                        </a:rPr>
                        <a:t>rf</a:t>
                      </a:r>
                      <a:r>
                        <a:rPr lang="en-US" sz="1400" baseline="-2500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1400" dirty="0">
                          <a:solidFill>
                            <a:sysClr val="windowText" lastClr="000000"/>
                          </a:solidFill>
                        </a:rPr>
                        <a:t>[GV]</a:t>
                      </a:r>
                      <a:endParaRPr lang="en-GB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ysClr val="windowText" lastClr="000000"/>
                          </a:solidFill>
                        </a:rPr>
                        <a:t>#bunches</a:t>
                      </a:r>
                      <a:endParaRPr lang="en-GB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ysClr val="windowText" lastClr="000000"/>
                          </a:solidFill>
                        </a:rPr>
                        <a:t>I</a:t>
                      </a:r>
                      <a:r>
                        <a:rPr lang="en-US" sz="1400" baseline="-25000" dirty="0" err="1">
                          <a:solidFill>
                            <a:sysClr val="windowText" lastClr="000000"/>
                          </a:solidFill>
                        </a:rPr>
                        <a:t>beam</a:t>
                      </a:r>
                      <a:r>
                        <a:rPr lang="en-US" sz="1400" dirty="0">
                          <a:solidFill>
                            <a:sysClr val="windowText" lastClr="000000"/>
                          </a:solidFill>
                        </a:rPr>
                        <a:t> [mA]</a:t>
                      </a:r>
                      <a:endParaRPr lang="en-GB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3773298"/>
                  </a:ext>
                </a:extLst>
              </a:tr>
              <a:tr h="28814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Z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A56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0.1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16640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1390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0057827"/>
                  </a:ext>
                </a:extLst>
              </a:tr>
              <a:tr h="28814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W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0.44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2000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147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4626709"/>
                  </a:ext>
                </a:extLst>
              </a:tr>
              <a:tr h="28814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H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2.0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393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29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2652332"/>
                  </a:ext>
                </a:extLst>
              </a:tr>
              <a:tr h="28814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/>
                        <a:t>ttbar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10.9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48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5.4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0879777"/>
                  </a:ext>
                </a:extLst>
              </a:tr>
            </a:tbl>
          </a:graphicData>
        </a:graphic>
      </p:graphicFrame>
      <p:sp>
        <p:nvSpPr>
          <p:cNvPr id="11" name="Oval 10"/>
          <p:cNvSpPr/>
          <p:nvPr/>
        </p:nvSpPr>
        <p:spPr>
          <a:xfrm>
            <a:off x="2641147" y="1790363"/>
            <a:ext cx="970059" cy="373711"/>
          </a:xfrm>
          <a:prstGeom prst="ellipse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3575158" y="1434583"/>
            <a:ext cx="562" cy="486995"/>
          </a:xfrm>
          <a:prstGeom prst="straightConnector1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80456" y="1052736"/>
            <a:ext cx="2537776" cy="338554"/>
          </a:xfrm>
          <a:prstGeom prst="rect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“Ampere-class” machine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C377B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566242" y="2704651"/>
            <a:ext cx="970059" cy="373711"/>
          </a:xfrm>
          <a:prstGeom prst="ellipse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C377B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990806" y="3068960"/>
            <a:ext cx="2" cy="253666"/>
          </a:xfrm>
          <a:prstGeom prst="straightConnector1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7328" y="3306470"/>
            <a:ext cx="2328543" cy="338554"/>
          </a:xfrm>
          <a:prstGeom prst="rect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“high-gradient” machine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C377B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Picture 16" descr="A picture containing icon&#10;&#10;Description automatically generated">
            <a:extLst>
              <a:ext uri="{FF2B5EF4-FFF2-40B4-BE49-F238E27FC236}">
                <a16:creationId xmlns:a16="http://schemas.microsoft.com/office/drawing/2014/main" id="{D69FFE5D-F940-43B8-B78F-4A2483121F6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2F3199E-FFF9-F14D-AF50-6DEF33DD3B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269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591E67B1-81E4-4524-B203-EB471853D1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1841" y="1533288"/>
            <a:ext cx="6109545" cy="349466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726819" y="3662086"/>
            <a:ext cx="3168624" cy="86177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Due to twin-aperture magnets,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thin-film SRF, efficient RF power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sources, top-up injection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2294" y="905669"/>
            <a:ext cx="573935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Luminosity vs. capital cost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the H running,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with 5 ab</a:t>
            </a:r>
            <a:r>
              <a:rPr kumimoji="0" lang="en-GB" sz="2000" b="1" i="0" u="none" strike="noStrike" kern="1200" cap="none" spc="0" normalizeH="0" baseline="30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-1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accumulated over 3 years and 10</a:t>
            </a:r>
            <a:r>
              <a:rPr kumimoji="0" lang="en-GB" sz="2000" b="1" i="0" u="none" strike="noStrike" kern="1200" cap="none" spc="0" normalizeH="0" baseline="30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H produced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the total investment cost (~10 BCHF) corresponds to                          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kCHF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per produced Higgs boson 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the Z running with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150 ab</a:t>
            </a:r>
            <a:r>
              <a:rPr kumimoji="0" lang="en-GB" sz="2000" b="1" i="0" u="none" strike="noStrike" kern="1200" cap="none" spc="0" normalizeH="0" baseline="30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-1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accumulated over 4 years and 5x10</a:t>
            </a:r>
            <a:r>
              <a:rPr kumimoji="0" lang="en-GB" sz="2000" b="1" i="0" u="none" strike="noStrike" kern="1200" cap="none" spc="0" normalizeH="0" baseline="30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12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Z produced,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total investment cost corresponds to              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kCHF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per 5×10</a:t>
            </a:r>
            <a:r>
              <a:rPr kumimoji="0" lang="en-GB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Z bosons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This it the number of Z bosons collected by each experiment during the entire LEP programme ! 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2589" y="5305779"/>
            <a:ext cx="5556329" cy="769441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Capital cost per luminosity dramatically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decreased compared with LEP !</a:t>
            </a: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60926" y="886499"/>
            <a:ext cx="63154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Luminosity vs. electricity consumption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076950" y="5306541"/>
            <a:ext cx="5880136" cy="769441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Highest </a:t>
            </a:r>
            <a:r>
              <a:rPr kumimoji="0" lang="en-US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lumi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/power of all H fact proposals</a:t>
            </a: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Electricity cost ~200 CHF per Higgs boson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6875D031-1EC3-4AC0-9A22-962483FBE3A0}"/>
              </a:ext>
            </a:extLst>
          </p:cNvPr>
          <p:cNvSpPr txBox="1">
            <a:spLocks/>
          </p:cNvSpPr>
          <p:nvPr/>
        </p:nvSpPr>
        <p:spPr>
          <a:xfrm>
            <a:off x="0" y="-46679"/>
            <a:ext cx="12192000" cy="767225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1" i="0" u="none" strike="noStrike" kern="0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</a:t>
            </a: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</a:t>
            </a:r>
            <a:r>
              <a:rPr kumimoji="0" lang="en-GB" sz="32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Figures of Merit</a:t>
            </a:r>
          </a:p>
        </p:txBody>
      </p:sp>
      <p:pic>
        <p:nvPicPr>
          <p:cNvPr id="18" name="Picture 17" descr="A picture containing icon&#10;&#10;Description automatically generated">
            <a:extLst>
              <a:ext uri="{FF2B5EF4-FFF2-40B4-BE49-F238E27FC236}">
                <a16:creationId xmlns:a16="http://schemas.microsoft.com/office/drawing/2014/main" id="{5BC26518-9365-472F-AC1A-21E675DECBF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06" y="41372"/>
            <a:ext cx="1935386" cy="65429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04ECCF4-B62B-2E42-A029-EB0AE51848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74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 Ring4.JPG                                                      04FFC802Macintosh HD                   C12DDCCD:"/>
          <p:cNvPicPr>
            <a:picLocks noChangeAspect="1" noChangeArrowheads="1"/>
          </p:cNvPicPr>
          <p:nvPr/>
        </p:nvPicPr>
        <p:blipFill rotWithShape="1">
          <a:blip r:embed="rId3"/>
          <a:srcRect l="14027" t="2080" r="21234" b="11344"/>
          <a:stretch/>
        </p:blipFill>
        <p:spPr bwMode="auto">
          <a:xfrm>
            <a:off x="479376" y="2031109"/>
            <a:ext cx="4431794" cy="4064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240016" y="5362168"/>
            <a:ext cx="5909836" cy="76944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b</a:t>
            </a:r>
            <a:r>
              <a:rPr kumimoji="0" lang="en-US" sz="2200" b="1" i="1" u="none" strike="noStrike" kern="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</a:t>
            </a:r>
            <a:r>
              <a:rPr kumimoji="0" lang="en-US" sz="2200" b="1" i="0" u="none" strike="noStrike" kern="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*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= 0.8 mm achieved in both rings –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 using the</a:t>
            </a:r>
            <a:endParaRPr lang="en-US" sz="2200" b="1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FCC-</a:t>
            </a:r>
            <a:r>
              <a:rPr kumimoji="0" lang="en-US" sz="2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ee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lang="en-US" sz="2200" b="1" dirty="0">
                <a:solidFill>
                  <a:prstClr val="black"/>
                </a:solidFill>
                <a:latin typeface="Calibri"/>
              </a:rPr>
              <a:t>style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“virtual” crab-waist collision scheme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6"/>
              <p:cNvSpPr/>
              <p:nvPr/>
            </p:nvSpPr>
            <p:spPr>
              <a:xfrm>
                <a:off x="-12204" y="980728"/>
                <a:ext cx="12192000" cy="923330"/>
              </a:xfrm>
              <a:prstGeom prst="rect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sng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Design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: double ring </a:t>
                </a:r>
                <a:r>
                  <a:rPr kumimoji="0" lang="en-US" sz="18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</a:t>
                </a:r>
                <a:r>
                  <a:rPr kumimoji="0" lang="en-US" sz="1800" b="1" i="0" u="none" strike="noStrike" kern="0" cap="none" spc="0" normalizeH="0" baseline="30000" noProof="0" dirty="0" err="1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+</a:t>
                </a:r>
                <a:r>
                  <a:rPr kumimoji="0" lang="en-US" sz="18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collider as </a:t>
                </a:r>
                <a:r>
                  <a:rPr kumimoji="0" lang="en-US" sz="18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B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-factory 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at 7(e</a:t>
                </a:r>
                <a:r>
                  <a:rPr kumimoji="0" lang="en-US" sz="1800" b="0" i="0" u="none" strike="noStrike" kern="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) &amp; 4(e</a:t>
                </a:r>
                <a:r>
                  <a:rPr kumimoji="0" lang="en-US" sz="1800" b="0" i="0" u="none" strike="noStrike" kern="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+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) GeV; 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design luminosity </a:t>
                </a:r>
                <a14:m>
                  <m:oMath xmlns:m="http://schemas.openxmlformats.org/officeDocument/2006/math">
                    <m:r>
                      <a:rPr kumimoji="0" lang="en-US" sz="1800" b="1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472C4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8 x 10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35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cm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-2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-1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; 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+mn-ea"/>
                    <a:cs typeface="+mn-cs"/>
                  </a:rPr>
                  <a:t>b</a:t>
                </a:r>
                <a:r>
                  <a:rPr kumimoji="0" lang="en-US" sz="1800" b="1" i="1" u="none" strike="noStrike" kern="0" cap="none" spc="0" normalizeH="0" baseline="-25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y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*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CC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1800" b="1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 </m:t>
                    </m:r>
                  </m:oMath>
                </a14:m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0.3 mm; </a:t>
                </a:r>
                <a:b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</a:br>
                <a:r>
                  <a:rPr kumimoji="0" lang="en-US" sz="18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nano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-beam – large crossing angle 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collision scheme 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(crab waist w/o </a:t>
                </a:r>
                <a:r>
                  <a:rPr kumimoji="0" lang="en-US" sz="18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sextupoles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)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; 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beam lifetime</a:t>
                </a:r>
                <a14:m>
                  <m:oMath xmlns:m="http://schemas.openxmlformats.org/officeDocument/2006/math">
                    <m:r>
                      <a:rPr kumimoji="0" lang="en-US" sz="1800" b="1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472C4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~</m:t>
                    </m:r>
                  </m:oMath>
                </a14:m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5 minutes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; 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top-up 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injection; </a:t>
                </a:r>
                <a:b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</a:b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+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rate up to </a:t>
                </a:r>
                <a14:m>
                  <m:oMath xmlns:m="http://schemas.openxmlformats.org/officeDocument/2006/math">
                    <m:r>
                      <a:rPr kumimoji="0" lang="en-US" sz="1800" b="1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472C4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2.5 10</a:t>
                </a:r>
                <a:r>
                  <a:rPr kumimoji="0" lang="en-US" sz="1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12</a:t>
                </a: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/s</a:t>
                </a:r>
                <a:endPara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8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2204" y="980728"/>
                <a:ext cx="12192000" cy="923330"/>
              </a:xfrm>
              <a:prstGeom prst="rect">
                <a:avLst/>
              </a:prstGeom>
              <a:blipFill>
                <a:blip r:embed="rId4"/>
                <a:stretch>
                  <a:fillRect l="-416" t="-5479" b="-9589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323012" y="5854149"/>
            <a:ext cx="2472665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Y. Funakoshi, Y. Ohnishi, K. Oide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EC72C8-A924-4F25-B9A0-6FAB39D5C45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20" r="6323" b="-1"/>
          <a:stretch/>
        </p:blipFill>
        <p:spPr>
          <a:xfrm>
            <a:off x="6234446" y="1904057"/>
            <a:ext cx="5909836" cy="348559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691791" y="4069521"/>
            <a:ext cx="2836257" cy="1015663"/>
          </a:xfrm>
          <a:prstGeom prst="rect">
            <a:avLst/>
          </a:prstGeom>
          <a:solidFill>
            <a:srgbClr val="FF0000">
              <a:alpha val="50000"/>
            </a:srgb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SuperKEKB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is demonstrating FCC-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key concepts 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12AA706-D1E8-4AC2-81A2-E969D7DE17F2}"/>
              </a:ext>
            </a:extLst>
          </p:cNvPr>
          <p:cNvSpPr txBox="1"/>
          <p:nvPr/>
        </p:nvSpPr>
        <p:spPr>
          <a:xfrm>
            <a:off x="9996705" y="2067185"/>
            <a:ext cx="1715919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M. </a:t>
            </a:r>
            <a:r>
              <a:rPr lang="en-US" sz="1400" dirty="0">
                <a:solidFill>
                  <a:prstClr val="black"/>
                </a:solidFill>
                <a:latin typeface="Calibri"/>
              </a:rPr>
              <a:t>T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obiyama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K. Oide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3A52B1-3ACD-4E58-B4D2-864E18E6D5AA}"/>
              </a:ext>
            </a:extLst>
          </p:cNvPr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</a:t>
            </a:r>
            <a:r>
              <a:rPr kumimoji="0" lang="en-GB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SuperKEKB</a:t>
            </a: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– Pushing </a:t>
            </a:r>
            <a:r>
              <a:rPr lang="en-GB" kern="0" dirty="0">
                <a:latin typeface="Arial"/>
              </a:rPr>
              <a:t>L</a:t>
            </a:r>
            <a:r>
              <a:rPr kumimoji="0" lang="en-GB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uminosity</a:t>
            </a: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and </a:t>
            </a: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Symbol" panose="05050102010706020507" pitchFamily="18" charset="2"/>
                <a:ea typeface="+mj-ea"/>
                <a:cs typeface="+mj-cs"/>
              </a:rPr>
              <a:t>b</a:t>
            </a: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*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EB712B5-6CCF-624D-91CF-7DE1BD548A6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353" y="57873"/>
            <a:ext cx="1203889" cy="53832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243F3C5-0587-7449-BD3F-F6E96D40EC7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18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3758AE-B379-411B-9689-495DD0D38C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44488" y="908720"/>
            <a:ext cx="9144000" cy="538282"/>
          </a:xfrm>
        </p:spPr>
        <p:txBody>
          <a:bodyPr>
            <a:normAutofit/>
          </a:bodyPr>
          <a:lstStyle/>
          <a:p>
            <a:r>
              <a:rPr lang="en-US" sz="2400" b="1" dirty="0"/>
              <a:t>NSLS-II, EIC &amp; FCC-ee beam parameters</a:t>
            </a:r>
            <a:endParaRPr lang="en-GB" sz="2400" b="1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EC71DD59-7DA4-4A0D-9F0F-5A2A8B090A46}"/>
              </a:ext>
            </a:extLst>
          </p:cNvPr>
          <p:cNvGraphicFramePr>
            <a:graphicFrameLocks noGrp="1"/>
          </p:cNvGraphicFramePr>
          <p:nvPr/>
        </p:nvGraphicFramePr>
        <p:xfrm>
          <a:off x="809636" y="1484784"/>
          <a:ext cx="10326924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4408">
                  <a:extLst>
                    <a:ext uri="{9D8B030D-6E8A-4147-A177-3AD203B41FA5}">
                      <a16:colId xmlns:a16="http://schemas.microsoft.com/office/drawing/2014/main" val="1363057190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6360134"/>
                    </a:ext>
                  </a:extLst>
                </a:gridCol>
                <a:gridCol w="1694329">
                  <a:extLst>
                    <a:ext uri="{9D8B030D-6E8A-4147-A177-3AD203B41FA5}">
                      <a16:colId xmlns:a16="http://schemas.microsoft.com/office/drawing/2014/main" val="3096345599"/>
                    </a:ext>
                  </a:extLst>
                </a:gridCol>
                <a:gridCol w="2796987">
                  <a:extLst>
                    <a:ext uri="{9D8B030D-6E8A-4147-A177-3AD203B41FA5}">
                      <a16:colId xmlns:a16="http://schemas.microsoft.com/office/drawing/2014/main" val="98787548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GB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0000"/>
                          </a:solidFill>
                        </a:rPr>
                        <a:t>NSLS-II</a:t>
                      </a:r>
                      <a:endParaRPr lang="en-GB" sz="2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0000"/>
                          </a:solidFill>
                        </a:rPr>
                        <a:t>EIC</a:t>
                      </a:r>
                      <a:endParaRPr lang="en-GB" sz="2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0000"/>
                          </a:solidFill>
                        </a:rPr>
                        <a:t>FCC-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</a:rPr>
                        <a:t>ee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</a:rPr>
                        <a:t>-Z</a:t>
                      </a:r>
                      <a:endParaRPr lang="en-GB" sz="2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24117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/>
                        <a:t>Beam energy [GeV]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GB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00CC"/>
                          </a:solidFill>
                        </a:rPr>
                        <a:t>10  (20)</a:t>
                      </a:r>
                      <a:endParaRPr lang="en-GB" sz="24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00CC"/>
                          </a:solidFill>
                        </a:rPr>
                        <a:t>45.6</a:t>
                      </a:r>
                      <a:endParaRPr lang="en-GB" sz="24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39721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/>
                        <a:t>Bunch population [10</a:t>
                      </a:r>
                      <a:r>
                        <a:rPr lang="en-US" sz="2400" b="1" baseline="30000" dirty="0"/>
                        <a:t>11</a:t>
                      </a:r>
                      <a:r>
                        <a:rPr lang="en-US" sz="2400" b="1" dirty="0"/>
                        <a:t>]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FF0000"/>
                          </a:solidFill>
                        </a:rPr>
                        <a:t>0.08</a:t>
                      </a:r>
                      <a:endParaRPr lang="en-GB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00CC"/>
                          </a:solidFill>
                        </a:rPr>
                        <a:t>1.7</a:t>
                      </a:r>
                      <a:endParaRPr lang="en-GB" sz="24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00CC"/>
                          </a:solidFill>
                        </a:rPr>
                        <a:t>1.7</a:t>
                      </a:r>
                      <a:endParaRPr lang="en-GB" sz="24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4520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/>
                        <a:t>Bunch spacing [ns]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GB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00CC"/>
                          </a:solidFill>
                        </a:rPr>
                        <a:t>10</a:t>
                      </a:r>
                      <a:endParaRPr lang="en-GB" sz="24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00CC"/>
                          </a:solidFill>
                        </a:rPr>
                        <a:t>15, 17.5 or 20</a:t>
                      </a:r>
                      <a:endParaRPr lang="en-GB" sz="24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1524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/>
                        <a:t>Rms bunch length [mm]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4.5 - 9 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00CC"/>
                          </a:solidFill>
                        </a:rPr>
                        <a:t>2 </a:t>
                      </a:r>
                      <a:endParaRPr lang="en-GB" sz="24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00CC"/>
                          </a:solidFill>
                        </a:rPr>
                        <a:t>3.5 (SR)</a:t>
                      </a:r>
                      <a:endParaRPr lang="en-GB" sz="24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21857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/>
                        <a:t>Beam current [A]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0.5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00CC"/>
                          </a:solidFill>
                        </a:rPr>
                        <a:t>2.5 (0.27)</a:t>
                      </a:r>
                      <a:endParaRPr lang="en-GB" sz="24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00CC"/>
                          </a:solidFill>
                        </a:rPr>
                        <a:t>1.39</a:t>
                      </a:r>
                      <a:endParaRPr lang="en-GB" sz="2400" b="1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73117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/>
                        <a:t>RF frequency [MHz]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500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591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400</a:t>
                      </a:r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3995172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BDDF2095-0832-4A2B-B8E0-0CDEF9C4D62A}"/>
              </a:ext>
            </a:extLst>
          </p:cNvPr>
          <p:cNvSpPr/>
          <p:nvPr/>
        </p:nvSpPr>
        <p:spPr>
          <a:xfrm>
            <a:off x="6645244" y="1937399"/>
            <a:ext cx="4491316" cy="2329543"/>
          </a:xfrm>
          <a:prstGeom prst="rect">
            <a:avLst/>
          </a:prstGeom>
          <a:noFill/>
          <a:ln w="635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Potential EIC – FCC collaboration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689297" y="5019273"/>
            <a:ext cx="111259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Similarity of several parameters strongly suggests collaboration to exploit synergies in areas such as beam instrumentation, SRF, vacuum system with SR handling, etc.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6554986-949E-984F-A05F-04FDE43E00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53" y="57873"/>
            <a:ext cx="1203889" cy="5383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0280B6F-D434-EE43-8FF2-FAB7E8CF9C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871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Prototypes of FCC-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Low-power </a:t>
            </a:r>
            <a:r>
              <a:rPr lang="en-US" kern="0" dirty="0">
                <a:latin typeface="Arial"/>
              </a:rPr>
              <a:t>M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agnets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F080BC3-5B07-4B8F-B802-909D1D275058}"/>
              </a:ext>
            </a:extLst>
          </p:cNvPr>
          <p:cNvSpPr/>
          <p:nvPr/>
        </p:nvSpPr>
        <p:spPr>
          <a:xfrm>
            <a:off x="397630" y="1064930"/>
            <a:ext cx="5400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Twin-dipole design with 2× power saving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16 MW (at 175 GeV), with Al busbars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9208C12-E9BA-4456-95FA-C0EE877B0DB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702" y="3789040"/>
            <a:ext cx="3512242" cy="234393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D14C9CE-873D-4822-96A5-D095D063860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393"/>
          <a:stretch/>
        </p:blipFill>
        <p:spPr>
          <a:xfrm>
            <a:off x="413396" y="1665567"/>
            <a:ext cx="5168810" cy="216444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87E84FE-4190-4063-B8D2-4DCC2BDF3CDA}"/>
              </a:ext>
            </a:extLst>
          </p:cNvPr>
          <p:cNvSpPr/>
          <p:nvPr/>
        </p:nvSpPr>
        <p:spPr>
          <a:xfrm>
            <a:off x="5879775" y="3165936"/>
            <a:ext cx="260639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Twin F/D arc quad design with                     2× power saving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25 MW (at 175 GeV), with Cu conductor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F9AAF66-8DC2-4C61-B2A3-C05E5DFAF6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6039" y="1051822"/>
            <a:ext cx="3647728" cy="292548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7755C58-0ECD-40AD-9DDD-9D12253A7C1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191" y="3869208"/>
            <a:ext cx="2866216" cy="224879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89C814D-C8BB-47EA-9638-5F9E0ABBCA97}"/>
              </a:ext>
            </a:extLst>
          </p:cNvPr>
          <p:cNvSpPr/>
          <p:nvPr/>
        </p:nvSpPr>
        <p:spPr>
          <a:xfrm>
            <a:off x="223499" y="5775114"/>
            <a:ext cx="287443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prototype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8E7FABD-FFB3-4667-898A-5B79B9D3B4E2}"/>
              </a:ext>
            </a:extLst>
          </p:cNvPr>
          <p:cNvSpPr/>
          <p:nvPr/>
        </p:nvSpPr>
        <p:spPr>
          <a:xfrm>
            <a:off x="7968007" y="5770131"/>
            <a:ext cx="287443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prototype</a:t>
            </a:r>
          </a:p>
        </p:txBody>
      </p:sp>
      <p:pic>
        <p:nvPicPr>
          <p:cNvPr id="12" name="Picture 11" descr="A picture containing icon&#10;&#10;Description automatically generated">
            <a:extLst>
              <a:ext uri="{FF2B5EF4-FFF2-40B4-BE49-F238E27FC236}">
                <a16:creationId xmlns:a16="http://schemas.microsoft.com/office/drawing/2014/main" id="{E1B15918-C094-4A27-9976-A1D4420DD08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1245F08-6D80-494B-B74F-BC5BD4E848E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04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>
            <a:extLst>
              <a:ext uri="{FF2B5EF4-FFF2-40B4-BE49-F238E27FC236}">
                <a16:creationId xmlns:a16="http://schemas.microsoft.com/office/drawing/2014/main" id="{D3B2AE68-57FB-4568-A3E5-167B90EA2687}"/>
              </a:ext>
            </a:extLst>
          </p:cNvPr>
          <p:cNvSpPr txBox="1">
            <a:spLocks/>
          </p:cNvSpPr>
          <p:nvPr/>
        </p:nvSpPr>
        <p:spPr>
          <a:xfrm>
            <a:off x="0" y="-46679"/>
            <a:ext cx="12192000" cy="767225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1" i="0" u="none" strike="noStrike" kern="0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r>
              <a:rPr lang="en-US" sz="3200" dirty="0"/>
              <a:t>                 </a:t>
            </a:r>
            <a:r>
              <a:rPr lang="en-GB" sz="3200" dirty="0"/>
              <a:t>FCC-</a:t>
            </a:r>
            <a:r>
              <a:rPr lang="en-GB" sz="3200" dirty="0" err="1"/>
              <a:t>hh</a:t>
            </a:r>
            <a:r>
              <a:rPr lang="en-GB" sz="3200" dirty="0"/>
              <a:t> Basic Design Choices</a:t>
            </a:r>
          </a:p>
        </p:txBody>
      </p:sp>
      <p:pic>
        <p:nvPicPr>
          <p:cNvPr id="32" name="Picture 31" descr="layout_c.pdf">
            <a:extLst>
              <a:ext uri="{FF2B5EF4-FFF2-40B4-BE49-F238E27FC236}">
                <a16:creationId xmlns:a16="http://schemas.microsoft.com/office/drawing/2014/main" id="{D5E4771C-A92C-49EE-B495-6D44DCEE27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851371"/>
            <a:ext cx="5040560" cy="5250583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3A246ECC-10BC-4F4B-B1C8-97B5F70F0762}"/>
              </a:ext>
            </a:extLst>
          </p:cNvPr>
          <p:cNvSpPr txBox="1"/>
          <p:nvPr/>
        </p:nvSpPr>
        <p:spPr>
          <a:xfrm>
            <a:off x="5534025" y="871761"/>
            <a:ext cx="6538639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4572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de-DE" sz="2400" b="1" dirty="0">
                <a:solidFill>
                  <a:srgbClr val="002060"/>
                </a:solidFill>
                <a:latin typeface="Calibri" panose="020F0502020204030204"/>
              </a:rPr>
              <a:t>dual aperture superconducting magnets</a:t>
            </a:r>
          </a:p>
          <a:p>
            <a:pPr marL="285750" indent="-285750" defTabSz="4572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two high-luminosity experiments (A &amp; G)</a:t>
            </a:r>
          </a:p>
          <a:p>
            <a:pPr marL="285750" indent="-285750" defTabSz="4572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two other experiments (L &amp; B)</a:t>
            </a:r>
            <a:r>
              <a:rPr lang="en-GB" sz="2400" dirty="0">
                <a:solidFill>
                  <a:srgbClr val="002060"/>
                </a:solidFill>
                <a:latin typeface="Calibri" panose="020F0502020204030204"/>
              </a:rPr>
              <a:t> combined with </a:t>
            </a:r>
            <a:r>
              <a:rPr lang="de-DE" sz="2400" b="1" dirty="0">
                <a:solidFill>
                  <a:srgbClr val="002060"/>
                </a:solidFill>
                <a:latin typeface="Calibri" panose="020F0502020204030204"/>
              </a:rPr>
              <a:t>injection upstream </a:t>
            </a:r>
            <a:r>
              <a:rPr lang="de-DE" sz="2400" dirty="0">
                <a:solidFill>
                  <a:srgbClr val="002060"/>
                </a:solidFill>
                <a:latin typeface="Calibri" panose="020F0502020204030204"/>
              </a:rPr>
              <a:t>of experiments</a:t>
            </a:r>
          </a:p>
          <a:p>
            <a:pPr marL="342900" indent="-342900" defTabSz="457200">
              <a:buFont typeface="Arial"/>
              <a:buChar char="•"/>
              <a:defRPr/>
            </a:pP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two collimation insertions</a:t>
            </a:r>
          </a:p>
          <a:p>
            <a:pPr marL="800100" lvl="1" indent="-342900" defTabSz="457200">
              <a:buFont typeface="Arial"/>
              <a:buChar char="•"/>
              <a:defRPr/>
            </a:pPr>
            <a:r>
              <a:rPr lang="en-GB" sz="2400" dirty="0" err="1">
                <a:solidFill>
                  <a:srgbClr val="002060"/>
                </a:solidFill>
                <a:latin typeface="Calibri" panose="020F0502020204030204"/>
              </a:rPr>
              <a:t>betatron</a:t>
            </a:r>
            <a:r>
              <a:rPr lang="en-GB" sz="2400" dirty="0">
                <a:solidFill>
                  <a:srgbClr val="002060"/>
                </a:solidFill>
                <a:latin typeface="Calibri" panose="020F0502020204030204"/>
              </a:rPr>
              <a:t> cleaning (J)</a:t>
            </a:r>
          </a:p>
          <a:p>
            <a:pPr marL="800100" lvl="1" indent="-342900" defTabSz="457200">
              <a:spcAft>
                <a:spcPts val="1200"/>
              </a:spcAft>
              <a:buFont typeface="Arial"/>
              <a:buChar char="•"/>
              <a:defRPr/>
            </a:pPr>
            <a:r>
              <a:rPr lang="en-GB" sz="2400" dirty="0">
                <a:solidFill>
                  <a:srgbClr val="002060"/>
                </a:solidFill>
                <a:latin typeface="Calibri" panose="020F0502020204030204"/>
              </a:rPr>
              <a:t>momentum cleaning (F)</a:t>
            </a:r>
          </a:p>
          <a:p>
            <a:pPr marL="342900" indent="-342900" defTabSz="457200">
              <a:spcAft>
                <a:spcPts val="1200"/>
              </a:spcAft>
              <a:buFont typeface="Arial"/>
              <a:buChar char="•"/>
              <a:defRPr/>
            </a:pP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extraction/dump insertion (D)</a:t>
            </a:r>
          </a:p>
          <a:p>
            <a:pPr marL="342900" indent="-342900" defTabSz="457200">
              <a:spcAft>
                <a:spcPts val="1200"/>
              </a:spcAft>
              <a:buFont typeface="Arial"/>
              <a:buChar char="•"/>
              <a:defRPr/>
            </a:pP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RF insertion (H)</a:t>
            </a:r>
          </a:p>
          <a:p>
            <a:pPr marL="342900" indent="-342900" defTabSz="457200">
              <a:spcAft>
                <a:spcPts val="1200"/>
              </a:spcAft>
              <a:buFont typeface="Arial"/>
              <a:buChar char="•"/>
              <a:defRPr/>
            </a:pP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Injection from LHC (~3 </a:t>
            </a:r>
            <a:r>
              <a:rPr lang="en-GB" sz="2400" b="1" dirty="0" err="1">
                <a:solidFill>
                  <a:srgbClr val="002060"/>
                </a:solidFill>
                <a:latin typeface="Calibri" panose="020F0502020204030204"/>
              </a:rPr>
              <a:t>TeV</a:t>
            </a: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) or </a:t>
            </a:r>
            <a:r>
              <a:rPr lang="en-GB" sz="2400" b="1" dirty="0" err="1">
                <a:solidFill>
                  <a:srgbClr val="002060"/>
                </a:solidFill>
                <a:latin typeface="Calibri" panose="020F0502020204030204"/>
              </a:rPr>
              <a:t>scSPS</a:t>
            </a: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 (~1.2 </a:t>
            </a:r>
            <a:r>
              <a:rPr lang="en-GB" sz="2400" b="1" dirty="0" err="1">
                <a:solidFill>
                  <a:srgbClr val="002060"/>
                </a:solidFill>
                <a:latin typeface="Calibri" panose="020F0502020204030204"/>
              </a:rPr>
              <a:t>TeV</a:t>
            </a: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)</a:t>
            </a:r>
          </a:p>
          <a:p>
            <a:pPr marL="342900" indent="-342900" defTabSz="457200">
              <a:spcAft>
                <a:spcPts val="1200"/>
              </a:spcAft>
              <a:buFont typeface="Arial"/>
              <a:buChar char="•"/>
              <a:defRPr/>
            </a:pPr>
            <a:r>
              <a:rPr lang="en-GB" sz="2400" b="1" dirty="0">
                <a:solidFill>
                  <a:srgbClr val="002060"/>
                </a:solidFill>
                <a:latin typeface="Calibri" panose="020F0502020204030204"/>
              </a:rPr>
              <a:t>Alternative layouts under study</a:t>
            </a:r>
            <a:endParaRPr lang="de-DE" sz="24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41565A8A-A2F7-4270-9BAE-0E423B44379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35" y="-30778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4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-12231" y="772875"/>
          <a:ext cx="12167409" cy="5801952"/>
        </p:xfrm>
        <a:graphic>
          <a:graphicData uri="http://schemas.openxmlformats.org/drawingml/2006/table">
            <a:tbl>
              <a:tblPr firstRow="1" bandRow="1"/>
              <a:tblGrid>
                <a:gridCol w="48120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4822">
                  <a:extLst>
                    <a:ext uri="{9D8B030D-6E8A-4147-A177-3AD203B41FA5}">
                      <a16:colId xmlns:a16="http://schemas.microsoft.com/office/drawing/2014/main" val="2863035795"/>
                    </a:ext>
                  </a:extLst>
                </a:gridCol>
                <a:gridCol w="24813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62945">
                  <a:extLst>
                    <a:ext uri="{9D8B030D-6E8A-4147-A177-3AD203B41FA5}">
                      <a16:colId xmlns:a16="http://schemas.microsoft.com/office/drawing/2014/main" val="2362098517"/>
                    </a:ext>
                  </a:extLst>
                </a:gridCol>
              </a:tblGrid>
              <a:tr h="525896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parameter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FCC-</a:t>
                      </a:r>
                      <a:r>
                        <a:rPr lang="en-GB" sz="2000" b="1" dirty="0" err="1">
                          <a:solidFill>
                            <a:schemeClr val="bg1"/>
                          </a:solidFill>
                        </a:rPr>
                        <a:t>hh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AT" sz="2000" b="1" dirty="0">
                          <a:solidFill>
                            <a:schemeClr val="bg1"/>
                          </a:solidFill>
                        </a:rPr>
                        <a:t>HL-LHC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AT" sz="2000" b="1" dirty="0">
                          <a:solidFill>
                            <a:schemeClr val="bg1"/>
                          </a:solidFill>
                        </a:rPr>
                        <a:t>LHC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collision energy </a:t>
                      </a:r>
                      <a:r>
                        <a:rPr kumimoji="0" lang="en-GB" sz="18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cms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GB" sz="18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TeV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1093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dipole field [T]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16-17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8.33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8.33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5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circumference</a:t>
                      </a:r>
                      <a:r>
                        <a:rPr kumimoji="0" lang="de-AT" sz="18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[km]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91.2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55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[A]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0.58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8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 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 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spacing  [ns]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 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synchr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. rad. power / ring [kW]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2700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7.3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3.6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9242539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SR</a:t>
                      </a:r>
                      <a:r>
                        <a:rPr kumimoji="0" lang="en-GB" sz="18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power / length [W/m/ap.]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32.1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0.33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0.17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4200603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long. emit. damping time [h]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0.45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12.9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12.9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99448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beta*</a:t>
                      </a:r>
                      <a:r>
                        <a:rPr kumimoji="0" lang="de-AT" sz="18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[m]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0.15</a:t>
                      </a:r>
                      <a:r>
                        <a:rPr kumimoji="0" lang="de-AT" sz="18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(min.)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953052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normalized emittance</a:t>
                      </a:r>
                      <a:r>
                        <a:rPr kumimoji="0" lang="en-US" sz="18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US" sz="1800" b="1" kern="1200" baseline="0" dirty="0">
                          <a:solidFill>
                            <a:schemeClr val="dk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m</a:t>
                      </a:r>
                      <a:r>
                        <a:rPr kumimoji="0" lang="en-US" sz="18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m]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 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3.75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92026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peak luminosity [10</a:t>
                      </a:r>
                      <a:r>
                        <a:rPr kumimoji="0" lang="en-US" sz="18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18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18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>
                          <a:solidFill>
                            <a:srgbClr val="FF0000"/>
                          </a:solidFill>
                        </a:rPr>
                        <a:t>30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 (lev.)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56012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events/bunch crossing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170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1000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132 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stored energy/beam [GJ]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7.8</a:t>
                      </a: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0.7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0.36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0" y="-49765"/>
            <a:ext cx="12192000" cy="792407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hh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(pp) Collider </a:t>
            </a:r>
            <a:r>
              <a:rPr lang="en-US" dirty="0">
                <a:latin typeface="Arial"/>
              </a:rPr>
              <a:t>P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arameters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(Stage 2) 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8" name="Picture 7" descr="A picture containing icon&#10;&#10;Description automatically generated">
            <a:extLst>
              <a:ext uri="{FF2B5EF4-FFF2-40B4-BE49-F238E27FC236}">
                <a16:creationId xmlns:a16="http://schemas.microsoft.com/office/drawing/2014/main" id="{E4C8299B-0725-4215-BBB2-A1B59EB3505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35" y="-30778"/>
            <a:ext cx="1935386" cy="6542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63584AB-C7CA-40E2-BC8C-9413E9343F56}"/>
              </a:ext>
            </a:extLst>
          </p:cNvPr>
          <p:cNvSpPr txBox="1"/>
          <p:nvPr/>
        </p:nvSpPr>
        <p:spPr>
          <a:xfrm rot="20704351">
            <a:off x="2865713" y="3779967"/>
            <a:ext cx="6402715" cy="707886"/>
          </a:xfrm>
          <a:prstGeom prst="rect">
            <a:avLst/>
          </a:prstGeom>
          <a:solidFill>
            <a:srgbClr val="FFFF00">
              <a:alpha val="80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4000" i="1" dirty="0">
                <a:solidFill>
                  <a:srgbClr val="FF0000"/>
                </a:solidFill>
              </a:rPr>
              <a:t>Preliminary - for new layout</a:t>
            </a:r>
            <a:endParaRPr lang="en-GB" sz="4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33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29"/>
          <a:stretch/>
        </p:blipFill>
        <p:spPr>
          <a:xfrm>
            <a:off x="479376" y="5044084"/>
            <a:ext cx="2674616" cy="1792536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6312024" y="1149152"/>
            <a:ext cx="5832648" cy="436808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en-US" sz="2200" b="1" dirty="0">
                <a:solidFill>
                  <a:srgbClr val="FF0000"/>
                </a:solidFill>
              </a:rPr>
              <a:t>order of magnitude performance increase </a:t>
            </a:r>
            <a:r>
              <a:rPr lang="en-US" sz="2200" dirty="0"/>
              <a:t>in both </a:t>
            </a:r>
            <a:r>
              <a:rPr lang="en-US" sz="2200" b="1" dirty="0">
                <a:solidFill>
                  <a:srgbClr val="FF0000"/>
                </a:solidFill>
              </a:rPr>
              <a:t>energy &amp; luminosity 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en-US" sz="2200" b="1" dirty="0">
                <a:solidFill>
                  <a:srgbClr val="FF0000"/>
                </a:solidFill>
              </a:rPr>
              <a:t>100 </a:t>
            </a:r>
            <a:r>
              <a:rPr lang="en-US" sz="2200" b="1" dirty="0" err="1">
                <a:solidFill>
                  <a:srgbClr val="FF0000"/>
                </a:solidFill>
              </a:rPr>
              <a:t>TeV</a:t>
            </a:r>
            <a:r>
              <a:rPr lang="en-US" sz="2200" b="1" dirty="0">
                <a:solidFill>
                  <a:srgbClr val="FF0000"/>
                </a:solidFill>
              </a:rPr>
              <a:t> cm collision energy                          </a:t>
            </a:r>
            <a:r>
              <a:rPr lang="en-US" sz="2200" dirty="0"/>
              <a:t>(vs 14 </a:t>
            </a:r>
            <a:r>
              <a:rPr lang="en-US" sz="2200" dirty="0" err="1"/>
              <a:t>TeV</a:t>
            </a:r>
            <a:r>
              <a:rPr lang="en-US" sz="2200" dirty="0"/>
              <a:t> for LHC)</a:t>
            </a:r>
            <a:r>
              <a:rPr lang="en-US" sz="2200" dirty="0">
                <a:sym typeface="Wingdings" panose="05000000000000000000" pitchFamily="2" charset="2"/>
              </a:rPr>
              <a:t> </a:t>
            </a:r>
            <a:endParaRPr lang="en-US" sz="2200" dirty="0"/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en-US" sz="2200" b="1" dirty="0">
                <a:solidFill>
                  <a:srgbClr val="FF0000"/>
                </a:solidFill>
              </a:rPr>
              <a:t>20 ab</a:t>
            </a:r>
            <a:r>
              <a:rPr lang="en-US" sz="2200" b="1" baseline="30000" dirty="0">
                <a:solidFill>
                  <a:srgbClr val="FF0000"/>
                </a:solidFill>
              </a:rPr>
              <a:t>-1</a:t>
            </a:r>
            <a:r>
              <a:rPr lang="en-US" sz="2200" b="1" dirty="0">
                <a:solidFill>
                  <a:srgbClr val="FF0000"/>
                </a:solidFill>
              </a:rPr>
              <a:t> per experiment collected over 25 years </a:t>
            </a:r>
            <a:r>
              <a:rPr lang="en-US" sz="2200" dirty="0"/>
              <a:t>of operation (vs 3 ab</a:t>
            </a:r>
            <a:r>
              <a:rPr lang="en-US" sz="2200" baseline="30000" dirty="0"/>
              <a:t>-1</a:t>
            </a:r>
            <a:r>
              <a:rPr lang="en-US" sz="2200" dirty="0"/>
              <a:t> for LHC)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en-US" sz="2200" dirty="0"/>
              <a:t>similar performance increase as from </a:t>
            </a:r>
            <a:r>
              <a:rPr lang="en-US" sz="2200" dirty="0" err="1"/>
              <a:t>Tevatron</a:t>
            </a:r>
            <a:r>
              <a:rPr lang="en-US" sz="2200" dirty="0"/>
              <a:t> to LHC</a:t>
            </a:r>
          </a:p>
          <a:p>
            <a:pPr>
              <a:spcBef>
                <a:spcPts val="1200"/>
              </a:spcBef>
              <a:buClr>
                <a:schemeClr val="tx2"/>
              </a:buClr>
            </a:pPr>
            <a:r>
              <a:rPr lang="en-US" sz="2200" b="1" dirty="0">
                <a:solidFill>
                  <a:srgbClr val="FF0000"/>
                </a:solidFill>
              </a:rPr>
              <a:t>key technology: high-field magnets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012805" y="4881934"/>
            <a:ext cx="18438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en-US" b="1" dirty="0">
                <a:solidFill>
                  <a:srgbClr val="0C377B"/>
                </a:solidFill>
                <a:latin typeface="Arial"/>
              </a:rPr>
              <a:t>FNAL dipole demonstrator </a:t>
            </a:r>
          </a:p>
          <a:p>
            <a:pPr algn="ctr" defTabSz="457200">
              <a:defRPr/>
            </a:pPr>
            <a:r>
              <a:rPr lang="en-US" b="1" dirty="0">
                <a:solidFill>
                  <a:srgbClr val="0C377B"/>
                </a:solidFill>
                <a:latin typeface="Arial"/>
              </a:rPr>
              <a:t>14.5 T Nb</a:t>
            </a:r>
            <a:r>
              <a:rPr lang="en-US" b="1" baseline="-25000" dirty="0">
                <a:solidFill>
                  <a:srgbClr val="0C377B"/>
                </a:solidFill>
                <a:latin typeface="Arial"/>
              </a:rPr>
              <a:t>3</a:t>
            </a:r>
            <a:r>
              <a:rPr lang="en-US" b="1" dirty="0">
                <a:solidFill>
                  <a:srgbClr val="0C377B"/>
                </a:solidFill>
                <a:latin typeface="Arial"/>
              </a:rPr>
              <a:t>Sn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166" y="1124744"/>
            <a:ext cx="5934147" cy="314649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7328" y="4149080"/>
            <a:ext cx="30011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defRPr/>
            </a:pPr>
            <a:r>
              <a:rPr lang="en-US" b="1" dirty="0">
                <a:solidFill>
                  <a:srgbClr val="0C377B"/>
                </a:solidFill>
                <a:latin typeface="Arial"/>
              </a:rPr>
              <a:t>from </a:t>
            </a:r>
          </a:p>
          <a:p>
            <a:pPr algn="ctr" defTabSz="457200">
              <a:defRPr/>
            </a:pPr>
            <a:r>
              <a:rPr lang="en-US" b="1" dirty="0">
                <a:solidFill>
                  <a:srgbClr val="0C377B"/>
                </a:solidFill>
                <a:latin typeface="Arial"/>
              </a:rPr>
              <a:t>LHC technology </a:t>
            </a:r>
          </a:p>
          <a:p>
            <a:pPr algn="ctr" defTabSz="457200">
              <a:defRPr/>
            </a:pPr>
            <a:r>
              <a:rPr lang="en-US" b="1" dirty="0">
                <a:solidFill>
                  <a:srgbClr val="0C377B"/>
                </a:solidFill>
                <a:latin typeface="Arial"/>
              </a:rPr>
              <a:t>8.3 T </a:t>
            </a:r>
            <a:r>
              <a:rPr lang="en-US" b="1" dirty="0" err="1">
                <a:solidFill>
                  <a:srgbClr val="0C377B"/>
                </a:solidFill>
                <a:latin typeface="Arial"/>
              </a:rPr>
              <a:t>NbTi</a:t>
            </a:r>
            <a:r>
              <a:rPr lang="en-US" b="1" dirty="0">
                <a:solidFill>
                  <a:srgbClr val="0C377B"/>
                </a:solidFill>
                <a:latin typeface="Arial"/>
              </a:rPr>
              <a:t> dipole</a:t>
            </a:r>
            <a:endParaRPr lang="en-US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15711" y="4159747"/>
            <a:ext cx="263405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>
              <a:defRPr/>
            </a:pPr>
            <a:r>
              <a:rPr lang="en-US" b="1" dirty="0">
                <a:solidFill>
                  <a:srgbClr val="0C377B"/>
                </a:solidFill>
                <a:latin typeface="Arial"/>
              </a:rPr>
              <a:t>via </a:t>
            </a:r>
          </a:p>
          <a:p>
            <a:pPr algn="ctr" defTabSz="457200">
              <a:defRPr/>
            </a:pPr>
            <a:r>
              <a:rPr lang="en-US" b="1" dirty="0">
                <a:solidFill>
                  <a:srgbClr val="0C377B"/>
                </a:solidFill>
                <a:latin typeface="Arial"/>
              </a:rPr>
              <a:t>HL-LHC technology </a:t>
            </a:r>
          </a:p>
          <a:p>
            <a:pPr algn="ctr" defTabSz="457200">
              <a:defRPr/>
            </a:pPr>
            <a:r>
              <a:rPr lang="en-US" sz="2000" b="1" dirty="0">
                <a:solidFill>
                  <a:srgbClr val="0C377B"/>
                </a:solidFill>
                <a:latin typeface="Calibri" panose="020F0502020204030204"/>
              </a:rPr>
              <a:t>12 T Nb</a:t>
            </a:r>
            <a:r>
              <a:rPr lang="en-US" sz="2000" b="1" baseline="-25000" dirty="0">
                <a:solidFill>
                  <a:srgbClr val="0C377B"/>
                </a:solidFill>
                <a:latin typeface="Calibri" panose="020F0502020204030204"/>
              </a:rPr>
              <a:t>3</a:t>
            </a:r>
            <a:r>
              <a:rPr lang="en-US" sz="2000" b="1" dirty="0">
                <a:solidFill>
                  <a:srgbClr val="0C377B"/>
                </a:solidFill>
                <a:latin typeface="Calibri" panose="020F0502020204030204"/>
              </a:rPr>
              <a:t>Sn quadrupole</a:t>
            </a:r>
            <a:endParaRPr lang="en-US" sz="2000" dirty="0">
              <a:solidFill>
                <a:srgbClr val="0C377B"/>
              </a:solidFill>
              <a:latin typeface="Arial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3604509" y="2080671"/>
            <a:ext cx="576064" cy="393292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4410012" y="1524482"/>
            <a:ext cx="576064" cy="393292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3071664" y="5805264"/>
            <a:ext cx="830589" cy="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6633563" y="5805264"/>
            <a:ext cx="830589" cy="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Title 1"/>
          <p:cNvSpPr txBox="1">
            <a:spLocks/>
          </p:cNvSpPr>
          <p:nvPr/>
        </p:nvSpPr>
        <p:spPr>
          <a:xfrm>
            <a:off x="0" y="-49765"/>
            <a:ext cx="12192000" cy="1027597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j-ea"/>
                <a:cs typeface="+mj-cs"/>
              </a:rPr>
              <a:t>       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FCC-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kern="0" dirty="0"/>
              <a:t> Highest Collision Energies</a:t>
            </a:r>
            <a:endParaRPr lang="en-US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EF8952-17D8-4139-8075-39ED7CE797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4340" y="5113854"/>
            <a:ext cx="2289916" cy="171743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ABDBB53-6551-4FE2-9241-EE34F823B8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7768" y="5149625"/>
            <a:ext cx="2533755" cy="169209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F822579-2386-9240-B47C-CE2ED19181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353" y="57873"/>
            <a:ext cx="1203889" cy="53832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3FF942D-DA99-9746-B675-ADF2E66944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814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World-wide FCC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Nb</a:t>
            </a:r>
            <a:r>
              <a:rPr kumimoji="0" lang="en-US" sz="3600" b="1" i="0" u="none" strike="noStrike" kern="1200" cap="none" spc="0" normalizeH="0" baseline="-2500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3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Sn 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Programme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40877B3-43DE-4EF7-8C76-994A8464CA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76" y="3296429"/>
            <a:ext cx="4762462" cy="286887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0F29910-F164-4E4D-B5BC-FBFBB11A46BC}"/>
              </a:ext>
            </a:extLst>
          </p:cNvPr>
          <p:cNvSpPr/>
          <p:nvPr/>
        </p:nvSpPr>
        <p:spPr>
          <a:xfrm>
            <a:off x="93456" y="1052736"/>
            <a:ext cx="7802744" cy="112338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Main </a:t>
            </a:r>
            <a:r>
              <a:rPr kumimoji="0" lang="fr-CH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development</a:t>
            </a:r>
            <a:r>
              <a:rPr kumimoji="0" lang="fr-CH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goal </a:t>
            </a:r>
            <a:r>
              <a:rPr kumimoji="0" lang="fr-CH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is</a:t>
            </a:r>
            <a:r>
              <a:rPr kumimoji="0" lang="fr-CH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wire</a:t>
            </a:r>
            <a:r>
              <a:rPr kumimoji="0" lang="fr-CH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performance </a:t>
            </a:r>
            <a:r>
              <a:rPr kumimoji="0" lang="fr-CH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increase</a:t>
            </a:r>
            <a:r>
              <a:rPr kumimoji="0" lang="fr-CH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</a:t>
            </a:r>
            <a:r>
              <a:rPr kumimoji="0" lang="fr-CH" sz="20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(16T, 4.2K) &gt; 1500 A/mm</a:t>
            </a:r>
            <a:r>
              <a:rPr kumimoji="0" lang="fr-CH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 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50% </a:t>
            </a:r>
            <a:r>
              <a:rPr kumimoji="0" lang="fr-CH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increase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wrt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HL-LHC </a:t>
            </a:r>
            <a:r>
              <a:rPr kumimoji="0" lang="fr-CH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wire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Reduction of coil &amp; magnet cross-section </a:t>
            </a:r>
            <a:endParaRPr kumimoji="0" lang="fr-CH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0FCDC3B-CDC4-4599-9246-96F77D6D50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62922" y="1105817"/>
            <a:ext cx="1524235" cy="125320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CC2DE62-A57E-4223-9283-703955897B69}"/>
              </a:ext>
            </a:extLst>
          </p:cNvPr>
          <p:cNvSpPr txBox="1"/>
          <p:nvPr/>
        </p:nvSpPr>
        <p:spPr>
          <a:xfrm>
            <a:off x="10835029" y="989217"/>
            <a:ext cx="997389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3150 mm</a:t>
            </a:r>
            <a:r>
              <a:rPr kumimoji="0" lang="en-GB" sz="1400" b="0" i="0" u="none" strike="noStrike" kern="1200" cap="none" spc="0" normalizeH="0" baseline="30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3000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1D76138-940B-4F96-9163-D3C545BCD9E3}"/>
              </a:ext>
            </a:extLst>
          </p:cNvPr>
          <p:cNvSpPr txBox="1"/>
          <p:nvPr/>
        </p:nvSpPr>
        <p:spPr>
          <a:xfrm>
            <a:off x="9455864" y="1426963"/>
            <a:ext cx="1248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~1.7 times less SC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1767284-149F-4CC3-ADAA-C0D1BAB1726E}"/>
              </a:ext>
            </a:extLst>
          </p:cNvPr>
          <p:cNvCxnSpPr/>
          <p:nvPr/>
        </p:nvCxnSpPr>
        <p:spPr>
          <a:xfrm>
            <a:off x="9617620" y="1935250"/>
            <a:ext cx="726852" cy="5269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6728703-1693-48E3-B00E-F93C84A6DA32}"/>
              </a:ext>
            </a:extLst>
          </p:cNvPr>
          <p:cNvSpPr txBox="1"/>
          <p:nvPr/>
        </p:nvSpPr>
        <p:spPr>
          <a:xfrm>
            <a:off x="8054871" y="2113692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~10% margin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HL-LHC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5D0DC2A7-4628-4A86-ACB1-1CDEC5A7C6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0216" y="1116249"/>
            <a:ext cx="1524235" cy="1253206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424C22AC-B304-414D-A344-329685C07D17}"/>
              </a:ext>
            </a:extLst>
          </p:cNvPr>
          <p:cNvSpPr txBox="1"/>
          <p:nvPr/>
        </p:nvSpPr>
        <p:spPr>
          <a:xfrm>
            <a:off x="10764001" y="2069730"/>
            <a:ext cx="11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~10% margin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 ultimate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669540B-8BAD-4BFB-8B53-55EA90341BFC}"/>
              </a:ext>
            </a:extLst>
          </p:cNvPr>
          <p:cNvSpPr txBox="1"/>
          <p:nvPr/>
        </p:nvSpPr>
        <p:spPr>
          <a:xfrm>
            <a:off x="8400256" y="971741"/>
            <a:ext cx="9973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5400 mm</a:t>
            </a:r>
            <a:r>
              <a:rPr kumimoji="0" lang="en-GB" sz="1400" b="0" i="0" u="none" strike="noStrike" kern="1200" cap="none" spc="0" normalizeH="0" baseline="30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5A3703B-9433-48A9-BCEE-7DB7F302AA74}"/>
              </a:ext>
            </a:extLst>
          </p:cNvPr>
          <p:cNvSpPr/>
          <p:nvPr/>
        </p:nvSpPr>
        <p:spPr>
          <a:xfrm>
            <a:off x="81703" y="2204864"/>
            <a:ext cx="5942289" cy="101566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After 1-2 years development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prototype Nb</a:t>
            </a:r>
            <a:r>
              <a:rPr kumimoji="0" lang="en-GB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Sn wires from several new industrial FCC partners already achieve HL-LHC 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J</a:t>
            </a:r>
            <a:r>
              <a:rPr kumimoji="0" lang="en-GB" sz="20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performance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851C71F-FD50-49B5-B118-A12787950F9A}"/>
              </a:ext>
            </a:extLst>
          </p:cNvPr>
          <p:cNvSpPr/>
          <p:nvPr/>
        </p:nvSpPr>
        <p:spPr>
          <a:xfrm>
            <a:off x="6387598" y="2564904"/>
            <a:ext cx="5541050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FCC conductor development collaboration: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Bochvar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Institute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(production at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TVEL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Russia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Bruker,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Germany, 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Luvata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Pori,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Finland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KEK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Jastec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and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Furukawa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Japan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KAT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Korea,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Columbus,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Italy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University of Geneva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Switzerland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Technical University of Vienna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Austria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SPIN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Italy,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University of Freiberg,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Germany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E4D3E47-1C67-4CD1-A22F-22DEBE4EF817}"/>
              </a:ext>
            </a:extLst>
          </p:cNvPr>
          <p:cNvSpPr/>
          <p:nvPr/>
        </p:nvSpPr>
        <p:spPr>
          <a:xfrm>
            <a:off x="5519937" y="5500389"/>
            <a:ext cx="6672064" cy="1384995"/>
          </a:xfrm>
          <a:prstGeom prst="rect">
            <a:avLst/>
          </a:prstGeom>
          <a:solidFill>
            <a:srgbClr val="66FF66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2019/20 results from US, meeting FCC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</a:t>
            </a:r>
            <a:r>
              <a:rPr kumimoji="0" lang="en-GB" sz="24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specs: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Florida State University: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igh-J</a:t>
            </a:r>
            <a:r>
              <a:rPr kumimoji="0" lang="en-GB" sz="20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Nb</a:t>
            </a:r>
            <a:r>
              <a:rPr kumimoji="0" lang="en-GB" sz="20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Sn via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Hf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addition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Hyper Tech /Ohio SU/FNAL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high-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</a:t>
            </a:r>
            <a:r>
              <a:rPr kumimoji="0" lang="en-GB" sz="20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en-GB" sz="20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Nb</a:t>
            </a:r>
            <a:r>
              <a:rPr kumimoji="0" lang="en-GB" sz="20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Sn via artificial pinning centres based on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Zr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oxide.</a:t>
            </a:r>
          </a:p>
        </p:txBody>
      </p:sp>
      <p:pic>
        <p:nvPicPr>
          <p:cNvPr id="21" name="Picture 20" descr="A picture containing icon&#10;&#10;Description automatically generated">
            <a:extLst>
              <a:ext uri="{FF2B5EF4-FFF2-40B4-BE49-F238E27FC236}">
                <a16:creationId xmlns:a16="http://schemas.microsoft.com/office/drawing/2014/main" id="{56502351-9D07-4ED6-BD99-1B00139F2E0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127214"/>
            <a:ext cx="1935386" cy="65429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D617FBE-1122-E247-B09C-54A42EBBCA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598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        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16 T Dipole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esign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ctivities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and Options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47328" y="1559774"/>
            <a:ext cx="2493540" cy="2835632"/>
            <a:chOff x="52541" y="2329412"/>
            <a:chExt cx="3050072" cy="3468516"/>
          </a:xfrm>
        </p:grpSpPr>
        <p:sp>
          <p:nvSpPr>
            <p:cNvPr id="23" name="TextBox 22"/>
            <p:cNvSpPr txBox="1"/>
            <p:nvPr/>
          </p:nvSpPr>
          <p:spPr>
            <a:xfrm>
              <a:off x="52541" y="2329412"/>
              <a:ext cx="2466875" cy="564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Cos-theta</a:t>
              </a:r>
            </a:p>
          </p:txBody>
        </p:sp>
        <p:pic>
          <p:nvPicPr>
            <p:cNvPr id="24" name="Picture 23" descr="Screen Shot 2016-06-21 at 21.36.31.png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685" y="2791077"/>
              <a:ext cx="2997928" cy="3006851"/>
            </a:xfrm>
            <a:prstGeom prst="rect">
              <a:avLst/>
            </a:prstGeom>
          </p:spPr>
        </p:pic>
      </p:grpSp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2111307" y="3086739"/>
            <a:ext cx="2544533" cy="2861021"/>
            <a:chOff x="2880606" y="549566"/>
            <a:chExt cx="3105587" cy="3491859"/>
          </a:xfrm>
        </p:grpSpPr>
        <p:sp>
          <p:nvSpPr>
            <p:cNvPr id="26" name="TextBox 25"/>
            <p:cNvSpPr txBox="1"/>
            <p:nvPr/>
          </p:nvSpPr>
          <p:spPr>
            <a:xfrm>
              <a:off x="3694526" y="549566"/>
              <a:ext cx="1935111" cy="563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Blocks </a:t>
              </a:r>
            </a:p>
          </p:txBody>
        </p:sp>
        <p:pic>
          <p:nvPicPr>
            <p:cNvPr id="27" name="Picture 26" descr="Screen Shot 2016-06-21 at 21.39.33.png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80606" y="1039131"/>
              <a:ext cx="3105587" cy="3002294"/>
            </a:xfrm>
            <a:prstGeom prst="rect">
              <a:avLst/>
            </a:prstGeom>
          </p:spPr>
        </p:pic>
      </p:grpSp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4163826" y="1517750"/>
            <a:ext cx="2580246" cy="2850336"/>
            <a:chOff x="5994568" y="2309809"/>
            <a:chExt cx="3078821" cy="3401099"/>
          </a:xfrm>
        </p:grpSpPr>
        <p:sp>
          <p:nvSpPr>
            <p:cNvPr id="29" name="TextBox 28"/>
            <p:cNvSpPr txBox="1"/>
            <p:nvPr/>
          </p:nvSpPr>
          <p:spPr>
            <a:xfrm>
              <a:off x="6344577" y="2309809"/>
              <a:ext cx="2550077" cy="5508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Common coils</a:t>
              </a:r>
            </a:p>
          </p:txBody>
        </p:sp>
        <p:pic>
          <p:nvPicPr>
            <p:cNvPr id="30" name="Picture 29" descr="Screen Shot 2016-06-21 at 21.43.00.png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94568" y="2721329"/>
              <a:ext cx="3078821" cy="2989579"/>
            </a:xfrm>
            <a:prstGeom prst="rect">
              <a:avLst/>
            </a:prstGeom>
          </p:spPr>
        </p:pic>
      </p:grpSp>
      <p:pic>
        <p:nvPicPr>
          <p:cNvPr id="31" name="Picture 3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224" y="1138673"/>
            <a:ext cx="2064693" cy="98981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</p:pic>
      <p:sp>
        <p:nvSpPr>
          <p:cNvPr id="32" name="Rectangle 31"/>
          <p:cNvSpPr/>
          <p:nvPr/>
        </p:nvSpPr>
        <p:spPr>
          <a:xfrm>
            <a:off x="3814210" y="6167254"/>
            <a:ext cx="91747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Short model magnets (1.5 m lengths) will be built until 2025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598894" y="1111874"/>
            <a:ext cx="2516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Swiss contribution 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618" y="3382421"/>
            <a:ext cx="2417396" cy="2403749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6926165" y="2464042"/>
            <a:ext cx="20167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Canted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Cos-theta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615130" y="1855420"/>
            <a:ext cx="638825" cy="638825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3142333" y="1041221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H2020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3371" y="1019831"/>
            <a:ext cx="2858629" cy="3716588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473896" y="5506225"/>
            <a:ext cx="1715851" cy="115417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486857" y="4008013"/>
            <a:ext cx="1702890" cy="1408961"/>
          </a:xfrm>
          <a:prstGeom prst="rect">
            <a:avLst/>
          </a:prstGeom>
          <a:solidFill>
            <a:srgbClr val="F7F7F7"/>
          </a:solidFill>
        </p:spPr>
      </p:pic>
      <p:sp>
        <p:nvSpPr>
          <p:cNvPr id="44" name="TextBox 43"/>
          <p:cNvSpPr txBox="1"/>
          <p:nvPr/>
        </p:nvSpPr>
        <p:spPr>
          <a:xfrm>
            <a:off x="190005" y="4254054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INFN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105353" y="5628539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CEA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871864" y="4254054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CIEMAT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816080" y="5540529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PSI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9480376" y="5147206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LBNL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9480375" y="5686362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FNAL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pic>
        <p:nvPicPr>
          <p:cNvPr id="40" name="Picture 39" descr="A picture containing icon&#10;&#10;Description automatically generated">
            <a:extLst>
              <a:ext uri="{FF2B5EF4-FFF2-40B4-BE49-F238E27FC236}">
                <a16:creationId xmlns:a16="http://schemas.microsoft.com/office/drawing/2014/main" id="{0074FF93-7F5A-4A26-B7E0-A5CB861E967B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98" y="186831"/>
            <a:ext cx="1935386" cy="654292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69719432-36DD-0846-B2CC-EBFCF6A0175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226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810249C-1622-084B-B3C5-583661E9F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99" y="465591"/>
            <a:ext cx="4892000" cy="1116849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>
                <a:solidFill>
                  <a:srgbClr val="FF0000"/>
                </a:solidFill>
              </a:rPr>
              <a:t>CERN Scientific Priorities for the Future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FADA8D5-0BD6-6A4F-83D1-4061043FD8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3999" y="1767565"/>
            <a:ext cx="5183424" cy="4409398"/>
          </a:xfrm>
        </p:spPr>
        <p:txBody>
          <a:bodyPr>
            <a:normAutofit fontScale="92500" lnSpcReduction="10000"/>
          </a:bodyPr>
          <a:lstStyle/>
          <a:p>
            <a:pPr marL="36576" indent="0">
              <a:lnSpc>
                <a:spcPct val="120000"/>
              </a:lnSpc>
              <a:buNone/>
            </a:pPr>
            <a:r>
              <a:rPr lang="en-US" sz="2100" dirty="0">
                <a:solidFill>
                  <a:srgbClr val="2F2F2F"/>
                </a:solidFill>
              </a:rPr>
              <a:t>Implementation of the recommendations </a:t>
            </a:r>
            <a:br>
              <a:rPr lang="en-US" sz="2100" dirty="0">
                <a:solidFill>
                  <a:srgbClr val="2F2F2F"/>
                </a:solidFill>
              </a:rPr>
            </a:br>
            <a:r>
              <a:rPr lang="en-US" sz="2100" dirty="0">
                <a:solidFill>
                  <a:srgbClr val="2F2F2F"/>
                </a:solidFill>
              </a:rPr>
              <a:t>of the </a:t>
            </a:r>
            <a:r>
              <a:rPr lang="en-US" sz="2100" b="1" dirty="0">
                <a:solidFill>
                  <a:srgbClr val="2F2F2F"/>
                </a:solidFill>
              </a:rPr>
              <a:t>2020 Update of the European Strategy for Particle Physics</a:t>
            </a:r>
            <a:r>
              <a:rPr lang="en-US" sz="2100" dirty="0">
                <a:solidFill>
                  <a:srgbClr val="2F2F2F"/>
                </a:solidFill>
              </a:rPr>
              <a:t>:</a:t>
            </a:r>
          </a:p>
          <a:p>
            <a:pPr>
              <a:lnSpc>
                <a:spcPct val="120000"/>
              </a:lnSpc>
            </a:pPr>
            <a:endParaRPr lang="en-US" sz="2100" dirty="0">
              <a:solidFill>
                <a:srgbClr val="2F2F2F"/>
              </a:solidFill>
            </a:endParaRPr>
          </a:p>
          <a:p>
            <a:pPr defTabSz="288000">
              <a:lnSpc>
                <a:spcPct val="110000"/>
              </a:lnSpc>
            </a:pPr>
            <a:r>
              <a:rPr lang="en-US" sz="1900" dirty="0"/>
              <a:t>Fully exploit the LHC &amp; HL-LHC. </a:t>
            </a:r>
          </a:p>
          <a:p>
            <a:pPr defTabSz="288000">
              <a:lnSpc>
                <a:spcPct val="110000"/>
              </a:lnSpc>
            </a:pPr>
            <a:r>
              <a:rPr lang="en-US" sz="1900" dirty="0"/>
              <a:t>Build a Higgs factory to further understand this unique particle.</a:t>
            </a:r>
          </a:p>
          <a:p>
            <a:pPr defTabSz="288000">
              <a:lnSpc>
                <a:spcPct val="110000"/>
              </a:lnSpc>
            </a:pPr>
            <a:r>
              <a:rPr lang="en-US" sz="1900" dirty="0"/>
              <a:t>Investigate the technical and financial feasibility of a future energy-frontier 100 km collider at CERN.</a:t>
            </a:r>
          </a:p>
          <a:p>
            <a:pPr defTabSz="288000">
              <a:lnSpc>
                <a:spcPct val="110000"/>
              </a:lnSpc>
            </a:pPr>
            <a:r>
              <a:rPr lang="en-US" sz="1900" dirty="0"/>
              <a:t>Ramp up relevant R&amp;D. </a:t>
            </a:r>
          </a:p>
          <a:p>
            <a:pPr defTabSz="288000">
              <a:lnSpc>
                <a:spcPct val="110000"/>
              </a:lnSpc>
            </a:pPr>
            <a:r>
              <a:rPr lang="en-US" sz="1900" dirty="0"/>
              <a:t>Continue supporting other projects around the world.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0E8127-B4FA-B148-8881-C5638046F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800" b="0" i="1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15D611-DF88-C544-9DAA-BD0F2F507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CF4100A-E962-4EDC-8177-67B64A99A009}" type="slidenum">
              <a:rPr lang="en-GB" smtClean="0"/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A77DA2E-5EC6-E54F-AF23-8697ABCF8A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468" y="2316162"/>
            <a:ext cx="6038321" cy="454183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4A21133-BE3D-CA4C-9949-FD7A2CE184C7}"/>
              </a:ext>
            </a:extLst>
          </p:cNvPr>
          <p:cNvSpPr txBox="1"/>
          <p:nvPr/>
        </p:nvSpPr>
        <p:spPr>
          <a:xfrm>
            <a:off x="1051132" y="5511825"/>
            <a:ext cx="642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LHC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A04256-306C-6D46-80E0-4CE520AA20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672" y="221410"/>
            <a:ext cx="6033525" cy="19883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4078421-353E-164F-988D-773D902CE5F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778" y="4691213"/>
            <a:ext cx="1060565" cy="35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640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US – MDP: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14.5 T Magnet </a:t>
            </a:r>
            <a:r>
              <a:rPr lang="en-US" dirty="0">
                <a:latin typeface="Arial"/>
              </a:rPr>
              <a:t>T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ested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at FNAL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4999468-AAF2-4054-9A21-F32897A12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561" y="1079300"/>
            <a:ext cx="6737063" cy="5058248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837D231A-2E7D-4765-8CD8-E5168A2C58F1}"/>
              </a:ext>
            </a:extLst>
          </p:cNvPr>
          <p:cNvSpPr/>
          <p:nvPr/>
        </p:nvSpPr>
        <p:spPr>
          <a:xfrm>
            <a:off x="7327900" y="4252153"/>
            <a:ext cx="4737059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15 T dipole demonstrator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Staged approach: In first step pre-stressed for 14 T 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Second test in June 2020 with additional pre-stress reached 14.5 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829FBE4-3DC3-4DE8-A008-8F09D54931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1476" y="1079300"/>
            <a:ext cx="4791100" cy="278817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CC91DCE-037C-4219-9A35-9CF0810AFAB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885"/>
          <a:stretch/>
        </p:blipFill>
        <p:spPr>
          <a:xfrm>
            <a:off x="9931401" y="2000542"/>
            <a:ext cx="1581626" cy="1337187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C4A3F388-B2AD-4195-970A-EF25F52CCC4F}"/>
              </a:ext>
            </a:extLst>
          </p:cNvPr>
          <p:cNvSpPr/>
          <p:nvPr/>
        </p:nvSpPr>
        <p:spPr>
          <a:xfrm>
            <a:off x="8182214" y="2617232"/>
            <a:ext cx="2540000" cy="6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60-mm aperture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4-layer graded coil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84F0214-D3EE-450C-ADCD-100C13F91C6B}"/>
              </a:ext>
            </a:extLst>
          </p:cNvPr>
          <p:cNvSpPr txBox="1"/>
          <p:nvPr/>
        </p:nvSpPr>
        <p:spPr>
          <a:xfrm>
            <a:off x="7629919" y="1161869"/>
            <a:ext cx="1774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84% on the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laodline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at 1.9 K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92% on the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loadline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at 4.2 K</a:t>
            </a:r>
          </a:p>
        </p:txBody>
      </p:sp>
      <p:pic>
        <p:nvPicPr>
          <p:cNvPr id="13" name="Picture 12" descr="A picture containing icon&#10;&#10;Description automatically generated">
            <a:extLst>
              <a:ext uri="{FF2B5EF4-FFF2-40B4-BE49-F238E27FC236}">
                <a16:creationId xmlns:a16="http://schemas.microsoft.com/office/drawing/2014/main" id="{F0414716-617C-4BD6-8B38-7B5F9DA8DDE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B58A301-1617-5A46-AE6C-951093D4F2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643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High Field Magnet </a:t>
            </a:r>
            <a:r>
              <a:rPr lang="en-US" kern="0" dirty="0">
                <a:latin typeface="Arial"/>
              </a:rPr>
              <a:t>P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rogramme</a:t>
            </a:r>
            <a:b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</a:b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lang="en-US" kern="0" dirty="0">
                <a:latin typeface="Arial"/>
              </a:rPr>
              <a:t>G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oals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until 2027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2CE4559-175D-4D60-B0A5-EB005D2FB6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92" y="1148137"/>
            <a:ext cx="7706468" cy="5143303"/>
          </a:xfrm>
          <a:prstGeom prst="rect">
            <a:avLst/>
          </a:prstGeom>
        </p:spPr>
      </p:pic>
      <p:sp>
        <p:nvSpPr>
          <p:cNvPr id="76" name="TextBox 75">
            <a:extLst>
              <a:ext uri="{FF2B5EF4-FFF2-40B4-BE49-F238E27FC236}">
                <a16:creationId xmlns:a16="http://schemas.microsoft.com/office/drawing/2014/main" id="{2AE12406-2122-4E08-B9DE-38C6128CB118}"/>
              </a:ext>
            </a:extLst>
          </p:cNvPr>
          <p:cNvSpPr txBox="1"/>
          <p:nvPr/>
        </p:nvSpPr>
        <p:spPr>
          <a:xfrm>
            <a:off x="3958926" y="2068927"/>
            <a:ext cx="7958759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 Develop Nb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Sn magnets for collider-scale production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through robust design, industrial processes and cost reduction</a:t>
            </a:r>
          </a:p>
          <a:p>
            <a:pPr marL="91440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91440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			</a:t>
            </a:r>
          </a:p>
          <a:p>
            <a:pPr marL="91440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91440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			2. Demonstrate Nb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Sn full potential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terms of 					ultimate performance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</a:t>
            </a: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                                         3. Provide a proof-of-principle 										for HTS magnet technology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7FD578-0A0B-44E0-A9CA-76787D6D034D}"/>
              </a:ext>
            </a:extLst>
          </p:cNvPr>
          <p:cNvSpPr txBox="1"/>
          <p:nvPr/>
        </p:nvSpPr>
        <p:spPr>
          <a:xfrm>
            <a:off x="9912424" y="1208799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highlight>
                  <a:srgbClr val="FFFF00"/>
                </a:highlight>
                <a:uLnTx/>
                <a:uFillTx/>
                <a:latin typeface="Arial"/>
                <a:ea typeface="+mn-ea"/>
                <a:cs typeface="+mn-cs"/>
              </a:rPr>
              <a:t>L. Bottura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highlight>
                <a:srgbClr val="FFFF00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8" name="Picture 7" descr="A picture containing icon&#10;&#10;Description automatically generated">
            <a:extLst>
              <a:ext uri="{FF2B5EF4-FFF2-40B4-BE49-F238E27FC236}">
                <a16:creationId xmlns:a16="http://schemas.microsoft.com/office/drawing/2014/main" id="{4047A7D8-A4C7-4B81-8207-C495CCCF719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11BB46B-E1BC-4144-BA1F-8ED528DC63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614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FCC Implementation - Footprint </a:t>
            </a:r>
            <a:r>
              <a:rPr lang="en-US" kern="0" dirty="0">
                <a:latin typeface="Arial"/>
              </a:rPr>
              <a:t>B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aseline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6" name="Content Placeholder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6" b="-453"/>
          <a:stretch/>
        </p:blipFill>
        <p:spPr>
          <a:xfrm>
            <a:off x="71552" y="1017064"/>
            <a:ext cx="8616736" cy="298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9336" y="4077072"/>
            <a:ext cx="9052251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Present baseline position was established considering: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owest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risk for construction, f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astest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cheapest construction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Molasse rock preferred for tunnelling, avoid limestone with karstic structures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90 – 100 km circumference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000" b="1" dirty="0">
                <a:solidFill>
                  <a:srgbClr val="0C377B"/>
                </a:solidFill>
                <a:latin typeface="Arial"/>
              </a:rPr>
              <a:t>12 surface sites with few ha area each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26" name="Picture 1" descr="image00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30" r="253" b="3522"/>
          <a:stretch/>
        </p:blipFill>
        <p:spPr bwMode="auto">
          <a:xfrm>
            <a:off x="9202504" y="1013910"/>
            <a:ext cx="2965769" cy="284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Grafik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92344" y="3861048"/>
            <a:ext cx="3017575" cy="3013344"/>
          </a:xfrm>
          <a:prstGeom prst="rect">
            <a:avLst/>
          </a:prstGeom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42DA4ED-90A5-C74B-B3D1-736931FAA0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353" y="57873"/>
            <a:ext cx="1203889" cy="53832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DE98A7D-C93D-F045-9BBD-9D618987832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105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441"/>
          <a:stretch/>
        </p:blipFill>
        <p:spPr bwMode="auto">
          <a:xfrm>
            <a:off x="371984" y="1031269"/>
            <a:ext cx="6431374" cy="506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0" y="276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Civil Engineering Construction </a:t>
            </a:r>
            <a:r>
              <a:rPr lang="en-US" kern="0" dirty="0">
                <a:latin typeface="Arial"/>
              </a:rPr>
              <a:t>S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chedule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13" name="Up-Down Arrow 12"/>
          <p:cNvSpPr/>
          <p:nvPr/>
        </p:nvSpPr>
        <p:spPr>
          <a:xfrm>
            <a:off x="983432" y="2924944"/>
            <a:ext cx="648072" cy="1728192"/>
          </a:xfrm>
          <a:prstGeom prst="up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4.5yrs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Up-Down Arrow 13"/>
          <p:cNvSpPr/>
          <p:nvPr/>
        </p:nvSpPr>
        <p:spPr>
          <a:xfrm>
            <a:off x="3431704" y="2852937"/>
            <a:ext cx="700416" cy="2592287"/>
          </a:xfrm>
          <a:prstGeom prst="up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6.5yrs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32104" y="4645585"/>
            <a:ext cx="48245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Total construction duration 7 years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First sectors ready after 4.5 years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5366" y="1340768"/>
            <a:ext cx="5269306" cy="29236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8168364-5B4E-BD4F-8E42-41629BAC9D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353" y="57873"/>
            <a:ext cx="1203889" cy="53832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655CEC6-A72E-D14B-8D6D-F856992AB6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199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00999" y="1186602"/>
            <a:ext cx="7994692" cy="4176464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FF"/>
                </a:solidFill>
              </a:rPr>
              <a:t>FCC-Conceptual Design Reports:</a:t>
            </a:r>
          </a:p>
          <a:p>
            <a:pPr lvl="1"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b="1" dirty="0"/>
              <a:t>Vol 1 Physics, Vol 2 FCC-ee, Vol 3 FCC-</a:t>
            </a:r>
            <a:r>
              <a:rPr lang="en-US" b="1" dirty="0" err="1"/>
              <a:t>hh</a:t>
            </a:r>
            <a:r>
              <a:rPr lang="en-US" b="1" dirty="0"/>
              <a:t>, Vol 4 HE-LHC</a:t>
            </a:r>
          </a:p>
          <a:p>
            <a:pPr lvl="1"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dirty="0"/>
              <a:t>CDRs published in </a:t>
            </a:r>
            <a:r>
              <a:rPr lang="fr-FR" b="1" spc="-1" dirty="0" err="1">
                <a:uFill>
                  <a:solidFill>
                    <a:srgbClr val="FFFFFF"/>
                  </a:solidFill>
                </a:uFill>
                <a:latin typeface="Tahoma"/>
              </a:rPr>
              <a:t>European</a:t>
            </a:r>
            <a:r>
              <a:rPr lang="fr-FR" b="1" spc="-1" dirty="0">
                <a:uFill>
                  <a:solidFill>
                    <a:srgbClr val="FFFFFF"/>
                  </a:solidFill>
                </a:uFill>
                <a:latin typeface="Tahoma"/>
              </a:rPr>
              <a:t> Physical Journal C (Vol 1) and ST (Vol 2 – 4) </a:t>
            </a:r>
          </a:p>
          <a:p>
            <a:pPr marL="893763" lvl="1" indent="0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1800" dirty="0">
                <a:solidFill>
                  <a:sysClr val="windowText" lastClr="000000"/>
                </a:solidFill>
                <a:hlinkClick r:id="rId2"/>
              </a:rPr>
              <a:t>EPJ C 79, 6 (2019) 474</a:t>
            </a:r>
            <a:r>
              <a:rPr lang="en-US" sz="1800" dirty="0">
                <a:solidFill>
                  <a:sysClr val="windowText" lastClr="000000"/>
                </a:solidFill>
              </a:rPr>
              <a:t>  , </a:t>
            </a:r>
            <a:r>
              <a:rPr lang="en-US" sz="1800" dirty="0">
                <a:solidFill>
                  <a:sysClr val="windowText" lastClr="000000"/>
                </a:solidFill>
                <a:hlinkClick r:id="rId3"/>
              </a:rPr>
              <a:t>EPJ ST 228, 2 (2019) 261-623 </a:t>
            </a:r>
            <a:r>
              <a:rPr lang="en-US" sz="1800" dirty="0">
                <a:solidFill>
                  <a:sysClr val="windowText" lastClr="000000"/>
                </a:solidFill>
              </a:rPr>
              <a:t>,</a:t>
            </a:r>
          </a:p>
          <a:p>
            <a:pPr marL="447675" lvl="1" indent="446088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1800" dirty="0">
                <a:solidFill>
                  <a:sysClr val="windowText" lastClr="000000"/>
                </a:solidFill>
                <a:hlinkClick r:id="rId4"/>
              </a:rPr>
              <a:t>EPJ ST 228, 4 (2019) 755-1107</a:t>
            </a:r>
            <a:r>
              <a:rPr lang="en-US" sz="1800" dirty="0">
                <a:solidFill>
                  <a:sysClr val="windowText" lastClr="000000"/>
                </a:solidFill>
              </a:rPr>
              <a:t>  , </a:t>
            </a:r>
            <a:r>
              <a:rPr lang="en-US" sz="1800" dirty="0">
                <a:solidFill>
                  <a:sysClr val="windowText" lastClr="000000"/>
                </a:solidFill>
                <a:hlinkClick r:id="rId5"/>
              </a:rPr>
              <a:t>EPJ ST 228, 5 (2019) 1109-1382</a:t>
            </a:r>
            <a:r>
              <a:rPr lang="en-US" sz="1800" dirty="0">
                <a:solidFill>
                  <a:sysClr val="windowText" lastClr="000000"/>
                </a:solidFill>
              </a:rPr>
              <a:t> </a:t>
            </a:r>
          </a:p>
          <a:p>
            <a:pPr marL="448056" lvl="1" indent="0">
              <a:spcBef>
                <a:spcPts val="1200"/>
              </a:spcBef>
              <a:buClr>
                <a:srgbClr val="0C377B"/>
              </a:buClr>
              <a:buNone/>
            </a:pPr>
            <a:endParaRPr lang="en-GB" b="1" dirty="0">
              <a:solidFill>
                <a:srgbClr val="0000FF"/>
              </a:solidFill>
            </a:endParaRPr>
          </a:p>
          <a:p>
            <a:pPr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00FF"/>
                </a:solidFill>
              </a:rPr>
              <a:t>Summary documents provided to EPPSU SG</a:t>
            </a:r>
          </a:p>
          <a:p>
            <a:pPr lvl="1"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b="1" dirty="0"/>
              <a:t>FCC-integral, FCC-ee, FCC-</a:t>
            </a:r>
            <a:r>
              <a:rPr lang="en-US" b="1" dirty="0" err="1"/>
              <a:t>hh</a:t>
            </a:r>
            <a:r>
              <a:rPr lang="en-US" b="1" dirty="0"/>
              <a:t>, HE-LHC</a:t>
            </a:r>
          </a:p>
          <a:p>
            <a:pPr lvl="1"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dirty="0"/>
              <a:t>Accessible on </a:t>
            </a:r>
            <a:r>
              <a:rPr lang="en-GB" dirty="0">
                <a:hlinkClick r:id="rId6"/>
              </a:rPr>
              <a:t>http://fcc-cdr.web.cern.ch/</a:t>
            </a:r>
            <a:endParaRPr lang="en-GB" dirty="0"/>
          </a:p>
          <a:p>
            <a:pPr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endParaRPr lang="en-US" sz="11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FCC CDR and Study Documentation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6"/>
          <a:stretch/>
        </p:blipFill>
        <p:spPr>
          <a:xfrm>
            <a:off x="2029837" y="980728"/>
            <a:ext cx="2120963" cy="302735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6512" y="980726"/>
            <a:ext cx="2110468" cy="281601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36512" y="3789040"/>
            <a:ext cx="2110468" cy="309634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67663" y="3789040"/>
            <a:ext cx="2072395" cy="309634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 rot="20458240">
            <a:off x="711850" y="3117367"/>
            <a:ext cx="3060741" cy="193899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&gt;1350 contributors from &gt; 350 </a:t>
            </a: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institutes,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 truly global effort as suggested by EPPSU 2013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32DE670-FC16-8947-9962-126D62739C0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7353" y="57873"/>
            <a:ext cx="1203889" cy="53832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5D852D9-06B9-074A-8F60-B9D05D8749F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522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FCC Feasibility Study</a:t>
            </a:r>
          </a:p>
        </p:txBody>
      </p:sp>
      <p:sp>
        <p:nvSpPr>
          <p:cNvPr id="2" name="Rectangle 1"/>
          <p:cNvSpPr/>
          <p:nvPr/>
        </p:nvSpPr>
        <p:spPr>
          <a:xfrm>
            <a:off x="78541" y="1116215"/>
            <a:ext cx="1178441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Increasing international collaboration as a prerequisite for success:</a:t>
            </a:r>
            <a:b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b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links with science, research &amp; development and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high-tech industry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will be essential to further advance and prepare the implementation of FCC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5F348C3-3596-2F4D-A1EC-32A8B120AA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08112"/>
            <a:ext cx="12192000" cy="584988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335C938-16F8-1248-B578-E97FB7F356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53" y="57873"/>
            <a:ext cx="1203889" cy="5383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DAEAF94-9F8F-1E4D-AA4E-CEFA14548F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405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High-level Goals of Feasibility Study</a:t>
            </a:r>
          </a:p>
        </p:txBody>
      </p:sp>
      <p:sp>
        <p:nvSpPr>
          <p:cNvPr id="2" name="Rectangle 1"/>
          <p:cNvSpPr/>
          <p:nvPr/>
        </p:nvSpPr>
        <p:spPr>
          <a:xfrm>
            <a:off x="78541" y="1116215"/>
            <a:ext cx="1178441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Increasing international collaboration as a prerequisite for success:</a:t>
            </a:r>
            <a:b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b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links with science, research &amp; development and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high-tech industry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will be essential to further advance and prepare the implementation of FCC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EBECC11-BE7B-7B49-91B8-18296F6231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08112"/>
            <a:ext cx="12192000" cy="58659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7F96794-C577-C84B-809C-6030BF3E7E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53" y="57873"/>
            <a:ext cx="1203889" cy="5383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91C263A-F23C-4845-9B19-D5BD69BFA1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891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74" name="Group 6">
            <a:extLst>
              <a:ext uri="{FF2B5EF4-FFF2-40B4-BE49-F238E27FC236}">
                <a16:creationId xmlns:a16="http://schemas.microsoft.com/office/drawing/2014/main" id="{2A6989DA-1BE5-4BA3-B759-EF57A93A9E65}"/>
              </a:ext>
            </a:extLst>
          </p:cNvPr>
          <p:cNvGrpSpPr>
            <a:grpSpLocks/>
          </p:cNvGrpSpPr>
          <p:nvPr/>
        </p:nvGrpSpPr>
        <p:grpSpPr bwMode="auto">
          <a:xfrm>
            <a:off x="127794" y="770698"/>
            <a:ext cx="12064206" cy="4203050"/>
            <a:chOff x="376402" y="777166"/>
            <a:chExt cx="12063612" cy="4204315"/>
          </a:xfrm>
        </p:grpSpPr>
        <p:pic>
          <p:nvPicPr>
            <p:cNvPr id="54282" name="Picture 5" descr="Diagram, timeline&#10;&#10;Description automatically generated">
              <a:extLst>
                <a:ext uri="{FF2B5EF4-FFF2-40B4-BE49-F238E27FC236}">
                  <a16:creationId xmlns:a16="http://schemas.microsoft.com/office/drawing/2014/main" id="{1239D0D4-C58A-4F7E-8207-80C9AB00AF2B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402" y="816345"/>
              <a:ext cx="11225898" cy="41651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8612" name="TextBox 6">
              <a:extLst>
                <a:ext uri="{FF2B5EF4-FFF2-40B4-BE49-F238E27FC236}">
                  <a16:creationId xmlns:a16="http://schemas.microsoft.com/office/drawing/2014/main" id="{BFBE562D-152D-4074-B767-D1BC625C0C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605252" y="777166"/>
              <a:ext cx="834762" cy="461804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en-CH" sz="1200" dirty="0">
                  <a:solidFill>
                    <a:schemeClr val="bg1"/>
                  </a:solidFill>
                </a:rPr>
                <a:t>T</a:t>
              </a:r>
              <a:r>
                <a:rPr lang="en-CH" altLang="en-CH" sz="1200" dirty="0">
                  <a:solidFill>
                    <a:schemeClr val="bg1"/>
                  </a:solidFill>
                </a:rPr>
                <a:t>echnical </a:t>
              </a:r>
            </a:p>
            <a:p>
              <a:pPr>
                <a:defRPr/>
              </a:pPr>
              <a:r>
                <a:rPr lang="en-CH" altLang="en-CH" sz="1200" dirty="0">
                  <a:solidFill>
                    <a:schemeClr val="bg1"/>
                  </a:solidFill>
                </a:rPr>
                <a:t>schedule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9DE1D9FE-7DED-42F7-8EE2-6CB904E42633}"/>
              </a:ext>
            </a:extLst>
          </p:cNvPr>
          <p:cNvSpPr txBox="1"/>
          <p:nvPr/>
        </p:nvSpPr>
        <p:spPr>
          <a:xfrm>
            <a:off x="8850322" y="5370933"/>
            <a:ext cx="3308350" cy="14763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marL="285750" indent="-285750"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en-CH" sz="1500" dirty="0">
                <a:solidFill>
                  <a:srgbClr val="0432FF"/>
                </a:solidFill>
              </a:rPr>
              <a:t>Feasibility Study: 2021-2025</a:t>
            </a:r>
          </a:p>
          <a:p>
            <a:pPr marL="285750" indent="-285750">
              <a:buFont typeface="Wingdings" pitchFamily="2" charset="2"/>
              <a:buChar char="q"/>
              <a:defRPr/>
            </a:pPr>
            <a:r>
              <a:rPr lang="en-CH" sz="1500" dirty="0"/>
              <a:t>If project approved before end of </a:t>
            </a:r>
          </a:p>
          <a:p>
            <a:pPr>
              <a:defRPr/>
            </a:pPr>
            <a:r>
              <a:rPr lang="en-CH" sz="1500" dirty="0"/>
              <a:t>     decade </a:t>
            </a:r>
            <a:r>
              <a:rPr lang="en-CH" sz="1500" dirty="0">
                <a:sym typeface="Wingdings" pitchFamily="2" charset="2"/>
              </a:rPr>
              <a:t> </a:t>
            </a:r>
            <a:r>
              <a:rPr lang="en-CH" sz="1500" dirty="0"/>
              <a:t>construction can start </a:t>
            </a:r>
          </a:p>
          <a:p>
            <a:pPr>
              <a:defRPr/>
            </a:pPr>
            <a:r>
              <a:rPr lang="en-CH" sz="1500" dirty="0"/>
              <a:t>     beginning 2030s</a:t>
            </a:r>
          </a:p>
          <a:p>
            <a:pPr marL="285750" indent="-285750"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en-CH" sz="1500" dirty="0">
                <a:solidFill>
                  <a:schemeClr val="accent4">
                    <a:lumMod val="50000"/>
                  </a:schemeClr>
                </a:solidFill>
                <a:sym typeface="Wingdings" pitchFamily="2" charset="2"/>
              </a:rPr>
              <a:t>FCC-ee operation ~2045-2060</a:t>
            </a:r>
          </a:p>
          <a:p>
            <a:pPr marL="285750" indent="-285750"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en-CH" sz="1500" dirty="0">
                <a:solidFill>
                  <a:srgbClr val="4E8F00"/>
                </a:solidFill>
                <a:sym typeface="Wingdings" pitchFamily="2" charset="2"/>
              </a:rPr>
              <a:t>FCC-hh operation 2070-2090++</a:t>
            </a:r>
            <a:endParaRPr lang="en-CH" sz="1500" dirty="0">
              <a:solidFill>
                <a:srgbClr val="4E8F00"/>
              </a:solidFill>
            </a:endParaRPr>
          </a:p>
        </p:txBody>
      </p:sp>
      <p:grpSp>
        <p:nvGrpSpPr>
          <p:cNvPr id="54276" name="Group 2">
            <a:extLst>
              <a:ext uri="{FF2B5EF4-FFF2-40B4-BE49-F238E27FC236}">
                <a16:creationId xmlns:a16="http://schemas.microsoft.com/office/drawing/2014/main" id="{DBA6B158-B632-4F06-9E31-4F8655E62FA5}"/>
              </a:ext>
            </a:extLst>
          </p:cNvPr>
          <p:cNvGrpSpPr>
            <a:grpSpLocks/>
          </p:cNvGrpSpPr>
          <p:nvPr/>
        </p:nvGrpSpPr>
        <p:grpSpPr bwMode="auto">
          <a:xfrm>
            <a:off x="191344" y="3783989"/>
            <a:ext cx="5364163" cy="3132138"/>
            <a:chOff x="107950" y="3825875"/>
            <a:chExt cx="5364163" cy="3132138"/>
          </a:xfrm>
        </p:grpSpPr>
        <p:grpSp>
          <p:nvGrpSpPr>
            <p:cNvPr id="54277" name="Group 11">
              <a:extLst>
                <a:ext uri="{FF2B5EF4-FFF2-40B4-BE49-F238E27FC236}">
                  <a16:creationId xmlns:a16="http://schemas.microsoft.com/office/drawing/2014/main" id="{E0173BC3-5DFF-4C1B-BADA-425B7B4506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950" y="3825875"/>
              <a:ext cx="5364163" cy="3132138"/>
              <a:chOff x="-74" y="3789040"/>
              <a:chExt cx="5364162" cy="3132137"/>
            </a:xfrm>
          </p:grpSpPr>
          <p:pic>
            <p:nvPicPr>
              <p:cNvPr id="54279" name="Picture 5">
                <a:extLst>
                  <a:ext uri="{FF2B5EF4-FFF2-40B4-BE49-F238E27FC236}">
                    <a16:creationId xmlns:a16="http://schemas.microsoft.com/office/drawing/2014/main" id="{2D47A470-936E-422E-83BF-33CBE3A327A6}"/>
                  </a:ext>
                </a:extLst>
              </p:cNvPr>
              <p:cNvPicPr preferRelativeResize="0"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4" y="3789040"/>
                <a:ext cx="5364162" cy="3132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4280" name="TextBox 7">
                <a:extLst>
                  <a:ext uri="{FF2B5EF4-FFF2-40B4-BE49-F238E27FC236}">
                    <a16:creationId xmlns:a16="http://schemas.microsoft.com/office/drawing/2014/main" id="{2CA94333-29BD-465D-AAD2-F02ECE91578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59832" y="4797152"/>
                <a:ext cx="510076" cy="52322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endParaRPr lang="en-GB" altLang="en-GB" sz="900">
                  <a:solidFill>
                    <a:srgbClr val="008F00"/>
                  </a:solidFill>
                </a:endParaRPr>
              </a:p>
              <a:p>
                <a:r>
                  <a:rPr lang="en-GB" altLang="en-GB" sz="1000">
                    <a:solidFill>
                      <a:srgbClr val="008F00"/>
                    </a:solidFill>
                  </a:rPr>
                  <a:t>20-30</a:t>
                </a:r>
              </a:p>
              <a:p>
                <a:endParaRPr lang="en-GB" altLang="en-GB" sz="900">
                  <a:solidFill>
                    <a:srgbClr val="008F00"/>
                  </a:solidFill>
                </a:endParaRPr>
              </a:p>
            </p:txBody>
          </p:sp>
          <p:sp>
            <p:nvSpPr>
              <p:cNvPr id="54281" name="Rectangle 9">
                <a:extLst>
                  <a:ext uri="{FF2B5EF4-FFF2-40B4-BE49-F238E27FC236}">
                    <a16:creationId xmlns:a16="http://schemas.microsoft.com/office/drawing/2014/main" id="{4069B3F7-E5DF-410A-BC6A-7F518EC0F9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5856" y="4077072"/>
                <a:ext cx="311817" cy="3600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en-GB" altLang="en-GB"/>
              </a:p>
            </p:txBody>
          </p:sp>
        </p:grpSp>
        <p:sp>
          <p:nvSpPr>
            <p:cNvPr id="54278" name="TextBox 1">
              <a:extLst>
                <a:ext uri="{FF2B5EF4-FFF2-40B4-BE49-F238E27FC236}">
                  <a16:creationId xmlns:a16="http://schemas.microsoft.com/office/drawing/2014/main" id="{25FDFE21-36DC-4307-BF8C-66CD191577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32000" y="4140000"/>
              <a:ext cx="1194558" cy="2616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GB" sz="1100">
                  <a:solidFill>
                    <a:srgbClr val="0432FF"/>
                  </a:solidFill>
                </a:rPr>
                <a:t>2-4 experiments</a:t>
              </a:r>
            </a:p>
          </p:txBody>
        </p:sp>
      </p:grpSp>
      <p:sp>
        <p:nvSpPr>
          <p:cNvPr id="13" name="Title 1">
            <a:extLst>
              <a:ext uri="{FF2B5EF4-FFF2-40B4-BE49-F238E27FC236}">
                <a16:creationId xmlns:a16="http://schemas.microsoft.com/office/drawing/2014/main" id="{E8B7216B-639E-4B85-9DE7-D4C2EE4469B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</a:t>
            </a:r>
            <a:r>
              <a:rPr lang="en-GB" altLang="en-GB" sz="3200" dirty="0"/>
              <a:t>Timeline of the FCC Integrated Programme</a:t>
            </a:r>
          </a:p>
        </p:txBody>
      </p:sp>
      <p:pic>
        <p:nvPicPr>
          <p:cNvPr id="14" name="Picture 13" descr="A picture containing icon&#10;&#10;Description automatically generated">
            <a:extLst>
              <a:ext uri="{FF2B5EF4-FFF2-40B4-BE49-F238E27FC236}">
                <a16:creationId xmlns:a16="http://schemas.microsoft.com/office/drawing/2014/main" id="{9F5200E5-32CA-4E37-8990-34E0C09AF57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27FA57D-3752-4EC6-B81F-BD3304CA061E}"/>
              </a:ext>
            </a:extLst>
          </p:cNvPr>
          <p:cNvSpPr txBox="1"/>
          <p:nvPr/>
        </p:nvSpPr>
        <p:spPr>
          <a:xfrm>
            <a:off x="7634640" y="6519918"/>
            <a:ext cx="12156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ighlight>
                  <a:srgbClr val="C0C0C0"/>
                </a:highlight>
              </a:rPr>
              <a:t>F. Gianotti</a:t>
            </a:r>
            <a:endParaRPr lang="en-GB" dirty="0">
              <a:highlight>
                <a:srgbClr val="C0C0C0"/>
              </a:highligh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-25794" y="-18581"/>
            <a:ext cx="12288687" cy="1008000"/>
          </a:xfrm>
          <a:prstGeom prst="rect">
            <a:avLst/>
          </a:prstGeom>
          <a:solidFill>
            <a:schemeClr val="tx1"/>
          </a:solidFill>
        </p:spPr>
        <p:txBody>
          <a:bodyPr tIns="252000" anchor="t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Feasibility Study T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ime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l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ine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graphicFrame>
        <p:nvGraphicFramePr>
          <p:cNvPr id="4" name="Content Placeholder 5"/>
          <p:cNvGraphicFramePr>
            <a:graphicFrameLocks/>
          </p:cNvGraphicFramePr>
          <p:nvPr/>
        </p:nvGraphicFramePr>
        <p:xfrm>
          <a:off x="86532" y="1087904"/>
          <a:ext cx="11914120" cy="49553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57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595706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</a:tblGrid>
              <a:tr h="440196"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2021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885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entury Gothic" panose="020B0502020202020204" pitchFamily="34" charset="0"/>
                        </a:rPr>
                        <a:t>Q4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8628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" name="Rounded Rectangle 9"/>
          <p:cNvSpPr/>
          <p:nvPr/>
        </p:nvSpPr>
        <p:spPr>
          <a:xfrm>
            <a:off x="9624392" y="5229200"/>
            <a:ext cx="2088232" cy="376404"/>
          </a:xfrm>
          <a:prstGeom prst="roundRect">
            <a:avLst/>
          </a:prstGeom>
          <a:solidFill>
            <a:srgbClr val="FFCCFF"/>
          </a:solidFill>
          <a:ln>
            <a:solidFill>
              <a:srgbClr val="CC0099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FS Report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5051361" y="5038473"/>
            <a:ext cx="2985466" cy="579821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FCC Week &amp; Review: key technology R&amp;D programs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8985111" y="5716892"/>
            <a:ext cx="2151449" cy="376404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Release FSR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Project cost update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3663217" y="2589607"/>
            <a:ext cx="4881055" cy="418085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dirty="0">
                <a:solidFill>
                  <a:srgbClr val="0C377B"/>
                </a:solidFill>
                <a:latin typeface="Century Gothic" panose="020B0502020202020204" pitchFamily="34" charset="0"/>
              </a:rPr>
              <a:t>FCC Week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&amp; Review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: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implementation, baseline design, organisation, communication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3176083" y="2564904"/>
            <a:ext cx="615661" cy="576741"/>
            <a:chOff x="-1219048" y="3333377"/>
            <a:chExt cx="540000" cy="540000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219048" y="3333377"/>
              <a:ext cx="540000" cy="54000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1068453" y="3477510"/>
              <a:ext cx="238810" cy="239203"/>
            </a:xfrm>
            <a:prstGeom prst="rect">
              <a:avLst/>
            </a:prstGeom>
          </p:spPr>
        </p:pic>
      </p:grpSp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7928611" y="5024328"/>
            <a:ext cx="615661" cy="581317"/>
            <a:chOff x="4333017" y="2114253"/>
            <a:chExt cx="1219048" cy="1219048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3017" y="2114253"/>
              <a:ext cx="1219048" cy="1219048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1566" y="2421324"/>
              <a:ext cx="361950" cy="609600"/>
            </a:xfrm>
            <a:prstGeom prst="rect">
              <a:avLst/>
            </a:prstGeom>
          </p:spPr>
        </p:pic>
      </p:grpSp>
      <p:grpSp>
        <p:nvGrpSpPr>
          <p:cNvPr id="28" name="Group 27"/>
          <p:cNvGrpSpPr/>
          <p:nvPr/>
        </p:nvGrpSpPr>
        <p:grpSpPr>
          <a:xfrm>
            <a:off x="11136560" y="5641585"/>
            <a:ext cx="615661" cy="576741"/>
            <a:chOff x="6234726" y="2760924"/>
            <a:chExt cx="540000" cy="540000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4726" y="2760924"/>
              <a:ext cx="540000" cy="540000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0100" y="2877214"/>
              <a:ext cx="252000" cy="252000"/>
            </a:xfrm>
            <a:prstGeom prst="rect">
              <a:avLst/>
            </a:prstGeom>
          </p:spPr>
        </p:pic>
      </p:grpSp>
      <p:sp>
        <p:nvSpPr>
          <p:cNvPr id="32" name="Rounded Rectangle 31"/>
          <p:cNvSpPr/>
          <p:nvPr/>
        </p:nvSpPr>
        <p:spPr>
          <a:xfrm>
            <a:off x="4943872" y="3140968"/>
            <a:ext cx="5904656" cy="542222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high-risk areas site investigations, environmental evaluation &amp; impact study with host states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6023992" y="3755368"/>
            <a:ext cx="3960440" cy="537728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highlight>
                  <a:srgbClr val="FFFF00"/>
                </a:highlight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FCCW &amp; mid-term review: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general coherency, CDR cost update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6206023" y="4423312"/>
            <a:ext cx="4527713" cy="445848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detailed design towards CDR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318929" y="1825696"/>
            <a:ext cx="4633055" cy="566941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rgbClr val="0C377B"/>
                </a:solidFill>
                <a:latin typeface="Century Gothic" panose="020B0502020202020204" pitchFamily="34" charset="0"/>
              </a:rPr>
              <a:t>CDR baseline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design adaptations for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rgbClr val="0C377B"/>
                </a:solidFill>
                <a:latin typeface="Century Gothic" panose="020B0502020202020204" pitchFamily="34" charset="0"/>
              </a:rPr>
              <a:t>n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ew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implementation scenario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5552347" y="3790210"/>
            <a:ext cx="615661" cy="576741"/>
            <a:chOff x="-1219048" y="3333377"/>
            <a:chExt cx="540000" cy="540000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219048" y="3333377"/>
              <a:ext cx="540000" cy="54000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1068453" y="3477510"/>
              <a:ext cx="238810" cy="239203"/>
            </a:xfrm>
            <a:prstGeom prst="rect">
              <a:avLst/>
            </a:prstGeom>
          </p:spPr>
        </p:pic>
      </p:grpSp>
      <p:sp>
        <p:nvSpPr>
          <p:cNvPr id="11" name="Rounded Rectangle 10"/>
          <p:cNvSpPr/>
          <p:nvPr/>
        </p:nvSpPr>
        <p:spPr>
          <a:xfrm>
            <a:off x="96565" y="2435364"/>
            <a:ext cx="1842574" cy="360218"/>
          </a:xfrm>
          <a:prstGeom prst="round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Status reports &amp;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study planning , 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999433" y="1874780"/>
            <a:ext cx="615661" cy="581317"/>
            <a:chOff x="4333017" y="2114253"/>
            <a:chExt cx="1219048" cy="1219048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3017" y="2114253"/>
              <a:ext cx="1219048" cy="1219048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1566" y="2421324"/>
              <a:ext cx="361950" cy="609600"/>
            </a:xfrm>
            <a:prstGeom prst="rect">
              <a:avLst/>
            </a:prstGeom>
          </p:spPr>
        </p:pic>
      </p:grpSp>
      <p:pic>
        <p:nvPicPr>
          <p:cNvPr id="3" name="Graphic 2" descr="Pin">
            <a:extLst>
              <a:ext uri="{FF2B5EF4-FFF2-40B4-BE49-F238E27FC236}">
                <a16:creationId xmlns:a16="http://schemas.microsoft.com/office/drawing/2014/main" id="{53FD9C69-B40A-46A3-AD9B-6F358179F3D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307263" y="1708238"/>
            <a:ext cx="914400" cy="914400"/>
          </a:xfrm>
          <a:prstGeom prst="rect">
            <a:avLst/>
          </a:prstGeom>
        </p:spPr>
      </p:pic>
      <p:pic>
        <p:nvPicPr>
          <p:cNvPr id="35" name="Picture 34" descr="A picture containing icon&#10;&#10;Description automatically generated">
            <a:extLst>
              <a:ext uri="{FF2B5EF4-FFF2-40B4-BE49-F238E27FC236}">
                <a16:creationId xmlns:a16="http://schemas.microsoft.com/office/drawing/2014/main" id="{7627D599-139B-4354-922F-2E03A388C845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20" y="251461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70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56A1E-369E-4F4A-A116-2C9B17D3C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2141"/>
            <a:ext cx="10515600" cy="753465"/>
          </a:xfrm>
        </p:spPr>
        <p:txBody>
          <a:bodyPr>
            <a:normAutofit/>
          </a:bodyPr>
          <a:lstStyle/>
          <a:p>
            <a:r>
              <a:rPr lang="en-US" dirty="0"/>
              <a:t>Beneficiaries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H2020 DS FCC Innovation Study 2020-24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A77B8C7-A735-4009-802A-355C431BDF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3539"/>
          <a:stretch/>
        </p:blipFill>
        <p:spPr>
          <a:xfrm>
            <a:off x="26297" y="1016732"/>
            <a:ext cx="7077815" cy="5148572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91344" y="2564904"/>
            <a:ext cx="2395299" cy="747464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Beneficiaries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5EB04D9-8235-457A-805B-7B606584789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313" t="12467" r="19347" b="43874"/>
          <a:stretch/>
        </p:blipFill>
        <p:spPr>
          <a:xfrm>
            <a:off x="6291704" y="3906505"/>
            <a:ext cx="5842360" cy="2228319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18" name="Table 18">
            <a:extLst>
              <a:ext uri="{FF2B5EF4-FFF2-40B4-BE49-F238E27FC236}">
                <a16:creationId xmlns:a16="http://schemas.microsoft.com/office/drawing/2014/main" id="{6DD45BFC-BE7D-4A91-8868-D83586840B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1646378"/>
              </p:ext>
            </p:extLst>
          </p:nvPr>
        </p:nvGraphicFramePr>
        <p:xfrm>
          <a:off x="7144752" y="1042576"/>
          <a:ext cx="4968552" cy="280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5027">
                  <a:extLst>
                    <a:ext uri="{9D8B030D-6E8A-4147-A177-3AD203B41FA5}">
                      <a16:colId xmlns:a16="http://schemas.microsoft.com/office/drawing/2014/main" val="2740070568"/>
                    </a:ext>
                  </a:extLst>
                </a:gridCol>
                <a:gridCol w="3083525">
                  <a:extLst>
                    <a:ext uri="{9D8B030D-6E8A-4147-A177-3AD203B41FA5}">
                      <a16:colId xmlns:a16="http://schemas.microsoft.com/office/drawing/2014/main" val="2038186160"/>
                    </a:ext>
                  </a:extLst>
                </a:gridCol>
              </a:tblGrid>
              <a:tr h="34386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Topic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INFRADEV-01-2019-2020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4509667"/>
                  </a:ext>
                </a:extLst>
              </a:tr>
              <a:tr h="34386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Grant Agreement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FCCIS 951754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4462936"/>
                  </a:ext>
                </a:extLst>
              </a:tr>
              <a:tr h="34386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Duration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48 months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2549852"/>
                  </a:ext>
                </a:extLst>
              </a:tr>
              <a:tr h="34386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From-to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2 Nov 2020 – 1 Nov 2024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757336"/>
                  </a:ext>
                </a:extLst>
              </a:tr>
              <a:tr h="34386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Project cost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7 435 865 €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98568"/>
                  </a:ext>
                </a:extLst>
              </a:tr>
              <a:tr h="34386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EU contribution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700" dirty="0"/>
                        <a:t>2 999 850 €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3972930"/>
                  </a:ext>
                </a:extLst>
              </a:tr>
              <a:tr h="34386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Beneficiaries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CH" sz="1700" dirty="0"/>
                        <a:t>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5753526"/>
                  </a:ext>
                </a:extLst>
              </a:tr>
              <a:tr h="343868">
                <a:tc>
                  <a:txBody>
                    <a:bodyPr/>
                    <a:lstStyle/>
                    <a:p>
                      <a:r>
                        <a:rPr lang="en-US" sz="1700" dirty="0"/>
                        <a:t>Partners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00" dirty="0"/>
                        <a:t>6</a:t>
                      </a:r>
                      <a:endParaRPr lang="en-GB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7200782"/>
                  </a:ext>
                </a:extLst>
              </a:tr>
            </a:tbl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>
          <a:xfrm>
            <a:off x="7968208" y="4077072"/>
            <a:ext cx="1726976" cy="478613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Partners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C86CBE-F1BF-9744-B40E-E59273E963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53" y="57873"/>
            <a:ext cx="1203889" cy="53832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00EEE82-5FFB-F944-82FC-FA1B4F1589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951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DD6D7D01-2D74-4BB7-8843-013BC6A4AF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71" y="1772816"/>
            <a:ext cx="3599107" cy="40092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E32ABEB-A7C3-4016-B856-046132E6338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03"/>
          <a:stretch/>
        </p:blipFill>
        <p:spPr>
          <a:xfrm>
            <a:off x="4641350" y="2584646"/>
            <a:ext cx="3435223" cy="3032355"/>
          </a:xfrm>
          <a:prstGeom prst="rect">
            <a:avLst/>
          </a:prstGeom>
        </p:spPr>
      </p:pic>
      <p:pic>
        <p:nvPicPr>
          <p:cNvPr id="8" name="Picture 7" descr="layout_c.pdf">
            <a:extLst>
              <a:ext uri="{FF2B5EF4-FFF2-40B4-BE49-F238E27FC236}">
                <a16:creationId xmlns:a16="http://schemas.microsoft.com/office/drawing/2014/main" id="{DA40B2E0-C163-470A-B5AC-70D9B7E7213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5400" y="2510258"/>
            <a:ext cx="3163209" cy="3295007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087C655-90B7-45C3-A94A-4DFD06F3A12D}"/>
              </a:ext>
            </a:extLst>
          </p:cNvPr>
          <p:cNvSpPr txBox="1">
            <a:spLocks/>
          </p:cNvSpPr>
          <p:nvPr/>
        </p:nvSpPr>
        <p:spPr>
          <a:xfrm>
            <a:off x="9408368" y="4217709"/>
            <a:ext cx="1512168" cy="751571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5" indent="0" defTabSz="914377">
              <a:spcBef>
                <a:spcPts val="1000"/>
              </a:spcBef>
              <a:buClr>
                <a:srgbClr val="0C377B"/>
              </a:buClr>
              <a:buNone/>
              <a:defRPr/>
            </a:pPr>
            <a:r>
              <a:rPr lang="fr" sz="2000" b="1" dirty="0">
                <a:solidFill>
                  <a:srgbClr val="FF0000"/>
                </a:solidFill>
                <a:latin typeface="Arial"/>
              </a:rPr>
              <a:t>FCC-hh</a:t>
            </a:r>
            <a:endParaRPr lang="fr" sz="200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EE6EA8D-9A1F-440C-B2B5-2ADA3E1F4F72}"/>
              </a:ext>
            </a:extLst>
          </p:cNvPr>
          <p:cNvSpPr txBox="1">
            <a:spLocks/>
          </p:cNvSpPr>
          <p:nvPr/>
        </p:nvSpPr>
        <p:spPr>
          <a:xfrm>
            <a:off x="5742819" y="4756277"/>
            <a:ext cx="1512168" cy="751571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5" indent="0" defTabSz="914377">
              <a:spcBef>
                <a:spcPts val="1000"/>
              </a:spcBef>
              <a:buClr>
                <a:srgbClr val="0C377B"/>
              </a:buClr>
              <a:buNone/>
              <a:defRPr/>
            </a:pPr>
            <a:r>
              <a:rPr lang="fr" sz="2000" b="1" dirty="0">
                <a:solidFill>
                  <a:srgbClr val="FF0000"/>
                </a:solidFill>
                <a:latin typeface="Arial"/>
              </a:rPr>
              <a:t>FCC-ee</a:t>
            </a:r>
            <a:endParaRPr lang="fr" sz="200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7091A3-EBF5-40B1-866D-72E74F2B4AD9}"/>
              </a:ext>
            </a:extLst>
          </p:cNvPr>
          <p:cNvSpPr txBox="1"/>
          <p:nvPr/>
        </p:nvSpPr>
        <p:spPr>
          <a:xfrm>
            <a:off x="-24680" y="1033831"/>
            <a:ext cx="12191064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ctr" defTabSz="685800">
              <a:defRPr sz="1200" b="1">
                <a:solidFill>
                  <a:srgbClr val="FF0000"/>
                </a:solidFill>
                <a:latin typeface="Arial"/>
              </a:defRPr>
            </a:lvl1pPr>
          </a:lstStyle>
          <a:p>
            <a:r>
              <a:rPr lang="en-GB" sz="1867" b="0" dirty="0">
                <a:solidFill>
                  <a:schemeClr val="tx1"/>
                </a:solidFill>
              </a:rPr>
              <a:t>Complementary physics, common civil engineering and technical infrastructures, building on and reusing CERN’s existing infrastructure, FCC integrated project allows seamless continuation of HEP after HL-LHC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B76CFCE-6A6D-4814-B139-988174AF2F15}"/>
              </a:ext>
            </a:extLst>
          </p:cNvPr>
          <p:cNvSpPr txBox="1"/>
          <p:nvPr/>
        </p:nvSpPr>
        <p:spPr>
          <a:xfrm>
            <a:off x="4187695" y="1772816"/>
            <a:ext cx="41165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>
              <a:defRPr/>
            </a:pPr>
            <a:r>
              <a:rPr lang="fr" sz="1600" b="1" dirty="0">
                <a:latin typeface="Arial"/>
              </a:rPr>
              <a:t>Phase 1 : FCC-ee</a:t>
            </a:r>
          </a:p>
          <a:p>
            <a:pPr algn="ctr" defTabSz="914377">
              <a:defRPr/>
            </a:pPr>
            <a:r>
              <a:rPr lang="fr" sz="1600" b="1" dirty="0" err="1">
                <a:solidFill>
                  <a:srgbClr val="FF0000"/>
                </a:solidFill>
                <a:latin typeface="Arial"/>
              </a:rPr>
              <a:t>electron</a:t>
            </a:r>
            <a:r>
              <a:rPr lang="fr" sz="1600" b="1" dirty="0">
                <a:solidFill>
                  <a:srgbClr val="FF0000"/>
                </a:solidFill>
                <a:latin typeface="Arial"/>
              </a:rPr>
              <a:t> – positron </a:t>
            </a:r>
            <a:r>
              <a:rPr lang="fr" sz="1600" b="1" dirty="0" err="1">
                <a:solidFill>
                  <a:srgbClr val="FF0000"/>
                </a:solidFill>
                <a:latin typeface="Arial"/>
              </a:rPr>
              <a:t>Collider</a:t>
            </a:r>
            <a:r>
              <a:rPr lang="fr" sz="1600" b="1" dirty="0">
                <a:solidFill>
                  <a:srgbClr val="FF0000"/>
                </a:solidFill>
                <a:latin typeface="Arial"/>
              </a:rPr>
              <a:t> </a:t>
            </a:r>
          </a:p>
          <a:p>
            <a:pPr algn="ctr" defTabSz="914377">
              <a:defRPr/>
            </a:pPr>
            <a:r>
              <a:rPr lang="fr" sz="1600" dirty="0" err="1">
                <a:latin typeface="Arial"/>
              </a:rPr>
              <a:t>Higgs</a:t>
            </a:r>
            <a:r>
              <a:rPr lang="fr" sz="1600" dirty="0">
                <a:latin typeface="Arial"/>
              </a:rPr>
              <a:t>, Z, W, </a:t>
            </a:r>
            <a:r>
              <a:rPr lang="fr" sz="1600" dirty="0" err="1">
                <a:latin typeface="Arial"/>
              </a:rPr>
              <a:t>ttbar</a:t>
            </a:r>
            <a:r>
              <a:rPr lang="fr" sz="1600" dirty="0">
                <a:latin typeface="Arial"/>
              </a:rPr>
              <a:t> </a:t>
            </a:r>
            <a:r>
              <a:rPr lang="fr" sz="1600" dirty="0" err="1">
                <a:latin typeface="Arial"/>
              </a:rPr>
              <a:t>Factory</a:t>
            </a:r>
            <a:r>
              <a:rPr lang="fr" sz="1600" dirty="0">
                <a:latin typeface="Arial"/>
              </a:rPr>
              <a:t> at </a:t>
            </a:r>
            <a:r>
              <a:rPr lang="fr" sz="1600" dirty="0" err="1">
                <a:latin typeface="Arial"/>
              </a:rPr>
              <a:t>highest</a:t>
            </a:r>
            <a:r>
              <a:rPr lang="fr" sz="1600" dirty="0">
                <a:latin typeface="Arial"/>
              </a:rPr>
              <a:t> </a:t>
            </a:r>
            <a:r>
              <a:rPr lang="fr" sz="1600" dirty="0" err="1">
                <a:latin typeface="Arial"/>
              </a:rPr>
              <a:t>lumi</a:t>
            </a:r>
            <a:endParaRPr lang="fr" sz="1600" dirty="0">
              <a:latin typeface="Arial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417307E-7271-4383-952A-BF9299E83F33}"/>
              </a:ext>
            </a:extLst>
          </p:cNvPr>
          <p:cNvSpPr txBox="1"/>
          <p:nvPr/>
        </p:nvSpPr>
        <p:spPr>
          <a:xfrm>
            <a:off x="8359461" y="1772817"/>
            <a:ext cx="34011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>
              <a:defRPr/>
            </a:pPr>
            <a:r>
              <a:rPr lang="fr" sz="1600" b="1" dirty="0">
                <a:latin typeface="Arial"/>
              </a:rPr>
              <a:t>Phase 2 : FCC-hh</a:t>
            </a:r>
          </a:p>
          <a:p>
            <a:pPr algn="ctr" defTabSz="914377">
              <a:defRPr/>
            </a:pPr>
            <a:r>
              <a:rPr lang="fr" sz="1600" b="1" dirty="0">
                <a:solidFill>
                  <a:srgbClr val="FF0000"/>
                </a:solidFill>
                <a:latin typeface="Arial"/>
              </a:rPr>
              <a:t>proton – proton </a:t>
            </a:r>
            <a:r>
              <a:rPr lang="fr" sz="1600" b="1" dirty="0" err="1">
                <a:solidFill>
                  <a:srgbClr val="FF0000"/>
                </a:solidFill>
                <a:latin typeface="Arial"/>
              </a:rPr>
              <a:t>Collider</a:t>
            </a:r>
            <a:r>
              <a:rPr lang="fr" sz="1600" b="1" dirty="0">
                <a:solidFill>
                  <a:srgbClr val="FF0000"/>
                </a:solidFill>
                <a:latin typeface="Arial"/>
              </a:rPr>
              <a:t> </a:t>
            </a:r>
          </a:p>
          <a:p>
            <a:pPr algn="ctr" defTabSz="914377">
              <a:defRPr/>
            </a:pPr>
            <a:r>
              <a:rPr lang="fr" sz="1600" dirty="0">
                <a:latin typeface="Arial"/>
              </a:rPr>
              <a:t>High-</a:t>
            </a:r>
            <a:r>
              <a:rPr lang="fr" sz="1600" dirty="0" err="1">
                <a:latin typeface="Arial"/>
              </a:rPr>
              <a:t>energy</a:t>
            </a:r>
            <a:r>
              <a:rPr lang="fr" sz="1600" dirty="0">
                <a:latin typeface="Arial"/>
              </a:rPr>
              <a:t> </a:t>
            </a:r>
            <a:r>
              <a:rPr lang="fr" sz="1600" dirty="0" err="1">
                <a:latin typeface="Arial"/>
              </a:rPr>
              <a:t>frontier</a:t>
            </a:r>
            <a:r>
              <a:rPr lang="fr" sz="1600" dirty="0">
                <a:latin typeface="Arial"/>
              </a:rPr>
              <a:t> (</a:t>
            </a:r>
            <a:r>
              <a:rPr lang="fr" sz="1600" dirty="0" err="1">
                <a:latin typeface="Arial"/>
              </a:rPr>
              <a:t>pp,ion,eh</a:t>
            </a:r>
            <a:r>
              <a:rPr lang="fr" sz="1600" dirty="0">
                <a:latin typeface="Arial"/>
              </a:rPr>
              <a:t>)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80BD2F77-2369-4621-9D1B-559C15528B8A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22093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The </a:t>
            </a: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 Integrated </a:t>
            </a:r>
            <a:r>
              <a:rPr lang="en-US" sz="3200" kern="0" dirty="0">
                <a:latin typeface="Arial"/>
              </a:rPr>
              <a:t>P</a:t>
            </a:r>
            <a:r>
              <a:rPr kumimoji="0" lang="en-US" sz="32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rogramme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 Inspired by successful LEP – LHC </a:t>
            </a:r>
            <a:r>
              <a:rPr lang="en-US" sz="2800" kern="0" dirty="0">
                <a:latin typeface="Arial"/>
              </a:rPr>
              <a:t>P</a:t>
            </a:r>
            <a:r>
              <a:rPr kumimoji="0" lang="en-US" sz="28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rogrammes</a:t>
            </a: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at CERN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4A6F745-D9B7-4661-96DE-5262EDD3D473}"/>
              </a:ext>
            </a:extLst>
          </p:cNvPr>
          <p:cNvSpPr/>
          <p:nvPr/>
        </p:nvSpPr>
        <p:spPr>
          <a:xfrm>
            <a:off x="431371" y="5827161"/>
            <a:ext cx="4320480" cy="288032"/>
          </a:xfrm>
          <a:prstGeom prst="rect">
            <a:avLst/>
          </a:prstGeom>
          <a:gradFill flip="none" rotWithShape="1">
            <a:gsLst>
              <a:gs pos="0">
                <a:srgbClr val="0000FF">
                  <a:lumMod val="5000"/>
                  <a:lumOff val="95000"/>
                </a:srgbClr>
              </a:gs>
              <a:gs pos="50000">
                <a:srgbClr val="0000FF">
                  <a:lumMod val="45000"/>
                  <a:lumOff val="55000"/>
                </a:srgbClr>
              </a:gs>
              <a:gs pos="93000">
                <a:srgbClr val="0000FF">
                  <a:lumMod val="45000"/>
                  <a:lumOff val="55000"/>
                </a:srgbClr>
              </a:gs>
              <a:gs pos="100000">
                <a:srgbClr val="FFFFFF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9A1F3B5-C082-491A-84D8-A42455525EA3}"/>
              </a:ext>
            </a:extLst>
          </p:cNvPr>
          <p:cNvSpPr/>
          <p:nvPr/>
        </p:nvSpPr>
        <p:spPr>
          <a:xfrm>
            <a:off x="4751851" y="5827161"/>
            <a:ext cx="2784309" cy="288032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27000">
                <a:srgbClr val="FF9900"/>
              </a:gs>
              <a:gs pos="85000">
                <a:srgbClr val="FF9900"/>
              </a:gs>
              <a:gs pos="100000">
                <a:srgbClr val="FFFFFF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E52CCC7-CED5-4B33-A4AA-3B117F2FC897}"/>
              </a:ext>
            </a:extLst>
          </p:cNvPr>
          <p:cNvSpPr/>
          <p:nvPr/>
        </p:nvSpPr>
        <p:spPr>
          <a:xfrm>
            <a:off x="7536160" y="5827161"/>
            <a:ext cx="4320480" cy="288032"/>
          </a:xfrm>
          <a:prstGeom prst="rect">
            <a:avLst/>
          </a:prstGeom>
          <a:gradFill flip="none" rotWithShape="1">
            <a:gsLst>
              <a:gs pos="6000">
                <a:srgbClr val="0000FF">
                  <a:lumMod val="5000"/>
                  <a:lumOff val="95000"/>
                </a:srgbClr>
              </a:gs>
              <a:gs pos="37000">
                <a:srgbClr val="40C245">
                  <a:lumMod val="75000"/>
                </a:srgbClr>
              </a:gs>
              <a:gs pos="86000">
                <a:srgbClr val="40C245">
                  <a:lumMod val="75000"/>
                </a:srgbClr>
              </a:gs>
              <a:gs pos="100000">
                <a:srgbClr val="40C245">
                  <a:lumMod val="40000"/>
                  <a:lumOff val="60000"/>
                </a:srgbClr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C54DD9B-1A26-401F-B369-F15CA5DCE1F6}"/>
              </a:ext>
            </a:extLst>
          </p:cNvPr>
          <p:cNvSpPr txBox="1"/>
          <p:nvPr/>
        </p:nvSpPr>
        <p:spPr>
          <a:xfrm>
            <a:off x="1775520" y="5741752"/>
            <a:ext cx="225495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2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2020 - 2040</a:t>
            </a:r>
            <a:endParaRPr kumimoji="0" lang="en-GB" sz="1867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3903001-0ACB-4513-B18B-CA408CDDAE82}"/>
              </a:ext>
            </a:extLst>
          </p:cNvPr>
          <p:cNvSpPr txBox="1"/>
          <p:nvPr/>
        </p:nvSpPr>
        <p:spPr>
          <a:xfrm>
            <a:off x="5473224" y="5741752"/>
            <a:ext cx="225495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2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2040 - 2055</a:t>
            </a:r>
            <a:endParaRPr kumimoji="0" lang="en-GB" sz="1867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212EEE7-ACD1-48CE-BCC5-DC8FDBD3371D}"/>
              </a:ext>
            </a:extLst>
          </p:cNvPr>
          <p:cNvSpPr txBox="1"/>
          <p:nvPr/>
        </p:nvSpPr>
        <p:spPr>
          <a:xfrm>
            <a:off x="9264352" y="5731151"/>
            <a:ext cx="225495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2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2060 - 2090</a:t>
            </a:r>
            <a:endParaRPr kumimoji="0" lang="en-GB" sz="1867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pic>
        <p:nvPicPr>
          <p:cNvPr id="54" name="Picture 53" descr="A picture containing icon&#10;&#10;Description automatically generated">
            <a:extLst>
              <a:ext uri="{FF2B5EF4-FFF2-40B4-BE49-F238E27FC236}">
                <a16:creationId xmlns:a16="http://schemas.microsoft.com/office/drawing/2014/main" id="{B02F8D9B-AAAE-49B0-95EF-D2DCE15E258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20" y="18864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734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56A1E-369E-4F4A-A116-2C9B17D3C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2141"/>
            <a:ext cx="10515600" cy="753465"/>
          </a:xfrm>
        </p:spPr>
        <p:txBody>
          <a:bodyPr>
            <a:normAutofit/>
          </a:bodyPr>
          <a:lstStyle/>
          <a:p>
            <a:r>
              <a:rPr lang="en-US" dirty="0"/>
              <a:t>Beneficiaries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</a:t>
            </a:r>
            <a:r>
              <a:rPr lang="en-CH" dirty="0"/>
              <a:t>Objectives of FCCIS (Description of Action)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C63ED3F-73FD-48FA-96DC-329A54646044}"/>
              </a:ext>
            </a:extLst>
          </p:cNvPr>
          <p:cNvSpPr txBox="1">
            <a:spLocks/>
          </p:cNvSpPr>
          <p:nvPr/>
        </p:nvSpPr>
        <p:spPr>
          <a:xfrm>
            <a:off x="47328" y="1196752"/>
            <a:ext cx="5710783" cy="504056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u="sng" dirty="0"/>
              <a:t>O1:</a:t>
            </a:r>
            <a:r>
              <a:rPr lang="en-US" dirty="0"/>
              <a:t> </a:t>
            </a:r>
            <a:r>
              <a:rPr lang="en-US" b="1" dirty="0"/>
              <a:t>Design a circular luminosity frontier particle collider </a:t>
            </a:r>
            <a:r>
              <a:rPr lang="en-US" dirty="0"/>
              <a:t>with a research </a:t>
            </a:r>
            <a:r>
              <a:rPr lang="en-US" dirty="0" err="1"/>
              <a:t>programme</a:t>
            </a:r>
            <a:r>
              <a:rPr lang="en-US" dirty="0"/>
              <a:t> to remain at the forefront of research</a:t>
            </a:r>
          </a:p>
          <a:p>
            <a:pPr marL="285750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u="sng" dirty="0"/>
              <a:t>O2:</a:t>
            </a:r>
            <a:r>
              <a:rPr lang="en-US" dirty="0"/>
              <a:t> </a:t>
            </a:r>
            <a:r>
              <a:rPr lang="en-US" b="1" dirty="0"/>
              <a:t>Demonstrate the technical and organizational feasibility</a:t>
            </a:r>
            <a:r>
              <a:rPr lang="en-US" dirty="0"/>
              <a:t> of a 100 km long, circular particle collider</a:t>
            </a:r>
          </a:p>
          <a:p>
            <a:pPr marL="285750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u="sng" dirty="0"/>
              <a:t>O3:</a:t>
            </a:r>
            <a:r>
              <a:rPr lang="en-US" dirty="0"/>
              <a:t> </a:t>
            </a:r>
            <a:r>
              <a:rPr lang="en-US" b="1" dirty="0"/>
              <a:t>Develop an innovation plan for a long-term sustainable research infrastructure </a:t>
            </a:r>
            <a:r>
              <a:rPr lang="en-US" dirty="0"/>
              <a:t>that is seamlessly integrated in the European research landscape</a:t>
            </a:r>
          </a:p>
          <a:p>
            <a:pPr marL="285750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u="sng" dirty="0"/>
              <a:t>O4:</a:t>
            </a:r>
            <a:r>
              <a:rPr lang="en-US" dirty="0"/>
              <a:t> </a:t>
            </a:r>
            <a:r>
              <a:rPr lang="en-US" b="1" dirty="0"/>
              <a:t>Engage stakeholders </a:t>
            </a:r>
            <a:r>
              <a:rPr lang="en-US" dirty="0"/>
              <a:t>from different sectors of the society</a:t>
            </a:r>
          </a:p>
          <a:p>
            <a:pPr marL="285750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u="sng" dirty="0"/>
              <a:t>O5:</a:t>
            </a:r>
            <a:r>
              <a:rPr lang="en-US" dirty="0"/>
              <a:t> </a:t>
            </a:r>
            <a:r>
              <a:rPr lang="en-US" b="1" dirty="0"/>
              <a:t>Demonstrate the role and impact of the research infrastructure in the innovation chain</a:t>
            </a:r>
            <a:r>
              <a:rPr lang="en-US" dirty="0"/>
              <a:t>, focusing on responsible resource use and managing environmental impacts</a:t>
            </a:r>
            <a:endParaRPr lang="en-CH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D0282B9-74E9-49A7-9372-B11D67DDE3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583"/>
          <a:stretch/>
        </p:blipFill>
        <p:spPr>
          <a:xfrm>
            <a:off x="5747557" y="1088740"/>
            <a:ext cx="6325107" cy="50405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2CEE64B-EBAB-F348-A4C5-FA6D4117B4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53" y="57873"/>
            <a:ext cx="1203889" cy="5383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5B1E2CA-FE59-7344-A93E-66D484BF64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084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56A1E-369E-4F4A-A116-2C9B17D3C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2141"/>
            <a:ext cx="10515600" cy="753465"/>
          </a:xfrm>
        </p:spPr>
        <p:txBody>
          <a:bodyPr>
            <a:normAutofit/>
          </a:bodyPr>
          <a:lstStyle/>
          <a:p>
            <a:r>
              <a:rPr lang="en-US" dirty="0"/>
              <a:t>Beneficiaries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H" dirty="0"/>
              <a:t>FCCIS </a:t>
            </a:r>
            <a:r>
              <a:rPr lang="en-US" dirty="0"/>
              <a:t>Work Packages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3634A598-5EF3-44AC-AE46-054D78812616}"/>
              </a:ext>
            </a:extLst>
          </p:cNvPr>
          <p:cNvSpPr txBox="1">
            <a:spLocks/>
          </p:cNvSpPr>
          <p:nvPr/>
        </p:nvSpPr>
        <p:spPr>
          <a:xfrm>
            <a:off x="335360" y="1961457"/>
            <a:ext cx="5694890" cy="24036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370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6000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10548000" algn="r"/>
              </a:tabLst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8800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 typeface="Arial" panose="020B0604020202020204" pitchFamily="34" charset="0"/>
              <a:buNone/>
              <a:tabLst>
                <a:tab pos="10548000" algn="r"/>
              </a:tabLst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98800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 typeface="Arial" panose="020B0604020202020204" pitchFamily="34" charset="0"/>
              <a:buNone/>
              <a:tabLst>
                <a:tab pos="10548000" algn="r"/>
              </a:tabLst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8800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 typeface="Arial" panose="020B0604020202020204" pitchFamily="34" charset="0"/>
              <a:buNone/>
              <a:tabLst>
                <a:tab pos="10548000" algn="r"/>
              </a:tabLst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CH" sz="2000" b="1" i="0" u="sng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WP2: collider design</a:t>
            </a:r>
          </a:p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Deliver a performance optimised machine design, integrated with the territorial requirements and constraints, considering cost, long-term sustainability, operational efficiency and design-for- socio-economic impact generation.</a:t>
            </a:r>
            <a:endParaRPr kumimoji="0" lang="en-CH" sz="2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3241F6C0-1C1F-4484-B26F-96601C05FB1C}"/>
              </a:ext>
            </a:extLst>
          </p:cNvPr>
          <p:cNvSpPr txBox="1">
            <a:spLocks/>
          </p:cNvSpPr>
          <p:nvPr/>
        </p:nvSpPr>
        <p:spPr>
          <a:xfrm>
            <a:off x="335682" y="4509120"/>
            <a:ext cx="5688310" cy="34561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370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6000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10548000" algn="r"/>
              </a:tabLst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8800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 typeface="Arial" panose="020B0604020202020204" pitchFamily="34" charset="0"/>
              <a:buNone/>
              <a:tabLst>
                <a:tab pos="10548000" algn="r"/>
              </a:tabLst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98800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 typeface="Arial" panose="020B0604020202020204" pitchFamily="34" charset="0"/>
              <a:buNone/>
              <a:tabLst>
                <a:tab pos="10548000" algn="r"/>
              </a:tabLst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8800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 typeface="Arial" panose="020B0604020202020204" pitchFamily="34" charset="0"/>
              <a:buNone/>
              <a:tabLst>
                <a:tab pos="10548000" algn="r"/>
              </a:tabLst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CH" sz="2000" b="1" i="0" u="sng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WP3: integrate Europe</a:t>
            </a:r>
          </a:p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Develop a feasible project scenario </a:t>
            </a:r>
            <a:r>
              <a:rPr lang="en-GB" sz="2000" b="0" dirty="0">
                <a:solidFill>
                  <a:srgbClr val="0F124A"/>
                </a:solidFill>
                <a:latin typeface="Arial"/>
              </a:rPr>
              <a:t>compatible with local –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territorial constraints while guaranteeing the required physics performance. </a:t>
            </a:r>
            <a:endParaRPr kumimoji="0" lang="en-CH" sz="2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Text Placeholder 6">
            <a:extLst>
              <a:ext uri="{FF2B5EF4-FFF2-40B4-BE49-F238E27FC236}">
                <a16:creationId xmlns:a16="http://schemas.microsoft.com/office/drawing/2014/main" id="{973056A7-3222-4297-90ED-938A0A8478B7}"/>
              </a:ext>
            </a:extLst>
          </p:cNvPr>
          <p:cNvSpPr txBox="1">
            <a:spLocks/>
          </p:cNvSpPr>
          <p:nvPr/>
        </p:nvSpPr>
        <p:spPr>
          <a:xfrm>
            <a:off x="6318282" y="1343167"/>
            <a:ext cx="5538358" cy="18812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370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6000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10548000" algn="r"/>
              </a:tabLst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8800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 typeface="Arial" panose="020B0604020202020204" pitchFamily="34" charset="0"/>
              <a:buNone/>
              <a:tabLst>
                <a:tab pos="10548000" algn="r"/>
              </a:tabLst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98800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 typeface="Arial" panose="020B0604020202020204" pitchFamily="34" charset="0"/>
              <a:buNone/>
              <a:tabLst>
                <a:tab pos="10548000" algn="r"/>
              </a:tabLst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8800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 typeface="Arial" panose="020B0604020202020204" pitchFamily="34" charset="0"/>
              <a:buNone/>
              <a:tabLst>
                <a:tab pos="10548000" algn="r"/>
              </a:tabLst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CH" sz="2000" b="1" i="0" u="sng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WP4: impact &amp; sustainability</a:t>
            </a:r>
          </a:p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Develop the financial roadmap of the infrastructure project, including the analysis of socio-economic impacts.</a:t>
            </a:r>
            <a:endParaRPr kumimoji="0" lang="en-CH" sz="2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Text Placeholder 7">
            <a:extLst>
              <a:ext uri="{FF2B5EF4-FFF2-40B4-BE49-F238E27FC236}">
                <a16:creationId xmlns:a16="http://schemas.microsoft.com/office/drawing/2014/main" id="{CE346A42-198B-4FC1-AF12-A68594AF458D}"/>
              </a:ext>
            </a:extLst>
          </p:cNvPr>
          <p:cNvSpPr txBox="1">
            <a:spLocks/>
          </p:cNvSpPr>
          <p:nvPr/>
        </p:nvSpPr>
        <p:spPr>
          <a:xfrm>
            <a:off x="6312024" y="2996952"/>
            <a:ext cx="5832648" cy="37444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370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6000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10548000" algn="r"/>
              </a:tabLst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8800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 typeface="Arial" panose="020B0604020202020204" pitchFamily="34" charset="0"/>
              <a:buNone/>
              <a:tabLst>
                <a:tab pos="10548000" algn="r"/>
              </a:tabLst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98800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 typeface="Arial" panose="020B0604020202020204" pitchFamily="34" charset="0"/>
              <a:buNone/>
              <a:tabLst>
                <a:tab pos="10548000" algn="r"/>
              </a:tabLst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8800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 typeface="Arial" panose="020B0604020202020204" pitchFamily="34" charset="0"/>
              <a:buNone/>
              <a:tabLst>
                <a:tab pos="10548000" algn="r"/>
              </a:tabLst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CH" sz="2000" b="1" i="0" u="sng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WP</a:t>
            </a:r>
            <a:r>
              <a:rPr kumimoji="0" lang="en-US" sz="2000" b="1" i="0" u="sng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</a:t>
            </a:r>
            <a:r>
              <a:rPr kumimoji="0" lang="en-CH" sz="2000" b="1" i="0" u="sng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leverage &amp; engage</a:t>
            </a:r>
          </a:p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Engage stakeholders in the preparation of a new research infrastructure. Communicate the project rationale, objectives and progress. Create lasting impact by building theoretical and experimental physics communities, creating awareness of the technical feasibility and financial sustainability, forging a project preparation plan with the host states (France, Switzerland).</a:t>
            </a:r>
            <a:endParaRPr kumimoji="0" lang="en-CH" sz="2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CH" sz="2000" b="1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AC74ABB4-1190-4102-9D08-CDD4631F3440}"/>
              </a:ext>
            </a:extLst>
          </p:cNvPr>
          <p:cNvSpPr txBox="1">
            <a:spLocks/>
          </p:cNvSpPr>
          <p:nvPr/>
        </p:nvSpPr>
        <p:spPr>
          <a:xfrm>
            <a:off x="335360" y="1268760"/>
            <a:ext cx="5694890" cy="24036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370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6000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10548000" algn="r"/>
              </a:tabLst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98800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 typeface="Arial" panose="020B0604020202020204" pitchFamily="34" charset="0"/>
              <a:buNone/>
              <a:tabLst>
                <a:tab pos="10548000" algn="r"/>
              </a:tabLst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98800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 typeface="Arial" panose="020B0604020202020204" pitchFamily="34" charset="0"/>
              <a:buNone/>
              <a:tabLst>
                <a:tab pos="10548000" algn="r"/>
              </a:tabLst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8800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 typeface="Arial" panose="020B0604020202020204" pitchFamily="34" charset="0"/>
              <a:buNone/>
              <a:tabLst>
                <a:tab pos="10548000" algn="r"/>
              </a:tabLst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CH" sz="2000" b="1" i="0" u="sng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WP</a:t>
            </a:r>
            <a:r>
              <a:rPr kumimoji="0" lang="en-US" sz="2000" b="1" i="0" u="sng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  <a:r>
              <a:rPr kumimoji="0" lang="en-CH" sz="2000" b="1" i="0" u="sng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kumimoji="0" lang="en-US" sz="2000" b="1" i="0" u="sng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study management</a:t>
            </a:r>
            <a:endParaRPr kumimoji="0" lang="en-CH" sz="2000" b="1" i="0" u="sng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467B587-9FF7-B642-BCEB-57505F340D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53" y="57873"/>
            <a:ext cx="1203889" cy="53832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BCD059D-60D5-8544-BA03-48CA389619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diagram&#10;&#10;Description automatically generated">
            <a:extLst>
              <a:ext uri="{FF2B5EF4-FFF2-40B4-BE49-F238E27FC236}">
                <a16:creationId xmlns:a16="http://schemas.microsoft.com/office/drawing/2014/main" id="{FFE917C8-82FD-4684-8602-4E0B147314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7479" y="980728"/>
            <a:ext cx="5200544" cy="4832448"/>
          </a:xfrm>
          <a:prstGeom prst="rect">
            <a:avLst/>
          </a:prstGeom>
        </p:spPr>
      </p:pic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C9C457AB-9CB4-4A1E-B836-55BF2D55D427}"/>
              </a:ext>
            </a:extLst>
          </p:cNvPr>
          <p:cNvSpPr txBox="1">
            <a:spLocks/>
          </p:cNvSpPr>
          <p:nvPr/>
        </p:nvSpPr>
        <p:spPr>
          <a:xfrm>
            <a:off x="47328" y="1052736"/>
            <a:ext cx="6456135" cy="5112568"/>
          </a:xfrm>
          <a:prstGeom prst="rect">
            <a:avLst/>
          </a:prstGeom>
        </p:spPr>
        <p:txBody>
          <a:bodyPr>
            <a:normAutofit/>
          </a:bodyPr>
          <a:lstStyle>
            <a:lvl1pPr marL="370332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78942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9531" indent="-257175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8987" indent="-257175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7869" indent="-257175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dirty="0"/>
              <a:t>An overall layout and placement optimisation process across both host states that follows the "avoid-reduce-compensate" directive according to European and French regulatory frameworks.</a:t>
            </a:r>
          </a:p>
          <a:p>
            <a:pPr marL="285750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dirty="0"/>
              <a:t>Process integrates a diverse set of requirements and constraints, such as</a:t>
            </a:r>
          </a:p>
          <a:p>
            <a:pPr marL="915750" lvl="1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performance for the scientific research to be competitive at international scale</a:t>
            </a:r>
          </a:p>
          <a:p>
            <a:pPr marL="915750" lvl="1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civil engineering technical feasibility and subsurface constraints</a:t>
            </a:r>
          </a:p>
          <a:p>
            <a:pPr marL="915750" lvl="1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territorial constraints at surface and subsurface</a:t>
            </a:r>
          </a:p>
          <a:p>
            <a:pPr marL="915750" lvl="1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nature, accessibility, technical infrastructure and resource needs and constraints</a:t>
            </a:r>
          </a:p>
          <a:p>
            <a:pPr marL="915750" lvl="1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economic factors including the development of benefits for and synergies with the regional developments</a:t>
            </a:r>
          </a:p>
          <a:p>
            <a:pPr marL="285750" indent="-28575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CH" dirty="0"/>
              <a:t>Work takes place as a collaborative effort by technical experts at CERN, consultancy companies and government notified bodies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8F7C7F7-822E-42EF-9516-5953EC9C78C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Collider Placement </a:t>
            </a:r>
            <a:r>
              <a:rPr lang="en-GB" kern="0" dirty="0">
                <a:latin typeface="Arial"/>
              </a:rPr>
              <a:t>O</a:t>
            </a:r>
            <a:r>
              <a:rPr kumimoji="0" lang="en-GB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ptimisation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6EE8A23-E1D6-CD48-ADB4-B6A5528C42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53" y="57873"/>
            <a:ext cx="1203889" cy="5383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C4E2038-7306-D64A-96EF-667D8C58B4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990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ap&#10;&#10;Description automatically generated">
            <a:extLst>
              <a:ext uri="{FF2B5EF4-FFF2-40B4-BE49-F238E27FC236}">
                <a16:creationId xmlns:a16="http://schemas.microsoft.com/office/drawing/2014/main" id="{E0DB9928-11FA-484F-B81D-5D211938A9D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39" b="4488"/>
          <a:stretch/>
        </p:blipFill>
        <p:spPr>
          <a:xfrm>
            <a:off x="0" y="478785"/>
            <a:ext cx="12194701" cy="637921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7E401F-B63C-3541-811F-80C463ADF09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D719E9D-F81E-0744-A714-982C67E4207F}"/>
              </a:ext>
            </a:extLst>
          </p:cNvPr>
          <p:cNvSpPr/>
          <p:nvPr/>
        </p:nvSpPr>
        <p:spPr>
          <a:xfrm rot="9010095">
            <a:off x="3252971" y="3457521"/>
            <a:ext cx="457925" cy="2737711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D5B113B-1B66-5B46-8D37-A4F5BCC92F0F}"/>
              </a:ext>
            </a:extLst>
          </p:cNvPr>
          <p:cNvSpPr txBox="1"/>
          <p:nvPr/>
        </p:nvSpPr>
        <p:spPr>
          <a:xfrm>
            <a:off x="263252" y="5316083"/>
            <a:ext cx="18056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Vuache limestone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and faults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906B2DC-1AA7-054D-A3D7-100C5B4E637F}"/>
              </a:ext>
            </a:extLst>
          </p:cNvPr>
          <p:cNvSpPr txBox="1"/>
          <p:nvPr/>
        </p:nvSpPr>
        <p:spPr>
          <a:xfrm>
            <a:off x="833221" y="1444986"/>
            <a:ext cx="15183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Jura limestone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5691EB3-B726-D349-8500-BAD631E8A181}"/>
              </a:ext>
            </a:extLst>
          </p:cNvPr>
          <p:cNvSpPr txBox="1"/>
          <p:nvPr/>
        </p:nvSpPr>
        <p:spPr>
          <a:xfrm>
            <a:off x="9602836" y="4705365"/>
            <a:ext cx="25779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High mountains (900 m)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north of Fillière river valley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B0954FC8-7031-E645-975D-BE17E42BAA80}"/>
              </a:ext>
            </a:extLst>
          </p:cNvPr>
          <p:cNvSpPr/>
          <p:nvPr/>
        </p:nvSpPr>
        <p:spPr>
          <a:xfrm rot="5400000">
            <a:off x="8143100" y="4624530"/>
            <a:ext cx="1096056" cy="2127972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7A0C044-3E4B-4F4C-82DA-5715EE7E4CEF}"/>
              </a:ext>
            </a:extLst>
          </p:cNvPr>
          <p:cNvSpPr txBox="1"/>
          <p:nvPr/>
        </p:nvSpPr>
        <p:spPr>
          <a:xfrm>
            <a:off x="5046937" y="3713439"/>
            <a:ext cx="21226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Water protection 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natural zones without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developed access</a:t>
            </a: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highlight>
                <a:srgbClr val="FFE4DF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B4CEB3CF-212F-4344-96F3-557B3FB4A540}"/>
              </a:ext>
            </a:extLst>
          </p:cNvPr>
          <p:cNvSpPr/>
          <p:nvPr/>
        </p:nvSpPr>
        <p:spPr>
          <a:xfrm rot="6490403">
            <a:off x="6326231" y="6338519"/>
            <a:ext cx="721596" cy="194813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AD7AD450-A233-634A-893E-5D421D2508EF}"/>
              </a:ext>
            </a:extLst>
          </p:cNvPr>
          <p:cNvSpPr/>
          <p:nvPr/>
        </p:nvSpPr>
        <p:spPr>
          <a:xfrm rot="793433">
            <a:off x="7082277" y="6047512"/>
            <a:ext cx="879403" cy="260691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B358F86-3DBF-9240-BD62-B485EF364A70}"/>
              </a:ext>
            </a:extLst>
          </p:cNvPr>
          <p:cNvCxnSpPr>
            <a:cxnSpLocks/>
          </p:cNvCxnSpPr>
          <p:nvPr/>
        </p:nvCxnSpPr>
        <p:spPr>
          <a:xfrm>
            <a:off x="6618328" y="4598049"/>
            <a:ext cx="99971" cy="178705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9773B330-F6D7-9949-A467-4068DD6B83A8}"/>
              </a:ext>
            </a:extLst>
          </p:cNvPr>
          <p:cNvCxnSpPr>
            <a:cxnSpLocks/>
          </p:cNvCxnSpPr>
          <p:nvPr/>
        </p:nvCxnSpPr>
        <p:spPr>
          <a:xfrm>
            <a:off x="6648942" y="4598050"/>
            <a:ext cx="819940" cy="156969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37B5C645-152E-2F46-8191-B24BE7F82305}"/>
              </a:ext>
            </a:extLst>
          </p:cNvPr>
          <p:cNvCxnSpPr>
            <a:cxnSpLocks/>
            <a:stCxn id="30" idx="1"/>
          </p:cNvCxnSpPr>
          <p:nvPr/>
        </p:nvCxnSpPr>
        <p:spPr>
          <a:xfrm flipH="1">
            <a:off x="8339170" y="4997753"/>
            <a:ext cx="1263666" cy="8864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E9154D9D-890F-A847-9E54-2F8F9127C2D8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2068939" y="4826378"/>
            <a:ext cx="1493943" cy="78209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4" name="Oval 43">
            <a:extLst>
              <a:ext uri="{FF2B5EF4-FFF2-40B4-BE49-F238E27FC236}">
                <a16:creationId xmlns:a16="http://schemas.microsoft.com/office/drawing/2014/main" id="{40DFBA57-3CED-2340-AFE8-BB9A59360979}"/>
              </a:ext>
            </a:extLst>
          </p:cNvPr>
          <p:cNvSpPr/>
          <p:nvPr/>
        </p:nvSpPr>
        <p:spPr>
          <a:xfrm rot="2339663">
            <a:off x="3329032" y="148493"/>
            <a:ext cx="752840" cy="3360815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128AEB01-ED58-444B-9F8B-95E90C47CC52}"/>
              </a:ext>
            </a:extLst>
          </p:cNvPr>
          <p:cNvCxnSpPr>
            <a:cxnSpLocks/>
            <a:stCxn id="29" idx="3"/>
          </p:cNvCxnSpPr>
          <p:nvPr/>
        </p:nvCxnSpPr>
        <p:spPr>
          <a:xfrm>
            <a:off x="2351585" y="1614263"/>
            <a:ext cx="1297268" cy="21464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BAC520E1-26DE-D545-BFDA-928BE2293123}"/>
              </a:ext>
            </a:extLst>
          </p:cNvPr>
          <p:cNvSpPr txBox="1"/>
          <p:nvPr/>
        </p:nvSpPr>
        <p:spPr>
          <a:xfrm>
            <a:off x="-151188" y="3156342"/>
            <a:ext cx="27270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K</a:t>
            </a: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nown water reservoirs and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protected nature in CH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(legal + technical reasons)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071EE09-E6F8-6340-9205-F4889002D7FB}"/>
              </a:ext>
            </a:extLst>
          </p:cNvPr>
          <p:cNvSpPr/>
          <p:nvPr/>
        </p:nvSpPr>
        <p:spPr>
          <a:xfrm rot="5002255">
            <a:off x="3824119" y="2532501"/>
            <a:ext cx="317085" cy="1721696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13A595DB-950E-5548-9ADD-080E0AEB0AD5}"/>
              </a:ext>
            </a:extLst>
          </p:cNvPr>
          <p:cNvCxnSpPr>
            <a:cxnSpLocks/>
          </p:cNvCxnSpPr>
          <p:nvPr/>
        </p:nvCxnSpPr>
        <p:spPr>
          <a:xfrm flipV="1">
            <a:off x="2575840" y="3428626"/>
            <a:ext cx="1183125" cy="31577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52" name="Oval 51">
            <a:extLst>
              <a:ext uri="{FF2B5EF4-FFF2-40B4-BE49-F238E27FC236}">
                <a16:creationId xmlns:a16="http://schemas.microsoft.com/office/drawing/2014/main" id="{9299AB5C-122D-E84E-A889-92214AC3EBB0}"/>
              </a:ext>
            </a:extLst>
          </p:cNvPr>
          <p:cNvSpPr/>
          <p:nvPr/>
        </p:nvSpPr>
        <p:spPr>
          <a:xfrm rot="20123182">
            <a:off x="4252846" y="1878443"/>
            <a:ext cx="317085" cy="755588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7812B692-EFA2-9345-B5B9-677890E6FEDB}"/>
              </a:ext>
            </a:extLst>
          </p:cNvPr>
          <p:cNvCxnSpPr>
            <a:cxnSpLocks/>
          </p:cNvCxnSpPr>
          <p:nvPr/>
        </p:nvCxnSpPr>
        <p:spPr>
          <a:xfrm flipV="1">
            <a:off x="2602367" y="2389102"/>
            <a:ext cx="1881116" cy="122240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57" name="Oval 56">
            <a:extLst>
              <a:ext uri="{FF2B5EF4-FFF2-40B4-BE49-F238E27FC236}">
                <a16:creationId xmlns:a16="http://schemas.microsoft.com/office/drawing/2014/main" id="{B5363CBF-0833-AF41-8B7F-4D71361D9E03}"/>
              </a:ext>
            </a:extLst>
          </p:cNvPr>
          <p:cNvSpPr/>
          <p:nvPr/>
        </p:nvSpPr>
        <p:spPr>
          <a:xfrm rot="4308187">
            <a:off x="5338479" y="960402"/>
            <a:ext cx="372197" cy="1080661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DB52B90-2F5E-304C-ABB0-6D1015AE4ADE}"/>
              </a:ext>
            </a:extLst>
          </p:cNvPr>
          <p:cNvSpPr/>
          <p:nvPr/>
        </p:nvSpPr>
        <p:spPr>
          <a:xfrm rot="2057872">
            <a:off x="5894946" y="544389"/>
            <a:ext cx="195017" cy="747947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E9E1CE9D-A405-FA42-A560-69AE4A164577}"/>
              </a:ext>
            </a:extLst>
          </p:cNvPr>
          <p:cNvCxnSpPr>
            <a:cxnSpLocks/>
          </p:cNvCxnSpPr>
          <p:nvPr/>
        </p:nvCxnSpPr>
        <p:spPr>
          <a:xfrm flipV="1">
            <a:off x="2590946" y="1036871"/>
            <a:ext cx="3350477" cy="239175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D2C9A354-32C5-4649-93D7-CD7C3D32D902}"/>
              </a:ext>
            </a:extLst>
          </p:cNvPr>
          <p:cNvCxnSpPr>
            <a:cxnSpLocks/>
          </p:cNvCxnSpPr>
          <p:nvPr/>
        </p:nvCxnSpPr>
        <p:spPr>
          <a:xfrm flipV="1">
            <a:off x="2575840" y="1496361"/>
            <a:ext cx="2826877" cy="197071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65" name="Oval 64">
            <a:extLst>
              <a:ext uri="{FF2B5EF4-FFF2-40B4-BE49-F238E27FC236}">
                <a16:creationId xmlns:a16="http://schemas.microsoft.com/office/drawing/2014/main" id="{F71CFEB0-E628-9B48-8570-4B93172A9B57}"/>
              </a:ext>
            </a:extLst>
          </p:cNvPr>
          <p:cNvSpPr/>
          <p:nvPr/>
        </p:nvSpPr>
        <p:spPr>
          <a:xfrm rot="7028562">
            <a:off x="7256780" y="1295138"/>
            <a:ext cx="793169" cy="1738748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22FCF1C1-44FE-5640-8C29-EC71136EC0EA}"/>
              </a:ext>
            </a:extLst>
          </p:cNvPr>
          <p:cNvSpPr/>
          <p:nvPr/>
        </p:nvSpPr>
        <p:spPr>
          <a:xfrm rot="3005362">
            <a:off x="8501880" y="4544388"/>
            <a:ext cx="678875" cy="270841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E2B059D-C28D-7947-A706-C97459090568}"/>
              </a:ext>
            </a:extLst>
          </p:cNvPr>
          <p:cNvSpPr txBox="1"/>
          <p:nvPr/>
        </p:nvSpPr>
        <p:spPr>
          <a:xfrm>
            <a:off x="9469299" y="2312358"/>
            <a:ext cx="20088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Densely urbanized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and emerging areas</a:t>
            </a: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highlight>
                <a:srgbClr val="FFE4DF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BA2D4E18-7C24-5C43-9913-C0D6887FB68B}"/>
              </a:ext>
            </a:extLst>
          </p:cNvPr>
          <p:cNvCxnSpPr>
            <a:cxnSpLocks/>
            <a:stCxn id="67" idx="1"/>
          </p:cNvCxnSpPr>
          <p:nvPr/>
        </p:nvCxnSpPr>
        <p:spPr>
          <a:xfrm flipH="1" flipV="1">
            <a:off x="8041457" y="2388973"/>
            <a:ext cx="1427842" cy="21577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E5F47C69-59FD-F34D-B5E8-CDDEB14583F6}"/>
              </a:ext>
            </a:extLst>
          </p:cNvPr>
          <p:cNvSpPr txBox="1"/>
          <p:nvPr/>
        </p:nvSpPr>
        <p:spPr>
          <a:xfrm>
            <a:off x="8901716" y="1052295"/>
            <a:ext cx="26244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Strict landscape protection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and re-naturalization areas</a:t>
            </a: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highlight>
                <a:srgbClr val="FFE4DF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5B5682F5-CC69-9348-BC23-4FDD0397E13E}"/>
              </a:ext>
            </a:extLst>
          </p:cNvPr>
          <p:cNvSpPr/>
          <p:nvPr/>
        </p:nvSpPr>
        <p:spPr>
          <a:xfrm rot="6552795">
            <a:off x="7688277" y="751781"/>
            <a:ext cx="479404" cy="1099356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3B1B33FC-B0D2-FE49-B119-06E31FA9F33C}"/>
              </a:ext>
            </a:extLst>
          </p:cNvPr>
          <p:cNvCxnSpPr>
            <a:cxnSpLocks/>
            <a:stCxn id="73" idx="1"/>
          </p:cNvCxnSpPr>
          <p:nvPr/>
        </p:nvCxnSpPr>
        <p:spPr>
          <a:xfrm flipH="1" flipV="1">
            <a:off x="7872328" y="1307494"/>
            <a:ext cx="1029388" cy="3718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77" name="Oval 76">
            <a:extLst>
              <a:ext uri="{FF2B5EF4-FFF2-40B4-BE49-F238E27FC236}">
                <a16:creationId xmlns:a16="http://schemas.microsoft.com/office/drawing/2014/main" id="{A8B5E68C-7841-F247-8C71-581CCE4E3129}"/>
              </a:ext>
            </a:extLst>
          </p:cNvPr>
          <p:cNvSpPr/>
          <p:nvPr/>
        </p:nvSpPr>
        <p:spPr>
          <a:xfrm rot="7028562">
            <a:off x="7080013" y="1078307"/>
            <a:ext cx="412727" cy="683944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55443660-1F96-7048-A85A-09597C747F27}"/>
              </a:ext>
            </a:extLst>
          </p:cNvPr>
          <p:cNvCxnSpPr>
            <a:cxnSpLocks/>
            <a:stCxn id="67" idx="1"/>
          </p:cNvCxnSpPr>
          <p:nvPr/>
        </p:nvCxnSpPr>
        <p:spPr>
          <a:xfrm flipH="1" flipV="1">
            <a:off x="7236423" y="1444859"/>
            <a:ext cx="2232876" cy="115988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BCBA5E7D-CAC0-1541-ADBE-040E241D47C0}"/>
              </a:ext>
            </a:extLst>
          </p:cNvPr>
          <p:cNvSpPr txBox="1"/>
          <p:nvPr/>
        </p:nvSpPr>
        <p:spPr>
          <a:xfrm>
            <a:off x="5143295" y="2466384"/>
            <a:ext cx="18806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Densely urbanized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1066BD70-26A5-A94F-9B6E-FFF8B9329C9F}"/>
              </a:ext>
            </a:extLst>
          </p:cNvPr>
          <p:cNvSpPr/>
          <p:nvPr/>
        </p:nvSpPr>
        <p:spPr>
          <a:xfrm rot="1137595">
            <a:off x="6126787" y="508479"/>
            <a:ext cx="340787" cy="1396677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D6238A25-53DD-9747-BDBC-97EEFD2AE173}"/>
              </a:ext>
            </a:extLst>
          </p:cNvPr>
          <p:cNvCxnSpPr>
            <a:cxnSpLocks/>
          </p:cNvCxnSpPr>
          <p:nvPr/>
        </p:nvCxnSpPr>
        <p:spPr>
          <a:xfrm flipV="1">
            <a:off x="6023422" y="1434736"/>
            <a:ext cx="167957" cy="101481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87" name="Oval 86">
            <a:extLst>
              <a:ext uri="{FF2B5EF4-FFF2-40B4-BE49-F238E27FC236}">
                <a16:creationId xmlns:a16="http://schemas.microsoft.com/office/drawing/2014/main" id="{6C8617C9-4A68-2044-BCF9-9AD9888CDA7E}"/>
              </a:ext>
            </a:extLst>
          </p:cNvPr>
          <p:cNvSpPr/>
          <p:nvPr/>
        </p:nvSpPr>
        <p:spPr>
          <a:xfrm rot="3501383">
            <a:off x="4806839" y="1608426"/>
            <a:ext cx="353067" cy="864453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F5BBEE4E-43CB-BB4F-8210-A1B959663ADA}"/>
              </a:ext>
            </a:extLst>
          </p:cNvPr>
          <p:cNvSpPr/>
          <p:nvPr/>
        </p:nvSpPr>
        <p:spPr>
          <a:xfrm rot="6136446">
            <a:off x="5131949" y="4912258"/>
            <a:ext cx="1434783" cy="561927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89B7BDD4-ED5B-EC4E-8839-0DECC6FA4C41}"/>
              </a:ext>
            </a:extLst>
          </p:cNvPr>
          <p:cNvSpPr txBox="1"/>
          <p:nvPr/>
        </p:nvSpPr>
        <p:spPr>
          <a:xfrm>
            <a:off x="2667543" y="5908143"/>
            <a:ext cx="1425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High altitudes</a:t>
            </a:r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C115B6CE-FD9C-1F42-9223-A535D18C42C7}"/>
              </a:ext>
            </a:extLst>
          </p:cNvPr>
          <p:cNvCxnSpPr>
            <a:cxnSpLocks/>
            <a:stCxn id="89" idx="3"/>
          </p:cNvCxnSpPr>
          <p:nvPr/>
        </p:nvCxnSpPr>
        <p:spPr>
          <a:xfrm flipV="1">
            <a:off x="4092933" y="5316086"/>
            <a:ext cx="1774084" cy="76133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26FE4E25-85EF-7042-9928-C7146D48A240}"/>
              </a:ext>
            </a:extLst>
          </p:cNvPr>
          <p:cNvSpPr txBox="1"/>
          <p:nvPr/>
        </p:nvSpPr>
        <p:spPr>
          <a:xfrm>
            <a:off x="9806344" y="5761089"/>
            <a:ext cx="236955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Likely major opposition: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local urbanistic planning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f</a:t>
            </a: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or traffic calming &amp;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n</a:t>
            </a: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ature protection</a:t>
            </a:r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24C707EE-5EF3-7647-BD73-B11475F07A26}"/>
              </a:ext>
            </a:extLst>
          </p:cNvPr>
          <p:cNvSpPr/>
          <p:nvPr/>
        </p:nvSpPr>
        <p:spPr>
          <a:xfrm rot="5779614">
            <a:off x="8090093" y="6110258"/>
            <a:ext cx="277195" cy="546316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73E7DD21-5A8F-F04A-B36B-60B858F58E5F}"/>
              </a:ext>
            </a:extLst>
          </p:cNvPr>
          <p:cNvCxnSpPr>
            <a:cxnSpLocks/>
          </p:cNvCxnSpPr>
          <p:nvPr/>
        </p:nvCxnSpPr>
        <p:spPr>
          <a:xfrm flipH="1" flipV="1">
            <a:off x="8284855" y="6385105"/>
            <a:ext cx="1734101" cy="2022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96" name="Oval 95">
            <a:extLst>
              <a:ext uri="{FF2B5EF4-FFF2-40B4-BE49-F238E27FC236}">
                <a16:creationId xmlns:a16="http://schemas.microsoft.com/office/drawing/2014/main" id="{2AF96BB0-6F78-5541-9C3F-42A7878C936F}"/>
              </a:ext>
            </a:extLst>
          </p:cNvPr>
          <p:cNvSpPr/>
          <p:nvPr/>
        </p:nvSpPr>
        <p:spPr>
          <a:xfrm rot="3422671">
            <a:off x="6848434" y="4724207"/>
            <a:ext cx="340431" cy="1553931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77EEEEBE-EEEF-8E43-8CC3-2E1E7D762471}"/>
              </a:ext>
            </a:extLst>
          </p:cNvPr>
          <p:cNvSpPr txBox="1"/>
          <p:nvPr/>
        </p:nvSpPr>
        <p:spPr>
          <a:xfrm>
            <a:off x="5878916" y="2948154"/>
            <a:ext cx="21371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Clustered residential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areas and farm areas</a:t>
            </a:r>
          </a:p>
        </p:txBody>
      </p: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D972B1D2-ADBA-5B44-8635-97F37D6C5658}"/>
              </a:ext>
            </a:extLst>
          </p:cNvPr>
          <p:cNvCxnSpPr>
            <a:cxnSpLocks/>
          </p:cNvCxnSpPr>
          <p:nvPr/>
        </p:nvCxnSpPr>
        <p:spPr>
          <a:xfrm flipH="1">
            <a:off x="7142191" y="3563707"/>
            <a:ext cx="146011" cy="186987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50B587D2-0CBE-C44A-8C41-5E30D107FE2E}"/>
              </a:ext>
            </a:extLst>
          </p:cNvPr>
          <p:cNvSpPr/>
          <p:nvPr/>
        </p:nvSpPr>
        <p:spPr>
          <a:xfrm rot="3189308">
            <a:off x="7516521" y="4263123"/>
            <a:ext cx="844705" cy="714248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1E63D4DA-D65D-0341-AE96-197E1EC81B09}"/>
              </a:ext>
            </a:extLst>
          </p:cNvPr>
          <p:cNvSpPr txBox="1"/>
          <p:nvPr/>
        </p:nvSpPr>
        <p:spPr>
          <a:xfrm>
            <a:off x="9847865" y="2900999"/>
            <a:ext cx="17812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Terrain difficult to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access and water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reservoirs</a:t>
            </a:r>
          </a:p>
        </p:txBody>
      </p: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94E05669-D3EA-4F42-A897-A782906980A1}"/>
              </a:ext>
            </a:extLst>
          </p:cNvPr>
          <p:cNvCxnSpPr>
            <a:cxnSpLocks/>
          </p:cNvCxnSpPr>
          <p:nvPr/>
        </p:nvCxnSpPr>
        <p:spPr>
          <a:xfrm flipH="1">
            <a:off x="8042128" y="3619003"/>
            <a:ext cx="1842779" cy="109214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07" name="Oval 106">
            <a:extLst>
              <a:ext uri="{FF2B5EF4-FFF2-40B4-BE49-F238E27FC236}">
                <a16:creationId xmlns:a16="http://schemas.microsoft.com/office/drawing/2014/main" id="{D2BE50B7-BF83-F348-A494-8F9A75B2A14A}"/>
              </a:ext>
            </a:extLst>
          </p:cNvPr>
          <p:cNvSpPr/>
          <p:nvPr/>
        </p:nvSpPr>
        <p:spPr>
          <a:xfrm rot="5002255">
            <a:off x="3659537" y="3666437"/>
            <a:ext cx="481633" cy="228484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1D013474-FD0F-3243-83C6-5201F557DBB2}"/>
              </a:ext>
            </a:extLst>
          </p:cNvPr>
          <p:cNvCxnSpPr>
            <a:cxnSpLocks/>
          </p:cNvCxnSpPr>
          <p:nvPr/>
        </p:nvCxnSpPr>
        <p:spPr>
          <a:xfrm flipV="1">
            <a:off x="2710993" y="3805607"/>
            <a:ext cx="1280507" cy="63999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0" name="TextBox 109">
            <a:extLst>
              <a:ext uri="{FF2B5EF4-FFF2-40B4-BE49-F238E27FC236}">
                <a16:creationId xmlns:a16="http://schemas.microsoft.com/office/drawing/2014/main" id="{C8A417D9-F24E-D540-B650-7CBFB99E2BA1}"/>
              </a:ext>
            </a:extLst>
          </p:cNvPr>
          <p:cNvSpPr txBox="1"/>
          <p:nvPr/>
        </p:nvSpPr>
        <p:spPr>
          <a:xfrm>
            <a:off x="51634" y="4142743"/>
            <a:ext cx="27382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Water protection zones,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l</a:t>
            </a: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andscape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p</a:t>
            </a: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rotection zones,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altitudes</a:t>
            </a:r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18E12F1F-7DB3-D543-846B-4527AA7988F0}"/>
              </a:ext>
            </a:extLst>
          </p:cNvPr>
          <p:cNvSpPr/>
          <p:nvPr/>
        </p:nvSpPr>
        <p:spPr>
          <a:xfrm rot="3996664">
            <a:off x="8511428" y="3284078"/>
            <a:ext cx="1320440" cy="240997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4EDA0236-8BD9-B146-B1EF-62BAACD6BF36}"/>
              </a:ext>
            </a:extLst>
          </p:cNvPr>
          <p:cNvCxnSpPr>
            <a:cxnSpLocks/>
          </p:cNvCxnSpPr>
          <p:nvPr/>
        </p:nvCxnSpPr>
        <p:spPr>
          <a:xfrm flipH="1">
            <a:off x="8724381" y="4101075"/>
            <a:ext cx="1260659" cy="51698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6" name="Oval 125">
            <a:extLst>
              <a:ext uri="{FF2B5EF4-FFF2-40B4-BE49-F238E27FC236}">
                <a16:creationId xmlns:a16="http://schemas.microsoft.com/office/drawing/2014/main" id="{FF5A042C-3C5A-8148-A636-5D4A0CF7D5CB}"/>
              </a:ext>
            </a:extLst>
          </p:cNvPr>
          <p:cNvSpPr/>
          <p:nvPr/>
        </p:nvSpPr>
        <p:spPr>
          <a:xfrm rot="1236239">
            <a:off x="8246167" y="2699271"/>
            <a:ext cx="485287" cy="240997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99BCBA51-52EE-E44A-85DE-8C7F1F8CBC80}"/>
              </a:ext>
            </a:extLst>
          </p:cNvPr>
          <p:cNvCxnSpPr>
            <a:cxnSpLocks/>
            <a:stCxn id="67" idx="1"/>
          </p:cNvCxnSpPr>
          <p:nvPr/>
        </p:nvCxnSpPr>
        <p:spPr>
          <a:xfrm flipH="1">
            <a:off x="8445617" y="2604746"/>
            <a:ext cx="1023682" cy="23084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0" name="Oval 129">
            <a:extLst>
              <a:ext uri="{FF2B5EF4-FFF2-40B4-BE49-F238E27FC236}">
                <a16:creationId xmlns:a16="http://schemas.microsoft.com/office/drawing/2014/main" id="{C322DD2C-960A-DF49-B1B0-6BB7DED02DC2}"/>
              </a:ext>
            </a:extLst>
          </p:cNvPr>
          <p:cNvSpPr/>
          <p:nvPr/>
        </p:nvSpPr>
        <p:spPr>
          <a:xfrm rot="3501383">
            <a:off x="4559204" y="1213605"/>
            <a:ext cx="248368" cy="794675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69126C11-BB07-3749-9312-EA030DE8F990}"/>
              </a:ext>
            </a:extLst>
          </p:cNvPr>
          <p:cNvSpPr txBox="1"/>
          <p:nvPr/>
        </p:nvSpPr>
        <p:spPr>
          <a:xfrm>
            <a:off x="3046855" y="489514"/>
            <a:ext cx="19607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Discouraged due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to likely oppositions</a:t>
            </a:r>
          </a:p>
        </p:txBody>
      </p: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01BFE2DB-51E9-0E48-8893-F8B0B4B97BBF}"/>
              </a:ext>
            </a:extLst>
          </p:cNvPr>
          <p:cNvCxnSpPr>
            <a:cxnSpLocks/>
          </p:cNvCxnSpPr>
          <p:nvPr/>
        </p:nvCxnSpPr>
        <p:spPr>
          <a:xfrm>
            <a:off x="4077277" y="1123909"/>
            <a:ext cx="561168" cy="52247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4" name="Oval 133">
            <a:extLst>
              <a:ext uri="{FF2B5EF4-FFF2-40B4-BE49-F238E27FC236}">
                <a16:creationId xmlns:a16="http://schemas.microsoft.com/office/drawing/2014/main" id="{AB6F2E43-0E10-A44F-B74D-8E63430F3E94}"/>
              </a:ext>
            </a:extLst>
          </p:cNvPr>
          <p:cNvSpPr/>
          <p:nvPr/>
        </p:nvSpPr>
        <p:spPr>
          <a:xfrm rot="7028562">
            <a:off x="7428325" y="499722"/>
            <a:ext cx="267396" cy="498860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54A18E9F-CFED-8046-B694-18D1963D10A4}"/>
              </a:ext>
            </a:extLst>
          </p:cNvPr>
          <p:cNvSpPr txBox="1"/>
          <p:nvPr/>
        </p:nvSpPr>
        <p:spPr>
          <a:xfrm>
            <a:off x="9193837" y="479201"/>
            <a:ext cx="21804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Densely urbanized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and agriculture/nature</a:t>
            </a: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highlight>
                <a:srgbClr val="FFE4DF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841AE6D4-2FC4-254F-9DE3-7A5429C35863}"/>
              </a:ext>
            </a:extLst>
          </p:cNvPr>
          <p:cNvCxnSpPr>
            <a:cxnSpLocks/>
          </p:cNvCxnSpPr>
          <p:nvPr/>
        </p:nvCxnSpPr>
        <p:spPr>
          <a:xfrm flipH="1" flipV="1">
            <a:off x="7458286" y="675904"/>
            <a:ext cx="1710249" cy="10001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9" name="Oval 138">
            <a:extLst>
              <a:ext uri="{FF2B5EF4-FFF2-40B4-BE49-F238E27FC236}">
                <a16:creationId xmlns:a16="http://schemas.microsoft.com/office/drawing/2014/main" id="{EA970367-FF20-4E4B-B3B3-9AD34365C0E9}"/>
              </a:ext>
            </a:extLst>
          </p:cNvPr>
          <p:cNvSpPr/>
          <p:nvPr/>
        </p:nvSpPr>
        <p:spPr>
          <a:xfrm rot="6202529">
            <a:off x="8185746" y="3612327"/>
            <a:ext cx="518905" cy="335525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40" name="Straight Arrow Connector 139">
            <a:extLst>
              <a:ext uri="{FF2B5EF4-FFF2-40B4-BE49-F238E27FC236}">
                <a16:creationId xmlns:a16="http://schemas.microsoft.com/office/drawing/2014/main" id="{76546FCC-F2B5-B640-8951-A573E40D6037}"/>
              </a:ext>
            </a:extLst>
          </p:cNvPr>
          <p:cNvCxnSpPr>
            <a:cxnSpLocks/>
          </p:cNvCxnSpPr>
          <p:nvPr/>
        </p:nvCxnSpPr>
        <p:spPr>
          <a:xfrm flipH="1">
            <a:off x="8457326" y="3544008"/>
            <a:ext cx="1427581" cy="22332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42" name="Oval 141">
            <a:extLst>
              <a:ext uri="{FF2B5EF4-FFF2-40B4-BE49-F238E27FC236}">
                <a16:creationId xmlns:a16="http://schemas.microsoft.com/office/drawing/2014/main" id="{49E92C4C-5950-1248-ACAE-2C2592CC86BD}"/>
              </a:ext>
            </a:extLst>
          </p:cNvPr>
          <p:cNvSpPr/>
          <p:nvPr/>
        </p:nvSpPr>
        <p:spPr>
          <a:xfrm rot="7038725">
            <a:off x="8164511" y="3048124"/>
            <a:ext cx="344931" cy="501317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C5948087-0689-224F-936E-0E03384A271B}"/>
              </a:ext>
            </a:extLst>
          </p:cNvPr>
          <p:cNvCxnSpPr>
            <a:cxnSpLocks/>
          </p:cNvCxnSpPr>
          <p:nvPr/>
        </p:nvCxnSpPr>
        <p:spPr>
          <a:xfrm flipH="1">
            <a:off x="9090296" y="2756926"/>
            <a:ext cx="390712" cy="48207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3" name="Straight Arrow Connector 142">
            <a:extLst>
              <a:ext uri="{FF2B5EF4-FFF2-40B4-BE49-F238E27FC236}">
                <a16:creationId xmlns:a16="http://schemas.microsoft.com/office/drawing/2014/main" id="{4BCC1C42-7599-404F-A61F-C2D03F10A17B}"/>
              </a:ext>
            </a:extLst>
          </p:cNvPr>
          <p:cNvCxnSpPr>
            <a:cxnSpLocks/>
            <a:stCxn id="67" idx="1"/>
          </p:cNvCxnSpPr>
          <p:nvPr/>
        </p:nvCxnSpPr>
        <p:spPr>
          <a:xfrm flipH="1">
            <a:off x="8298471" y="2604746"/>
            <a:ext cx="1170828" cy="7320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45" name="Oval 144">
            <a:extLst>
              <a:ext uri="{FF2B5EF4-FFF2-40B4-BE49-F238E27FC236}">
                <a16:creationId xmlns:a16="http://schemas.microsoft.com/office/drawing/2014/main" id="{F18DCAFF-3CB6-144C-B9EC-E93710D31519}"/>
              </a:ext>
            </a:extLst>
          </p:cNvPr>
          <p:cNvSpPr/>
          <p:nvPr/>
        </p:nvSpPr>
        <p:spPr>
          <a:xfrm rot="4923630">
            <a:off x="5682953" y="6457406"/>
            <a:ext cx="615556" cy="163972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D8237232-EF30-7746-A3AA-98812353A9FB}"/>
              </a:ext>
            </a:extLst>
          </p:cNvPr>
          <p:cNvSpPr txBox="1"/>
          <p:nvPr/>
        </p:nvSpPr>
        <p:spPr>
          <a:xfrm>
            <a:off x="2229257" y="6374816"/>
            <a:ext cx="18806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Densely populated</a:t>
            </a:r>
          </a:p>
        </p:txBody>
      </p: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B8872CC0-5C80-B54C-B401-5C3E5B2E271D}"/>
              </a:ext>
            </a:extLst>
          </p:cNvPr>
          <p:cNvCxnSpPr>
            <a:cxnSpLocks/>
            <a:stCxn id="146" idx="3"/>
          </p:cNvCxnSpPr>
          <p:nvPr/>
        </p:nvCxnSpPr>
        <p:spPr>
          <a:xfrm>
            <a:off x="4109900" y="6544093"/>
            <a:ext cx="1936800" cy="6792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6" name="Title 5">
            <a:extLst>
              <a:ext uri="{FF2B5EF4-FFF2-40B4-BE49-F238E27FC236}">
                <a16:creationId xmlns:a16="http://schemas.microsoft.com/office/drawing/2014/main" id="{1CA74E22-182C-EC46-8390-02BDD7B7B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88" y="858828"/>
            <a:ext cx="2854345" cy="562168"/>
          </a:xfrm>
          <a:solidFill>
            <a:schemeClr val="bg1">
              <a:lumMod val="95000"/>
              <a:alpha val="65000"/>
            </a:schemeClr>
          </a:solidFill>
        </p:spPr>
        <p:txBody>
          <a:bodyPr anchor="ctr" anchorCtr="0">
            <a:normAutofit fontScale="90000"/>
          </a:bodyPr>
          <a:lstStyle/>
          <a:p>
            <a:pPr algn="ctr"/>
            <a:r>
              <a:rPr lang="en-CH" dirty="0">
                <a:solidFill>
                  <a:srgbClr val="FF0000"/>
                </a:solidFill>
              </a:rPr>
              <a:t>Constraints</a:t>
            </a: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5B7894D1-EAFC-F540-A335-9C68D3E7889B}"/>
              </a:ext>
            </a:extLst>
          </p:cNvPr>
          <p:cNvSpPr/>
          <p:nvPr/>
        </p:nvSpPr>
        <p:spPr>
          <a:xfrm rot="3295195">
            <a:off x="7346148" y="4426536"/>
            <a:ext cx="167515" cy="2263205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20DA027B-102F-8F4E-BA76-37BE25C0CB3F}"/>
              </a:ext>
            </a:extLst>
          </p:cNvPr>
          <p:cNvSpPr/>
          <p:nvPr/>
        </p:nvSpPr>
        <p:spPr>
          <a:xfrm rot="21061730">
            <a:off x="6181063" y="5938983"/>
            <a:ext cx="330957" cy="873167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ECB75E2-19F7-1347-A8BE-11BDDFCC1E55}"/>
              </a:ext>
            </a:extLst>
          </p:cNvPr>
          <p:cNvSpPr/>
          <p:nvPr/>
        </p:nvSpPr>
        <p:spPr>
          <a:xfrm rot="2250825">
            <a:off x="3528093" y="2153361"/>
            <a:ext cx="429539" cy="1066411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E57925FD-6D74-B449-9CE9-3BE92488B282}"/>
              </a:ext>
            </a:extLst>
          </p:cNvPr>
          <p:cNvSpPr/>
          <p:nvPr/>
        </p:nvSpPr>
        <p:spPr>
          <a:xfrm rot="2104596">
            <a:off x="7236758" y="898053"/>
            <a:ext cx="198489" cy="261340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D618116B-7ABE-8C44-A250-AB7EA7B4CB89}"/>
              </a:ext>
            </a:extLst>
          </p:cNvPr>
          <p:cNvSpPr/>
          <p:nvPr/>
        </p:nvSpPr>
        <p:spPr>
          <a:xfrm rot="2104596">
            <a:off x="7619690" y="1493618"/>
            <a:ext cx="286177" cy="207593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7528879B-6236-1C45-B147-208CC9709FEF}"/>
              </a:ext>
            </a:extLst>
          </p:cNvPr>
          <p:cNvSpPr/>
          <p:nvPr/>
        </p:nvSpPr>
        <p:spPr>
          <a:xfrm rot="2429710">
            <a:off x="4979506" y="944396"/>
            <a:ext cx="423125" cy="213648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AE0562AB-57D7-5F4A-91CC-074DB88727C6}"/>
              </a:ext>
            </a:extLst>
          </p:cNvPr>
          <p:cNvSpPr/>
          <p:nvPr/>
        </p:nvSpPr>
        <p:spPr>
          <a:xfrm>
            <a:off x="6080399" y="941211"/>
            <a:ext cx="150837" cy="144477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F9FA0BA2-B4B4-6C44-A632-B1A0AE73551F}"/>
              </a:ext>
            </a:extLst>
          </p:cNvPr>
          <p:cNvSpPr/>
          <p:nvPr/>
        </p:nvSpPr>
        <p:spPr>
          <a:xfrm rot="19768618">
            <a:off x="3600026" y="3591395"/>
            <a:ext cx="292791" cy="519572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543DDB79-A62D-CB4D-B794-EAF938A62B20}"/>
              </a:ext>
            </a:extLst>
          </p:cNvPr>
          <p:cNvSpPr/>
          <p:nvPr/>
        </p:nvSpPr>
        <p:spPr>
          <a:xfrm rot="18909720">
            <a:off x="8719230" y="2886892"/>
            <a:ext cx="175439" cy="267667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57DCCF90-E6E7-0948-A23F-C5BC9DC1D6FC}"/>
              </a:ext>
            </a:extLst>
          </p:cNvPr>
          <p:cNvSpPr/>
          <p:nvPr/>
        </p:nvSpPr>
        <p:spPr>
          <a:xfrm rot="19969509">
            <a:off x="8910021" y="3171570"/>
            <a:ext cx="129084" cy="597996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63522BBB-2D1C-5749-8E95-1119149B47B5}"/>
              </a:ext>
            </a:extLst>
          </p:cNvPr>
          <p:cNvSpPr/>
          <p:nvPr/>
        </p:nvSpPr>
        <p:spPr>
          <a:xfrm rot="20583478">
            <a:off x="8650099" y="3119043"/>
            <a:ext cx="123901" cy="630472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058E4FF0-6533-F744-8112-55035FD60A75}"/>
              </a:ext>
            </a:extLst>
          </p:cNvPr>
          <p:cNvSpPr/>
          <p:nvPr/>
        </p:nvSpPr>
        <p:spPr>
          <a:xfrm rot="739807">
            <a:off x="8406584" y="4098501"/>
            <a:ext cx="238677" cy="409091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8205A944-1277-2D4C-8C2A-D93E0C5DBDD2}"/>
              </a:ext>
            </a:extLst>
          </p:cNvPr>
          <p:cNvSpPr/>
          <p:nvPr/>
        </p:nvSpPr>
        <p:spPr>
          <a:xfrm rot="3662212">
            <a:off x="8786919" y="3783020"/>
            <a:ext cx="169300" cy="305085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E9924606-1F75-E648-A372-B87558DF541C}"/>
              </a:ext>
            </a:extLst>
          </p:cNvPr>
          <p:cNvSpPr/>
          <p:nvPr/>
        </p:nvSpPr>
        <p:spPr>
          <a:xfrm rot="567333" flipH="1">
            <a:off x="6892275" y="6256678"/>
            <a:ext cx="164479" cy="152501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F362FF90-D5BD-6F4B-B26A-26370D96D98B}"/>
              </a:ext>
            </a:extLst>
          </p:cNvPr>
          <p:cNvSpPr/>
          <p:nvPr/>
        </p:nvSpPr>
        <p:spPr>
          <a:xfrm rot="18075345">
            <a:off x="4030639" y="4579929"/>
            <a:ext cx="1115309" cy="560057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B0A5046A-8E73-1E47-8E8E-964A0AA22ABF}"/>
              </a:ext>
            </a:extLst>
          </p:cNvPr>
          <p:cNvSpPr/>
          <p:nvPr/>
        </p:nvSpPr>
        <p:spPr>
          <a:xfrm rot="19655291">
            <a:off x="3739157" y="3913557"/>
            <a:ext cx="1058516" cy="563555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76EAF175-C1A6-EF48-8CF8-D92BF74AE6C7}"/>
              </a:ext>
            </a:extLst>
          </p:cNvPr>
          <p:cNvSpPr/>
          <p:nvPr/>
        </p:nvSpPr>
        <p:spPr>
          <a:xfrm rot="5651449">
            <a:off x="5629566" y="5215895"/>
            <a:ext cx="1169663" cy="283221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AA517702-4EAF-BE4B-B796-5B827294CE83}"/>
              </a:ext>
            </a:extLst>
          </p:cNvPr>
          <p:cNvCxnSpPr>
            <a:cxnSpLocks/>
          </p:cNvCxnSpPr>
          <p:nvPr/>
        </p:nvCxnSpPr>
        <p:spPr>
          <a:xfrm flipH="1">
            <a:off x="6215207" y="4581591"/>
            <a:ext cx="351007" cy="9750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5" name="Oval 114">
            <a:extLst>
              <a:ext uri="{FF2B5EF4-FFF2-40B4-BE49-F238E27FC236}">
                <a16:creationId xmlns:a16="http://schemas.microsoft.com/office/drawing/2014/main" id="{10C1CC3F-FEE9-284C-A9BE-33820D0A9A8D}"/>
              </a:ext>
            </a:extLst>
          </p:cNvPr>
          <p:cNvSpPr/>
          <p:nvPr/>
        </p:nvSpPr>
        <p:spPr>
          <a:xfrm rot="2121393">
            <a:off x="4038318" y="2523408"/>
            <a:ext cx="222721" cy="673099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6D7102DE-AA1D-E148-B886-BAAC26554162}"/>
              </a:ext>
            </a:extLst>
          </p:cNvPr>
          <p:cNvCxnSpPr>
            <a:cxnSpLocks/>
          </p:cNvCxnSpPr>
          <p:nvPr/>
        </p:nvCxnSpPr>
        <p:spPr>
          <a:xfrm flipV="1">
            <a:off x="2599314" y="2863879"/>
            <a:ext cx="1587807" cy="89971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0" name="Oval 119">
            <a:extLst>
              <a:ext uri="{FF2B5EF4-FFF2-40B4-BE49-F238E27FC236}">
                <a16:creationId xmlns:a16="http://schemas.microsoft.com/office/drawing/2014/main" id="{FAC78BE6-6F94-3D4B-9FB3-F9EED1E615D3}"/>
              </a:ext>
            </a:extLst>
          </p:cNvPr>
          <p:cNvSpPr/>
          <p:nvPr/>
        </p:nvSpPr>
        <p:spPr>
          <a:xfrm rot="5400000">
            <a:off x="8328857" y="4747795"/>
            <a:ext cx="368559" cy="180491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2DFE8025-CEE0-C840-B641-0E81E36639AD}"/>
              </a:ext>
            </a:extLst>
          </p:cNvPr>
          <p:cNvCxnSpPr>
            <a:cxnSpLocks/>
          </p:cNvCxnSpPr>
          <p:nvPr/>
        </p:nvCxnSpPr>
        <p:spPr>
          <a:xfrm flipH="1">
            <a:off x="8506618" y="4275272"/>
            <a:ext cx="1465377" cy="59548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2" name="Oval 121">
            <a:extLst>
              <a:ext uri="{FF2B5EF4-FFF2-40B4-BE49-F238E27FC236}">
                <a16:creationId xmlns:a16="http://schemas.microsoft.com/office/drawing/2014/main" id="{CB28947C-C60D-FD40-A4EF-8238FF57822C}"/>
              </a:ext>
            </a:extLst>
          </p:cNvPr>
          <p:cNvSpPr/>
          <p:nvPr/>
        </p:nvSpPr>
        <p:spPr>
          <a:xfrm rot="7028562">
            <a:off x="6897652" y="800313"/>
            <a:ext cx="510429" cy="201399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926B7A88-486B-EB4F-B011-20FBBB3F9749}"/>
              </a:ext>
            </a:extLst>
          </p:cNvPr>
          <p:cNvCxnSpPr>
            <a:cxnSpLocks/>
            <a:stCxn id="135" idx="1"/>
          </p:cNvCxnSpPr>
          <p:nvPr/>
        </p:nvCxnSpPr>
        <p:spPr>
          <a:xfrm flipH="1">
            <a:off x="7134492" y="771589"/>
            <a:ext cx="2059345" cy="11694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4" name="TextBox 123">
            <a:extLst>
              <a:ext uri="{FF2B5EF4-FFF2-40B4-BE49-F238E27FC236}">
                <a16:creationId xmlns:a16="http://schemas.microsoft.com/office/drawing/2014/main" id="{F8D91E8C-BE38-1142-A756-BA0C3A56B588}"/>
              </a:ext>
            </a:extLst>
          </p:cNvPr>
          <p:cNvSpPr txBox="1"/>
          <p:nvPr/>
        </p:nvSpPr>
        <p:spPr>
          <a:xfrm>
            <a:off x="9960711" y="3832503"/>
            <a:ext cx="21804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Densely urbanized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and emerging areas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(some spots possible)</a:t>
            </a: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highlight>
                <a:srgbClr val="FFE4DF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AB95112C-7C01-1242-80F5-B9E608119584}"/>
              </a:ext>
            </a:extLst>
          </p:cNvPr>
          <p:cNvSpPr/>
          <p:nvPr/>
        </p:nvSpPr>
        <p:spPr>
          <a:xfrm rot="6424579">
            <a:off x="5131523" y="1169545"/>
            <a:ext cx="162493" cy="297443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DB42AC5C-36B1-B341-A580-7BE81122A2F0}"/>
              </a:ext>
            </a:extLst>
          </p:cNvPr>
          <p:cNvCxnSpPr>
            <a:cxnSpLocks/>
          </p:cNvCxnSpPr>
          <p:nvPr/>
        </p:nvCxnSpPr>
        <p:spPr>
          <a:xfrm>
            <a:off x="4193892" y="1094754"/>
            <a:ext cx="1027696" cy="22244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9" name="Oval 128">
            <a:extLst>
              <a:ext uri="{FF2B5EF4-FFF2-40B4-BE49-F238E27FC236}">
                <a16:creationId xmlns:a16="http://schemas.microsoft.com/office/drawing/2014/main" id="{362FC570-D93B-2F40-A1B2-859C2892768F}"/>
              </a:ext>
            </a:extLst>
          </p:cNvPr>
          <p:cNvSpPr/>
          <p:nvPr/>
        </p:nvSpPr>
        <p:spPr>
          <a:xfrm rot="19782827">
            <a:off x="8527465" y="2387541"/>
            <a:ext cx="175439" cy="267667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E9AD5E08-DD66-3F4F-9823-FDFEF00AEFD9}"/>
              </a:ext>
            </a:extLst>
          </p:cNvPr>
          <p:cNvSpPr/>
          <p:nvPr/>
        </p:nvSpPr>
        <p:spPr>
          <a:xfrm rot="6172863">
            <a:off x="7923173" y="1523863"/>
            <a:ext cx="245863" cy="376523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538E5EF6-D1C9-6F4B-BB4A-72EF7F186729}"/>
              </a:ext>
            </a:extLst>
          </p:cNvPr>
          <p:cNvCxnSpPr>
            <a:cxnSpLocks/>
            <a:stCxn id="138" idx="1"/>
          </p:cNvCxnSpPr>
          <p:nvPr/>
        </p:nvCxnSpPr>
        <p:spPr>
          <a:xfrm flipH="1" flipV="1">
            <a:off x="8062195" y="1716558"/>
            <a:ext cx="976112" cy="18107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8" name="TextBox 137">
            <a:extLst>
              <a:ext uri="{FF2B5EF4-FFF2-40B4-BE49-F238E27FC236}">
                <a16:creationId xmlns:a16="http://schemas.microsoft.com/office/drawing/2014/main" id="{E2EDB571-74E9-564B-BED5-7D27F36D9CAE}"/>
              </a:ext>
            </a:extLst>
          </p:cNvPr>
          <p:cNvSpPr txBox="1"/>
          <p:nvPr/>
        </p:nvSpPr>
        <p:spPr>
          <a:xfrm>
            <a:off x="9038307" y="1728356"/>
            <a:ext cx="16353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E4DF"/>
                </a:highlight>
                <a:uLnTx/>
                <a:uFillTx/>
                <a:latin typeface="Arial"/>
                <a:ea typeface="+mn-ea"/>
                <a:cs typeface="+mn-cs"/>
              </a:rPr>
              <a:t>Protected forest</a:t>
            </a: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highlight>
                <a:srgbClr val="FFE4DF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BCE7F478-7825-E74A-8B6E-C6623C32840C}"/>
              </a:ext>
            </a:extLst>
          </p:cNvPr>
          <p:cNvSpPr/>
          <p:nvPr/>
        </p:nvSpPr>
        <p:spPr>
          <a:xfrm rot="739807">
            <a:off x="8625121" y="4974371"/>
            <a:ext cx="687193" cy="167308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F4D6EA12-33CC-EE41-8C89-4247C8A24F3A}"/>
              </a:ext>
            </a:extLst>
          </p:cNvPr>
          <p:cNvSpPr/>
          <p:nvPr/>
        </p:nvSpPr>
        <p:spPr>
          <a:xfrm rot="19280261">
            <a:off x="8867357" y="4166453"/>
            <a:ext cx="181768" cy="483512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4" name="Oval 143">
            <a:extLst>
              <a:ext uri="{FF2B5EF4-FFF2-40B4-BE49-F238E27FC236}">
                <a16:creationId xmlns:a16="http://schemas.microsoft.com/office/drawing/2014/main" id="{8BECA9F9-05FC-EC4B-ABF3-166C6C57C387}"/>
              </a:ext>
            </a:extLst>
          </p:cNvPr>
          <p:cNvSpPr/>
          <p:nvPr/>
        </p:nvSpPr>
        <p:spPr>
          <a:xfrm rot="3005362">
            <a:off x="8875213" y="4075430"/>
            <a:ext cx="447603" cy="238545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0" name="Oval 149">
            <a:extLst>
              <a:ext uri="{FF2B5EF4-FFF2-40B4-BE49-F238E27FC236}">
                <a16:creationId xmlns:a16="http://schemas.microsoft.com/office/drawing/2014/main" id="{FE81CDBC-A9BC-E940-B5CC-0F20C703D668}"/>
              </a:ext>
            </a:extLst>
          </p:cNvPr>
          <p:cNvSpPr/>
          <p:nvPr/>
        </p:nvSpPr>
        <p:spPr>
          <a:xfrm rot="3000590">
            <a:off x="5497734" y="800094"/>
            <a:ext cx="195017" cy="594073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id="{5D08ACF5-74F9-644E-AB84-BD95799C4804}"/>
              </a:ext>
            </a:extLst>
          </p:cNvPr>
          <p:cNvSpPr/>
          <p:nvPr/>
        </p:nvSpPr>
        <p:spPr>
          <a:xfrm rot="18075345">
            <a:off x="5107309" y="5665289"/>
            <a:ext cx="451441" cy="508216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62E8BBEE-E4DC-6D41-9AC3-2BD21298701D}"/>
              </a:ext>
            </a:extLst>
          </p:cNvPr>
          <p:cNvSpPr/>
          <p:nvPr/>
        </p:nvSpPr>
        <p:spPr>
          <a:xfrm rot="3060186">
            <a:off x="4058524" y="5725958"/>
            <a:ext cx="1264680" cy="561927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8" name="Title 1">
            <a:extLst>
              <a:ext uri="{FF2B5EF4-FFF2-40B4-BE49-F238E27FC236}">
                <a16:creationId xmlns:a16="http://schemas.microsoft.com/office/drawing/2014/main" id="{5CAF5A12-569A-4EAC-8656-0AF1407A7497}"/>
              </a:ext>
            </a:extLst>
          </p:cNvPr>
          <p:cNvSpPr txBox="1">
            <a:spLocks/>
          </p:cNvSpPr>
          <p:nvPr/>
        </p:nvSpPr>
        <p:spPr>
          <a:xfrm>
            <a:off x="335409" y="29126"/>
            <a:ext cx="11376025" cy="111508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</a:t>
            </a:r>
            <a:r>
              <a:rPr kumimoji="0" lang="en-GB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lacement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lang="en-GB" dirty="0">
                <a:solidFill>
                  <a:srgbClr val="0033A0"/>
                </a:solidFill>
                <a:latin typeface="Arial"/>
              </a:rPr>
              <a:t>S</a:t>
            </a:r>
            <a:r>
              <a:rPr kumimoji="0" lang="en-GB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tudies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(</a:t>
            </a:r>
            <a:r>
              <a:rPr lang="en-GB" dirty="0">
                <a:solidFill>
                  <a:srgbClr val="0033A0"/>
                </a:solidFill>
                <a:latin typeface="Arial"/>
              </a:rPr>
              <a:t>I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)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1F694FEE-D5FE-4653-B538-9FB7E7489978}"/>
              </a:ext>
            </a:extLst>
          </p:cNvPr>
          <p:cNvSpPr txBox="1"/>
          <p:nvPr/>
        </p:nvSpPr>
        <p:spPr>
          <a:xfrm>
            <a:off x="9379929" y="79632"/>
            <a:ext cx="2523191" cy="369332"/>
          </a:xfrm>
          <a:prstGeom prst="rect">
            <a:avLst/>
          </a:prstGeom>
          <a:solidFill>
            <a:srgbClr val="FFCCCC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J. Gutleber, V. Mertens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8192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ap&#10;&#10;Description automatically generated">
            <a:extLst>
              <a:ext uri="{FF2B5EF4-FFF2-40B4-BE49-F238E27FC236}">
                <a16:creationId xmlns:a16="http://schemas.microsoft.com/office/drawing/2014/main" id="{E0DB9928-11FA-484F-B81D-5D211938A9D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39" b="4488"/>
          <a:stretch/>
        </p:blipFill>
        <p:spPr>
          <a:xfrm>
            <a:off x="0" y="478785"/>
            <a:ext cx="12194701" cy="637921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7E401F-B63C-3541-811F-80C463ADF09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69126C11-BB07-3749-9312-EA030DE8F990}"/>
              </a:ext>
            </a:extLst>
          </p:cNvPr>
          <p:cNvSpPr txBox="1"/>
          <p:nvPr/>
        </p:nvSpPr>
        <p:spPr>
          <a:xfrm>
            <a:off x="2847713" y="489741"/>
            <a:ext cx="17203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CERN Prevessin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SPS BA4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LHC Pt8 area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20DA027B-102F-8F4E-BA76-37BE25C0CB3F}"/>
              </a:ext>
            </a:extLst>
          </p:cNvPr>
          <p:cNvSpPr/>
          <p:nvPr/>
        </p:nvSpPr>
        <p:spPr>
          <a:xfrm rot="21061730">
            <a:off x="6181063" y="5938983"/>
            <a:ext cx="330957" cy="873167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ECB75E2-19F7-1347-A8BE-11BDDFCC1E55}"/>
              </a:ext>
            </a:extLst>
          </p:cNvPr>
          <p:cNvSpPr/>
          <p:nvPr/>
        </p:nvSpPr>
        <p:spPr>
          <a:xfrm rot="2250825">
            <a:off x="3528093" y="2153361"/>
            <a:ext cx="429539" cy="1066411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E57925FD-6D74-B449-9CE9-3BE92488B282}"/>
              </a:ext>
            </a:extLst>
          </p:cNvPr>
          <p:cNvSpPr/>
          <p:nvPr/>
        </p:nvSpPr>
        <p:spPr>
          <a:xfrm rot="2104596">
            <a:off x="7236758" y="898053"/>
            <a:ext cx="198489" cy="261340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D618116B-7ABE-8C44-A250-AB7EA7B4CB89}"/>
              </a:ext>
            </a:extLst>
          </p:cNvPr>
          <p:cNvSpPr/>
          <p:nvPr/>
        </p:nvSpPr>
        <p:spPr>
          <a:xfrm rot="2104596">
            <a:off x="7619690" y="1493618"/>
            <a:ext cx="286177" cy="207593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7528879B-6236-1C45-B147-208CC9709FEF}"/>
              </a:ext>
            </a:extLst>
          </p:cNvPr>
          <p:cNvSpPr/>
          <p:nvPr/>
        </p:nvSpPr>
        <p:spPr>
          <a:xfrm rot="2429710">
            <a:off x="4979506" y="944396"/>
            <a:ext cx="423125" cy="213648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AE0562AB-57D7-5F4A-91CC-074DB88727C6}"/>
              </a:ext>
            </a:extLst>
          </p:cNvPr>
          <p:cNvSpPr/>
          <p:nvPr/>
        </p:nvSpPr>
        <p:spPr>
          <a:xfrm>
            <a:off x="6080399" y="941211"/>
            <a:ext cx="150837" cy="144477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F9FA0BA2-B4B4-6C44-A632-B1A0AE73551F}"/>
              </a:ext>
            </a:extLst>
          </p:cNvPr>
          <p:cNvSpPr/>
          <p:nvPr/>
        </p:nvSpPr>
        <p:spPr>
          <a:xfrm rot="19768618">
            <a:off x="3600026" y="3591395"/>
            <a:ext cx="292791" cy="519572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543DDB79-A62D-CB4D-B794-EAF938A62B20}"/>
              </a:ext>
            </a:extLst>
          </p:cNvPr>
          <p:cNvSpPr/>
          <p:nvPr/>
        </p:nvSpPr>
        <p:spPr>
          <a:xfrm rot="18909720">
            <a:off x="8719230" y="2886892"/>
            <a:ext cx="175439" cy="267667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57DCCF90-E6E7-0948-A23F-C5BC9DC1D6FC}"/>
              </a:ext>
            </a:extLst>
          </p:cNvPr>
          <p:cNvSpPr/>
          <p:nvPr/>
        </p:nvSpPr>
        <p:spPr>
          <a:xfrm rot="19969509">
            <a:off x="8910021" y="3171570"/>
            <a:ext cx="129084" cy="597996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63522BBB-2D1C-5749-8E95-1119149B47B5}"/>
              </a:ext>
            </a:extLst>
          </p:cNvPr>
          <p:cNvSpPr/>
          <p:nvPr/>
        </p:nvSpPr>
        <p:spPr>
          <a:xfrm rot="20583478">
            <a:off x="8650099" y="3119043"/>
            <a:ext cx="123901" cy="630472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058E4FF0-6533-F744-8112-55035FD60A75}"/>
              </a:ext>
            </a:extLst>
          </p:cNvPr>
          <p:cNvSpPr/>
          <p:nvPr/>
        </p:nvSpPr>
        <p:spPr>
          <a:xfrm rot="739807">
            <a:off x="8406584" y="4098501"/>
            <a:ext cx="238677" cy="409091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8205A944-1277-2D4C-8C2A-D93E0C5DBDD2}"/>
              </a:ext>
            </a:extLst>
          </p:cNvPr>
          <p:cNvSpPr/>
          <p:nvPr/>
        </p:nvSpPr>
        <p:spPr>
          <a:xfrm rot="3662212">
            <a:off x="8786919" y="3783020"/>
            <a:ext cx="169300" cy="305085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E9924606-1F75-E648-A372-B87558DF541C}"/>
              </a:ext>
            </a:extLst>
          </p:cNvPr>
          <p:cNvSpPr/>
          <p:nvPr/>
        </p:nvSpPr>
        <p:spPr>
          <a:xfrm rot="567333" flipH="1">
            <a:off x="6892275" y="6256678"/>
            <a:ext cx="164479" cy="152501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F362FF90-D5BD-6F4B-B26A-26370D96D98B}"/>
              </a:ext>
            </a:extLst>
          </p:cNvPr>
          <p:cNvSpPr/>
          <p:nvPr/>
        </p:nvSpPr>
        <p:spPr>
          <a:xfrm rot="18075345">
            <a:off x="4030639" y="4579929"/>
            <a:ext cx="1115309" cy="560057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B0A5046A-8E73-1E47-8E8E-964A0AA22ABF}"/>
              </a:ext>
            </a:extLst>
          </p:cNvPr>
          <p:cNvSpPr/>
          <p:nvPr/>
        </p:nvSpPr>
        <p:spPr>
          <a:xfrm rot="19655291">
            <a:off x="3739157" y="3913557"/>
            <a:ext cx="1058516" cy="563555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DB42AC5C-36B1-B341-A580-7BE81122A2F0}"/>
              </a:ext>
            </a:extLst>
          </p:cNvPr>
          <p:cNvCxnSpPr>
            <a:cxnSpLocks/>
            <a:stCxn id="131" idx="3"/>
          </p:cNvCxnSpPr>
          <p:nvPr/>
        </p:nvCxnSpPr>
        <p:spPr>
          <a:xfrm>
            <a:off x="4568056" y="905240"/>
            <a:ext cx="689303" cy="19475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9" name="Oval 128">
            <a:extLst>
              <a:ext uri="{FF2B5EF4-FFF2-40B4-BE49-F238E27FC236}">
                <a16:creationId xmlns:a16="http://schemas.microsoft.com/office/drawing/2014/main" id="{362FC570-D93B-2F40-A1B2-859C2892768F}"/>
              </a:ext>
            </a:extLst>
          </p:cNvPr>
          <p:cNvSpPr/>
          <p:nvPr/>
        </p:nvSpPr>
        <p:spPr>
          <a:xfrm rot="19782827">
            <a:off x="8527465" y="2387541"/>
            <a:ext cx="175439" cy="267667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04BDDB46-07A2-0D42-AA2B-C6339FFC52F0}"/>
              </a:ext>
            </a:extLst>
          </p:cNvPr>
          <p:cNvSpPr txBox="1"/>
          <p:nvPr/>
        </p:nvSpPr>
        <p:spPr>
          <a:xfrm>
            <a:off x="96462" y="1432465"/>
            <a:ext cx="28889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Challex area south of D884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Permit north of D884, east of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water bearing layer zone.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Permit entering swiss territory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conntected by access tunnel</a:t>
            </a:r>
          </a:p>
        </p:txBody>
      </p: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491A2BBB-5783-B64F-A479-B120D993466C}"/>
              </a:ext>
            </a:extLst>
          </p:cNvPr>
          <p:cNvCxnSpPr>
            <a:cxnSpLocks/>
            <a:stCxn id="141" idx="3"/>
          </p:cNvCxnSpPr>
          <p:nvPr/>
        </p:nvCxnSpPr>
        <p:spPr>
          <a:xfrm>
            <a:off x="2985394" y="2094185"/>
            <a:ext cx="784248" cy="58699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8" name="TextBox 147">
            <a:extLst>
              <a:ext uri="{FF2B5EF4-FFF2-40B4-BE49-F238E27FC236}">
                <a16:creationId xmlns:a16="http://schemas.microsoft.com/office/drawing/2014/main" id="{FE3B140D-AEE7-0444-B953-E3020E2E4D41}"/>
              </a:ext>
            </a:extLst>
          </p:cNvPr>
          <p:cNvSpPr txBox="1"/>
          <p:nvPr/>
        </p:nvSpPr>
        <p:spPr>
          <a:xfrm>
            <a:off x="88716" y="3391867"/>
            <a:ext cx="24527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Vulbens south of water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P</a:t>
            </a: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rotection zone until A40</a:t>
            </a:r>
          </a:p>
        </p:txBody>
      </p: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8F48EF02-FF81-7F41-8DE6-611EC9ECD8F0}"/>
              </a:ext>
            </a:extLst>
          </p:cNvPr>
          <p:cNvCxnSpPr>
            <a:cxnSpLocks/>
            <a:stCxn id="148" idx="3"/>
          </p:cNvCxnSpPr>
          <p:nvPr/>
        </p:nvCxnSpPr>
        <p:spPr>
          <a:xfrm>
            <a:off x="2541502" y="3684255"/>
            <a:ext cx="1238605" cy="15166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0" name="TextBox 149">
            <a:extLst>
              <a:ext uri="{FF2B5EF4-FFF2-40B4-BE49-F238E27FC236}">
                <a16:creationId xmlns:a16="http://schemas.microsoft.com/office/drawing/2014/main" id="{6A148B91-C0CA-944E-896A-401D98F50D64}"/>
              </a:ext>
            </a:extLst>
          </p:cNvPr>
          <p:cNvSpPr txBox="1"/>
          <p:nvPr/>
        </p:nvSpPr>
        <p:spPr>
          <a:xfrm>
            <a:off x="265347" y="4194875"/>
            <a:ext cx="23070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Dingy north up to A40,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except water protection</a:t>
            </a:r>
            <a:b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zones</a:t>
            </a:r>
          </a:p>
        </p:txBody>
      </p: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28C8192E-24AE-7742-8E72-ACC78FB2E1A1}"/>
              </a:ext>
            </a:extLst>
          </p:cNvPr>
          <p:cNvCxnSpPr>
            <a:cxnSpLocks/>
            <a:stCxn id="150" idx="3"/>
          </p:cNvCxnSpPr>
          <p:nvPr/>
        </p:nvCxnSpPr>
        <p:spPr>
          <a:xfrm flipV="1">
            <a:off x="2572389" y="4248990"/>
            <a:ext cx="1627358" cy="36138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2" name="TextBox 151">
            <a:extLst>
              <a:ext uri="{FF2B5EF4-FFF2-40B4-BE49-F238E27FC236}">
                <a16:creationId xmlns:a16="http://schemas.microsoft.com/office/drawing/2014/main" id="{5CFFB0D0-1DBB-A141-88B8-82C73C095BC6}"/>
              </a:ext>
            </a:extLst>
          </p:cNvPr>
          <p:cNvSpPr txBox="1"/>
          <p:nvPr/>
        </p:nvSpPr>
        <p:spPr>
          <a:xfrm>
            <a:off x="261793" y="5069401"/>
            <a:ext cx="26003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Minzier area outside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f</a:t>
            </a: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orests, which are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I</a:t>
            </a: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naccessible on mountains</a:t>
            </a:r>
          </a:p>
        </p:txBody>
      </p:sp>
      <p:cxnSp>
        <p:nvCxnSpPr>
          <p:cNvPr id="153" name="Straight Arrow Connector 152">
            <a:extLst>
              <a:ext uri="{FF2B5EF4-FFF2-40B4-BE49-F238E27FC236}">
                <a16:creationId xmlns:a16="http://schemas.microsoft.com/office/drawing/2014/main" id="{FF552009-7344-CD42-8FDD-AF75EB53C6F9}"/>
              </a:ext>
            </a:extLst>
          </p:cNvPr>
          <p:cNvCxnSpPr>
            <a:cxnSpLocks/>
          </p:cNvCxnSpPr>
          <p:nvPr/>
        </p:nvCxnSpPr>
        <p:spPr>
          <a:xfrm flipV="1">
            <a:off x="2902436" y="4883807"/>
            <a:ext cx="1665619" cy="67874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4" name="TextBox 153">
            <a:extLst>
              <a:ext uri="{FF2B5EF4-FFF2-40B4-BE49-F238E27FC236}">
                <a16:creationId xmlns:a16="http://schemas.microsoft.com/office/drawing/2014/main" id="{80043F07-B92D-624E-878E-335335010A77}"/>
              </a:ext>
            </a:extLst>
          </p:cNvPr>
          <p:cNvSpPr txBox="1"/>
          <p:nvPr/>
        </p:nvSpPr>
        <p:spPr>
          <a:xfrm>
            <a:off x="6616877" y="3568922"/>
            <a:ext cx="171232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North &amp; south of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A410 at selected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Places to be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analysed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highlight>
                <a:srgbClr val="DFDFDF"/>
              </a:highlight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individually</a:t>
            </a: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highlight>
                <a:srgbClr val="DFDFDF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1765FBDF-F468-F446-9B2D-EA0ACE2D4DA9}"/>
              </a:ext>
            </a:extLst>
          </p:cNvPr>
          <p:cNvCxnSpPr>
            <a:cxnSpLocks/>
          </p:cNvCxnSpPr>
          <p:nvPr/>
        </p:nvCxnSpPr>
        <p:spPr>
          <a:xfrm>
            <a:off x="5644229" y="4569247"/>
            <a:ext cx="702312" cy="173073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8666CAA5-C6E0-3A4B-BB7E-9A5C1E08A70C}"/>
              </a:ext>
            </a:extLst>
          </p:cNvPr>
          <p:cNvCxnSpPr>
            <a:cxnSpLocks/>
          </p:cNvCxnSpPr>
          <p:nvPr/>
        </p:nvCxnSpPr>
        <p:spPr>
          <a:xfrm flipH="1">
            <a:off x="7085065" y="4883807"/>
            <a:ext cx="108308" cy="90891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8" name="TextBox 157">
            <a:extLst>
              <a:ext uri="{FF2B5EF4-FFF2-40B4-BE49-F238E27FC236}">
                <a16:creationId xmlns:a16="http://schemas.microsoft.com/office/drawing/2014/main" id="{1EF2ACF2-E645-5C4E-83A7-942171361366}"/>
              </a:ext>
            </a:extLst>
          </p:cNvPr>
          <p:cNvSpPr txBox="1"/>
          <p:nvPr/>
        </p:nvSpPr>
        <p:spPr>
          <a:xfrm>
            <a:off x="5123255" y="3215030"/>
            <a:ext cx="17743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Charvonnex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Villy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highlight>
                <a:srgbClr val="DFDFDF"/>
              </a:highlight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Between A41,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railroad 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route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d’Annecy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South of A410</a:t>
            </a: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highlight>
                <a:srgbClr val="DFDFDF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4D7E83B5-4A14-4248-A13E-13D1074440FA}"/>
              </a:ext>
            </a:extLst>
          </p:cNvPr>
          <p:cNvSpPr txBox="1"/>
          <p:nvPr/>
        </p:nvSpPr>
        <p:spPr>
          <a:xfrm>
            <a:off x="9186882" y="6267229"/>
            <a:ext cx="33431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North of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Ollières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, few selected locations</a:t>
            </a: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highlight>
                <a:srgbClr val="DFDFDF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60" name="Straight Arrow Connector 159">
            <a:extLst>
              <a:ext uri="{FF2B5EF4-FFF2-40B4-BE49-F238E27FC236}">
                <a16:creationId xmlns:a16="http://schemas.microsoft.com/office/drawing/2014/main" id="{41E177BC-6797-C540-8D64-0A2DE26EF6A7}"/>
              </a:ext>
            </a:extLst>
          </p:cNvPr>
          <p:cNvCxnSpPr>
            <a:cxnSpLocks/>
          </p:cNvCxnSpPr>
          <p:nvPr/>
        </p:nvCxnSpPr>
        <p:spPr>
          <a:xfrm flipH="1" flipV="1">
            <a:off x="6955982" y="6332929"/>
            <a:ext cx="2317351" cy="39428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1" name="TextBox 160">
            <a:extLst>
              <a:ext uri="{FF2B5EF4-FFF2-40B4-BE49-F238E27FC236}">
                <a16:creationId xmlns:a16="http://schemas.microsoft.com/office/drawing/2014/main" id="{C130E509-384D-CB49-8A3A-E0CF2CD7A2F3}"/>
              </a:ext>
            </a:extLst>
          </p:cNvPr>
          <p:cNvSpPr txBox="1"/>
          <p:nvPr/>
        </p:nvSpPr>
        <p:spPr>
          <a:xfrm>
            <a:off x="9344991" y="706511"/>
            <a:ext cx="27013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GE public plot in Pallanterie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9980C05D-39CD-0B44-81B5-82B41E1DD3B4}"/>
              </a:ext>
            </a:extLst>
          </p:cNvPr>
          <p:cNvSpPr txBox="1"/>
          <p:nvPr/>
        </p:nvSpPr>
        <p:spPr>
          <a:xfrm>
            <a:off x="9562289" y="1008028"/>
            <a:ext cx="25426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GE public plot in Présinge</a:t>
            </a:r>
          </a:p>
        </p:txBody>
      </p:sp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id="{71E922E4-6A6D-9541-918B-EFACC753735F}"/>
              </a:ext>
            </a:extLst>
          </p:cNvPr>
          <p:cNvCxnSpPr>
            <a:cxnSpLocks/>
          </p:cNvCxnSpPr>
          <p:nvPr/>
        </p:nvCxnSpPr>
        <p:spPr>
          <a:xfrm flipH="1">
            <a:off x="7317839" y="874194"/>
            <a:ext cx="2042524" cy="16410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95919482-7CD2-1348-B673-8D2C184B9D9E}"/>
              </a:ext>
            </a:extLst>
          </p:cNvPr>
          <p:cNvCxnSpPr>
            <a:cxnSpLocks/>
          </p:cNvCxnSpPr>
          <p:nvPr/>
        </p:nvCxnSpPr>
        <p:spPr>
          <a:xfrm flipH="1">
            <a:off x="7744959" y="1201246"/>
            <a:ext cx="1773580" cy="41221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5" name="TextBox 164">
            <a:extLst>
              <a:ext uri="{FF2B5EF4-FFF2-40B4-BE49-F238E27FC236}">
                <a16:creationId xmlns:a16="http://schemas.microsoft.com/office/drawing/2014/main" id="{B9A3DCB7-9B3A-7048-890E-BFFBB0F960C8}"/>
              </a:ext>
            </a:extLst>
          </p:cNvPr>
          <p:cNvSpPr txBox="1"/>
          <p:nvPr/>
        </p:nvSpPr>
        <p:spPr>
          <a:xfrm>
            <a:off x="9020799" y="434408"/>
            <a:ext cx="25186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GE public plot in Bellevue</a:t>
            </a:r>
          </a:p>
        </p:txBody>
      </p:sp>
      <p:cxnSp>
        <p:nvCxnSpPr>
          <p:cNvPr id="166" name="Straight Arrow Connector 165">
            <a:extLst>
              <a:ext uri="{FF2B5EF4-FFF2-40B4-BE49-F238E27FC236}">
                <a16:creationId xmlns:a16="http://schemas.microsoft.com/office/drawing/2014/main" id="{311B73DC-9038-484A-A131-42A713BB2B03}"/>
              </a:ext>
            </a:extLst>
          </p:cNvPr>
          <p:cNvCxnSpPr>
            <a:cxnSpLocks/>
          </p:cNvCxnSpPr>
          <p:nvPr/>
        </p:nvCxnSpPr>
        <p:spPr>
          <a:xfrm flipH="1">
            <a:off x="6155818" y="634762"/>
            <a:ext cx="2807700" cy="36831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7" name="TextBox 166">
            <a:extLst>
              <a:ext uri="{FF2B5EF4-FFF2-40B4-BE49-F238E27FC236}">
                <a16:creationId xmlns:a16="http://schemas.microsoft.com/office/drawing/2014/main" id="{2D2F1B23-2F2B-AB4A-913A-B02287AE435F}"/>
              </a:ext>
            </a:extLst>
          </p:cNvPr>
          <p:cNvSpPr txBox="1"/>
          <p:nvPr/>
        </p:nvSpPr>
        <p:spPr>
          <a:xfrm>
            <a:off x="9844418" y="1483462"/>
            <a:ext cx="22605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Selected plots south of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Cranves-Salves</a:t>
            </a:r>
          </a:p>
        </p:txBody>
      </p: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3A10A5AF-A643-7145-96F0-F9BEC1353B7B}"/>
              </a:ext>
            </a:extLst>
          </p:cNvPr>
          <p:cNvCxnSpPr>
            <a:cxnSpLocks/>
          </p:cNvCxnSpPr>
          <p:nvPr/>
        </p:nvCxnSpPr>
        <p:spPr>
          <a:xfrm flipH="1">
            <a:off x="8620067" y="1678877"/>
            <a:ext cx="1220349" cy="85525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Arrow Connector 168">
            <a:extLst>
              <a:ext uri="{FF2B5EF4-FFF2-40B4-BE49-F238E27FC236}">
                <a16:creationId xmlns:a16="http://schemas.microsoft.com/office/drawing/2014/main" id="{2732565B-CFFE-4B43-ABED-36F899E392E7}"/>
              </a:ext>
            </a:extLst>
          </p:cNvPr>
          <p:cNvCxnSpPr>
            <a:cxnSpLocks/>
            <a:stCxn id="170" idx="1"/>
          </p:cNvCxnSpPr>
          <p:nvPr/>
        </p:nvCxnSpPr>
        <p:spPr>
          <a:xfrm flipH="1">
            <a:off x="8806949" y="2329133"/>
            <a:ext cx="1070786" cy="69734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0" name="TextBox 169">
            <a:extLst>
              <a:ext uri="{FF2B5EF4-FFF2-40B4-BE49-F238E27FC236}">
                <a16:creationId xmlns:a16="http://schemas.microsoft.com/office/drawing/2014/main" id="{5ECC4EBA-FB4C-D84D-971D-DD95C154B5D1}"/>
              </a:ext>
            </a:extLst>
          </p:cNvPr>
          <p:cNvSpPr txBox="1"/>
          <p:nvPr/>
        </p:nvSpPr>
        <p:spPr>
          <a:xfrm>
            <a:off x="9877735" y="2036745"/>
            <a:ext cx="22605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Selected plots south of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Bonne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C3320DF4-6E1B-BC4E-98B5-5F73B693EF7E}"/>
              </a:ext>
            </a:extLst>
          </p:cNvPr>
          <p:cNvSpPr txBox="1"/>
          <p:nvPr/>
        </p:nvSpPr>
        <p:spPr>
          <a:xfrm>
            <a:off x="10168598" y="2684723"/>
            <a:ext cx="19856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West of A40 at Arve</a:t>
            </a:r>
          </a:p>
        </p:txBody>
      </p:sp>
      <p:cxnSp>
        <p:nvCxnSpPr>
          <p:cNvPr id="172" name="Straight Arrow Connector 171">
            <a:extLst>
              <a:ext uri="{FF2B5EF4-FFF2-40B4-BE49-F238E27FC236}">
                <a16:creationId xmlns:a16="http://schemas.microsoft.com/office/drawing/2014/main" id="{B1AC8553-7609-F844-BA6D-433A6FEABE70}"/>
              </a:ext>
            </a:extLst>
          </p:cNvPr>
          <p:cNvCxnSpPr>
            <a:cxnSpLocks/>
            <a:stCxn id="171" idx="1"/>
          </p:cNvCxnSpPr>
          <p:nvPr/>
        </p:nvCxnSpPr>
        <p:spPr>
          <a:xfrm flipH="1">
            <a:off x="8661274" y="2854000"/>
            <a:ext cx="1507324" cy="53349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3" name="TextBox 172">
            <a:extLst>
              <a:ext uri="{FF2B5EF4-FFF2-40B4-BE49-F238E27FC236}">
                <a16:creationId xmlns:a16="http://schemas.microsoft.com/office/drawing/2014/main" id="{2B76FF65-3240-2B48-9114-5AA06919E8E2}"/>
              </a:ext>
            </a:extLst>
          </p:cNvPr>
          <p:cNvSpPr txBox="1"/>
          <p:nvPr/>
        </p:nvSpPr>
        <p:spPr>
          <a:xfrm>
            <a:off x="9662931" y="3080561"/>
            <a:ext cx="24753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Some plots in Contamine</a:t>
            </a:r>
            <a:b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sur Arve</a:t>
            </a:r>
          </a:p>
        </p:txBody>
      </p:sp>
      <p:cxnSp>
        <p:nvCxnSpPr>
          <p:cNvPr id="174" name="Straight Arrow Connector 173">
            <a:extLst>
              <a:ext uri="{FF2B5EF4-FFF2-40B4-BE49-F238E27FC236}">
                <a16:creationId xmlns:a16="http://schemas.microsoft.com/office/drawing/2014/main" id="{84445912-2DCE-2444-B564-CC02DB7A7304}"/>
              </a:ext>
            </a:extLst>
          </p:cNvPr>
          <p:cNvCxnSpPr>
            <a:cxnSpLocks/>
            <a:stCxn id="173" idx="1"/>
          </p:cNvCxnSpPr>
          <p:nvPr/>
        </p:nvCxnSpPr>
        <p:spPr>
          <a:xfrm flipH="1">
            <a:off x="8949377" y="3372949"/>
            <a:ext cx="713554" cy="11368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Arrow Connector 174">
            <a:extLst>
              <a:ext uri="{FF2B5EF4-FFF2-40B4-BE49-F238E27FC236}">
                <a16:creationId xmlns:a16="http://schemas.microsoft.com/office/drawing/2014/main" id="{FECFB194-77C1-A842-B885-6D39112EE21D}"/>
              </a:ext>
            </a:extLst>
          </p:cNvPr>
          <p:cNvCxnSpPr>
            <a:cxnSpLocks/>
            <a:stCxn id="176" idx="1"/>
          </p:cNvCxnSpPr>
          <p:nvPr/>
        </p:nvCxnSpPr>
        <p:spPr>
          <a:xfrm flipH="1">
            <a:off x="8879940" y="3800216"/>
            <a:ext cx="843062" cy="13655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6" name="TextBox 175">
            <a:extLst>
              <a:ext uri="{FF2B5EF4-FFF2-40B4-BE49-F238E27FC236}">
                <a16:creationId xmlns:a16="http://schemas.microsoft.com/office/drawing/2014/main" id="{4FE3CC2C-76AA-EC48-A6D9-295AFDFF4CA9}"/>
              </a:ext>
            </a:extLst>
          </p:cNvPr>
          <p:cNvSpPr txBox="1"/>
          <p:nvPr/>
        </p:nvSpPr>
        <p:spPr>
          <a:xfrm>
            <a:off x="9723002" y="3630939"/>
            <a:ext cx="23053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Some plots in Arenthon</a:t>
            </a:r>
          </a:p>
        </p:txBody>
      </p:sp>
      <p:cxnSp>
        <p:nvCxnSpPr>
          <p:cNvPr id="177" name="Straight Arrow Connector 176">
            <a:extLst>
              <a:ext uri="{FF2B5EF4-FFF2-40B4-BE49-F238E27FC236}">
                <a16:creationId xmlns:a16="http://schemas.microsoft.com/office/drawing/2014/main" id="{677ABA88-2997-EC4D-AED9-4AE97322ABE7}"/>
              </a:ext>
            </a:extLst>
          </p:cNvPr>
          <p:cNvCxnSpPr>
            <a:cxnSpLocks/>
          </p:cNvCxnSpPr>
          <p:nvPr/>
        </p:nvCxnSpPr>
        <p:spPr>
          <a:xfrm flipH="1">
            <a:off x="8503356" y="4194875"/>
            <a:ext cx="1034376" cy="13166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8" name="TextBox 177">
            <a:extLst>
              <a:ext uri="{FF2B5EF4-FFF2-40B4-BE49-F238E27FC236}">
                <a16:creationId xmlns:a16="http://schemas.microsoft.com/office/drawing/2014/main" id="{DDB7DE5E-FB0C-8F45-BDE9-E2311DCC2C89}"/>
              </a:ext>
            </a:extLst>
          </p:cNvPr>
          <p:cNvSpPr txBox="1"/>
          <p:nvPr/>
        </p:nvSpPr>
        <p:spPr>
          <a:xfrm>
            <a:off x="9462213" y="3928077"/>
            <a:ext cx="24561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North of Roche-s.-Foron,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industrial area and Etaux</a:t>
            </a:r>
          </a:p>
        </p:txBody>
      </p:sp>
      <p:sp>
        <p:nvSpPr>
          <p:cNvPr id="179" name="Oval 178">
            <a:extLst>
              <a:ext uri="{FF2B5EF4-FFF2-40B4-BE49-F238E27FC236}">
                <a16:creationId xmlns:a16="http://schemas.microsoft.com/office/drawing/2014/main" id="{536859EC-E74E-C946-A4E9-65512696A8C6}"/>
              </a:ext>
            </a:extLst>
          </p:cNvPr>
          <p:cNvSpPr/>
          <p:nvPr/>
        </p:nvSpPr>
        <p:spPr>
          <a:xfrm rot="739807">
            <a:off x="8625121" y="4974371"/>
            <a:ext cx="687193" cy="167308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80" name="Straight Arrow Connector 179">
            <a:extLst>
              <a:ext uri="{FF2B5EF4-FFF2-40B4-BE49-F238E27FC236}">
                <a16:creationId xmlns:a16="http://schemas.microsoft.com/office/drawing/2014/main" id="{53EA079E-3E9A-324F-97B4-F5A5C40240EE}"/>
              </a:ext>
            </a:extLst>
          </p:cNvPr>
          <p:cNvCxnSpPr>
            <a:cxnSpLocks/>
          </p:cNvCxnSpPr>
          <p:nvPr/>
        </p:nvCxnSpPr>
        <p:spPr>
          <a:xfrm flipH="1">
            <a:off x="8942263" y="4918787"/>
            <a:ext cx="1034376" cy="13166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1" name="TextBox 180">
            <a:extLst>
              <a:ext uri="{FF2B5EF4-FFF2-40B4-BE49-F238E27FC236}">
                <a16:creationId xmlns:a16="http://schemas.microsoft.com/office/drawing/2014/main" id="{7A942E37-3308-CB40-A5AF-73A7E24CCDC6}"/>
              </a:ext>
            </a:extLst>
          </p:cNvPr>
          <p:cNvSpPr txBox="1"/>
          <p:nvPr/>
        </p:nvSpPr>
        <p:spPr>
          <a:xfrm>
            <a:off x="9685721" y="4697815"/>
            <a:ext cx="24192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700 m altitude line at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Roche-s.-Foron railroard</a:t>
            </a:r>
          </a:p>
        </p:txBody>
      </p:sp>
      <p:sp>
        <p:nvSpPr>
          <p:cNvPr id="182" name="Oval 181">
            <a:extLst>
              <a:ext uri="{FF2B5EF4-FFF2-40B4-BE49-F238E27FC236}">
                <a16:creationId xmlns:a16="http://schemas.microsoft.com/office/drawing/2014/main" id="{6E7F12E7-8200-884D-A435-ED8F75B068DE}"/>
              </a:ext>
            </a:extLst>
          </p:cNvPr>
          <p:cNvSpPr/>
          <p:nvPr/>
        </p:nvSpPr>
        <p:spPr>
          <a:xfrm rot="1551339">
            <a:off x="4919724" y="1373935"/>
            <a:ext cx="185099" cy="122731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83" name="Straight Arrow Connector 182">
            <a:extLst>
              <a:ext uri="{FF2B5EF4-FFF2-40B4-BE49-F238E27FC236}">
                <a16:creationId xmlns:a16="http://schemas.microsoft.com/office/drawing/2014/main" id="{65869BB0-4B60-0343-81A3-7D9316AF31FC}"/>
              </a:ext>
            </a:extLst>
          </p:cNvPr>
          <p:cNvCxnSpPr>
            <a:cxnSpLocks/>
          </p:cNvCxnSpPr>
          <p:nvPr/>
        </p:nvCxnSpPr>
        <p:spPr>
          <a:xfrm flipV="1">
            <a:off x="4380983" y="1430325"/>
            <a:ext cx="631291" cy="9756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4" name="TextBox 183">
            <a:extLst>
              <a:ext uri="{FF2B5EF4-FFF2-40B4-BE49-F238E27FC236}">
                <a16:creationId xmlns:a16="http://schemas.microsoft.com/office/drawing/2014/main" id="{80E30A04-CC26-C847-9013-FD31D7A2BF9C}"/>
              </a:ext>
            </a:extLst>
          </p:cNvPr>
          <p:cNvSpPr txBox="1"/>
          <p:nvPr/>
        </p:nvSpPr>
        <p:spPr>
          <a:xfrm>
            <a:off x="3259440" y="1337646"/>
            <a:ext cx="11769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CERN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Meyrin site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F5681D5A-AFA2-4748-9F21-A48BA335F5DE}"/>
              </a:ext>
            </a:extLst>
          </p:cNvPr>
          <p:cNvSpPr/>
          <p:nvPr/>
        </p:nvSpPr>
        <p:spPr>
          <a:xfrm rot="3295195">
            <a:off x="7346148" y="4426536"/>
            <a:ext cx="167515" cy="2263205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601D968E-03DB-E54C-B9FA-4519BCD15371}"/>
              </a:ext>
            </a:extLst>
          </p:cNvPr>
          <p:cNvSpPr/>
          <p:nvPr/>
        </p:nvSpPr>
        <p:spPr>
          <a:xfrm rot="19280261">
            <a:off x="8867357" y="4166453"/>
            <a:ext cx="181768" cy="483512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9D9B4A1A-132D-5D47-B109-4C7742E81B87}"/>
              </a:ext>
            </a:extLst>
          </p:cNvPr>
          <p:cNvCxnSpPr>
            <a:cxnSpLocks/>
            <a:stCxn id="178" idx="1"/>
          </p:cNvCxnSpPr>
          <p:nvPr/>
        </p:nvCxnSpPr>
        <p:spPr>
          <a:xfrm flipH="1">
            <a:off x="8955137" y="4220465"/>
            <a:ext cx="507076" cy="2322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2" name="Oval 71">
            <a:extLst>
              <a:ext uri="{FF2B5EF4-FFF2-40B4-BE49-F238E27FC236}">
                <a16:creationId xmlns:a16="http://schemas.microsoft.com/office/drawing/2014/main" id="{5A89A60B-A57D-C54B-A3A1-4BECFD8E0636}"/>
              </a:ext>
            </a:extLst>
          </p:cNvPr>
          <p:cNvSpPr/>
          <p:nvPr/>
        </p:nvSpPr>
        <p:spPr>
          <a:xfrm rot="567333" flipH="1">
            <a:off x="7253761" y="6022284"/>
            <a:ext cx="164479" cy="152501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1878959-1D25-1D46-9332-D29FE7EDE68A}"/>
              </a:ext>
            </a:extLst>
          </p:cNvPr>
          <p:cNvSpPr txBox="1"/>
          <p:nvPr/>
        </p:nvSpPr>
        <p:spPr>
          <a:xfrm>
            <a:off x="9175943" y="5462289"/>
            <a:ext cx="33431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One 3 ha unprotected location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at D2 in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Fillière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 valley</a:t>
            </a: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highlight>
                <a:srgbClr val="DFDFDF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40F62A92-B9AF-1E4E-9027-E86387AF7ACA}"/>
              </a:ext>
            </a:extLst>
          </p:cNvPr>
          <p:cNvCxnSpPr>
            <a:cxnSpLocks/>
            <a:stCxn id="73" idx="1"/>
          </p:cNvCxnSpPr>
          <p:nvPr/>
        </p:nvCxnSpPr>
        <p:spPr>
          <a:xfrm flipH="1">
            <a:off x="7336003" y="5754677"/>
            <a:ext cx="1839940" cy="34271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7" name="Oval 76">
            <a:extLst>
              <a:ext uri="{FF2B5EF4-FFF2-40B4-BE49-F238E27FC236}">
                <a16:creationId xmlns:a16="http://schemas.microsoft.com/office/drawing/2014/main" id="{2FBD5293-14D7-6945-9B03-BAB09286C023}"/>
              </a:ext>
            </a:extLst>
          </p:cNvPr>
          <p:cNvSpPr/>
          <p:nvPr/>
        </p:nvSpPr>
        <p:spPr>
          <a:xfrm rot="18075345">
            <a:off x="5107309" y="5665289"/>
            <a:ext cx="451441" cy="508216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6FDA3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FD2A92D-268E-9041-9D92-9B6C0182664C}"/>
              </a:ext>
            </a:extLst>
          </p:cNvPr>
          <p:cNvSpPr txBox="1"/>
          <p:nvPr/>
        </p:nvSpPr>
        <p:spPr>
          <a:xfrm>
            <a:off x="1475007" y="5944367"/>
            <a:ext cx="1372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North-east of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2F2F2F"/>
                </a:solidFill>
                <a:effectLst/>
                <a:highlight>
                  <a:srgbClr val="DFDFDF"/>
                </a:highlight>
                <a:uLnTx/>
                <a:uFillTx/>
                <a:latin typeface="Arial"/>
                <a:ea typeface="+mn-ea"/>
                <a:cs typeface="+mn-cs"/>
              </a:rPr>
              <a:t>Choisy</a:t>
            </a: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highlight>
                <a:srgbClr val="DFDFDF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57FFB87F-3C84-C445-9DF0-0337B9A419D3}"/>
              </a:ext>
            </a:extLst>
          </p:cNvPr>
          <p:cNvCxnSpPr>
            <a:cxnSpLocks/>
          </p:cNvCxnSpPr>
          <p:nvPr/>
        </p:nvCxnSpPr>
        <p:spPr>
          <a:xfrm flipV="1">
            <a:off x="2879965" y="5970079"/>
            <a:ext cx="2415944" cy="27412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5" name="Title 5">
            <a:extLst>
              <a:ext uri="{FF2B5EF4-FFF2-40B4-BE49-F238E27FC236}">
                <a16:creationId xmlns:a16="http://schemas.microsoft.com/office/drawing/2014/main" id="{28641684-DA5E-0741-8F91-012B644C9BAD}"/>
              </a:ext>
            </a:extLst>
          </p:cNvPr>
          <p:cNvSpPr txBox="1">
            <a:spLocks/>
          </p:cNvSpPr>
          <p:nvPr/>
        </p:nvSpPr>
        <p:spPr>
          <a:xfrm>
            <a:off x="-279176" y="893719"/>
            <a:ext cx="3665244" cy="562168"/>
          </a:xfrm>
          <a:prstGeom prst="rect">
            <a:avLst/>
          </a:prstGeom>
          <a:solidFill>
            <a:schemeClr val="bg1">
              <a:lumMod val="95000"/>
              <a:alpha val="65000"/>
            </a:schemeClr>
          </a:solidFill>
        </p:spPr>
        <p:txBody>
          <a:bodyPr vert="horz" lIns="121920" tIns="60960" rIns="121920" bIns="60960" rtlCol="0" anchor="ctr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ts val="3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40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Target Areas</a:t>
            </a:r>
          </a:p>
        </p:txBody>
      </p:sp>
      <p:sp>
        <p:nvSpPr>
          <p:cNvPr id="70" name="Title 1">
            <a:extLst>
              <a:ext uri="{FF2B5EF4-FFF2-40B4-BE49-F238E27FC236}">
                <a16:creationId xmlns:a16="http://schemas.microsoft.com/office/drawing/2014/main" id="{B21EC937-9646-470D-913F-73B701909AA6}"/>
              </a:ext>
            </a:extLst>
          </p:cNvPr>
          <p:cNvSpPr txBox="1">
            <a:spLocks/>
          </p:cNvSpPr>
          <p:nvPr/>
        </p:nvSpPr>
        <p:spPr>
          <a:xfrm>
            <a:off x="335409" y="29126"/>
            <a:ext cx="11376025" cy="111508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</a:t>
            </a:r>
            <a:r>
              <a:rPr kumimoji="0" lang="en-GB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lacement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lang="en-GB" dirty="0">
                <a:solidFill>
                  <a:srgbClr val="0033A0"/>
                </a:solidFill>
                <a:latin typeface="Arial"/>
              </a:rPr>
              <a:t>S</a:t>
            </a:r>
            <a:r>
              <a:rPr kumimoji="0" lang="en-GB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tudies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(</a:t>
            </a:r>
            <a:r>
              <a:rPr lang="en-GB" dirty="0">
                <a:solidFill>
                  <a:srgbClr val="0033A0"/>
                </a:solidFill>
                <a:latin typeface="Arial"/>
              </a:rPr>
              <a:t>II</a:t>
            </a: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)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81F1C4B-3F4D-4EB0-90E7-5526EF01F4B8}"/>
              </a:ext>
            </a:extLst>
          </p:cNvPr>
          <p:cNvSpPr txBox="1"/>
          <p:nvPr/>
        </p:nvSpPr>
        <p:spPr>
          <a:xfrm>
            <a:off x="9379929" y="79632"/>
            <a:ext cx="2523191" cy="369332"/>
          </a:xfrm>
          <a:prstGeom prst="rect">
            <a:avLst/>
          </a:prstGeom>
          <a:solidFill>
            <a:srgbClr val="FFCCCC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J. Gutleber, V. Mertens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800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D43B6A-E24D-48CE-AF65-9E9A7E54B8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D407F85-19CD-44E8-AC0B-C0186C1C1D02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</a:t>
            </a: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Plans for High-risk Site </a:t>
            </a:r>
            <a:r>
              <a:rPr lang="en-GB" sz="3200" kern="0" dirty="0">
                <a:latin typeface="Arial"/>
              </a:rPr>
              <a:t>I</a:t>
            </a:r>
            <a:r>
              <a:rPr kumimoji="0" lang="en-GB" sz="32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nvestigations</a:t>
            </a:r>
            <a:endParaRPr kumimoji="0" lang="en-US" sz="3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Arial" panose="020B0604020202020204" pitchFamily="34" charset="0"/>
            </a:endParaRPr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A1EA3FD1-ECE7-4B37-8F66-F047E7E0E4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sp>
        <p:nvSpPr>
          <p:cNvPr id="14" name="ZoneTexte 19">
            <a:extLst>
              <a:ext uri="{FF2B5EF4-FFF2-40B4-BE49-F238E27FC236}">
                <a16:creationId xmlns:a16="http://schemas.microsoft.com/office/drawing/2014/main" id="{50CCACE1-A742-4CAC-8182-C6382FFFBFB3}"/>
              </a:ext>
            </a:extLst>
          </p:cNvPr>
          <p:cNvSpPr txBox="1"/>
          <p:nvPr/>
        </p:nvSpPr>
        <p:spPr>
          <a:xfrm>
            <a:off x="5951984" y="764704"/>
            <a:ext cx="5981444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b="1" cap="all" dirty="0">
                <a:latin typeface="Arial Narrow" panose="020B0606020202030204" pitchFamily="34" charset="0"/>
              </a:rPr>
              <a:t>Jura, </a:t>
            </a:r>
            <a:r>
              <a:rPr lang="en-US" b="1" cap="all" dirty="0" err="1">
                <a:latin typeface="Arial Narrow" panose="020B0606020202030204" pitchFamily="34" charset="0"/>
              </a:rPr>
              <a:t>Vuache</a:t>
            </a:r>
            <a:r>
              <a:rPr lang="en-US" b="1" cap="all" dirty="0">
                <a:latin typeface="Arial Narrow" panose="020B0606020202030204" pitchFamily="34" charset="0"/>
              </a:rPr>
              <a:t> (3 Areas)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Top of limestone 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Karstification and filling-in at the tunnel depth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Water pressure</a:t>
            </a:r>
          </a:p>
          <a:p>
            <a:pPr lvl="2"/>
            <a:endParaRPr lang="en-US" dirty="0">
              <a:latin typeface="Arial Narrow" panose="020B0606020202030204" pitchFamily="34" charset="0"/>
            </a:endParaRPr>
          </a:p>
          <a:p>
            <a:pPr lvl="1"/>
            <a:r>
              <a:rPr lang="en-US" b="1" cap="all" dirty="0">
                <a:latin typeface="Arial Narrow" panose="020B0606020202030204" pitchFamily="34" charset="0"/>
              </a:rPr>
              <a:t>Lake, Rhône, </a:t>
            </a:r>
            <a:r>
              <a:rPr lang="en-US" b="1" cap="all" dirty="0" err="1">
                <a:latin typeface="Arial Narrow" panose="020B0606020202030204" pitchFamily="34" charset="0"/>
              </a:rPr>
              <a:t>Arve</a:t>
            </a:r>
            <a:r>
              <a:rPr lang="en-US" b="1" cap="all" dirty="0">
                <a:latin typeface="Arial Narrow" panose="020B0606020202030204" pitchFamily="34" charset="0"/>
              </a:rPr>
              <a:t> and </a:t>
            </a:r>
            <a:r>
              <a:rPr lang="en-US" b="1" cap="all" dirty="0" err="1">
                <a:latin typeface="Arial Narrow" panose="020B0606020202030204" pitchFamily="34" charset="0"/>
              </a:rPr>
              <a:t>Usses</a:t>
            </a:r>
            <a:r>
              <a:rPr lang="en-US" b="1" cap="all" dirty="0">
                <a:latin typeface="Arial Narrow" panose="020B0606020202030204" pitchFamily="34" charset="0"/>
              </a:rPr>
              <a:t> Valley (4 Areas)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Top of the molasse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Quaternary soft grounds, water bearing layers</a:t>
            </a:r>
          </a:p>
          <a:p>
            <a:pPr lvl="2"/>
            <a:endParaRPr lang="en-US" dirty="0">
              <a:latin typeface="Arial Narrow" panose="020B0606020202030204" pitchFamily="34" charset="0"/>
            </a:endParaRPr>
          </a:p>
          <a:p>
            <a:pPr lvl="1"/>
            <a:r>
              <a:rPr lang="en-US" b="1" cap="all" dirty="0" err="1">
                <a:latin typeface="Arial Narrow" panose="020B0606020202030204" pitchFamily="34" charset="0"/>
              </a:rPr>
              <a:t>Mandallaz</a:t>
            </a:r>
            <a:r>
              <a:rPr lang="en-US" b="1" cap="all" dirty="0">
                <a:latin typeface="Arial Narrow" panose="020B0606020202030204" pitchFamily="34" charset="0"/>
              </a:rPr>
              <a:t> (1 Areas)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Water pressure at the tunnel level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Karstification </a:t>
            </a:r>
          </a:p>
          <a:p>
            <a:pPr lvl="1"/>
            <a:endParaRPr lang="en-US" b="1" cap="all" dirty="0">
              <a:latin typeface="Arial Narrow" panose="020B0606020202030204" pitchFamily="34" charset="0"/>
            </a:endParaRPr>
          </a:p>
          <a:p>
            <a:pPr lvl="1"/>
            <a:r>
              <a:rPr lang="en-US" b="1" cap="all" dirty="0" err="1">
                <a:latin typeface="Arial Narrow" panose="020B0606020202030204" pitchFamily="34" charset="0"/>
              </a:rPr>
              <a:t>Bornes</a:t>
            </a:r>
            <a:r>
              <a:rPr lang="en-US" b="1" cap="all" dirty="0">
                <a:latin typeface="Arial Narrow" panose="020B0606020202030204" pitchFamily="34" charset="0"/>
              </a:rPr>
              <a:t> (1 Area)</a:t>
            </a:r>
          </a:p>
          <a:p>
            <a:pPr lvl="1"/>
            <a:r>
              <a:rPr lang="en-US" dirty="0">
                <a:latin typeface="Arial Narrow" panose="020B0606020202030204" pitchFamily="34" charset="0"/>
              </a:rPr>
              <a:t>High overburden molasse properties</a:t>
            </a:r>
          </a:p>
          <a:p>
            <a:pPr lvl="1"/>
            <a:r>
              <a:rPr lang="en-US" b="0" i="0" u="none" strike="noStrike" baseline="0" dirty="0">
                <a:latin typeface="Arial Narrow" panose="020B0606020202030204" pitchFamily="34" charset="0"/>
              </a:rPr>
              <a:t>Thrust zones</a:t>
            </a:r>
          </a:p>
          <a:p>
            <a:pPr lvl="1"/>
            <a:endParaRPr lang="en-US" sz="2400" dirty="0">
              <a:latin typeface="Arial Narrow" panose="020B0606020202030204" pitchFamily="34" charset="0"/>
            </a:endParaRPr>
          </a:p>
          <a:p>
            <a:pPr lvl="1"/>
            <a:r>
              <a:rPr lang="en-US" sz="2000" b="1" dirty="0">
                <a:latin typeface="Arial Narrow" panose="020B0606020202030204" pitchFamily="34" charset="0"/>
              </a:rPr>
              <a:t>Site investigations planned for mid 2023 – mid 2025: </a:t>
            </a:r>
          </a:p>
          <a:p>
            <a:pPr lvl="1"/>
            <a:r>
              <a:rPr lang="en-US" sz="2000" b="1" dirty="0">
                <a:latin typeface="Arial Narrow" panose="020B0606020202030204" pitchFamily="34" charset="0"/>
              </a:rPr>
              <a:t>~40-50 drillings, 100 km of seismic lines</a:t>
            </a:r>
            <a:endParaRPr lang="en-US" sz="1600" b="1" dirty="0">
              <a:latin typeface="Arial Narrow" panose="020B0606020202030204" pitchFamily="34" charset="0"/>
            </a:endParaRPr>
          </a:p>
        </p:txBody>
      </p:sp>
      <p:pic>
        <p:nvPicPr>
          <p:cNvPr id="15" name="Image 2">
            <a:extLst>
              <a:ext uri="{FF2B5EF4-FFF2-40B4-BE49-F238E27FC236}">
                <a16:creationId xmlns:a16="http://schemas.microsoft.com/office/drawing/2014/main" id="{54280D0C-D88E-434A-AC66-232FD0F31EB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337" t="22001" r="19060" b="14656"/>
          <a:stretch/>
        </p:blipFill>
        <p:spPr>
          <a:xfrm>
            <a:off x="9228" y="783754"/>
            <a:ext cx="5981444" cy="538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678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1">
            <a:extLst>
              <a:ext uri="{FF2B5EF4-FFF2-40B4-BE49-F238E27FC236}">
                <a16:creationId xmlns:a16="http://schemas.microsoft.com/office/drawing/2014/main" id="{B2E894BA-850B-4911-9EEF-44DEDB296385}"/>
              </a:ext>
            </a:extLst>
          </p:cNvPr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kumimoji="0" lang="en-US" sz="3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lang="en-US" sz="3600" kern="0" dirty="0">
                <a:latin typeface="Arial"/>
              </a:rPr>
              <a:t>CE Preparatory </a:t>
            </a:r>
            <a:r>
              <a:rPr lang="en-US" kern="0" dirty="0">
                <a:latin typeface="Arial"/>
              </a:rPr>
              <a:t>A</a:t>
            </a:r>
            <a:r>
              <a:rPr lang="en-US" sz="3600" kern="0" dirty="0">
                <a:latin typeface="Arial"/>
              </a:rPr>
              <a:t>ctivities 2020 - 2030</a:t>
            </a:r>
            <a:endParaRPr lang="en-GB" sz="3800" kern="0" dirty="0">
              <a:latin typeface="Arial"/>
            </a:endParaRPr>
          </a:p>
        </p:txBody>
      </p:sp>
      <p:sp>
        <p:nvSpPr>
          <p:cNvPr id="112" name="Content Placeholder 4">
            <a:extLst>
              <a:ext uri="{FF2B5EF4-FFF2-40B4-BE49-F238E27FC236}">
                <a16:creationId xmlns:a16="http://schemas.microsoft.com/office/drawing/2014/main" id="{B95D7C12-1FAD-4A8A-9FC2-7C0CB50D21C0}"/>
              </a:ext>
            </a:extLst>
          </p:cNvPr>
          <p:cNvSpPr txBox="1">
            <a:spLocks/>
          </p:cNvSpPr>
          <p:nvPr/>
        </p:nvSpPr>
        <p:spPr>
          <a:xfrm>
            <a:off x="335360" y="4653136"/>
            <a:ext cx="11593288" cy="122274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450"/>
              </a:spcAft>
              <a:buClr>
                <a:srgbClr val="1F497D"/>
              </a:buClr>
            </a:pPr>
            <a:r>
              <a:rPr lang="en-GB" b="1" dirty="0">
                <a:solidFill>
                  <a:prstClr val="black"/>
                </a:solidFill>
                <a:latin typeface="Calibri"/>
              </a:rPr>
              <a:t>Technical schedule of main processes leading to </a:t>
            </a:r>
            <a:r>
              <a:rPr lang="en-GB" b="1" dirty="0">
                <a:solidFill>
                  <a:srgbClr val="FF0000"/>
                </a:solidFill>
                <a:latin typeface="Calibri"/>
              </a:rPr>
              <a:t>start of construction begin 2030s</a:t>
            </a:r>
            <a:endParaRPr lang="en-GB" b="1" dirty="0">
              <a:solidFill>
                <a:prstClr val="black"/>
              </a:solidFill>
              <a:latin typeface="Calibri"/>
            </a:endParaRPr>
          </a:p>
          <a:p>
            <a:pPr>
              <a:spcBef>
                <a:spcPts val="0"/>
              </a:spcBef>
              <a:spcAft>
                <a:spcPts val="450"/>
              </a:spcAft>
              <a:buClr>
                <a:srgbClr val="1F497D"/>
              </a:buClr>
            </a:pPr>
            <a:r>
              <a:rPr lang="en-US" b="1" dirty="0">
                <a:solidFill>
                  <a:srgbClr val="FF0000"/>
                </a:solidFill>
                <a:latin typeface="Calibri"/>
              </a:rPr>
              <a:t>For proof of principle feasibility: High risk area site investigations, 2022 – 2024</a:t>
            </a:r>
          </a:p>
          <a:p>
            <a:pPr>
              <a:spcBef>
                <a:spcPts val="0"/>
              </a:spcBef>
              <a:spcAft>
                <a:spcPts val="450"/>
              </a:spcAft>
              <a:buClr>
                <a:srgbClr val="1F497D"/>
              </a:buClr>
            </a:pPr>
            <a:r>
              <a:rPr lang="en-US" b="1" dirty="0">
                <a:solidFill>
                  <a:srgbClr val="0000FF"/>
                </a:solidFill>
                <a:latin typeface="Calibri"/>
              </a:rPr>
              <a:t>Followed by update of civil engineering conceptual design and CE cost estimate 2025</a:t>
            </a:r>
          </a:p>
        </p:txBody>
      </p:sp>
      <p:pic>
        <p:nvPicPr>
          <p:cNvPr id="114" name="Picture 113">
            <a:extLst>
              <a:ext uri="{FF2B5EF4-FFF2-40B4-BE49-F238E27FC236}">
                <a16:creationId xmlns:a16="http://schemas.microsoft.com/office/drawing/2014/main" id="{9AEFE277-68AC-40E7-9ED4-A6461547E34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537" b="40343"/>
          <a:stretch/>
        </p:blipFill>
        <p:spPr>
          <a:xfrm>
            <a:off x="47328" y="1268759"/>
            <a:ext cx="11953328" cy="32440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6F961F0-165A-514B-B2F1-EB6E79E2B8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53" y="57873"/>
            <a:ext cx="1203889" cy="5383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E8F7865-918B-FF4F-8821-C7A70B7B8E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407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6B40EC6-033B-4095-9394-F41CDBF7E1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87" y="1066441"/>
            <a:ext cx="3982629" cy="252623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AD9A66D-6044-45DA-B476-824415356134}"/>
              </a:ext>
            </a:extLst>
          </p:cNvPr>
          <p:cNvSpPr txBox="1"/>
          <p:nvPr/>
        </p:nvSpPr>
        <p:spPr>
          <a:xfrm>
            <a:off x="4007768" y="980728"/>
            <a:ext cx="818423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3399"/>
                </a:solidFill>
                <a:latin typeface="Calibri"/>
              </a:rPr>
              <a:t>FCC-</a:t>
            </a:r>
            <a:r>
              <a:rPr lang="en-US" sz="2800" b="1" dirty="0" err="1">
                <a:solidFill>
                  <a:srgbClr val="003399"/>
                </a:solidFill>
                <a:latin typeface="Calibri"/>
              </a:rPr>
              <a:t>ee</a:t>
            </a:r>
            <a:r>
              <a:rPr lang="en-US" sz="2800" b="1" dirty="0">
                <a:solidFill>
                  <a:srgbClr val="003399"/>
                </a:solidFill>
                <a:latin typeface="Calibri"/>
              </a:rPr>
              <a:t> complete arc half-cell mock-up</a:t>
            </a:r>
          </a:p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including girder, vacuum system with antechamber + pumps, dipole, quadrupole + sext. magnets, BPMs, cooling + alignment systems, technical infrastructure interfaces.</a:t>
            </a:r>
            <a:endParaRPr lang="en-GB" sz="24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CCC5C5-1897-4545-AAB3-F4297149F2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32" y="3767832"/>
            <a:ext cx="5256584" cy="2378397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98DF315F-D4CC-4297-A04F-A8744083AE02}"/>
              </a:ext>
            </a:extLst>
          </p:cNvPr>
          <p:cNvSpPr txBox="1"/>
          <p:nvPr/>
        </p:nvSpPr>
        <p:spPr>
          <a:xfrm>
            <a:off x="5499334" y="2780928"/>
            <a:ext cx="650132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3399"/>
                </a:solidFill>
                <a:latin typeface="Calibri"/>
              </a:rPr>
              <a:t>Key beam diagnostics elements</a:t>
            </a:r>
          </a:p>
          <a:p>
            <a:r>
              <a:rPr lang="en-US" sz="2400" dirty="0">
                <a:solidFill>
                  <a:prstClr val="black"/>
                </a:solidFill>
                <a:latin typeface="Calibri"/>
              </a:rPr>
              <a:t>bunch-by-bunch turn-by-turn </a:t>
            </a:r>
            <a:r>
              <a:rPr lang="en-US" sz="2400" b="1" dirty="0">
                <a:solidFill>
                  <a:prstClr val="black"/>
                </a:solidFill>
                <a:latin typeface="Calibri"/>
              </a:rPr>
              <a:t>longitudinal charge density profiles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based on </a:t>
            </a:r>
            <a:r>
              <a:rPr lang="en-GB" sz="2400" dirty="0">
                <a:solidFill>
                  <a:prstClr val="black"/>
                </a:solidFill>
                <a:latin typeface="Calibri"/>
              </a:rPr>
              <a:t>electro-optical spectral decoding (beam tests at KIT/KARA) ;                        	</a:t>
            </a:r>
            <a:r>
              <a:rPr lang="en-GB" sz="2400" b="1" dirty="0">
                <a:solidFill>
                  <a:prstClr val="black"/>
                </a:solidFill>
                <a:latin typeface="Calibri"/>
              </a:rPr>
              <a:t>ultra-low emittance measurement </a:t>
            </a:r>
            <a:r>
              <a:rPr lang="en-GB" sz="2400" dirty="0">
                <a:solidFill>
                  <a:prstClr val="black"/>
                </a:solidFill>
                <a:latin typeface="Calibri"/>
              </a:rPr>
              <a:t>(X-ray 	interferometer tests at </a:t>
            </a:r>
            <a:r>
              <a:rPr lang="en-GB" sz="2400" dirty="0" err="1">
                <a:solidFill>
                  <a:prstClr val="black"/>
                </a:solidFill>
                <a:latin typeface="Calibri"/>
              </a:rPr>
              <a:t>SuperKEKB</a:t>
            </a:r>
            <a:r>
              <a:rPr lang="en-GB" sz="2400" dirty="0">
                <a:solidFill>
                  <a:prstClr val="black"/>
                </a:solidFill>
                <a:latin typeface="Calibri"/>
              </a:rPr>
              <a:t>, ALBA) ;	</a:t>
            </a:r>
            <a:r>
              <a:rPr lang="en-GB" sz="2400" b="1" dirty="0">
                <a:solidFill>
                  <a:prstClr val="black"/>
                </a:solidFill>
                <a:latin typeface="Calibri"/>
              </a:rPr>
              <a:t>beam-loss monitors </a:t>
            </a:r>
            <a:r>
              <a:rPr lang="en-GB" sz="2400" dirty="0">
                <a:solidFill>
                  <a:prstClr val="black"/>
                </a:solidFill>
                <a:latin typeface="Calibri"/>
              </a:rPr>
              <a:t>(</a:t>
            </a:r>
            <a:r>
              <a:rPr lang="en-GB" sz="2400" dirty="0" err="1">
                <a:solidFill>
                  <a:prstClr val="black"/>
                </a:solidFill>
                <a:latin typeface="Calibri"/>
              </a:rPr>
              <a:t>IJCLab</a:t>
            </a:r>
            <a:r>
              <a:rPr lang="en-GB" sz="2400" dirty="0">
                <a:solidFill>
                  <a:prstClr val="black"/>
                </a:solidFill>
                <a:latin typeface="Calibri"/>
              </a:rPr>
              <a:t>/KEK?) ;</a:t>
            </a:r>
          </a:p>
          <a:p>
            <a:r>
              <a:rPr lang="en-GB" sz="2400" dirty="0">
                <a:solidFill>
                  <a:prstClr val="black"/>
                </a:solidFill>
                <a:latin typeface="Calibri"/>
              </a:rPr>
              <a:t>	</a:t>
            </a:r>
            <a:r>
              <a:rPr lang="en-GB" sz="2400" b="1" dirty="0" err="1">
                <a:solidFill>
                  <a:prstClr val="black"/>
                </a:solidFill>
                <a:latin typeface="Calibri"/>
              </a:rPr>
              <a:t>beamstrahlung</a:t>
            </a:r>
            <a:r>
              <a:rPr lang="en-GB" sz="2400" b="1" dirty="0">
                <a:solidFill>
                  <a:prstClr val="black"/>
                </a:solidFill>
                <a:latin typeface="Calibri"/>
              </a:rPr>
              <a:t> monitor </a:t>
            </a:r>
            <a:r>
              <a:rPr lang="en-GB" sz="2400" dirty="0">
                <a:solidFill>
                  <a:prstClr val="black"/>
                </a:solidFill>
                <a:latin typeface="Calibri"/>
              </a:rPr>
              <a:t>(KEK);		</a:t>
            </a:r>
            <a:r>
              <a:rPr lang="en-GB" sz="2400" b="1" dirty="0">
                <a:solidFill>
                  <a:prstClr val="black"/>
                </a:solidFill>
                <a:latin typeface="Calibri"/>
              </a:rPr>
              <a:t>polarimeter</a:t>
            </a:r>
            <a:r>
              <a:rPr lang="en-GB" sz="2400" dirty="0">
                <a:solidFill>
                  <a:prstClr val="black"/>
                </a:solidFill>
                <a:latin typeface="Calibri"/>
              </a:rPr>
              <a:t> ; </a:t>
            </a:r>
            <a:r>
              <a:rPr lang="en-GB" sz="2400" b="1" dirty="0">
                <a:solidFill>
                  <a:prstClr val="black"/>
                </a:solidFill>
                <a:latin typeface="Calibri"/>
              </a:rPr>
              <a:t>luminometer </a:t>
            </a:r>
            <a:endParaRPr lang="en-GB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8" name="Title 1">
            <a:extLst>
              <a:ext uri="{FF2B5EF4-FFF2-40B4-BE49-F238E27FC236}">
                <a16:creationId xmlns:a16="http://schemas.microsoft.com/office/drawing/2014/main" id="{B2E894BA-850B-4911-9EEF-44DEDB296385}"/>
              </a:ext>
            </a:extLst>
          </p:cNvPr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</a:t>
            </a:r>
            <a:r>
              <a:rPr lang="en-GB" kern="0" dirty="0">
                <a:latin typeface="Arial"/>
              </a:rPr>
              <a:t>FCC Key Deliverables: Prototypes by 2025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CEFC3E7-1F74-3945-8879-80527F6EBE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353" y="57873"/>
            <a:ext cx="1203889" cy="5383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4F7E0B7-7E62-BD47-B974-E330CEC9B7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989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737F6A81-5B76-40C6-97C8-74213D41F0B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755" y="1484785"/>
            <a:ext cx="2859845" cy="11510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99523E1-6240-402B-80C0-06B5D55A3E2A}"/>
              </a:ext>
            </a:extLst>
          </p:cNvPr>
          <p:cNvSpPr txBox="1"/>
          <p:nvPr/>
        </p:nvSpPr>
        <p:spPr>
          <a:xfrm>
            <a:off x="6744072" y="980728"/>
            <a:ext cx="4752528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003399"/>
                </a:solidFill>
                <a:latin typeface="Calibri"/>
              </a:rPr>
              <a:t>High-yield positron source </a:t>
            </a:r>
          </a:p>
          <a:p>
            <a:pPr>
              <a:defRPr/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target with DC SC solenoid or flux </a:t>
            </a:r>
          </a:p>
          <a:p>
            <a:pPr>
              <a:defRPr/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concentrator </a:t>
            </a:r>
            <a:r>
              <a:rPr lang="en-GB" sz="2000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pPr>
              <a:defRPr/>
            </a:pPr>
            <a:endParaRPr lang="en-GB" sz="2000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endParaRPr lang="en-GB" sz="2000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r>
              <a:rPr lang="en-GB" sz="2000" dirty="0">
                <a:solidFill>
                  <a:prstClr val="black"/>
                </a:solidFill>
                <a:latin typeface="Calibri"/>
              </a:rPr>
              <a:t>		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135099A-E836-47AB-8212-03C49778B95D}"/>
              </a:ext>
            </a:extLst>
          </p:cNvPr>
          <p:cNvSpPr/>
          <p:nvPr/>
        </p:nvSpPr>
        <p:spPr>
          <a:xfrm flipH="1">
            <a:off x="1991545" y="1241465"/>
            <a:ext cx="410445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003399"/>
                </a:solidFill>
                <a:latin typeface="Calibri"/>
              </a:rPr>
              <a:t>400 MHz SRF cryomodule, </a:t>
            </a:r>
          </a:p>
          <a:p>
            <a:pPr>
              <a:defRPr/>
            </a:pPr>
            <a:r>
              <a:rPr lang="en-US" sz="2000" b="1" dirty="0">
                <a:solidFill>
                  <a:srgbClr val="003399"/>
                </a:solidFill>
                <a:latin typeface="Calibri"/>
              </a:rPr>
              <a:t>+ prototype multi-cell cavities for FCC ZH operation</a:t>
            </a:r>
          </a:p>
          <a:p>
            <a:pPr>
              <a:defRPr/>
            </a:pPr>
            <a:r>
              <a:rPr lang="en-US" sz="2000" b="1" dirty="0">
                <a:solidFill>
                  <a:srgbClr val="003399"/>
                </a:solidFill>
                <a:latin typeface="Calibri"/>
              </a:rPr>
              <a:t>High-efficiency RF power sources</a:t>
            </a:r>
          </a:p>
        </p:txBody>
      </p:sp>
      <p:pic>
        <p:nvPicPr>
          <p:cNvPr id="7" name="Picture 6" descr="A picture containing indoor, building, table, sitting&#10;&#10;Description automatically generated">
            <a:extLst>
              <a:ext uri="{FF2B5EF4-FFF2-40B4-BE49-F238E27FC236}">
                <a16:creationId xmlns:a16="http://schemas.microsoft.com/office/drawing/2014/main" id="{07B7FC55-F67B-434C-9EBC-014079C3D42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8" y="1032487"/>
            <a:ext cx="1800201" cy="240026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A8D7BBB-1DCA-40BC-8591-9E728A3BFAAF}"/>
              </a:ext>
            </a:extLst>
          </p:cNvPr>
          <p:cNvSpPr txBox="1"/>
          <p:nvPr/>
        </p:nvSpPr>
        <p:spPr>
          <a:xfrm>
            <a:off x="2639616" y="2780928"/>
            <a:ext cx="489654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003399"/>
                </a:solidFill>
                <a:latin typeface="Calibri"/>
              </a:rPr>
              <a:t>Positron capture </a:t>
            </a:r>
            <a:r>
              <a:rPr lang="en-US" sz="2400" b="1" dirty="0" err="1">
                <a:solidFill>
                  <a:srgbClr val="003399"/>
                </a:solidFill>
                <a:latin typeface="Calibri"/>
              </a:rPr>
              <a:t>linac</a:t>
            </a:r>
            <a:endParaRPr lang="en-US" sz="2400" b="1" dirty="0">
              <a:solidFill>
                <a:srgbClr val="003399"/>
              </a:solidFill>
              <a:latin typeface="Calibri"/>
            </a:endParaRPr>
          </a:p>
          <a:p>
            <a:pPr>
              <a:defRPr/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large aperture S-band </a:t>
            </a:r>
            <a:r>
              <a:rPr lang="en-US" sz="2000" dirty="0" err="1">
                <a:solidFill>
                  <a:prstClr val="black"/>
                </a:solidFill>
                <a:latin typeface="Calibri"/>
              </a:rPr>
              <a:t>linac</a:t>
            </a:r>
            <a:r>
              <a:rPr lang="en-GB" sz="2000" dirty="0">
                <a:solidFill>
                  <a:prstClr val="black"/>
                </a:solidFill>
                <a:latin typeface="Calibri"/>
              </a:rPr>
              <a:t>	  </a:t>
            </a:r>
          </a:p>
          <a:p>
            <a:pPr>
              <a:defRPr/>
            </a:pPr>
            <a:endParaRPr lang="en-GB" sz="2000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endParaRPr lang="en-GB" sz="2000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r>
              <a:rPr lang="en-GB" sz="2000" dirty="0">
                <a:solidFill>
                  <a:prstClr val="black"/>
                </a:solidFill>
                <a:latin typeface="Calibri"/>
              </a:rPr>
              <a:t>		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453E3C-58A6-4385-876C-C28146F91EE9}"/>
              </a:ext>
            </a:extLst>
          </p:cNvPr>
          <p:cNvSpPr txBox="1"/>
          <p:nvPr/>
        </p:nvSpPr>
        <p:spPr>
          <a:xfrm>
            <a:off x="6816080" y="2540754"/>
            <a:ext cx="5015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003399"/>
                </a:solidFill>
                <a:latin typeface="Calibri"/>
              </a:rPr>
              <a:t>Beam test of e</a:t>
            </a:r>
            <a:r>
              <a:rPr lang="en-US" sz="2400" b="1" baseline="30000" dirty="0">
                <a:solidFill>
                  <a:srgbClr val="003399"/>
                </a:solidFill>
                <a:latin typeface="Calibri"/>
              </a:rPr>
              <a:t>+</a:t>
            </a:r>
            <a:r>
              <a:rPr lang="en-US" sz="2400" b="1" dirty="0">
                <a:solidFill>
                  <a:srgbClr val="003399"/>
                </a:solidFill>
                <a:latin typeface="Calibri"/>
              </a:rPr>
              <a:t> source &amp; capture </a:t>
            </a:r>
            <a:r>
              <a:rPr lang="en-US" sz="2400" b="1" dirty="0" err="1">
                <a:solidFill>
                  <a:srgbClr val="003399"/>
                </a:solidFill>
                <a:latin typeface="Calibri"/>
              </a:rPr>
              <a:t>linac</a:t>
            </a:r>
            <a:r>
              <a:rPr lang="en-US" sz="2400" b="1" dirty="0">
                <a:solidFill>
                  <a:srgbClr val="003399"/>
                </a:solidFill>
                <a:latin typeface="Calibri"/>
              </a:rPr>
              <a:t> at </a:t>
            </a:r>
            <a:r>
              <a:rPr lang="en-US" sz="2400" b="1" dirty="0" err="1">
                <a:solidFill>
                  <a:srgbClr val="003399"/>
                </a:solidFill>
                <a:latin typeface="Calibri"/>
              </a:rPr>
              <a:t>SwissFEL</a:t>
            </a:r>
            <a:r>
              <a:rPr lang="en-US" sz="2400" b="1" dirty="0">
                <a:solidFill>
                  <a:srgbClr val="003399"/>
                </a:solidFill>
                <a:latin typeface="Calibri"/>
              </a:rPr>
              <a:t> – yield measurement</a:t>
            </a:r>
            <a:endParaRPr lang="en-GB" sz="2000" dirty="0">
              <a:solidFill>
                <a:srgbClr val="003399"/>
              </a:solidFill>
              <a:latin typeface="Calibri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FDEBB9A-E969-4345-BBA0-772650CC67F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236"/>
          <a:stretch/>
        </p:blipFill>
        <p:spPr>
          <a:xfrm>
            <a:off x="6816080" y="3140968"/>
            <a:ext cx="5400600" cy="275404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3086583-F01D-4BB4-A213-8C2CF3C96A8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928"/>
          <a:stretch/>
        </p:blipFill>
        <p:spPr>
          <a:xfrm>
            <a:off x="1991544" y="3501008"/>
            <a:ext cx="4744996" cy="195896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0CB4902-44C3-47AF-B2C6-7C155B5D270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470"/>
          <a:stretch/>
        </p:blipFill>
        <p:spPr>
          <a:xfrm>
            <a:off x="338806" y="3806540"/>
            <a:ext cx="1652738" cy="149466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15FB9551-2CF0-4CC7-B892-56CB7BBE58DA}"/>
              </a:ext>
            </a:extLst>
          </p:cNvPr>
          <p:cNvSpPr txBox="1"/>
          <p:nvPr/>
        </p:nvSpPr>
        <p:spPr>
          <a:xfrm>
            <a:off x="1796819" y="5078592"/>
            <a:ext cx="1490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prstClr val="white"/>
                </a:solidFill>
                <a:latin typeface="Calibri"/>
              </a:rPr>
              <a:t>SwissFEL</a:t>
            </a:r>
            <a:r>
              <a:rPr lang="en-US" dirty="0">
                <a:solidFill>
                  <a:prstClr val="white"/>
                </a:solidFill>
                <a:latin typeface="Calibri"/>
              </a:rPr>
              <a:t> </a:t>
            </a:r>
            <a:r>
              <a:rPr lang="en-US" dirty="0" err="1">
                <a:solidFill>
                  <a:prstClr val="white"/>
                </a:solidFill>
                <a:latin typeface="Calibri"/>
              </a:rPr>
              <a:t>linac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1" name="Content Placeholder 4">
            <a:extLst>
              <a:ext uri="{FF2B5EF4-FFF2-40B4-BE49-F238E27FC236}">
                <a16:creationId xmlns:a16="http://schemas.microsoft.com/office/drawing/2014/main" id="{60E9B528-B7EA-4137-9272-312F7D1C5052}"/>
              </a:ext>
            </a:extLst>
          </p:cNvPr>
          <p:cNvSpPr txBox="1">
            <a:spLocks/>
          </p:cNvSpPr>
          <p:nvPr/>
        </p:nvSpPr>
        <p:spPr>
          <a:xfrm>
            <a:off x="292056" y="5464656"/>
            <a:ext cx="9217024" cy="715393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spcBef>
                <a:spcPts val="0"/>
              </a:spcBef>
              <a:spcAft>
                <a:spcPts val="450"/>
              </a:spcAft>
              <a:buClr>
                <a:srgbClr val="1F497D"/>
              </a:buClr>
              <a:buNone/>
            </a:pPr>
            <a:r>
              <a:rPr lang="en-US" sz="2000" b="1" dirty="0">
                <a:solidFill>
                  <a:srgbClr val="FF0000"/>
                </a:solidFill>
                <a:latin typeface="Calibri"/>
              </a:rPr>
              <a:t>Strong support from Switzerland via CHART II </a:t>
            </a:r>
            <a:r>
              <a:rPr lang="en-US" sz="2000" b="1" dirty="0" err="1">
                <a:solidFill>
                  <a:srgbClr val="FF0000"/>
                </a:solidFill>
                <a:latin typeface="Calibri"/>
              </a:rPr>
              <a:t>programme</a:t>
            </a:r>
            <a:r>
              <a:rPr lang="en-US" sz="2000" b="1" dirty="0">
                <a:solidFill>
                  <a:srgbClr val="FF0000"/>
                </a:solidFill>
                <a:latin typeface="Calibri"/>
              </a:rPr>
              <a:t> 2019 – 2024 for                     FCC-</a:t>
            </a:r>
            <a:r>
              <a:rPr lang="en-US" sz="2000" b="1" dirty="0" err="1">
                <a:solidFill>
                  <a:srgbClr val="FF0000"/>
                </a:solidFill>
                <a:latin typeface="Calibri"/>
              </a:rPr>
              <a:t>ee</a:t>
            </a:r>
            <a:r>
              <a:rPr lang="en-US" sz="2000" b="1" dirty="0">
                <a:solidFill>
                  <a:srgbClr val="FF0000"/>
                </a:solidFill>
                <a:latin typeface="Calibri"/>
              </a:rPr>
              <a:t> injector, HFM, beam optics developments, geology and geodesy activities.</a:t>
            </a: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5FAA209D-12DE-48EF-BF0B-A55EBDA88EFC}"/>
              </a:ext>
            </a:extLst>
          </p:cNvPr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</a:t>
            </a:r>
            <a:r>
              <a:rPr lang="en-GB" kern="0" dirty="0">
                <a:latin typeface="Arial"/>
              </a:rPr>
              <a:t>FCC Key Deliverables: Prototypes by 2025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0385E23-0B10-C643-AA3F-6341B499353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353" y="57873"/>
            <a:ext cx="1203889" cy="53832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43CC90F-5287-2749-AF13-DAB12A682FA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929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FCC-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Machine Detector Interface</a:t>
            </a:r>
          </a:p>
        </p:txBody>
      </p:sp>
      <p:sp>
        <p:nvSpPr>
          <p:cNvPr id="2" name="Rectangle 1"/>
          <p:cNvSpPr/>
          <p:nvPr/>
        </p:nvSpPr>
        <p:spPr>
          <a:xfrm>
            <a:off x="78541" y="1116215"/>
            <a:ext cx="1178441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Increasing international collaboration as a prerequisite for success:</a:t>
            </a:r>
            <a:b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b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links with science, research &amp; development and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high-tech industry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will be essential to further advance and prepare the implementation of FCC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6A7F3D4-3718-CF41-8B76-F6C9ABB79A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13746"/>
            <a:ext cx="12192000" cy="59442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9034919-845A-E54B-8C81-ADEF80F599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53" y="57873"/>
            <a:ext cx="1203889" cy="5383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FBAA239-844A-2540-B6F3-80E0636F65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912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FCC-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Higgs and Electroweak Factory</a:t>
            </a:r>
          </a:p>
        </p:txBody>
      </p:sp>
      <p:sp>
        <p:nvSpPr>
          <p:cNvPr id="2" name="Rectangle 1"/>
          <p:cNvSpPr/>
          <p:nvPr/>
        </p:nvSpPr>
        <p:spPr>
          <a:xfrm>
            <a:off x="78541" y="1116215"/>
            <a:ext cx="1178441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Increasing international collaboration as a prerequisite for success:</a:t>
            </a:r>
            <a:b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b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links with science, research &amp; development and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high-tech industry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will be essential to further advance and prepare the implementation of FCC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E6A649-687A-6640-AF43-B974C8C520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53" y="57873"/>
            <a:ext cx="1203889" cy="5383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DE942D1-6250-C149-B1C1-C1FCC0BC59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307" y="1412775"/>
            <a:ext cx="10250943" cy="469834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4FE7D68-5EB1-D14E-9978-5D6C0978A62C}"/>
              </a:ext>
            </a:extLst>
          </p:cNvPr>
          <p:cNvSpPr txBox="1"/>
          <p:nvPr/>
        </p:nvSpPr>
        <p:spPr>
          <a:xfrm>
            <a:off x="9624392" y="6223018"/>
            <a:ext cx="1001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P. Janot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E3C625-2A44-C142-9E99-775E39385F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059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FCC-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hh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Detector – A Formidable Challenge</a:t>
            </a:r>
          </a:p>
        </p:txBody>
      </p:sp>
      <p:sp>
        <p:nvSpPr>
          <p:cNvPr id="2" name="Rectangle 1"/>
          <p:cNvSpPr/>
          <p:nvPr/>
        </p:nvSpPr>
        <p:spPr>
          <a:xfrm>
            <a:off x="78541" y="1116215"/>
            <a:ext cx="1178441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Increasing international collaboration as a prerequisite for success:</a:t>
            </a:r>
            <a:b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b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links with science, research &amp; development and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high-tech industry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will be essential to further advance and prepare the implementation of FCC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E6A649-687A-6640-AF43-B974C8C520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53" y="57873"/>
            <a:ext cx="1203889" cy="53832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E779CC6-AD8D-1140-87A4-E6A477B036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53" y="1040139"/>
            <a:ext cx="11433561" cy="511256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A60D933-9F93-7B48-A3B7-79AC20FD0F7E}"/>
              </a:ext>
            </a:extLst>
          </p:cNvPr>
          <p:cNvSpPr txBox="1"/>
          <p:nvPr/>
        </p:nvSpPr>
        <p:spPr>
          <a:xfrm>
            <a:off x="9912424" y="6384465"/>
            <a:ext cx="1001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P. Janot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B2A99F4-7EE2-5A42-B84D-3AA47B7689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596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ext, letter&#10;&#10;Description automatically generated">
            <a:extLst>
              <a:ext uri="{FF2B5EF4-FFF2-40B4-BE49-F238E27FC236}">
                <a16:creationId xmlns:a16="http://schemas.microsoft.com/office/drawing/2014/main" id="{1951CD57-5F36-4DA8-A7C5-6240BA20D7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572" t="6222" r="7582" b="31112"/>
          <a:stretch/>
        </p:blipFill>
        <p:spPr>
          <a:xfrm>
            <a:off x="6744072" y="1617907"/>
            <a:ext cx="4174052" cy="4464283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FC33032A-A3C6-4A3D-ADF3-ADC1CE9D90A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         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FCC FS Council Documents,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June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21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4" name="Picture 3" descr="A picture containing icon&#10;&#10;Description automatically generated">
            <a:extLst>
              <a:ext uri="{FF2B5EF4-FFF2-40B4-BE49-F238E27FC236}">
                <a16:creationId xmlns:a16="http://schemas.microsoft.com/office/drawing/2014/main" id="{08213FED-18BB-45B6-896D-3A610EC629D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98" y="186831"/>
            <a:ext cx="1935386" cy="6542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D674785-1CB5-4270-9C60-B076208CD32F}"/>
              </a:ext>
            </a:extLst>
          </p:cNvPr>
          <p:cNvSpPr txBox="1"/>
          <p:nvPr/>
        </p:nvSpPr>
        <p:spPr>
          <a:xfrm>
            <a:off x="128698" y="719996"/>
            <a:ext cx="609399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 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Organisational Structure of the FCC Feasibility Study 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     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sng" strike="noStrike" kern="120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  <a:hlinkClick r:id="rId4"/>
              </a:rPr>
              <a:t>http://cds.cern.ch/record/2774006/files/English.pdf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 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5B446C-D422-4B7D-8C69-938811319B68}"/>
              </a:ext>
            </a:extLst>
          </p:cNvPr>
          <p:cNvSpPr txBox="1"/>
          <p:nvPr/>
        </p:nvSpPr>
        <p:spPr>
          <a:xfrm>
            <a:off x="5801360" y="709752"/>
            <a:ext cx="632730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Main D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eliverables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and Timeline of the FCC F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easibility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Study          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sng" strike="noStrike" kern="120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  <a:hlinkClick r:id="rId5"/>
              </a:rPr>
              <a:t>http://cds.cern.ch/record/2774007/files/English.pdf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 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 descr="Text, letter&#10;&#10;Description automatically generated">
            <a:extLst>
              <a:ext uri="{FF2B5EF4-FFF2-40B4-BE49-F238E27FC236}">
                <a16:creationId xmlns:a16="http://schemas.microsoft.com/office/drawing/2014/main" id="{88E173EE-E7EA-4984-B445-36F7F828758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0200" t="5185" r="7582" b="29481"/>
          <a:stretch/>
        </p:blipFill>
        <p:spPr>
          <a:xfrm>
            <a:off x="906578" y="1655221"/>
            <a:ext cx="3989779" cy="4482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893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7A966FB8-983F-7643-BB06-7D5527DCD7FF}"/>
              </a:ext>
            </a:extLst>
          </p:cNvPr>
          <p:cNvSpPr txBox="1">
            <a:spLocks/>
          </p:cNvSpPr>
          <p:nvPr/>
        </p:nvSpPr>
        <p:spPr>
          <a:xfrm>
            <a:off x="0" y="42397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FCC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Organisational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Structure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54102" y="6355614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lang="en-US" smtClean="0"/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565585"/>
            <a:ext cx="454789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66750" marR="0" lvl="1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Ownership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of the Feasibility Study by the Council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666750" marR="0" lvl="1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Effective and timely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supervision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</a:p>
          <a:p>
            <a:pPr marL="666750" marR="0" lvl="1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Integration of scientific and technical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advice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666750" marR="0" lvl="1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Participation of stakeholders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that can potentially make significant financial and technical contributions to a possible future project.</a:t>
            </a:r>
          </a:p>
          <a:p>
            <a:pPr marL="666750" marR="0" lvl="1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b="1" dirty="0">
                <a:solidFill>
                  <a:srgbClr val="FF0000"/>
                </a:solidFill>
                <a:latin typeface="Arial"/>
              </a:rPr>
              <a:t>Execution</a:t>
            </a:r>
            <a:r>
              <a:rPr lang="en-US" sz="2000" dirty="0">
                <a:solidFill>
                  <a:srgbClr val="0033A0"/>
                </a:solidFill>
                <a:latin typeface="Arial"/>
              </a:rPr>
              <a:t> of Feasibility Study.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26" name="Picture 2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2584" y="1439334"/>
            <a:ext cx="7661230" cy="4527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1AE93C08-A2E4-A449-8EB0-61C2C4BF1B9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FCC Feasibility Study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Organisational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Structure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5C76E31-FE5C-DA46-A618-2DD9511D11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53" y="63731"/>
            <a:ext cx="1203889" cy="53832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FC63F68-4184-DC47-B9B4-726BAD095C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91503" y="6373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852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Content Placeholder 6"/>
          <p:cNvPicPr>
            <a:picLocks noChangeAspect="1"/>
          </p:cNvPicPr>
          <p:nvPr/>
        </p:nvPicPr>
        <p:blipFill rotWithShape="1">
          <a:blip r:embed="rId3"/>
          <a:srcRect t="7782" b="26122"/>
          <a:stretch/>
        </p:blipFill>
        <p:spPr>
          <a:xfrm>
            <a:off x="-9312" y="997269"/>
            <a:ext cx="12201097" cy="632016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Status of Global FCC Collaboration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1847607" y="5011728"/>
            <a:ext cx="1440000" cy="1440000"/>
          </a:xfrm>
          <a:prstGeom prst="roundRect">
            <a:avLst>
              <a:gd name="adj" fmla="val 4512"/>
            </a:avLst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30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Companies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5015880" y="5011728"/>
            <a:ext cx="1440000" cy="1440000"/>
          </a:xfrm>
          <a:prstGeom prst="roundRect">
            <a:avLst>
              <a:gd name="adj" fmla="val 4512"/>
            </a:avLst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34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Countries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81780" y="5011728"/>
            <a:ext cx="1495977" cy="1440000"/>
          </a:xfrm>
          <a:prstGeom prst="roundRect">
            <a:avLst>
              <a:gd name="adj" fmla="val 4512"/>
            </a:avLst>
          </a:prstGeom>
          <a:solidFill>
            <a:srgbClr val="FF85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147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Institutes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8033790" y="5011728"/>
            <a:ext cx="1446586" cy="1441608"/>
            <a:chOff x="5729374" y="5011728"/>
            <a:chExt cx="1446586" cy="1441608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729374" y="5027801"/>
              <a:ext cx="1440001" cy="1425535"/>
            </a:xfrm>
            <a:prstGeom prst="roundRect">
              <a:avLst>
                <a:gd name="adj" fmla="val 3715"/>
              </a:avLst>
            </a:prstGeom>
          </p:spPr>
        </p:pic>
        <p:sp>
          <p:nvSpPr>
            <p:cNvPr id="13" name="Rounded Rectangle 12"/>
            <p:cNvSpPr/>
            <p:nvPr/>
          </p:nvSpPr>
          <p:spPr>
            <a:xfrm>
              <a:off x="5735960" y="5011728"/>
              <a:ext cx="1440000" cy="1440000"/>
            </a:xfrm>
            <a:prstGeom prst="roundRect">
              <a:avLst>
                <a:gd name="adj" fmla="val 4512"/>
              </a:avLst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EC</a:t>
              </a:r>
              <a:r>
                <a:rPr kumimoji="0" lang="en-US" sz="6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 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H2020</a:t>
              </a:r>
            </a:p>
          </p:txBody>
        </p:sp>
      </p:grpSp>
      <p:sp>
        <p:nvSpPr>
          <p:cNvPr id="20" name="Oval 19"/>
          <p:cNvSpPr/>
          <p:nvPr/>
        </p:nvSpPr>
        <p:spPr>
          <a:xfrm>
            <a:off x="10935904" y="6186314"/>
            <a:ext cx="144016" cy="12300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2639616" y="3284984"/>
            <a:ext cx="144016" cy="12300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3071664" y="4242098"/>
            <a:ext cx="144016" cy="12300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8541" y="1116215"/>
            <a:ext cx="1178441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Increasing international collaboration as a prerequisite for success:</a:t>
            </a:r>
            <a:b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b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links with science, research &amp; development and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high-tech industry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will be essential to further advance and prepare the implementation of FCC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8" name="Picture 17" descr="A picture containing icon&#10;&#10;Description automatically generated">
            <a:extLst>
              <a:ext uri="{FF2B5EF4-FFF2-40B4-BE49-F238E27FC236}">
                <a16:creationId xmlns:a16="http://schemas.microsoft.com/office/drawing/2014/main" id="{3A273FD8-74B7-4014-95AF-E082FBA0633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20" y="251461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824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8277EB-4087-42D8-9B97-EDB9050F65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0" y="69891"/>
            <a:ext cx="385972" cy="226761"/>
          </a:xfrm>
        </p:spPr>
        <p:txBody>
          <a:bodyPr wrap="none" anchor="ctr">
            <a:normAutofit fontScale="6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0E64628-E707-4110-A9C2-9D8F4C915D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63352" y="1063403"/>
            <a:ext cx="5364000" cy="283411"/>
          </a:xfrm>
        </p:spPr>
        <p:txBody>
          <a:bodyPr/>
          <a:lstStyle/>
          <a:p>
            <a:r>
              <a:rPr lang="fr-CH" sz="2200" dirty="0"/>
              <a:t>Liverpool, UK</a:t>
            </a:r>
            <a:endParaRPr lang="en-GB" sz="2200" dirty="0"/>
          </a:p>
          <a:p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1701B14-208E-44E3-8494-0DBDF5230C6A}"/>
              </a:ext>
            </a:extLst>
          </p:cNvPr>
          <p:cNvSpPr txBox="1">
            <a:spLocks/>
          </p:cNvSpPr>
          <p:nvPr/>
        </p:nvSpPr>
        <p:spPr>
          <a:xfrm>
            <a:off x="0" y="-49427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FCC Physics Workshop 7-11 February 2022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DDCE641-52DC-4646-9583-20387E2D98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075" t="51450" r="27446" b="4746"/>
          <a:stretch/>
        </p:blipFill>
        <p:spPr>
          <a:xfrm>
            <a:off x="45938" y="1449387"/>
            <a:ext cx="3457774" cy="46103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910A130-A646-4886-A315-742EE7CEB2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3712" y="1061258"/>
            <a:ext cx="5454957" cy="306860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98B224F-3D2B-4AC3-B0E3-B0E04C5B5E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3712" y="4065041"/>
            <a:ext cx="8688288" cy="24692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059275D-46AA-41ED-8295-A603781A11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73581" y="1040703"/>
            <a:ext cx="2846597" cy="157657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15FFF50-38DD-4519-9CDD-0349A2F76106}"/>
              </a:ext>
            </a:extLst>
          </p:cNvPr>
          <p:cNvSpPr txBox="1"/>
          <p:nvPr/>
        </p:nvSpPr>
        <p:spPr>
          <a:xfrm>
            <a:off x="8942213" y="2584315"/>
            <a:ext cx="325681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number of in-person participants limited to ~160  (first come -- first served) </a:t>
            </a:r>
          </a:p>
          <a:p>
            <a:r>
              <a:rPr lang="en-GB" dirty="0"/>
              <a:t>- registration fee: 300£</a:t>
            </a:r>
          </a:p>
          <a:p>
            <a:r>
              <a:rPr lang="en-GB" dirty="0"/>
              <a:t>- broadcast on zoom</a:t>
            </a:r>
          </a:p>
        </p:txBody>
      </p:sp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0EF056F0-CE25-433B-B333-9F4DD2165D3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116632"/>
            <a:ext cx="2018308" cy="714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664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8277EB-4087-42D8-9B97-EDB9050F65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0" y="69891"/>
            <a:ext cx="385972" cy="226761"/>
          </a:xfrm>
        </p:spPr>
        <p:txBody>
          <a:bodyPr wrap="none" anchor="ctr">
            <a:normAutofit fontScale="62500" lnSpcReduction="20000"/>
          </a:bodyPr>
          <a:lstStyle/>
          <a:p>
            <a:pPr>
              <a:spcAft>
                <a:spcPts val="300"/>
              </a:spcAft>
            </a:pPr>
            <a:fld id="{88A1DFE4-5FC5-43BD-BB7E-75EAD82B965F}" type="slidenum">
              <a:rPr lang="en-US" noProof="0" smtClean="0"/>
              <a:pPr>
                <a:spcAft>
                  <a:spcPts val="300"/>
                </a:spcAft>
              </a:pPr>
              <a:t>45</a:t>
            </a:fld>
            <a:endParaRPr lang="en-US" noProof="0"/>
          </a:p>
        </p:txBody>
      </p:sp>
      <p:pic>
        <p:nvPicPr>
          <p:cNvPr id="4" name="Picture 3" descr="Alexandre III bridge in Paris">
            <a:extLst>
              <a:ext uri="{FF2B5EF4-FFF2-40B4-BE49-F238E27FC236}">
                <a16:creationId xmlns:a16="http://schemas.microsoft.com/office/drawing/2014/main" id="{88F93A95-F99D-4341-A4CF-36814DC739E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6" r="2" b="2"/>
          <a:stretch/>
        </p:blipFill>
        <p:spPr>
          <a:xfrm>
            <a:off x="578400" y="1625789"/>
            <a:ext cx="5272200" cy="3810855"/>
          </a:xfrm>
          <a:prstGeom prst="rect">
            <a:avLst/>
          </a:prstGeom>
          <a:noFill/>
        </p:spPr>
      </p:pic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0E64628-E707-4110-A9C2-9D8F4C915D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9600" y="1872797"/>
            <a:ext cx="5364000" cy="283411"/>
          </a:xfrm>
        </p:spPr>
        <p:txBody>
          <a:bodyPr/>
          <a:lstStyle/>
          <a:p>
            <a:pPr marL="36576" indent="0">
              <a:buNone/>
            </a:pPr>
            <a:r>
              <a:rPr lang="fr-CH" sz="2200" dirty="0"/>
              <a:t>In Paris 30 May to 3 June 2022</a:t>
            </a:r>
            <a:endParaRPr lang="en-GB" sz="2200" dirty="0"/>
          </a:p>
          <a:p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485295D-F3C6-44EF-9541-2FDAE2569D1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49600" y="2327400"/>
            <a:ext cx="5796772" cy="3663000"/>
          </a:xfrm>
        </p:spPr>
        <p:txBody>
          <a:bodyPr>
            <a:normAutofit/>
          </a:bodyPr>
          <a:lstStyle/>
          <a:p>
            <a:pPr marL="36576" indent="0">
              <a:spcAft>
                <a:spcPts val="300"/>
              </a:spcAft>
              <a:buNone/>
            </a:pPr>
            <a:endParaRPr lang="fr-CH" dirty="0"/>
          </a:p>
          <a:p>
            <a:pPr marL="36576" indent="0">
              <a:spcAft>
                <a:spcPts val="300"/>
              </a:spcAft>
              <a:buNone/>
            </a:pPr>
            <a:endParaRPr lang="fr-CH" dirty="0"/>
          </a:p>
          <a:p>
            <a:pPr marL="36576" indent="0">
              <a:lnSpc>
                <a:spcPct val="100000"/>
              </a:lnSpc>
              <a:spcAft>
                <a:spcPts val="300"/>
              </a:spcAft>
              <a:buNone/>
            </a:pPr>
            <a:r>
              <a:rPr lang="fr-CH" sz="3000" i="1" dirty="0" err="1">
                <a:solidFill>
                  <a:srgbClr val="FF0000"/>
                </a:solidFill>
              </a:rPr>
              <a:t>We</a:t>
            </a:r>
            <a:r>
              <a:rPr lang="fr-CH" sz="3000" i="1" dirty="0">
                <a:solidFill>
                  <a:srgbClr val="FF0000"/>
                </a:solidFill>
              </a:rPr>
              <a:t> are </a:t>
            </a:r>
            <a:r>
              <a:rPr lang="fr-CH" sz="3000" i="1" dirty="0" err="1">
                <a:solidFill>
                  <a:srgbClr val="FF0000"/>
                </a:solidFill>
              </a:rPr>
              <a:t>looking</a:t>
            </a:r>
            <a:r>
              <a:rPr lang="fr-CH" sz="3000" i="1" dirty="0">
                <a:solidFill>
                  <a:srgbClr val="FF0000"/>
                </a:solidFill>
              </a:rPr>
              <a:t> </a:t>
            </a:r>
            <a:r>
              <a:rPr lang="fr-CH" sz="3000" i="1" dirty="0" err="1">
                <a:solidFill>
                  <a:srgbClr val="FF0000"/>
                </a:solidFill>
              </a:rPr>
              <a:t>forward</a:t>
            </a:r>
            <a:r>
              <a:rPr lang="fr-CH" sz="3000" i="1" dirty="0">
                <a:solidFill>
                  <a:srgbClr val="FF0000"/>
                </a:solidFill>
              </a:rPr>
              <a:t> </a:t>
            </a:r>
          </a:p>
          <a:p>
            <a:pPr marL="36576" indent="0">
              <a:lnSpc>
                <a:spcPct val="100000"/>
              </a:lnSpc>
              <a:spcAft>
                <a:spcPts val="300"/>
              </a:spcAft>
              <a:buNone/>
            </a:pPr>
            <a:r>
              <a:rPr lang="fr-CH" sz="3000" i="1" dirty="0">
                <a:solidFill>
                  <a:srgbClr val="FF0000"/>
                </a:solidFill>
              </a:rPr>
              <a:t>to seeing </a:t>
            </a:r>
            <a:r>
              <a:rPr lang="fr-CH" sz="3000" i="1" dirty="0" err="1">
                <a:solidFill>
                  <a:srgbClr val="FF0000"/>
                </a:solidFill>
              </a:rPr>
              <a:t>you</a:t>
            </a:r>
            <a:r>
              <a:rPr lang="fr-CH" sz="3000" i="1" dirty="0">
                <a:solidFill>
                  <a:srgbClr val="FF0000"/>
                </a:solidFill>
              </a:rPr>
              <a:t> </a:t>
            </a:r>
            <a:r>
              <a:rPr lang="fr-CH" sz="3000" i="1" dirty="0" err="1">
                <a:solidFill>
                  <a:srgbClr val="FF0000"/>
                </a:solidFill>
              </a:rPr>
              <a:t>there</a:t>
            </a:r>
            <a:r>
              <a:rPr lang="fr-CH" sz="3000" i="1" dirty="0">
                <a:solidFill>
                  <a:srgbClr val="FF0000"/>
                </a:solidFill>
              </a:rPr>
              <a:t> !</a:t>
            </a:r>
            <a:endParaRPr lang="en-GB" sz="3000" i="1" dirty="0">
              <a:solidFill>
                <a:srgbClr val="FF0000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1701B14-208E-44E3-8494-0DBDF5230C6A}"/>
              </a:ext>
            </a:extLst>
          </p:cNvPr>
          <p:cNvSpPr txBox="1">
            <a:spLocks/>
          </p:cNvSpPr>
          <p:nvPr/>
        </p:nvSpPr>
        <p:spPr>
          <a:xfrm>
            <a:off x="0" y="-49427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FCC Week 2022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41DA9710-8427-4FA9-B665-1EBC352579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694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Summary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7492A1C-A6EC-4744-BF2F-643EE1A752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32684"/>
            <a:ext cx="1866092" cy="638842"/>
          </a:xfrm>
          <a:prstGeom prst="rect">
            <a:avLst/>
          </a:prstGeom>
        </p:spPr>
      </p:pic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114B6FD6-91B4-4FD5-B8C4-D34350B19B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75" y="1077120"/>
            <a:ext cx="12105861" cy="4896543"/>
          </a:xfrm>
        </p:spPr>
        <p:txBody>
          <a:bodyPr>
            <a:noAutofit/>
          </a:bodyPr>
          <a:lstStyle/>
          <a:p>
            <a:pPr marL="360000" indent="-360000"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dirty="0"/>
              <a:t>The European Strategy Update in 2020 issued the </a:t>
            </a:r>
            <a:r>
              <a:rPr lang="en-US" b="1" dirty="0"/>
              <a:t>r</a:t>
            </a:r>
            <a:r>
              <a:rPr lang="en-US" b="1" dirty="0">
                <a:sym typeface="Wingdings" panose="05000000000000000000" pitchFamily="2" charset="2"/>
              </a:rPr>
              <a:t>equest for a feasibility study of the FCC integrated </a:t>
            </a:r>
            <a:r>
              <a:rPr lang="en-US" b="1" dirty="0" err="1">
                <a:sym typeface="Wingdings" panose="05000000000000000000" pitchFamily="2" charset="2"/>
              </a:rPr>
              <a:t>programme</a:t>
            </a:r>
            <a:r>
              <a:rPr lang="en-US" b="1" dirty="0">
                <a:sym typeface="Wingdings" panose="05000000000000000000" pitchFamily="2" charset="2"/>
              </a:rPr>
              <a:t> to be delivered by end 2025.</a:t>
            </a:r>
            <a:endParaRPr lang="en-US" dirty="0"/>
          </a:p>
          <a:p>
            <a:pPr marL="360000" indent="-360000"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b="1" dirty="0"/>
              <a:t>The main activities of the FCC Feasibility Study are: </a:t>
            </a:r>
          </a:p>
          <a:p>
            <a:pPr marL="771480" lvl="1" indent="-360000"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2200" b="1" dirty="0"/>
              <a:t>Local/regional implementation scenario</a:t>
            </a:r>
            <a:r>
              <a:rPr lang="en-US" sz="2200" dirty="0"/>
              <a:t> in collaboration </a:t>
            </a:r>
            <a:r>
              <a:rPr lang="en-US" sz="2200" b="1" dirty="0"/>
              <a:t>with Host State authorities.</a:t>
            </a:r>
            <a:r>
              <a:rPr lang="en-US" sz="2200" dirty="0"/>
              <a:t> </a:t>
            </a:r>
          </a:p>
          <a:p>
            <a:pPr marL="771480" lvl="1" indent="-360000"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2200" dirty="0"/>
              <a:t>Accompanied by </a:t>
            </a:r>
            <a:r>
              <a:rPr lang="en-US" sz="2200" b="1" dirty="0"/>
              <a:t>machine </a:t>
            </a:r>
            <a:r>
              <a:rPr lang="en-US" sz="2200" b="1" dirty="0" err="1"/>
              <a:t>optimisation</a:t>
            </a:r>
            <a:r>
              <a:rPr lang="en-US" sz="2200" b="1" dirty="0"/>
              <a:t>, physics studies and technology R&amp;D.</a:t>
            </a:r>
            <a:r>
              <a:rPr lang="en-US" sz="2200" dirty="0"/>
              <a:t> </a:t>
            </a:r>
          </a:p>
          <a:p>
            <a:pPr marL="771480" lvl="1" indent="-360000"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2200" dirty="0"/>
              <a:t>Performed </a:t>
            </a:r>
            <a:r>
              <a:rPr lang="en-US" sz="2200" b="1" dirty="0"/>
              <a:t>via global collaboration</a:t>
            </a:r>
            <a:r>
              <a:rPr lang="en-US" sz="2200" dirty="0"/>
              <a:t> and supported by </a:t>
            </a:r>
            <a:r>
              <a:rPr lang="en-US" sz="2200" b="1" dirty="0"/>
              <a:t>EC H2020 Design Study FCCIS. </a:t>
            </a:r>
          </a:p>
          <a:p>
            <a:pPr marL="771480" lvl="1" indent="-360000"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200" dirty="0"/>
              <a:t>In parallel </a:t>
            </a:r>
            <a:r>
              <a:rPr lang="en-GB" sz="2200" b="1" dirty="0"/>
              <a:t>High-Field Magnet R&amp;D programme </a:t>
            </a:r>
            <a:r>
              <a:rPr lang="en-GB" sz="2200" dirty="0"/>
              <a:t>as separate line, to prepare for FCC-</a:t>
            </a:r>
            <a:r>
              <a:rPr lang="en-GB" sz="2200" dirty="0" err="1"/>
              <a:t>hh</a:t>
            </a:r>
            <a:r>
              <a:rPr lang="en-GB" sz="2200" dirty="0"/>
              <a:t>.</a:t>
            </a:r>
          </a:p>
          <a:p>
            <a:pPr marL="360000" indent="-360000"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dirty="0"/>
              <a:t>Long term goal: </a:t>
            </a:r>
            <a:r>
              <a:rPr lang="en-GB" b="1" dirty="0"/>
              <a:t>world-leading HEP infrastructure for 21</a:t>
            </a:r>
            <a:r>
              <a:rPr lang="en-GB" b="1" baseline="30000" dirty="0"/>
              <a:t>st</a:t>
            </a:r>
            <a:r>
              <a:rPr lang="en-GB" b="1" dirty="0"/>
              <a:t> century </a:t>
            </a:r>
            <a:r>
              <a:rPr lang="en-GB" dirty="0"/>
              <a:t>to push the particle-physics </a:t>
            </a:r>
            <a:r>
              <a:rPr lang="en-GB" b="1" dirty="0"/>
              <a:t>precision and energy frontiers </a:t>
            </a:r>
            <a:r>
              <a:rPr lang="en-GB" dirty="0"/>
              <a:t>far beyond present limits.</a:t>
            </a:r>
          </a:p>
          <a:p>
            <a:pPr marL="360000" indent="-360000">
              <a:spcBef>
                <a:spcPts val="6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C00000"/>
                </a:solidFill>
              </a:rPr>
              <a:t>Success of FCC relies on strong global participation. Everybody interested is warmly welcome to join the effort!</a:t>
            </a:r>
          </a:p>
          <a:p>
            <a:pPr marL="0" indent="0">
              <a:spcBef>
                <a:spcPts val="600"/>
              </a:spcBef>
              <a:buClr>
                <a:srgbClr val="0C377B"/>
              </a:buClr>
              <a:buNone/>
            </a:pP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877616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FCC_anim_logo_powerpoint">
            <a:hlinkClick r:id="" action="ppaction://media"/>
            <a:extLst>
              <a:ext uri="{FF2B5EF4-FFF2-40B4-BE49-F238E27FC236}">
                <a16:creationId xmlns:a16="http://schemas.microsoft.com/office/drawing/2014/main" id="{F27B576C-AA40-4536-882D-C4EC01A31DB2}"/>
              </a:ext>
            </a:extLst>
          </p:cNvPr>
          <p:cNvPicPr>
            <a:picLocks noGrp="1" noChangeAspect="1"/>
          </p:cNvPicPr>
          <p:nvPr>
            <p:ph type="media" sz="quarter" idx="10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1">
            <a:extLst>
              <a:ext uri="{FF2B5EF4-FFF2-40B4-BE49-F238E27FC236}">
                <a16:creationId xmlns:a16="http://schemas.microsoft.com/office/drawing/2014/main" id="{D0ADB040-CCC7-D541-99AE-CD2B421B4C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9026" y="5229226"/>
            <a:ext cx="24923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CH" altLang="en-CH" sz="3600" b="1" dirty="0">
                <a:solidFill>
                  <a:srgbClr val="FFFF00"/>
                </a:solidFill>
                <a:latin typeface="Bradley Hand" pitchFamily="2" charset="77"/>
                <a:ea typeface="MS PGothic" panose="020B0600070205080204" pitchFamily="34" charset="-128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650799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4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Physics Opportunities with FCC-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hh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8541" y="1116215"/>
            <a:ext cx="1178441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Increasing international collaboration as a prerequisite for success:</a:t>
            </a:r>
            <a:b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b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links with science, research &amp; development and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high-tech industry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will be essential to further advance and prepare the implementation of FCC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E6A649-687A-6640-AF43-B974C8C520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53" y="57873"/>
            <a:ext cx="1203889" cy="53832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C154AA5-819A-B44B-8216-7D0C1BB3A3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661" y="1116215"/>
            <a:ext cx="11376495" cy="533712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95CD52A-E0B3-5849-847A-021C20CA6720}"/>
              </a:ext>
            </a:extLst>
          </p:cNvPr>
          <p:cNvSpPr txBox="1"/>
          <p:nvPr/>
        </p:nvSpPr>
        <p:spPr>
          <a:xfrm>
            <a:off x="10677556" y="6453336"/>
            <a:ext cx="1001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P. Janot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A63DA82-D0E8-AC48-B951-1CD4C7D14B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169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1466828-276D-2144-BC1C-29522FA08D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03"/>
          <a:stretch/>
        </p:blipFill>
        <p:spPr>
          <a:xfrm>
            <a:off x="6277789" y="997327"/>
            <a:ext cx="5911161" cy="5160603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54774" y="1052736"/>
            <a:ext cx="6528048" cy="475252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2200" b="1" dirty="0">
                <a:solidFill>
                  <a:srgbClr val="0C377B"/>
                </a:solidFill>
              </a:rPr>
              <a:t>Double ring </a:t>
            </a:r>
            <a:r>
              <a:rPr lang="en-US" sz="2200" dirty="0">
                <a:solidFill>
                  <a:srgbClr val="0C377B"/>
                </a:solidFill>
              </a:rPr>
              <a:t>e+ e- collider</a:t>
            </a:r>
          </a:p>
          <a:p>
            <a:pPr marL="36576" indent="0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2200" b="1" dirty="0">
                <a:solidFill>
                  <a:srgbClr val="0C377B"/>
                </a:solidFill>
              </a:rPr>
              <a:t>Common footprint with FCC-</a:t>
            </a:r>
            <a:r>
              <a:rPr lang="en-US" sz="2200" b="1" dirty="0" err="1">
                <a:solidFill>
                  <a:srgbClr val="0C377B"/>
                </a:solidFill>
              </a:rPr>
              <a:t>hh</a:t>
            </a:r>
            <a:r>
              <a:rPr lang="en-US" sz="2200" dirty="0">
                <a:solidFill>
                  <a:srgbClr val="0C377B"/>
                </a:solidFill>
              </a:rPr>
              <a:t>,                               except around IPs</a:t>
            </a:r>
          </a:p>
          <a:p>
            <a:pPr marL="36576" indent="0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2200" b="1" dirty="0">
                <a:solidFill>
                  <a:srgbClr val="0C377B"/>
                </a:solidFill>
              </a:rPr>
              <a:t>Asymmetric IR layout and optics </a:t>
            </a:r>
            <a:r>
              <a:rPr lang="en-US" sz="2200" dirty="0">
                <a:solidFill>
                  <a:srgbClr val="0C377B"/>
                </a:solidFill>
              </a:rPr>
              <a:t>to limit synchrotron radiation towards the detector </a:t>
            </a:r>
          </a:p>
          <a:p>
            <a:pPr marL="36576" indent="0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2200" b="1" dirty="0">
                <a:solidFill>
                  <a:srgbClr val="0C377B"/>
                </a:solidFill>
              </a:rPr>
              <a:t>2 IPs, large </a:t>
            </a:r>
            <a:r>
              <a:rPr lang="en-US" sz="2200" dirty="0">
                <a:solidFill>
                  <a:srgbClr val="0C377B"/>
                </a:solidFill>
              </a:rPr>
              <a:t>horizontal crossing angle </a:t>
            </a:r>
            <a:r>
              <a:rPr lang="en-US" sz="2200" b="1" dirty="0">
                <a:solidFill>
                  <a:srgbClr val="0C377B"/>
                </a:solidFill>
              </a:rPr>
              <a:t>30 </a:t>
            </a:r>
            <a:r>
              <a:rPr lang="en-US" sz="2200" b="1" dirty="0" err="1">
                <a:solidFill>
                  <a:srgbClr val="0C377B"/>
                </a:solidFill>
              </a:rPr>
              <a:t>mrad</a:t>
            </a:r>
            <a:r>
              <a:rPr lang="en-US" sz="2200" b="1" dirty="0">
                <a:solidFill>
                  <a:srgbClr val="0C377B"/>
                </a:solidFill>
              </a:rPr>
              <a:t>, crab-waist collision optics                                </a:t>
            </a:r>
            <a:r>
              <a:rPr lang="en-GB" sz="2200" dirty="0">
                <a:solidFill>
                  <a:srgbClr val="0C377B"/>
                </a:solidFill>
              </a:rPr>
              <a:t>(alternative layouts with 4 IPs under study now)</a:t>
            </a:r>
            <a:endParaRPr lang="en-US" sz="2200" dirty="0">
              <a:solidFill>
                <a:srgbClr val="0C377B"/>
              </a:solidFill>
            </a:endParaRPr>
          </a:p>
          <a:p>
            <a:pPr marL="36576" indent="0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2200" b="1" dirty="0">
                <a:solidFill>
                  <a:srgbClr val="0C377B"/>
                </a:solidFill>
              </a:rPr>
              <a:t>Synchrotron radiation power 50 MW/beam</a:t>
            </a:r>
            <a:r>
              <a:rPr lang="en-US" sz="2200" dirty="0">
                <a:solidFill>
                  <a:srgbClr val="0C377B"/>
                </a:solidFill>
              </a:rPr>
              <a:t>                  at all beam energies</a:t>
            </a:r>
          </a:p>
          <a:p>
            <a:pPr marL="36576" indent="0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2200" b="1" dirty="0">
                <a:solidFill>
                  <a:srgbClr val="0C377B"/>
                </a:solidFill>
              </a:rPr>
              <a:t>Top-up injection </a:t>
            </a:r>
            <a:r>
              <a:rPr lang="en-US" sz="2200" dirty="0">
                <a:solidFill>
                  <a:srgbClr val="0C377B"/>
                </a:solidFill>
              </a:rPr>
              <a:t>scheme for high luminosity Requires </a:t>
            </a:r>
            <a:r>
              <a:rPr lang="en-US" sz="2200" b="1" dirty="0">
                <a:solidFill>
                  <a:srgbClr val="0C377B"/>
                </a:solidFill>
              </a:rPr>
              <a:t>booster synchrotron in collider tunnel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6AD1A5C-119A-4FB5-9FAC-2A96037B41B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850561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FCC-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Basic </a:t>
            </a:r>
            <a:r>
              <a:rPr lang="en-US" kern="0" dirty="0">
                <a:latin typeface="Arial"/>
              </a:rPr>
              <a:t>D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esign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lang="en-US" kern="0" dirty="0">
                <a:latin typeface="Arial"/>
              </a:rPr>
              <a:t>C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hoices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0" name="Picture 9" descr="A picture containing icon&#10;&#10;Description automatically generated">
            <a:extLst>
              <a:ext uri="{FF2B5EF4-FFF2-40B4-BE49-F238E27FC236}">
                <a16:creationId xmlns:a16="http://schemas.microsoft.com/office/drawing/2014/main" id="{56E1B70B-2D1B-4246-A16F-A4728F593D8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846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D43B6A-E24D-48CE-AF65-9E9A7E54B8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D407F85-19CD-44E8-AC0B-C0186C1C1D02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</a:t>
            </a: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New “lowest risk” Placement/Optics </a:t>
            </a:r>
            <a:r>
              <a:rPr lang="en-US" sz="2800" kern="0" dirty="0">
                <a:latin typeface="Arial"/>
              </a:rPr>
              <a:t>A</a:t>
            </a:r>
            <a:r>
              <a:rPr kumimoji="0" lang="en-US" sz="28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llows</a:t>
            </a: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lang="en-US" sz="2800" kern="0" dirty="0">
                <a:latin typeface="Arial"/>
              </a:rPr>
              <a:t>4 Experiments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Arial" panose="020B0604020202020204" pitchFamily="34" charset="0"/>
            </a:endParaRPr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A1EA3FD1-ECE7-4B37-8F66-F047E7E0E4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pic>
        <p:nvPicPr>
          <p:cNvPr id="9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4F1D9383-6292-4B0D-B0AD-54447523575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2" t="42790" r="61318" b="3422"/>
          <a:stretch/>
        </p:blipFill>
        <p:spPr>
          <a:xfrm>
            <a:off x="1387929" y="770699"/>
            <a:ext cx="6349754" cy="5394606"/>
          </a:xfrm>
          <a:prstGeom prst="rect">
            <a:avLst/>
          </a:prstGeom>
        </p:spPr>
      </p:pic>
      <p:pic>
        <p:nvPicPr>
          <p:cNvPr id="11" name="Picture 10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B049392E-3AC5-4CE4-867C-64F0F0D0F93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28" t="12086" r="8309" b="43860"/>
          <a:stretch/>
        </p:blipFill>
        <p:spPr>
          <a:xfrm>
            <a:off x="7115852" y="5227998"/>
            <a:ext cx="4956812" cy="151337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DCEADBD-17AB-403C-B7B7-DC66616761FA}"/>
              </a:ext>
            </a:extLst>
          </p:cNvPr>
          <p:cNvSpPr txBox="1"/>
          <p:nvPr/>
        </p:nvSpPr>
        <p:spPr>
          <a:xfrm>
            <a:off x="7104112" y="4797152"/>
            <a:ext cx="420948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beam optics for ¼ ring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7D29DA6-1606-4975-AF2C-F3BD78C234CD}"/>
              </a:ext>
            </a:extLst>
          </p:cNvPr>
          <p:cNvSpPr txBox="1"/>
          <p:nvPr/>
        </p:nvSpPr>
        <p:spPr>
          <a:xfrm>
            <a:off x="11298576" y="4900755"/>
            <a:ext cx="893424" cy="276999"/>
          </a:xfrm>
          <a:prstGeom prst="rect">
            <a:avLst/>
          </a:prstGeom>
          <a:solidFill>
            <a:srgbClr val="FFE5E5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K. Oide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67B643-24FE-40D9-A4AD-FB1F7996C8FE}"/>
              </a:ext>
            </a:extLst>
          </p:cNvPr>
          <p:cNvSpPr txBox="1"/>
          <p:nvPr/>
        </p:nvSpPr>
        <p:spPr>
          <a:xfrm>
            <a:off x="7872900" y="1536607"/>
            <a:ext cx="39159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perfect symmetry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highlight>
                  <a:srgbClr val="FFFF00"/>
                </a:highlight>
                <a:uLnTx/>
                <a:uFillTx/>
                <a:latin typeface="Arial"/>
                <a:ea typeface="+mn-ea"/>
                <a:cs typeface="+mn-cs"/>
              </a:rPr>
              <a:t>perfect 4-fold 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highlight>
                  <a:srgbClr val="FFFF00"/>
                </a:highlight>
                <a:uLnTx/>
                <a:uFillTx/>
                <a:latin typeface="Arial"/>
                <a:ea typeface="+mn-ea"/>
                <a:cs typeface="+mn-cs"/>
              </a:rPr>
              <a:t>superperiodicity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highlight>
                  <a:srgbClr val="FFFF00"/>
                </a:highlight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highlight>
                <a:srgbClr val="FFFF00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E05D91-8DAF-4182-A095-0D1A895DA053}"/>
              </a:ext>
            </a:extLst>
          </p:cNvPr>
          <p:cNvSpPr txBox="1"/>
          <p:nvPr/>
        </p:nvSpPr>
        <p:spPr>
          <a:xfrm>
            <a:off x="8127332" y="951773"/>
            <a:ext cx="1313180" cy="369332"/>
          </a:xfrm>
          <a:prstGeom prst="rect">
            <a:avLst/>
          </a:prstGeom>
          <a:solidFill>
            <a:srgbClr val="FFE5E5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J. Gutleber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97EF0C-F979-4D87-A714-4C7FF73E54D0}"/>
              </a:ext>
            </a:extLst>
          </p:cNvPr>
          <p:cNvSpPr txBox="1"/>
          <p:nvPr/>
        </p:nvSpPr>
        <p:spPr>
          <a:xfrm>
            <a:off x="181389" y="959973"/>
            <a:ext cx="16337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highlight>
                  <a:srgbClr val="FFFF00"/>
                </a:highlight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highlight>
                  <a:srgbClr val="FFFF00"/>
                </a:highlight>
                <a:uLnTx/>
                <a:uFillTx/>
                <a:latin typeface="Arial"/>
                <a:ea typeface="+mn-ea"/>
                <a:cs typeface="+mn-cs"/>
              </a:rPr>
              <a:t>=91 km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highlight>
                <a:srgbClr val="FFFF00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A944B5-BDEF-4DE2-ABB2-2503BEECCB9A}"/>
              </a:ext>
            </a:extLst>
          </p:cNvPr>
          <p:cNvSpPr txBox="1"/>
          <p:nvPr/>
        </p:nvSpPr>
        <p:spPr>
          <a:xfrm>
            <a:off x="201601" y="5595458"/>
            <a:ext cx="2169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highlight>
                  <a:srgbClr val="FFFF00"/>
                </a:highlight>
                <a:uLnTx/>
                <a:uFillTx/>
                <a:latin typeface="Arial"/>
                <a:ea typeface="+mn-ea"/>
                <a:cs typeface="+mn-cs"/>
              </a:rPr>
              <a:t>8 surface sites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highlight>
                <a:srgbClr val="FFFF00"/>
              </a:highlight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6331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-28930" y="935444"/>
          <a:ext cx="12192001" cy="5936421"/>
        </p:xfrm>
        <a:graphic>
          <a:graphicData uri="http://schemas.openxmlformats.org/drawingml/2006/table">
            <a:tbl>
              <a:tblPr firstRow="1" bandRow="1"/>
              <a:tblGrid>
                <a:gridCol w="51168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04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184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004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825805">
                  <a:extLst>
                    <a:ext uri="{9D8B030D-6E8A-4147-A177-3AD203B41FA5}">
                      <a16:colId xmlns:a16="http://schemas.microsoft.com/office/drawing/2014/main" val="818795718"/>
                    </a:ext>
                  </a:extLst>
                </a:gridCol>
              </a:tblGrid>
              <a:tr h="525896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900" b="1" dirty="0">
                          <a:solidFill>
                            <a:schemeClr val="bg1"/>
                          </a:solidFill>
                        </a:rPr>
                        <a:t>Parameter [4 IPs, 91.2 km circumference]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Z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chemeClr val="bg1"/>
                          </a:solidFill>
                        </a:rPr>
                        <a:t>WW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>
                          <a:solidFill>
                            <a:schemeClr val="bg1"/>
                          </a:solidFill>
                        </a:rPr>
                        <a:t>H</a:t>
                      </a:r>
                      <a:r>
                        <a:rPr lang="de-AT" sz="2000" b="1" baseline="0" dirty="0">
                          <a:solidFill>
                            <a:schemeClr val="bg1"/>
                          </a:solidFill>
                        </a:rPr>
                        <a:t> (ZH)</a:t>
                      </a:r>
                      <a:endParaRPr lang="de-AT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>
                          <a:solidFill>
                            <a:schemeClr val="bg1"/>
                          </a:solidFill>
                        </a:rPr>
                        <a:t>ttbar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592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energy [GeV]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45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80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182.5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528">
                <a:tc>
                  <a:txBody>
                    <a:bodyPr/>
                    <a:lstStyle/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[mA]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1400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135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5.0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5528">
                <a:tc>
                  <a:txBody>
                    <a:bodyPr/>
                    <a:lstStyle/>
                    <a:p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no. bunches/beam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90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8800</a:t>
                      </a:r>
                      <a:endParaRPr kumimoji="0" lang="en-GB" sz="1900" b="1" kern="1200" dirty="0">
                        <a:solidFill>
                          <a:srgbClr val="FF33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90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1120</a:t>
                      </a:r>
                      <a:endParaRPr kumimoji="0" lang="en-GB" sz="1900" b="1" kern="1200" dirty="0">
                        <a:solidFill>
                          <a:srgbClr val="FF33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de-AT" sz="190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336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de-AT" sz="1900" b="1" kern="1200" dirty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2529601"/>
                  </a:ext>
                </a:extLst>
              </a:tr>
              <a:tr h="37592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600" b="1" kern="1200" baseline="30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2.76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2.29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1.51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2.26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SR</a:t>
                      </a:r>
                      <a:r>
                        <a:rPr kumimoji="0" lang="en-GB" sz="16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e</a:t>
                      </a:r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nergy loss / turn [GeV]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0.0391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0.37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1.869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10.0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8469">
                <a:tc>
                  <a:txBody>
                    <a:bodyPr/>
                    <a:lstStyle/>
                    <a:p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total RF voltage 400/800 MHz [GV]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0.120/0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1.0/0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2.48/0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4.0/7.67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4200603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long.</a:t>
                      </a:r>
                      <a:r>
                        <a:rPr kumimoji="0" lang="en-GB" sz="1600" b="1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damping time [turns]</a:t>
                      </a: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1170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216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64.5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18.5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3873614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horizontal beta*</a:t>
                      </a:r>
                      <a:r>
                        <a:rPr kumimoji="0" lang="de-AT" sz="16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0.15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0.2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0.3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994486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vertical</a:t>
                      </a:r>
                      <a:r>
                        <a:rPr kumimoji="0" lang="en-US" sz="16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beta* [mm]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0.8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1.6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9530520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kern="1200" dirty="0" err="1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horiz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. geometric emittance</a:t>
                      </a:r>
                      <a:r>
                        <a:rPr kumimoji="0" lang="en-US" sz="16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[nm]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0.71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0.28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0.64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1.49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3858396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vert. geom. emittance [pm]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1.42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4.34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1.29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2.98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920261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bunch length with SR / BS [mm]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4.32 / 15.2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3.55 / 7.02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2.5 / 4.45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1.67 / 2.</a:t>
                      </a:r>
                      <a:r>
                        <a:rPr kumimoji="0" lang="en-GB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6397388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luminosity per IP [10</a:t>
                      </a:r>
                      <a:r>
                        <a:rPr kumimoji="0" lang="en-US" sz="1600" b="1" kern="1200" baseline="30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1600" b="1" kern="1200" baseline="30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1600" b="1" kern="1200" baseline="30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181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17.3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7.2</a:t>
                      </a:r>
                      <a:endParaRPr kumimoji="0" lang="en-GB" sz="19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1.2</a:t>
                      </a:r>
                      <a:r>
                        <a:rPr kumimoji="0" lang="en-GB" sz="19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538425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lifetime rad </a:t>
                      </a:r>
                      <a:r>
                        <a:rPr kumimoji="0" lang="en-US" sz="1600" b="1" kern="1200" dirty="0" err="1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Bhabha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/ BS [min]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19 / -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20 / -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10 / 19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9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12 / 46</a:t>
                      </a:r>
                      <a:endParaRPr kumimoji="0" lang="en-GB" sz="19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2015532"/>
                  </a:ext>
                </a:extLst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-2893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FCC-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Collider </a:t>
            </a:r>
            <a:r>
              <a:rPr lang="en-US" kern="0" dirty="0">
                <a:latin typeface="Arial"/>
              </a:rPr>
              <a:t>P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arameters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(Stage 1)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8" name="Picture 7" descr="A picture containing icon&#10;&#10;Description automatically generated">
            <a:extLst>
              <a:ext uri="{FF2B5EF4-FFF2-40B4-BE49-F238E27FC236}">
                <a16:creationId xmlns:a16="http://schemas.microsoft.com/office/drawing/2014/main" id="{7EA317A1-FA8C-4D65-91CD-D2CFEE7A86A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65105AD-DE62-4A26-86AE-BEFBE0916BDB}"/>
              </a:ext>
            </a:extLst>
          </p:cNvPr>
          <p:cNvSpPr txBox="1"/>
          <p:nvPr/>
        </p:nvSpPr>
        <p:spPr>
          <a:xfrm rot="20704351">
            <a:off x="1455071" y="3779967"/>
            <a:ext cx="9224000" cy="707886"/>
          </a:xfrm>
          <a:prstGeom prst="rect">
            <a:avLst/>
          </a:prstGeom>
          <a:solidFill>
            <a:srgbClr val="FFFF00">
              <a:alpha val="80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4000" i="1" dirty="0">
                <a:solidFill>
                  <a:srgbClr val="FF0000"/>
                </a:solidFill>
              </a:rPr>
              <a:t>Preliminary - for new layout &amp; with 4 IPs</a:t>
            </a:r>
            <a:endParaRPr lang="en-GB" sz="4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531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2283518" y="4528255"/>
            <a:ext cx="1146468" cy="276999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Marica Biagini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024586" y="975431"/>
            <a:ext cx="5391439" cy="479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400" b="1" i="1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B-factories:</a:t>
            </a:r>
            <a:r>
              <a:rPr kumimoji="0" lang="en-GB" sz="2400" b="1" i="1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KEKB &amp; PEP-II:</a:t>
            </a:r>
          </a:p>
          <a:p>
            <a:pPr marL="0" marR="0" lvl="0" indent="0" algn="l" defTabSz="2000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double-ring lepton colliders, </a:t>
            </a:r>
          </a:p>
          <a:p>
            <a:pPr marL="0" marR="0" lvl="0" indent="0" algn="l" defTabSz="2000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high beam currents,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2000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top-up injection</a:t>
            </a:r>
          </a:p>
          <a:p>
            <a:pPr marL="0" marR="0" lvl="0" indent="0" algn="l" defTabSz="2000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</a:t>
            </a:r>
          </a:p>
          <a:p>
            <a:pPr marL="0" marR="0" lvl="0" indent="0" algn="l" defTabSz="2000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DAFNE: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crab waist, double ring</a:t>
            </a: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100" b="1" i="1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S-KEKB: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low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b</a:t>
            </a:r>
            <a:r>
              <a:rPr kumimoji="0" lang="en-GB" sz="24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*, crab waist</a:t>
            </a: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100" b="1" i="1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LEP: 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 energy, SR effects</a:t>
            </a: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1" i="1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VEPP-4M, LEP: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precision E calibration </a:t>
            </a: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1" i="1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KEKB: </a:t>
            </a:r>
            <a:r>
              <a:rPr kumimoji="0" lang="en-GB" sz="2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GB" sz="24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+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source </a:t>
            </a: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1" i="1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HERA, LEP, RHIC: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spin gymnastics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-55428" y="5828159"/>
            <a:ext cx="9144000" cy="369332"/>
          </a:xfrm>
          <a:prstGeom prst="rect">
            <a:avLst/>
          </a:prstGeom>
          <a:solidFill>
            <a:srgbClr val="99FFCC">
              <a:alpha val="7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combining successful ingredients of several recent colliders → highest luminosities &amp; energies</a:t>
            </a: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0" y="-49765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FCC-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ee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Design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oncept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5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			based on lessons and techniques from past colliders (last 40 years)</a:t>
            </a:r>
            <a:endParaRPr kumimoji="0" lang="en-US" sz="225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9E7577D-433A-4A44-A3CD-9F0D0D0849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24"/>
          <a:stretch/>
        </p:blipFill>
        <p:spPr>
          <a:xfrm>
            <a:off x="32433" y="958347"/>
            <a:ext cx="6786103" cy="4869811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122C149-1D75-4719-BFCA-31310A29313D}"/>
              </a:ext>
            </a:extLst>
          </p:cNvPr>
          <p:cNvCxnSpPr>
            <a:cxnSpLocks/>
          </p:cNvCxnSpPr>
          <p:nvPr/>
        </p:nvCxnSpPr>
        <p:spPr>
          <a:xfrm flipV="1">
            <a:off x="2408708" y="1880967"/>
            <a:ext cx="2934202" cy="802255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A58B364-1C20-4CA1-8AEB-062007B8BC13}"/>
              </a:ext>
            </a:extLst>
          </p:cNvPr>
          <p:cNvCxnSpPr/>
          <p:nvPr/>
        </p:nvCxnSpPr>
        <p:spPr>
          <a:xfrm flipV="1">
            <a:off x="5548960" y="2166158"/>
            <a:ext cx="144016" cy="549855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A34144AD-C4F8-492C-9EF2-2A275B7E1307}"/>
              </a:ext>
            </a:extLst>
          </p:cNvPr>
          <p:cNvSpPr/>
          <p:nvPr/>
        </p:nvSpPr>
        <p:spPr>
          <a:xfrm>
            <a:off x="4871864" y="4941168"/>
            <a:ext cx="1470274" cy="338554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Marica Biagini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3F9D0DD-47E2-4718-B463-8B93AD5BDB95}"/>
              </a:ext>
            </a:extLst>
          </p:cNvPr>
          <p:cNvCxnSpPr>
            <a:cxnSpLocks/>
          </p:cNvCxnSpPr>
          <p:nvPr/>
        </p:nvCxnSpPr>
        <p:spPr>
          <a:xfrm flipV="1">
            <a:off x="4019143" y="1269757"/>
            <a:ext cx="852721" cy="608417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7D4943F-5BC2-4C61-817D-2E9FDE1319C1}"/>
              </a:ext>
            </a:extLst>
          </p:cNvPr>
          <p:cNvCxnSpPr>
            <a:cxnSpLocks/>
          </p:cNvCxnSpPr>
          <p:nvPr/>
        </p:nvCxnSpPr>
        <p:spPr>
          <a:xfrm flipV="1">
            <a:off x="3928184" y="1192500"/>
            <a:ext cx="871672" cy="139570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B22C50DA-9248-4ECB-B4F4-28D1ADED44A4}"/>
              </a:ext>
            </a:extLst>
          </p:cNvPr>
          <p:cNvCxnSpPr>
            <a:cxnSpLocks/>
          </p:cNvCxnSpPr>
          <p:nvPr/>
        </p:nvCxnSpPr>
        <p:spPr>
          <a:xfrm flipV="1">
            <a:off x="3761215" y="2166158"/>
            <a:ext cx="1787745" cy="1262843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A picture containing icon&#10;&#10;Description automatically generated">
            <a:extLst>
              <a:ext uri="{FF2B5EF4-FFF2-40B4-BE49-F238E27FC236}">
                <a16:creationId xmlns:a16="http://schemas.microsoft.com/office/drawing/2014/main" id="{93AC1A16-2D8C-4E35-A504-4EE325C6C84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" y="176910"/>
            <a:ext cx="1935386" cy="65429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043977D-9C99-1E48-99C3-14114B74C4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516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80050</TotalTime>
  <Words>4066</Words>
  <Application>Microsoft Macintosh PowerPoint</Application>
  <PresentationFormat>Widescreen</PresentationFormat>
  <Paragraphs>755</Paragraphs>
  <Slides>47</Slides>
  <Notes>23</Notes>
  <HiddenSlides>0</HiddenSlides>
  <MMClips>1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47</vt:i4>
      </vt:variant>
    </vt:vector>
  </HeadingPairs>
  <TitlesOfParts>
    <vt:vector size="62" baseType="lpstr">
      <vt:lpstr>Arial</vt:lpstr>
      <vt:lpstr>Arial Narrow</vt:lpstr>
      <vt:lpstr>Bradley Hand</vt:lpstr>
      <vt:lpstr>Calibri</vt:lpstr>
      <vt:lpstr>Calibri Light</vt:lpstr>
      <vt:lpstr>Cambria Math</vt:lpstr>
      <vt:lpstr>Century Gothic</vt:lpstr>
      <vt:lpstr>Symbol</vt:lpstr>
      <vt:lpstr>Tahoma</vt:lpstr>
      <vt:lpstr>Times New Roman</vt:lpstr>
      <vt:lpstr>Wingdings</vt:lpstr>
      <vt:lpstr>2_Office Theme</vt:lpstr>
      <vt:lpstr>2_FC5643-CERN3027 - Scale of contributions</vt:lpstr>
      <vt:lpstr>FC5643-CERN3027 - Scale of contributions</vt:lpstr>
      <vt:lpstr>3_FC5643-CERN3027 - Scale of contributions</vt:lpstr>
      <vt:lpstr>The Future Circular Collider at CERN</vt:lpstr>
      <vt:lpstr>CERN Scientific Priorities for the Future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NSLS-II, EIC &amp; FCC-ee beam parameters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Beneficiaries</vt:lpstr>
      <vt:lpstr>Beneficiaries</vt:lpstr>
      <vt:lpstr>Beneficiaries</vt:lpstr>
      <vt:lpstr>PowerPoint Presentation</vt:lpstr>
      <vt:lpstr>Constraints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presentation at 6th TLEP WS</dc:title>
  <dc:creator>Michael Benedikt</dc:creator>
  <cp:lastModifiedBy>Emmanuel Tsesmelis</cp:lastModifiedBy>
  <cp:revision>1831</cp:revision>
  <cp:lastPrinted>2021-09-03T16:07:31Z</cp:lastPrinted>
  <dcterms:created xsi:type="dcterms:W3CDTF">2012-06-07T06:34:51Z</dcterms:created>
  <dcterms:modified xsi:type="dcterms:W3CDTF">2021-12-10T07:42:02Z</dcterms:modified>
</cp:coreProperties>
</file>