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47"/>
  </p:notesMasterIdLst>
  <p:sldIdLst>
    <p:sldId id="256" r:id="rId2"/>
    <p:sldId id="500" r:id="rId3"/>
    <p:sldId id="710" r:id="rId4"/>
    <p:sldId id="679" r:id="rId5"/>
    <p:sldId id="682" r:id="rId6"/>
    <p:sldId id="592" r:id="rId7"/>
    <p:sldId id="649" r:id="rId8"/>
    <p:sldId id="665" r:id="rId9"/>
    <p:sldId id="650" r:id="rId10"/>
    <p:sldId id="593" r:id="rId11"/>
    <p:sldId id="669" r:id="rId12"/>
    <p:sldId id="721" r:id="rId13"/>
    <p:sldId id="663" r:id="rId14"/>
    <p:sldId id="714" r:id="rId15"/>
    <p:sldId id="672" r:id="rId16"/>
    <p:sldId id="715" r:id="rId17"/>
    <p:sldId id="713" r:id="rId18"/>
    <p:sldId id="720" r:id="rId19"/>
    <p:sldId id="512" r:id="rId20"/>
    <p:sldId id="608" r:id="rId21"/>
    <p:sldId id="545" r:id="rId22"/>
    <p:sldId id="494" r:id="rId23"/>
    <p:sldId id="479" r:id="rId24"/>
    <p:sldId id="599" r:id="rId25"/>
    <p:sldId id="711" r:id="rId26"/>
    <p:sldId id="686" r:id="rId27"/>
    <p:sldId id="703" r:id="rId28"/>
    <p:sldId id="658" r:id="rId29"/>
    <p:sldId id="680" r:id="rId30"/>
    <p:sldId id="689" r:id="rId31"/>
    <p:sldId id="707" r:id="rId32"/>
    <p:sldId id="702" r:id="rId33"/>
    <p:sldId id="662" r:id="rId34"/>
    <p:sldId id="667" r:id="rId35"/>
    <p:sldId id="668" r:id="rId36"/>
    <p:sldId id="697" r:id="rId37"/>
    <p:sldId id="699" r:id="rId38"/>
    <p:sldId id="722" r:id="rId39"/>
    <p:sldId id="660" r:id="rId40"/>
    <p:sldId id="701" r:id="rId41"/>
    <p:sldId id="705" r:id="rId42"/>
    <p:sldId id="706" r:id="rId43"/>
    <p:sldId id="719" r:id="rId44"/>
    <p:sldId id="718" r:id="rId45"/>
    <p:sldId id="723" r:id="rId4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00"/>
    <a:srgbClr val="5CADFF"/>
    <a:srgbClr val="00B0F0"/>
    <a:srgbClr val="00F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00" autoAdjust="0"/>
    <p:restoredTop sz="94850" autoAdjust="0"/>
  </p:normalViewPr>
  <p:slideViewPr>
    <p:cSldViewPr>
      <p:cViewPr varScale="1">
        <p:scale>
          <a:sx n="71" d="100"/>
          <a:sy n="71" d="100"/>
        </p:scale>
        <p:origin x="66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44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9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Relationship Id="rId1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7AB07D5-7C10-40A6-8B6F-FA04D19BD4A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983676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0ACE08-4F3F-4A7F-9EAB-5F58FCE9614A}" type="slidenum">
              <a:rPr lang="en-US" altLang="ja-JP" smtClean="0">
                <a:ea typeface="ＭＳ Ｐゴシック" charset="-128"/>
              </a:rPr>
              <a:pPr/>
              <a:t>1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80485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BC53A4-B626-43AC-A566-4C1AC1E9B485}" type="slidenum">
              <a:rPr lang="en-US" altLang="ja-JP" smtClean="0">
                <a:ea typeface="ＭＳ Ｐゴシック" charset="-128"/>
              </a:rPr>
              <a:pPr/>
              <a:t>2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812797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C30EED-1583-4DD4-9BD8-95E0EFB5CF95}" type="slidenum">
              <a:rPr lang="en-US" altLang="ja-JP" smtClean="0">
                <a:ea typeface="ＭＳ Ｐゴシック" charset="-128"/>
              </a:rPr>
              <a:pPr/>
              <a:t>3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220257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DAF2-594D-4302-882B-47928E2E6326}" type="slidenum">
              <a:rPr lang="en-US" altLang="ja-JP" smtClean="0">
                <a:ea typeface="ＭＳ Ｐゴシック" charset="-128"/>
              </a:rPr>
              <a:pPr/>
              <a:t>4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dirty="0" smtClean="0"/>
              <a:t>Experimental constraint from B(b -&gt; s l+ l-) ;</a:t>
            </a:r>
          </a:p>
          <a:p>
            <a:pPr eaLnBrk="1" hangingPunct="1"/>
            <a:r>
              <a:rPr lang="en-US" altLang="ja-JP" dirty="0" smtClean="0"/>
              <a:t>The low-s region (1 GeV^2 &lt; s &lt; 6 GeV^2) is dominated by the Wilson </a:t>
            </a:r>
          </a:p>
          <a:p>
            <a:pPr eaLnBrk="1" hangingPunct="1"/>
            <a:r>
              <a:rPr lang="en-US" altLang="ja-JP" dirty="0" smtClean="0"/>
              <a:t>      coefficients C_9 and C_10, has sizable integrated branching ratio and is very </a:t>
            </a:r>
          </a:p>
          <a:p>
            <a:pPr eaLnBrk="1" hangingPunct="1"/>
            <a:r>
              <a:rPr lang="en-US" altLang="ja-JP" dirty="0" smtClean="0"/>
              <a:t>      sensitive to the C_7 - C_9 interference. In the following, we utilize the latter </a:t>
            </a:r>
          </a:p>
          <a:p>
            <a:pPr eaLnBrk="1" hangingPunct="1"/>
            <a:r>
              <a:rPr lang="en-US" altLang="ja-JP" dirty="0" smtClean="0"/>
              <a:t>      to put constraints on the Wilson coefficients C_7,8,9,10.</a:t>
            </a:r>
          </a:p>
          <a:p>
            <a:pPr eaLnBrk="1" hangingPunct="1"/>
            <a:r>
              <a:rPr lang="en-US" altLang="ja-JP" dirty="0" smtClean="0"/>
              <a:t>      We calculate the integrated branching ratio in the low-s region following Ref. [52]: </a:t>
            </a:r>
          </a:p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8744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C30EED-1583-4DD4-9BD8-95E0EFB5CF95}" type="slidenum">
              <a:rPr lang="en-US" altLang="ja-JP" smtClean="0">
                <a:ea typeface="ＭＳ Ｐゴシック" charset="-128"/>
              </a:rPr>
              <a:pPr/>
              <a:t>24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649032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C30EED-1583-4DD4-9BD8-95E0EFB5CF95}" type="slidenum">
              <a:rPr lang="en-US" altLang="ja-JP" smtClean="0">
                <a:ea typeface="ＭＳ Ｐゴシック" charset="-128"/>
              </a:rPr>
              <a:pPr/>
              <a:t>25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321666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AB07D5-7C10-40A6-8B6F-FA04D19BD4AF}" type="slidenum">
              <a:rPr lang="en-US" altLang="ja-JP" smtClean="0"/>
              <a:pPr>
                <a:defRPr/>
              </a:pPr>
              <a:t>37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14704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F059F-B099-46E2-A2FE-AA1E517B140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74E98-E3A8-418D-AE5D-D3149329163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C8BA2-7591-41CC-94D0-79B5CE0F5C9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394B6-57B2-4F4F-BD69-7B96C50DAE4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B5CFE-1AA9-4CA3-B5CB-3B378AD5137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AD5E9-4070-4853-A99F-2682CE6AC5A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DDCBE-A8EA-4F74-9EB3-3C170521F3C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0BCEC-D7F0-4694-A1E1-85C31B55E8F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A897A-64AF-4EFE-8C08-1D0BC1CC70C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A60AD-5450-41C3-91CB-C6C1ECF7A93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DF1A6-5AD7-4C2D-89DC-649C709E3BC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fld id="{C6E54A6D-B979-49A6-B01B-5ECFFDFDF60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5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14.wmf"/><Relationship Id="rId26" Type="http://schemas.openxmlformats.org/officeDocument/2006/relationships/image" Target="../media/image18.wmf"/><Relationship Id="rId3" Type="http://schemas.openxmlformats.org/officeDocument/2006/relationships/oleObject" Target="../embeddings/oleObject7.bin"/><Relationship Id="rId21" Type="http://schemas.openxmlformats.org/officeDocument/2006/relationships/oleObject" Target="../embeddings/oleObject16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4.bin"/><Relationship Id="rId25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wmf"/><Relationship Id="rId20" Type="http://schemas.openxmlformats.org/officeDocument/2006/relationships/image" Target="../media/image15.wmf"/><Relationship Id="rId29" Type="http://schemas.openxmlformats.org/officeDocument/2006/relationships/oleObject" Target="../embeddings/oleObject20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1.bin"/><Relationship Id="rId24" Type="http://schemas.openxmlformats.org/officeDocument/2006/relationships/image" Target="../media/image17.wmf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3.bin"/><Relationship Id="rId23" Type="http://schemas.openxmlformats.org/officeDocument/2006/relationships/oleObject" Target="../embeddings/oleObject17.bin"/><Relationship Id="rId28" Type="http://schemas.openxmlformats.org/officeDocument/2006/relationships/image" Target="../media/image19.wmf"/><Relationship Id="rId10" Type="http://schemas.openxmlformats.org/officeDocument/2006/relationships/image" Target="../media/image10.wmf"/><Relationship Id="rId19" Type="http://schemas.openxmlformats.org/officeDocument/2006/relationships/oleObject" Target="../embeddings/oleObject15.bin"/><Relationship Id="rId4" Type="http://schemas.openxmlformats.org/officeDocument/2006/relationships/image" Target="../media/image7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2.wmf"/><Relationship Id="rId22" Type="http://schemas.openxmlformats.org/officeDocument/2006/relationships/image" Target="../media/image16.wmf"/><Relationship Id="rId27" Type="http://schemas.openxmlformats.org/officeDocument/2006/relationships/oleObject" Target="../embeddings/oleObject19.bin"/><Relationship Id="rId30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20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2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539552" y="2124396"/>
            <a:ext cx="784887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</a:rPr>
              <a:t>K. Hidaka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Tokyo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Gakugei</a:t>
            </a:r>
            <a:r>
              <a:rPr lang="en-US" altLang="ja-JP" sz="2000" dirty="0" smtClean="0">
                <a:solidFill>
                  <a:schemeClr val="tx1"/>
                </a:solidFill>
              </a:rPr>
              <a:t> University </a:t>
            </a:r>
          </a:p>
          <a:p>
            <a:endParaRPr lang="en-US" altLang="ja-JP" sz="2000" dirty="0" smtClean="0">
              <a:solidFill>
                <a:schemeClr val="tx1"/>
              </a:solidFill>
            </a:endParaRP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Collaboration with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H.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Eberl</a:t>
            </a:r>
            <a:r>
              <a:rPr lang="en-US" altLang="ja-JP" sz="2000" dirty="0" smtClean="0">
                <a:solidFill>
                  <a:schemeClr val="tx1"/>
                </a:solidFill>
              </a:rPr>
              <a:t>, E.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Ginina</a:t>
            </a:r>
            <a:r>
              <a:rPr lang="en-US" altLang="ja-JP" sz="2000" dirty="0" smtClean="0">
                <a:solidFill>
                  <a:schemeClr val="tx1"/>
                </a:solidFill>
              </a:rPr>
              <a:t> (HEPHY Vienna)</a:t>
            </a: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r>
              <a:rPr lang="en-US" altLang="ja-JP" sz="1600" dirty="0" smtClean="0">
                <a:solidFill>
                  <a:schemeClr val="tx1"/>
                </a:solidFill>
              </a:rPr>
              <a:t>References: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dirty="0" smtClean="0">
                <a:solidFill>
                  <a:schemeClr val="tx1"/>
                </a:solidFill>
              </a:rPr>
              <a:t> </a:t>
            </a:r>
            <a:r>
              <a:rPr lang="en-US" altLang="ja-JP" sz="1600" i="0" dirty="0" smtClean="0">
                <a:solidFill>
                  <a:schemeClr val="tx1"/>
                </a:solidFill>
              </a:rPr>
              <a:t>  </a:t>
            </a:r>
            <a:r>
              <a:rPr lang="en-US" altLang="ja-JP" sz="1600" dirty="0" smtClean="0">
                <a:solidFill>
                  <a:schemeClr val="tx1"/>
                </a:solidFill>
              </a:rPr>
              <a:t>Phys. Rev. D 91 (2015) 015007 [arXiv:1411.2840 [</a:t>
            </a:r>
            <a:r>
              <a:rPr lang="en-US" altLang="ja-JP" sz="1600" dirty="0" err="1" smtClean="0">
                <a:solidFill>
                  <a:schemeClr val="tx1"/>
                </a:solidFill>
              </a:rPr>
              <a:t>hep</a:t>
            </a:r>
            <a:r>
              <a:rPr lang="en-US" altLang="ja-JP" sz="1600" dirty="0" smtClean="0">
                <a:solidFill>
                  <a:schemeClr val="tx1"/>
                </a:solidFill>
              </a:rPr>
              <a:t>-ph] ]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dirty="0" smtClean="0">
                <a:solidFill>
                  <a:schemeClr val="tx1"/>
                </a:solidFill>
              </a:rPr>
              <a:t>   JHEP 1606 (2016) 143  [arXiv:1604.02366 [</a:t>
            </a:r>
            <a:r>
              <a:rPr lang="en-US" altLang="ja-JP" sz="1600" dirty="0" err="1" smtClean="0">
                <a:solidFill>
                  <a:schemeClr val="tx1"/>
                </a:solidFill>
              </a:rPr>
              <a:t>hep-ph</a:t>
            </a:r>
            <a:r>
              <a:rPr lang="en-US" altLang="ja-JP" sz="1600" dirty="0" smtClean="0">
                <a:solidFill>
                  <a:schemeClr val="tx1"/>
                </a:solidFill>
              </a:rPr>
              <a:t>]]</a:t>
            </a:r>
            <a:r>
              <a:rPr lang="en-US" altLang="ja-JP" sz="1600" i="0" dirty="0" smtClean="0">
                <a:solidFill>
                  <a:schemeClr val="tx1"/>
                </a:solidFill>
              </a:rPr>
              <a:t>]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i="0" dirty="0">
                <a:solidFill>
                  <a:schemeClr val="tx1"/>
                </a:solidFill>
              </a:rPr>
              <a:t>   </a:t>
            </a:r>
            <a:r>
              <a:rPr lang="en-US" altLang="ja-JP" sz="1600" dirty="0">
                <a:solidFill>
                  <a:schemeClr val="tx1"/>
                </a:solidFill>
              </a:rPr>
              <a:t>IJMP A34 (2019) 1950120 [arXiv:1812.08010 [</a:t>
            </a:r>
            <a:r>
              <a:rPr lang="en-US" altLang="ja-JP" sz="1600" dirty="0" err="1">
                <a:solidFill>
                  <a:schemeClr val="tx1"/>
                </a:solidFill>
              </a:rPr>
              <a:t>hep-ph</a:t>
            </a:r>
            <a:r>
              <a:rPr lang="en-US" altLang="ja-JP" sz="1600" dirty="0">
                <a:solidFill>
                  <a:schemeClr val="tx1"/>
                </a:solidFill>
              </a:rPr>
              <a:t>]] </a:t>
            </a:r>
            <a:endParaRPr lang="en-US" altLang="ja-JP" sz="1600" dirty="0" smtClean="0">
              <a:solidFill>
                <a:schemeClr val="tx1"/>
              </a:solidFill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ja-JP" altLang="en-US" sz="1600" dirty="0">
                <a:solidFill>
                  <a:schemeClr val="tx1"/>
                </a:solidFill>
              </a:rPr>
              <a:t>　</a:t>
            </a:r>
            <a:r>
              <a:rPr lang="en-US" altLang="ja-JP" sz="1600" dirty="0" err="1" smtClean="0">
                <a:solidFill>
                  <a:schemeClr val="tx1"/>
                </a:solidFill>
              </a:rPr>
              <a:t>PoS</a:t>
            </a:r>
            <a:r>
              <a:rPr lang="en-US" altLang="ja-JP" sz="1600" dirty="0" smtClean="0">
                <a:solidFill>
                  <a:schemeClr val="tx1"/>
                </a:solidFill>
              </a:rPr>
              <a:t>(EPS-HEP2021)594</a:t>
            </a:r>
            <a:r>
              <a:rPr lang="en-US" altLang="ja-JP" sz="1600" dirty="0">
                <a:solidFill>
                  <a:schemeClr val="tx1"/>
                </a:solidFill>
              </a:rPr>
              <a:t>, 2021 [arXiv:2111.02713 [</a:t>
            </a:r>
            <a:r>
              <a:rPr lang="en-US" altLang="ja-JP" sz="1600" dirty="0" err="1">
                <a:solidFill>
                  <a:schemeClr val="tx1"/>
                </a:solidFill>
              </a:rPr>
              <a:t>hep-ph</a:t>
            </a:r>
            <a:r>
              <a:rPr lang="en-US" altLang="ja-JP" sz="1600" dirty="0" smtClean="0">
                <a:solidFill>
                  <a:schemeClr val="tx1"/>
                </a:solidFill>
              </a:rPr>
              <a:t>]]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dirty="0">
                <a:solidFill>
                  <a:schemeClr val="tx1"/>
                </a:solidFill>
              </a:rPr>
              <a:t> </a:t>
            </a:r>
            <a:r>
              <a:rPr lang="en-US" altLang="ja-JP" sz="1600" dirty="0" smtClean="0">
                <a:solidFill>
                  <a:schemeClr val="tx1"/>
                </a:solidFill>
              </a:rPr>
              <a:t>  ILC White Paper for Snowmass </a:t>
            </a:r>
            <a:r>
              <a:rPr lang="en-US" altLang="ja-JP" sz="1600" dirty="0">
                <a:solidFill>
                  <a:schemeClr val="tx1"/>
                </a:solidFill>
              </a:rPr>
              <a:t>2021 [arXiv:2203.07622]</a:t>
            </a: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r>
              <a:rPr lang="en-US" altLang="ja-JP" sz="2000" dirty="0">
                <a:solidFill>
                  <a:schemeClr val="tx1"/>
                </a:solidFill>
              </a:rPr>
              <a:t>Physics in LHC and Beyond</a:t>
            </a:r>
            <a:r>
              <a:rPr lang="en-US" altLang="ja-JP" sz="2000" dirty="0">
                <a:solidFill>
                  <a:schemeClr val="tx1">
                    <a:lumMod val="95000"/>
                  </a:schemeClr>
                </a:solidFill>
              </a:rPr>
              <a:t>, </a:t>
            </a:r>
            <a:r>
              <a:rPr lang="en-US" altLang="ja-JP" sz="2000" dirty="0" smtClean="0">
                <a:solidFill>
                  <a:schemeClr val="tx1">
                    <a:lumMod val="95000"/>
                  </a:schemeClr>
                </a:solidFill>
              </a:rPr>
              <a:t>12 May</a:t>
            </a:r>
            <a:r>
              <a:rPr lang="en-US" altLang="ja-JP" sz="2000" dirty="0" smtClean="0">
                <a:solidFill>
                  <a:schemeClr val="tx1"/>
                </a:solidFill>
              </a:rPr>
              <a:t> 2022, Matsue, Japan</a:t>
            </a:r>
            <a:endParaRPr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45644" y="332656"/>
            <a:ext cx="8185698" cy="1368152"/>
          </a:xfrm>
          <a:prstGeom prst="rect">
            <a:avLst/>
          </a:prstGeom>
          <a:solidFill>
            <a:schemeClr val="tx2">
              <a:lumMod val="90000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altLang="ja-JP" sz="36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Imprint </a:t>
            </a:r>
            <a:r>
              <a:rPr lang="en-US" altLang="ja-JP" sz="3600" kern="0" dirty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of quark flavor violating SUSY </a:t>
            </a:r>
            <a:endParaRPr lang="en-US" altLang="ja-JP" sz="3600" kern="0" dirty="0" smtClean="0">
              <a:solidFill>
                <a:schemeClr val="accent4">
                  <a:lumMod val="10000"/>
                </a:schemeClr>
              </a:solidFill>
              <a:ea typeface="+mj-ea"/>
              <a:cs typeface="Times New Roman" pitchFamily="18" charset="0"/>
            </a:endParaRPr>
          </a:p>
          <a:p>
            <a:pPr lvl="0" algn="ctr"/>
            <a:r>
              <a:rPr lang="en-US" altLang="ja-JP" sz="36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in </a:t>
            </a:r>
            <a:r>
              <a:rPr lang="en-US" altLang="ja-JP" sz="3600" kern="0" dirty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h(125) </a:t>
            </a:r>
            <a:r>
              <a:rPr lang="en-US" altLang="ja-JP" sz="36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decays at </a:t>
            </a:r>
            <a:r>
              <a:rPr lang="en-US" altLang="ja-JP" sz="3600" kern="0" dirty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future lepton colliders</a:t>
            </a:r>
            <a:endParaRPr kumimoji="1" lang="en-US" altLang="ja-JP" sz="3600" b="1" i="1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79512" y="188640"/>
            <a:ext cx="878497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5.1 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Deviation of the width from the SM prediction</a:t>
            </a:r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9512" y="1412776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- The deviation of the width from the SM prediction: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                        </a:t>
            </a:r>
            <a:r>
              <a:rPr lang="en-US" altLang="ja-JP" dirty="0" smtClean="0">
                <a:solidFill>
                  <a:srgbClr val="FF6699"/>
                </a:solidFill>
              </a:rPr>
              <a:t>_                       </a:t>
            </a:r>
            <a:r>
              <a:rPr lang="en-US" altLang="ja-JP" dirty="0" smtClean="0">
                <a:solidFill>
                  <a:schemeClr val="tx1"/>
                </a:solidFill>
              </a:rPr>
              <a:t>_                               _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 </a:t>
            </a:r>
            <a:r>
              <a:rPr lang="en-US" altLang="ja-JP" dirty="0" smtClean="0">
                <a:solidFill>
                  <a:srgbClr val="FF6699"/>
                </a:solidFill>
              </a:rPr>
              <a:t>DEV(h</a:t>
            </a:r>
            <a:r>
              <a:rPr lang="en-US" altLang="ja-JP" baseline="30000" dirty="0" smtClean="0">
                <a:solidFill>
                  <a:srgbClr val="FF6699"/>
                </a:solidFill>
              </a:rPr>
              <a:t>0</a:t>
            </a:r>
            <a:r>
              <a:rPr lang="en-US" altLang="ja-JP" dirty="0" smtClean="0">
                <a:solidFill>
                  <a:srgbClr val="FF6699"/>
                </a:solidFill>
              </a:rPr>
              <a:t> -&gt; X X)</a:t>
            </a:r>
            <a:r>
              <a:rPr lang="en-US" altLang="ja-JP" dirty="0" smtClean="0">
                <a:solidFill>
                  <a:schemeClr val="tx1"/>
                </a:solidFill>
              </a:rPr>
              <a:t> = </a:t>
            </a:r>
            <a:r>
              <a:rPr lang="en-US" altLang="ja-JP" dirty="0" smtClean="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en-US" altLang="ja-JP" dirty="0" smtClean="0">
                <a:solidFill>
                  <a:schemeClr val="tx1"/>
                </a:solidFill>
              </a:rPr>
              <a:t>(h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dirty="0" smtClean="0">
                <a:solidFill>
                  <a:schemeClr val="tx1"/>
                </a:solidFill>
              </a:rPr>
              <a:t> -&gt; X X)</a:t>
            </a:r>
            <a:r>
              <a:rPr lang="en-US" altLang="ja-JP" baseline="-25000" dirty="0" smtClean="0">
                <a:solidFill>
                  <a:srgbClr val="FF6699"/>
                </a:solidFill>
              </a:rPr>
              <a:t>MSSM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  </a:t>
            </a:r>
            <a:r>
              <a:rPr lang="en-US" altLang="ja-JP" dirty="0" smtClean="0">
                <a:solidFill>
                  <a:schemeClr val="tx1"/>
                </a:solidFill>
              </a:rPr>
              <a:t>/ </a:t>
            </a:r>
            <a:r>
              <a:rPr lang="en-US" altLang="ja-JP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dirty="0" smtClean="0">
                <a:solidFill>
                  <a:schemeClr val="tx1"/>
                </a:solidFill>
              </a:rPr>
              <a:t>(h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dirty="0" smtClean="0">
                <a:solidFill>
                  <a:schemeClr val="tx1"/>
                </a:solidFill>
              </a:rPr>
              <a:t> -&gt; X X)</a:t>
            </a:r>
            <a:r>
              <a:rPr lang="en-US" altLang="ja-JP" baseline="-25000" dirty="0" smtClean="0">
                <a:solidFill>
                  <a:srgbClr val="FF6699"/>
                </a:solidFill>
              </a:rPr>
              <a:t>SM</a:t>
            </a:r>
            <a:r>
              <a:rPr lang="en-US" altLang="ja-JP" dirty="0" smtClean="0">
                <a:solidFill>
                  <a:schemeClr val="tx1"/>
                </a:solidFill>
              </a:rPr>
              <a:t>  -  1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 X = c, b</a:t>
            </a:r>
          </a:p>
          <a:p>
            <a:endParaRPr lang="en-US" altLang="ja-JP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19672" y="548680"/>
            <a:ext cx="5328592" cy="3751967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312" y="589059"/>
            <a:ext cx="4344483" cy="3691337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827584" y="39851"/>
            <a:ext cx="705678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- DEV(h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79740" y="4679504"/>
            <a:ext cx="8964488" cy="2061864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-&gt; c c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and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-&gt; b b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can be very large simultaneously!:</a:t>
            </a:r>
          </a:p>
          <a:p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c c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can be as large as ~ </a:t>
            </a:r>
            <a:r>
              <a:rPr lang="en-US" altLang="ja-JP" sz="1800" i="0" dirty="0" smtClean="0">
                <a:solidFill>
                  <a:srgbClr val="FF0000"/>
                </a:solidFill>
                <a:cs typeface="Times New Roman" pitchFamily="18" charset="0"/>
              </a:rPr>
              <a:t>±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60%.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endParaRPr lang="en-US" altLang="ja-JP" sz="180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b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can be as large as ~ </a:t>
            </a:r>
            <a:r>
              <a:rPr lang="en-US" altLang="ja-JP" sz="1800" i="0" dirty="0" smtClean="0">
                <a:solidFill>
                  <a:srgbClr val="FF0000"/>
                </a:solidFill>
                <a:cs typeface="Times New Roman" pitchFamily="18" charset="0"/>
              </a:rPr>
              <a:t>±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20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%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. </a:t>
            </a:r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800"/>
              </a:lnSpc>
              <a:buFontTx/>
              <a:buChar char="-"/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</a:rPr>
              <a:t>ILC can observe such large deviations from SM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 at high significance (arXiv:1908.11299)!:</a:t>
            </a:r>
          </a:p>
          <a:p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-&gt; c c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 =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(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3.60%, 2.40%,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1.58%)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at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(ILC250, ILC500, ILC1000)</a:t>
            </a:r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-&gt; b b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= (1.98%, 1.16%, 0.94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%)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at (ILC250, ILC500, ILC1000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5232" y="4386102"/>
            <a:ext cx="940784" cy="20847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09536" y="4010719"/>
            <a:ext cx="148074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c c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 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514336" y="1881337"/>
            <a:ext cx="1343055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5" name="直線矢印コネクタ 4"/>
          <p:cNvCxnSpPr/>
          <p:nvPr/>
        </p:nvCxnSpPr>
        <p:spPr bwMode="auto">
          <a:xfrm>
            <a:off x="3909536" y="908720"/>
            <a:ext cx="446440" cy="8640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直線矢印コネクタ 12"/>
          <p:cNvCxnSpPr/>
          <p:nvPr/>
        </p:nvCxnSpPr>
        <p:spPr bwMode="auto">
          <a:xfrm>
            <a:off x="4245624" y="980728"/>
            <a:ext cx="289005" cy="118066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5" name="直線矢印コネクタ 14"/>
          <p:cNvCxnSpPr/>
          <p:nvPr/>
        </p:nvCxnSpPr>
        <p:spPr bwMode="auto">
          <a:xfrm flipV="1">
            <a:off x="4561984" y="2285380"/>
            <a:ext cx="0" cy="128763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4" name="テキスト ボックス 3"/>
          <p:cNvSpPr txBox="1"/>
          <p:nvPr/>
        </p:nvSpPr>
        <p:spPr>
          <a:xfrm>
            <a:off x="2931394" y="1128346"/>
            <a:ext cx="925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MSSM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98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19672" y="710119"/>
            <a:ext cx="5184576" cy="3799001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27584" y="116632"/>
            <a:ext cx="705678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- DEV(h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179512" y="5011283"/>
            <a:ext cx="8769898" cy="1572136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>
              <a:buFontTx/>
              <a:buChar char="-"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Recent LHC data: </a:t>
            </a:r>
          </a:p>
          <a:p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DEV(h</a:t>
            </a:r>
            <a:r>
              <a:rPr lang="en-US" altLang="ja-JP" sz="1800" baseline="30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-&gt; b b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 =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0.12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+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0.92/-0.62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= [-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0.50, 1.04] (ATLA S)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(arXiv:1909.02845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)</a:t>
            </a:r>
            <a:endParaRPr lang="en-US" altLang="ja-JP" sz="180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600"/>
              </a:lnSpc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DEV(h</a:t>
            </a:r>
            <a:r>
              <a:rPr lang="en-US" altLang="ja-JP" sz="1800" baseline="30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-&gt; b b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 =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0.37 +1.52/-1.06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= [-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0.69, 1.89] (CMS)      (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</a:rPr>
              <a:t>arXiv:1809.10733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  </a:t>
            </a:r>
          </a:p>
          <a:p>
            <a:pPr>
              <a:lnSpc>
                <a:spcPts val="1600"/>
              </a:lnSpc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85750" indent="-285750">
              <a:lnSpc>
                <a:spcPts val="16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Both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SM and MSSM are consistent with the recent ATLAS/CMS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data on </a:t>
            </a:r>
            <a:r>
              <a:rPr lang="en-US" altLang="ja-JP" sz="1800" noProof="1">
                <a:solidFill>
                  <a:srgbClr val="FF0000"/>
                </a:solidFill>
                <a:latin typeface="Symbol" panose="05050102010706020507" pitchFamily="18" charset="2"/>
              </a:rPr>
              <a:t>k</a:t>
            </a:r>
            <a:r>
              <a:rPr lang="en-US" altLang="ja-JP" sz="1800" baseline="-25000" noProof="1">
                <a:solidFill>
                  <a:srgbClr val="FF0000"/>
                </a:solidFill>
              </a:rPr>
              <a:t>b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! </a:t>
            </a:r>
          </a:p>
          <a:p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The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errors of the recent ATLAS/CMS data are too large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8" name="下矢印 7"/>
          <p:cNvSpPr/>
          <p:nvPr/>
        </p:nvSpPr>
        <p:spPr bwMode="auto">
          <a:xfrm>
            <a:off x="3775232" y="4607632"/>
            <a:ext cx="940784" cy="29833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09536" y="4149080"/>
            <a:ext cx="148074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c c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 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462073" y="2392943"/>
            <a:ext cx="1343055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692696"/>
            <a:ext cx="4344483" cy="357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36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07504" y="332656"/>
            <a:ext cx="4824536" cy="8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3600" kern="0" dirty="0" smtClean="0">
                <a:solidFill>
                  <a:srgbClr val="CCFFFF"/>
                </a:solidFill>
                <a:ea typeface="ＭＳ Ｐゴシック"/>
              </a:rPr>
              <a:t>5.2 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BR(h</a:t>
            </a:r>
            <a:r>
              <a:rPr lang="en-US" altLang="ja-JP" sz="3600" u="sng" baseline="30000" dirty="0">
                <a:solidFill>
                  <a:schemeClr val="tx2"/>
                </a:solidFill>
                <a:ea typeface="ＭＳ Ｐゴシック" pitchFamily="50" charset="-128"/>
              </a:rPr>
              <a:t>0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 </a:t>
            </a:r>
            <a:r>
              <a:rPr lang="en-US" altLang="ja-JP" sz="3600" u="sng" dirty="0" smtClean="0">
                <a:solidFill>
                  <a:schemeClr val="tx2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</a:t>
            </a:r>
            <a:r>
              <a:rPr lang="en-US" altLang="ja-JP" sz="3600" u="sng" dirty="0" smtClean="0">
                <a:solidFill>
                  <a:schemeClr val="tx2"/>
                </a:solidFill>
                <a:ea typeface="ＭＳ Ｐゴシック" pitchFamily="50" charset="-128"/>
              </a:rPr>
              <a:t> 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b s</a:t>
            </a:r>
            <a:r>
              <a:rPr lang="en-US" altLang="ja-JP" sz="36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 / s b</a:t>
            </a:r>
            <a:r>
              <a:rPr lang="en-US" altLang="ja-JP" sz="3600" u="sng" dirty="0">
                <a:solidFill>
                  <a:schemeClr val="tx2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)</a:t>
            </a:r>
            <a:r>
              <a:rPr lang="en-US" altLang="ja-JP" sz="3600" u="sng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en-US" altLang="ja-JP" sz="3600" u="sng" kern="0" dirty="0" smtClean="0">
              <a:solidFill>
                <a:srgbClr val="CCFFFF"/>
              </a:solidFill>
              <a:ea typeface="ＭＳ Ｐゴシック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正方形/長方形 1"/>
              <p:cNvSpPr/>
              <p:nvPr/>
            </p:nvSpPr>
            <p:spPr>
              <a:xfrm>
                <a:off x="127530" y="1412776"/>
                <a:ext cx="38731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BR(h</a:t>
                </a:r>
                <a:r>
                  <a:rPr lang="en-US" altLang="ja-JP" baseline="30000" dirty="0">
                    <a:solidFill>
                      <a:schemeClr val="tx2"/>
                    </a:solidFill>
                    <a:ea typeface="ＭＳ Ｐゴシック" pitchFamily="50" charset="-128"/>
                  </a:rPr>
                  <a:t>0</a:t>
                </a:r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 -&gt; b s</a:t>
                </a:r>
                <a:r>
                  <a:rPr lang="en-US" altLang="ja-JP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 / s b</a:t>
                </a:r>
                <a:r>
                  <a:rPr lang="en-US" altLang="ja-JP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ＭＳ Ｐゴシック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dirty="0" smtClean="0">
                    <a:solidFill>
                      <a:schemeClr val="tx2"/>
                    </a:solidFill>
                    <a:ea typeface="ＭＳ Ｐゴシック" pitchFamily="50" charset="-128"/>
                  </a:rPr>
                  <a:t>)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altLang="ja-JP" dirty="0" smtClean="0">
                    <a:solidFill>
                      <a:schemeClr val="tx2"/>
                    </a:solidFill>
                    <a:ea typeface="ＭＳ Ｐゴシック" pitchFamily="50" charset="-128"/>
                  </a:rPr>
                  <a:t> </a:t>
                </a:r>
                <a:r>
                  <a:rPr lang="en-US" altLang="ja-JP" dirty="0" smtClean="0">
                    <a:solidFill>
                      <a:srgbClr val="FFFF00"/>
                    </a:solidFill>
                    <a:ea typeface="ＭＳ Ｐゴシック" pitchFamily="50" charset="-128"/>
                  </a:rPr>
                  <a:t>0  (SM)</a:t>
                </a:r>
                <a:endParaRPr lang="ja-JP" alt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" name="正方形/長方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530" y="1412776"/>
                <a:ext cx="3873176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2520" t="-10667" b="-3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正方形/長方形 2"/>
          <p:cNvSpPr/>
          <p:nvPr/>
        </p:nvSpPr>
        <p:spPr>
          <a:xfrm>
            <a:off x="107504" y="2235543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BR(</a:t>
            </a:r>
            <a:r>
              <a:rPr lang="en-US" altLang="ja-JP" dirty="0">
                <a:solidFill>
                  <a:srgbClr val="CCFFFF"/>
                </a:solidFill>
                <a:ea typeface="ＭＳ Ｐゴシック" pitchFamily="50" charset="-128"/>
              </a:rPr>
              <a:t>h</a:t>
            </a:r>
            <a:r>
              <a:rPr lang="en-US" altLang="ja-JP" baseline="30000" dirty="0">
                <a:solidFill>
                  <a:srgbClr val="CCFFFF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chemeClr val="tx2"/>
                </a:solidFill>
              </a:rPr>
              <a:t> </a:t>
            </a:r>
            <a:r>
              <a:rPr lang="en-US" altLang="ja-JP" dirty="0">
                <a:solidFill>
                  <a:schemeClr val="tx2"/>
                </a:solidFill>
              </a:rPr>
              <a:t>-&gt; b s̅ / s b̅) can be as large as </a:t>
            </a:r>
            <a:r>
              <a:rPr lang="en-US" altLang="ja-JP" dirty="0" smtClean="0">
                <a:solidFill>
                  <a:srgbClr val="FFFF00"/>
                </a:solidFill>
              </a:rPr>
              <a:t>~</a:t>
            </a:r>
            <a:r>
              <a:rPr lang="en-US" altLang="ja-JP" dirty="0" smtClean="0">
                <a:solidFill>
                  <a:schemeClr val="tx2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0.2% (MSSM with QFV)</a:t>
            </a:r>
            <a:r>
              <a:rPr lang="en-US" altLang="ja-JP" dirty="0" smtClean="0">
                <a:solidFill>
                  <a:schemeClr val="tx2"/>
                </a:solidFill>
              </a:rPr>
              <a:t>!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27530" y="3271058"/>
            <a:ext cx="9289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ILC(250+500+1000</a:t>
            </a:r>
            <a:r>
              <a:rPr lang="en-US" altLang="ja-JP" dirty="0">
                <a:solidFill>
                  <a:schemeClr val="tx2"/>
                </a:solidFill>
              </a:rPr>
              <a:t>) sensitivity could be ~ </a:t>
            </a:r>
            <a:r>
              <a:rPr lang="en-US" altLang="ja-JP" dirty="0">
                <a:solidFill>
                  <a:srgbClr val="FFFF00"/>
                </a:solidFill>
              </a:rPr>
              <a:t>0.1% </a:t>
            </a:r>
            <a:r>
              <a:rPr lang="en-US" altLang="ja-JP" dirty="0" smtClean="0">
                <a:solidFill>
                  <a:srgbClr val="FFFF00"/>
                </a:solidFill>
              </a:rPr>
              <a:t>(at </a:t>
            </a:r>
            <a:r>
              <a:rPr lang="en-US" altLang="ja-JP" dirty="0">
                <a:solidFill>
                  <a:srgbClr val="FFFF00"/>
                </a:solidFill>
              </a:rPr>
              <a:t>4 </a:t>
            </a:r>
            <a:r>
              <a:rPr lang="en-US" altLang="ja-JP" dirty="0" smtClean="0">
                <a:solidFill>
                  <a:srgbClr val="FFFF00"/>
                </a:solidFill>
                <a:latin typeface="Symbol" panose="05050102010706020507" pitchFamily="18" charset="2"/>
              </a:rPr>
              <a:t>s </a:t>
            </a:r>
            <a:r>
              <a:rPr lang="en-US" altLang="ja-JP" dirty="0" smtClean="0">
                <a:solidFill>
                  <a:srgbClr val="FFFF00"/>
                </a:solidFill>
              </a:rPr>
              <a:t> significance)</a:t>
            </a:r>
            <a:r>
              <a:rPr lang="en-US" altLang="ja-JP" dirty="0" smtClean="0">
                <a:solidFill>
                  <a:schemeClr val="tx2"/>
                </a:solidFill>
              </a:rPr>
              <a:t>!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125787" y="3763640"/>
            <a:ext cx="58944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tx2"/>
                </a:solidFill>
              </a:rPr>
              <a:t>Private </a:t>
            </a:r>
            <a:r>
              <a:rPr lang="en-US" altLang="ja-JP" sz="1600" dirty="0">
                <a:solidFill>
                  <a:schemeClr val="tx2"/>
                </a:solidFill>
              </a:rPr>
              <a:t>communication with </a:t>
            </a:r>
            <a:r>
              <a:rPr lang="en-US" altLang="ja-JP" sz="1600" dirty="0" err="1" smtClean="0">
                <a:solidFill>
                  <a:schemeClr val="tx2"/>
                </a:solidFill>
              </a:rPr>
              <a:t>Junping</a:t>
            </a:r>
            <a:r>
              <a:rPr lang="en-US" altLang="ja-JP" sz="1600" dirty="0" smtClean="0">
                <a:solidFill>
                  <a:schemeClr val="tx2"/>
                </a:solidFill>
              </a:rPr>
              <a:t> </a:t>
            </a:r>
            <a:r>
              <a:rPr lang="en-US" altLang="ja-JP" sz="1600" dirty="0">
                <a:solidFill>
                  <a:schemeClr val="tx2"/>
                </a:solidFill>
              </a:rPr>
              <a:t>Tian; </a:t>
            </a:r>
          </a:p>
          <a:p>
            <a:r>
              <a:rPr lang="en-US" altLang="ja-JP" sz="1600" dirty="0">
                <a:solidFill>
                  <a:schemeClr val="tx2"/>
                </a:solidFill>
              </a:rPr>
              <a:t> S</a:t>
            </a:r>
            <a:r>
              <a:rPr lang="en-US" altLang="ja-JP" sz="1600" dirty="0" smtClean="0">
                <a:solidFill>
                  <a:schemeClr val="tx2"/>
                </a:solidFill>
              </a:rPr>
              <a:t>ee </a:t>
            </a:r>
            <a:r>
              <a:rPr lang="en-US" altLang="ja-JP" sz="1600" dirty="0">
                <a:solidFill>
                  <a:schemeClr val="tx2"/>
                </a:solidFill>
              </a:rPr>
              <a:t>also </a:t>
            </a:r>
            <a:r>
              <a:rPr lang="en-US" altLang="ja-JP" sz="1600" dirty="0" err="1">
                <a:solidFill>
                  <a:schemeClr val="tx2"/>
                </a:solidFill>
              </a:rPr>
              <a:t>Barducci</a:t>
            </a:r>
            <a:r>
              <a:rPr lang="en-US" altLang="ja-JP" sz="1600" dirty="0">
                <a:solidFill>
                  <a:schemeClr val="tx2"/>
                </a:solidFill>
              </a:rPr>
              <a:t> et al., JHEP 12 (2017) 105 [arXiv:1710.06657</a:t>
            </a:r>
            <a:r>
              <a:rPr lang="en-US" altLang="ja-JP" sz="1600" dirty="0" smtClean="0">
                <a:solidFill>
                  <a:schemeClr val="tx2"/>
                </a:solidFill>
              </a:rPr>
              <a:t>]. </a:t>
            </a:r>
            <a:endParaRPr lang="en-US" altLang="ja-JP" sz="1600" dirty="0">
              <a:solidFill>
                <a:schemeClr val="tx2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53830" y="2708920"/>
            <a:ext cx="73786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tx2"/>
                </a:solidFill>
              </a:rPr>
              <a:t>(See also Gomez-</a:t>
            </a:r>
            <a:r>
              <a:rPr lang="de-DE" altLang="ja-JP" sz="1600" dirty="0" smtClean="0">
                <a:solidFill>
                  <a:schemeClr val="tx2"/>
                </a:solidFill>
              </a:rPr>
              <a:t>Heinemeyer-Rehman</a:t>
            </a:r>
            <a:r>
              <a:rPr lang="en-US" altLang="ja-JP" sz="1600" dirty="0" smtClean="0">
                <a:solidFill>
                  <a:schemeClr val="tx2"/>
                </a:solidFill>
              </a:rPr>
              <a:t>, PR D93 </a:t>
            </a:r>
            <a:r>
              <a:rPr lang="en-US" altLang="ja-JP" sz="1600" dirty="0">
                <a:solidFill>
                  <a:schemeClr val="tx2"/>
                </a:solidFill>
              </a:rPr>
              <a:t>(</a:t>
            </a:r>
            <a:r>
              <a:rPr lang="en-US" altLang="ja-JP" sz="1600" dirty="0" smtClean="0">
                <a:solidFill>
                  <a:schemeClr val="tx2"/>
                </a:solidFill>
              </a:rPr>
              <a:t>2016) 095021 [arXiv:1511.04342]. )</a:t>
            </a:r>
            <a:endParaRPr lang="en-US" altLang="ja-JP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15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475656" y="548680"/>
            <a:ext cx="5688632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noFill/>
                <a:ea typeface="ＭＳ Ｐゴシック" pitchFamily="50" charset="-128"/>
              </a:rPr>
              <a:t> </a:t>
            </a:r>
            <a:endParaRPr lang="ja-JP" altLang="en-US" dirty="0" smtClean="0">
              <a:noFill/>
              <a:ea typeface="ＭＳ Ｐゴシック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289" y="548680"/>
            <a:ext cx="4153935" cy="3653298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1331640" y="44624"/>
            <a:ext cx="597666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 BR(h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b s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432048" y="4829080"/>
            <a:ext cx="7740352" cy="1950173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There is a strong correlation between T</a:t>
            </a:r>
            <a:r>
              <a:rPr lang="en-US" altLang="ja-JP" sz="1800" baseline="-250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D23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- BR(h</a:t>
            </a:r>
            <a:r>
              <a:rPr lang="en-US" altLang="ja-JP" sz="1800" baseline="300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-&gt; b s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)!</a:t>
            </a:r>
            <a:endParaRPr lang="en-US" altLang="ja-JP" sz="1800" dirty="0">
              <a:solidFill>
                <a:srgbClr val="DADADA">
                  <a:lumMod val="10000"/>
                </a:srgbClr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DADADA">
                  <a:lumMod val="10000"/>
                </a:srgbClr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BR(h</a:t>
            </a:r>
            <a:r>
              <a:rPr lang="en-US" altLang="ja-JP" sz="1800" baseline="300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-&gt; b s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) can be as large as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0.2%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for 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large 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T</a:t>
            </a:r>
            <a:r>
              <a:rPr lang="en-US" altLang="ja-JP" sz="1800" baseline="-250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D23 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!</a:t>
            </a:r>
          </a:p>
          <a:p>
            <a:pPr>
              <a:lnSpc>
                <a:spcPts val="1400"/>
              </a:lnSpc>
              <a:buFontTx/>
              <a:buChar char="-"/>
              <a:defRPr/>
            </a:pPr>
            <a:endParaRPr lang="en-US" altLang="ja-JP" sz="1800" dirty="0" smtClean="0">
              <a:solidFill>
                <a:srgbClr val="DADADA">
                  <a:lumMod val="10000"/>
                </a:srgbClr>
              </a:solidFill>
              <a:ea typeface="ＭＳ Ｐゴシック" pitchFamily="50" charset="-128"/>
            </a:endParaRPr>
          </a:p>
          <a:p>
            <a:pPr>
              <a:lnSpc>
                <a:spcPts val="1000"/>
              </a:lnSpc>
              <a:buFontTx/>
              <a:buChar char="-"/>
              <a:defRPr/>
            </a:pP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</a:rPr>
              <a:t>ILC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</a:rPr>
              <a:t>(250 + 500 + 1000) sensitivity could be </a:t>
            </a:r>
            <a:r>
              <a:rPr lang="en-US" altLang="ja-JP" sz="1800" dirty="0" smtClean="0">
                <a:solidFill>
                  <a:srgbClr val="FF0000"/>
                </a:solidFill>
              </a:rPr>
              <a:t>~ 0.1% at 4 sigma significance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</a:rPr>
              <a:t>!</a:t>
            </a:r>
          </a:p>
          <a:p>
            <a:pPr>
              <a:lnSpc>
                <a:spcPts val="1000"/>
              </a:lnSpc>
              <a:buFontTx/>
              <a:buChar char="-"/>
              <a:defRPr/>
            </a:pPr>
            <a:endParaRPr lang="en-US" altLang="ja-JP" sz="1800" dirty="0" smtClean="0">
              <a:solidFill>
                <a:srgbClr val="DADADA">
                  <a:lumMod val="10000"/>
                </a:srgbClr>
              </a:solidFill>
            </a:endParaRPr>
          </a:p>
          <a:p>
            <a:pPr>
              <a:lnSpc>
                <a:spcPts val="1200"/>
              </a:lnSpc>
              <a:defRPr/>
            </a:pP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        </a:t>
            </a:r>
            <a:r>
              <a:rPr lang="en-US" altLang="ja-JP" sz="16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Private communication with </a:t>
            </a:r>
            <a:r>
              <a:rPr lang="en-US" altLang="ja-JP" sz="1600" dirty="0" err="1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Junping</a:t>
            </a:r>
            <a:r>
              <a:rPr lang="en-US" altLang="ja-JP" sz="16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Tian; </a:t>
            </a:r>
          </a:p>
          <a:p>
            <a:pPr>
              <a:lnSpc>
                <a:spcPts val="1200"/>
              </a:lnSpc>
              <a:defRPr/>
            </a:pPr>
            <a:r>
              <a:rPr lang="en-US" altLang="ja-JP" sz="16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         See </a:t>
            </a:r>
            <a:r>
              <a:rPr lang="en-US" altLang="ja-JP" sz="16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also </a:t>
            </a:r>
            <a:r>
              <a:rPr lang="en-US" altLang="ja-JP" sz="1600" dirty="0" err="1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Barducci</a:t>
            </a:r>
            <a:r>
              <a:rPr lang="en-US" altLang="ja-JP" sz="16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et al., </a:t>
            </a:r>
            <a:r>
              <a:rPr lang="en-US" altLang="ja-JP" sz="16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JHEP 12 (2017) 105 [</a:t>
            </a:r>
            <a:r>
              <a:rPr lang="en-US" altLang="ja-JP" sz="16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arXiv:1710.06657].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</a:t>
            </a: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DADADA">
                  <a:lumMod val="10000"/>
                </a:srgbClr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- LHC &amp; HL-LHC 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</a:rPr>
              <a:t>sensitivity should not be so good due to huge QCD BG!</a:t>
            </a:r>
            <a:endParaRPr lang="en-US" altLang="ja-JP" sz="1800" dirty="0" smtClean="0">
              <a:solidFill>
                <a:srgbClr val="DADADA">
                  <a:lumMod val="10000"/>
                </a:srgbClr>
              </a:solidFill>
              <a:ea typeface="ＭＳ Ｐゴシック" pitchFamily="50" charset="-128"/>
            </a:endParaRPr>
          </a:p>
          <a:p>
            <a:pPr marL="285750" indent="-285750"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ja-JP" altLang="en-US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480092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43387" y="4002588"/>
            <a:ext cx="148074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T_D23 (GeV)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753126" y="2050286"/>
            <a:ext cx="1873586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5" name="円/楕円 4"/>
          <p:cNvSpPr/>
          <p:nvPr/>
        </p:nvSpPr>
        <p:spPr bwMode="auto">
          <a:xfrm>
            <a:off x="4269035" y="3955713"/>
            <a:ext cx="1080120" cy="393349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cxnSp>
        <p:nvCxnSpPr>
          <p:cNvPr id="7" name="直線矢印コネクタ 6"/>
          <p:cNvCxnSpPr>
            <a:stCxn id="25" idx="1"/>
            <a:endCxn id="5" idx="6"/>
          </p:cNvCxnSpPr>
          <p:nvPr/>
        </p:nvCxnSpPr>
        <p:spPr bwMode="auto">
          <a:xfrm flipH="1" flipV="1">
            <a:off x="5349155" y="4152388"/>
            <a:ext cx="746859" cy="8799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テキスト ボックス 24"/>
          <p:cNvSpPr txBox="1"/>
          <p:nvPr/>
        </p:nvSpPr>
        <p:spPr>
          <a:xfrm>
            <a:off x="6096014" y="4040332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s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b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L</a:t>
            </a:r>
            <a:r>
              <a:rPr lang="en-US" altLang="ja-JP" sz="2000" dirty="0" smtClean="0"/>
              <a:t> mixing parameter</a:t>
            </a:r>
            <a:endParaRPr lang="ja-JP" altLang="en-US" sz="2000" dirty="0"/>
          </a:p>
        </p:txBody>
      </p:sp>
      <p:cxnSp>
        <p:nvCxnSpPr>
          <p:cNvPr id="6" name="直線コネクタ 5"/>
          <p:cNvCxnSpPr/>
          <p:nvPr/>
        </p:nvCxnSpPr>
        <p:spPr bwMode="auto">
          <a:xfrm>
            <a:off x="3275856" y="2204864"/>
            <a:ext cx="30243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テキスト ボックス 12"/>
          <p:cNvSpPr txBox="1"/>
          <p:nvPr/>
        </p:nvSpPr>
        <p:spPr>
          <a:xfrm>
            <a:off x="2246038" y="764704"/>
            <a:ext cx="4483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3366CC"/>
                </a:solidFill>
              </a:rPr>
              <a:t>ILC(250+500+1000</a:t>
            </a:r>
            <a:r>
              <a:rPr lang="en-US" altLang="ja-JP" sz="1600" dirty="0">
                <a:solidFill>
                  <a:srgbClr val="3366CC"/>
                </a:solidFill>
              </a:rPr>
              <a:t>) sensitivity </a:t>
            </a:r>
            <a:r>
              <a:rPr lang="en-US" altLang="ja-JP" sz="1600" dirty="0" smtClean="0">
                <a:solidFill>
                  <a:srgbClr val="3366CC"/>
                </a:solidFill>
              </a:rPr>
              <a:t>at </a:t>
            </a:r>
            <a:r>
              <a:rPr lang="en-US" altLang="ja-JP" sz="1600" dirty="0">
                <a:solidFill>
                  <a:srgbClr val="3366CC"/>
                </a:solidFill>
              </a:rPr>
              <a:t>4 </a:t>
            </a:r>
            <a:r>
              <a:rPr lang="en-US" altLang="ja-JP" sz="1600" dirty="0">
                <a:solidFill>
                  <a:srgbClr val="3366CC"/>
                </a:solidFill>
                <a:latin typeface="Symbol" panose="05050102010706020507" pitchFamily="18" charset="2"/>
              </a:rPr>
              <a:t>s</a:t>
            </a:r>
            <a:r>
              <a:rPr lang="en-US" altLang="ja-JP" sz="1600" dirty="0" smtClean="0">
                <a:solidFill>
                  <a:srgbClr val="3366CC"/>
                </a:solidFill>
              </a:rPr>
              <a:t>  significance</a:t>
            </a:r>
            <a:endParaRPr lang="ja-JP" altLang="en-US" sz="1600" dirty="0">
              <a:solidFill>
                <a:srgbClr val="3366CC"/>
              </a:solidFill>
            </a:endParaRPr>
          </a:p>
        </p:txBody>
      </p:sp>
      <p:cxnSp>
        <p:nvCxnSpPr>
          <p:cNvPr id="15" name="直線矢印コネクタ 14"/>
          <p:cNvCxnSpPr>
            <a:stCxn id="13" idx="2"/>
          </p:cNvCxnSpPr>
          <p:nvPr/>
        </p:nvCxnSpPr>
        <p:spPr bwMode="auto">
          <a:xfrm>
            <a:off x="4487998" y="1103258"/>
            <a:ext cx="156010" cy="11016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テキスト ボックス 3"/>
          <p:cNvSpPr txBox="1"/>
          <p:nvPr/>
        </p:nvSpPr>
        <p:spPr>
          <a:xfrm>
            <a:off x="6216248" y="1908085"/>
            <a:ext cx="977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←</a:t>
            </a:r>
            <a:r>
              <a:rPr lang="en-US" altLang="ja-JP" sz="16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600" dirty="0" smtClean="0">
                <a:solidFill>
                  <a:srgbClr val="0070C0"/>
                </a:solidFill>
              </a:rPr>
              <a:t>0.1%</a:t>
            </a:r>
            <a:endParaRPr lang="ja-JP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37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95536" y="44624"/>
            <a:ext cx="712879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4400" kern="0" noProof="0" dirty="0">
                <a:solidFill>
                  <a:schemeClr val="tx2"/>
                </a:solidFill>
                <a:ea typeface="+mj-ea"/>
                <a:cs typeface="+mj-cs"/>
              </a:rPr>
              <a:t>6</a:t>
            </a:r>
            <a:r>
              <a:rPr kumimoji="1" lang="en-US" altLang="ja-JP" sz="4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. </a:t>
            </a:r>
            <a:r>
              <a:rPr lang="en-US" altLang="ja-JP" sz="4400" dirty="0">
                <a:solidFill>
                  <a:schemeClr val="tx2"/>
                </a:solidFill>
              </a:rPr>
              <a:t>h</a:t>
            </a:r>
            <a:r>
              <a:rPr lang="en-US" altLang="ja-JP" sz="4400" baseline="30000" dirty="0">
                <a:solidFill>
                  <a:schemeClr val="tx2"/>
                </a:solidFill>
              </a:rPr>
              <a:t>0</a:t>
            </a:r>
            <a:r>
              <a:rPr lang="en-US" altLang="ja-JP" sz="4400" dirty="0">
                <a:solidFill>
                  <a:schemeClr val="tx2"/>
                </a:solidFill>
              </a:rPr>
              <a:t> → </a:t>
            </a:r>
            <a:r>
              <a:rPr lang="en-US" altLang="ja-JP" sz="4400" dirty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4400" dirty="0" err="1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4400" dirty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4400" dirty="0">
                <a:solidFill>
                  <a:schemeClr val="tx2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 </a:t>
            </a:r>
            <a:r>
              <a:rPr lang="en-US" altLang="ja-JP" sz="4400" dirty="0" err="1">
                <a:solidFill>
                  <a:schemeClr val="tx2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</a:t>
            </a:r>
            <a:r>
              <a:rPr lang="en-US" altLang="ja-JP" sz="4400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4400" dirty="0">
                <a:solidFill>
                  <a:schemeClr val="tx2"/>
                </a:solidFill>
              </a:rPr>
              <a:t>in the </a:t>
            </a:r>
            <a:r>
              <a:rPr lang="en-US" altLang="ja-JP" sz="4400" dirty="0" smtClean="0">
                <a:solidFill>
                  <a:schemeClr val="tx2"/>
                </a:solidFill>
              </a:rPr>
              <a:t>MSSM</a:t>
            </a:r>
            <a:endParaRPr kumimoji="1" lang="en-US" altLang="ja-JP" sz="44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179512" y="908720"/>
                <a:ext cx="8748464" cy="5539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Tx/>
                  <a:buChar char="-"/>
                </a:pP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  As the h</a:t>
                </a:r>
                <a:r>
                  <a:rPr lang="en-US" altLang="ja-JP" sz="2000" baseline="30000" dirty="0" smtClean="0">
                    <a:solidFill>
                      <a:srgbClr val="FFFFFF"/>
                    </a:solidFill>
                  </a:rPr>
                  <a:t>0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decays to photon </a:t>
                </a:r>
                <a:r>
                  <a:rPr lang="en-US" altLang="ja-JP" sz="2000" dirty="0" err="1">
                    <a:solidFill>
                      <a:srgbClr val="FFFFFF"/>
                    </a:solidFill>
                  </a:rPr>
                  <a:t>photon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 and gluon </a:t>
                </a:r>
                <a:r>
                  <a:rPr lang="en-US" altLang="ja-JP" sz="2000" dirty="0" err="1" smtClean="0">
                    <a:solidFill>
                      <a:srgbClr val="FFFFFF"/>
                    </a:solidFill>
                  </a:rPr>
                  <a:t>gluon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 are 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loop-induced decays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, </a:t>
                </a:r>
              </a:p>
              <a:p>
                <a:r>
                  <a:rPr lang="en-US" altLang="ja-JP" sz="2000" dirty="0" smtClean="0">
                    <a:solidFill>
                      <a:srgbClr val="FFFFFF"/>
                    </a:solidFill>
                  </a:rPr>
                  <a:t>  these decays are very 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sensitive to New Physics!</a:t>
                </a:r>
              </a:p>
              <a:p>
                <a:pPr>
                  <a:buFontTx/>
                  <a:buChar char="-"/>
                </a:pPr>
                <a:endParaRPr lang="en-US" altLang="ja-JP" sz="2000" dirty="0">
                  <a:solidFill>
                    <a:schemeClr val="tx1"/>
                  </a:solidFill>
                </a:endParaRPr>
              </a:p>
              <a:p>
                <a:pPr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We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compute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the widths 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rgbClr val="FFFFFF"/>
                    </a:solidFill>
                  </a:rPr>
                  <a:t>0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Symbol" panose="05050102010706020507" pitchFamily="18" charset="2"/>
                  </a:rPr>
                  <a:t>g g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and 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rgbClr val="FFFFFF"/>
                    </a:solidFill>
                  </a:rPr>
                  <a:t>0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g g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at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NLO QCD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level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:endParaRPr lang="en-US" altLang="ja-JP" sz="2000" dirty="0" smtClean="0">
                  <a:solidFill>
                    <a:srgbClr val="FFFFFF"/>
                  </a:solidFill>
                </a:endParaRPr>
              </a:p>
              <a:p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  in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the  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MSSM with 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QFV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. </a:t>
                </a:r>
              </a:p>
              <a:p>
                <a:endParaRPr lang="en-US" altLang="ja-JP" sz="2000" dirty="0">
                  <a:solidFill>
                    <a:srgbClr val="FF6699"/>
                  </a:solidFill>
                </a:endParaRPr>
              </a:p>
              <a:p>
                <a:r>
                  <a:rPr lang="en-US" altLang="ja-JP" sz="1400" dirty="0" smtClean="0">
                    <a:solidFill>
                      <a:schemeClr val="tx1"/>
                    </a:solidFill>
                  </a:rPr>
                  <a:t>                                                                        </a:t>
                </a: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pPr lvl="0">
                  <a:lnSpc>
                    <a:spcPts val="1800"/>
                  </a:lnSpc>
                  <a:buFontTx/>
                  <a:buChar char="-"/>
                </a:pPr>
                <a:r>
                  <a:rPr lang="en-US" altLang="ja-JP" sz="2000" dirty="0">
                    <a:solidFill>
                      <a:srgbClr val="FFFFFF"/>
                    </a:solidFill>
                  </a:rPr>
                  <a:t> Main 1-loop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contributions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to h</a:t>
                </a:r>
                <a:r>
                  <a:rPr lang="en-US" altLang="ja-JP" sz="2000" baseline="30000" dirty="0">
                    <a:solidFill>
                      <a:srgbClr val="FFFFFF"/>
                    </a:solidFill>
                  </a:rPr>
                  <a:t>0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FF"/>
                    </a:solidFill>
                    <a:latin typeface="Symbol" panose="05050102010706020507" pitchFamily="18" charset="2"/>
                  </a:rPr>
                  <a:t>g g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:  </a:t>
                </a:r>
              </a:p>
              <a:p>
                <a:pPr lvl="0">
                  <a:lnSpc>
                    <a:spcPts val="1800"/>
                  </a:lnSpc>
                  <a:buFontTx/>
                  <a:buChar char="-"/>
                </a:pPr>
                <a:endParaRPr lang="en-US" altLang="ja-JP" sz="2000" dirty="0">
                  <a:solidFill>
                    <a:srgbClr val="FFFFFF"/>
                  </a:solidFill>
                </a:endParaRPr>
              </a:p>
              <a:p>
                <a:pPr lvl="0">
                  <a:lnSpc>
                    <a:spcPts val="1800"/>
                  </a:lnSpc>
                </a:pPr>
                <a:r>
                  <a:rPr lang="en-US" altLang="ja-JP" sz="2000" dirty="0">
                    <a:solidFill>
                      <a:srgbClr val="FF6699"/>
                    </a:solidFill>
                  </a:rPr>
                  <a:t>         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[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W</a:t>
                </a:r>
                <a:r>
                  <a:rPr lang="en-US" altLang="ja-JP" sz="2000" baseline="30000" dirty="0" smtClean="0">
                    <a:solidFill>
                      <a:srgbClr val="FF6699"/>
                    </a:solidFill>
                  </a:rPr>
                  <a:t>+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/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top-quark /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] 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- 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loops</a:t>
                </a:r>
                <a:r>
                  <a:rPr lang="en-US" altLang="ja-JP" sz="2000" i="0" dirty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[ </a:t>
                </a:r>
                <a:r>
                  <a:rPr lang="en-US" altLang="ja-JP" sz="2000" dirty="0" err="1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= (t̃ - c̃ mixture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)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]</a:t>
                </a:r>
              </a:p>
              <a:p>
                <a:pPr lvl="0">
                  <a:lnSpc>
                    <a:spcPts val="1800"/>
                  </a:lnSpc>
                </a:pPr>
                <a:endParaRPr lang="en-US" altLang="ja-JP" sz="2000" i="0" dirty="0">
                  <a:solidFill>
                    <a:srgbClr val="FF6699"/>
                  </a:solidFill>
                </a:endParaRPr>
              </a:p>
              <a:p>
                <a:pPr lvl="0"/>
                <a:r>
                  <a:rPr lang="en-US" altLang="ja-JP" sz="2000" i="0" dirty="0" smtClean="0">
                    <a:solidFill>
                      <a:srgbClr val="FFFFFF"/>
                    </a:solidFill>
                  </a:rPr>
                  <a:t>        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The</a:t>
                </a:r>
                <a:r>
                  <a:rPr lang="en-US" altLang="ja-JP" sz="2000" i="0" dirty="0" smtClean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-loops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can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be enhanced by large trilinear couplings 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T</a:t>
                </a:r>
                <a:r>
                  <a:rPr lang="en-US" altLang="ja-JP" sz="2000" baseline="-25000" dirty="0">
                    <a:solidFill>
                      <a:srgbClr val="FF6699"/>
                    </a:solidFill>
                  </a:rPr>
                  <a:t>U23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, T</a:t>
                </a:r>
                <a:r>
                  <a:rPr lang="en-US" altLang="ja-JP" sz="2000" baseline="-25000" dirty="0">
                    <a:solidFill>
                      <a:srgbClr val="FF6699"/>
                    </a:solidFill>
                  </a:rPr>
                  <a:t>U32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, T</a:t>
                </a:r>
                <a:r>
                  <a:rPr lang="en-US" altLang="ja-JP" sz="2000" baseline="-25000" dirty="0">
                    <a:solidFill>
                      <a:srgbClr val="FF6699"/>
                    </a:solidFill>
                  </a:rPr>
                  <a:t>U33</a:t>
                </a:r>
                <a:r>
                  <a:rPr lang="en-US" altLang="ja-JP" sz="2000" i="0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rgbClr val="FFFFFF"/>
                    </a:solidFill>
                  </a:rPr>
                  <a:t>, </a:t>
                </a:r>
                <a:endParaRPr lang="en-US" altLang="ja-JP" sz="2000" i="0" dirty="0">
                  <a:solidFill>
                    <a:srgbClr val="FFFFFF"/>
                  </a:solidFill>
                </a:endParaRPr>
              </a:p>
              <a:p>
                <a:pPr lvl="0"/>
                <a:r>
                  <a:rPr lang="en-US" altLang="ja-JP" sz="2000" i="0" dirty="0" smtClean="0">
                    <a:solidFill>
                      <a:srgbClr val="FFFFFF"/>
                    </a:solidFill>
                  </a:rPr>
                  <a:t>        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resulting in sizable d</a:t>
                </a:r>
                <a:r>
                  <a:rPr lang="en-US" altLang="ja-JP" sz="2000" kern="0" dirty="0" smtClean="0">
                    <a:solidFill>
                      <a:schemeClr val="tx1"/>
                    </a:solidFill>
                    <a:cs typeface="Times New Roman" pitchFamily="18" charset="0"/>
                  </a:rPr>
                  <a:t>eviation </a:t>
                </a:r>
                <a:r>
                  <a:rPr lang="en-US" altLang="ja-JP" sz="2000" kern="0" dirty="0">
                    <a:solidFill>
                      <a:schemeClr val="tx1"/>
                    </a:solidFill>
                    <a:cs typeface="Times New Roman" pitchFamily="18" charset="0"/>
                  </a:rPr>
                  <a:t>of </a:t>
                </a:r>
                <a:r>
                  <a:rPr lang="en-US" altLang="ja-JP" sz="2000" kern="0" dirty="0">
                    <a:solidFill>
                      <a:schemeClr val="tx1"/>
                    </a:solidFill>
                    <a:latin typeface="Symbol" panose="05050102010706020507" pitchFamily="18" charset="2"/>
                    <a:cs typeface="Times New Roman" pitchFamily="18" charset="0"/>
                  </a:rPr>
                  <a:t>G </a:t>
                </a:r>
                <a:r>
                  <a:rPr lang="en-US" altLang="ja-JP" sz="2000" kern="0" dirty="0">
                    <a:solidFill>
                      <a:schemeClr val="tx1"/>
                    </a:solidFill>
                    <a:cs typeface="Times New Roman" pitchFamily="18" charset="0"/>
                  </a:rPr>
                  <a:t>(h</a:t>
                </a:r>
                <a:r>
                  <a:rPr lang="en-US" altLang="ja-JP" sz="2000" kern="0" baseline="30000" dirty="0">
                    <a:solidFill>
                      <a:schemeClr val="tx1"/>
                    </a:solidFill>
                    <a:cs typeface="Times New Roman" pitchFamily="18" charset="0"/>
                  </a:rPr>
                  <a:t>0</a:t>
                </a:r>
                <a:r>
                  <a:rPr lang="en-US" altLang="ja-JP" sz="2000" kern="0" dirty="0">
                    <a:solidFill>
                      <a:schemeClr val="tx1"/>
                    </a:solidFill>
                    <a:cs typeface="Times New Roman" pitchFamily="18" charset="0"/>
                  </a:rPr>
                  <a:t> → </a:t>
                </a:r>
                <a:r>
                  <a:rPr lang="en-US" altLang="ja-JP" sz="2000" dirty="0">
                    <a:solidFill>
                      <a:srgbClr val="FFFFFF"/>
                    </a:solidFill>
                    <a:latin typeface="Symbol" panose="05050102010706020507" pitchFamily="18" charset="2"/>
                  </a:rPr>
                  <a:t>g g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en-US" altLang="ja-JP" sz="2000" kern="0" dirty="0" smtClean="0">
                    <a:solidFill>
                      <a:schemeClr val="tx1"/>
                    </a:solidFill>
                    <a:cs typeface="Times New Roman" pitchFamily="18" charset="0"/>
                  </a:rPr>
                  <a:t>  from the SM width!</a:t>
                </a:r>
                <a:endParaRPr lang="en-US" altLang="ja-JP" sz="2000" i="0" dirty="0">
                  <a:solidFill>
                    <a:schemeClr val="tx1"/>
                  </a:solidFill>
                </a:endParaRPr>
              </a:p>
              <a:p>
                <a:pPr lvl="0"/>
                <a:endParaRPr lang="en-US" altLang="ja-JP" sz="2000" i="0" dirty="0">
                  <a:solidFill>
                    <a:srgbClr val="FFFFFF"/>
                  </a:solidFill>
                </a:endParaRPr>
              </a:p>
              <a:p>
                <a:pPr lvl="0">
                  <a:lnSpc>
                    <a:spcPts val="1800"/>
                  </a:lnSpc>
                  <a:buFontTx/>
                  <a:buChar char="-"/>
                </a:pPr>
                <a:r>
                  <a:rPr lang="en-US" altLang="ja-JP" sz="2000" dirty="0">
                    <a:solidFill>
                      <a:srgbClr val="FFFFFF"/>
                    </a:solidFill>
                  </a:rPr>
                  <a:t> Main 1-loop contributions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to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→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g g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:  </a:t>
                </a:r>
                <a:endParaRPr lang="en-US" altLang="ja-JP" sz="2000" dirty="0">
                  <a:solidFill>
                    <a:srgbClr val="FFFF00"/>
                  </a:solidFill>
                </a:endParaRPr>
              </a:p>
              <a:p>
                <a:pPr lvl="0">
                  <a:lnSpc>
                    <a:spcPts val="1800"/>
                  </a:lnSpc>
                </a:pPr>
                <a:r>
                  <a:rPr lang="en-US" altLang="ja-JP" sz="2000" i="0" dirty="0">
                    <a:solidFill>
                      <a:srgbClr val="FFFFFF"/>
                    </a:solidFill>
                  </a:rPr>
                  <a:t> </a:t>
                </a:r>
                <a:endParaRPr lang="en-US" altLang="ja-JP" sz="2000" i="0" dirty="0">
                  <a:solidFill>
                    <a:srgbClr val="FF6699"/>
                  </a:solidFill>
                </a:endParaRPr>
              </a:p>
              <a:p>
                <a:pPr lvl="0">
                  <a:lnSpc>
                    <a:spcPts val="1800"/>
                  </a:lnSpc>
                </a:pP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        [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top-quark /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] 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- loops 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i="0" dirty="0">
                    <a:solidFill>
                      <a:srgbClr val="FF6699"/>
                    </a:solidFill>
                  </a:rPr>
                  <a:t>[ </a:t>
                </a:r>
                <a:r>
                  <a:rPr lang="en-US" altLang="ja-JP" sz="2000" dirty="0" err="1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= (t̃ - c̃ mixture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)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]</a:t>
                </a:r>
              </a:p>
              <a:p>
                <a:pPr lvl="0">
                  <a:lnSpc>
                    <a:spcPts val="1800"/>
                  </a:lnSpc>
                </a:pPr>
                <a:endParaRPr lang="en-US" altLang="ja-JP" sz="2000" i="0" dirty="0">
                  <a:solidFill>
                    <a:srgbClr val="FF6699"/>
                  </a:solidFill>
                </a:endParaRPr>
              </a:p>
              <a:p>
                <a:pPr lvl="0"/>
                <a:r>
                  <a:rPr lang="en-US" altLang="ja-JP" sz="2000" i="0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rgbClr val="FFFFFF"/>
                    </a:solidFill>
                  </a:rPr>
                  <a:t>       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The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-loops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can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be enhanced by large trilinear couplings 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T</a:t>
                </a:r>
                <a:r>
                  <a:rPr lang="en-US" altLang="ja-JP" sz="2000" baseline="-25000" dirty="0">
                    <a:solidFill>
                      <a:srgbClr val="FF6699"/>
                    </a:solidFill>
                  </a:rPr>
                  <a:t>U23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, T</a:t>
                </a:r>
                <a:r>
                  <a:rPr lang="en-US" altLang="ja-JP" sz="2000" baseline="-25000" dirty="0">
                    <a:solidFill>
                      <a:srgbClr val="FF6699"/>
                    </a:solidFill>
                  </a:rPr>
                  <a:t>U32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, 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T</a:t>
                </a:r>
                <a:r>
                  <a:rPr lang="en-US" altLang="ja-JP" sz="2000" baseline="-25000" dirty="0" smtClean="0">
                    <a:solidFill>
                      <a:srgbClr val="FF6699"/>
                    </a:solidFill>
                  </a:rPr>
                  <a:t>U33</a:t>
                </a:r>
                <a:r>
                  <a:rPr lang="en-US" altLang="ja-JP" sz="2000" baseline="-25000" dirty="0" smtClean="0">
                    <a:solidFill>
                      <a:srgbClr val="FFFF00"/>
                    </a:solidFill>
                  </a:rPr>
                  <a:t> ,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</a:t>
                </a:r>
              </a:p>
              <a:p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       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resulting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in sizable d</a:t>
                </a:r>
                <a:r>
                  <a:rPr lang="en-US" altLang="ja-JP" sz="2000" kern="0" dirty="0">
                    <a:solidFill>
                      <a:srgbClr val="FFFFFF"/>
                    </a:solidFill>
                    <a:cs typeface="Times New Roman" pitchFamily="18" charset="0"/>
                  </a:rPr>
                  <a:t>eviation of </a:t>
                </a:r>
                <a:r>
                  <a:rPr lang="en-US" altLang="ja-JP" sz="2000" kern="0" dirty="0">
                    <a:solidFill>
                      <a:srgbClr val="FFFFFF"/>
                    </a:solidFill>
                    <a:latin typeface="Symbol" panose="05050102010706020507" pitchFamily="18" charset="2"/>
                    <a:cs typeface="Times New Roman" pitchFamily="18" charset="0"/>
                  </a:rPr>
                  <a:t>G </a:t>
                </a:r>
                <a:r>
                  <a:rPr lang="en-US" altLang="ja-JP" sz="2000" kern="0" dirty="0">
                    <a:solidFill>
                      <a:srgbClr val="FFFFFF"/>
                    </a:solidFill>
                    <a:cs typeface="Times New Roman" pitchFamily="18" charset="0"/>
                  </a:rPr>
                  <a:t>(h</a:t>
                </a:r>
                <a:r>
                  <a:rPr lang="en-US" altLang="ja-JP" sz="2000" kern="0" baseline="30000" dirty="0">
                    <a:solidFill>
                      <a:srgbClr val="FFFFFF"/>
                    </a:solidFill>
                    <a:cs typeface="Times New Roman" pitchFamily="18" charset="0"/>
                  </a:rPr>
                  <a:t>0</a:t>
                </a:r>
                <a:r>
                  <a:rPr lang="en-US" altLang="ja-JP" sz="2000" kern="0" dirty="0">
                    <a:solidFill>
                      <a:srgbClr val="FFFFFF"/>
                    </a:solidFill>
                    <a:cs typeface="Times New Roman" pitchFamily="18" charset="0"/>
                  </a:rPr>
                  <a:t> →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g g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en-US" altLang="ja-JP" sz="2000" kern="0" dirty="0" smtClean="0">
                    <a:solidFill>
                      <a:srgbClr val="FFFFFF"/>
                    </a:solidFill>
                    <a:cs typeface="Times New Roman" pitchFamily="18" charset="0"/>
                  </a:rPr>
                  <a:t>  from the SM </a:t>
                </a:r>
                <a:r>
                  <a:rPr lang="en-US" altLang="ja-JP" sz="2000" kern="0" dirty="0">
                    <a:solidFill>
                      <a:srgbClr val="FFFFFF"/>
                    </a:solidFill>
                    <a:cs typeface="Times New Roman" pitchFamily="18" charset="0"/>
                  </a:rPr>
                  <a:t>width!</a:t>
                </a:r>
                <a:endParaRPr lang="en-US" altLang="ja-JP" sz="2000" i="0" dirty="0" smtClean="0">
                  <a:solidFill>
                    <a:srgbClr val="FF6699"/>
                  </a:solidFill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908720"/>
                <a:ext cx="8748464" cy="5539978"/>
              </a:xfrm>
              <a:prstGeom prst="rect">
                <a:avLst/>
              </a:prstGeom>
              <a:blipFill rotWithShape="0">
                <a:blip r:embed="rId2"/>
                <a:stretch>
                  <a:fillRect l="-557" t="-550" r="-1323" b="-9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790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コンテンツ プレースホルダ 2"/>
          <p:cNvSpPr txBox="1">
            <a:spLocks/>
          </p:cNvSpPr>
          <p:nvPr/>
        </p:nvSpPr>
        <p:spPr bwMode="auto">
          <a:xfrm>
            <a:off x="323528" y="173003"/>
            <a:ext cx="8352928" cy="3147118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Tx/>
              <a:buNone/>
            </a:pPr>
            <a:r>
              <a:rPr lang="en-US" altLang="ja-JP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400" kern="0" dirty="0" smtClean="0">
                <a:solidFill>
                  <a:srgbClr val="DADADA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None/>
            </a:pPr>
            <a:endParaRPr lang="en-US" altLang="ja-JP" sz="2400" kern="0" dirty="0" smtClean="0">
              <a:solidFill>
                <a:srgbClr val="DADADA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3725946" y="651636"/>
            <a:ext cx="4248472" cy="2520280"/>
            <a:chOff x="2879812" y="1441376"/>
            <a:chExt cx="4248472" cy="2520280"/>
          </a:xfrm>
        </p:grpSpPr>
        <p:sp>
          <p:nvSpPr>
            <p:cNvPr id="49" name="正方形/長方形 48"/>
            <p:cNvSpPr/>
            <p:nvPr/>
          </p:nvSpPr>
          <p:spPr bwMode="auto">
            <a:xfrm>
              <a:off x="2879812" y="1441376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ja-JP" dirty="0" smtClean="0">
                  <a:ea typeface="ＭＳ Ｐゴシック" pitchFamily="50" charset="-128"/>
                </a:rPr>
                <a:t>                             </a:t>
              </a:r>
            </a:p>
            <a:p>
              <a:endParaRPr lang="en-US" altLang="ja-JP" dirty="0">
                <a:ea typeface="ＭＳ Ｐゴシック" pitchFamily="50" charset="-128"/>
              </a:endParaRPr>
            </a:p>
            <a:p>
              <a:endParaRPr lang="en-US" altLang="ja-JP" dirty="0" smtClean="0">
                <a:ea typeface="ＭＳ Ｐゴシック" pitchFamily="50" charset="-128"/>
              </a:endParaRPr>
            </a:p>
            <a:p>
              <a:endParaRPr lang="ja-JP" altLang="en-US" dirty="0" smtClean="0">
                <a:ea typeface="ＭＳ Ｐゴシック" pitchFamily="50" charset="-128"/>
              </a:endParaRPr>
            </a:p>
          </p:txBody>
        </p:sp>
        <p:cxnSp>
          <p:nvCxnSpPr>
            <p:cNvPr id="50" name="直線矢印コネクタ 49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1" name="直線矢印コネクタ 50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2" name="直線矢印コネクタ 51"/>
            <p:cNvCxnSpPr/>
            <p:nvPr/>
          </p:nvCxnSpPr>
          <p:spPr bwMode="auto">
            <a:xfrm>
              <a:off x="4716016" y="2852936"/>
              <a:ext cx="1562214" cy="84611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7" name="直線コネクタ 56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9" name="テキスト ボックス 58"/>
          <p:cNvSpPr txBox="1"/>
          <p:nvPr/>
        </p:nvSpPr>
        <p:spPr>
          <a:xfrm>
            <a:off x="7059945" y="628442"/>
            <a:ext cx="31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g</a:t>
            </a:r>
            <a:endParaRPr lang="ja-JP" altLang="en-US" dirty="0">
              <a:latin typeface="Symbol" panose="05050102010706020507" pitchFamily="18" charset="2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694318" y="233324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X</a:t>
            </a:r>
            <a:endParaRPr lang="ja-JP" altLang="en-US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329244" y="1510654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0</a:t>
            </a:r>
            <a:endParaRPr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622310" y="129551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X</a:t>
            </a:r>
            <a:endParaRPr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164288" y="2663666"/>
            <a:ext cx="31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g</a:t>
            </a:r>
            <a:endParaRPr lang="ja-JP" altLang="en-US" dirty="0">
              <a:latin typeface="Symbol" panose="05050102010706020507" pitchFamily="18" charset="2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45063" y="1572930"/>
            <a:ext cx="2242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 =</a:t>
            </a:r>
            <a:r>
              <a:rPr lang="en-US" altLang="ja-JP" dirty="0"/>
              <a:t> </a:t>
            </a:r>
            <a:r>
              <a:rPr lang="en-US" altLang="ja-JP" dirty="0" smtClean="0"/>
              <a:t>W 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/ t / 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214" y="1685171"/>
            <a:ext cx="573074" cy="64623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12" y="3557379"/>
            <a:ext cx="8352244" cy="3151905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1219645" y="5069547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 =</a:t>
            </a:r>
            <a:r>
              <a:rPr lang="en-US" altLang="ja-JP" dirty="0" smtClean="0"/>
              <a:t> t / 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3725946" y="3873191"/>
            <a:ext cx="4248472" cy="2520280"/>
            <a:chOff x="2879812" y="1441376"/>
            <a:chExt cx="4248472" cy="2520280"/>
          </a:xfrm>
        </p:grpSpPr>
        <p:sp>
          <p:nvSpPr>
            <p:cNvPr id="44" name="正方形/長方形 43"/>
            <p:cNvSpPr/>
            <p:nvPr/>
          </p:nvSpPr>
          <p:spPr bwMode="auto">
            <a:xfrm>
              <a:off x="2879812" y="1441376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ja-JP" dirty="0" smtClean="0">
                  <a:ea typeface="ＭＳ Ｐゴシック" pitchFamily="50" charset="-128"/>
                </a:rPr>
                <a:t>                             </a:t>
              </a:r>
            </a:p>
            <a:p>
              <a:endParaRPr lang="en-US" altLang="ja-JP" dirty="0">
                <a:ea typeface="ＭＳ Ｐゴシック" pitchFamily="50" charset="-128"/>
              </a:endParaRPr>
            </a:p>
            <a:p>
              <a:endParaRPr lang="en-US" altLang="ja-JP" dirty="0" smtClean="0">
                <a:ea typeface="ＭＳ Ｐゴシック" pitchFamily="50" charset="-128"/>
              </a:endParaRPr>
            </a:p>
            <a:p>
              <a:endParaRPr lang="ja-JP" altLang="en-US" dirty="0" smtClean="0">
                <a:ea typeface="ＭＳ Ｐゴシック" pitchFamily="50" charset="-128"/>
              </a:endParaRPr>
            </a:p>
          </p:txBody>
        </p:sp>
        <p:cxnSp>
          <p:nvCxnSpPr>
            <p:cNvPr id="45" name="直線矢印コネクタ 44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7" name="直線矢印コネクタ 46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1" name="直線コネクタ 60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5" name="テキスト ボックス 74"/>
          <p:cNvSpPr txBox="1"/>
          <p:nvPr/>
        </p:nvSpPr>
        <p:spPr>
          <a:xfrm>
            <a:off x="5846718" y="56159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X</a:t>
            </a:r>
            <a:endParaRPr lang="ja-JP" altLang="en-US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481644" y="4668699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0</a:t>
            </a:r>
            <a:endParaRPr lang="ja-JP" altLang="en-US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5774710" y="445355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X</a:t>
            </a:r>
            <a:endParaRPr lang="ja-JP" altLang="en-US" dirty="0"/>
          </a:p>
        </p:txBody>
      </p:sp>
      <p:pic>
        <p:nvPicPr>
          <p:cNvPr id="78" name="図 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614" y="4843216"/>
            <a:ext cx="573074" cy="64623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124364" y="3845411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</a:t>
            </a:r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0272" y="5791467"/>
            <a:ext cx="524301" cy="646232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8511" y="5285571"/>
            <a:ext cx="1646063" cy="93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02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/>
        </p:nvSpPr>
        <p:spPr>
          <a:xfrm>
            <a:off x="539552" y="841350"/>
            <a:ext cx="8114418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altLang="ja-JP" sz="2000" dirty="0" smtClean="0">
                <a:solidFill>
                  <a:srgbClr val="FFFFFF"/>
                </a:solidFill>
              </a:rPr>
              <a:t> We </a:t>
            </a:r>
            <a:r>
              <a:rPr lang="en-US" altLang="ja-JP" sz="2000" dirty="0">
                <a:solidFill>
                  <a:srgbClr val="FFFFFF"/>
                </a:solidFill>
              </a:rPr>
              <a:t>perform a MSSM parameter scan </a:t>
            </a:r>
            <a:r>
              <a:rPr lang="en-US" altLang="ja-JP" sz="2000" dirty="0" smtClean="0">
                <a:solidFill>
                  <a:srgbClr val="FFFFFF"/>
                </a:solidFill>
              </a:rPr>
              <a:t>respecting all the relevant  </a:t>
            </a:r>
          </a:p>
          <a:p>
            <a:r>
              <a:rPr lang="en-US" altLang="ja-JP" sz="2000" dirty="0">
                <a:solidFill>
                  <a:srgbClr val="FFFFFF"/>
                </a:solidFill>
              </a:rPr>
              <a:t> </a:t>
            </a:r>
            <a:r>
              <a:rPr lang="en-US" altLang="ja-JP" sz="2000" dirty="0" smtClean="0">
                <a:solidFill>
                  <a:srgbClr val="FFFFFF"/>
                </a:solidFill>
              </a:rPr>
              <a:t> theoretical and experimental constraints.</a:t>
            </a:r>
            <a:endParaRPr lang="en-US" altLang="ja-JP" sz="2000" dirty="0">
              <a:solidFill>
                <a:srgbClr val="FF6699"/>
              </a:solidFill>
            </a:endParaRPr>
          </a:p>
          <a:p>
            <a:r>
              <a:rPr lang="en-US" altLang="ja-JP" sz="1400" dirty="0" smtClean="0">
                <a:solidFill>
                  <a:srgbClr val="FFFFFF"/>
                </a:solidFill>
              </a:rPr>
              <a:t>                                                                        </a:t>
            </a:r>
            <a:endParaRPr lang="en-US" altLang="ja-JP" sz="2000" dirty="0" smtClean="0">
              <a:solidFill>
                <a:srgbClr val="FFFFFF"/>
              </a:solidFill>
            </a:endParaRPr>
          </a:p>
          <a:p>
            <a:pPr>
              <a:buFontTx/>
              <a:buChar char="-"/>
            </a:pPr>
            <a:r>
              <a:rPr lang="en-US" altLang="ja-JP" sz="2000" dirty="0" smtClean="0">
                <a:solidFill>
                  <a:srgbClr val="FFFFFF"/>
                </a:solidFill>
              </a:rPr>
              <a:t> </a:t>
            </a:r>
            <a:r>
              <a:rPr lang="en-US" altLang="ja-JP" sz="2000" dirty="0">
                <a:solidFill>
                  <a:srgbClr val="FFFFFF"/>
                </a:solidFill>
              </a:rPr>
              <a:t>From the parameter scan, we find the followings:   </a:t>
            </a:r>
            <a:endParaRPr lang="en-US" altLang="ja-JP" sz="2000" dirty="0" smtClean="0">
              <a:solidFill>
                <a:srgbClr val="FFFFFF"/>
              </a:solidFill>
            </a:endParaRPr>
          </a:p>
          <a:p>
            <a:pPr>
              <a:buFontTx/>
              <a:buChar char="-"/>
            </a:pPr>
            <a:endParaRPr lang="en-US" altLang="ja-JP" sz="2000" dirty="0" smtClean="0">
              <a:solidFill>
                <a:srgbClr val="FFFFFF"/>
              </a:solidFill>
            </a:endParaRPr>
          </a:p>
          <a:p>
            <a:r>
              <a:rPr lang="en-US" altLang="ja-JP" sz="2000" i="0" dirty="0" smtClean="0">
                <a:solidFill>
                  <a:srgbClr val="FF6699"/>
                </a:solidFill>
              </a:rPr>
              <a:t>(1) DEV(</a:t>
            </a:r>
            <a:r>
              <a:rPr lang="en-US" altLang="ja-JP" sz="2000" dirty="0">
                <a:solidFill>
                  <a:srgbClr val="CCFFFF"/>
                </a:solidFill>
              </a:rPr>
              <a:t>h</a:t>
            </a:r>
            <a:r>
              <a:rPr lang="en-US" altLang="ja-JP" sz="2000" baseline="30000" dirty="0">
                <a:solidFill>
                  <a:srgbClr val="CCFFFF"/>
                </a:solidFill>
              </a:rPr>
              <a:t>0</a:t>
            </a:r>
            <a:r>
              <a:rPr lang="en-US" altLang="ja-JP" sz="2000" dirty="0">
                <a:solidFill>
                  <a:srgbClr val="CCFFFF"/>
                </a:solidFill>
              </a:rPr>
              <a:t> → </a:t>
            </a:r>
            <a:r>
              <a:rPr lang="en-US" altLang="ja-JP" sz="2000" dirty="0">
                <a:solidFill>
                  <a:srgbClr val="CCFFFF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2000" dirty="0" err="1" smtClean="0">
                <a:solidFill>
                  <a:srgbClr val="CCFFFF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2000" dirty="0" smtClean="0">
                <a:solidFill>
                  <a:srgbClr val="CCFFFF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) </a:t>
            </a:r>
            <a:r>
              <a:rPr lang="en-US" altLang="ja-JP" sz="2000" i="0" dirty="0">
                <a:solidFill>
                  <a:srgbClr val="FF6699"/>
                </a:solidFill>
              </a:rPr>
              <a:t>and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DEV(</a:t>
            </a:r>
            <a:r>
              <a:rPr lang="en-US" altLang="ja-JP" sz="2000" dirty="0">
                <a:solidFill>
                  <a:srgbClr val="CCFFFF"/>
                </a:solidFill>
              </a:rPr>
              <a:t>h</a:t>
            </a:r>
            <a:r>
              <a:rPr lang="en-US" altLang="ja-JP" sz="2000" baseline="30000" dirty="0">
                <a:solidFill>
                  <a:srgbClr val="CCFFFF"/>
                </a:solidFill>
              </a:rPr>
              <a:t>0</a:t>
            </a:r>
            <a:r>
              <a:rPr lang="en-US" altLang="ja-JP" sz="2000" dirty="0">
                <a:solidFill>
                  <a:srgbClr val="CCFFFF"/>
                </a:solidFill>
              </a:rPr>
              <a:t> → </a:t>
            </a:r>
            <a:r>
              <a:rPr lang="en-US" altLang="ja-JP" sz="2000" dirty="0">
                <a:solidFill>
                  <a:srgbClr val="CCFFFF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 g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) </a:t>
            </a:r>
            <a:r>
              <a:rPr lang="en-US" altLang="ja-JP" sz="2000" i="0" dirty="0">
                <a:solidFill>
                  <a:srgbClr val="FF6699"/>
                </a:solidFill>
              </a:rPr>
              <a:t>can be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sizable  </a:t>
            </a:r>
            <a:r>
              <a:rPr lang="en-US" altLang="ja-JP" sz="2000" i="0" dirty="0">
                <a:solidFill>
                  <a:srgbClr val="FF6699"/>
                </a:solidFill>
              </a:rPr>
              <a:t>simultaneously: </a:t>
            </a:r>
            <a:endParaRPr lang="en-US" altLang="ja-JP" sz="2000" i="0" dirty="0" smtClean="0">
              <a:solidFill>
                <a:srgbClr val="FF6699"/>
              </a:solidFill>
            </a:endParaRPr>
          </a:p>
          <a:p>
            <a:r>
              <a:rPr lang="en-US" altLang="ja-JP" sz="2000" i="0" dirty="0" smtClean="0">
                <a:solidFill>
                  <a:srgbClr val="FF6699"/>
                </a:solidFill>
              </a:rPr>
              <a:t>    DEV(</a:t>
            </a:r>
            <a:r>
              <a:rPr lang="en-US" altLang="ja-JP" sz="2000" dirty="0">
                <a:solidFill>
                  <a:srgbClr val="CCFFFF"/>
                </a:solidFill>
              </a:rPr>
              <a:t>h</a:t>
            </a:r>
            <a:r>
              <a:rPr lang="en-US" altLang="ja-JP" sz="2000" baseline="30000" dirty="0">
                <a:solidFill>
                  <a:srgbClr val="CCFFFF"/>
                </a:solidFill>
              </a:rPr>
              <a:t>0</a:t>
            </a:r>
            <a:r>
              <a:rPr lang="en-US" altLang="ja-JP" sz="2000" dirty="0">
                <a:solidFill>
                  <a:srgbClr val="CCFFFF"/>
                </a:solidFill>
              </a:rPr>
              <a:t> → </a:t>
            </a:r>
            <a:r>
              <a:rPr lang="en-US" altLang="ja-JP" sz="2000" dirty="0">
                <a:solidFill>
                  <a:srgbClr val="CCFFFF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2000" dirty="0" err="1" smtClean="0">
                <a:solidFill>
                  <a:srgbClr val="CCFFFF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2000" dirty="0" smtClean="0">
                <a:solidFill>
                  <a:srgbClr val="CCFFFF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) </a:t>
            </a:r>
            <a:r>
              <a:rPr lang="en-US" altLang="ja-JP" sz="2000" i="0" dirty="0">
                <a:solidFill>
                  <a:srgbClr val="FF6699"/>
                </a:solidFill>
              </a:rPr>
              <a:t>can be as large as ~ </a:t>
            </a:r>
            <a:r>
              <a:rPr lang="en-US" altLang="ja-JP" sz="2000" i="0" dirty="0" smtClean="0">
                <a:solidFill>
                  <a:srgbClr val="FF6699"/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1%,  </a:t>
            </a:r>
          </a:p>
          <a:p>
            <a:r>
              <a:rPr lang="en-US" altLang="ja-JP" sz="2000" i="0" dirty="0">
                <a:solidFill>
                  <a:srgbClr val="FF6699"/>
                </a:solidFill>
              </a:rPr>
              <a:t>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   DEV(</a:t>
            </a:r>
            <a:r>
              <a:rPr lang="en-US" altLang="ja-JP" sz="2000" dirty="0" smtClean="0">
                <a:solidFill>
                  <a:srgbClr val="CCFFFF"/>
                </a:solidFill>
              </a:rPr>
              <a:t>h</a:t>
            </a:r>
            <a:r>
              <a:rPr lang="en-US" altLang="ja-JP" sz="2000" baseline="30000" dirty="0" smtClean="0">
                <a:solidFill>
                  <a:srgbClr val="CCFFFF"/>
                </a:solidFill>
              </a:rPr>
              <a:t>0</a:t>
            </a:r>
            <a:r>
              <a:rPr lang="en-US" altLang="ja-JP" sz="2000" dirty="0" smtClean="0">
                <a:solidFill>
                  <a:srgbClr val="CCFFFF"/>
                </a:solidFill>
              </a:rPr>
              <a:t> </a:t>
            </a:r>
            <a:r>
              <a:rPr lang="en-US" altLang="ja-JP" sz="2000" dirty="0">
                <a:solidFill>
                  <a:srgbClr val="CCFFFF"/>
                </a:solidFill>
              </a:rPr>
              <a:t>→ </a:t>
            </a:r>
            <a:r>
              <a:rPr lang="en-US" altLang="ja-JP" sz="2000" dirty="0">
                <a:solidFill>
                  <a:srgbClr val="CCFFFF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 g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) </a:t>
            </a:r>
            <a:r>
              <a:rPr lang="en-US" altLang="ja-JP" sz="2000" i="0" dirty="0">
                <a:solidFill>
                  <a:srgbClr val="FF6699"/>
                </a:solidFill>
              </a:rPr>
              <a:t>can be as large as ~ </a:t>
            </a:r>
            <a:r>
              <a:rPr lang="en-US" altLang="ja-JP" sz="2000" i="0" dirty="0">
                <a:solidFill>
                  <a:srgbClr val="FF6699"/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4%.</a:t>
            </a:r>
          </a:p>
          <a:p>
            <a:endParaRPr lang="en-US" altLang="ja-JP" sz="2000" i="0" dirty="0">
              <a:solidFill>
                <a:srgbClr val="FF6699"/>
              </a:solidFill>
            </a:endParaRPr>
          </a:p>
          <a:p>
            <a:r>
              <a:rPr lang="en-US" altLang="ja-JP" sz="2000" i="0" dirty="0" smtClean="0">
                <a:solidFill>
                  <a:srgbClr val="FF6699"/>
                </a:solidFill>
              </a:rPr>
              <a:t>(2) </a:t>
            </a:r>
            <a:r>
              <a:rPr lang="en-US" altLang="ja-JP" sz="2000" i="0" dirty="0">
                <a:solidFill>
                  <a:srgbClr val="FF6699"/>
                </a:solidFill>
              </a:rPr>
              <a:t>There is a very strong correlation between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DEV(</a:t>
            </a:r>
            <a:r>
              <a:rPr lang="en-US" altLang="ja-JP" sz="2000" dirty="0">
                <a:solidFill>
                  <a:srgbClr val="CCFFFF"/>
                </a:solidFill>
              </a:rPr>
              <a:t>h</a:t>
            </a:r>
            <a:r>
              <a:rPr lang="en-US" altLang="ja-JP" sz="2000" baseline="30000" dirty="0">
                <a:solidFill>
                  <a:srgbClr val="CCFFFF"/>
                </a:solidFill>
              </a:rPr>
              <a:t>0</a:t>
            </a:r>
            <a:r>
              <a:rPr lang="en-US" altLang="ja-JP" sz="2000" dirty="0">
                <a:solidFill>
                  <a:srgbClr val="CCFFFF"/>
                </a:solidFill>
              </a:rPr>
              <a:t> → </a:t>
            </a:r>
            <a:r>
              <a:rPr lang="en-US" altLang="ja-JP" sz="2000" dirty="0">
                <a:solidFill>
                  <a:srgbClr val="CCFFFF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2000" dirty="0" err="1">
                <a:solidFill>
                  <a:srgbClr val="CCFFFF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2000" dirty="0">
                <a:solidFill>
                  <a:srgbClr val="CCFFFF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) </a:t>
            </a:r>
            <a:endParaRPr lang="en-US" altLang="ja-JP" sz="2000" i="0" dirty="0">
              <a:solidFill>
                <a:srgbClr val="FF6699"/>
              </a:solidFill>
            </a:endParaRPr>
          </a:p>
          <a:p>
            <a:r>
              <a:rPr lang="en-US" altLang="ja-JP" sz="2000" i="0" dirty="0">
                <a:solidFill>
                  <a:srgbClr val="FF6699"/>
                </a:solidFill>
              </a:rPr>
              <a:t>  and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DEV(</a:t>
            </a:r>
            <a:r>
              <a:rPr lang="en-US" altLang="ja-JP" sz="2000" dirty="0">
                <a:solidFill>
                  <a:srgbClr val="CCFFFF"/>
                </a:solidFill>
              </a:rPr>
              <a:t>h</a:t>
            </a:r>
            <a:r>
              <a:rPr lang="en-US" altLang="ja-JP" sz="2000" baseline="30000" dirty="0">
                <a:solidFill>
                  <a:srgbClr val="CCFFFF"/>
                </a:solidFill>
              </a:rPr>
              <a:t>0</a:t>
            </a:r>
            <a:r>
              <a:rPr lang="en-US" altLang="ja-JP" sz="2000" dirty="0">
                <a:solidFill>
                  <a:srgbClr val="CCFFFF"/>
                </a:solidFill>
              </a:rPr>
              <a:t> → </a:t>
            </a:r>
            <a:r>
              <a:rPr lang="en-US" altLang="ja-JP" sz="2000" dirty="0">
                <a:solidFill>
                  <a:srgbClr val="CCFFFF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 g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). </a:t>
            </a:r>
            <a:r>
              <a:rPr lang="en-US" altLang="ja-JP" sz="2000" i="0" dirty="0">
                <a:solidFill>
                  <a:srgbClr val="FF6699"/>
                </a:solidFill>
              </a:rPr>
              <a:t>This correlation is due to the fact that the </a:t>
            </a:r>
          </a:p>
          <a:p>
            <a:r>
              <a:rPr lang="en-US" altLang="ja-JP" sz="2000" i="0" dirty="0">
                <a:solidFill>
                  <a:srgbClr val="FF6699"/>
                </a:solidFill>
              </a:rPr>
              <a:t>  stop-loop (stop-</a:t>
            </a:r>
            <a:r>
              <a:rPr lang="en-US" altLang="ja-JP" sz="2000" i="0" dirty="0" err="1">
                <a:solidFill>
                  <a:srgbClr val="FF6699"/>
                </a:solidFill>
              </a:rPr>
              <a:t>scharm</a:t>
            </a:r>
            <a:r>
              <a:rPr lang="en-US" altLang="ja-JP" sz="2000" i="0" dirty="0">
                <a:solidFill>
                  <a:srgbClr val="FF6699"/>
                </a:solidFill>
              </a:rPr>
              <a:t> mixture loop) contributions dominate the </a:t>
            </a:r>
            <a:endParaRPr lang="en-US" altLang="ja-JP" sz="2000" i="0" dirty="0" smtClean="0">
              <a:solidFill>
                <a:srgbClr val="FF6699"/>
              </a:solidFill>
            </a:endParaRPr>
          </a:p>
          <a:p>
            <a:r>
              <a:rPr lang="en-US" altLang="ja-JP" sz="2000" i="0" dirty="0">
                <a:solidFill>
                  <a:srgbClr val="FF6699"/>
                </a:solidFill>
              </a:rPr>
              <a:t>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 two DEVs</a:t>
            </a:r>
            <a:r>
              <a:rPr lang="en-US" altLang="ja-JP" sz="2000" i="0" dirty="0">
                <a:solidFill>
                  <a:srgbClr val="FF6699"/>
                </a:solidFill>
              </a:rPr>
              <a:t>. </a:t>
            </a:r>
            <a:endParaRPr lang="en-US" altLang="ja-JP" sz="2000" i="0" dirty="0" smtClean="0">
              <a:solidFill>
                <a:srgbClr val="FF6699"/>
              </a:solidFill>
            </a:endParaRPr>
          </a:p>
          <a:p>
            <a:endParaRPr lang="en-US" altLang="ja-JP" sz="2000" i="0" dirty="0">
              <a:solidFill>
                <a:srgbClr val="FF6699"/>
              </a:solidFill>
            </a:endParaRPr>
          </a:p>
          <a:p>
            <a:r>
              <a:rPr lang="en-US" altLang="ja-JP" sz="2000" i="0" dirty="0" smtClean="0">
                <a:solidFill>
                  <a:srgbClr val="FF6699"/>
                </a:solidFill>
              </a:rPr>
              <a:t>(3) </a:t>
            </a:r>
            <a:r>
              <a:rPr lang="en-US" altLang="ja-JP" sz="2000" i="0" dirty="0">
                <a:solidFill>
                  <a:srgbClr val="FF6699"/>
                </a:solidFill>
              </a:rPr>
              <a:t>The deviation of the width ratio </a:t>
            </a:r>
            <a:r>
              <a:rPr lang="en-US" altLang="ja-JP" sz="2000" dirty="0">
                <a:solidFill>
                  <a:srgbClr val="FFFFFF"/>
                </a:solidFill>
                <a:latin typeface="Symbol" pitchFamily="18" charset="2"/>
              </a:rPr>
              <a:t>G </a:t>
            </a:r>
            <a:r>
              <a:rPr lang="en-US" altLang="ja-JP" sz="2000" dirty="0" smtClean="0">
                <a:solidFill>
                  <a:srgbClr val="FFFFFF"/>
                </a:solidFill>
              </a:rPr>
              <a:t>(</a:t>
            </a:r>
            <a:r>
              <a:rPr lang="en-US" altLang="ja-JP" sz="2000" dirty="0">
                <a:solidFill>
                  <a:srgbClr val="CCFFFF"/>
                </a:solidFill>
              </a:rPr>
              <a:t>h</a:t>
            </a:r>
            <a:r>
              <a:rPr lang="en-US" altLang="ja-JP" sz="2000" baseline="30000" dirty="0">
                <a:solidFill>
                  <a:srgbClr val="CCFFFF"/>
                </a:solidFill>
              </a:rPr>
              <a:t>0</a:t>
            </a:r>
            <a:r>
              <a:rPr lang="en-US" altLang="ja-JP" sz="2000" dirty="0">
                <a:solidFill>
                  <a:srgbClr val="CCFFFF"/>
                </a:solidFill>
              </a:rPr>
              <a:t> → </a:t>
            </a:r>
            <a:r>
              <a:rPr lang="en-US" altLang="ja-JP" sz="2000" dirty="0">
                <a:solidFill>
                  <a:srgbClr val="CCFFFF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2000" dirty="0" err="1" smtClean="0">
                <a:solidFill>
                  <a:srgbClr val="CCFFFF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2000" dirty="0" smtClean="0">
                <a:solidFill>
                  <a:srgbClr val="CCFFFF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rgbClr val="FFFFFF"/>
                </a:solidFill>
              </a:rPr>
              <a:t>) </a:t>
            </a:r>
            <a:r>
              <a:rPr lang="en-US" altLang="ja-JP" sz="2000" dirty="0">
                <a:solidFill>
                  <a:srgbClr val="FFFFFF"/>
                </a:solidFill>
              </a:rPr>
              <a:t>/</a:t>
            </a:r>
            <a:r>
              <a:rPr lang="en-US" altLang="ja-JP" sz="2000" dirty="0">
                <a:solidFill>
                  <a:srgbClr val="FFFFFF"/>
                </a:solidFill>
                <a:latin typeface="Symbol" pitchFamily="18" charset="2"/>
              </a:rPr>
              <a:t> G </a:t>
            </a:r>
            <a:r>
              <a:rPr lang="en-US" altLang="ja-JP" sz="2000" dirty="0" smtClean="0">
                <a:solidFill>
                  <a:srgbClr val="FFFFFF"/>
                </a:solidFill>
              </a:rPr>
              <a:t>(</a:t>
            </a:r>
            <a:r>
              <a:rPr lang="en-US" altLang="ja-JP" sz="2000" dirty="0">
                <a:solidFill>
                  <a:srgbClr val="CCFFFF"/>
                </a:solidFill>
              </a:rPr>
              <a:t>h</a:t>
            </a:r>
            <a:r>
              <a:rPr lang="en-US" altLang="ja-JP" sz="2000" baseline="30000" dirty="0">
                <a:solidFill>
                  <a:srgbClr val="CCFFFF"/>
                </a:solidFill>
              </a:rPr>
              <a:t>0</a:t>
            </a:r>
            <a:r>
              <a:rPr lang="en-US" altLang="ja-JP" sz="2000" dirty="0">
                <a:solidFill>
                  <a:srgbClr val="CCFFFF"/>
                </a:solidFill>
              </a:rPr>
              <a:t> → </a:t>
            </a:r>
            <a:r>
              <a:rPr lang="en-US" altLang="ja-JP" sz="2000" dirty="0" smtClean="0">
                <a:solidFill>
                  <a:srgbClr val="CCFFFF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 </a:t>
            </a:r>
            <a:r>
              <a:rPr lang="en-US" altLang="ja-JP" sz="2000" dirty="0" err="1" smtClean="0">
                <a:solidFill>
                  <a:srgbClr val="CCFFFF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</a:t>
            </a:r>
            <a:r>
              <a:rPr lang="en-US" altLang="ja-JP" sz="2000" dirty="0" smtClean="0">
                <a:solidFill>
                  <a:srgbClr val="CCFFFF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rgbClr val="FFFFFF"/>
                </a:solidFill>
              </a:rPr>
              <a:t>)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 in </a:t>
            </a:r>
            <a:r>
              <a:rPr lang="en-US" altLang="ja-JP" sz="2000" i="0" dirty="0">
                <a:solidFill>
                  <a:srgbClr val="FF6699"/>
                </a:solidFill>
              </a:rPr>
              <a:t>the 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 </a:t>
            </a:r>
          </a:p>
          <a:p>
            <a:r>
              <a:rPr lang="en-US" altLang="ja-JP" sz="2000" i="0" dirty="0" smtClean="0">
                <a:solidFill>
                  <a:srgbClr val="FF6699"/>
                </a:solidFill>
              </a:rPr>
              <a:t>  MSSM </a:t>
            </a:r>
            <a:r>
              <a:rPr lang="en-US" altLang="ja-JP" sz="2000" i="0" dirty="0">
                <a:solidFill>
                  <a:srgbClr val="FF6699"/>
                </a:solidFill>
              </a:rPr>
              <a:t>from the SM value can be as large as ~ </a:t>
            </a:r>
            <a:r>
              <a:rPr lang="en-US" altLang="ja-JP" sz="2000" i="0" dirty="0" smtClean="0">
                <a:solidFill>
                  <a:srgbClr val="FF6699"/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sz="2000" i="0" dirty="0">
                <a:solidFill>
                  <a:srgbClr val="FF6699"/>
                </a:solidFill>
              </a:rPr>
              <a:t>5</a:t>
            </a:r>
            <a:r>
              <a:rPr lang="en-US" altLang="ja-JP" sz="2000" i="0" dirty="0" smtClean="0">
                <a:solidFill>
                  <a:srgbClr val="FF6699"/>
                </a:solidFill>
              </a:rPr>
              <a:t>%.</a:t>
            </a:r>
          </a:p>
        </p:txBody>
      </p:sp>
    </p:spTree>
    <p:extLst>
      <p:ext uri="{BB962C8B-B14F-4D97-AF65-F5344CB8AC3E}">
        <p14:creationId xmlns:p14="http://schemas.microsoft.com/office/powerpoint/2010/main" val="406522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1" y="576407"/>
            <a:ext cx="4922046" cy="4520024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827584" y="44624"/>
            <a:ext cx="705678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dirty="0" err="1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- </a:t>
            </a:r>
            <a:r>
              <a:rPr lang="en-US" altLang="ja-JP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i="0" dirty="0" smtClean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144016" y="5400110"/>
            <a:ext cx="8748464" cy="1368152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i="0" dirty="0">
                <a:solidFill>
                  <a:srgbClr val="FF0000"/>
                </a:solidFill>
              </a:rPr>
              <a:t>DEV(</a:t>
            </a:r>
            <a:r>
              <a:rPr lang="en-US" altLang="ja-JP" sz="1800" dirty="0">
                <a:solidFill>
                  <a:srgbClr val="FF0000"/>
                </a:solidFill>
              </a:rPr>
              <a:t>h</a:t>
            </a:r>
            <a:r>
              <a:rPr lang="en-US" altLang="ja-JP" sz="1800" baseline="30000" dirty="0">
                <a:solidFill>
                  <a:srgbClr val="FF0000"/>
                </a:solidFill>
              </a:rPr>
              <a:t>0</a:t>
            </a:r>
            <a:r>
              <a:rPr lang="en-US" altLang="ja-JP" sz="1800" dirty="0">
                <a:solidFill>
                  <a:srgbClr val="FF0000"/>
                </a:solidFill>
              </a:rPr>
              <a:t> → 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i="0" dirty="0">
                <a:solidFill>
                  <a:srgbClr val="FF0000"/>
                </a:solidFill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and </a:t>
            </a:r>
            <a:r>
              <a:rPr lang="en-US" altLang="ja-JP" sz="1800" i="0" dirty="0">
                <a:solidFill>
                  <a:srgbClr val="FF0000"/>
                </a:solidFill>
              </a:rPr>
              <a:t>DEV(</a:t>
            </a:r>
            <a:r>
              <a:rPr lang="en-US" altLang="ja-JP" sz="1800" dirty="0">
                <a:solidFill>
                  <a:srgbClr val="FF0000"/>
                </a:solidFill>
              </a:rPr>
              <a:t>h</a:t>
            </a:r>
            <a:r>
              <a:rPr lang="en-US" altLang="ja-JP" sz="1800" baseline="30000" dirty="0">
                <a:solidFill>
                  <a:srgbClr val="FF0000"/>
                </a:solidFill>
              </a:rPr>
              <a:t>0</a:t>
            </a:r>
            <a:r>
              <a:rPr lang="en-US" altLang="ja-JP" sz="1800" dirty="0">
                <a:solidFill>
                  <a:srgbClr val="FF0000"/>
                </a:solidFill>
              </a:rPr>
              <a:t> → </a:t>
            </a:r>
            <a:r>
              <a:rPr lang="en-US" altLang="ja-JP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sz="1800" i="0" dirty="0" smtClean="0">
                <a:solidFill>
                  <a:srgbClr val="FF0000"/>
                </a:solidFill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can be  sizable simultaneously!</a:t>
            </a:r>
          </a:p>
          <a:p>
            <a:pPr>
              <a:buFontTx/>
              <a:buChar char="-"/>
            </a:pPr>
            <a:endParaRPr lang="en-US" altLang="ja-JP" sz="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800"/>
              </a:lnSpc>
              <a:buFontTx/>
              <a:buChar char="-"/>
              <a:defRPr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</a:t>
            </a:r>
            <a:r>
              <a:rPr lang="en-US" altLang="ja-JP" sz="1800" i="0" dirty="0">
                <a:solidFill>
                  <a:srgbClr val="FF0000"/>
                </a:solidFill>
              </a:rPr>
              <a:t>DEV(</a:t>
            </a:r>
            <a:r>
              <a:rPr lang="en-US" altLang="ja-JP" sz="1800" dirty="0">
                <a:solidFill>
                  <a:srgbClr val="FF0000"/>
                </a:solidFill>
              </a:rPr>
              <a:t>h</a:t>
            </a:r>
            <a:r>
              <a:rPr lang="en-US" altLang="ja-JP" sz="1800" baseline="30000" dirty="0">
                <a:solidFill>
                  <a:srgbClr val="FF0000"/>
                </a:solidFill>
              </a:rPr>
              <a:t>0</a:t>
            </a:r>
            <a:r>
              <a:rPr lang="en-US" altLang="ja-JP" sz="1800" dirty="0">
                <a:solidFill>
                  <a:srgbClr val="FF0000"/>
                </a:solidFill>
              </a:rPr>
              <a:t> → 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i="0" dirty="0">
                <a:solidFill>
                  <a:srgbClr val="FF0000"/>
                </a:solidFill>
              </a:rPr>
              <a:t>)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and </a:t>
            </a:r>
            <a:r>
              <a:rPr lang="en-US" altLang="ja-JP" sz="1800" i="0" dirty="0">
                <a:solidFill>
                  <a:srgbClr val="FF0000"/>
                </a:solidFill>
              </a:rPr>
              <a:t>DEV(</a:t>
            </a:r>
            <a:r>
              <a:rPr lang="en-US" altLang="ja-JP" sz="1800" dirty="0">
                <a:solidFill>
                  <a:srgbClr val="FF0000"/>
                </a:solidFill>
              </a:rPr>
              <a:t>h</a:t>
            </a:r>
            <a:r>
              <a:rPr lang="en-US" altLang="ja-JP" sz="1800" baseline="30000" dirty="0">
                <a:solidFill>
                  <a:srgbClr val="FF0000"/>
                </a:solidFill>
              </a:rPr>
              <a:t>0</a:t>
            </a:r>
            <a:r>
              <a:rPr lang="en-US" altLang="ja-JP" sz="1800" dirty="0">
                <a:solidFill>
                  <a:srgbClr val="FF0000"/>
                </a:solidFill>
              </a:rPr>
              <a:t> → </a:t>
            </a:r>
            <a:r>
              <a:rPr lang="en-US" altLang="ja-JP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sz="1800" i="0" dirty="0">
                <a:solidFill>
                  <a:srgbClr val="FF0000"/>
                </a:solidFill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</a:p>
          <a:p>
            <a:pPr>
              <a:lnSpc>
                <a:spcPts val="1800"/>
              </a:lnSpc>
              <a:defRPr/>
            </a:pPr>
            <a:endParaRPr lang="en-US" altLang="ja-JP" sz="1200" dirty="0" smtClean="0">
              <a:solidFill>
                <a:srgbClr val="FF0000"/>
              </a:solidFill>
            </a:endParaRPr>
          </a:p>
          <a:p>
            <a:pPr>
              <a:lnSpc>
                <a:spcPts val="1800"/>
              </a:lnSpc>
              <a:defRPr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 Future lepton colliders such as </a:t>
            </a:r>
            <a:r>
              <a:rPr lang="en-US" altLang="ja-JP" sz="1800" dirty="0" smtClean="0">
                <a:solidFill>
                  <a:srgbClr val="FF0000"/>
                </a:solidFill>
              </a:rPr>
              <a:t>ILC </a:t>
            </a:r>
            <a:r>
              <a:rPr lang="en-US" altLang="ja-JP" sz="1800" dirty="0">
                <a:solidFill>
                  <a:srgbClr val="FF0000"/>
                </a:solidFill>
              </a:rPr>
              <a:t>can observe such </a:t>
            </a:r>
            <a:r>
              <a:rPr lang="en-US" altLang="ja-JP" sz="1800" dirty="0" smtClean="0">
                <a:solidFill>
                  <a:srgbClr val="FF0000"/>
                </a:solidFill>
              </a:rPr>
              <a:t>sizable </a:t>
            </a:r>
            <a:r>
              <a:rPr lang="en-US" altLang="ja-JP" sz="1800" dirty="0">
                <a:solidFill>
                  <a:srgbClr val="FF0000"/>
                </a:solidFill>
              </a:rPr>
              <a:t>deviations from </a:t>
            </a:r>
            <a:r>
              <a:rPr lang="en-US" altLang="ja-JP" sz="1800" dirty="0" smtClean="0">
                <a:solidFill>
                  <a:srgbClr val="FF0000"/>
                </a:solidFill>
              </a:rPr>
              <a:t>SM!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</a:p>
          <a:p>
            <a:pPr>
              <a:lnSpc>
                <a:spcPts val="1800"/>
              </a:lnSpc>
              <a:defRPr/>
            </a:pP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  (See arXiv:1908.11299 and Backup slides))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971600" y="67990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8" name="下矢印 7"/>
          <p:cNvSpPr/>
          <p:nvPr/>
        </p:nvSpPr>
        <p:spPr bwMode="auto">
          <a:xfrm>
            <a:off x="3851920" y="5096431"/>
            <a:ext cx="792088" cy="26828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249767" y="2662420"/>
            <a:ext cx="1335622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ja-JP" sz="1400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sz="1400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sz="1400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98168" y="4797152"/>
            <a:ext cx="1440160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sz="1400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400" dirty="0" err="1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endParaRPr kumimoji="1" lang="ja-JP" altLang="en-US" sz="1400" dirty="0"/>
          </a:p>
        </p:txBody>
      </p:sp>
      <p:sp>
        <p:nvSpPr>
          <p:cNvPr id="2" name="円/楕円 1"/>
          <p:cNvSpPr/>
          <p:nvPr/>
        </p:nvSpPr>
        <p:spPr bwMode="auto">
          <a:xfrm flipV="1">
            <a:off x="5497562" y="4186472"/>
            <a:ext cx="46800" cy="46800"/>
          </a:xfrm>
          <a:prstGeom prst="ellipse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457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0"/>
            <a:ext cx="5616624" cy="79208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7. 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Conclusion</a:t>
            </a:r>
          </a:p>
        </p:txBody>
      </p:sp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4968552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   We have studied the decays </a:t>
            </a: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ja-JP" sz="1600" b="1" i="1" baseline="30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(125GeV)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→  c </a:t>
            </a:r>
            <a:r>
              <a:rPr lang="en-US" altLang="ja-JP" sz="1600" b="1" i="1" kern="1200" dirty="0" err="1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c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,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b </a:t>
            </a:r>
            <a:r>
              <a:rPr lang="en-US" altLang="ja-JP" sz="1600" b="1" i="1" kern="1200" dirty="0" err="1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b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,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b s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600" b="1" i="1" kern="1200" dirty="0" err="1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600" b="1" i="1" kern="12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,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g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g</a:t>
            </a:r>
            <a:r>
              <a:rPr lang="en-US" altLang="ja-JP" sz="2000" b="1" i="1" kern="1200" dirty="0">
                <a:solidFill>
                  <a:srgbClr val="FFFF00"/>
                </a:solidFill>
                <a:latin typeface="Times New Roman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altLang="ja-JP" sz="16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MSSM with QFV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Performing a systematic MSSM parameter scan respecting all of the relevant theoretical </a:t>
            </a:r>
          </a:p>
          <a:p>
            <a:pPr marL="0" indent="0">
              <a:buNone/>
            </a:pP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 and experimental constraints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we have found the followings: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*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DEV(h</a:t>
            </a:r>
            <a:r>
              <a:rPr lang="en-US" altLang="ja-JP" sz="1800" b="1" i="1" kern="1200" baseline="300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c c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 and DEV(h</a:t>
            </a:r>
            <a:r>
              <a:rPr lang="en-US" altLang="ja-JP" sz="1800" b="1" i="1" kern="1200" baseline="300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b b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 can be very large simultaneously!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DEV(h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-&gt; c c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can be as large as ~ </a:t>
            </a:r>
            <a:r>
              <a:rPr lang="en-US" altLang="ja-JP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60%,</a:t>
            </a:r>
          </a:p>
          <a:p>
            <a:pPr>
              <a:buNone/>
            </a:pP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       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DEV(h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-&gt; b b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can be as large as ~ </a:t>
            </a:r>
            <a:r>
              <a:rPr lang="en-US" altLang="ja-JP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20%.</a:t>
            </a:r>
            <a:endParaRPr lang="en-US" altLang="ja-JP" sz="1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* The deviation of the width ratio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Symbol" pitchFamily="18" charset="2"/>
                <a:cs typeface="Times New Roman" pitchFamily="18" charset="0"/>
              </a:rPr>
              <a:t>G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(h</a:t>
            </a:r>
            <a:r>
              <a:rPr lang="en-US" altLang="ja-JP" sz="1800" b="1" i="1" kern="1200" baseline="300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b b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Symbol" pitchFamily="18" charset="2"/>
                <a:cs typeface="Times New Roman" pitchFamily="18" charset="0"/>
              </a:rPr>
              <a:t>G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(h</a:t>
            </a:r>
            <a:r>
              <a:rPr lang="en-US" altLang="ja-JP" sz="1800" b="1" i="1" kern="1200" baseline="300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c c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from the SM value can exceed  ~ +</a:t>
            </a:r>
            <a:r>
              <a:rPr lang="en-US" altLang="ja-JP" sz="1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00%.</a:t>
            </a:r>
            <a:endParaRPr lang="en-US" altLang="ja-JP" sz="1800" b="1" i="1" kern="1200" dirty="0" smtClean="0">
              <a:solidFill>
                <a:srgbClr val="FFFF00"/>
              </a:solidFill>
              <a:latin typeface="Times New Roman" pitchFamily="18" charset="0"/>
              <a:ea typeface="ＭＳ Ｐゴシック" charset="-128"/>
            </a:endParaRPr>
          </a:p>
          <a:p>
            <a:pPr>
              <a:lnSpc>
                <a:spcPts val="1100"/>
              </a:lnSpc>
              <a:buNone/>
            </a:pP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8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1" hangingPunct="1">
              <a:lnSpc>
                <a:spcPts val="1400"/>
              </a:lnSpc>
              <a:spcBef>
                <a:spcPct val="0"/>
              </a:spcBef>
              <a:buNone/>
            </a:pP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* 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BR(h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-&gt; b s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/ s b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 can be as large as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~ 0.2%!</a:t>
            </a:r>
            <a:endParaRPr lang="en-US" altLang="ja-JP" sz="1800" b="1" i="1" kern="1200" dirty="0">
              <a:solidFill>
                <a:srgbClr val="FFFF00"/>
              </a:solidFill>
              <a:latin typeface="Times New Roman" pitchFamily="18" charset="0"/>
              <a:ea typeface="ＭＳ Ｐゴシック" pitchFamily="50" charset="-128"/>
            </a:endParaRPr>
          </a:p>
          <a:p>
            <a:pPr marL="0" lvl="0" indent="0" eaLnBrk="1" hangingPunct="1">
              <a:lnSpc>
                <a:spcPts val="1400"/>
              </a:lnSpc>
              <a:spcBef>
                <a:spcPct val="0"/>
              </a:spcBef>
              <a:buFontTx/>
              <a:buChar char="-"/>
              <a:defRPr/>
            </a:pPr>
            <a:endParaRPr lang="en-US" altLang="ja-JP" sz="1800" b="1" i="1" kern="1200" dirty="0">
              <a:solidFill>
                <a:srgbClr val="FF0000"/>
              </a:solidFill>
              <a:latin typeface="Times New Roman" pitchFamily="18" charset="0"/>
              <a:ea typeface="ＭＳ Ｐゴシック" pitchFamily="50" charset="-128"/>
            </a:endParaRPr>
          </a:p>
          <a:p>
            <a:pPr marL="0" lvl="0" indent="0" eaLnBrk="1" hangingPunct="1">
              <a:lnSpc>
                <a:spcPts val="1400"/>
              </a:lnSpc>
              <a:spcBef>
                <a:spcPct val="0"/>
              </a:spcBef>
              <a:buNone/>
              <a:defRPr/>
            </a:pPr>
            <a:r>
              <a:rPr lang="en-US" altLang="ja-JP" sz="1800" b="1" i="1" kern="1200" dirty="0" smtClean="0">
                <a:solidFill>
                  <a:srgbClr val="FF0000"/>
                </a:solidFill>
                <a:latin typeface="Times New Roman" pitchFamily="18" charset="0"/>
                <a:ea typeface="ＭＳ Ｐゴシック" charset="-128"/>
              </a:rPr>
              <a:t>    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ILC(250 + 500 + 1000) sensitivity could be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~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0.1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% at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4 sigma signal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significance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!</a:t>
            </a: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kumimoji="1" lang="ja-JP" alt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7004"/>
            <a:ext cx="4283969" cy="647700"/>
          </a:xfrm>
        </p:spPr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1</a:t>
            </a:r>
            <a:r>
              <a:rPr lang="en-US" altLang="ja-JP" sz="4000" dirty="0" smtClean="0">
                <a:latin typeface="Times New Roman" pitchFamily="18" charset="0"/>
              </a:rPr>
              <a:t>. </a:t>
            </a:r>
            <a:r>
              <a:rPr lang="en-US" altLang="ja-JP" b="1" i="1" u="sng" dirty="0" smtClean="0">
                <a:latin typeface="Times New Roman" pitchFamily="18" charset="0"/>
              </a:rPr>
              <a:t>Introduction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2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179512" y="908720"/>
                <a:ext cx="8750175" cy="5400600"/>
              </a:xfrm>
              <a:solidFill>
                <a:schemeClr val="tx2">
                  <a:lumMod val="90000"/>
                </a:schemeClr>
              </a:solidFill>
            </p:spPr>
            <p:txBody>
              <a:bodyPr/>
              <a:lstStyle/>
              <a:p>
                <a:pPr eaLnBrk="1" hangingPunct="1">
                  <a:lnSpc>
                    <a:spcPct val="80000"/>
                  </a:lnSpc>
                </a:pPr>
                <a:endParaRPr lang="en-US" altLang="ja-JP" sz="2000" b="1" i="1" noProof="1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</a:pPr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What is the SM-like Higgs boson discovered at LHC? </a:t>
                </a:r>
              </a:p>
              <a:p>
                <a:pPr eaLnBrk="1" hangingPunct="1">
                  <a:lnSpc>
                    <a:spcPct val="80000"/>
                  </a:lnSpc>
                </a:pPr>
                <a:endParaRPr lang="en-US" altLang="ja-JP" sz="2200" b="1" i="1" noProof="1" smtClean="0">
                  <a:latin typeface="Times New Roman" pitchFamily="18" charset="0"/>
                </a:endParaRPr>
              </a:p>
              <a:p>
                <a:pPr eaLnBrk="1" hangingPunct="1"/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It can be the SM Higgs boson.</a:t>
                </a:r>
              </a:p>
              <a:p>
                <a:pPr eaLnBrk="1" hangingPunct="1"/>
                <a:endParaRPr lang="en-US" altLang="ja-JP" sz="2200" b="1" i="1" noProof="1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/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It can be a Higgs boson of New Physics. </a:t>
                </a:r>
              </a:p>
              <a:p>
                <a:pPr eaLnBrk="1" hangingPunct="1"/>
                <a:endParaRPr lang="en-US" altLang="ja-JP" sz="2200" b="1" i="1" noProof="1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/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This is one of the most important issues in the present particle physics field!</a:t>
                </a:r>
                <a:endParaRPr lang="en-US" altLang="ja-JP" sz="2200" b="1" i="1" noProof="1" smtClean="0">
                  <a:solidFill>
                    <a:srgbClr val="FF0000"/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  <a:buNone/>
                </a:pPr>
                <a:endParaRPr lang="en-US" altLang="ja-JP" sz="2200" b="1" i="1" dirty="0" smtClean="0">
                  <a:solidFill>
                    <a:srgbClr val="FF0000"/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  <a:buFont typeface="Arial" pitchFamily="34" charset="0"/>
                  <a:buChar char="•"/>
                </a:pPr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Here we study a possibility that it is the lightest Higgs boson       of the </a:t>
                </a:r>
              </a:p>
              <a:p>
                <a:pPr eaLnBrk="1" hangingPunct="1">
                  <a:lnSpc>
                    <a:spcPct val="150000"/>
                  </a:lnSpc>
                  <a:buNone/>
                </a:pPr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     Minimal  Supersymmetric Standard Model (MSSM),  focusing on the decays  h</a:t>
                </a:r>
                <a:r>
                  <a:rPr lang="en-US" altLang="ja-JP" sz="2200" b="1" i="1" baseline="30000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0</a:t>
                </a:r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(125) </a:t>
                </a:r>
                <a14:m>
                  <m:oMath xmlns:m="http://schemas.openxmlformats.org/officeDocument/2006/math">
                    <m:r>
                      <a:rPr lang="en-US" altLang="ja-JP" sz="2200" b="1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ＭＳ Ｐゴシック" charset="-128"/>
                  </a:rPr>
                  <a:t>c c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ＭＳ Ｐゴシック" charset="-128"/>
                  </a:rPr>
                  <a:t> , b b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ＭＳ Ｐゴシック" charset="-128"/>
                  </a:rPr>
                  <a:t> , b s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 , 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Symbol" panose="05050102010706020507" pitchFamily="18" charset="2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g g, 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g </a:t>
                </a:r>
                <a:r>
                  <a:rPr lang="en-US" altLang="ja-JP" sz="2000" b="1" i="1" kern="1200" dirty="0" err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g</a:t>
                </a:r>
                <a:r>
                  <a:rPr lang="en-US" altLang="ja-JP" sz="2000" b="1" i="1" kern="1200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.</a:t>
                </a:r>
                <a:endParaRPr lang="en-US" altLang="ja-JP" sz="2200" b="1" i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  <a:buNone/>
                </a:pPr>
                <a:endParaRPr lang="en-US" altLang="ja-JP" sz="2000" b="1" i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2048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08720"/>
                <a:ext cx="8750175" cy="5400600"/>
              </a:xfrm>
              <a:blipFill rotWithShape="0">
                <a:blip r:embed="rId4"/>
                <a:stretch>
                  <a:fillRect l="-76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381958" name="Object 6"/>
          <p:cNvGraphicFramePr>
            <a:graphicFrameLocks noChangeAspect="1"/>
          </p:cNvGraphicFramePr>
          <p:nvPr/>
        </p:nvGraphicFramePr>
        <p:xfrm>
          <a:off x="0" y="0"/>
          <a:ext cx="2000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63" name="数式" r:id="rId5" imgW="203112" imgH="228501" progId="Equation.3">
                  <p:embed/>
                </p:oleObj>
              </mc:Choice>
              <mc:Fallback>
                <p:oleObj name="数式" r:id="rId5" imgW="203112" imgH="228501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0002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7130" name="Object 2"/>
          <p:cNvGraphicFramePr>
            <a:graphicFrameLocks noChangeAspect="1"/>
          </p:cNvGraphicFramePr>
          <p:nvPr/>
        </p:nvGraphicFramePr>
        <p:xfrm>
          <a:off x="7540451" y="4530976"/>
          <a:ext cx="4159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64" name="数式" r:id="rId7" imgW="177480" imgH="203040" progId="Equation.3">
                  <p:embed/>
                </p:oleObj>
              </mc:Choice>
              <mc:Fallback>
                <p:oleObj name="数式" r:id="rId7" imgW="17748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0451" y="4530976"/>
                        <a:ext cx="41592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44016" y="43181"/>
            <a:ext cx="8999984" cy="688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   *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)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and DEV(h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g g)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can be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sizable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simultaneously! </a:t>
            </a:r>
            <a:r>
              <a:rPr lang="en-US" altLang="ja-JP" sz="1600" dirty="0">
                <a:solidFill>
                  <a:srgbClr val="FFFF00"/>
                </a:solidFill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altLang="ja-JP" sz="1600" dirty="0">
                <a:solidFill>
                  <a:srgbClr val="FFFF00"/>
                </a:solidFill>
                <a:cs typeface="Times New Roman" pitchFamily="18" charset="0"/>
              </a:rPr>
              <a:t>       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   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DEV(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)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600" dirty="0">
                <a:solidFill>
                  <a:srgbClr val="FFFF00"/>
                </a:solidFill>
                <a:cs typeface="Times New Roman" pitchFamily="18" charset="0"/>
              </a:rPr>
              <a:t>can be as large as ~ </a:t>
            </a:r>
            <a:r>
              <a:rPr lang="en-US" altLang="ja-JP" sz="1600" i="0" dirty="0">
                <a:solidFill>
                  <a:srgbClr val="FFFF00"/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sz="1600" i="0" dirty="0">
                <a:solidFill>
                  <a:srgbClr val="FFFF00"/>
                </a:solidFill>
              </a:rPr>
              <a:t>1</a:t>
            </a:r>
            <a:r>
              <a:rPr lang="en-US" altLang="ja-JP" sz="1600" i="0" dirty="0" smtClean="0">
                <a:solidFill>
                  <a:srgbClr val="FFFF00"/>
                </a:solidFill>
              </a:rPr>
              <a:t>%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,</a:t>
            </a:r>
            <a:endParaRPr lang="en-US" altLang="ja-JP" sz="1600" dirty="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  <a:cs typeface="Times New Roman" pitchFamily="18" charset="0"/>
              </a:rPr>
              <a:t>       </a:t>
            </a:r>
            <a:r>
              <a:rPr lang="en-US" altLang="ja-JP" sz="1600" dirty="0" smtClean="0">
                <a:solidFill>
                  <a:srgbClr val="FFFF00"/>
                </a:solidFill>
                <a:ea typeface="ＭＳ Ｐゴシック" pitchFamily="50" charset="-128"/>
                <a:cs typeface="Times New Roman" pitchFamily="18" charset="0"/>
              </a:rPr>
              <a:t>    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DEV(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g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g)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600" dirty="0">
                <a:solidFill>
                  <a:srgbClr val="FFFF00"/>
                </a:solidFill>
                <a:cs typeface="Times New Roman" pitchFamily="18" charset="0"/>
              </a:rPr>
              <a:t>can be as large as ~ </a:t>
            </a:r>
            <a:r>
              <a:rPr lang="en-US" altLang="ja-JP" sz="1600" i="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sz="1600" i="0" dirty="0" smtClean="0">
                <a:solidFill>
                  <a:srgbClr val="FFFF00"/>
                </a:solidFill>
              </a:rPr>
              <a:t>4%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altLang="ja-JP" sz="1600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400" dirty="0" smtClean="0">
                <a:solidFill>
                  <a:srgbClr val="FFFF00"/>
                </a:solidFill>
                <a:cs typeface="Times New Roman" pitchFamily="18" charset="0"/>
              </a:rPr>
              <a:t>    </a:t>
            </a:r>
            <a:r>
              <a:rPr lang="en-US" altLang="ja-JP" sz="1400" dirty="0">
                <a:solidFill>
                  <a:srgbClr val="FFFF00"/>
                </a:solidFill>
                <a:cs typeface="Times New Roman" pitchFamily="18" charset="0"/>
              </a:rPr>
              <a:t>* 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The deviation of the width ratio </a:t>
            </a:r>
            <a:r>
              <a:rPr lang="en-US" altLang="ja-JP" sz="1600" dirty="0">
                <a:solidFill>
                  <a:srgbClr val="FFFF00"/>
                </a:solidFill>
                <a:latin typeface="Symbol" pitchFamily="18" charset="2"/>
              </a:rPr>
              <a:t>G </a:t>
            </a:r>
            <a:r>
              <a:rPr lang="en-US" altLang="ja-JP" sz="1600" dirty="0">
                <a:solidFill>
                  <a:srgbClr val="FFFF00"/>
                </a:solidFill>
              </a:rPr>
              <a:t>(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h</a:t>
            </a:r>
            <a:r>
              <a:rPr lang="en-US" altLang="ja-JP" sz="16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6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600" dirty="0" err="1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6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600" dirty="0">
                <a:solidFill>
                  <a:srgbClr val="FFFF00"/>
                </a:solidFill>
              </a:rPr>
              <a:t>)/</a:t>
            </a:r>
            <a:r>
              <a:rPr lang="en-US" altLang="ja-JP" sz="1600" dirty="0">
                <a:solidFill>
                  <a:srgbClr val="FFFF00"/>
                </a:solidFill>
                <a:latin typeface="Symbol" pitchFamily="18" charset="2"/>
              </a:rPr>
              <a:t> G </a:t>
            </a:r>
            <a:r>
              <a:rPr lang="en-US" altLang="ja-JP" sz="1600" dirty="0">
                <a:solidFill>
                  <a:srgbClr val="FFFF00"/>
                </a:solidFill>
              </a:rPr>
              <a:t>(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h</a:t>
            </a:r>
            <a:r>
              <a:rPr lang="en-US" altLang="ja-JP" sz="16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 -&gt; g g</a:t>
            </a:r>
            <a:r>
              <a:rPr lang="en-US" altLang="ja-JP" sz="1600" dirty="0">
                <a:solidFill>
                  <a:srgbClr val="FFFF00"/>
                </a:solidFill>
              </a:rPr>
              <a:t>)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 from the SM value </a:t>
            </a:r>
          </a:p>
          <a:p>
            <a:pPr>
              <a:buNone/>
            </a:pP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 </a:t>
            </a:r>
            <a:r>
              <a:rPr lang="en-US" altLang="ja-JP" sz="1600" dirty="0" smtClean="0">
                <a:solidFill>
                  <a:srgbClr val="FFFF00"/>
                </a:solidFill>
                <a:ea typeface="ＭＳ Ｐゴシック" pitchFamily="50" charset="-128"/>
              </a:rPr>
              <a:t>      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can be as large as ~ </a:t>
            </a:r>
            <a:r>
              <a:rPr lang="en-US" altLang="ja-JP" sz="1600" i="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sz="1600" i="0" dirty="0">
                <a:solidFill>
                  <a:srgbClr val="FFFF00"/>
                </a:solidFill>
              </a:rPr>
              <a:t>5</a:t>
            </a:r>
            <a:r>
              <a:rPr lang="en-US" altLang="ja-JP" sz="1600" i="0" dirty="0" smtClean="0">
                <a:solidFill>
                  <a:srgbClr val="FFFF00"/>
                </a:solidFill>
              </a:rPr>
              <a:t>%</a:t>
            </a:r>
            <a:r>
              <a:rPr lang="en-US" altLang="ja-JP" sz="1600" dirty="0" smtClean="0">
                <a:solidFill>
                  <a:srgbClr val="FFFF00"/>
                </a:solidFill>
                <a:ea typeface="ＭＳ Ｐゴシック" pitchFamily="50" charset="-128"/>
              </a:rPr>
              <a:t>.</a:t>
            </a:r>
            <a:endParaRPr lang="en-US" altLang="ja-JP" sz="1600" dirty="0">
              <a:solidFill>
                <a:srgbClr val="FFFF00"/>
              </a:solidFill>
              <a:ea typeface="ＭＳ Ｐゴシック" pitchFamily="50" charset="-128"/>
            </a:endParaRPr>
          </a:p>
          <a:p>
            <a:pPr>
              <a:buNone/>
            </a:pPr>
            <a:r>
              <a:rPr lang="ja-JP" altLang="en-US" sz="1600" dirty="0" smtClean="0">
                <a:solidFill>
                  <a:srgbClr val="FFFF00"/>
                </a:solidFill>
                <a:cs typeface="Times New Roman" pitchFamily="18" charset="0"/>
              </a:rPr>
              <a:t>　</a:t>
            </a:r>
            <a:endParaRPr lang="en-US" altLang="ja-JP" sz="1600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   *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There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is a very strong correlation between DEV(h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 </a:t>
            </a:r>
            <a:endParaRPr lang="en-US" altLang="ja-JP" sz="1800" dirty="0">
              <a:solidFill>
                <a:srgbClr val="FFFF00"/>
              </a:solidFill>
              <a:ea typeface="ＭＳ Ｐゴシック" pitchFamily="50" charset="-128"/>
            </a:endParaRPr>
          </a:p>
          <a:p>
            <a:pPr>
              <a:buNone/>
            </a:pP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    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and DEV(h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g g)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.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This correlation is due to the fact that the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stop-loop </a:t>
            </a:r>
          </a:p>
          <a:p>
            <a:pPr>
              <a:buNone/>
            </a:pP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      (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stop-</a:t>
            </a:r>
            <a:r>
              <a:rPr lang="en-US" altLang="ja-JP" sz="1800" dirty="0" err="1">
                <a:solidFill>
                  <a:srgbClr val="FFFF00"/>
                </a:solidFill>
                <a:ea typeface="ＭＳ Ｐゴシック" pitchFamily="50" charset="-128"/>
              </a:rPr>
              <a:t>scharm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mixture loop) contributions dominate the two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DEVs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. </a:t>
            </a:r>
            <a:endParaRPr lang="en-US" altLang="ja-JP" sz="1800" dirty="0" smtClean="0">
              <a:solidFill>
                <a:srgbClr val="FFFF00"/>
              </a:solidFill>
              <a:ea typeface="ＭＳ Ｐゴシック" pitchFamily="50" charset="-128"/>
            </a:endParaRPr>
          </a:p>
          <a:p>
            <a:pPr>
              <a:buNone/>
            </a:pPr>
            <a:endParaRPr lang="en-US" altLang="ja-JP" sz="1800" kern="0" dirty="0" smtClean="0">
              <a:solidFill>
                <a:srgbClr val="FF6699"/>
              </a:solidFill>
              <a:ea typeface="ＭＳ Ｐゴシック"/>
              <a:cs typeface="Times New Roman" pitchFamily="18" charset="0"/>
            </a:endParaRPr>
          </a:p>
          <a:p>
            <a:pPr lvl="0" eaLnBrk="0" hangingPunct="0">
              <a:spcBef>
                <a:spcPct val="20000"/>
              </a:spcBef>
            </a:pP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-   All of these large deviations in the </a:t>
            </a:r>
            <a:r>
              <a:rPr lang="en-US" altLang="ja-JP" sz="16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h</a:t>
            </a:r>
            <a:r>
              <a:rPr lang="en-US" altLang="ja-JP" sz="1600" kern="0" baseline="3000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0</a:t>
            </a:r>
            <a:r>
              <a:rPr lang="en-US" altLang="ja-JP" sz="16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</a:t>
            </a:r>
            <a:r>
              <a:rPr lang="en-US" altLang="ja-JP" sz="16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(</a:t>
            </a:r>
            <a:r>
              <a:rPr lang="en-US" altLang="ja-JP" sz="16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125) decays are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due to </a:t>
            </a:r>
          </a:p>
          <a:p>
            <a:pPr lvl="0" eaLnBrk="0" hangingPunct="0">
              <a:spcBef>
                <a:spcPct val="20000"/>
              </a:spcBef>
            </a:pPr>
            <a:r>
              <a:rPr lang="en-US" altLang="ja-JP" sz="18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    large c̃ - t̃ mixing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&amp; large </a:t>
            </a:r>
            <a:r>
              <a:rPr lang="en-US" altLang="ja-JP" sz="18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c̃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/ t̃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involved trilinear couplings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U23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,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U32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,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U33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 and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  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large s̃ - b̃ </a:t>
            </a:r>
            <a:r>
              <a:rPr lang="en-US" altLang="ja-JP" sz="18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mixing 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 &amp;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large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s̃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/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b̃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involved 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trilinear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couplings 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D23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,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D32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,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D33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.</a:t>
            </a:r>
            <a:endParaRPr lang="en-US" altLang="ja-JP" sz="1800" kern="0" dirty="0" smtClean="0">
              <a:solidFill>
                <a:srgbClr val="FFFF00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endParaRPr lang="en-US" altLang="ja-JP" sz="1800" kern="0" dirty="0" smtClean="0">
              <a:solidFill>
                <a:srgbClr val="FFFFFF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-"/>
            </a:pPr>
            <a:r>
              <a:rPr lang="en-US" altLang="ja-JP" sz="1800" dirty="0" smtClean="0">
                <a:solidFill>
                  <a:srgbClr val="FFFF00"/>
                </a:solidFill>
              </a:rPr>
              <a:t>Future lepton colliders such as ILC, CLIC, CEPC, FCC-</a:t>
            </a:r>
            <a:r>
              <a:rPr lang="en-US" altLang="ja-JP" sz="1800" dirty="0" err="1" smtClean="0">
                <a:solidFill>
                  <a:srgbClr val="FFFF00"/>
                </a:solidFill>
              </a:rPr>
              <a:t>ee</a:t>
            </a:r>
            <a:r>
              <a:rPr lang="en-US" altLang="ja-JP" sz="1800" dirty="0" smtClean="0">
                <a:solidFill>
                  <a:srgbClr val="FFFF00"/>
                </a:solidFill>
              </a:rPr>
              <a:t> </a:t>
            </a:r>
            <a:r>
              <a:rPr lang="en-US" altLang="ja-JP" sz="1800" dirty="0">
                <a:solidFill>
                  <a:srgbClr val="FFFF00"/>
                </a:solidFill>
              </a:rPr>
              <a:t>can observe </a:t>
            </a:r>
            <a:endParaRPr lang="en-US" altLang="ja-JP" sz="1800" dirty="0" smtClean="0">
              <a:solidFill>
                <a:srgbClr val="FFFF00"/>
              </a:solidFill>
            </a:endParaRPr>
          </a:p>
          <a:p>
            <a:pPr lvl="0" eaLnBrk="0" hangingPunct="0">
              <a:spcBef>
                <a:spcPct val="20000"/>
              </a:spcBef>
            </a:pPr>
            <a:r>
              <a:rPr lang="en-US" altLang="ja-JP" sz="1800" dirty="0">
                <a:solidFill>
                  <a:srgbClr val="FFFF00"/>
                </a:solidFill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</a:rPr>
              <a:t>     such </a:t>
            </a:r>
            <a:r>
              <a:rPr lang="en-US" altLang="ja-JP" sz="1800" dirty="0">
                <a:solidFill>
                  <a:srgbClr val="FFFF00"/>
                </a:solidFill>
              </a:rPr>
              <a:t>large deviations from SM at high significance</a:t>
            </a:r>
            <a:r>
              <a:rPr lang="en-US" altLang="ja-JP" sz="1800" dirty="0" smtClean="0">
                <a:solidFill>
                  <a:srgbClr val="FFFF00"/>
                </a:solidFill>
              </a:rPr>
              <a:t>!</a:t>
            </a:r>
          </a:p>
          <a:p>
            <a:pPr lvl="0" eaLnBrk="0" hangingPunct="0">
              <a:spcBef>
                <a:spcPct val="20000"/>
              </a:spcBef>
            </a:pPr>
            <a:endParaRPr lang="en-US" altLang="ja-JP" sz="1800" kern="0" dirty="0" smtClean="0">
              <a:solidFill>
                <a:srgbClr val="FFFFFF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-"/>
            </a:pPr>
            <a:r>
              <a:rPr lang="en-US" altLang="ja-JP" kern="0" dirty="0" smtClean="0">
                <a:solidFill>
                  <a:srgbClr val="FF6699"/>
                </a:solidFill>
                <a:ea typeface="ＭＳ Ｐゴシック"/>
                <a:cs typeface="Times New Roman" pitchFamily="18" charset="0"/>
              </a:rPr>
              <a:t>In case the deviation pattern shown here is really observed at the future lepton colliders, then it would strongly suggest the discovery of QFV SUSY (MSSM with QFV)!</a:t>
            </a:r>
            <a:r>
              <a:rPr lang="en-US" altLang="ja-JP" sz="2000" kern="0" dirty="0" smtClean="0">
                <a:solidFill>
                  <a:srgbClr val="FF6699"/>
                </a:solidFill>
                <a:ea typeface="ＭＳ Ｐゴシック"/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</a:t>
            </a:r>
            <a:endParaRPr lang="en-US" altLang="ja-JP" sz="1800" kern="0" dirty="0" smtClean="0">
              <a:solidFill>
                <a:srgbClr val="FFFFFF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1800" kern="0" dirty="0" smtClean="0">
                <a:solidFill>
                  <a:srgbClr val="FFFFFF"/>
                </a:solidFill>
                <a:ea typeface="ＭＳ Ｐゴシック"/>
                <a:cs typeface="Times New Roman" pitchFamily="18" charset="0"/>
              </a:rPr>
              <a:t>- See next slide also.</a:t>
            </a:r>
            <a:endParaRPr lang="ja-JP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-16381" y="548680"/>
            <a:ext cx="9144000" cy="5184576"/>
          </a:xfrm>
        </p:spPr>
        <p:txBody>
          <a:bodyPr/>
          <a:lstStyle/>
          <a:p>
            <a:pPr>
              <a:buNone/>
            </a:pPr>
            <a:endParaRPr lang="en-US" altLang="ja-JP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Our analysis suggests the following:</a:t>
            </a:r>
          </a:p>
          <a:p>
            <a:pPr>
              <a:buFontTx/>
              <a:buChar char="-"/>
            </a:pPr>
            <a:endParaRPr lang="en-US" altLang="ja-JP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   PETRA/TRISTAN e- e+ collider discovered virtual Z</a:t>
            </a:r>
            <a:r>
              <a:rPr lang="en-US" altLang="ja-JP" sz="2800" b="1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effect for the first time.</a:t>
            </a:r>
          </a:p>
          <a:p>
            <a:pPr>
              <a:buNone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   Later, CERN p </a:t>
            </a:r>
            <a:r>
              <a:rPr lang="en-US" altLang="ja-JP" sz="2800" b="1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ja-JP" sz="2800" b="1" i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̄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 collider discovered the Z</a:t>
            </a:r>
            <a:r>
              <a:rPr lang="en-US" altLang="ja-JP" sz="2800" b="1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boson.</a:t>
            </a:r>
          </a:p>
          <a:p>
            <a:pPr>
              <a:buNone/>
            </a:pPr>
            <a:endParaRPr lang="en-US" altLang="ja-JP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Similarly, lepton colliders, such as ILC,  could discover virtual </a:t>
            </a:r>
            <a:r>
              <a:rPr lang="en-US" altLang="ja-JP" sz="28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Sparticle</a:t>
            </a: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effects for the first time in h</a:t>
            </a:r>
            <a:r>
              <a:rPr lang="en-US" altLang="ja-JP" sz="2800" b="1" i="1" baseline="30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(125) decays!</a:t>
            </a:r>
          </a:p>
          <a:p>
            <a:pPr>
              <a:buNone/>
            </a:pP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Later, </a:t>
            </a:r>
            <a:r>
              <a:rPr lang="en-US" altLang="ja-JP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FCC-</a:t>
            </a:r>
            <a:r>
              <a:rPr lang="en-US" altLang="ja-JP" sz="2800" b="1" i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hh</a:t>
            </a:r>
            <a:r>
              <a:rPr lang="en-US" altLang="ja-JP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altLang="ja-JP" sz="28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collider could discover the </a:t>
            </a:r>
            <a:r>
              <a:rPr lang="en-US" altLang="ja-JP" sz="28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Sparticles</a:t>
            </a: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endParaRPr lang="en-US" altLang="ja-JP" sz="1600" b="1" i="1" dirty="0" smtClean="0">
              <a:solidFill>
                <a:srgbClr val="FF66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kumimoji="1" lang="ja-JP" alt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2555777" y="1988840"/>
            <a:ext cx="33123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800" dirty="0" smtClean="0">
                <a:solidFill>
                  <a:schemeClr val="tx1"/>
                </a:solidFill>
              </a:rPr>
              <a:t>     END</a:t>
            </a:r>
          </a:p>
          <a:p>
            <a:endParaRPr lang="en-US" altLang="ja-JP" sz="4800" dirty="0" smtClean="0">
              <a:solidFill>
                <a:schemeClr val="tx1"/>
              </a:solidFill>
            </a:endParaRPr>
          </a:p>
          <a:p>
            <a:r>
              <a:rPr lang="en-US" altLang="ja-JP" sz="4800" dirty="0" smtClean="0">
                <a:solidFill>
                  <a:schemeClr val="tx1"/>
                </a:solidFill>
              </a:rPr>
              <a:t>Thank you!</a:t>
            </a:r>
            <a:endParaRPr lang="ja-JP" alt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Backup Slides</a:t>
            </a:r>
          </a:p>
        </p:txBody>
      </p:sp>
      <p:pic>
        <p:nvPicPr>
          <p:cNvPr id="2928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42875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2. 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MSSM with QFV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686800" cy="533400"/>
          </a:xfrm>
          <a:noFill/>
        </p:spPr>
        <p:txBody>
          <a:bodyPr/>
          <a:lstStyle/>
          <a:p>
            <a:pPr marL="609600" indent="-609600" eaLnBrk="1" hangingPunct="1">
              <a:buNone/>
            </a:pPr>
            <a:r>
              <a:rPr lang="en-US" altLang="ja-JP" b="1" i="1" dirty="0" smtClean="0">
                <a:latin typeface="Times New Roman" pitchFamily="18" charset="0"/>
              </a:rPr>
              <a:t>   The basic parameters of the MSSM with </a:t>
            </a:r>
            <a:r>
              <a:rPr lang="en-US" altLang="ja-JP" b="1" i="1" dirty="0" smtClean="0">
                <a:solidFill>
                  <a:srgbClr val="FF6699"/>
                </a:solidFill>
                <a:latin typeface="Times New Roman" pitchFamily="18" charset="0"/>
              </a:rPr>
              <a:t>QFV</a:t>
            </a:r>
            <a:r>
              <a:rPr lang="en-US" altLang="ja-JP" b="1" i="1" dirty="0" smtClean="0">
                <a:latin typeface="Times New Roman" pitchFamily="18" charset="0"/>
              </a:rPr>
              <a:t>: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500063" y="1857375"/>
            <a:ext cx="8643937" cy="441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{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tan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,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a typeface="ＭＳ Ｐゴシック" pitchFamily="50" charset="-128"/>
              </a:rPr>
              <a:t>A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 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3</a:t>
            </a:r>
            <a:r>
              <a:rPr lang="en-US" altLang="ja-JP" sz="2000" baseline="-25000" dirty="0" smtClean="0">
                <a:solidFill>
                  <a:schemeClr val="tx1"/>
                </a:solidFill>
                <a:ea typeface="ＭＳ Ｐゴシック" pitchFamily="50" charset="-128"/>
                <a:cs typeface="Times New Roman" pitchFamily="18" charset="0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  <a:cs typeface="Times New Roman" pitchFamily="18" charset="0"/>
              </a:rPr>
              <a:t>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m 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Q,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U,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,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M</a:t>
            </a:r>
            <a:r>
              <a:rPr lang="en-US" altLang="ja-JP" sz="2000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D,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 smtClean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,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 smtClean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}</a:t>
            </a:r>
          </a:p>
          <a:p>
            <a:pPr>
              <a:defRPr/>
            </a:pP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 </a:t>
            </a:r>
            <a:r>
              <a:rPr lang="en-US" altLang="ja-JP" sz="2000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(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at </a:t>
            </a:r>
            <a:r>
              <a:rPr lang="en-US" altLang="ja-JP" sz="2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 = </a:t>
            </a:r>
            <a:r>
              <a:rPr lang="en-US" altLang="ja-JP" sz="2000" dirty="0" smtClean="0">
                <a:solidFill>
                  <a:srgbClr val="FF6699"/>
                </a:solidFill>
                <a:ea typeface="ＭＳ Ｐゴシック" pitchFamily="50" charset="-128"/>
              </a:rPr>
              <a:t>1 </a:t>
            </a:r>
            <a:r>
              <a:rPr lang="en-US" altLang="ja-JP" sz="2000" dirty="0" err="1" smtClean="0">
                <a:solidFill>
                  <a:srgbClr val="FF6699"/>
                </a:solidFill>
                <a:ea typeface="ＭＳ Ｐゴシック" pitchFamily="50" charset="-128"/>
              </a:rPr>
              <a:t>TeV</a:t>
            </a:r>
            <a:r>
              <a:rPr lang="en-US" altLang="ja-JP" sz="2000" baseline="-25000" dirty="0" smtClean="0">
                <a:solidFill>
                  <a:srgbClr val="FF6699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scale </a:t>
            </a:r>
            <a:r>
              <a:rPr lang="en-US" altLang="ja-JP" sz="2000" i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)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   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(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a,b = 1,2,3 =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u, c, t  or  d, s, b)</a:t>
            </a:r>
            <a:endParaRPr lang="en-US" altLang="ja-JP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mbol" pitchFamily="18" charset="2"/>
              <a:ea typeface="ＭＳ Ｐゴシック" pitchFamily="50" charset="-128"/>
            </a:endParaRPr>
          </a:p>
          <a:p>
            <a:pPr>
              <a:defRPr/>
            </a:pPr>
            <a:endParaRPr lang="en-US" altLang="ja-JP" sz="1800" b="0" i="0" dirty="0">
              <a:solidFill>
                <a:schemeClr val="tx1"/>
              </a:solidFill>
              <a:latin typeface="Symbol" pitchFamily="18" charset="2"/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tan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 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ratio of VEV of the two Higgs doublets &lt;H</a:t>
            </a:r>
            <a:r>
              <a:rPr lang="en-US" altLang="ja-JP" sz="18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&gt;/&lt;H</a:t>
            </a:r>
            <a:r>
              <a:rPr lang="en-US" altLang="ja-JP" sz="18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0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&gt;</a:t>
            </a:r>
          </a:p>
          <a:p>
            <a:pPr>
              <a:lnSpc>
                <a:spcPct val="110000"/>
              </a:lnSpc>
              <a:defRPr/>
            </a:pPr>
            <a:r>
              <a:rPr lang="en-US" altLang="ja-JP" dirty="0">
                <a:solidFill>
                  <a:srgbClr val="FFFFFF"/>
                </a:solidFill>
                <a:ea typeface="ＭＳ Ｐゴシック" pitchFamily="50" charset="-128"/>
              </a:rPr>
              <a:t>m</a:t>
            </a:r>
            <a:r>
              <a:rPr lang="en-US" altLang="ja-JP" baseline="-25000" dirty="0">
                <a:solidFill>
                  <a:srgbClr val="FFFFFF"/>
                </a:solidFill>
                <a:ea typeface="ＭＳ Ｐゴシック" pitchFamily="50" charset="-128"/>
              </a:rPr>
              <a:t>A :           CP odd Higgs boson </a:t>
            </a:r>
            <a:r>
              <a:rPr lang="en-US" altLang="ja-JP" baseline="-25000" dirty="0" smtClean="0">
                <a:solidFill>
                  <a:srgbClr val="FFFFFF"/>
                </a:solidFill>
                <a:ea typeface="ＭＳ Ｐゴシック" pitchFamily="50" charset="-128"/>
              </a:rPr>
              <a:t>mass (pole mass)</a:t>
            </a:r>
            <a:endParaRPr lang="en-US" altLang="ja-JP" baseline="-25000" dirty="0">
              <a:solidFill>
                <a:srgbClr val="FFFFFF"/>
              </a:solidFill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endParaRPr lang="en-US" altLang="ja-JP" sz="12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1,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1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,M</a:t>
            </a:r>
            <a:r>
              <a:rPr lang="en-US" altLang="ja-JP" sz="1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3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:  </a:t>
            </a:r>
            <a:r>
              <a:rPr lang="ja-JP" alt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　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U(1), SU(2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),SU(3)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gaugino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masses</a:t>
            </a:r>
            <a:endParaRPr lang="en-US" altLang="ja-JP" sz="1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lnSpc>
                <a:spcPct val="110000"/>
              </a:lnSpc>
              <a:buFont typeface="Symbol" pitchFamily="18" charset="2"/>
              <a:buNone/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　　　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higgsino mass parameter</a:t>
            </a:r>
            <a:endParaRPr lang="en-US" altLang="ja-JP" b="0" i="0" dirty="0">
              <a:solidFill>
                <a:schemeClr val="tx1"/>
              </a:solidFill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Q,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b="0" i="0" baseline="-2500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left squark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M</a:t>
            </a:r>
            <a:r>
              <a:rPr lang="en-US" altLang="ja-JP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2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right up-type squark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M</a:t>
            </a:r>
            <a:r>
              <a:rPr lang="en-US" altLang="ja-JP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2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D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>
                <a:solidFill>
                  <a:srgbClr val="FFFFFF"/>
                </a:solidFill>
                <a:latin typeface="Symbol" pitchFamily="18" charset="2"/>
                <a:ea typeface="ＭＳ Ｐゴシック" pitchFamily="50" charset="-128"/>
              </a:rPr>
              <a:t> :  </a:t>
            </a:r>
            <a:r>
              <a:rPr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right down-type squark</a:t>
            </a:r>
            <a:r>
              <a:rPr lang="en-US" altLang="ja-JP" b="0" i="0" dirty="0">
                <a:solidFill>
                  <a:srgbClr val="FFFFFF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  <a:endParaRPr lang="en-US" altLang="ja-JP" sz="1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 smtClean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trilinear coupling matrix of up-type squark and  Higgs boson</a:t>
            </a: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D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 smtClean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trilinear coupling matrix of down-type squark and  Higgs boson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2124075" y="59499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28625" y="2708920"/>
            <a:ext cx="142875" cy="3786188"/>
            <a:chOff x="476" y="1706"/>
            <a:chExt cx="91" cy="1724"/>
          </a:xfrm>
        </p:grpSpPr>
        <p:sp>
          <p:nvSpPr>
            <p:cNvPr id="22536" name="Line 7"/>
            <p:cNvSpPr>
              <a:spLocks noChangeShapeType="1"/>
            </p:cNvSpPr>
            <p:nvPr/>
          </p:nvSpPr>
          <p:spPr bwMode="auto">
            <a:xfrm flipV="1">
              <a:off x="476" y="1752"/>
              <a:ext cx="0" cy="16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2537" name="Line 8"/>
            <p:cNvSpPr>
              <a:spLocks noChangeShapeType="1"/>
            </p:cNvSpPr>
            <p:nvPr/>
          </p:nvSpPr>
          <p:spPr bwMode="auto">
            <a:xfrm>
              <a:off x="476" y="3385"/>
              <a:ext cx="91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2538" name="Line 9"/>
            <p:cNvSpPr>
              <a:spLocks noChangeShapeType="1"/>
            </p:cNvSpPr>
            <p:nvPr/>
          </p:nvSpPr>
          <p:spPr bwMode="auto">
            <a:xfrm flipV="1">
              <a:off x="476" y="1706"/>
              <a:ext cx="91" cy="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056784" cy="566936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2. </a:t>
            </a:r>
            <a:r>
              <a:rPr lang="en-US" altLang="ja-JP" b="1" i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Key 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parameters of MSSM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2124075" y="59499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107504" y="836712"/>
            <a:ext cx="8856984" cy="5844628"/>
          </a:xfrm>
          <a:prstGeom prst="rect">
            <a:avLst/>
          </a:prstGeom>
          <a:solidFill>
            <a:schemeClr val="tx2">
              <a:lumMod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ts val="2000"/>
              </a:lnSpc>
              <a:defRPr/>
            </a:pP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Key parameters in this study</a:t>
            </a:r>
            <a:r>
              <a:rPr lang="en-US" altLang="ja-JP" dirty="0" smtClean="0">
                <a:ea typeface="ＭＳ Ｐゴシック" pitchFamily="50" charset="-128"/>
              </a:rPr>
              <a:t> </a:t>
            </a:r>
            <a:r>
              <a:rPr lang="en-US" altLang="ja-JP" dirty="0">
                <a:ea typeface="ＭＳ Ｐゴシック" pitchFamily="50" charset="-128"/>
              </a:rPr>
              <a:t>are</a:t>
            </a:r>
            <a:r>
              <a:rPr lang="en-US" altLang="ja-JP" dirty="0" smtClean="0">
                <a:ea typeface="ＭＳ Ｐゴシック" pitchFamily="50" charset="-128"/>
              </a:rPr>
              <a:t>:</a:t>
            </a:r>
          </a:p>
          <a:p>
            <a:pPr>
              <a:lnSpc>
                <a:spcPts val="2000"/>
              </a:lnSpc>
              <a:defRPr/>
            </a:pPr>
            <a:endParaRPr lang="en-US" altLang="ja-JP" sz="2800" dirty="0"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*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QFV </a:t>
            </a:r>
            <a:r>
              <a:rPr lang="en-US" altLang="ja-JP" dirty="0" smtClean="0">
                <a:ea typeface="ＭＳ Ｐゴシック" pitchFamily="50" charset="-128"/>
              </a:rPr>
              <a:t>parameters: 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Q23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 </a:t>
            </a:r>
            <a:r>
              <a:rPr lang="ja-JP" altLang="en-US" baseline="-25000" dirty="0">
                <a:solidFill>
                  <a:srgbClr val="FF0000"/>
                </a:solidFill>
                <a:ea typeface="ＭＳ Ｐゴシック" pitchFamily="50" charset="-128"/>
              </a:rPr>
              <a:t>　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</a:p>
          <a:p>
            <a:pPr>
              <a:lnSpc>
                <a:spcPts val="2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* QFC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ea typeface="ＭＳ Ｐゴシック" pitchFamily="50" charset="-128"/>
              </a:rPr>
              <a:t>parameter:  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D33</a:t>
            </a: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r>
              <a:rPr lang="en-US" altLang="ja-JP" sz="2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Q23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solidFill>
                <a:schemeClr val="bg1">
                  <a:lumMod val="5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solidFill>
                <a:schemeClr val="bg1">
                  <a:lumMod val="5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parameter)</a:t>
            </a:r>
            <a:endParaRPr lang="en-US" altLang="ja-JP" sz="2000" dirty="0" smtClean="0">
              <a:solidFill>
                <a:schemeClr val="bg1">
                  <a:lumMod val="5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80000"/>
              </a:lnSpc>
              <a:defRPr/>
            </a:pPr>
            <a:endParaRPr lang="en-US" altLang="ja-JP" baseline="-250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>
              <a:solidFill>
                <a:schemeClr val="bg1">
                  <a:lumMod val="50000"/>
                </a:schemeClr>
              </a:solidFill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</a:p>
          <a:p>
            <a:pPr lvl="0"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solidFill>
                <a:schemeClr val="bg1">
                  <a:lumMod val="50000"/>
                </a:schemeClr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55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02" y="980728"/>
            <a:ext cx="8662195" cy="5688632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79511" y="381"/>
            <a:ext cx="8784976" cy="722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altLang="ja-JP" sz="3600" kern="0" noProof="0" dirty="0" smtClean="0">
                <a:solidFill>
                  <a:schemeClr val="tx2"/>
                </a:solidFill>
                <a:ea typeface="+mj-ea"/>
                <a:cs typeface="+mj-cs"/>
              </a:rPr>
              <a:t>4</a:t>
            </a:r>
            <a:r>
              <a:rPr kumimoji="1" lang="en-US" altLang="ja-JP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. </a:t>
            </a:r>
            <a:r>
              <a:rPr kumimoji="1" lang="en-US" altLang="ja-JP" sz="3600" b="1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P</a:t>
            </a:r>
            <a:r>
              <a:rPr lang="en-US" altLang="ja-JP" sz="3600" u="sng" kern="0" dirty="0" err="1" smtClean="0">
                <a:solidFill>
                  <a:schemeClr val="tx2"/>
                </a:solidFill>
                <a:ea typeface="+mj-ea"/>
                <a:cs typeface="+mj-cs"/>
              </a:rPr>
              <a:t>arameter</a:t>
            </a:r>
            <a:r>
              <a:rPr lang="en-US" altLang="ja-JP" sz="3600" u="sng" kern="0" dirty="0" smtClean="0">
                <a:solidFill>
                  <a:schemeClr val="tx2"/>
                </a:solidFill>
                <a:ea typeface="+mj-ea"/>
                <a:cs typeface="+mj-cs"/>
              </a:rPr>
              <a:t> scan for </a:t>
            </a:r>
            <a:r>
              <a:rPr lang="en-US" altLang="ja-JP" sz="3600" u="sng" dirty="0" smtClean="0">
                <a:solidFill>
                  <a:schemeClr val="tx2"/>
                </a:solidFill>
              </a:rPr>
              <a:t>h</a:t>
            </a:r>
            <a:r>
              <a:rPr lang="en-US" altLang="ja-JP" sz="3600" u="sng" baseline="30000" dirty="0" smtClean="0">
                <a:solidFill>
                  <a:schemeClr val="tx2"/>
                </a:solidFill>
              </a:rPr>
              <a:t>0</a:t>
            </a:r>
            <a:r>
              <a:rPr lang="en-US" altLang="ja-JP" sz="3600" u="sng" dirty="0" smtClean="0">
                <a:solidFill>
                  <a:schemeClr val="tx2"/>
                </a:solidFill>
              </a:rPr>
              <a:t> decay i</a:t>
            </a:r>
            <a:r>
              <a:rPr lang="en-US" altLang="ja-JP" sz="3600" u="sng" kern="0" dirty="0" smtClean="0">
                <a:solidFill>
                  <a:schemeClr val="tx2"/>
                </a:solidFill>
                <a:ea typeface="+mj-ea"/>
                <a:cs typeface="+mj-cs"/>
              </a:rPr>
              <a:t>n the MSSM</a:t>
            </a:r>
            <a:r>
              <a:rPr lang="en-US" altLang="ja-JP" sz="4000" u="sng" kern="0" dirty="0" smtClean="0">
                <a:solidFill>
                  <a:schemeClr val="tx2"/>
                </a:solidFill>
                <a:ea typeface="+mj-ea"/>
                <a:cs typeface="+mj-cs"/>
              </a:rPr>
              <a:t>  </a:t>
            </a:r>
            <a:endParaRPr kumimoji="1" lang="en-US" altLang="ja-JP" sz="4000" b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4771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536" y="332656"/>
            <a:ext cx="7488832" cy="8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Constraints on the MSSM parameters from K &amp; B meson and h</a:t>
            </a:r>
            <a:r>
              <a:rPr lang="en-US" altLang="ja-JP" sz="3200" u="sng" kern="0" baseline="30000" dirty="0" smtClean="0">
                <a:solidFill>
                  <a:schemeClr val="tx2"/>
                </a:solidFill>
                <a:ea typeface="+mj-ea"/>
                <a:cs typeface="+mj-cs"/>
              </a:rPr>
              <a:t>0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 data: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412776"/>
            <a:ext cx="7704856" cy="527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85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96752"/>
            <a:ext cx="5616624" cy="523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547664" y="419473"/>
            <a:ext cx="612068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Main SUSY one-loop contributions to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baseline="30000" dirty="0" smtClean="0">
                <a:solidFill>
                  <a:schemeClr val="accent4">
                    <a:lumMod val="10000"/>
                  </a:schemeClr>
                </a:solidFill>
              </a:rPr>
              <a:t>0 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-&gt; c </a:t>
            </a:r>
            <a:r>
              <a:rPr lang="en-US" altLang="ja-JP" dirty="0" err="1" smtClean="0">
                <a:solidFill>
                  <a:schemeClr val="accent4">
                    <a:lumMod val="10000"/>
                  </a:schemeClr>
                </a:solidFill>
              </a:rPr>
              <a:t>c</a:t>
            </a:r>
            <a:endParaRPr lang="ja-JP" alt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296274" y="188640"/>
            <a:ext cx="372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_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28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5714" y="319600"/>
            <a:ext cx="9505056" cy="8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5.2 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Deviation of width ratio from the SM prediction</a:t>
            </a:r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9512" y="1484784"/>
            <a:ext cx="87484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chemeClr val="tx1"/>
                </a:solidFill>
              </a:rPr>
              <a:t>- The deviation of the width ratio from the SM prediction: </a:t>
            </a:r>
          </a:p>
          <a:p>
            <a:endParaRPr lang="en-US" altLang="ja-JP" sz="2800" dirty="0" smtClean="0">
              <a:solidFill>
                <a:schemeClr val="tx1"/>
              </a:solidFill>
            </a:endParaRP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  </a:t>
            </a:r>
            <a:r>
              <a:rPr lang="en-US" altLang="ja-JP" sz="2800" dirty="0" smtClean="0">
                <a:solidFill>
                  <a:srgbClr val="FF6699"/>
                </a:solidFill>
              </a:rPr>
              <a:t>DEV(b/c)</a:t>
            </a:r>
            <a:r>
              <a:rPr lang="en-US" altLang="ja-JP" sz="2800" dirty="0" smtClean="0">
                <a:solidFill>
                  <a:schemeClr val="tx1"/>
                </a:solidFill>
              </a:rPr>
              <a:t> = [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(b) /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 G </a:t>
            </a:r>
            <a:r>
              <a:rPr lang="en-US" altLang="ja-JP" sz="2800" dirty="0" smtClean="0">
                <a:solidFill>
                  <a:schemeClr val="tx1"/>
                </a:solidFill>
              </a:rPr>
              <a:t>(c)]</a:t>
            </a:r>
            <a:r>
              <a:rPr lang="en-US" altLang="ja-JP" sz="2800" baseline="-25000" dirty="0" smtClean="0">
                <a:solidFill>
                  <a:srgbClr val="FF6699"/>
                </a:solidFill>
              </a:rPr>
              <a:t>MSSM</a:t>
            </a:r>
            <a:r>
              <a:rPr lang="en-US" altLang="ja-JP" sz="2800" dirty="0" smtClean="0">
                <a:solidFill>
                  <a:schemeClr val="tx1"/>
                </a:solidFill>
              </a:rPr>
              <a:t>  /  [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(b) /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 G </a:t>
            </a:r>
            <a:r>
              <a:rPr lang="en-US" altLang="ja-JP" sz="2800" dirty="0" smtClean="0">
                <a:solidFill>
                  <a:schemeClr val="tx1"/>
                </a:solidFill>
              </a:rPr>
              <a:t>(c)]</a:t>
            </a:r>
            <a:r>
              <a:rPr lang="en-US" altLang="ja-JP" sz="2800" baseline="-25000" dirty="0" smtClean="0">
                <a:solidFill>
                  <a:srgbClr val="FF6699"/>
                </a:solidFill>
              </a:rPr>
              <a:t>SM</a:t>
            </a:r>
            <a:r>
              <a:rPr lang="en-US" altLang="ja-JP" sz="2800" dirty="0" smtClean="0">
                <a:solidFill>
                  <a:schemeClr val="tx1"/>
                </a:solidFill>
              </a:rPr>
              <a:t>   -  1</a:t>
            </a: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                                        _</a:t>
            </a: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         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(X) = 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(h</a:t>
            </a:r>
            <a:r>
              <a:rPr lang="en-US" altLang="ja-JP" sz="2800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sz="2800" dirty="0" smtClean="0">
                <a:solidFill>
                  <a:schemeClr val="tx1"/>
                </a:solidFill>
              </a:rPr>
              <a:t>-&gt; X X)</a:t>
            </a:r>
          </a:p>
          <a:p>
            <a:endParaRPr lang="en-US" altLang="ja-JP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38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-99392"/>
            <a:ext cx="5149775" cy="79208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ja-JP" sz="4000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2. </a:t>
            </a:r>
            <a:r>
              <a:rPr lang="en-US" altLang="ja-JP" sz="4000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MSSM with QFV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2124075" y="570768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48448" y="692696"/>
            <a:ext cx="8837769" cy="6048672"/>
          </a:xfrm>
          <a:prstGeom prst="rect">
            <a:avLst/>
          </a:prstGeom>
          <a:solidFill>
            <a:schemeClr val="tx2">
              <a:lumMod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ts val="2000"/>
              </a:lnSpc>
              <a:defRPr/>
            </a:pP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</a:p>
          <a:p>
            <a:pPr>
              <a:lnSpc>
                <a:spcPts val="2000"/>
              </a:lnSpc>
              <a:defRPr/>
            </a:pP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Key parameters in this study</a:t>
            </a:r>
            <a:r>
              <a:rPr lang="en-US" altLang="ja-JP" sz="2800" dirty="0" smtClean="0">
                <a:ea typeface="ＭＳ Ｐゴシック" pitchFamily="50" charset="-128"/>
              </a:rPr>
              <a:t> </a:t>
            </a:r>
            <a:r>
              <a:rPr lang="en-US" altLang="ja-JP" sz="2800" dirty="0">
                <a:ea typeface="ＭＳ Ｐゴシック" pitchFamily="50" charset="-128"/>
              </a:rPr>
              <a:t>are</a:t>
            </a:r>
            <a:r>
              <a:rPr lang="en-US" altLang="ja-JP" sz="2800" dirty="0" smtClean="0">
                <a:ea typeface="ＭＳ Ｐゴシック" pitchFamily="50" charset="-128"/>
              </a:rPr>
              <a:t>:</a:t>
            </a:r>
          </a:p>
          <a:p>
            <a:pPr>
              <a:lnSpc>
                <a:spcPts val="2000"/>
              </a:lnSpc>
              <a:defRPr/>
            </a:pPr>
            <a:endParaRPr lang="en-US" altLang="ja-JP" sz="2800" dirty="0"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*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QFV </a:t>
            </a:r>
            <a:r>
              <a:rPr lang="en-US" altLang="ja-JP" dirty="0" smtClean="0">
                <a:ea typeface="ＭＳ Ｐゴシック" pitchFamily="50" charset="-128"/>
              </a:rPr>
              <a:t>parameters: 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/R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/R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&amp;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/R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/R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parameters</a:t>
            </a:r>
            <a:endParaRPr lang="en-US" altLang="ja-JP" baseline="-250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* QFC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ea typeface="ＭＳ Ｐゴシック" pitchFamily="50" charset="-128"/>
              </a:rPr>
              <a:t>parameter: 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&amp;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parameters</a:t>
            </a: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Q23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= 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parameter)</a:t>
            </a: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80000"/>
              </a:lnSpc>
              <a:defRPr/>
            </a:pPr>
            <a:endParaRPr lang="en-US" altLang="ja-JP" baseline="-250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</a:p>
          <a:p>
            <a:pPr lvl="0"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633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91680" y="764704"/>
            <a:ext cx="5256584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5533" y="907697"/>
            <a:ext cx="4356678" cy="3589391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1763688" y="221860"/>
            <a:ext cx="5040560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DEV(b/c)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821032"/>
            <a:ext cx="864096" cy="26415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5355" y="4293096"/>
            <a:ext cx="148074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T_U32 (GeV)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2134630" y="2425564"/>
            <a:ext cx="893193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DEV(b/c)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27584" y="5229200"/>
            <a:ext cx="7308304" cy="1157236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DEV(b/c)!</a:t>
            </a: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DEV(b/c) can exceed ~ +100% for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large T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!</a:t>
            </a: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" name="円/楕円 8"/>
          <p:cNvSpPr/>
          <p:nvPr/>
        </p:nvSpPr>
        <p:spPr bwMode="auto">
          <a:xfrm>
            <a:off x="3995936" y="4246221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stCxn id="14" idx="1"/>
            <a:endCxn id="9" idx="6"/>
          </p:cNvCxnSpPr>
          <p:nvPr/>
        </p:nvCxnSpPr>
        <p:spPr bwMode="auto">
          <a:xfrm flipH="1" flipV="1">
            <a:off x="5076056" y="4485683"/>
            <a:ext cx="746859" cy="74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5822915" y="4293096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c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R</a:t>
            </a:r>
            <a:r>
              <a:rPr lang="en-US" altLang="ja-JP" sz="2000" dirty="0" smtClean="0"/>
              <a:t> m</a:t>
            </a:r>
            <a:r>
              <a:rPr kumimoji="1" lang="en-US" altLang="ja-JP" sz="2000" dirty="0" smtClean="0"/>
              <a:t>ixing parameter</a:t>
            </a:r>
            <a:endParaRPr kumimoji="1" lang="ja-JP" altLang="en-US" sz="2000" dirty="0"/>
          </a:p>
        </p:txBody>
      </p:sp>
      <p:cxnSp>
        <p:nvCxnSpPr>
          <p:cNvPr id="5" name="直線コネクタ 4"/>
          <p:cNvCxnSpPr/>
          <p:nvPr/>
        </p:nvCxnSpPr>
        <p:spPr bwMode="auto">
          <a:xfrm>
            <a:off x="2987824" y="3429000"/>
            <a:ext cx="33843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テキスト ボックス 6"/>
          <p:cNvSpPr txBox="1"/>
          <p:nvPr/>
        </p:nvSpPr>
        <p:spPr>
          <a:xfrm>
            <a:off x="4480568" y="3105056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SM</a:t>
            </a:r>
            <a:endParaRPr kumimoji="1" lang="ja-JP" altLang="en-US" sz="2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44008" y="2132855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MSSM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73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07504" y="332656"/>
            <a:ext cx="4824536" cy="8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3600" kern="0" dirty="0" smtClean="0">
                <a:solidFill>
                  <a:srgbClr val="CCFFFF"/>
                </a:solidFill>
                <a:ea typeface="ＭＳ Ｐゴシック"/>
              </a:rPr>
              <a:t>5.2 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BR(h</a:t>
            </a:r>
            <a:r>
              <a:rPr lang="en-US" altLang="ja-JP" sz="3600" u="sng" baseline="30000" dirty="0">
                <a:solidFill>
                  <a:schemeClr val="tx2"/>
                </a:solidFill>
                <a:ea typeface="ＭＳ Ｐゴシック" pitchFamily="50" charset="-128"/>
              </a:rPr>
              <a:t>0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 </a:t>
            </a:r>
            <a:r>
              <a:rPr lang="en-US" altLang="ja-JP" sz="3600" u="sng" dirty="0" smtClean="0">
                <a:solidFill>
                  <a:schemeClr val="tx2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</a:t>
            </a:r>
            <a:r>
              <a:rPr lang="en-US" altLang="ja-JP" sz="3600" u="sng" dirty="0" smtClean="0">
                <a:solidFill>
                  <a:schemeClr val="tx2"/>
                </a:solidFill>
                <a:ea typeface="ＭＳ Ｐゴシック" pitchFamily="50" charset="-128"/>
              </a:rPr>
              <a:t> 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b s</a:t>
            </a:r>
            <a:r>
              <a:rPr lang="en-US" altLang="ja-JP" sz="36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 / s b</a:t>
            </a:r>
            <a:r>
              <a:rPr lang="en-US" altLang="ja-JP" sz="3600" u="sng" dirty="0">
                <a:solidFill>
                  <a:schemeClr val="tx2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)</a:t>
            </a:r>
            <a:r>
              <a:rPr lang="en-US" altLang="ja-JP" sz="3600" u="sng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en-US" altLang="ja-JP" sz="3600" u="sng" kern="0" dirty="0" smtClean="0">
              <a:solidFill>
                <a:srgbClr val="CCFFFF"/>
              </a:solidFill>
              <a:ea typeface="ＭＳ Ｐゴシック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正方形/長方形 1"/>
              <p:cNvSpPr/>
              <p:nvPr/>
            </p:nvSpPr>
            <p:spPr>
              <a:xfrm>
                <a:off x="127530" y="1412776"/>
                <a:ext cx="38731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BR(h</a:t>
                </a:r>
                <a:r>
                  <a:rPr lang="en-US" altLang="ja-JP" baseline="30000" dirty="0">
                    <a:solidFill>
                      <a:schemeClr val="tx2"/>
                    </a:solidFill>
                    <a:ea typeface="ＭＳ Ｐゴシック" pitchFamily="50" charset="-128"/>
                  </a:rPr>
                  <a:t>0</a:t>
                </a:r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 -&gt; b s</a:t>
                </a:r>
                <a:r>
                  <a:rPr lang="en-US" altLang="ja-JP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 / s b</a:t>
                </a:r>
                <a:r>
                  <a:rPr lang="en-US" altLang="ja-JP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ＭＳ Ｐゴシック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dirty="0" smtClean="0">
                    <a:solidFill>
                      <a:schemeClr val="tx2"/>
                    </a:solidFill>
                    <a:ea typeface="ＭＳ Ｐゴシック" pitchFamily="50" charset="-128"/>
                  </a:rPr>
                  <a:t>)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altLang="ja-JP" dirty="0" smtClean="0">
                    <a:solidFill>
                      <a:schemeClr val="tx2"/>
                    </a:solidFill>
                    <a:ea typeface="ＭＳ Ｐゴシック" pitchFamily="50" charset="-128"/>
                  </a:rPr>
                  <a:t> </a:t>
                </a:r>
                <a:r>
                  <a:rPr lang="en-US" altLang="ja-JP" dirty="0" smtClean="0">
                    <a:solidFill>
                      <a:srgbClr val="FFFF00"/>
                    </a:solidFill>
                    <a:ea typeface="ＭＳ Ｐゴシック" pitchFamily="50" charset="-128"/>
                  </a:rPr>
                  <a:t>0  (SM)</a:t>
                </a:r>
                <a:endParaRPr lang="ja-JP" alt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" name="正方形/長方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530" y="1412776"/>
                <a:ext cx="3873176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2520" t="-10667" b="-3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正方形/長方形 2"/>
          <p:cNvSpPr/>
          <p:nvPr/>
        </p:nvSpPr>
        <p:spPr>
          <a:xfrm>
            <a:off x="107504" y="2235543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BR(</a:t>
            </a:r>
            <a:r>
              <a:rPr lang="en-US" altLang="ja-JP" dirty="0">
                <a:solidFill>
                  <a:srgbClr val="CCFFFF"/>
                </a:solidFill>
                <a:ea typeface="ＭＳ Ｐゴシック" pitchFamily="50" charset="-128"/>
              </a:rPr>
              <a:t>h</a:t>
            </a:r>
            <a:r>
              <a:rPr lang="en-US" altLang="ja-JP" baseline="30000" dirty="0">
                <a:solidFill>
                  <a:srgbClr val="CCFFFF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chemeClr val="tx2"/>
                </a:solidFill>
              </a:rPr>
              <a:t> </a:t>
            </a:r>
            <a:r>
              <a:rPr lang="en-US" altLang="ja-JP" dirty="0">
                <a:solidFill>
                  <a:schemeClr val="tx2"/>
                </a:solidFill>
              </a:rPr>
              <a:t>-&gt; b s̅ / s b̅) can be as large as </a:t>
            </a:r>
            <a:r>
              <a:rPr lang="en-US" altLang="ja-JP" dirty="0" smtClean="0">
                <a:solidFill>
                  <a:srgbClr val="FFFF00"/>
                </a:solidFill>
              </a:rPr>
              <a:t>~</a:t>
            </a:r>
            <a:r>
              <a:rPr lang="en-US" altLang="ja-JP" dirty="0" smtClean="0">
                <a:solidFill>
                  <a:schemeClr val="tx2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0.2% (MSSM with QFV)</a:t>
            </a:r>
            <a:r>
              <a:rPr lang="en-US" altLang="ja-JP" dirty="0" smtClean="0">
                <a:solidFill>
                  <a:schemeClr val="tx2"/>
                </a:solidFill>
              </a:rPr>
              <a:t>!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27530" y="3271058"/>
            <a:ext cx="9289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ILC(250+500+1000</a:t>
            </a:r>
            <a:r>
              <a:rPr lang="en-US" altLang="ja-JP" dirty="0">
                <a:solidFill>
                  <a:schemeClr val="tx2"/>
                </a:solidFill>
              </a:rPr>
              <a:t>) sensitivity could be ~ </a:t>
            </a:r>
            <a:r>
              <a:rPr lang="en-US" altLang="ja-JP" dirty="0">
                <a:solidFill>
                  <a:srgbClr val="FFFF00"/>
                </a:solidFill>
              </a:rPr>
              <a:t>0.1% </a:t>
            </a:r>
            <a:r>
              <a:rPr lang="en-US" altLang="ja-JP" dirty="0" smtClean="0">
                <a:solidFill>
                  <a:srgbClr val="FFFF00"/>
                </a:solidFill>
              </a:rPr>
              <a:t>(at </a:t>
            </a:r>
            <a:r>
              <a:rPr lang="en-US" altLang="ja-JP" dirty="0">
                <a:solidFill>
                  <a:srgbClr val="FFFF00"/>
                </a:solidFill>
              </a:rPr>
              <a:t>4 </a:t>
            </a:r>
            <a:r>
              <a:rPr lang="en-US" altLang="ja-JP" dirty="0" smtClean="0">
                <a:solidFill>
                  <a:srgbClr val="FFFF00"/>
                </a:solidFill>
                <a:latin typeface="Symbol" panose="05050102010706020507" pitchFamily="18" charset="2"/>
              </a:rPr>
              <a:t>s </a:t>
            </a:r>
            <a:r>
              <a:rPr lang="en-US" altLang="ja-JP" dirty="0" smtClean="0">
                <a:solidFill>
                  <a:srgbClr val="FFFF00"/>
                </a:solidFill>
              </a:rPr>
              <a:t> significance)</a:t>
            </a:r>
            <a:r>
              <a:rPr lang="en-US" altLang="ja-JP" dirty="0" smtClean="0">
                <a:solidFill>
                  <a:schemeClr val="tx2"/>
                </a:solidFill>
              </a:rPr>
              <a:t>!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125787" y="3763640"/>
            <a:ext cx="58944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tx2"/>
                </a:solidFill>
              </a:rPr>
              <a:t>Private </a:t>
            </a:r>
            <a:r>
              <a:rPr lang="en-US" altLang="ja-JP" sz="1600" dirty="0">
                <a:solidFill>
                  <a:schemeClr val="tx2"/>
                </a:solidFill>
              </a:rPr>
              <a:t>communication with </a:t>
            </a:r>
            <a:r>
              <a:rPr lang="en-US" altLang="ja-JP" sz="1600" dirty="0" err="1" smtClean="0">
                <a:solidFill>
                  <a:schemeClr val="tx2"/>
                </a:solidFill>
              </a:rPr>
              <a:t>Junping</a:t>
            </a:r>
            <a:r>
              <a:rPr lang="en-US" altLang="ja-JP" sz="1600" dirty="0" smtClean="0">
                <a:solidFill>
                  <a:schemeClr val="tx2"/>
                </a:solidFill>
              </a:rPr>
              <a:t> </a:t>
            </a:r>
            <a:r>
              <a:rPr lang="en-US" altLang="ja-JP" sz="1600" dirty="0">
                <a:solidFill>
                  <a:schemeClr val="tx2"/>
                </a:solidFill>
              </a:rPr>
              <a:t>Tian; </a:t>
            </a:r>
          </a:p>
          <a:p>
            <a:r>
              <a:rPr lang="en-US" altLang="ja-JP" sz="1600" dirty="0">
                <a:solidFill>
                  <a:schemeClr val="tx2"/>
                </a:solidFill>
              </a:rPr>
              <a:t> S</a:t>
            </a:r>
            <a:r>
              <a:rPr lang="en-US" altLang="ja-JP" sz="1600" dirty="0" smtClean="0">
                <a:solidFill>
                  <a:schemeClr val="tx2"/>
                </a:solidFill>
              </a:rPr>
              <a:t>ee </a:t>
            </a:r>
            <a:r>
              <a:rPr lang="en-US" altLang="ja-JP" sz="1600" dirty="0">
                <a:solidFill>
                  <a:schemeClr val="tx2"/>
                </a:solidFill>
              </a:rPr>
              <a:t>also </a:t>
            </a:r>
            <a:r>
              <a:rPr lang="en-US" altLang="ja-JP" sz="1600" dirty="0" err="1">
                <a:solidFill>
                  <a:schemeClr val="tx2"/>
                </a:solidFill>
              </a:rPr>
              <a:t>Barducci</a:t>
            </a:r>
            <a:r>
              <a:rPr lang="en-US" altLang="ja-JP" sz="1600" dirty="0">
                <a:solidFill>
                  <a:schemeClr val="tx2"/>
                </a:solidFill>
              </a:rPr>
              <a:t> et al., JHEP 12 (2017) 105 [arXiv:1710.06657] 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53830" y="2708920"/>
            <a:ext cx="73786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tx2"/>
                </a:solidFill>
              </a:rPr>
              <a:t>(See also Gomez-</a:t>
            </a:r>
            <a:r>
              <a:rPr lang="de-DE" altLang="ja-JP" sz="1600" dirty="0" smtClean="0">
                <a:solidFill>
                  <a:schemeClr val="tx2"/>
                </a:solidFill>
              </a:rPr>
              <a:t>Heinemeyer-Rehman</a:t>
            </a:r>
            <a:r>
              <a:rPr lang="en-US" altLang="ja-JP" sz="1600" dirty="0" smtClean="0">
                <a:solidFill>
                  <a:schemeClr val="tx2"/>
                </a:solidFill>
              </a:rPr>
              <a:t>, PR D93 </a:t>
            </a:r>
            <a:r>
              <a:rPr lang="en-US" altLang="ja-JP" sz="1600" dirty="0">
                <a:solidFill>
                  <a:schemeClr val="tx2"/>
                </a:solidFill>
              </a:rPr>
              <a:t>(</a:t>
            </a:r>
            <a:r>
              <a:rPr lang="en-US" altLang="ja-JP" sz="1600" dirty="0" smtClean="0">
                <a:solidFill>
                  <a:schemeClr val="tx2"/>
                </a:solidFill>
              </a:rPr>
              <a:t>2016) 095021 [arXiv:1511.04342]. )</a:t>
            </a:r>
            <a:endParaRPr lang="en-US" altLang="ja-JP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5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475656" y="548680"/>
            <a:ext cx="5688632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noFill/>
                <a:ea typeface="ＭＳ Ｐゴシック" pitchFamily="50" charset="-128"/>
              </a:rPr>
              <a:t> </a:t>
            </a:r>
            <a:endParaRPr lang="ja-JP" altLang="en-US" dirty="0" smtClean="0">
              <a:noFill/>
              <a:ea typeface="ＭＳ Ｐゴシック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289" y="548680"/>
            <a:ext cx="4153935" cy="3653298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1331640" y="44624"/>
            <a:ext cx="597666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 BR(h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b s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432048" y="4829080"/>
            <a:ext cx="7740352" cy="1950173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There is a strong correlation between T</a:t>
            </a:r>
            <a:r>
              <a:rPr lang="en-US" altLang="ja-JP" sz="1800" baseline="-25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D23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- BR(h</a:t>
            </a:r>
            <a:r>
              <a:rPr lang="en-US" altLang="ja-JP" sz="1800" baseline="300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-&gt; b s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)!</a:t>
            </a:r>
            <a:endParaRPr lang="en-US" altLang="ja-JP" sz="180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BR(h</a:t>
            </a:r>
            <a:r>
              <a:rPr lang="en-US" altLang="ja-JP" sz="1800" baseline="30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-&gt; b s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 can be as large as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0.2%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for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large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1800" baseline="-25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D23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!</a:t>
            </a:r>
          </a:p>
          <a:p>
            <a:pPr>
              <a:lnSpc>
                <a:spcPts val="1400"/>
              </a:lnSpc>
              <a:buFontTx/>
              <a:buChar char="-"/>
              <a:defRPr/>
            </a:pPr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000"/>
              </a:lnSpc>
              <a:buFontTx/>
              <a:buChar char="-"/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</a:rPr>
              <a:t>ILC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(250 + 500 + 1000) sensitivity could be </a:t>
            </a:r>
            <a:r>
              <a:rPr lang="en-US" altLang="ja-JP" sz="1800" dirty="0" smtClean="0">
                <a:solidFill>
                  <a:srgbClr val="FF0000"/>
                </a:solidFill>
              </a:rPr>
              <a:t>~ 0.1% at 4 sigma significance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!</a:t>
            </a:r>
          </a:p>
          <a:p>
            <a:pPr>
              <a:lnSpc>
                <a:spcPts val="1000"/>
              </a:lnSpc>
              <a:buFontTx/>
              <a:buChar char="-"/>
              <a:defRPr/>
            </a:pPr>
            <a:endParaRPr lang="en-US" altLang="ja-JP" sz="18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ts val="1200"/>
              </a:lnSpc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   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Private communication with </a:t>
            </a:r>
            <a:r>
              <a:rPr lang="en-US" altLang="ja-JP" sz="1600" dirty="0" err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Junping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Tian; </a:t>
            </a:r>
          </a:p>
          <a:p>
            <a:pPr>
              <a:lnSpc>
                <a:spcPts val="1200"/>
              </a:lnSpc>
              <a:defRPr/>
            </a:pP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    See </a:t>
            </a:r>
            <a:r>
              <a:rPr lang="en-US" altLang="ja-JP" sz="16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also </a:t>
            </a:r>
            <a:r>
              <a:rPr lang="en-US" altLang="ja-JP" sz="1600" dirty="0" err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Barducci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et al., </a:t>
            </a:r>
            <a:r>
              <a:rPr lang="en-US" altLang="ja-JP" sz="16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JHEP 12 (2017) 105 [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arXiv:1710.06657].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- LHC &amp; HL-LHC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sensitivity should not be so good due to huge QCD BG!</a:t>
            </a:r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 marL="285750" indent="-285750"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ja-JP" altLang="en-US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480092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43387" y="4129335"/>
            <a:ext cx="1480741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T_D23 (GeV)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620263" y="2184528"/>
            <a:ext cx="1563248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5" name="円/楕円 4"/>
          <p:cNvSpPr/>
          <p:nvPr/>
        </p:nvSpPr>
        <p:spPr bwMode="auto">
          <a:xfrm>
            <a:off x="4269035" y="4043761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cxnSp>
        <p:nvCxnSpPr>
          <p:cNvPr id="7" name="直線矢印コネクタ 6"/>
          <p:cNvCxnSpPr>
            <a:stCxn id="25" idx="1"/>
            <a:endCxn id="5" idx="6"/>
          </p:cNvCxnSpPr>
          <p:nvPr/>
        </p:nvCxnSpPr>
        <p:spPr bwMode="auto">
          <a:xfrm flipH="1">
            <a:off x="5349155" y="4240387"/>
            <a:ext cx="746859" cy="428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テキスト ボックス 24"/>
          <p:cNvSpPr txBox="1"/>
          <p:nvPr/>
        </p:nvSpPr>
        <p:spPr>
          <a:xfrm>
            <a:off x="6096014" y="4040332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s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b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L</a:t>
            </a:r>
            <a:r>
              <a:rPr lang="en-US" altLang="ja-JP" sz="2000" dirty="0" smtClean="0"/>
              <a:t> mixing parameter</a:t>
            </a:r>
            <a:endParaRPr lang="ja-JP" altLang="en-US" sz="2000" dirty="0"/>
          </a:p>
        </p:txBody>
      </p:sp>
      <p:cxnSp>
        <p:nvCxnSpPr>
          <p:cNvPr id="6" name="直線コネクタ 5"/>
          <p:cNvCxnSpPr/>
          <p:nvPr/>
        </p:nvCxnSpPr>
        <p:spPr bwMode="auto">
          <a:xfrm>
            <a:off x="3275856" y="2204864"/>
            <a:ext cx="30243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テキスト ボックス 12"/>
          <p:cNvSpPr txBox="1"/>
          <p:nvPr/>
        </p:nvSpPr>
        <p:spPr>
          <a:xfrm>
            <a:off x="2246038" y="764704"/>
            <a:ext cx="4483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accent1"/>
                </a:solidFill>
              </a:rPr>
              <a:t>ILC(250+500+1000</a:t>
            </a:r>
            <a:r>
              <a:rPr lang="en-US" altLang="ja-JP" sz="1600" dirty="0">
                <a:solidFill>
                  <a:schemeClr val="accent1"/>
                </a:solidFill>
              </a:rPr>
              <a:t>) sensitivity </a:t>
            </a:r>
            <a:r>
              <a:rPr lang="en-US" altLang="ja-JP" sz="1600" dirty="0" smtClean="0">
                <a:solidFill>
                  <a:schemeClr val="accent1"/>
                </a:solidFill>
              </a:rPr>
              <a:t>at </a:t>
            </a:r>
            <a:r>
              <a:rPr lang="en-US" altLang="ja-JP" sz="1600" dirty="0">
                <a:solidFill>
                  <a:schemeClr val="accent1"/>
                </a:solidFill>
              </a:rPr>
              <a:t>4 </a:t>
            </a:r>
            <a:r>
              <a:rPr lang="en-US" altLang="ja-JP" sz="1600" dirty="0">
                <a:solidFill>
                  <a:schemeClr val="accent1"/>
                </a:solidFill>
                <a:latin typeface="Symbol" panose="05050102010706020507" pitchFamily="18" charset="2"/>
              </a:rPr>
              <a:t>s</a:t>
            </a:r>
            <a:r>
              <a:rPr lang="en-US" altLang="ja-JP" sz="1600" dirty="0" smtClean="0">
                <a:solidFill>
                  <a:schemeClr val="accent1"/>
                </a:solidFill>
              </a:rPr>
              <a:t>  significance</a:t>
            </a:r>
            <a:endParaRPr kumimoji="1" lang="ja-JP" altLang="en-US" sz="1600" dirty="0">
              <a:solidFill>
                <a:schemeClr val="accent1"/>
              </a:solidFill>
            </a:endParaRPr>
          </a:p>
        </p:txBody>
      </p:sp>
      <p:cxnSp>
        <p:nvCxnSpPr>
          <p:cNvPr id="15" name="直線矢印コネクタ 14"/>
          <p:cNvCxnSpPr>
            <a:stCxn id="13" idx="2"/>
          </p:cNvCxnSpPr>
          <p:nvPr/>
        </p:nvCxnSpPr>
        <p:spPr bwMode="auto">
          <a:xfrm>
            <a:off x="4487998" y="1103258"/>
            <a:ext cx="156010" cy="11016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テキスト ボックス 3"/>
          <p:cNvSpPr txBox="1"/>
          <p:nvPr/>
        </p:nvSpPr>
        <p:spPr>
          <a:xfrm>
            <a:off x="6216248" y="1908085"/>
            <a:ext cx="977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←</a:t>
            </a:r>
            <a:r>
              <a:rPr lang="en-US" altLang="ja-JP" sz="16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1600" dirty="0" smtClean="0">
                <a:solidFill>
                  <a:srgbClr val="0070C0"/>
                </a:solidFill>
              </a:rPr>
              <a:t>0.1%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487998" y="240085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MSSM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32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475656" y="908720"/>
            <a:ext cx="5688632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noFill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403648" y="260648"/>
            <a:ext cx="597666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 BR(h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b s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 </a:t>
            </a: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941168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43387" y="4489375"/>
            <a:ext cx="1480741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T_D32 (GeV)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692271" y="2544568"/>
            <a:ext cx="1563248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611560" y="5373216"/>
            <a:ext cx="7524328" cy="1008112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20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There is also a strong correlation between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- BR(h</a:t>
            </a:r>
            <a:r>
              <a:rPr lang="en-US" altLang="ja-JP" sz="20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-&gt; b 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)!</a:t>
            </a:r>
            <a:endParaRPr lang="en-US" altLang="ja-JP" sz="20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sz="20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BR(h</a:t>
            </a:r>
            <a:r>
              <a:rPr lang="en-US" altLang="ja-JP" sz="20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20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can be as large as 0.2% for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large 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!</a:t>
            </a:r>
            <a:endParaRPr lang="en-US" altLang="ja-JP" sz="20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ja-JP" altLang="en-US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9" name="円/楕円 8"/>
          <p:cNvSpPr/>
          <p:nvPr/>
        </p:nvSpPr>
        <p:spPr bwMode="auto">
          <a:xfrm>
            <a:off x="4269035" y="4390237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stCxn id="14" idx="1"/>
            <a:endCxn id="9" idx="6"/>
          </p:cNvCxnSpPr>
          <p:nvPr/>
        </p:nvCxnSpPr>
        <p:spPr bwMode="auto">
          <a:xfrm flipH="1">
            <a:off x="5349155" y="4528419"/>
            <a:ext cx="746859" cy="1012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6096014" y="4328364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s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b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R</a:t>
            </a:r>
            <a:r>
              <a:rPr lang="en-US" altLang="ja-JP" sz="2000" dirty="0" smtClean="0"/>
              <a:t> mixing parameter</a:t>
            </a:r>
            <a:endParaRPr lang="ja-JP" altLang="en-US" sz="2000" dirty="0"/>
          </a:p>
        </p:txBody>
      </p:sp>
      <p:cxnSp>
        <p:nvCxnSpPr>
          <p:cNvPr id="15" name="直線コネクタ 14"/>
          <p:cNvCxnSpPr/>
          <p:nvPr/>
        </p:nvCxnSpPr>
        <p:spPr bwMode="auto">
          <a:xfrm>
            <a:off x="3275856" y="2564904"/>
            <a:ext cx="30243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テキスト ボックス 15"/>
          <p:cNvSpPr txBox="1"/>
          <p:nvPr/>
        </p:nvSpPr>
        <p:spPr>
          <a:xfrm>
            <a:off x="2246038" y="1186310"/>
            <a:ext cx="4483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accent1"/>
                </a:solidFill>
              </a:rPr>
              <a:t>ILC(250+500+1000</a:t>
            </a:r>
            <a:r>
              <a:rPr lang="en-US" altLang="ja-JP" sz="1600" dirty="0">
                <a:solidFill>
                  <a:schemeClr val="accent1"/>
                </a:solidFill>
              </a:rPr>
              <a:t>) sensitivity </a:t>
            </a:r>
            <a:r>
              <a:rPr lang="en-US" altLang="ja-JP" sz="1600" dirty="0" smtClean="0">
                <a:solidFill>
                  <a:schemeClr val="accent1"/>
                </a:solidFill>
              </a:rPr>
              <a:t>at </a:t>
            </a:r>
            <a:r>
              <a:rPr lang="en-US" altLang="ja-JP" sz="1600" dirty="0">
                <a:solidFill>
                  <a:schemeClr val="accent1"/>
                </a:solidFill>
              </a:rPr>
              <a:t>4 </a:t>
            </a:r>
            <a:r>
              <a:rPr lang="en-US" altLang="ja-JP" sz="1600" dirty="0">
                <a:solidFill>
                  <a:schemeClr val="accent1"/>
                </a:solidFill>
                <a:latin typeface="Symbol" panose="05050102010706020507" pitchFamily="18" charset="2"/>
              </a:rPr>
              <a:t>s</a:t>
            </a:r>
            <a:r>
              <a:rPr lang="en-US" altLang="ja-JP" sz="1600" dirty="0" smtClean="0">
                <a:solidFill>
                  <a:schemeClr val="accent1"/>
                </a:solidFill>
              </a:rPr>
              <a:t>  significance</a:t>
            </a:r>
            <a:endParaRPr kumimoji="1" lang="ja-JP" altLang="en-US" sz="1600" dirty="0">
              <a:solidFill>
                <a:schemeClr val="accent1"/>
              </a:solidFill>
            </a:endParaRPr>
          </a:p>
        </p:txBody>
      </p:sp>
      <p:cxnSp>
        <p:nvCxnSpPr>
          <p:cNvPr id="17" name="直線矢印コネクタ 16"/>
          <p:cNvCxnSpPr>
            <a:stCxn id="16" idx="2"/>
          </p:cNvCxnSpPr>
          <p:nvPr/>
        </p:nvCxnSpPr>
        <p:spPr bwMode="auto">
          <a:xfrm>
            <a:off x="4487998" y="1524864"/>
            <a:ext cx="156010" cy="104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テキスト ボックス 17"/>
          <p:cNvSpPr txBox="1"/>
          <p:nvPr/>
        </p:nvSpPr>
        <p:spPr>
          <a:xfrm>
            <a:off x="6216248" y="2271101"/>
            <a:ext cx="977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←</a:t>
            </a:r>
            <a:r>
              <a:rPr lang="en-US" altLang="ja-JP" sz="16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1600" dirty="0" smtClean="0">
                <a:solidFill>
                  <a:srgbClr val="0070C0"/>
                </a:solidFill>
              </a:rPr>
              <a:t>0.1%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908720"/>
            <a:ext cx="4153935" cy="3653298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4104258" y="275131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MSSM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49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475656" y="614212"/>
            <a:ext cx="5688632" cy="3822899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noFill/>
              <a:ea typeface="ＭＳ Ｐゴシック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032" y="632720"/>
            <a:ext cx="4153935" cy="3653298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539552" y="44624"/>
            <a:ext cx="7632848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b s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-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b 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85385" y="4536416"/>
            <a:ext cx="913216" cy="2248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43387" y="4077072"/>
            <a:ext cx="1408733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b </a:t>
            </a:r>
            <a:r>
              <a:rPr lang="en-US" altLang="ja-JP" sz="1400" dirty="0" err="1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910127" y="2135276"/>
            <a:ext cx="1847622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b s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07504" y="4869160"/>
            <a:ext cx="8640960" cy="1800200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-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DEV(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h</a:t>
            </a:r>
            <a:r>
              <a:rPr lang="en-US" altLang="ja-JP" sz="20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b 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) &amp;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20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b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)!</a:t>
            </a:r>
            <a:endParaRPr lang="en-US" altLang="ja-JP" sz="20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70510" algn="just">
              <a:spcAft>
                <a:spcPts val="0"/>
              </a:spcAft>
            </a:pPr>
            <a:endParaRPr lang="en-US" altLang="ja-JP" sz="20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70510" algn="just">
              <a:spcAft>
                <a:spcPts val="0"/>
              </a:spcAft>
            </a:pP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- This </a:t>
            </a:r>
            <a:r>
              <a:rPr lang="en-US" altLang="ja-JP" sz="2000" kern="100" dirty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is due to the fact that DEV(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h</a:t>
            </a:r>
            <a:r>
              <a:rPr lang="en-US" altLang="ja-JP" sz="20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b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kern="100" dirty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) </a:t>
            </a: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&amp;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20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b 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 have </a:t>
            </a:r>
          </a:p>
          <a:p>
            <a:pPr marL="270510" algn="just">
              <a:spcAft>
                <a:spcPts val="0"/>
              </a:spcAft>
            </a:pP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   a </a:t>
            </a:r>
            <a:r>
              <a:rPr lang="en-US" altLang="ja-JP" sz="2000" kern="100" dirty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common </a:t>
            </a: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origin </a:t>
            </a:r>
            <a:r>
              <a:rPr lang="en-US" altLang="ja-JP" sz="2000" kern="100" dirty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of enhancement effect, i.e. large trilinear couplings </a:t>
            </a:r>
            <a:endParaRPr lang="ja-JP" altLang="ja-JP" sz="2000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270510" algn="just">
              <a:spcAft>
                <a:spcPts val="0"/>
              </a:spcAft>
            </a:pP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   T</a:t>
            </a:r>
            <a:r>
              <a:rPr lang="en-US" altLang="ja-JP" sz="2000" kern="100" baseline="-250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D23,32,33</a:t>
            </a: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2000" kern="100" dirty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&amp; </a:t>
            </a: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T</a:t>
            </a:r>
            <a:r>
              <a:rPr lang="en-US" altLang="ja-JP" sz="2000" kern="100" baseline="-250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U23,32,33 </a:t>
            </a:r>
            <a:r>
              <a:rPr lang="en-US" altLang="ja-JP" sz="2000" kern="100" dirty="0" smtClean="0">
                <a:solidFill>
                  <a:srgbClr val="FF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.</a:t>
            </a:r>
            <a:endParaRPr lang="ja-JP" altLang="ja-JP" sz="2000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>
              <a:lnSpc>
                <a:spcPts val="1400"/>
              </a:lnSpc>
            </a:pPr>
            <a:endParaRPr lang="ja-JP" altLang="en-US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71305" y="3570428"/>
            <a:ext cx="333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0" i="0" dirty="0" smtClean="0"/>
              <a:t>x</a:t>
            </a:r>
            <a:endParaRPr kumimoji="1" lang="ja-JP" altLang="en-US" b="0" i="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572000" y="34319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i="0" dirty="0"/>
              <a:t>S</a:t>
            </a:r>
            <a:r>
              <a:rPr lang="en-US" altLang="ja-JP" sz="1800" i="0" dirty="0" smtClean="0"/>
              <a:t>M</a:t>
            </a:r>
            <a:endParaRPr kumimoji="1" lang="ja-JP" altLang="en-US" sz="1800" i="0" dirty="0"/>
          </a:p>
        </p:txBody>
      </p:sp>
      <p:cxnSp>
        <p:nvCxnSpPr>
          <p:cNvPr id="13" name="直線コネクタ 12"/>
          <p:cNvCxnSpPr/>
          <p:nvPr/>
        </p:nvCxnSpPr>
        <p:spPr bwMode="auto">
          <a:xfrm>
            <a:off x="3305352" y="2291620"/>
            <a:ext cx="30243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2246038" y="913026"/>
            <a:ext cx="4483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accent1"/>
                </a:solidFill>
              </a:rPr>
              <a:t>ILC(250+500+1000</a:t>
            </a:r>
            <a:r>
              <a:rPr lang="en-US" altLang="ja-JP" sz="1600" dirty="0">
                <a:solidFill>
                  <a:schemeClr val="accent1"/>
                </a:solidFill>
              </a:rPr>
              <a:t>) sensitivity </a:t>
            </a:r>
            <a:r>
              <a:rPr lang="en-US" altLang="ja-JP" sz="1600" dirty="0" smtClean="0">
                <a:solidFill>
                  <a:schemeClr val="accent1"/>
                </a:solidFill>
              </a:rPr>
              <a:t>at </a:t>
            </a:r>
            <a:r>
              <a:rPr lang="en-US" altLang="ja-JP" sz="1600" dirty="0">
                <a:solidFill>
                  <a:schemeClr val="accent1"/>
                </a:solidFill>
              </a:rPr>
              <a:t>4 </a:t>
            </a:r>
            <a:r>
              <a:rPr lang="en-US" altLang="ja-JP" sz="1600" dirty="0">
                <a:solidFill>
                  <a:schemeClr val="accent1"/>
                </a:solidFill>
                <a:latin typeface="Symbol" panose="05050102010706020507" pitchFamily="18" charset="2"/>
              </a:rPr>
              <a:t>s</a:t>
            </a:r>
            <a:r>
              <a:rPr lang="en-US" altLang="ja-JP" sz="1600" dirty="0" smtClean="0">
                <a:solidFill>
                  <a:schemeClr val="accent1"/>
                </a:solidFill>
              </a:rPr>
              <a:t>  significance</a:t>
            </a:r>
            <a:endParaRPr kumimoji="1" lang="ja-JP" altLang="en-US" sz="1600" dirty="0">
              <a:solidFill>
                <a:schemeClr val="accent1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 bwMode="auto">
          <a:xfrm>
            <a:off x="4920046" y="1251580"/>
            <a:ext cx="156010" cy="104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7" name="テキスト ボックス 16"/>
          <p:cNvSpPr txBox="1"/>
          <p:nvPr/>
        </p:nvSpPr>
        <p:spPr>
          <a:xfrm>
            <a:off x="6263140" y="1994792"/>
            <a:ext cx="977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←</a:t>
            </a:r>
            <a:r>
              <a:rPr lang="en-US" altLang="ja-JP" sz="16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1600" dirty="0" smtClean="0">
                <a:solidFill>
                  <a:srgbClr val="0070C0"/>
                </a:solidFill>
              </a:rPr>
              <a:t>0.1%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386397" y="26303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MSSM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6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19672" y="980587"/>
            <a:ext cx="5256584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noFill/>
              <a:ea typeface="ＭＳ Ｐゴシック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984" y="1052736"/>
            <a:ext cx="4153935" cy="3653298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1187624" y="332656"/>
            <a:ext cx="6120680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b s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- </a:t>
            </a:r>
            <a:r>
              <a:rPr lang="en-US" altLang="ja-JP" dirty="0" err="1">
                <a:solidFill>
                  <a:srgbClr val="FF0000"/>
                </a:solidFill>
              </a:rPr>
              <a:t>tan</a:t>
            </a:r>
            <a:r>
              <a:rPr lang="en-US" altLang="ja-JP" dirty="0" err="1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58089" y="4941168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5355" y="4473208"/>
            <a:ext cx="76066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800" dirty="0" err="1" smtClean="0">
                <a:solidFill>
                  <a:srgbClr val="FF0000"/>
                </a:solidFill>
              </a:rPr>
              <a:t>tan</a:t>
            </a:r>
            <a:r>
              <a:rPr lang="en-US" altLang="ja-JP" sz="18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altLang="ja-JP" sz="1400" dirty="0" smtClean="0">
                <a:solidFill>
                  <a:srgbClr val="FF0000"/>
                </a:solidFill>
              </a:rPr>
              <a:t> 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558745" y="2534079"/>
            <a:ext cx="183030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b s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755576" y="5373216"/>
            <a:ext cx="7632848" cy="1152128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- 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BR(h</a:t>
            </a:r>
            <a:r>
              <a:rPr lang="en-US" altLang="ja-JP" sz="20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b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) &amp; </a:t>
            </a:r>
            <a:r>
              <a:rPr lang="en-US" altLang="ja-JP" sz="2000" dirty="0" err="1">
                <a:solidFill>
                  <a:srgbClr val="FF0000"/>
                </a:solidFill>
              </a:rPr>
              <a:t>tan</a:t>
            </a:r>
            <a:r>
              <a:rPr lang="en-US" altLang="ja-JP" sz="2000" dirty="0" err="1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altLang="ja-JP" sz="16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</a:p>
          <a:p>
            <a:pPr>
              <a:lnSpc>
                <a:spcPts val="1400"/>
              </a:lnSpc>
            </a:pPr>
            <a:endParaRPr lang="en-US" altLang="ja-JP" sz="20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70510" algn="just">
              <a:spcAft>
                <a:spcPts val="0"/>
              </a:spcAft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- BR(h</a:t>
            </a:r>
            <a:r>
              <a:rPr lang="en-US" altLang="ja-JP" sz="20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20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can be as large as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0.2% for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tan</a:t>
            </a:r>
            <a:r>
              <a:rPr lang="en-US" altLang="ja-JP" sz="20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~ 30</a:t>
            </a:r>
            <a:r>
              <a:rPr lang="en-US" altLang="ja-JP" sz="16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endParaRPr lang="ja-JP" altLang="ja-JP" sz="2000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>
              <a:lnSpc>
                <a:spcPts val="1400"/>
              </a:lnSpc>
            </a:pPr>
            <a:endParaRPr lang="ja-JP" altLang="en-US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cxnSp>
        <p:nvCxnSpPr>
          <p:cNvPr id="9" name="直線コネクタ 8"/>
          <p:cNvCxnSpPr/>
          <p:nvPr/>
        </p:nvCxnSpPr>
        <p:spPr bwMode="auto">
          <a:xfrm>
            <a:off x="2873304" y="2694172"/>
            <a:ext cx="30243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テキスト ボックス 12"/>
          <p:cNvSpPr txBox="1"/>
          <p:nvPr/>
        </p:nvSpPr>
        <p:spPr>
          <a:xfrm>
            <a:off x="1813990" y="1268760"/>
            <a:ext cx="4483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accent1"/>
                </a:solidFill>
              </a:rPr>
              <a:t>ILC(250+500+1000</a:t>
            </a:r>
            <a:r>
              <a:rPr lang="en-US" altLang="ja-JP" sz="1600" dirty="0">
                <a:solidFill>
                  <a:schemeClr val="accent1"/>
                </a:solidFill>
              </a:rPr>
              <a:t>) sensitivity </a:t>
            </a:r>
            <a:r>
              <a:rPr lang="en-US" altLang="ja-JP" sz="1600" dirty="0" smtClean="0">
                <a:solidFill>
                  <a:schemeClr val="accent1"/>
                </a:solidFill>
              </a:rPr>
              <a:t>at </a:t>
            </a:r>
            <a:r>
              <a:rPr lang="en-US" altLang="ja-JP" sz="1600" dirty="0">
                <a:solidFill>
                  <a:schemeClr val="accent1"/>
                </a:solidFill>
              </a:rPr>
              <a:t>4 </a:t>
            </a:r>
            <a:r>
              <a:rPr lang="en-US" altLang="ja-JP" sz="1600" dirty="0">
                <a:solidFill>
                  <a:schemeClr val="accent1"/>
                </a:solidFill>
                <a:latin typeface="Symbol" panose="05050102010706020507" pitchFamily="18" charset="2"/>
              </a:rPr>
              <a:t>s</a:t>
            </a:r>
            <a:r>
              <a:rPr lang="en-US" altLang="ja-JP" sz="1600" dirty="0" smtClean="0">
                <a:solidFill>
                  <a:schemeClr val="accent1"/>
                </a:solidFill>
              </a:rPr>
              <a:t>  significance</a:t>
            </a:r>
            <a:endParaRPr kumimoji="1" lang="ja-JP" altLang="en-US" sz="1600" dirty="0">
              <a:solidFill>
                <a:schemeClr val="accent1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 bwMode="auto">
          <a:xfrm>
            <a:off x="4427984" y="1607314"/>
            <a:ext cx="144016" cy="10721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5" name="テキスト ボックス 14"/>
          <p:cNvSpPr txBox="1"/>
          <p:nvPr/>
        </p:nvSpPr>
        <p:spPr>
          <a:xfrm>
            <a:off x="5863663" y="2413447"/>
            <a:ext cx="977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←</a:t>
            </a:r>
            <a:r>
              <a:rPr lang="en-US" altLang="ja-JP" sz="16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1600" dirty="0" smtClean="0">
                <a:solidFill>
                  <a:srgbClr val="0070C0"/>
                </a:solidFill>
              </a:rPr>
              <a:t>0.1%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64719" y="299488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MSSM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34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auto">
          <a:xfrm>
            <a:off x="755576" y="980728"/>
            <a:ext cx="6768752" cy="54726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259632" y="193865"/>
            <a:ext cx="4824536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Caveat for very large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en-US" altLang="ja-JP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259632" y="1340768"/>
            <a:ext cx="6048672" cy="4900529"/>
            <a:chOff x="4482105" y="857158"/>
            <a:chExt cx="3445120" cy="2845115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82105" y="857158"/>
              <a:ext cx="3445120" cy="2837331"/>
            </a:xfrm>
            <a:prstGeom prst="rect">
              <a:avLst/>
            </a:prstGeom>
          </p:spPr>
        </p:pic>
        <p:cxnSp>
          <p:nvCxnSpPr>
            <p:cNvPr id="34" name="直線コネクタ 33"/>
            <p:cNvCxnSpPr/>
            <p:nvPr/>
          </p:nvCxnSpPr>
          <p:spPr bwMode="auto">
            <a:xfrm flipV="1">
              <a:off x="5033117" y="2134605"/>
              <a:ext cx="2664296" cy="1202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5220345" y="1891180"/>
              <a:ext cx="399941" cy="303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 smtClean="0"/>
                <a:t>SM</a:t>
              </a:r>
              <a:endParaRPr kumimoji="1" lang="ja-JP" altLang="en-US" sz="28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5867524" y="3487849"/>
              <a:ext cx="976685" cy="21442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dirty="0" smtClean="0">
                  <a:solidFill>
                    <a:srgbClr val="FF0000"/>
                  </a:solidFill>
                </a:rPr>
                <a:t>T_U32 (GeV)</a:t>
              </a:r>
              <a:endParaRPr kumimoji="1" lang="ja-JP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 rot="16200000">
              <a:off x="3909536" y="1975959"/>
              <a:ext cx="1480741" cy="21035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800" dirty="0" smtClean="0">
                  <a:solidFill>
                    <a:srgbClr val="FF0000"/>
                  </a:solidFill>
                  <a:ea typeface="ＭＳ Ｐゴシック" pitchFamily="50" charset="-128"/>
                </a:rPr>
                <a:t>DEV(h</a:t>
              </a:r>
              <a:r>
                <a:rPr lang="en-US" altLang="ja-JP" sz="1800" baseline="30000" dirty="0" smtClean="0">
                  <a:solidFill>
                    <a:srgbClr val="FF0000"/>
                  </a:solidFill>
                  <a:ea typeface="ＭＳ Ｐゴシック" pitchFamily="50" charset="-128"/>
                </a:rPr>
                <a:t>0</a:t>
              </a:r>
              <a:r>
                <a:rPr lang="en-US" altLang="ja-JP" sz="1800" dirty="0" smtClean="0">
                  <a:solidFill>
                    <a:srgbClr val="FF0000"/>
                  </a:solidFill>
                  <a:ea typeface="ＭＳ Ｐゴシック" pitchFamily="50" charset="-128"/>
                </a:rPr>
                <a:t> </a:t>
              </a: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  <a:cs typeface="Times New Roman" panose="02020603050405020304" pitchFamily="18" charset="0"/>
                </a:rPr>
                <a:t>→</a:t>
              </a:r>
              <a:r>
                <a:rPr lang="en-US" altLang="ja-JP" sz="1800" dirty="0" smtClean="0">
                  <a:solidFill>
                    <a:srgbClr val="FF0000"/>
                  </a:solidFill>
                  <a:ea typeface="ＭＳ Ｐゴシック" pitchFamily="50" charset="-128"/>
                </a:rPr>
                <a:t> </a:t>
              </a: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c c</a:t>
              </a:r>
              <a:r>
                <a:rPr lang="en-US" altLang="ja-JP" sz="18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̅</a:t>
              </a: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) </a:t>
              </a:r>
              <a:endParaRPr kumimoji="1" lang="ja-JP" altLang="en-US" sz="1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3995936" y="2530148"/>
            <a:ext cx="1266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MSSM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84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auto">
          <a:xfrm>
            <a:off x="179512" y="1261980"/>
            <a:ext cx="5508972" cy="942884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58083" y="116632"/>
            <a:ext cx="6402150" cy="58477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32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Caveat for very large </a:t>
            </a:r>
            <a:r>
              <a:rPr lang="en-US" altLang="ja-JP" sz="32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32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3200" dirty="0" smtClean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sz="3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2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テキスト ボックス 37"/>
              <p:cNvSpPr txBox="1"/>
              <p:nvPr/>
            </p:nvSpPr>
            <p:spPr>
              <a:xfrm>
                <a:off x="179513" y="1346182"/>
                <a:ext cx="550897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err="1">
                    <a:solidFill>
                      <a:srgbClr val="FF0000"/>
                    </a:solidFill>
                  </a:rPr>
                  <a:t>G</a:t>
                </a:r>
                <a:r>
                  <a:rPr lang="en-US" altLang="ja-JP" sz="2000" dirty="0" err="1" smtClean="0">
                    <a:solidFill>
                      <a:srgbClr val="FF0000"/>
                    </a:solidFill>
                  </a:rPr>
                  <a:t>luino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loop </a:t>
                </a:r>
                <a:r>
                  <a:rPr lang="en-US" altLang="ja-JP" sz="2000" dirty="0"/>
                  <a:t>contribution </a:t>
                </a:r>
                <a:r>
                  <a:rPr lang="en-US" altLang="ja-JP" sz="2000" dirty="0" smtClean="0"/>
                  <a:t>to 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h</a:t>
                </a:r>
                <a:r>
                  <a:rPr lang="en-US" altLang="ja-JP" sz="2000" baseline="30000" dirty="0">
                    <a:solidFill>
                      <a:schemeClr val="accent4">
                        <a:lumMod val="10000"/>
                      </a:schemeClr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c </a:t>
                </a:r>
                <a:r>
                  <a:rPr lang="en-US" altLang="ja-JP" sz="2000" dirty="0" err="1">
                    <a:solidFill>
                      <a:schemeClr val="accent4">
                        <a:lumMod val="10000"/>
                      </a:schemeClr>
                    </a:solidFill>
                  </a:rPr>
                  <a:t>c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 </a:t>
                </a:r>
                <a:r>
                  <a:rPr lang="en-US" altLang="ja-JP" sz="2000" dirty="0" smtClean="0"/>
                  <a:t>can </a:t>
                </a:r>
                <a:r>
                  <a:rPr lang="en-US" altLang="ja-JP" sz="2000" dirty="0"/>
                  <a:t>be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very </a:t>
                </a:r>
                <a:endParaRPr lang="en-US" altLang="ja-JP" sz="2000" dirty="0" smtClean="0">
                  <a:solidFill>
                    <a:srgbClr val="FF0000"/>
                  </a:solidFill>
                </a:endParaRPr>
              </a:p>
              <a:p>
                <a:r>
                  <a:rPr lang="en-US" altLang="ja-JP" sz="2000" dirty="0" smtClean="0">
                    <a:solidFill>
                      <a:srgbClr val="FF0000"/>
                    </a:solidFill>
                  </a:rPr>
                  <a:t>large </a:t>
                </a:r>
                <a:r>
                  <a:rPr lang="en-US" altLang="ja-JP" sz="2000" dirty="0" smtClean="0"/>
                  <a:t>(</a:t>
                </a:r>
                <a:r>
                  <a:rPr lang="en-US" altLang="ja-JP" sz="2000" dirty="0"/>
                  <a:t>positive and negative) </a:t>
                </a:r>
                <a:r>
                  <a:rPr lang="en-US" altLang="ja-JP" sz="2000" dirty="0" smtClean="0"/>
                  <a:t>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for large T</a:t>
                </a:r>
                <a:r>
                  <a:rPr lang="en-US" altLang="ja-JP" sz="2000" baseline="-25000" dirty="0">
                    <a:solidFill>
                      <a:srgbClr val="FF0000"/>
                    </a:solidFill>
                  </a:rPr>
                  <a:t>U32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*M</a:t>
                </a:r>
                <a:r>
                  <a:rPr lang="en-US" altLang="ja-JP" sz="2000" baseline="30000" dirty="0">
                    <a:solidFill>
                      <a:srgbClr val="FF0000"/>
                    </a:solidFill>
                  </a:rPr>
                  <a:t>2</a:t>
                </a:r>
                <a:r>
                  <a:rPr lang="en-US" altLang="ja-JP" sz="2000" baseline="-25000" dirty="0">
                    <a:solidFill>
                      <a:srgbClr val="FF0000"/>
                    </a:solidFill>
                  </a:rPr>
                  <a:t>U23</a:t>
                </a:r>
                <a:r>
                  <a:rPr lang="en-US" altLang="ja-JP" sz="2000" dirty="0" smtClean="0"/>
                  <a:t>!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38" name="テキスト ボックス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3" y="1346182"/>
                <a:ext cx="5508971" cy="707886"/>
              </a:xfrm>
              <a:prstGeom prst="rect">
                <a:avLst/>
              </a:prstGeom>
              <a:blipFill rotWithShape="0">
                <a:blip r:embed="rId3"/>
                <a:stretch>
                  <a:fillRect l="-1106" t="-5172" r="-1217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下矢印 12"/>
          <p:cNvSpPr/>
          <p:nvPr/>
        </p:nvSpPr>
        <p:spPr bwMode="auto">
          <a:xfrm>
            <a:off x="3309630" y="2304168"/>
            <a:ext cx="700656" cy="21602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258082" y="2636912"/>
            <a:ext cx="8411811" cy="104371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251520" y="2636912"/>
                <a:ext cx="8418373" cy="1043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smtClean="0"/>
                  <a:t>The 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interference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term </a:t>
                </a:r>
                <a:r>
                  <a:rPr lang="en-US" altLang="ja-JP" sz="2000" dirty="0"/>
                  <a:t>between the tree diagram and the </a:t>
                </a:r>
                <a:r>
                  <a:rPr lang="en-US" altLang="ja-JP" sz="2000" dirty="0" err="1"/>
                  <a:t>gluino</a:t>
                </a:r>
                <a:r>
                  <a:rPr lang="en-US" altLang="ja-JP" sz="2000" dirty="0"/>
                  <a:t> one-loop </a:t>
                </a:r>
                <a:endParaRPr lang="en-US" altLang="ja-JP" sz="2000" dirty="0" smtClean="0"/>
              </a:p>
              <a:p>
                <a:r>
                  <a:rPr lang="en-US" altLang="ja-JP" sz="2000" dirty="0" smtClean="0"/>
                  <a:t>diagram can </a:t>
                </a:r>
                <a:r>
                  <a:rPr lang="en-US" altLang="ja-JP" sz="2000" dirty="0"/>
                  <a:t>be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very large </a:t>
                </a:r>
                <a:r>
                  <a:rPr lang="en-US" altLang="ja-JP" sz="2000" dirty="0"/>
                  <a:t>(positive and negative)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for large 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T</a:t>
                </a:r>
                <a:r>
                  <a:rPr lang="en-US" altLang="ja-JP" sz="2000" baseline="-25000" dirty="0" smtClean="0">
                    <a:solidFill>
                      <a:srgbClr val="FF0000"/>
                    </a:solidFill>
                  </a:rPr>
                  <a:t>U32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*M</a:t>
                </a:r>
                <a:r>
                  <a:rPr lang="en-US" altLang="ja-JP" sz="2000" baseline="30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altLang="ja-JP" sz="2000" baseline="-25000" dirty="0" smtClean="0">
                    <a:solidFill>
                      <a:srgbClr val="FF0000"/>
                    </a:solidFill>
                  </a:rPr>
                  <a:t>U23</a:t>
                </a:r>
                <a:r>
                  <a:rPr lang="en-US" altLang="ja-JP" sz="2000" baseline="-25000" dirty="0" smtClean="0"/>
                  <a:t> </a:t>
                </a:r>
                <a:r>
                  <a:rPr lang="en-US" altLang="ja-JP" sz="2000" dirty="0" smtClean="0"/>
                  <a:t>, which </a:t>
                </a:r>
              </a:p>
              <a:p>
                <a:r>
                  <a:rPr lang="en-US" altLang="ja-JP" sz="2000" dirty="0" smtClean="0"/>
                  <a:t>can </a:t>
                </a:r>
                <a:r>
                  <a:rPr lang="en-US" altLang="ja-JP" sz="2000" dirty="0"/>
                  <a:t>lead </a:t>
                </a:r>
                <a:r>
                  <a:rPr lang="en-US" altLang="ja-JP" sz="2000" dirty="0" smtClean="0"/>
                  <a:t>to </a:t>
                </a:r>
                <a:r>
                  <a:rPr lang="en-US" altLang="ja-JP" sz="2000" dirty="0"/>
                  <a:t>even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NEGATIVE 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width 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accent4">
                        <a:lumMod val="10000"/>
                      </a:schemeClr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c c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en-US" altLang="ja-JP" sz="2000" dirty="0" smtClean="0"/>
                  <a:t>at one-loop </a:t>
                </a:r>
                <a:r>
                  <a:rPr lang="en-US" altLang="ja-JP" sz="2000" dirty="0"/>
                  <a:t>level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/>
                  <a:t>! 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636912"/>
                <a:ext cx="8418373" cy="1043718"/>
              </a:xfrm>
              <a:prstGeom prst="rect">
                <a:avLst/>
              </a:prstGeom>
              <a:blipFill rotWithShape="0">
                <a:blip r:embed="rId4"/>
                <a:stretch>
                  <a:fillRect l="-724" t="-3509" r="-507" b="-70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下矢印 16"/>
          <p:cNvSpPr/>
          <p:nvPr/>
        </p:nvSpPr>
        <p:spPr bwMode="auto">
          <a:xfrm>
            <a:off x="3347864" y="3721574"/>
            <a:ext cx="700656" cy="21602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259632" y="4005064"/>
            <a:ext cx="5272922" cy="50405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307357" y="4055168"/>
            <a:ext cx="5072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 In this case </a:t>
            </a:r>
            <a:r>
              <a:rPr lang="en-US" altLang="ja-JP" sz="2000" dirty="0">
                <a:solidFill>
                  <a:srgbClr val="FF0000"/>
                </a:solidFill>
              </a:rPr>
              <a:t>perturbation theory </a:t>
            </a:r>
            <a:r>
              <a:rPr lang="en-US" altLang="ja-JP" sz="2000" dirty="0" smtClean="0">
                <a:solidFill>
                  <a:srgbClr val="FF0000"/>
                </a:solidFill>
              </a:rPr>
              <a:t>breaks down!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20" name="下矢印 19"/>
          <p:cNvSpPr/>
          <p:nvPr/>
        </p:nvSpPr>
        <p:spPr bwMode="auto">
          <a:xfrm>
            <a:off x="3347864" y="4565956"/>
            <a:ext cx="700656" cy="21602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611560" y="4813114"/>
            <a:ext cx="7200800" cy="70788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/>
              <p:cNvSpPr txBox="1"/>
              <p:nvPr/>
            </p:nvSpPr>
            <p:spPr>
              <a:xfrm>
                <a:off x="611560" y="4813114"/>
                <a:ext cx="72008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/>
                  <a:t> </a:t>
                </a:r>
                <a:r>
                  <a:rPr lang="en-US" altLang="ja-JP" sz="2000" dirty="0" smtClean="0"/>
                  <a:t>A </a:t>
                </a:r>
                <a:r>
                  <a:rPr lang="en-US" altLang="ja-JP" sz="2000" dirty="0"/>
                  <a:t>large deviation </a:t>
                </a:r>
                <a:r>
                  <a:rPr lang="en-US" altLang="ja-JP" sz="2000" dirty="0" smtClean="0"/>
                  <a:t>of 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accent4">
                        <a:lumMod val="10000"/>
                      </a:schemeClr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c c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 </a:t>
                </a:r>
                <a:r>
                  <a:rPr lang="en-US" altLang="ja-JP" sz="2000" dirty="0"/>
                  <a:t>from the SM value </a:t>
                </a:r>
                <a:r>
                  <a:rPr lang="en-US" altLang="ja-JP" sz="2000" dirty="0" smtClean="0"/>
                  <a:t>is </a:t>
                </a:r>
                <a:r>
                  <a:rPr lang="en-US" altLang="ja-JP" sz="2000" dirty="0"/>
                  <a:t>in </a:t>
                </a:r>
                <a:r>
                  <a:rPr lang="en-US" altLang="ja-JP" sz="2000" dirty="0" smtClean="0"/>
                  <a:t>principle  possible</a:t>
                </a:r>
                <a:r>
                  <a:rPr lang="en-US" altLang="ja-JP" sz="2000" dirty="0"/>
                  <a:t> due to large values of the product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T</a:t>
                </a:r>
                <a:r>
                  <a:rPr lang="en-US" altLang="ja-JP" sz="2000" baseline="-25000" dirty="0">
                    <a:solidFill>
                      <a:srgbClr val="FF0000"/>
                    </a:solidFill>
                  </a:rPr>
                  <a:t>U32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*M</a:t>
                </a:r>
                <a:r>
                  <a:rPr lang="en-US" altLang="ja-JP" sz="2000" baseline="30000" dirty="0">
                    <a:solidFill>
                      <a:srgbClr val="FF0000"/>
                    </a:solidFill>
                  </a:rPr>
                  <a:t>2</a:t>
                </a:r>
                <a:r>
                  <a:rPr lang="en-US" altLang="ja-JP" sz="2000" baseline="-25000" dirty="0">
                    <a:solidFill>
                      <a:srgbClr val="FF0000"/>
                    </a:solidFill>
                  </a:rPr>
                  <a:t>U23</a:t>
                </a:r>
                <a:r>
                  <a:rPr lang="en-US" altLang="ja-JP" sz="2000" dirty="0" smtClean="0"/>
                  <a:t> .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22" name="テキスト ボックス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813114"/>
                <a:ext cx="7200800" cy="707886"/>
              </a:xfrm>
              <a:prstGeom prst="rect">
                <a:avLst/>
              </a:prstGeom>
              <a:blipFill rotWithShape="0">
                <a:blip r:embed="rId5"/>
                <a:stretch>
                  <a:fillRect l="-846" t="-6034" r="-1438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正方形/長方形 23"/>
          <p:cNvSpPr/>
          <p:nvPr/>
        </p:nvSpPr>
        <p:spPr bwMode="auto">
          <a:xfrm>
            <a:off x="179512" y="5824994"/>
            <a:ext cx="8640959" cy="96863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/>
              <p:cNvSpPr txBox="1"/>
              <p:nvPr/>
            </p:nvSpPr>
            <p:spPr>
              <a:xfrm>
                <a:off x="362813" y="5824994"/>
                <a:ext cx="841837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smtClean="0"/>
                  <a:t>Since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there 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is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no 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significant physical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constraint on this 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product</a:t>
                </a:r>
                <a:r>
                  <a:rPr lang="en-US" altLang="ja-JP" sz="2000" dirty="0" smtClean="0"/>
                  <a:t>, the deviation DEV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</a:rPr>
                  <a:t>(h</a:t>
                </a:r>
                <a:r>
                  <a:rPr lang="en-US" altLang="ja-JP" sz="2000" baseline="30000" dirty="0" smtClean="0">
                    <a:solidFill>
                      <a:schemeClr val="accent4">
                        <a:lumMod val="10000"/>
                      </a:schemeClr>
                    </a:solidFill>
                  </a:rPr>
                  <a:t>0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c c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 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/>
                  <a:t>can be unnaturally large. So, we show only the results </a:t>
                </a:r>
              </a:p>
              <a:p>
                <a:r>
                  <a:rPr lang="en-US" altLang="ja-JP" sz="2000" dirty="0" smtClean="0"/>
                  <a:t>with </a:t>
                </a:r>
                <a:r>
                  <a:rPr lang="en-US" altLang="ja-JP" sz="2000" dirty="0"/>
                  <a:t>a deviation from the SM up to ~ +/-60%.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25" name="テキスト ボックス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13" y="5824994"/>
                <a:ext cx="8418373" cy="1015663"/>
              </a:xfrm>
              <a:prstGeom prst="rect">
                <a:avLst/>
              </a:prstGeom>
              <a:blipFill rotWithShape="0">
                <a:blip r:embed="rId6"/>
                <a:stretch>
                  <a:fillRect l="-797" t="-3614" b="-102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下矢印 25"/>
          <p:cNvSpPr/>
          <p:nvPr/>
        </p:nvSpPr>
        <p:spPr bwMode="auto">
          <a:xfrm>
            <a:off x="3367288" y="5575592"/>
            <a:ext cx="700656" cy="21602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5757883" y="862838"/>
            <a:ext cx="3348012" cy="1670342"/>
            <a:chOff x="5757883" y="862838"/>
            <a:chExt cx="3348012" cy="1670342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57883" y="915814"/>
              <a:ext cx="3348012" cy="1617366"/>
            </a:xfrm>
            <a:prstGeom prst="rect">
              <a:avLst/>
            </a:prstGeom>
          </p:spPr>
        </p:pic>
        <p:sp>
          <p:nvSpPr>
            <p:cNvPr id="32" name="テキスト ボックス 31"/>
            <p:cNvSpPr txBox="1"/>
            <p:nvPr/>
          </p:nvSpPr>
          <p:spPr>
            <a:xfrm>
              <a:off x="5941561" y="862838"/>
              <a:ext cx="590994" cy="369332"/>
            </a:xfrm>
            <a:prstGeom prst="rect">
              <a:avLst/>
            </a:prstGeom>
            <a:solidFill>
              <a:schemeClr val="tx1">
                <a:alpha val="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800" b="0" dirty="0" smtClean="0">
                  <a:solidFill>
                    <a:schemeClr val="accent4">
                      <a:lumMod val="10000"/>
                    </a:schemeClr>
                  </a:solidFill>
                </a:rPr>
                <a:t>h</a:t>
              </a:r>
              <a:r>
                <a:rPr lang="en-US" altLang="ja-JP" sz="1800" b="0" baseline="30000" dirty="0" smtClean="0">
                  <a:solidFill>
                    <a:schemeClr val="accent4">
                      <a:lumMod val="10000"/>
                    </a:schemeClr>
                  </a:solidFill>
                </a:rPr>
                <a:t>0</a:t>
              </a:r>
              <a:r>
                <a:rPr lang="en-US" altLang="ja-JP" sz="1800" b="0" dirty="0" smtClean="0">
                  <a:solidFill>
                    <a:schemeClr val="accent4">
                      <a:lumMod val="10000"/>
                    </a:schemeClr>
                  </a:solidFill>
                </a:rPr>
                <a:t> ~</a:t>
              </a:r>
              <a:endParaRPr kumimoji="1" lang="ja-JP" altLang="en-US" sz="1800" b="0" dirty="0"/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6845568" y="1245820"/>
            <a:ext cx="66511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800" dirty="0" smtClean="0">
                <a:solidFill>
                  <a:srgbClr val="FF0000"/>
                </a:solidFill>
              </a:rPr>
              <a:t>T</a:t>
            </a:r>
            <a:r>
              <a:rPr lang="en-US" altLang="ja-JP" sz="1800" baseline="-25000" dirty="0" smtClean="0">
                <a:solidFill>
                  <a:srgbClr val="FF0000"/>
                </a:solidFill>
              </a:rPr>
              <a:t>U32</a:t>
            </a:r>
            <a:endParaRPr kumimoji="1" lang="ja-JP" altLang="en-US" sz="18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528520" y="1259468"/>
            <a:ext cx="78789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800" dirty="0" smtClean="0">
                <a:solidFill>
                  <a:srgbClr val="FF0000"/>
                </a:solidFill>
              </a:rPr>
              <a:t>M</a:t>
            </a:r>
            <a:r>
              <a:rPr lang="en-US" altLang="ja-JP" sz="1800" baseline="30000" dirty="0" smtClean="0">
                <a:solidFill>
                  <a:srgbClr val="FF0000"/>
                </a:solidFill>
              </a:rPr>
              <a:t>2</a:t>
            </a:r>
            <a:r>
              <a:rPr lang="en-US" altLang="ja-JP" sz="1800" baseline="-25000" dirty="0" smtClean="0">
                <a:solidFill>
                  <a:srgbClr val="FF0000"/>
                </a:solidFill>
              </a:rPr>
              <a:t>U23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09668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/>
          <p:cNvSpPr txBox="1"/>
          <p:nvPr/>
        </p:nvSpPr>
        <p:spPr>
          <a:xfrm>
            <a:off x="1187624" y="332656"/>
            <a:ext cx="6480720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Contours of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in </a:t>
            </a:r>
            <a:r>
              <a:rPr lang="en-US" altLang="ja-JP" dirty="0" smtClean="0">
                <a:solidFill>
                  <a:srgbClr val="FF0000"/>
                </a:solidFill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U32 </a:t>
            </a:r>
            <a:r>
              <a:rPr lang="en-US" altLang="ja-JP" dirty="0" smtClean="0">
                <a:solidFill>
                  <a:srgbClr val="FF0000"/>
                </a:solidFill>
              </a:rPr>
              <a:t>- M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U23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plane</a:t>
            </a:r>
            <a:endParaRPr lang="en-US" altLang="ja-JP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023" y="1052736"/>
            <a:ext cx="5880942" cy="5400600"/>
          </a:xfrm>
          <a:prstGeom prst="rect">
            <a:avLst/>
          </a:prstGeom>
        </p:spPr>
      </p:pic>
      <p:sp>
        <p:nvSpPr>
          <p:cNvPr id="2" name="円/楕円 1"/>
          <p:cNvSpPr/>
          <p:nvPr/>
        </p:nvSpPr>
        <p:spPr bwMode="auto">
          <a:xfrm>
            <a:off x="5912070" y="4365104"/>
            <a:ext cx="1506813" cy="144016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" name="円/楕円 4"/>
          <p:cNvSpPr/>
          <p:nvPr/>
        </p:nvSpPr>
        <p:spPr bwMode="auto">
          <a:xfrm>
            <a:off x="2129083" y="980728"/>
            <a:ext cx="1506813" cy="144016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485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539552" y="764704"/>
            <a:ext cx="7920880" cy="5963014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5" y="851261"/>
            <a:ext cx="3168353" cy="293777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1095" y="3789040"/>
            <a:ext cx="3312368" cy="293867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911" y="847430"/>
            <a:ext cx="3312369" cy="292043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67544" y="116632"/>
            <a:ext cx="7920880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Correlations among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-&gt; b s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err="1">
                <a:solidFill>
                  <a:srgbClr val="FF0000"/>
                </a:solidFill>
              </a:rPr>
              <a:t>tan</a:t>
            </a:r>
            <a:r>
              <a:rPr lang="en-US" altLang="ja-JP" dirty="0" err="1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091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 bwMode="auto">
          <a:xfrm>
            <a:off x="1547664" y="3501008"/>
            <a:ext cx="6264696" cy="504056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2" name="Object 17"/>
          <p:cNvGraphicFramePr>
            <a:graphicFrameLocks noChangeAspect="1"/>
          </p:cNvGraphicFramePr>
          <p:nvPr>
            <p:extLst/>
          </p:nvPr>
        </p:nvGraphicFramePr>
        <p:xfrm>
          <a:off x="4038848" y="3547740"/>
          <a:ext cx="1541264" cy="385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838" name="数式" r:id="rId4" imgW="965160" imgH="241200" progId="Equation.3">
                  <p:embed/>
                </p:oleObj>
              </mc:Choice>
              <mc:Fallback>
                <p:oleObj name="数式" r:id="rId4" imgW="965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848" y="3547740"/>
                        <a:ext cx="1541264" cy="385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8"/>
          <p:cNvGraphicFramePr>
            <a:graphicFrameLocks noChangeAspect="1"/>
          </p:cNvGraphicFramePr>
          <p:nvPr>
            <p:extLst/>
          </p:nvPr>
        </p:nvGraphicFramePr>
        <p:xfrm>
          <a:off x="5827879" y="3547740"/>
          <a:ext cx="1480425" cy="385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839" name="数式" r:id="rId6" imgW="927000" imgH="241200" progId="Equation.3">
                  <p:embed/>
                </p:oleObj>
              </mc:Choice>
              <mc:Fallback>
                <p:oleObj name="数式" r:id="rId6" imgW="927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7879" y="3547740"/>
                        <a:ext cx="1480425" cy="385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0"/>
          <p:cNvGraphicFramePr>
            <a:graphicFrameLocks noChangeAspect="1"/>
          </p:cNvGraphicFramePr>
          <p:nvPr>
            <p:extLst/>
          </p:nvPr>
        </p:nvGraphicFramePr>
        <p:xfrm>
          <a:off x="3158885" y="3573016"/>
          <a:ext cx="621027" cy="372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840" name="数式" r:id="rId8" imgW="380880" imgH="228600" progId="Equation.3">
                  <p:embed/>
                </p:oleObj>
              </mc:Choice>
              <mc:Fallback>
                <p:oleObj name="数式" r:id="rId8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8885" y="3573016"/>
                        <a:ext cx="621027" cy="3726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>
            <p:extLst/>
          </p:nvPr>
        </p:nvGraphicFramePr>
        <p:xfrm>
          <a:off x="1619673" y="3592544"/>
          <a:ext cx="1368151" cy="371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841" name="数式" r:id="rId10" imgW="749160" imgH="203040" progId="Equation.3">
                  <p:embed/>
                </p:oleObj>
              </mc:Choice>
              <mc:Fallback>
                <p:oleObj name="数式" r:id="rId10" imgW="749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3" y="3592544"/>
                        <a:ext cx="1368151" cy="3710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7" name="Rectangle 8"/>
          <p:cNvSpPr>
            <a:spLocks noGrp="1" noChangeArrowheads="1"/>
          </p:cNvSpPr>
          <p:nvPr>
            <p:ph idx="1"/>
          </p:nvPr>
        </p:nvSpPr>
        <p:spPr>
          <a:xfrm>
            <a:off x="993056" y="884336"/>
            <a:ext cx="7632848" cy="5904656"/>
          </a:xfrm>
        </p:spPr>
        <p:txBody>
          <a:bodyPr/>
          <a:lstStyle/>
          <a:p>
            <a:pPr>
              <a:buNone/>
            </a:pPr>
            <a:endParaRPr lang="en-US" altLang="ja-JP" sz="1400" b="1" i="1" dirty="0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We respect the following experimental and theoretical constraints:</a:t>
            </a:r>
          </a:p>
          <a:p>
            <a:pPr>
              <a:lnSpc>
                <a:spcPts val="1600"/>
              </a:lnSpc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(1)  The LHC limits on the masses of squarks, sleptons, gluino, charginos and neutralinos.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(2)  The constraint on </a:t>
            </a:r>
            <a:r>
              <a:rPr lang="en-US" altLang="ja-JP" sz="1400" b="1" i="1" noProof="1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ja-JP" sz="1600" b="1" i="1" kern="1200" noProof="1" smtClean="0">
                <a:latin typeface="Times New Roman" pitchFamily="18" charset="0"/>
                <a:ea typeface="ＭＳ Ｐゴシック" pitchFamily="50" charset="-128"/>
              </a:rPr>
              <a:t>m</a:t>
            </a:r>
            <a:r>
              <a:rPr lang="en-US" altLang="ja-JP" sz="1600" b="1" i="1" kern="1200" baseline="-25000" noProof="1" smtClean="0">
                <a:latin typeface="Times New Roman" pitchFamily="18" charset="0"/>
                <a:ea typeface="ＭＳ Ｐゴシック" pitchFamily="50" charset="-128"/>
              </a:rPr>
              <a:t>A / H+ , </a:t>
            </a:r>
            <a:r>
              <a:rPr lang="en-US" altLang="ja-JP" sz="1600" b="1" i="1" kern="1200" noProof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ＭＳ Ｐゴシック" pitchFamily="50" charset="-128"/>
              </a:rPr>
              <a:t>tan</a:t>
            </a:r>
            <a:r>
              <a:rPr lang="en-US" altLang="ja-JP" sz="1600" b="1" i="1" kern="1200" noProof="1" smtClean="0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</a:t>
            </a:r>
            <a:r>
              <a:rPr lang="en-US" altLang="ja-JP" sz="1600" kern="1200" noProof="1" smtClean="0"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400" b="1" i="1" noProof="1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ja-JP" sz="1600" b="1" i="1" noProof="1" smtClean="0">
                <a:latin typeface="Times New Roman" pitchFamily="18" charset="0"/>
              </a:rPr>
              <a:t> from MSSM Higgs boson search at LHC. 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AutoNum type="arabicParenBoth" startAt="3"/>
            </a:pPr>
            <a:r>
              <a:rPr lang="en-US" altLang="ja-JP" sz="1600" b="1" i="1" noProof="1" smtClean="0">
                <a:latin typeface="Times New Roman" pitchFamily="18" charset="0"/>
              </a:rPr>
              <a:t>The constraints on the QFV parameters from the B &amp; K meson data.</a:t>
            </a:r>
          </a:p>
          <a:p>
            <a:pPr>
              <a:buNone/>
            </a:pPr>
            <a:endParaRPr lang="en-US" altLang="ja-JP" sz="1600" b="1" i="1" noProof="1" smtClean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                                                                                                                       </a:t>
            </a:r>
            <a:r>
              <a:rPr lang="en-US" altLang="ja-JP" sz="16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</a:t>
            </a: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etc.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(4) </a:t>
            </a: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ja-JP" sz="1600" b="1" i="1" noProof="1" smtClean="0">
                <a:latin typeface="Times New Roman" pitchFamily="18" charset="0"/>
              </a:rPr>
              <a:t>The constraints from the observed Higgs boson mass and couplings at LHC ; e.g.</a:t>
            </a:r>
          </a:p>
          <a:p>
            <a:pPr>
              <a:buNone/>
            </a:pPr>
            <a:r>
              <a:rPr lang="en-US" altLang="ja-JP" sz="1600" b="1" i="1" noProof="1">
                <a:latin typeface="Times New Roman" pitchFamily="18" charset="0"/>
              </a:rPr>
              <a:t> </a:t>
            </a:r>
            <a:r>
              <a:rPr lang="en-US" altLang="ja-JP" sz="1600" b="1" i="1" noProof="1" smtClean="0">
                <a:latin typeface="Times New Roman" pitchFamily="18" charset="0"/>
              </a:rPr>
              <a:t>          121.6 GeV &lt; m_h</a:t>
            </a:r>
            <a:r>
              <a:rPr lang="en-US" altLang="ja-JP" sz="1600" b="1" i="1" baseline="30000" noProof="1" smtClean="0">
                <a:latin typeface="Times New Roman" pitchFamily="18" charset="0"/>
              </a:rPr>
              <a:t>0</a:t>
            </a:r>
            <a:r>
              <a:rPr lang="en-US" altLang="ja-JP" sz="1600" b="1" i="1" noProof="1" smtClean="0">
                <a:latin typeface="Times New Roman" pitchFamily="18" charset="0"/>
              </a:rPr>
              <a:t> &lt; 128.6 </a:t>
            </a:r>
            <a:r>
              <a:rPr lang="en-US" altLang="ja-JP" sz="1600" b="1" i="1" noProof="1">
                <a:latin typeface="Times New Roman" pitchFamily="18" charset="0"/>
              </a:rPr>
              <a:t>GeV (allowing for theoretical uncertainty) ,</a:t>
            </a: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           0.71 &lt; </a:t>
            </a:r>
            <a:r>
              <a:rPr lang="en-US" altLang="ja-JP" sz="1600" b="1" i="1" noProof="1" smtClean="0">
                <a:latin typeface="Symbol" panose="05050102010706020507" pitchFamily="18" charset="2"/>
              </a:rPr>
              <a:t>k</a:t>
            </a:r>
            <a:r>
              <a:rPr lang="en-US" altLang="ja-JP" sz="1600" b="1" i="1" baseline="-25000" noProof="1" smtClean="0">
                <a:latin typeface="+mj-lt"/>
              </a:rPr>
              <a:t>b </a:t>
            </a:r>
            <a:r>
              <a:rPr lang="en-US" altLang="ja-JP" sz="1600" b="1" i="1" noProof="1">
                <a:latin typeface="Times New Roman" pitchFamily="18" charset="0"/>
              </a:rPr>
              <a:t>&lt; </a:t>
            </a:r>
            <a:r>
              <a:rPr lang="en-US" altLang="ja-JP" sz="1600" b="1" i="1" noProof="1" smtClean="0">
                <a:latin typeface="Times New Roman" pitchFamily="18" charset="0"/>
              </a:rPr>
              <a:t>1.43 (ATLAS),    0.56 </a:t>
            </a:r>
            <a:r>
              <a:rPr lang="en-US" altLang="ja-JP" sz="1600" b="1" i="1" noProof="1">
                <a:latin typeface="Times New Roman" pitchFamily="18" charset="0"/>
              </a:rPr>
              <a:t>&lt; </a:t>
            </a:r>
            <a:r>
              <a:rPr lang="en-US" altLang="ja-JP" sz="1600" b="1" i="1" noProof="1">
                <a:latin typeface="Symbol" panose="05050102010706020507" pitchFamily="18" charset="2"/>
              </a:rPr>
              <a:t>k</a:t>
            </a:r>
            <a:r>
              <a:rPr lang="en-US" altLang="ja-JP" sz="1600" b="1" i="1" baseline="-25000" noProof="1"/>
              <a:t>b </a:t>
            </a:r>
            <a:r>
              <a:rPr lang="en-US" altLang="ja-JP" sz="1600" b="1" i="1" noProof="1">
                <a:latin typeface="Times New Roman" pitchFamily="18" charset="0"/>
              </a:rPr>
              <a:t>&lt; </a:t>
            </a:r>
            <a:r>
              <a:rPr lang="en-US" altLang="ja-JP" sz="1600" b="1" i="1" noProof="1" smtClean="0">
                <a:latin typeface="Times New Roman" pitchFamily="18" charset="0"/>
              </a:rPr>
              <a:t>1.70 (CMS) </a:t>
            </a:r>
          </a:p>
          <a:p>
            <a:pPr>
              <a:lnSpc>
                <a:spcPts val="1600"/>
              </a:lnSpc>
              <a:buNone/>
            </a:pPr>
            <a:endParaRPr lang="en-US" altLang="ja-JP" sz="1600" b="1" i="1" noProof="1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(5) </a:t>
            </a:r>
            <a:r>
              <a:rPr lang="en-US" altLang="ja-JP" sz="1600" b="1" i="1" noProof="1">
                <a:latin typeface="Times New Roman" pitchFamily="18" charset="0"/>
              </a:rPr>
              <a:t>The experimental limit on SUSY contributions to the electroweak  </a:t>
            </a:r>
            <a:r>
              <a:rPr lang="en-US" altLang="ja-JP" sz="1600" b="1" i="1" noProof="1">
                <a:latin typeface="Symbol" pitchFamily="18" charset="2"/>
              </a:rPr>
              <a:t>r  </a:t>
            </a:r>
            <a:r>
              <a:rPr lang="en-US" altLang="ja-JP" sz="1600" b="1" i="1" noProof="1">
                <a:latin typeface="Times New Roman" pitchFamily="18" charset="0"/>
              </a:rPr>
              <a:t>parameter</a:t>
            </a:r>
          </a:p>
          <a:p>
            <a:pPr>
              <a:buNone/>
            </a:pPr>
            <a:r>
              <a:rPr lang="en-US" altLang="ja-JP" sz="1600" b="1" i="1" dirty="0">
                <a:latin typeface="Times New Roman" pitchFamily="18" charset="0"/>
              </a:rPr>
              <a:t>      </a:t>
            </a:r>
            <a:r>
              <a:rPr lang="en-US" altLang="ja-JP" sz="1600" b="1" i="1" noProof="1">
                <a:latin typeface="Symbol" pitchFamily="18" charset="2"/>
              </a:rPr>
              <a:t>D r </a:t>
            </a:r>
            <a:r>
              <a:rPr lang="en-US" altLang="ja-JP" sz="1600" b="1" i="1" noProof="1">
                <a:latin typeface="Times New Roman" pitchFamily="18" charset="0"/>
                <a:cs typeface="Times New Roman" pitchFamily="18" charset="0"/>
              </a:rPr>
              <a:t>(SUSY) &lt; 0.0012.</a:t>
            </a:r>
            <a:endParaRPr lang="en-US" altLang="ja-JP" sz="1600" b="1" i="1" dirty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(6)  Theoretical constraints from the vacuum stability conditions for the</a:t>
            </a:r>
          </a:p>
          <a:p>
            <a:pPr>
              <a:lnSpc>
                <a:spcPts val="1600"/>
              </a:lnSpc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       trilinear couplings T</a:t>
            </a:r>
            <a:r>
              <a:rPr lang="en-US" altLang="ja-JP" sz="1600" b="1" i="1" baseline="-25000" noProof="1" smtClean="0">
                <a:latin typeface="Times New Roman" pitchFamily="18" charset="0"/>
              </a:rPr>
              <a:t>U</a:t>
            </a:r>
            <a:r>
              <a:rPr lang="en-US" altLang="ja-JP" sz="1600" b="1" i="1" baseline="-25000" noProof="1" smtClean="0">
                <a:latin typeface="Symbol" panose="05050102010706020507" pitchFamily="18" charset="2"/>
              </a:rPr>
              <a:t>ab</a:t>
            </a:r>
            <a:r>
              <a:rPr lang="en-US" altLang="ja-JP" sz="1600" b="1" i="1" noProof="1" smtClean="0">
                <a:latin typeface="Times New Roman" pitchFamily="18" charset="0"/>
              </a:rPr>
              <a:t> </a:t>
            </a:r>
            <a:r>
              <a:rPr lang="ja-JP" altLang="en-US" sz="1600" b="1" i="1" noProof="1">
                <a:latin typeface="Times New Roman" pitchFamily="18" charset="0"/>
              </a:rPr>
              <a:t> </a:t>
            </a:r>
            <a:r>
              <a:rPr lang="en-US" altLang="ja-JP" sz="1600" b="1" i="1" noProof="1" smtClean="0">
                <a:latin typeface="Times New Roman" pitchFamily="18" charset="0"/>
              </a:rPr>
              <a:t>and T</a:t>
            </a:r>
            <a:r>
              <a:rPr lang="en-US" altLang="ja-JP" sz="1600" b="1" i="1" baseline="-25000" noProof="1" smtClean="0">
                <a:latin typeface="Times New Roman" pitchFamily="18" charset="0"/>
              </a:rPr>
              <a:t>D</a:t>
            </a:r>
            <a:r>
              <a:rPr lang="en-US" altLang="ja-JP" sz="1600" b="1" i="1" baseline="-25000" noProof="1" smtClean="0">
                <a:latin typeface="Symbol" panose="05050102010706020507" pitchFamily="18" charset="2"/>
              </a:rPr>
              <a:t>ab</a:t>
            </a:r>
            <a:r>
              <a:rPr lang="en-US" altLang="ja-JP" sz="1600" b="1" i="1" baseline="-25000" noProof="1" smtClean="0">
                <a:latin typeface="Times New Roman" pitchFamily="18" charset="0"/>
              </a:rPr>
              <a:t> </a:t>
            </a:r>
            <a:r>
              <a:rPr lang="en-US" altLang="ja-JP" sz="1600" b="1" i="1" noProof="1" smtClean="0">
                <a:latin typeface="Times New Roman" pitchFamily="18" charset="0"/>
              </a:rPr>
              <a:t>.</a:t>
            </a:r>
            <a:r>
              <a:rPr lang="ja-JP" altLang="en-US" sz="1600" b="1" i="1" noProof="1">
                <a:latin typeface="Times New Roman" pitchFamily="18" charset="0"/>
              </a:rPr>
              <a:t> </a:t>
            </a:r>
            <a:endParaRPr lang="en-US" altLang="ja-JP" sz="1600" b="1" i="1" noProof="1" smtClean="0">
              <a:latin typeface="Times New Roman" pitchFamily="18" charset="0"/>
            </a:endParaRPr>
          </a:p>
        </p:txBody>
      </p:sp>
      <p:sp>
        <p:nvSpPr>
          <p:cNvPr id="206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4625"/>
            <a:ext cx="7859713" cy="864096"/>
          </a:xfrm>
        </p:spPr>
        <p:txBody>
          <a:bodyPr/>
          <a:lstStyle/>
          <a:p>
            <a:pPr eaLnBrk="1" hangingPunct="1"/>
            <a:r>
              <a:rPr lang="en-US" altLang="ja-JP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ja-JP" dirty="0" smtClean="0"/>
              <a:t>. </a:t>
            </a:r>
            <a:r>
              <a:rPr lang="en-US" altLang="ja-JP" b="1" i="1" u="sng" dirty="0" smtClean="0">
                <a:latin typeface="Times New Roman" pitchFamily="18" charset="0"/>
              </a:rPr>
              <a:t>Constraints on the MSSM</a:t>
            </a:r>
          </a:p>
        </p:txBody>
      </p:sp>
    </p:spTree>
    <p:extLst>
      <p:ext uri="{BB962C8B-B14F-4D97-AF65-F5344CB8AC3E}">
        <p14:creationId xmlns:p14="http://schemas.microsoft.com/office/powerpoint/2010/main" val="286113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323528" y="1340768"/>
            <a:ext cx="8568952" cy="352839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7504" y="692696"/>
            <a:ext cx="8784976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Effect of </a:t>
            </a:r>
            <a:r>
              <a:rPr lang="en-US" altLang="ja-JP" dirty="0" err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Resummation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of 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the bottom Yukawa coupling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at 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large </a:t>
            </a:r>
            <a:r>
              <a:rPr lang="en-US" altLang="ja-JP" dirty="0" err="1" smtClean="0">
                <a:solidFill>
                  <a:schemeClr val="accent4">
                    <a:lumMod val="10000"/>
                  </a:schemeClr>
                </a:solidFill>
              </a:rPr>
              <a:t>tan</a:t>
            </a:r>
            <a:r>
              <a:rPr lang="en-US" altLang="ja-JP" dirty="0" err="1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</a:rPr>
              <a:t>b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7544" y="1418000"/>
            <a:ext cx="82089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A</a:t>
            </a:r>
            <a:r>
              <a:rPr lang="en-US" altLang="ja-JP" sz="2000" dirty="0" smtClean="0">
                <a:solidFill>
                  <a:srgbClr val="FF0000"/>
                </a:solidFill>
              </a:rPr>
              <a:t>s </a:t>
            </a:r>
            <a:r>
              <a:rPr lang="en-US" altLang="ja-JP" sz="2000" dirty="0">
                <a:solidFill>
                  <a:srgbClr val="FF0000"/>
                </a:solidFill>
              </a:rPr>
              <a:t>for 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 </a:t>
            </a:r>
            <a:r>
              <a:rPr lang="en-US" altLang="ja-JP" sz="2000" i="0" dirty="0" smtClean="0">
                <a:solidFill>
                  <a:srgbClr val="FF0000"/>
                </a:solidFill>
              </a:rPr>
              <a:t>(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h</a:t>
            </a:r>
            <a:r>
              <a:rPr lang="en-US" altLang="ja-JP" sz="20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-&gt; b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 </a:t>
            </a:r>
            <a:r>
              <a:rPr lang="en-US" altLang="ja-JP" sz="2000" i="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)</a:t>
            </a:r>
            <a:r>
              <a:rPr lang="en-US" altLang="ja-JP" sz="2000" i="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&amp;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 </a:t>
            </a:r>
            <a:r>
              <a:rPr lang="en-US" altLang="ja-JP" sz="2000" i="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h</a:t>
            </a:r>
            <a:r>
              <a:rPr lang="en-US" altLang="ja-JP" sz="20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i="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)</a:t>
            </a:r>
            <a:r>
              <a:rPr lang="en-US" altLang="ja-JP" sz="2000" i="0" dirty="0" smtClean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,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chemeClr val="tx2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/>
              <a:t>we </a:t>
            </a:r>
            <a:r>
              <a:rPr lang="en-US" altLang="ja-JP" sz="2000" dirty="0"/>
              <a:t>have considered the large </a:t>
            </a:r>
            <a:r>
              <a:rPr lang="en-US" altLang="ja-JP" sz="2000" dirty="0" err="1" smtClean="0"/>
              <a:t>tan</a:t>
            </a:r>
            <a:r>
              <a:rPr lang="en-US" altLang="ja-JP" sz="2000" dirty="0" err="1" smtClean="0">
                <a:latin typeface="Symbol" panose="05050102010706020507" pitchFamily="18" charset="2"/>
              </a:rPr>
              <a:t>b</a:t>
            </a:r>
            <a:r>
              <a:rPr lang="en-US" altLang="ja-JP" sz="2000" dirty="0" smtClean="0"/>
              <a:t> </a:t>
            </a:r>
          </a:p>
          <a:p>
            <a:r>
              <a:rPr lang="en-US" altLang="ja-JP" sz="2000" dirty="0" smtClean="0"/>
              <a:t>enhancement </a:t>
            </a:r>
            <a:r>
              <a:rPr lang="en-US" altLang="ja-JP" sz="2000" dirty="0"/>
              <a:t>and the </a:t>
            </a:r>
            <a:r>
              <a:rPr lang="en-US" altLang="ja-JP" sz="2000" dirty="0" err="1"/>
              <a:t>resummation</a:t>
            </a:r>
            <a:r>
              <a:rPr lang="en-US" altLang="ja-JP" sz="2000" dirty="0"/>
              <a:t> of the bottom Yukawa coupling </a:t>
            </a:r>
            <a:r>
              <a:rPr lang="en-US" altLang="ja-JP" sz="2000" i="0" dirty="0" smtClean="0"/>
              <a:t>[</a:t>
            </a:r>
            <a:r>
              <a:rPr lang="en-US" altLang="ja-JP" sz="2000" i="0" dirty="0"/>
              <a:t>1</a:t>
            </a:r>
            <a:r>
              <a:rPr lang="en-US" altLang="ja-JP" sz="2000" i="0" dirty="0" smtClean="0"/>
              <a:t>]</a:t>
            </a:r>
            <a:r>
              <a:rPr lang="en-US" altLang="ja-JP" sz="2000" dirty="0" smtClean="0"/>
              <a:t>. </a:t>
            </a:r>
            <a:endParaRPr lang="en-US" altLang="ja-JP" sz="2000" dirty="0"/>
          </a:p>
          <a:p>
            <a:r>
              <a:rPr lang="en-US" altLang="ja-JP" sz="2000" dirty="0" smtClean="0"/>
              <a:t>It </a:t>
            </a:r>
            <a:r>
              <a:rPr lang="en-US" altLang="ja-JP" sz="2000" dirty="0"/>
              <a:t>turns out, however, that in our case with large </a:t>
            </a:r>
            <a:r>
              <a:rPr lang="en-US" altLang="ja-JP" sz="2000" dirty="0" smtClean="0"/>
              <a:t>m</a:t>
            </a:r>
            <a:r>
              <a:rPr lang="en-US" altLang="ja-JP" sz="2000" baseline="-25000" dirty="0" smtClean="0"/>
              <a:t>A  </a:t>
            </a:r>
            <a:r>
              <a:rPr lang="en-US" altLang="ja-JP" sz="2000" dirty="0" smtClean="0"/>
              <a:t>close </a:t>
            </a:r>
            <a:r>
              <a:rPr lang="en-US" altLang="ja-JP" sz="2000" dirty="0"/>
              <a:t>to the </a:t>
            </a:r>
            <a:r>
              <a:rPr lang="en-US" altLang="ja-JP" sz="2000" dirty="0" smtClean="0"/>
              <a:t>decoupling Higgs limit</a:t>
            </a:r>
            <a:r>
              <a:rPr lang="en-US" altLang="ja-JP" sz="2000" dirty="0"/>
              <a:t>, the </a:t>
            </a:r>
            <a:r>
              <a:rPr lang="en-US" altLang="ja-JP" sz="2000" dirty="0" err="1">
                <a:solidFill>
                  <a:srgbClr val="FF0000"/>
                </a:solidFill>
              </a:rPr>
              <a:t>resummation</a:t>
            </a:r>
            <a:r>
              <a:rPr lang="en-US" altLang="ja-JP" sz="2000" dirty="0">
                <a:solidFill>
                  <a:srgbClr val="FF0000"/>
                </a:solidFill>
              </a:rPr>
              <a:t> effect 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(D</a:t>
            </a:r>
            <a:r>
              <a:rPr lang="en-US" altLang="ja-JP" sz="2800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b</a:t>
            </a:r>
            <a:r>
              <a:rPr lang="en-US" altLang="ja-JP" sz="2000" dirty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effect) is </a:t>
            </a:r>
            <a:r>
              <a:rPr lang="en-US" altLang="ja-JP" sz="2000" dirty="0">
                <a:solidFill>
                  <a:srgbClr val="FF0000"/>
                </a:solidFill>
              </a:rPr>
              <a:t>very small (&lt; 0.1</a:t>
            </a:r>
            <a:r>
              <a:rPr lang="en-US" altLang="ja-JP" sz="2000" dirty="0" smtClean="0">
                <a:solidFill>
                  <a:srgbClr val="FF0000"/>
                </a:solidFill>
              </a:rPr>
              <a:t>%) </a:t>
            </a:r>
            <a:r>
              <a:rPr lang="en-US" altLang="ja-JP" sz="2000" i="0" dirty="0" smtClean="0">
                <a:solidFill>
                  <a:srgbClr val="FF0000"/>
                </a:solidFill>
              </a:rPr>
              <a:t>[2]</a:t>
            </a:r>
            <a:r>
              <a:rPr lang="en-US" altLang="ja-JP" sz="2000" dirty="0" smtClean="0">
                <a:solidFill>
                  <a:srgbClr val="FF0000"/>
                </a:solidFill>
              </a:rPr>
              <a:t>.</a:t>
            </a:r>
            <a:endParaRPr lang="en-US" altLang="ja-JP" sz="2000" dirty="0">
              <a:solidFill>
                <a:srgbClr val="FF0000"/>
              </a:solidFill>
            </a:endParaRPr>
          </a:p>
          <a:p>
            <a:endParaRPr lang="en-US" altLang="ja-JP" sz="2000" dirty="0"/>
          </a:p>
          <a:p>
            <a:r>
              <a:rPr lang="en-US" altLang="ja-JP" sz="2000" i="0" dirty="0" smtClean="0"/>
              <a:t>[1]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M. </a:t>
            </a:r>
            <a:r>
              <a:rPr lang="en-US" altLang="ja-JP" sz="2000" dirty="0" err="1" smtClean="0"/>
              <a:t>Carena</a:t>
            </a:r>
            <a:r>
              <a:rPr lang="en-US" altLang="ja-JP" sz="2000" dirty="0" smtClean="0"/>
              <a:t> et al., </a:t>
            </a:r>
            <a:r>
              <a:rPr lang="en-US" altLang="ja-JP" sz="2000" dirty="0" err="1" smtClean="0"/>
              <a:t>Nucl</a:t>
            </a:r>
            <a:r>
              <a:rPr lang="en-US" altLang="ja-JP" sz="2000" dirty="0"/>
              <a:t>. Phys. B 577 (2000) 88 [</a:t>
            </a:r>
            <a:r>
              <a:rPr lang="en-US" altLang="ja-JP" sz="2000" dirty="0" err="1" smtClean="0"/>
              <a:t>hep-ph</a:t>
            </a:r>
            <a:r>
              <a:rPr lang="en-US" altLang="ja-JP" sz="2000" dirty="0" smtClean="0"/>
              <a:t>/9912516</a:t>
            </a:r>
            <a:r>
              <a:rPr lang="en-US" altLang="ja-JP" sz="2000" dirty="0"/>
              <a:t>]. </a:t>
            </a:r>
            <a:endParaRPr lang="en-US" altLang="ja-JP" sz="2000" dirty="0" smtClean="0"/>
          </a:p>
          <a:p>
            <a:r>
              <a:rPr lang="en-US" altLang="ja-JP" sz="2000" i="0" dirty="0" smtClean="0"/>
              <a:t>[2] </a:t>
            </a:r>
            <a:r>
              <a:rPr lang="en-US" altLang="ja-JP" sz="2000" dirty="0"/>
              <a:t>H. </a:t>
            </a:r>
            <a:r>
              <a:rPr lang="en-US" altLang="ja-JP" sz="2000" dirty="0" err="1"/>
              <a:t>Eberl</a:t>
            </a:r>
            <a:r>
              <a:rPr lang="en-US" altLang="ja-JP" sz="2000" dirty="0"/>
              <a:t>, E. </a:t>
            </a:r>
            <a:r>
              <a:rPr lang="en-US" altLang="ja-JP" sz="2000" dirty="0" err="1"/>
              <a:t>Ginina</a:t>
            </a:r>
            <a:r>
              <a:rPr lang="en-US" altLang="ja-JP" sz="2000" dirty="0"/>
              <a:t>, A. </a:t>
            </a:r>
            <a:r>
              <a:rPr lang="en-US" altLang="ja-JP" sz="2000" dirty="0" err="1"/>
              <a:t>Bartl</a:t>
            </a:r>
            <a:r>
              <a:rPr lang="en-US" altLang="ja-JP" sz="2000" dirty="0"/>
              <a:t>, K. Hidaka and W. </a:t>
            </a:r>
            <a:r>
              <a:rPr lang="en-US" altLang="ja-JP" sz="2000" dirty="0" err="1"/>
              <a:t>Majerotto</a:t>
            </a:r>
            <a:r>
              <a:rPr lang="en-US" altLang="ja-JP" sz="2000" dirty="0"/>
              <a:t>, JHEP 06 </a:t>
            </a:r>
            <a:r>
              <a:rPr lang="en-US" altLang="ja-JP" sz="2000" dirty="0" smtClean="0"/>
              <a:t>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(</a:t>
            </a:r>
            <a:r>
              <a:rPr lang="en-US" altLang="ja-JP" sz="2000" dirty="0"/>
              <a:t>2016) 143 [arXiv:1604.02366 [</a:t>
            </a:r>
            <a:r>
              <a:rPr lang="en-US" altLang="ja-JP" sz="2000" dirty="0" err="1"/>
              <a:t>hep-ph</a:t>
            </a:r>
            <a:r>
              <a:rPr lang="en-US" altLang="ja-JP" sz="2000" dirty="0" smtClean="0"/>
              <a:t>]];</a:t>
            </a:r>
            <a:endParaRPr lang="en-US" altLang="ja-JP" sz="2000" i="0" dirty="0" smtClean="0"/>
          </a:p>
          <a:p>
            <a:r>
              <a:rPr lang="en-US" altLang="ja-JP" sz="2000" i="0" dirty="0" smtClean="0"/>
              <a:t>     </a:t>
            </a:r>
            <a:r>
              <a:rPr lang="en-US" altLang="ja-JP" sz="2000" dirty="0" smtClean="0"/>
              <a:t>E</a:t>
            </a:r>
            <a:r>
              <a:rPr lang="en-US" altLang="ja-JP" sz="2000" dirty="0"/>
              <a:t>. </a:t>
            </a:r>
            <a:r>
              <a:rPr lang="en-US" altLang="ja-JP" sz="2000" dirty="0" err="1"/>
              <a:t>Ginina</a:t>
            </a:r>
            <a:r>
              <a:rPr lang="en-US" altLang="ja-JP" sz="2000" dirty="0"/>
              <a:t>, A. </a:t>
            </a:r>
            <a:r>
              <a:rPr lang="en-US" altLang="ja-JP" sz="2000" dirty="0" err="1"/>
              <a:t>Bartl</a:t>
            </a:r>
            <a:r>
              <a:rPr lang="en-US" altLang="ja-JP" sz="2000" dirty="0"/>
              <a:t>, H. </a:t>
            </a:r>
            <a:r>
              <a:rPr lang="en-US" altLang="ja-JP" sz="2000" dirty="0" err="1"/>
              <a:t>Eberl</a:t>
            </a:r>
            <a:r>
              <a:rPr lang="en-US" altLang="ja-JP" sz="2000" dirty="0"/>
              <a:t>, K. Hidaka and W. </a:t>
            </a:r>
            <a:r>
              <a:rPr lang="en-US" altLang="ja-JP" sz="2000" dirty="0" err="1"/>
              <a:t>Majerotto</a:t>
            </a:r>
            <a:r>
              <a:rPr lang="en-US" altLang="ja-JP" sz="2000" dirty="0"/>
              <a:t>, </a:t>
            </a:r>
            <a:endParaRPr lang="en-US" altLang="ja-JP" sz="2000" dirty="0" smtClean="0"/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</a:t>
            </a:r>
            <a:r>
              <a:rPr lang="en-US" altLang="ja-JP" sz="2000" dirty="0" err="1" smtClean="0"/>
              <a:t>PoS</a:t>
            </a:r>
            <a:r>
              <a:rPr lang="en-US" altLang="ja-JP" sz="2000" dirty="0" smtClean="0"/>
              <a:t>(EPS-HEP2015)146 </a:t>
            </a:r>
            <a:r>
              <a:rPr lang="en-US" altLang="ja-JP" sz="2000" dirty="0"/>
              <a:t>[arXiv:1510.03714 [</a:t>
            </a:r>
            <a:r>
              <a:rPr lang="en-US" altLang="ja-JP" sz="2000" dirty="0" err="1"/>
              <a:t>hepph</a:t>
            </a:r>
            <a:r>
              <a:rPr lang="en-US" altLang="ja-JP" sz="2000" dirty="0"/>
              <a:t>]].</a:t>
            </a:r>
            <a:endParaRPr lang="en-US" altLang="ja-JP" sz="2000" i="0" dirty="0" smtClean="0"/>
          </a:p>
        </p:txBody>
      </p:sp>
    </p:spTree>
    <p:extLst>
      <p:ext uri="{BB962C8B-B14F-4D97-AF65-F5344CB8AC3E}">
        <p14:creationId xmlns:p14="http://schemas.microsoft.com/office/powerpoint/2010/main" val="297553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91680" y="764704"/>
            <a:ext cx="5256584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594" y="741286"/>
            <a:ext cx="4552048" cy="3788349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1763688" y="221860"/>
            <a:ext cx="5112568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DEV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g)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797152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5355" y="4329192"/>
            <a:ext cx="148074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T_U32 (GeV)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2129637" y="2354789"/>
            <a:ext cx="976549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</a:t>
            </a:r>
            <a:r>
              <a:rPr lang="en-US" altLang="ja-JP" sz="14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g)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27584" y="5229200"/>
            <a:ext cx="7488832" cy="1080120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DEV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g)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endParaRPr lang="en-US" altLang="ja-JP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DEV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g) can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be as large as ~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+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4% for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large T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!</a:t>
            </a: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" name="円/楕円 8"/>
          <p:cNvSpPr/>
          <p:nvPr/>
        </p:nvSpPr>
        <p:spPr bwMode="auto">
          <a:xfrm>
            <a:off x="3995936" y="4269032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stCxn id="14" idx="1"/>
            <a:endCxn id="9" idx="6"/>
          </p:cNvCxnSpPr>
          <p:nvPr/>
        </p:nvCxnSpPr>
        <p:spPr bwMode="auto">
          <a:xfrm flipH="1">
            <a:off x="5076056" y="4493151"/>
            <a:ext cx="746859" cy="1534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5822915" y="4293096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c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R</a:t>
            </a:r>
            <a:r>
              <a:rPr lang="en-US" altLang="ja-JP" sz="2000" dirty="0" smtClean="0"/>
              <a:t> m</a:t>
            </a:r>
            <a:r>
              <a:rPr kumimoji="1" lang="en-US" altLang="ja-JP" sz="2000" dirty="0" smtClean="0"/>
              <a:t>ixing parameter</a:t>
            </a:r>
            <a:endParaRPr kumimoji="1" lang="ja-JP" altLang="en-US" sz="20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650298" y="141277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MSSM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53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91680" y="764704"/>
            <a:ext cx="5256584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065" y="914108"/>
            <a:ext cx="4355769" cy="3625000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1763688" y="221860"/>
            <a:ext cx="5112568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DEV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g)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797152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5355" y="4293096"/>
            <a:ext cx="148074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T_U33 (GeV)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889733" y="2323227"/>
            <a:ext cx="976549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</a:t>
            </a:r>
            <a:r>
              <a:rPr lang="en-US" altLang="ja-JP" sz="14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g)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27584" y="5229200"/>
            <a:ext cx="7488832" cy="1080120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DEV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g)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endParaRPr lang="en-US" altLang="ja-JP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DEV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g) can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be as large as ~ +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4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% for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large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" name="円/楕円 8"/>
          <p:cNvSpPr/>
          <p:nvPr/>
        </p:nvSpPr>
        <p:spPr bwMode="auto">
          <a:xfrm>
            <a:off x="3995936" y="4234189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stCxn id="14" idx="1"/>
            <a:endCxn id="9" idx="6"/>
          </p:cNvCxnSpPr>
          <p:nvPr/>
        </p:nvCxnSpPr>
        <p:spPr bwMode="auto">
          <a:xfrm flipH="1" flipV="1">
            <a:off x="5076056" y="4473651"/>
            <a:ext cx="746859" cy="195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5822915" y="4293096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R</a:t>
            </a:r>
            <a:r>
              <a:rPr lang="en-US" altLang="ja-JP" sz="2000" dirty="0" smtClean="0"/>
              <a:t> m</a:t>
            </a:r>
            <a:r>
              <a:rPr kumimoji="1" lang="en-US" altLang="ja-JP" sz="2000" dirty="0" smtClean="0"/>
              <a:t>ixing parameter</a:t>
            </a:r>
            <a:endParaRPr kumimoji="1" lang="ja-JP" altLang="en-US" sz="2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27984" y="176352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MSSM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12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4350" y="260648"/>
            <a:ext cx="7859216" cy="724942"/>
          </a:xfrm>
        </p:spPr>
        <p:txBody>
          <a:bodyPr/>
          <a:lstStyle/>
          <a:p>
            <a:r>
              <a:rPr kumimoji="1" lang="en-US" altLang="ja-JP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Higgs couplings at future colliders</a:t>
            </a:r>
            <a:endParaRPr kumimoji="1" lang="ja-JP" altLang="en-US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310" y="1417638"/>
            <a:ext cx="8899379" cy="503569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22310" y="1417638"/>
            <a:ext cx="6321898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Higgs coupling precision in % at future colliders</a:t>
            </a:r>
          </a:p>
        </p:txBody>
      </p:sp>
    </p:spTree>
    <p:extLst>
      <p:ext uri="{BB962C8B-B14F-4D97-AF65-F5344CB8AC3E}">
        <p14:creationId xmlns:p14="http://schemas.microsoft.com/office/powerpoint/2010/main" val="19760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041" y="1340768"/>
            <a:ext cx="8671915" cy="5184576"/>
          </a:xfrm>
          <a:prstGeom prst="rect">
            <a:avLst/>
          </a:prstGeom>
        </p:spPr>
      </p:pic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642391" y="332656"/>
            <a:ext cx="7859216" cy="724942"/>
          </a:xfrm>
        </p:spPr>
        <p:txBody>
          <a:bodyPr/>
          <a:lstStyle/>
          <a:p>
            <a:r>
              <a:rPr kumimoji="1" lang="en-US" altLang="ja-JP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Higgs couplings at future colliders</a:t>
            </a:r>
            <a:endParaRPr kumimoji="1" lang="ja-JP" altLang="en-US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6041" y="1412776"/>
            <a:ext cx="539605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Higgs coupling precision in % for ILC</a:t>
            </a:r>
          </a:p>
        </p:txBody>
      </p:sp>
    </p:spTree>
    <p:extLst>
      <p:ext uri="{BB962C8B-B14F-4D97-AF65-F5344CB8AC3E}">
        <p14:creationId xmlns:p14="http://schemas.microsoft.com/office/powerpoint/2010/main" val="128344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r>
              <a:rPr kumimoji="1" lang="en-US" altLang="ja-JP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 error - coupling error relation</a:t>
            </a:r>
            <a:endParaRPr kumimoji="1" lang="ja-JP" altLang="en-US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844824"/>
            <a:ext cx="8280920" cy="2808312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600" b="1" i="1" dirty="0">
                <a:solidFill>
                  <a:srgbClr val="FFFF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DEV(h 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altLang="ja-JP" sz="2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X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n-US" altLang="ja-JP" sz="2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ja-JP" sz="2600" b="1" i="1" dirty="0">
                <a:solidFill>
                  <a:srgbClr val="FFFF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 </a:t>
            </a:r>
            <a:r>
              <a:rPr lang="en-US" altLang="ja-JP" sz="2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g(</a:t>
            </a:r>
            <a:r>
              <a:rPr lang="en-US" altLang="ja-JP" sz="2600" b="1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hXX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altLang="ja-JP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ja-JP" sz="2600" b="1" i="1" dirty="0" smtClean="0">
                <a:solidFill>
                  <a:srgbClr val="FFFF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 </a:t>
            </a:r>
            <a:r>
              <a:rPr lang="en-US" altLang="ja-JP" sz="2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g(</a:t>
            </a:r>
            <a:r>
              <a:rPr lang="en-US" altLang="ja-JP" sz="2600" b="1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hXX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ja-JP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ja-JP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[Expected 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</a:t>
            </a:r>
            <a:r>
              <a:rPr lang="en-US" altLang="ja-JP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error of coupling g(</a:t>
            </a:r>
            <a:r>
              <a:rPr lang="en-US" altLang="ja-JP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hXX</a:t>
            </a:r>
            <a:r>
              <a:rPr lang="en-US" altLang="ja-JP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)]</a:t>
            </a:r>
            <a:endParaRPr lang="en-US" altLang="ja-JP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ja-JP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ja-JP" sz="2600" b="1" i="1" dirty="0" smtClean="0">
                <a:solidFill>
                  <a:srgbClr val="FFFF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 </a:t>
            </a:r>
            <a:r>
              <a:rPr lang="en-US" altLang="ja-JP" sz="2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DEV(h 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X X)</a:t>
            </a:r>
            <a:r>
              <a:rPr lang="en-US" altLang="ja-JP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ja-JP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[Expected 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absolute</a:t>
            </a:r>
            <a:r>
              <a:rPr lang="en-US" altLang="ja-JP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error of deviation </a:t>
            </a:r>
            <a:endParaRPr lang="en-US" altLang="ja-JP" sz="2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ja-JP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DEV(h </a:t>
            </a:r>
            <a:r>
              <a:rPr lang="en-US" altLang="ja-JP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X </a:t>
            </a:r>
            <a:r>
              <a:rPr lang="en-US" altLang="ja-JP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X)]</a:t>
            </a:r>
            <a:endParaRPr kumimoji="1" lang="ja-JP" altLang="en-US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21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79512" y="7198"/>
            <a:ext cx="3816424" cy="6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altLang="ja-JP" sz="3600" kern="0" noProof="0" dirty="0" smtClean="0">
                <a:solidFill>
                  <a:schemeClr val="tx2"/>
                </a:solidFill>
                <a:ea typeface="+mj-ea"/>
                <a:cs typeface="+mj-cs"/>
              </a:rPr>
              <a:t>4</a:t>
            </a:r>
            <a:r>
              <a:rPr kumimoji="1" lang="en-US" altLang="ja-JP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. </a:t>
            </a:r>
            <a:r>
              <a:rPr kumimoji="1" lang="en-US" altLang="ja-JP" sz="3600" b="1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P</a:t>
            </a:r>
            <a:r>
              <a:rPr lang="en-US" altLang="ja-JP" sz="3600" u="sng" kern="0" dirty="0" err="1" smtClean="0">
                <a:solidFill>
                  <a:schemeClr val="tx2"/>
                </a:solidFill>
                <a:ea typeface="+mj-ea"/>
                <a:cs typeface="+mj-cs"/>
              </a:rPr>
              <a:t>arameter</a:t>
            </a:r>
            <a:r>
              <a:rPr lang="en-US" altLang="ja-JP" sz="3600" u="sng" kern="0" dirty="0" smtClean="0">
                <a:solidFill>
                  <a:schemeClr val="tx2"/>
                </a:solidFill>
                <a:ea typeface="+mj-ea"/>
                <a:cs typeface="+mj-cs"/>
              </a:rPr>
              <a:t> scan</a:t>
            </a:r>
            <a:endParaRPr kumimoji="1" lang="en-US" altLang="ja-JP" sz="4000" b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3528" y="622136"/>
            <a:ext cx="8568952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altLang="ja-JP" dirty="0" smtClean="0">
                <a:solidFill>
                  <a:schemeClr val="tx1"/>
                </a:solidFill>
              </a:rPr>
              <a:t> We compute the h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dirty="0" smtClean="0">
                <a:solidFill>
                  <a:schemeClr val="tx1"/>
                </a:solidFill>
              </a:rPr>
              <a:t>(125)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decay widths in the </a:t>
            </a:r>
            <a:r>
              <a:rPr lang="en-US" altLang="ja-JP" dirty="0" smtClean="0">
                <a:solidFill>
                  <a:srgbClr val="FF6699"/>
                </a:solidFill>
              </a:rPr>
              <a:t>MSSM with QFV.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>
              <a:lnSpc>
                <a:spcPts val="1800"/>
              </a:lnSpc>
            </a:pP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- We take parameter scan ranges as follows:</a:t>
            </a:r>
          </a:p>
          <a:p>
            <a:endParaRPr lang="en-US" altLang="ja-JP" dirty="0" smtClean="0">
              <a:solidFill>
                <a:srgbClr val="FF6699"/>
              </a:solidFill>
            </a:endParaRPr>
          </a:p>
          <a:p>
            <a:endParaRPr lang="en-US" altLang="ja-JP" dirty="0" smtClean="0">
              <a:solidFill>
                <a:srgbClr val="FF6699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  10 &lt; </a:t>
            </a:r>
            <a:r>
              <a:rPr lang="en-US" altLang="ja-JP" dirty="0" err="1" smtClean="0">
                <a:solidFill>
                  <a:schemeClr val="tx1"/>
                </a:solidFill>
              </a:rPr>
              <a:t>tan</a:t>
            </a:r>
            <a:r>
              <a:rPr lang="en-US" altLang="ja-JP" dirty="0" err="1" smtClean="0">
                <a:solidFill>
                  <a:schemeClr val="tx1"/>
                </a:solidFill>
                <a:latin typeface="Symbol" pitchFamily="18" charset="2"/>
              </a:rPr>
              <a:t>b</a:t>
            </a:r>
            <a:r>
              <a:rPr lang="en-US" altLang="ja-JP" dirty="0" smtClean="0">
                <a:solidFill>
                  <a:schemeClr val="tx1"/>
                </a:solidFill>
              </a:rPr>
              <a:t> &lt; 80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2500 &lt; M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3</a:t>
            </a:r>
            <a:r>
              <a:rPr lang="en-US" altLang="ja-JP" dirty="0" smtClean="0">
                <a:solidFill>
                  <a:schemeClr val="tx1"/>
                </a:solidFill>
              </a:rPr>
              <a:t> &lt; 5000 GeV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100   &lt; M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2</a:t>
            </a:r>
            <a:r>
              <a:rPr lang="en-US" altLang="ja-JP" dirty="0" smtClean="0">
                <a:solidFill>
                  <a:schemeClr val="tx1"/>
                </a:solidFill>
              </a:rPr>
              <a:t> &lt; 2500 GeV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100   &lt; M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1</a:t>
            </a:r>
            <a:r>
              <a:rPr lang="en-US" altLang="ja-JP" dirty="0" smtClean="0">
                <a:solidFill>
                  <a:schemeClr val="tx1"/>
                </a:solidFill>
              </a:rPr>
              <a:t> &lt; 2500 GeV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100   &lt; </a:t>
            </a:r>
            <a:r>
              <a:rPr lang="en-US" altLang="ja-JP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US" altLang="ja-JP" dirty="0" smtClean="0">
                <a:solidFill>
                  <a:schemeClr val="tx1"/>
                </a:solidFill>
              </a:rPr>
              <a:t> &lt; 2500 GeV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1350 &lt; m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A</a:t>
            </a:r>
            <a:r>
              <a:rPr lang="en-US" altLang="ja-JP" sz="2000" dirty="0" smtClean="0">
                <a:solidFill>
                  <a:schemeClr val="tx1"/>
                </a:solidFill>
              </a:rPr>
              <a:t>(pole)</a:t>
            </a:r>
            <a:r>
              <a:rPr lang="en-US" altLang="ja-JP" dirty="0" smtClean="0">
                <a:solidFill>
                  <a:schemeClr val="tx1"/>
                </a:solidFill>
              </a:rPr>
              <a:t> &lt; 6000 GeV 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etc. etc.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11560" y="1772816"/>
            <a:ext cx="2880320" cy="504056"/>
            <a:chOff x="611560" y="2132856"/>
            <a:chExt cx="2880320" cy="504056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611560" y="2132856"/>
              <a:ext cx="2880320" cy="504056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669920" y="2178442"/>
              <a:ext cx="28083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 smtClean="0"/>
                <a:t>1 </a:t>
              </a:r>
              <a:r>
                <a:rPr kumimoji="1" lang="en-US" altLang="ja-JP" sz="2000" dirty="0" err="1" smtClean="0"/>
                <a:t>TeV</a:t>
              </a:r>
              <a:r>
                <a:rPr kumimoji="1" lang="en-US" altLang="ja-JP" sz="2000" dirty="0" smtClean="0"/>
                <a:t> &lt;  M</a:t>
              </a:r>
              <a:r>
                <a:rPr kumimoji="1" lang="en-US" altLang="ja-JP" sz="2000" baseline="-25000" dirty="0" smtClean="0"/>
                <a:t>SUSY </a:t>
              </a:r>
              <a:r>
                <a:rPr kumimoji="1" lang="en-US" altLang="ja-JP" sz="2000" dirty="0" smtClean="0"/>
                <a:t> &lt; 5 </a:t>
              </a:r>
              <a:r>
                <a:rPr kumimoji="1" lang="en-US" altLang="ja-JP" sz="2000" dirty="0" err="1" smtClean="0"/>
                <a:t>TeV</a:t>
              </a:r>
              <a:endParaRPr kumimoji="1" lang="ja-JP" altLang="en-US" dirty="0"/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323528" y="5445224"/>
            <a:ext cx="842493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buFontTx/>
              <a:buChar char="-"/>
            </a:pP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In the parameter scan, all of the relevant experimental and </a:t>
            </a:r>
          </a:p>
          <a:p>
            <a:pPr>
              <a:lnSpc>
                <a:spcPts val="1800"/>
              </a:lnSpc>
            </a:pPr>
            <a:r>
              <a:rPr lang="en-US" altLang="ja-JP" dirty="0" smtClean="0">
                <a:solidFill>
                  <a:srgbClr val="FFFF00"/>
                </a:solidFill>
              </a:rPr>
              <a:t>   theoretical constraints are imposed. </a:t>
            </a:r>
          </a:p>
          <a:p>
            <a:pPr>
              <a:lnSpc>
                <a:spcPts val="1800"/>
              </a:lnSpc>
            </a:pPr>
            <a:endParaRPr lang="en-US" altLang="ja-JP" dirty="0" smtClean="0">
              <a:solidFill>
                <a:srgbClr val="FFFF00"/>
              </a:solidFill>
            </a:endParaRPr>
          </a:p>
          <a:p>
            <a:pPr marL="342900" indent="-342900">
              <a:lnSpc>
                <a:spcPts val="1800"/>
              </a:lnSpc>
              <a:buFontTx/>
              <a:buChar char="-"/>
            </a:pPr>
            <a:r>
              <a:rPr lang="en-US" altLang="ja-JP" dirty="0">
                <a:solidFill>
                  <a:srgbClr val="FF6699"/>
                </a:solidFill>
              </a:rPr>
              <a:t>377180</a:t>
            </a:r>
            <a:r>
              <a:rPr lang="en-US" altLang="ja-JP" dirty="0" smtClean="0">
                <a:solidFill>
                  <a:srgbClr val="FFFF00"/>
                </a:solidFill>
              </a:rPr>
              <a:t> parameter </a:t>
            </a:r>
            <a:r>
              <a:rPr lang="en-US" altLang="ja-JP" dirty="0">
                <a:solidFill>
                  <a:srgbClr val="FFFF00"/>
                </a:solidFill>
              </a:rPr>
              <a:t>points are generated and </a:t>
            </a:r>
            <a:r>
              <a:rPr lang="en-US" altLang="ja-JP" dirty="0">
                <a:solidFill>
                  <a:srgbClr val="FF6699"/>
                </a:solidFill>
              </a:rPr>
              <a:t>3208</a:t>
            </a:r>
            <a:r>
              <a:rPr lang="en-US" altLang="ja-JP" dirty="0" smtClean="0">
                <a:solidFill>
                  <a:srgbClr val="FFFF00"/>
                </a:solidFill>
              </a:rPr>
              <a:t> points </a:t>
            </a:r>
          </a:p>
          <a:p>
            <a:pPr>
              <a:lnSpc>
                <a:spcPts val="1800"/>
              </a:lnSpc>
            </a:pPr>
            <a:r>
              <a:rPr lang="en-US" altLang="ja-JP" dirty="0">
                <a:solidFill>
                  <a:srgbClr val="FFFF00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   survive the </a:t>
            </a:r>
            <a:r>
              <a:rPr lang="en-US" altLang="ja-JP" dirty="0">
                <a:solidFill>
                  <a:srgbClr val="FFFF00"/>
                </a:solidFill>
              </a:rPr>
              <a:t>constraints.</a:t>
            </a:r>
          </a:p>
        </p:txBody>
      </p:sp>
    </p:spTree>
    <p:extLst>
      <p:ext uri="{BB962C8B-B14F-4D97-AF65-F5344CB8AC3E}">
        <p14:creationId xmlns:p14="http://schemas.microsoft.com/office/powerpoint/2010/main" val="145133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4101" y="260648"/>
            <a:ext cx="684076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4400" kern="0" dirty="0" smtClean="0">
                <a:solidFill>
                  <a:schemeClr val="tx2"/>
                </a:solidFill>
                <a:ea typeface="+mj-ea"/>
                <a:cs typeface="+mj-cs"/>
              </a:rPr>
              <a:t>5</a:t>
            </a:r>
            <a:r>
              <a:rPr kumimoji="1" lang="en-US" altLang="ja-JP" sz="4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. </a:t>
            </a:r>
            <a:r>
              <a:rPr lang="en-US" altLang="ja-JP" sz="3200" u="sng" dirty="0">
                <a:solidFill>
                  <a:schemeClr val="tx2"/>
                </a:solidFill>
              </a:rPr>
              <a:t>h</a:t>
            </a:r>
            <a:r>
              <a:rPr lang="en-US" altLang="ja-JP" sz="3200" u="sng" baseline="30000" dirty="0">
                <a:solidFill>
                  <a:schemeClr val="tx2"/>
                </a:solidFill>
              </a:rPr>
              <a:t>0</a:t>
            </a:r>
            <a:r>
              <a:rPr lang="en-US" altLang="ja-JP" sz="3200" u="sng" dirty="0">
                <a:solidFill>
                  <a:schemeClr val="tx2"/>
                </a:solidFill>
              </a:rPr>
              <a:t> →  c </a:t>
            </a:r>
            <a:r>
              <a:rPr lang="en-US" altLang="ja-JP" sz="3200" u="sng" dirty="0" err="1">
                <a:solidFill>
                  <a:schemeClr val="tx2"/>
                </a:solidFill>
              </a:rPr>
              <a:t>c</a:t>
            </a:r>
            <a:r>
              <a:rPr lang="en-US" altLang="ja-JP" sz="32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200" u="sng" dirty="0">
                <a:solidFill>
                  <a:schemeClr val="tx2"/>
                </a:solidFill>
              </a:rPr>
              <a:t> </a:t>
            </a:r>
            <a:r>
              <a:rPr lang="en-US" altLang="ja-JP" sz="3200" u="sng" dirty="0" smtClean="0">
                <a:solidFill>
                  <a:schemeClr val="tx2"/>
                </a:solidFill>
              </a:rPr>
              <a:t>, </a:t>
            </a:r>
            <a:r>
              <a:rPr lang="en-US" altLang="ja-JP" sz="3200" u="sng" dirty="0">
                <a:solidFill>
                  <a:schemeClr val="tx2"/>
                </a:solidFill>
              </a:rPr>
              <a:t>b </a:t>
            </a:r>
            <a:r>
              <a:rPr lang="en-US" altLang="ja-JP" sz="3200" u="sng" dirty="0" err="1">
                <a:solidFill>
                  <a:schemeClr val="tx2"/>
                </a:solidFill>
              </a:rPr>
              <a:t>b</a:t>
            </a:r>
            <a:r>
              <a:rPr lang="en-US" altLang="ja-JP" sz="32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200" u="sng" dirty="0">
                <a:solidFill>
                  <a:schemeClr val="tx2"/>
                </a:solidFill>
              </a:rPr>
              <a:t> </a:t>
            </a:r>
            <a:r>
              <a:rPr lang="en-US" altLang="ja-JP" sz="3200" u="sng" dirty="0" smtClean="0">
                <a:solidFill>
                  <a:schemeClr val="tx2"/>
                </a:solidFill>
              </a:rPr>
              <a:t>, </a:t>
            </a:r>
            <a:r>
              <a:rPr lang="en-US" altLang="ja-JP" sz="3200" u="sng" dirty="0">
                <a:solidFill>
                  <a:schemeClr val="tx2"/>
                </a:solidFill>
              </a:rPr>
              <a:t>b s</a:t>
            </a:r>
            <a:r>
              <a:rPr lang="en-US" altLang="ja-JP" sz="32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 </a:t>
            </a:r>
            <a:r>
              <a:rPr lang="en-US" altLang="ja-JP" sz="3200" u="sng" dirty="0">
                <a:solidFill>
                  <a:schemeClr val="tx2"/>
                </a:solidFill>
              </a:rPr>
              <a:t>in the </a:t>
            </a:r>
            <a:r>
              <a:rPr lang="en-US" altLang="ja-JP" sz="3200" u="sng" dirty="0" smtClean="0">
                <a:solidFill>
                  <a:schemeClr val="tx2"/>
                </a:solidFill>
              </a:rPr>
              <a:t>MSSM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251520" y="1340768"/>
                <a:ext cx="8618474" cy="4231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We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compute the decay widths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c c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̅),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b b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̅), </a:t>
                </a:r>
                <a:endParaRPr lang="en-US" altLang="ja-JP" sz="2000" dirty="0">
                  <a:solidFill>
                    <a:schemeClr val="tx1"/>
                  </a:solidFill>
                </a:endParaRPr>
              </a:p>
              <a:p>
                <a:r>
                  <a:rPr lang="en-US" altLang="ja-JP" sz="2000" dirty="0">
                    <a:solidFill>
                      <a:schemeClr val="tx1"/>
                    </a:solidFill>
                  </a:rPr>
                  <a:t>  and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b s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  </a:t>
                </a:r>
                <a:r>
                  <a:rPr lang="en-US" altLang="ja-JP" sz="2000" dirty="0">
                    <a:solidFill>
                      <a:schemeClr val="tx1"/>
                    </a:solidFill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at full 1-loop level </a:t>
                </a:r>
                <a:r>
                  <a:rPr lang="en-US" altLang="ja-JP" sz="2000" dirty="0">
                    <a:solidFill>
                      <a:schemeClr val="tx1"/>
                    </a:solidFill>
                    <a:cs typeface="Times New Roman" pitchFamily="18" charset="0"/>
                  </a:rPr>
                  <a:t>in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cs typeface="Times New Roman" pitchFamily="18" charset="0"/>
                  </a:rPr>
                  <a:t>the </a:t>
                </a:r>
                <a:r>
                  <a:rPr lang="en-US" altLang="ja-JP" sz="2000" dirty="0" err="1" smtClean="0">
                    <a:solidFill>
                      <a:schemeClr val="tx1"/>
                    </a:solidFill>
                    <a:cs typeface="Times New Roman" pitchFamily="18" charset="0"/>
                  </a:rPr>
                  <a:t>DRbar</a:t>
                </a:r>
                <a:r>
                  <a:rPr lang="en-US" altLang="ja-JP" sz="2000" dirty="0" smtClean="0">
                    <a:solidFill>
                      <a:schemeClr val="tx1"/>
                    </a:solidFill>
                    <a:cs typeface="Times New Roman" pitchFamily="18" charset="0"/>
                  </a:rPr>
                  <a:t> renormalization </a:t>
                </a:r>
              </a:p>
              <a:p>
                <a:r>
                  <a:rPr lang="en-US" altLang="ja-JP" sz="2000" dirty="0">
                    <a:solidFill>
                      <a:schemeClr val="tx1"/>
                    </a:solidFill>
                    <a:cs typeface="Times New Roman" pitchFamily="18" charset="0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cs typeface="Times New Roman" pitchFamily="18" charset="0"/>
                  </a:rPr>
                  <a:t> scheme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cs typeface="Times New Roman" pitchFamily="18" charset="0"/>
                  </a:rPr>
                  <a:t> 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in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the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MSSM 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with QFV.</a:t>
                </a:r>
              </a:p>
              <a:p>
                <a:r>
                  <a:rPr lang="en-US" altLang="ja-JP" sz="1400" dirty="0" smtClean="0">
                    <a:solidFill>
                      <a:schemeClr val="tx1"/>
                    </a:solidFill>
                  </a:rPr>
                  <a:t>                                                                        </a:t>
                </a: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ts val="1800"/>
                  </a:lnSpc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Main 1-loop correction  to 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h</a:t>
                </a:r>
                <a:r>
                  <a:rPr lang="en-US" altLang="ja-JP" sz="2000" baseline="30000" dirty="0">
                    <a:solidFill>
                      <a:schemeClr val="tx2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 → </a:t>
                </a:r>
                <a:r>
                  <a:rPr lang="en-US" altLang="ja-JP" sz="2000" dirty="0" smtClean="0">
                    <a:solidFill>
                      <a:schemeClr val="tx2"/>
                    </a:solidFill>
                  </a:rPr>
                  <a:t>c </a:t>
                </a:r>
                <a:r>
                  <a:rPr lang="en-US" altLang="ja-JP" sz="2000" dirty="0" err="1">
                    <a:solidFill>
                      <a:schemeClr val="tx2"/>
                    </a:solidFill>
                  </a:rPr>
                  <a:t>c</a:t>
                </a:r>
                <a:r>
                  <a:rPr lang="en-US" altLang="ja-JP" sz="2000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:  </a:t>
                </a:r>
              </a:p>
              <a:p>
                <a:pPr>
                  <a:lnSpc>
                    <a:spcPts val="1800"/>
                  </a:lnSpc>
                  <a:buFontTx/>
                  <a:buChar char="-"/>
                </a:pP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ts val="1800"/>
                  </a:lnSpc>
                </a:pP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       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gluino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-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loops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[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= (t̃ - c̃ mixture)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]</a:t>
                </a:r>
              </a:p>
              <a:p>
                <a:r>
                  <a:rPr lang="en-US" altLang="ja-JP" sz="2000" i="0" dirty="0" smtClean="0">
                    <a:solidFill>
                      <a:schemeClr val="tx1"/>
                    </a:solidFill>
                  </a:rPr>
                  <a:t>        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can be enhanced by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large trilinear couplings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U23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, T</a:t>
                </a:r>
                <a:r>
                  <a:rPr lang="en-US" altLang="ja-JP" sz="2000" baseline="-25000" dirty="0" smtClean="0">
                    <a:solidFill>
                      <a:srgbClr val="FFFF00"/>
                    </a:solidFill>
                  </a:rPr>
                  <a:t>U32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, 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U33</a:t>
                </a:r>
                <a:r>
                  <a:rPr lang="en-US" altLang="ja-JP" sz="2000" i="0" dirty="0">
                    <a:solidFill>
                      <a:schemeClr val="tx1"/>
                    </a:solidFill>
                  </a:rPr>
                  <a:t> </a:t>
                </a:r>
                <a:endParaRPr lang="en-US" altLang="ja-JP" sz="2000" i="0" dirty="0" smtClean="0">
                  <a:solidFill>
                    <a:schemeClr val="tx1"/>
                  </a:solidFill>
                </a:endParaRPr>
              </a:p>
              <a:p>
                <a:endParaRPr lang="en-US" altLang="ja-JP" sz="2000" i="0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ts val="1800"/>
                  </a:lnSpc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Main 1-loop corrections to 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h</a:t>
                </a:r>
                <a:r>
                  <a:rPr lang="en-US" altLang="ja-JP" sz="2000" baseline="30000" dirty="0">
                    <a:solidFill>
                      <a:schemeClr val="tx2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chemeClr val="tx2"/>
                    </a:solidFill>
                  </a:rPr>
                  <a:t>→ b 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b</a:t>
                </a:r>
                <a:r>
                  <a:rPr lang="en-US" altLang="ja-JP" sz="2000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 &amp; b s</a:t>
                </a:r>
                <a:r>
                  <a:rPr lang="en-US" altLang="ja-JP" sz="2000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:  </a:t>
                </a:r>
              </a:p>
              <a:p>
                <a:pPr>
                  <a:lnSpc>
                    <a:spcPts val="1800"/>
                  </a:lnSpc>
                  <a:buFontTx/>
                  <a:buChar char="-"/>
                </a:pP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ts val="1800"/>
                  </a:lnSpc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        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gluino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–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sd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loops 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[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sd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= (̂b̃ - s̃ mixture)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]</a:t>
                </a:r>
              </a:p>
              <a:p>
                <a:pPr>
                  <a:lnSpc>
                    <a:spcPts val="1800"/>
                  </a:lnSpc>
                </a:pPr>
                <a:r>
                  <a:rPr lang="en-US" altLang="ja-JP" sz="2000" i="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chemeClr val="tx1"/>
                    </a:solidFill>
                  </a:rPr>
                  <a:t>        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can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be enhanced by large trilinear couplings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T</a:t>
                </a:r>
                <a:r>
                  <a:rPr lang="en-US" altLang="ja-JP" sz="2000" baseline="-25000" dirty="0" smtClean="0">
                    <a:solidFill>
                      <a:srgbClr val="FFFF00"/>
                    </a:solidFill>
                  </a:rPr>
                  <a:t>D23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,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T</a:t>
                </a:r>
                <a:r>
                  <a:rPr lang="en-US" altLang="ja-JP" sz="2000" baseline="-25000" dirty="0" smtClean="0">
                    <a:solidFill>
                      <a:srgbClr val="FFFF00"/>
                    </a:solidFill>
                  </a:rPr>
                  <a:t>D32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,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T</a:t>
                </a:r>
                <a:r>
                  <a:rPr lang="en-US" altLang="ja-JP" sz="2000" baseline="-25000" dirty="0" smtClean="0">
                    <a:solidFill>
                      <a:srgbClr val="FFFF00"/>
                    </a:solidFill>
                  </a:rPr>
                  <a:t>D33</a:t>
                </a:r>
                <a:endParaRPr lang="en-US" altLang="ja-JP" sz="2000" dirty="0" smtClean="0">
                  <a:solidFill>
                    <a:srgbClr val="FFFF00"/>
                  </a:solidFill>
                </a:endParaRPr>
              </a:p>
              <a:p>
                <a:pPr>
                  <a:lnSpc>
                    <a:spcPts val="1800"/>
                  </a:lnSpc>
                </a:pPr>
                <a:r>
                  <a:rPr lang="en-US" altLang="ja-JP" sz="2000" i="0" dirty="0" smtClean="0">
                    <a:solidFill>
                      <a:schemeClr val="tx1"/>
                    </a:solidFill>
                  </a:rPr>
                  <a:t> </a:t>
                </a:r>
                <a:endParaRPr lang="en-US" altLang="ja-JP" sz="2000" i="0" dirty="0" smtClean="0">
                  <a:solidFill>
                    <a:srgbClr val="FF6699"/>
                  </a:solidFill>
                </a:endParaRPr>
              </a:p>
              <a:p>
                <a:pPr>
                  <a:lnSpc>
                    <a:spcPts val="1800"/>
                  </a:lnSpc>
                </a:pPr>
                <a:r>
                  <a:rPr lang="en-US" altLang="ja-JP" sz="2000" i="0" dirty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       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chargino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- </a:t>
                </a:r>
                <a:r>
                  <a:rPr lang="en-US" altLang="ja-JP" sz="2000" dirty="0" err="1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loops</a:t>
                </a:r>
                <a:r>
                  <a:rPr lang="en-US" altLang="ja-JP" sz="2000" i="0" dirty="0">
                    <a:solidFill>
                      <a:srgbClr val="FF6699"/>
                    </a:solidFill>
                  </a:rPr>
                  <a:t> [ </a:t>
                </a:r>
                <a:r>
                  <a:rPr lang="en-US" altLang="ja-JP" sz="2000" dirty="0" err="1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= (t̃ - c̃ mixture)</a:t>
                </a:r>
                <a:r>
                  <a:rPr lang="en-US" altLang="ja-JP" sz="2000" i="0" dirty="0">
                    <a:solidFill>
                      <a:srgbClr val="FF6699"/>
                    </a:solidFill>
                  </a:rPr>
                  <a:t>]</a:t>
                </a:r>
              </a:p>
              <a:p>
                <a:r>
                  <a:rPr lang="en-US" altLang="ja-JP" sz="2000" i="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chemeClr val="tx1"/>
                    </a:solidFill>
                  </a:rPr>
                  <a:t>        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can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be enhanced by large trilinear couplings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U23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, 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U32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, 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U33</a:t>
                </a:r>
                <a:endParaRPr lang="en-US" altLang="ja-JP" sz="2000" dirty="0" smtClean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340768"/>
                <a:ext cx="8618474" cy="4231928"/>
              </a:xfrm>
              <a:prstGeom prst="rect">
                <a:avLst/>
              </a:prstGeom>
              <a:blipFill rotWithShape="0">
                <a:blip r:embed="rId2"/>
                <a:stretch>
                  <a:fillRect l="-566" t="-1009" b="-17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45681"/>
            <a:ext cx="8424936" cy="3095585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large                 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mixing scenario; </a:t>
            </a:r>
          </a:p>
          <a:p>
            <a:pPr>
              <a:buNone/>
            </a:pP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971600" y="5229200"/>
            <a:ext cx="6192688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Gluino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loop contributions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3419872" y="4221088"/>
            <a:ext cx="864096" cy="17737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7261703"/>
              </p:ext>
            </p:extLst>
          </p:nvPr>
        </p:nvGraphicFramePr>
        <p:xfrm>
          <a:off x="1502941" y="44624"/>
          <a:ext cx="14128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214" name="数式" r:id="rId3" imgW="838080" imgH="253800" progId="Equation.3">
                  <p:embed/>
                </p:oleObj>
              </mc:Choice>
              <mc:Fallback>
                <p:oleObj name="数式" r:id="rId3" imgW="838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2941" y="44624"/>
                        <a:ext cx="1412875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1091084"/>
              </p:ext>
            </p:extLst>
          </p:nvPr>
        </p:nvGraphicFramePr>
        <p:xfrm>
          <a:off x="467544" y="1413074"/>
          <a:ext cx="2051050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215" name="数式" r:id="rId5" imgW="965160" imgH="228600" progId="Equation.3">
                  <p:embed/>
                </p:oleObj>
              </mc:Choice>
              <mc:Fallback>
                <p:oleObj name="数式" r:id="rId5" imgW="965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413074"/>
                        <a:ext cx="2051050" cy="487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3925601"/>
              </p:ext>
            </p:extLst>
          </p:nvPr>
        </p:nvGraphicFramePr>
        <p:xfrm>
          <a:off x="3248348" y="44922"/>
          <a:ext cx="96361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216" name="数式" r:id="rId7" imgW="571320" imgH="253800" progId="Equation.3">
                  <p:embed/>
                </p:oleObj>
              </mc:Choice>
              <mc:Fallback>
                <p:oleObj name="数式" r:id="rId7" imgW="5713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8348" y="44922"/>
                        <a:ext cx="963612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コンテンツ プレースホルダ 2"/>
          <p:cNvSpPr txBox="1">
            <a:spLocks/>
          </p:cNvSpPr>
          <p:nvPr/>
        </p:nvSpPr>
        <p:spPr bwMode="auto">
          <a:xfrm>
            <a:off x="107504" y="3429000"/>
            <a:ext cx="8784976" cy="744657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In our scenario, “trilinear couplings“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(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      　　　　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　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               ,            </a:t>
            </a: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couplings)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= (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,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) are large!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下矢印 44"/>
          <p:cNvSpPr/>
          <p:nvPr/>
        </p:nvSpPr>
        <p:spPr bwMode="auto">
          <a:xfrm>
            <a:off x="3347864" y="3170464"/>
            <a:ext cx="864096" cy="2011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7" name="コンテンツ プレースホルダ 2"/>
          <p:cNvSpPr txBox="1">
            <a:spLocks/>
          </p:cNvSpPr>
          <p:nvPr/>
        </p:nvSpPr>
        <p:spPr bwMode="auto">
          <a:xfrm>
            <a:off x="1763688" y="4437112"/>
            <a:ext cx="5112568" cy="504056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                     couplings are large!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8" name="下矢印 47"/>
          <p:cNvSpPr/>
          <p:nvPr/>
        </p:nvSpPr>
        <p:spPr bwMode="auto">
          <a:xfrm>
            <a:off x="3386087" y="4970664"/>
            <a:ext cx="864096" cy="21728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56697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251202"/>
              </p:ext>
            </p:extLst>
          </p:nvPr>
        </p:nvGraphicFramePr>
        <p:xfrm>
          <a:off x="7235825" y="3486260"/>
          <a:ext cx="1368425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217" name="数式" r:id="rId9" imgW="736560" imgH="228600" progId="Equation.3">
                  <p:embed/>
                </p:oleObj>
              </mc:Choice>
              <mc:Fallback>
                <p:oleObj name="数式" r:id="rId9" imgW="736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3486260"/>
                        <a:ext cx="1368425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98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2171794"/>
              </p:ext>
            </p:extLst>
          </p:nvPr>
        </p:nvGraphicFramePr>
        <p:xfrm>
          <a:off x="1774825" y="4394600"/>
          <a:ext cx="20240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218" name="数式" r:id="rId11" imgW="838080" imgH="253800" progId="Equation.3">
                  <p:embed/>
                </p:oleObj>
              </mc:Choice>
              <mc:Fallback>
                <p:oleObj name="数式" r:id="rId11" imgW="838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4394600"/>
                        <a:ext cx="202406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4" name="グループ化 53"/>
          <p:cNvGrpSpPr/>
          <p:nvPr/>
        </p:nvGrpSpPr>
        <p:grpSpPr>
          <a:xfrm>
            <a:off x="3563888" y="548978"/>
            <a:ext cx="4248472" cy="2520280"/>
            <a:chOff x="2915816" y="1484784"/>
            <a:chExt cx="4248472" cy="2520280"/>
          </a:xfrm>
        </p:grpSpPr>
        <p:sp>
          <p:nvSpPr>
            <p:cNvPr id="26" name="正方形/長方形 25"/>
            <p:cNvSpPr/>
            <p:nvPr/>
          </p:nvSpPr>
          <p:spPr bwMode="auto">
            <a:xfrm>
              <a:off x="2915816" y="1484784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graphicFrame>
          <p:nvGraphicFramePr>
            <p:cNvPr id="619536" name="Object 16"/>
            <p:cNvGraphicFramePr>
              <a:graphicFrameLocks noChangeAspect="1"/>
            </p:cNvGraphicFramePr>
            <p:nvPr/>
          </p:nvGraphicFramePr>
          <p:xfrm>
            <a:off x="4752330" y="3212976"/>
            <a:ext cx="53975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219" name="数式" r:id="rId13" imgW="253800" imgH="190440" progId="Equation.3">
                    <p:embed/>
                  </p:oleObj>
                </mc:Choice>
                <mc:Fallback>
                  <p:oleObj name="数式" r:id="rId13" imgW="25380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2330" y="3212976"/>
                          <a:ext cx="53975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8" name="直線矢印コネクタ 27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直線矢印コネクタ 29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直線矢印コネクタ 30"/>
            <p:cNvCxnSpPr/>
            <p:nvPr/>
          </p:nvCxnSpPr>
          <p:spPr bwMode="auto">
            <a:xfrm flipH="1" flipV="1">
              <a:off x="4716016" y="2852936"/>
              <a:ext cx="1584176" cy="86409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56689" name="Object 17"/>
            <p:cNvGraphicFramePr>
              <a:graphicFrameLocks noChangeAspect="1"/>
            </p:cNvGraphicFramePr>
            <p:nvPr/>
          </p:nvGraphicFramePr>
          <p:xfrm>
            <a:off x="3131840" y="2348880"/>
            <a:ext cx="1079500" cy="487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220" name="数式" r:id="rId15" imgW="507960" imgH="228600" progId="Equation.3">
                    <p:embed/>
                  </p:oleObj>
                </mc:Choice>
                <mc:Fallback>
                  <p:oleObj name="数式" r:id="rId15" imgW="5079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1840" y="2348880"/>
                          <a:ext cx="1079500" cy="487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6690" name="Object 18"/>
            <p:cNvGraphicFramePr>
              <a:graphicFrameLocks noChangeAspect="1"/>
            </p:cNvGraphicFramePr>
            <p:nvPr/>
          </p:nvGraphicFramePr>
          <p:xfrm>
            <a:off x="4185841" y="1556792"/>
            <a:ext cx="1538287" cy="487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221" name="数式" r:id="rId17" imgW="723600" imgH="228600" progId="Equation.3">
                    <p:embed/>
                  </p:oleObj>
                </mc:Choice>
                <mc:Fallback>
                  <p:oleObj name="数式" r:id="rId17" imgW="723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5841" y="1556792"/>
                          <a:ext cx="1538287" cy="487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6691" name="Object 19"/>
            <p:cNvGraphicFramePr>
              <a:graphicFrameLocks noChangeAspect="1"/>
            </p:cNvGraphicFramePr>
            <p:nvPr/>
          </p:nvGraphicFramePr>
          <p:xfrm>
            <a:off x="4680322" y="2073449"/>
            <a:ext cx="53975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222" name="数式" r:id="rId19" imgW="253800" imgH="190440" progId="Equation.3">
                    <p:embed/>
                  </p:oleObj>
                </mc:Choice>
                <mc:Fallback>
                  <p:oleObj name="数式" r:id="rId19" imgW="25380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0322" y="2073449"/>
                          <a:ext cx="53975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円/楕円 41"/>
            <p:cNvSpPr/>
            <p:nvPr/>
          </p:nvSpPr>
          <p:spPr bwMode="auto">
            <a:xfrm>
              <a:off x="4716016" y="3212976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4608314" y="2060848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3131840" y="2276872"/>
              <a:ext cx="360040" cy="57606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40" name="直線コネクタ 39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619537" name="Object 17"/>
            <p:cNvGraphicFramePr>
              <a:graphicFrameLocks noChangeAspect="1"/>
            </p:cNvGraphicFramePr>
            <p:nvPr/>
          </p:nvGraphicFramePr>
          <p:xfrm>
            <a:off x="6375400" y="1538288"/>
            <a:ext cx="242888" cy="296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223" name="数式" r:id="rId21" imgW="114120" imgH="139680" progId="Equation.3">
                    <p:embed/>
                  </p:oleObj>
                </mc:Choice>
                <mc:Fallback>
                  <p:oleObj name="数式" r:id="rId21" imgW="1141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75400" y="1538288"/>
                          <a:ext cx="242888" cy="2968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9538" name="Object 18"/>
            <p:cNvGraphicFramePr>
              <a:graphicFrameLocks noChangeAspect="1"/>
            </p:cNvGraphicFramePr>
            <p:nvPr/>
          </p:nvGraphicFramePr>
          <p:xfrm>
            <a:off x="6430963" y="3546475"/>
            <a:ext cx="269875" cy="350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224" name="数式" r:id="rId23" imgW="126720" imgH="164880" progId="Equation.3">
                    <p:embed/>
                  </p:oleObj>
                </mc:Choice>
                <mc:Fallback>
                  <p:oleObj name="数式" r:id="rId23" imgW="12672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30963" y="3546475"/>
                          <a:ext cx="269875" cy="3508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9539" name="Object 19"/>
            <p:cNvGraphicFramePr>
              <a:graphicFrameLocks noChangeAspect="1"/>
            </p:cNvGraphicFramePr>
            <p:nvPr/>
          </p:nvGraphicFramePr>
          <p:xfrm>
            <a:off x="4283968" y="3501008"/>
            <a:ext cx="1538288" cy="487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225" name="数式" r:id="rId25" imgW="723600" imgH="228600" progId="Equation.3">
                    <p:embed/>
                  </p:oleObj>
                </mc:Choice>
                <mc:Fallback>
                  <p:oleObj name="数式" r:id="rId25" imgW="723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3968" y="3501008"/>
                          <a:ext cx="1538288" cy="487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19543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3473884"/>
              </p:ext>
            </p:extLst>
          </p:nvPr>
        </p:nvGraphicFramePr>
        <p:xfrm>
          <a:off x="5796136" y="3527466"/>
          <a:ext cx="1296144" cy="391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226" name="数式" r:id="rId27" imgW="761760" imgH="228600" progId="Equation.3">
                  <p:embed/>
                </p:oleObj>
              </mc:Choice>
              <mc:Fallback>
                <p:oleObj name="数式" r:id="rId27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527466"/>
                        <a:ext cx="1296144" cy="391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954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4283351"/>
              </p:ext>
            </p:extLst>
          </p:nvPr>
        </p:nvGraphicFramePr>
        <p:xfrm>
          <a:off x="4250183" y="3491745"/>
          <a:ext cx="14144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227" name="数式" r:id="rId29" imgW="761760" imgH="228600" progId="Equation.3">
                  <p:embed/>
                </p:oleObj>
              </mc:Choice>
              <mc:Fallback>
                <p:oleObj name="数式" r:id="rId29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0183" y="3491745"/>
                        <a:ext cx="1414463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正方形/長方形 33"/>
          <p:cNvSpPr/>
          <p:nvPr/>
        </p:nvSpPr>
        <p:spPr>
          <a:xfrm>
            <a:off x="6506474" y="149624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g</a:t>
            </a:r>
            <a:r>
              <a:rPr lang="en-US" altLang="ja-JP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̃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67544" y="855129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0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/>
              <a:t>  ̴  </a:t>
            </a:r>
            <a:r>
              <a:rPr lang="en-US" altLang="ja-JP" dirty="0" smtClean="0">
                <a:solidFill>
                  <a:srgbClr val="FF0000"/>
                </a:solidFill>
              </a:rPr>
              <a:t>H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0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6" name="コンテンツ プレースホルダ 2"/>
          <p:cNvSpPr txBox="1">
            <a:spLocks/>
          </p:cNvSpPr>
          <p:nvPr/>
        </p:nvSpPr>
        <p:spPr bwMode="auto">
          <a:xfrm>
            <a:off x="438048" y="6093296"/>
            <a:ext cx="8238408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Deviation of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Times New Roman" pitchFamily="18" charset="0"/>
              </a:rPr>
              <a:t>G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(h</a:t>
            </a:r>
            <a:r>
              <a:rPr kumimoji="1" lang="en-US" altLang="ja-JP" sz="2800" b="1" i="1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0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</a:t>
            </a:r>
            <a:r>
              <a:rPr lang="en-US" altLang="ja-JP" sz="2800" kern="0" dirty="0">
                <a:solidFill>
                  <a:srgbClr val="FF0000"/>
                </a:solidFill>
                <a:cs typeface="Times New Roman" pitchFamily="18" charset="0"/>
              </a:rPr>
              <a:t>→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c c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) from SM width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下矢印 36"/>
          <p:cNvSpPr/>
          <p:nvPr/>
        </p:nvSpPr>
        <p:spPr bwMode="auto">
          <a:xfrm>
            <a:off x="3419872" y="5843912"/>
            <a:ext cx="864096" cy="17737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096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44624"/>
            <a:ext cx="8352928" cy="3168352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large </a:t>
            </a:r>
            <a:r>
              <a:rPr lang="en-US" altLang="ja-JP" sz="2400" b="1" i="1" kern="1200" dirty="0" err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s</a:t>
            </a:r>
            <a:r>
              <a:rPr lang="en-US" altLang="ja-JP" sz="2400" b="1" i="1" kern="1200" dirty="0" err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="1" i="1" kern="1200" baseline="-25000" dirty="0" err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="1" i="1" kern="1200" baseline="-25000" dirty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/L</a:t>
            </a:r>
            <a:r>
              <a:rPr lang="en-US" altLang="ja-JP" sz="2400" b="1" i="1" kern="1200" dirty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2400" b="1" i="1" kern="12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- 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b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="1" i="1" kern="12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="1" i="1" kern="12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/L  </a:t>
            </a:r>
            <a:r>
              <a:rPr lang="en-US" altLang="ja-JP" sz="2400" b="1" i="1" kern="12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&amp; 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b̃</a:t>
            </a:r>
            <a:r>
              <a:rPr lang="en-US" altLang="ja-JP" sz="2400" b="1" i="1" kern="12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L</a:t>
            </a:r>
            <a:r>
              <a:rPr lang="en-US" altLang="ja-JP" sz="2400" b="1" i="1" kern="12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- 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b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="1" i="1" kern="12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="1" i="1" kern="12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   </a:t>
            </a:r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ixing scenario;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3635896" y="576521"/>
            <a:ext cx="4248472" cy="2520280"/>
            <a:chOff x="2879812" y="1441376"/>
            <a:chExt cx="4248472" cy="2520280"/>
          </a:xfrm>
        </p:grpSpPr>
        <p:sp>
          <p:nvSpPr>
            <p:cNvPr id="26" name="正方形/長方形 25"/>
            <p:cNvSpPr/>
            <p:nvPr/>
          </p:nvSpPr>
          <p:spPr bwMode="auto">
            <a:xfrm>
              <a:off x="2879812" y="1441376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4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                             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28" name="直線矢印コネクタ 27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直線矢印コネクタ 29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直線矢印コネクタ 30"/>
            <p:cNvCxnSpPr/>
            <p:nvPr/>
          </p:nvCxnSpPr>
          <p:spPr bwMode="auto">
            <a:xfrm flipH="1" flipV="1">
              <a:off x="4698364" y="2840458"/>
              <a:ext cx="1601828" cy="87657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2" name="円/楕円 41"/>
            <p:cNvSpPr/>
            <p:nvPr/>
          </p:nvSpPr>
          <p:spPr bwMode="auto">
            <a:xfrm>
              <a:off x="4716016" y="3212976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4608314" y="2060848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3219088" y="2276872"/>
              <a:ext cx="360040" cy="57606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40" name="直線コネクタ 39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テキスト ボックス 1"/>
          <p:cNvSpPr txBox="1"/>
          <p:nvPr/>
        </p:nvSpPr>
        <p:spPr>
          <a:xfrm>
            <a:off x="7046406" y="619929"/>
            <a:ext cx="31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040532" y="2646968"/>
            <a:ext cx="880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</a:t>
            </a:r>
            <a:r>
              <a:rPr kumimoji="1" lang="en-US" altLang="ja-JP" dirty="0" smtClean="0"/>
              <a:t>/ s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404036" y="1167135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d̃</a:t>
            </a:r>
            <a:r>
              <a:rPr lang="en-US" altLang="ja-JP" baseline="-25000" dirty="0">
                <a:cs typeface="Times New Roman" panose="02020603050405020304" pitchFamily="18" charset="0"/>
              </a:rPr>
              <a:t>1,2 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82400" y="1454284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</a:t>
            </a:r>
            <a:r>
              <a:rPr kumimoji="1" lang="en-US" altLang="ja-JP" baseline="30000" dirty="0" smtClean="0"/>
              <a:t>0</a:t>
            </a:r>
            <a:endParaRPr kumimoji="1" lang="ja-JP" altLang="en-US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67544" y="1527175"/>
            <a:ext cx="2341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 </a:t>
            </a:r>
            <a:r>
              <a:rPr kumimoji="1" lang="en-US" altLang="ja-JP" dirty="0" smtClean="0"/>
              <a:t>  ̴   </a:t>
            </a:r>
            <a:r>
              <a:rPr kumimoji="1" lang="en-US" altLang="ja-JP" dirty="0" err="1" smtClean="0"/>
              <a:t>s</a:t>
            </a:r>
            <a:r>
              <a:rPr kumimoji="1" lang="en-US" altLang="ja-JP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/L</a:t>
            </a:r>
            <a:r>
              <a:rPr kumimoji="1" lang="en-US" altLang="ja-JP" dirty="0" smtClean="0"/>
              <a:t>  + </a:t>
            </a:r>
            <a:r>
              <a:rPr kumimoji="1" lang="en-US" altLang="ja-JP" dirty="0" err="1" smtClean="0"/>
              <a:t>b</a:t>
            </a:r>
            <a:r>
              <a:rPr kumimoji="1" lang="en-US" altLang="ja-JP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/L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437616" y="2339927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d̃</a:t>
            </a:r>
            <a:r>
              <a:rPr lang="en-US" altLang="ja-JP" baseline="-25000" dirty="0">
                <a:cs typeface="Times New Roman" panose="02020603050405020304" pitchFamily="18" charset="0"/>
              </a:rPr>
              <a:t>1,2 </a:t>
            </a:r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67544" y="930426"/>
            <a:ext cx="3243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0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/>
              <a:t>  ̴   - </a:t>
            </a:r>
            <a:r>
              <a:rPr kumimoji="1" lang="en-US" altLang="ja-JP" dirty="0" err="1" smtClean="0"/>
              <a:t>s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a</a:t>
            </a:r>
            <a:r>
              <a:rPr kumimoji="1" lang="en-US" altLang="ja-JP" dirty="0" smtClean="0">
                <a:latin typeface="Symbol" panose="05050102010706020507" pitchFamily="18" charset="2"/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</a:t>
            </a:r>
            <a:r>
              <a:rPr kumimoji="1" lang="en-US" altLang="ja-JP" baseline="-25000" dirty="0" smtClean="0">
                <a:solidFill>
                  <a:srgbClr val="FF0000"/>
                </a:solidFill>
              </a:rPr>
              <a:t>1</a:t>
            </a:r>
            <a:r>
              <a:rPr kumimoji="1" lang="en-US" altLang="ja-JP" baseline="30000" dirty="0" smtClean="0">
                <a:solidFill>
                  <a:srgbClr val="FF0000"/>
                </a:solidFill>
              </a:rPr>
              <a:t>0</a:t>
            </a:r>
            <a:r>
              <a:rPr kumimoji="1" lang="en-US" altLang="ja-JP" dirty="0" smtClean="0"/>
              <a:t>  + </a:t>
            </a:r>
            <a:r>
              <a:rPr lang="en-US" altLang="ja-JP" dirty="0" smtClean="0"/>
              <a:t>c</a:t>
            </a:r>
            <a:r>
              <a:rPr lang="en-US" altLang="ja-JP" dirty="0" smtClean="0">
                <a:latin typeface="Symbol" panose="05050102010706020507" pitchFamily="18" charset="2"/>
              </a:rPr>
              <a:t>a </a:t>
            </a:r>
            <a:r>
              <a:rPr lang="en-US" altLang="ja-JP" dirty="0" smtClean="0"/>
              <a:t>H</a:t>
            </a:r>
            <a:r>
              <a:rPr lang="en-US" altLang="ja-JP" baseline="-25000" dirty="0" smtClean="0"/>
              <a:t>2</a:t>
            </a:r>
            <a:r>
              <a:rPr lang="en-US" altLang="ja-JP" baseline="30000" dirty="0" smtClean="0"/>
              <a:t>0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5" name="コンテンツ プレースホルダ 2"/>
          <p:cNvSpPr txBox="1">
            <a:spLocks/>
          </p:cNvSpPr>
          <p:nvPr/>
        </p:nvSpPr>
        <p:spPr bwMode="auto">
          <a:xfrm>
            <a:off x="971600" y="5301207"/>
            <a:ext cx="6192688" cy="514113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Gluino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loop contributions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下矢印 47"/>
          <p:cNvSpPr/>
          <p:nvPr/>
        </p:nvSpPr>
        <p:spPr bwMode="auto">
          <a:xfrm>
            <a:off x="3419872" y="4293097"/>
            <a:ext cx="864096" cy="20074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8" name="コンテンツ プレースホルダ 2"/>
          <p:cNvSpPr txBox="1">
            <a:spLocks/>
          </p:cNvSpPr>
          <p:nvPr/>
        </p:nvSpPr>
        <p:spPr bwMode="auto">
          <a:xfrm>
            <a:off x="971600" y="3498806"/>
            <a:ext cx="6768752" cy="768320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In our scenario, “trilinear couplings“</a:t>
            </a:r>
            <a:r>
              <a:rPr lang="en-US" altLang="ja-JP" sz="2000" kern="0" dirty="0">
                <a:solidFill>
                  <a:srgbClr val="FF0000"/>
                </a:solidFill>
                <a:cs typeface="Times New Roman" pitchFamily="18" charset="0"/>
              </a:rPr>
              <a:t>(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en-US" altLang="ja-JP" sz="2000" kern="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2000" kern="0" dirty="0">
                <a:solidFill>
                  <a:srgbClr val="FF0000"/>
                </a:solidFill>
                <a:cs typeface="Times New Roman" pitchFamily="18" charset="0"/>
              </a:rPr>
              <a:t> ,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r>
              <a:rPr lang="en-US" altLang="ja-JP" sz="2000" kern="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) = </a:t>
            </a: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(</a:t>
            </a:r>
            <a:r>
              <a:rPr lang="en-US" altLang="ja-JP" sz="2000" dirty="0" err="1"/>
              <a:t>s</a:t>
            </a:r>
            <a:r>
              <a:rPr lang="en-US" altLang="ja-JP" sz="2000" dirty="0" err="1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cs typeface="Times New Roman" panose="02020603050405020304" pitchFamily="18" charset="0"/>
              </a:rPr>
              <a:t>R</a:t>
            </a:r>
            <a:r>
              <a:rPr lang="en-US" altLang="ja-JP" sz="2000" dirty="0"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cs typeface="Times New Roman" panose="02020603050405020304" pitchFamily="18" charset="0"/>
              </a:rPr>
              <a:t>- 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b̃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cs typeface="Times New Roman" panose="02020603050405020304" pitchFamily="18" charset="0"/>
              </a:rPr>
              <a:t>- </a:t>
            </a:r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1</a:t>
            </a:r>
            <a:r>
              <a:rPr lang="en-US" altLang="ja-JP" sz="2000" baseline="30000" dirty="0" smtClean="0"/>
              <a:t>0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 err="1" smtClean="0"/>
              <a:t>s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cs typeface="Times New Roman" panose="02020603050405020304" pitchFamily="18" charset="0"/>
              </a:rPr>
              <a:t>- 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b̃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cs typeface="Times New Roman" panose="02020603050405020304" pitchFamily="18" charset="0"/>
              </a:rPr>
              <a:t>- </a:t>
            </a:r>
            <a:r>
              <a:rPr lang="en-US" altLang="ja-JP" sz="2000" dirty="0"/>
              <a:t>H</a:t>
            </a:r>
            <a:r>
              <a:rPr lang="en-US" altLang="ja-JP" sz="2000" baseline="-25000" dirty="0"/>
              <a:t>1</a:t>
            </a:r>
            <a:r>
              <a:rPr lang="en-US" altLang="ja-JP" sz="2000" baseline="30000" dirty="0"/>
              <a:t>0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 </a:t>
            </a:r>
            <a:r>
              <a:rPr lang="en-US" altLang="ja-JP" sz="2000" dirty="0" err="1">
                <a:cs typeface="Times New Roman" panose="02020603050405020304" pitchFamily="18" charset="0"/>
              </a:rPr>
              <a:t>b̃</a:t>
            </a:r>
            <a:r>
              <a:rPr lang="en-US" altLang="ja-JP" sz="2000" baseline="-25000" dirty="0" err="1">
                <a:cs typeface="Times New Roman" panose="02020603050405020304" pitchFamily="18" charset="0"/>
              </a:rPr>
              <a:t>L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>
                <a:cs typeface="Times New Roman" panose="02020603050405020304" pitchFamily="18" charset="0"/>
              </a:rPr>
              <a:t>- </a:t>
            </a:r>
            <a:r>
              <a:rPr lang="en-US" altLang="ja-JP" sz="2000" dirty="0" err="1">
                <a:cs typeface="Times New Roman" panose="02020603050405020304" pitchFamily="18" charset="0"/>
              </a:rPr>
              <a:t>b̃</a:t>
            </a:r>
            <a:r>
              <a:rPr lang="en-US" altLang="ja-JP" sz="2000" baseline="-25000" dirty="0" err="1"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cs typeface="Times New Roman" panose="02020603050405020304" pitchFamily="18" charset="0"/>
              </a:rPr>
              <a:t>- </a:t>
            </a:r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1</a:t>
            </a:r>
            <a:r>
              <a:rPr lang="en-US" altLang="ja-JP" sz="2000" baseline="30000" dirty="0" smtClean="0"/>
              <a:t>0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couplings)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are large!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下矢印 60"/>
          <p:cNvSpPr/>
          <p:nvPr/>
        </p:nvSpPr>
        <p:spPr bwMode="auto">
          <a:xfrm>
            <a:off x="3347864" y="3257220"/>
            <a:ext cx="864096" cy="194791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4" name="コンテンツ プレースホルダ 2"/>
          <p:cNvSpPr txBox="1">
            <a:spLocks/>
          </p:cNvSpPr>
          <p:nvPr/>
        </p:nvSpPr>
        <p:spPr bwMode="auto">
          <a:xfrm>
            <a:off x="1367644" y="4509120"/>
            <a:ext cx="5508612" cy="516269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</a:rPr>
              <a:t>d̃</a:t>
            </a:r>
            <a:r>
              <a:rPr lang="en-US" altLang="ja-JP" sz="2800" baseline="-25000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1,2  </a:t>
            </a:r>
            <a:r>
              <a:rPr lang="en-US" altLang="ja-JP" sz="28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- </a:t>
            </a:r>
            <a:r>
              <a:rPr lang="en-US" altLang="ja-JP" sz="2800" dirty="0">
                <a:solidFill>
                  <a:schemeClr val="accent4">
                    <a:lumMod val="10000"/>
                  </a:schemeClr>
                </a:solidFill>
              </a:rPr>
              <a:t>d̃</a:t>
            </a:r>
            <a:r>
              <a:rPr lang="en-US" altLang="ja-JP" sz="2800" baseline="-25000" dirty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1,2</a:t>
            </a:r>
            <a:r>
              <a:rPr lang="en-US" altLang="ja-JP" sz="28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- </a:t>
            </a:r>
            <a:r>
              <a:rPr lang="en-US" altLang="ja-JP" sz="2800" dirty="0"/>
              <a:t>h</a:t>
            </a:r>
            <a:r>
              <a:rPr lang="en-US" altLang="ja-JP" sz="2800" baseline="30000" dirty="0"/>
              <a:t>0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 couplings are large!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5" name="下矢印 64"/>
          <p:cNvSpPr/>
          <p:nvPr/>
        </p:nvSpPr>
        <p:spPr bwMode="auto">
          <a:xfrm>
            <a:off x="3419872" y="5085184"/>
            <a:ext cx="864096" cy="17999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6609710" y="161219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g</a:t>
            </a:r>
            <a:r>
              <a:rPr lang="en-US" altLang="ja-JP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̃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2" name="コンテンツ プレースホルダ 2"/>
          <p:cNvSpPr txBox="1">
            <a:spLocks/>
          </p:cNvSpPr>
          <p:nvPr/>
        </p:nvSpPr>
        <p:spPr bwMode="auto">
          <a:xfrm>
            <a:off x="222024" y="6093296"/>
            <a:ext cx="8742464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Deviation of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Times New Roman" pitchFamily="18" charset="0"/>
              </a:rPr>
              <a:t>G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(h</a:t>
            </a:r>
            <a:r>
              <a:rPr kumimoji="1" lang="en-US" altLang="ja-JP" sz="2800" b="1" i="1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0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</a:t>
            </a:r>
            <a:r>
              <a:rPr lang="en-US" altLang="ja-JP" sz="2800" kern="0" dirty="0">
                <a:solidFill>
                  <a:srgbClr val="FF0000"/>
                </a:solidFill>
                <a:cs typeface="Times New Roman" pitchFamily="18" charset="0"/>
              </a:rPr>
              <a:t>→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b</a:t>
            </a:r>
            <a:r>
              <a:rPr lang="en-US" altLang="ja-JP" sz="2800" kern="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kern="0" dirty="0" smtClean="0">
                <a:solidFill>
                  <a:srgbClr val="FF0000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b̅/s̅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) from SM width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下矢印 72"/>
          <p:cNvSpPr/>
          <p:nvPr/>
        </p:nvSpPr>
        <p:spPr bwMode="auto">
          <a:xfrm>
            <a:off x="3419872" y="5841291"/>
            <a:ext cx="864096" cy="17999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731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コンテンツ プレースホルダ 2"/>
          <p:cNvSpPr txBox="1">
            <a:spLocks/>
          </p:cNvSpPr>
          <p:nvPr/>
        </p:nvSpPr>
        <p:spPr bwMode="auto">
          <a:xfrm>
            <a:off x="323528" y="44624"/>
            <a:ext cx="8352928" cy="3147118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Tx/>
              <a:buNone/>
            </a:pPr>
            <a:r>
              <a:rPr lang="en-US" altLang="ja-JP" sz="2400" b="1" i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large 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c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/L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- 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t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/L  </a:t>
            </a:r>
            <a:r>
              <a:rPr lang="en-US" altLang="ja-JP" sz="2400" dirty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&amp; 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t̃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L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 </a:t>
            </a:r>
            <a:r>
              <a:rPr lang="en-US" altLang="ja-JP" sz="2400" dirty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-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t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   </a:t>
            </a:r>
            <a:r>
              <a:rPr lang="en-US" altLang="ja-JP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mixing scenario;</a:t>
            </a:r>
            <a:endParaRPr lang="en-US" altLang="ja-JP" sz="2400" b="1" i="1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ja-JP" sz="2400" b="1" i="1" kern="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None/>
            </a:pPr>
            <a:endParaRPr lang="en-US" altLang="ja-JP" sz="2400" b="1" i="1" kern="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3725946" y="523257"/>
            <a:ext cx="4248472" cy="2520280"/>
            <a:chOff x="2879812" y="1441376"/>
            <a:chExt cx="4248472" cy="2520280"/>
          </a:xfrm>
        </p:grpSpPr>
        <p:sp>
          <p:nvSpPr>
            <p:cNvPr id="49" name="正方形/長方形 48"/>
            <p:cNvSpPr/>
            <p:nvPr/>
          </p:nvSpPr>
          <p:spPr bwMode="auto">
            <a:xfrm>
              <a:off x="2879812" y="1441376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4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                             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50" name="直線矢印コネクタ 49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1" name="直線矢印コネクタ 50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2" name="直線矢印コネクタ 51"/>
            <p:cNvCxnSpPr/>
            <p:nvPr/>
          </p:nvCxnSpPr>
          <p:spPr bwMode="auto">
            <a:xfrm flipH="1" flipV="1">
              <a:off x="4661970" y="2824027"/>
              <a:ext cx="1638222" cy="89300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3" name="円/楕円 52"/>
            <p:cNvSpPr/>
            <p:nvPr/>
          </p:nvSpPr>
          <p:spPr bwMode="auto">
            <a:xfrm>
              <a:off x="4716016" y="3212976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5" name="円/楕円 54"/>
            <p:cNvSpPr/>
            <p:nvPr/>
          </p:nvSpPr>
          <p:spPr bwMode="auto">
            <a:xfrm>
              <a:off x="4608314" y="2060848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6" name="円/楕円 55"/>
            <p:cNvSpPr/>
            <p:nvPr/>
          </p:nvSpPr>
          <p:spPr bwMode="auto">
            <a:xfrm>
              <a:off x="3219088" y="2276872"/>
              <a:ext cx="360040" cy="57606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57" name="直線コネクタ 56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9" name="テキスト ボックス 58"/>
          <p:cNvSpPr txBox="1"/>
          <p:nvPr/>
        </p:nvSpPr>
        <p:spPr>
          <a:xfrm>
            <a:off x="7046406" y="547920"/>
            <a:ext cx="31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7040532" y="2574959"/>
            <a:ext cx="880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</a:t>
            </a:r>
            <a:r>
              <a:rPr kumimoji="1" lang="en-US" altLang="ja-JP" dirty="0" smtClean="0"/>
              <a:t>/ s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endParaRPr kumimoji="1" lang="ja-JP" altLang="en-US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508104" y="2275802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</a:t>
            </a:r>
            <a:endParaRPr kumimoji="1" lang="ja-JP" altLang="en-US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041212" y="1382275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</a:t>
            </a:r>
            <a:r>
              <a:rPr kumimoji="1" lang="en-US" altLang="ja-JP" baseline="30000" dirty="0" smtClean="0"/>
              <a:t>0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88224" y="1556791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c</a:t>
            </a:r>
            <a:r>
              <a:rPr kumimoji="1" lang="en-US" altLang="ja-JP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̃</a:t>
            </a:r>
            <a:r>
              <a:rPr kumimoji="1" lang="en-US" altLang="ja-JP" baseline="30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±</a:t>
            </a:r>
            <a:endParaRPr kumimoji="1" lang="ja-JP" altLang="en-US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043608" y="1268759"/>
            <a:ext cx="2357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  </a:t>
            </a:r>
            <a:r>
              <a:rPr lang="en-US" altLang="ja-JP" dirty="0" smtClean="0">
                <a:cs typeface="Times New Roman" panose="02020603050405020304" pitchFamily="18" charset="0"/>
              </a:rPr>
              <a:t> ̴  </a:t>
            </a:r>
            <a:r>
              <a:rPr lang="en-US" altLang="ja-JP" dirty="0" err="1" smtClean="0">
                <a:cs typeface="Times New Roman" panose="02020603050405020304" pitchFamily="18" charset="0"/>
              </a:rPr>
              <a:t>c̃</a:t>
            </a:r>
            <a:r>
              <a:rPr lang="en-US" altLang="ja-JP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/L</a:t>
            </a:r>
            <a:r>
              <a:rPr lang="en-US" altLang="ja-JP" dirty="0" smtClean="0">
                <a:cs typeface="Times New Roman" panose="02020603050405020304" pitchFamily="18" charset="0"/>
              </a:rPr>
              <a:t>  +  </a:t>
            </a:r>
            <a:r>
              <a:rPr lang="en-US" altLang="ja-JP" dirty="0" err="1" smtClean="0">
                <a:cs typeface="Times New Roman" panose="02020603050405020304" pitchFamily="18" charset="0"/>
              </a:rPr>
              <a:t>t̃</a:t>
            </a:r>
            <a:r>
              <a:rPr lang="en-US" altLang="ja-JP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/L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039715" y="1852227"/>
            <a:ext cx="2143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</a:rPr>
              <a:t>c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̃</a:t>
            </a:r>
            <a:r>
              <a:rPr lang="en-US" altLang="ja-JP" baseline="30000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 ~ W̃</a:t>
            </a:r>
            <a:r>
              <a:rPr lang="en-US" altLang="ja-JP" baseline="30000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 + H̃</a:t>
            </a:r>
            <a:r>
              <a:rPr lang="en-US" altLang="ja-JP" baseline="30000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±</a:t>
            </a:r>
            <a:endParaRPr kumimoji="1" lang="ja-JP" altLang="en-US" dirty="0">
              <a:solidFill>
                <a:schemeClr val="accent4">
                  <a:lumMod val="10000"/>
                </a:schemeClr>
              </a:solidFill>
              <a:latin typeface="Symbol" panose="05050102010706020507" pitchFamily="18" charset="2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454448" y="1131549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072932" y="812056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0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/>
              <a:t>  ̴  </a:t>
            </a:r>
            <a:r>
              <a:rPr lang="en-US" altLang="ja-JP" dirty="0" smtClean="0">
                <a:solidFill>
                  <a:srgbClr val="FF0000"/>
                </a:solidFill>
              </a:rPr>
              <a:t>H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0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58" name="コンテンツ プレースホルダ 2"/>
          <p:cNvSpPr txBox="1">
            <a:spLocks/>
          </p:cNvSpPr>
          <p:nvPr/>
        </p:nvSpPr>
        <p:spPr bwMode="auto">
          <a:xfrm>
            <a:off x="971600" y="5229200"/>
            <a:ext cx="6480720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kern="0" dirty="0" err="1">
                <a:solidFill>
                  <a:srgbClr val="FF0000"/>
                </a:solidFill>
                <a:ea typeface="+mn-ea"/>
                <a:cs typeface="Times New Roman" pitchFamily="18" charset="0"/>
              </a:rPr>
              <a:t>C</a:t>
            </a:r>
            <a:r>
              <a:rPr lang="en-US" altLang="ja-JP" sz="2800" kern="0" dirty="0" err="1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hargino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loop contributions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下矢印 63"/>
          <p:cNvSpPr/>
          <p:nvPr/>
        </p:nvSpPr>
        <p:spPr bwMode="auto">
          <a:xfrm>
            <a:off x="3419872" y="4293096"/>
            <a:ext cx="864096" cy="14401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5" name="コンテンツ プレースホルダ 2"/>
          <p:cNvSpPr txBox="1">
            <a:spLocks/>
          </p:cNvSpPr>
          <p:nvPr/>
        </p:nvSpPr>
        <p:spPr bwMode="auto">
          <a:xfrm>
            <a:off x="107504" y="3501008"/>
            <a:ext cx="8784976" cy="7666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In our scenario, “trilinear couplings“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(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      　　　　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　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               ,            </a:t>
            </a: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couplings)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= (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,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) are large!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下矢印 65"/>
          <p:cNvSpPr/>
          <p:nvPr/>
        </p:nvSpPr>
        <p:spPr bwMode="auto">
          <a:xfrm>
            <a:off x="3347864" y="3212976"/>
            <a:ext cx="864096" cy="22907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7" name="コンテンツ プレースホルダ 2"/>
          <p:cNvSpPr txBox="1">
            <a:spLocks/>
          </p:cNvSpPr>
          <p:nvPr/>
        </p:nvSpPr>
        <p:spPr bwMode="auto">
          <a:xfrm>
            <a:off x="1763688" y="4491881"/>
            <a:ext cx="5112568" cy="504056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                     couplings are large!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8" name="下矢印 67"/>
          <p:cNvSpPr/>
          <p:nvPr/>
        </p:nvSpPr>
        <p:spPr bwMode="auto">
          <a:xfrm>
            <a:off x="3419872" y="5013176"/>
            <a:ext cx="864096" cy="20297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9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2865948"/>
              </p:ext>
            </p:extLst>
          </p:nvPr>
        </p:nvGraphicFramePr>
        <p:xfrm>
          <a:off x="7236296" y="3501008"/>
          <a:ext cx="1368152" cy="425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938" name="数式" r:id="rId3" imgW="736560" imgH="228600" progId="Equation.3">
                  <p:embed/>
                </p:oleObj>
              </mc:Choice>
              <mc:Fallback>
                <p:oleObj name="数式" r:id="rId3" imgW="736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3501008"/>
                        <a:ext cx="1368152" cy="4259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1358106"/>
              </p:ext>
            </p:extLst>
          </p:nvPr>
        </p:nvGraphicFramePr>
        <p:xfrm>
          <a:off x="1774825" y="4437112"/>
          <a:ext cx="20240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939" name="数式" r:id="rId5" imgW="838080" imgH="253800" progId="Equation.3">
                  <p:embed/>
                </p:oleObj>
              </mc:Choice>
              <mc:Fallback>
                <p:oleObj name="数式" r:id="rId5" imgW="838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4437112"/>
                        <a:ext cx="202406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897639"/>
              </p:ext>
            </p:extLst>
          </p:nvPr>
        </p:nvGraphicFramePr>
        <p:xfrm>
          <a:off x="5796136" y="3541740"/>
          <a:ext cx="1296144" cy="391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940" name="数式" r:id="rId7" imgW="761760" imgH="228600" progId="Equation.3">
                  <p:embed/>
                </p:oleObj>
              </mc:Choice>
              <mc:Fallback>
                <p:oleObj name="数式" r:id="rId7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541740"/>
                        <a:ext cx="1296144" cy="391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0107574"/>
              </p:ext>
            </p:extLst>
          </p:nvPr>
        </p:nvGraphicFramePr>
        <p:xfrm>
          <a:off x="4250183" y="3506019"/>
          <a:ext cx="14144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941" name="数式" r:id="rId9" imgW="761760" imgH="228600" progId="Equation.3">
                  <p:embed/>
                </p:oleObj>
              </mc:Choice>
              <mc:Fallback>
                <p:oleObj name="数式" r:id="rId9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0183" y="3506019"/>
                        <a:ext cx="1414463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コンテンツ プレースホルダ 2"/>
          <p:cNvSpPr txBox="1">
            <a:spLocks/>
          </p:cNvSpPr>
          <p:nvPr/>
        </p:nvSpPr>
        <p:spPr bwMode="auto">
          <a:xfrm>
            <a:off x="222024" y="6093296"/>
            <a:ext cx="8742464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Deviation of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Times New Roman" pitchFamily="18" charset="0"/>
              </a:rPr>
              <a:t>G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(h</a:t>
            </a:r>
            <a:r>
              <a:rPr kumimoji="1" lang="en-US" altLang="ja-JP" sz="2800" b="1" i="1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0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</a:t>
            </a:r>
            <a:r>
              <a:rPr lang="en-US" altLang="ja-JP" sz="2800" kern="0" dirty="0">
                <a:solidFill>
                  <a:srgbClr val="FF0000"/>
                </a:solidFill>
                <a:cs typeface="Times New Roman" pitchFamily="18" charset="0"/>
              </a:rPr>
              <a:t>→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b</a:t>
            </a:r>
            <a:r>
              <a:rPr lang="en-US" altLang="ja-JP" sz="2800" kern="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kern="0" dirty="0" smtClean="0">
                <a:solidFill>
                  <a:srgbClr val="FF0000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b̅/s̅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) from SM width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下矢印 73"/>
          <p:cNvSpPr/>
          <p:nvPr/>
        </p:nvSpPr>
        <p:spPr bwMode="auto">
          <a:xfrm>
            <a:off x="3419872" y="5841291"/>
            <a:ext cx="864096" cy="17999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419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22145</TotalTime>
  <Words>3814</Words>
  <Application>Microsoft Office PowerPoint</Application>
  <PresentationFormat>画面に合わせる (4:3)</PresentationFormat>
  <Paragraphs>525</Paragraphs>
  <Slides>45</Slides>
  <Notes>7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45</vt:i4>
      </vt:variant>
    </vt:vector>
  </HeadingPairs>
  <TitlesOfParts>
    <vt:vector size="55" baseType="lpstr">
      <vt:lpstr>Arial Unicode MS</vt:lpstr>
      <vt:lpstr>ＭＳ Ｐゴシック</vt:lpstr>
      <vt:lpstr>ＭＳ Ｐ明朝</vt:lpstr>
      <vt:lpstr>ＭＳ 明朝</vt:lpstr>
      <vt:lpstr>Arial</vt:lpstr>
      <vt:lpstr>Cambria Math</vt:lpstr>
      <vt:lpstr>Symbol</vt:lpstr>
      <vt:lpstr>Times New Roman</vt:lpstr>
      <vt:lpstr>標準デザイン</vt:lpstr>
      <vt:lpstr>数式</vt:lpstr>
      <vt:lpstr>PowerPoint プレゼンテーション</vt:lpstr>
      <vt:lpstr>1. Introduction</vt:lpstr>
      <vt:lpstr>2. MSSM with QFV</vt:lpstr>
      <vt:lpstr>3. Constraints on the MSSM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7. Conclusion</vt:lpstr>
      <vt:lpstr>PowerPoint プレゼンテーション</vt:lpstr>
      <vt:lpstr>PowerPoint プレゼンテーション</vt:lpstr>
      <vt:lpstr>PowerPoint プレゼンテーション</vt:lpstr>
      <vt:lpstr>Backup Slides</vt:lpstr>
      <vt:lpstr>2. MSSM with QFV</vt:lpstr>
      <vt:lpstr>2. Key parameters of MSSM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Higgs couplings at future colliders</vt:lpstr>
      <vt:lpstr>Higgs couplings at future colliders</vt:lpstr>
      <vt:lpstr>DEV error - coupling error relation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slepton generation mixing on the search for sneutrinos</dc:title>
  <dc:creator>keisho</dc:creator>
  <cp:lastModifiedBy>keisho</cp:lastModifiedBy>
  <cp:revision>1647</cp:revision>
  <dcterms:created xsi:type="dcterms:W3CDTF">2007-02-22T14:46:03Z</dcterms:created>
  <dcterms:modified xsi:type="dcterms:W3CDTF">2022-05-12T12:11:33Z</dcterms:modified>
</cp:coreProperties>
</file>