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8"/>
  </p:notesMasterIdLst>
  <p:sldIdLst>
    <p:sldId id="1297" r:id="rId2"/>
    <p:sldId id="1284" r:id="rId3"/>
    <p:sldId id="1285" r:id="rId4"/>
    <p:sldId id="1248" r:id="rId5"/>
    <p:sldId id="1249" r:id="rId6"/>
    <p:sldId id="1253" r:id="rId7"/>
    <p:sldId id="1254" r:id="rId8"/>
    <p:sldId id="1295" r:id="rId9"/>
    <p:sldId id="1260" r:id="rId10"/>
    <p:sldId id="1298" r:id="rId11"/>
    <p:sldId id="1276" r:id="rId12"/>
    <p:sldId id="671" r:id="rId13"/>
    <p:sldId id="872" r:id="rId14"/>
    <p:sldId id="884" r:id="rId15"/>
    <p:sldId id="1278" r:id="rId16"/>
    <p:sldId id="1279" r:id="rId17"/>
    <p:sldId id="1286" r:id="rId18"/>
    <p:sldId id="957" r:id="rId19"/>
    <p:sldId id="1294" r:id="rId20"/>
    <p:sldId id="1299" r:id="rId21"/>
    <p:sldId id="1292" r:id="rId22"/>
    <p:sldId id="1296" r:id="rId23"/>
    <p:sldId id="668" r:id="rId24"/>
    <p:sldId id="1283" r:id="rId25"/>
    <p:sldId id="1272" r:id="rId26"/>
    <p:sldId id="1273" r:id="rId27"/>
  </p:sldIdLst>
  <p:sldSz cx="9144000" cy="6858000" type="screen4x3"/>
  <p:notesSz cx="7099300" cy="102346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00"/>
    <a:srgbClr val="9933FF"/>
    <a:srgbClr val="669900"/>
    <a:srgbClr val="3333CC"/>
    <a:srgbClr val="0099FF"/>
    <a:srgbClr val="CC6600"/>
    <a:srgbClr val="FF9900"/>
    <a:srgbClr val="FF0000"/>
    <a:srgbClr val="00CC00"/>
    <a:srgbClr val="66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78" d="100"/>
          <a:sy n="78" d="100"/>
        </p:scale>
        <p:origin x="924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A71351C1-23DC-4D62-83AA-8BD9D1F20875}" type="datetimeFigureOut">
              <a:rPr kumimoji="1" lang="ja-JP" altLang="en-US" smtClean="0"/>
              <a:t>2022/5/14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47775" y="1279525"/>
            <a:ext cx="46037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09930" y="4925407"/>
            <a:ext cx="5679440" cy="4029879"/>
          </a:xfrm>
          <a:prstGeom prst="rect">
            <a:avLst/>
          </a:prstGeom>
        </p:spPr>
        <p:txBody>
          <a:bodyPr vert="horz" lIns="99048" tIns="49524" rIns="99048" bIns="49524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021294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2133EED4-DEC1-49A1-A568-BB7941CE61C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449735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F2E003D-0659-4725-B155-05A94B40CA35}" type="slidenum">
              <a:rPr kumimoji="1" lang="ja-JP" altLang="en-US" smtClean="0"/>
              <a:t>19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532610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934E3-2AFA-44D3-98E6-676DD5C8EFD0}" type="datetime1">
              <a:rPr kumimoji="1" lang="ja-JP" altLang="en-US" smtClean="0"/>
              <a:t>2022/5/14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F85F82-7688-4662-9D00-862464164C19}" type="slidenum">
              <a:rPr kumimoji="1" lang="ja-JP" altLang="en-US" smtClean="0"/>
              <a:pPr/>
              <a:t>‹#›</a:t>
            </a:fld>
            <a:r>
              <a:rPr kumimoji="1" lang="en-US" altLang="ja-JP" dirty="0"/>
              <a:t>/26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9408668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731AF-5AA4-4844-8EC2-D008919C2514}" type="datetime1">
              <a:rPr kumimoji="1" lang="ja-JP" altLang="en-US" smtClean="0"/>
              <a:t>2022/5/14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F3694-1D23-4B41-8818-5054C7C3027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873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AAF21-678E-4472-BF43-089E1D7F8CD5}" type="datetime1">
              <a:rPr kumimoji="1" lang="ja-JP" altLang="en-US" smtClean="0"/>
              <a:t>2022/5/14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F3694-1D23-4B41-8818-5054C7C3027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193744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939972"/>
          </a:xfrm>
        </p:spPr>
        <p:txBody>
          <a:bodyPr/>
          <a:lstStyle/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571105"/>
            <a:ext cx="7886700" cy="4605858"/>
          </a:xfr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C1D6E-455B-45F5-B26C-3B21687648E5}" type="datetime1">
              <a:rPr kumimoji="1" lang="ja-JP" altLang="en-US" smtClean="0"/>
              <a:t>2022/5/14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86600" y="6492875"/>
            <a:ext cx="2057400" cy="365125"/>
          </a:xfrm>
        </p:spPr>
        <p:txBody>
          <a:bodyPr/>
          <a:lstStyle/>
          <a:p>
            <a:fld id="{3F7F3694-1D23-4B41-8818-5054C7C30276}" type="slidenum">
              <a:rPr kumimoji="1" lang="ja-JP" altLang="en-US" smtClean="0"/>
              <a:pPr/>
              <a:t>‹#›</a:t>
            </a:fld>
            <a:r>
              <a:rPr kumimoji="1" lang="en-US" altLang="ja-JP" dirty="0"/>
              <a:t>/26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2330307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88D0C-6C48-4E36-9284-F95B8D3C2862}" type="datetime1">
              <a:rPr kumimoji="1" lang="ja-JP" altLang="en-US" smtClean="0"/>
              <a:t>2022/5/14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F3694-1D23-4B41-8818-5054C7C3027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525468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F653F-A314-43AA-817F-7BAFFC145E84}" type="datetime1">
              <a:rPr kumimoji="1" lang="ja-JP" altLang="en-US" smtClean="0"/>
              <a:t>2022/5/14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F3694-1D23-4B41-8818-5054C7C3027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556896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A452D-A9DF-4928-837C-EE16459AAF87}" type="datetime1">
              <a:rPr kumimoji="1" lang="ja-JP" altLang="en-US" smtClean="0"/>
              <a:t>2022/5/14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F3694-1D23-4B41-8818-5054C7C3027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319620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F8C4C-F30B-43B6-8F5B-84DE13624FB9}" type="datetime1">
              <a:rPr kumimoji="1" lang="ja-JP" altLang="en-US" smtClean="0"/>
              <a:t>2022/5/14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F3694-1D23-4B41-8818-5054C7C3027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106090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C740B-D295-4BA1-BB7C-73C0CD4A9DFC}" type="datetime1">
              <a:rPr kumimoji="1" lang="ja-JP" altLang="en-US" smtClean="0"/>
              <a:t>2022/5/14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F3694-1D23-4B41-8818-5054C7C3027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670603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72BAE0-89F6-465C-B154-349B68EBD125}" type="datetime1">
              <a:rPr kumimoji="1" lang="ja-JP" altLang="en-US" smtClean="0"/>
              <a:t>2022/5/14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F3694-1D23-4B41-8818-5054C7C3027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983666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37991-E575-46D8-AA3E-58C7604D9ADB}" type="datetime1">
              <a:rPr kumimoji="1" lang="ja-JP" altLang="en-US" smtClean="0"/>
              <a:t>2022/5/14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F3694-1D23-4B41-8818-5054C7C3027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638969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066CE1-59B0-4F3B-9DDE-2ADDBD50003F}" type="datetime1">
              <a:rPr kumimoji="1" lang="ja-JP" altLang="en-US" smtClean="0"/>
              <a:t>2022/5/14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86600" y="6492875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F7F3694-1D23-4B41-8818-5054C7C30276}" type="slidenum">
              <a:rPr kumimoji="1" lang="ja-JP" altLang="en-US" smtClean="0"/>
              <a:pPr/>
              <a:t>‹#›</a:t>
            </a:fld>
            <a:r>
              <a:rPr kumimoji="1" lang="en-US" altLang="ja-JP" dirty="0"/>
              <a:t>/26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5602818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kumimoji="1" sz="4400" b="1" kern="1200">
          <a:solidFill>
            <a:srgbClr val="0000FF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b="1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b="1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b="1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b="1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b="1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0.png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g"/><Relationship Id="rId3" Type="http://schemas.openxmlformats.org/officeDocument/2006/relationships/image" Target="../media/image11.jpg"/><Relationship Id="rId7" Type="http://schemas.openxmlformats.org/officeDocument/2006/relationships/image" Target="../media/image15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g"/><Relationship Id="rId5" Type="http://schemas.openxmlformats.org/officeDocument/2006/relationships/image" Target="../media/image13.jpg"/><Relationship Id="rId4" Type="http://schemas.openxmlformats.org/officeDocument/2006/relationships/image" Target="../media/image12.jpg"/><Relationship Id="rId9" Type="http://schemas.openxmlformats.org/officeDocument/2006/relationships/image" Target="../media/image17.jp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w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278C1FA-2051-1004-1838-5362ECFB381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dirty="0"/>
              <a:t>Space Gravitational Wave Antenna</a:t>
            </a:r>
            <a:br>
              <a:rPr kumimoji="1" lang="en-US" altLang="ja-JP" dirty="0"/>
            </a:br>
            <a:r>
              <a:rPr kumimoji="1" lang="en-US" altLang="ja-JP" dirty="0"/>
              <a:t>DECIGO</a:t>
            </a:r>
            <a:endParaRPr kumimoji="1" lang="ja-JP" altLang="en-US" dirty="0"/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1237014B-BC39-ED6C-5153-95F7E9EA7DD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4077050"/>
            <a:ext cx="6858000" cy="1862356"/>
          </a:xfrm>
        </p:spPr>
        <p:txBody>
          <a:bodyPr>
            <a:normAutofit/>
          </a:bodyPr>
          <a:lstStyle/>
          <a:p>
            <a:r>
              <a:rPr kumimoji="1" lang="en-US" altLang="ja-JP" dirty="0"/>
              <a:t>Seiji Kawamura (Nagoya University) and DECIGO working group</a:t>
            </a:r>
          </a:p>
          <a:p>
            <a:r>
              <a:rPr kumimoji="1" lang="en-US" altLang="ja-JP" dirty="0"/>
              <a:t>Physics in LHC and Beyond</a:t>
            </a:r>
          </a:p>
          <a:p>
            <a:r>
              <a:rPr kumimoji="1" lang="en-US" altLang="ja-JP" dirty="0"/>
              <a:t>May 15, 2022 @Matsue, Japan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F7444A37-ADE7-8ED7-0877-C9DCD45666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85F82-7688-4662-9D00-862464164C19}" type="slidenum">
              <a:rPr kumimoji="1" lang="ja-JP" altLang="en-US" smtClean="0"/>
              <a:pPr/>
              <a:t>1</a:t>
            </a:fld>
            <a:r>
              <a:rPr kumimoji="1" lang="en-US" altLang="ja-JP"/>
              <a:t>/26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7890048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72EB674-3AFB-48E7-9BB0-F52BA38260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dirty="0"/>
              <a:t>Target sensitivity and science</a:t>
            </a:r>
            <a:endParaRPr kumimoji="1" lang="ja-JP" altLang="en-US" dirty="0"/>
          </a:p>
        </p:txBody>
      </p:sp>
      <p:sp>
        <p:nvSpPr>
          <p:cNvPr id="68" name="AutoShape 3">
            <a:extLst>
              <a:ext uri="{FF2B5EF4-FFF2-40B4-BE49-F238E27FC236}">
                <a16:creationId xmlns:a16="http://schemas.microsoft.com/office/drawing/2014/main" id="{A5929A7D-1EF8-4E43-9E35-E2F10AF7819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2612" y="4967615"/>
            <a:ext cx="1804988" cy="913200"/>
          </a:xfrm>
          <a:prstGeom prst="roundRect">
            <a:avLst>
              <a:gd name="adj" fmla="val 16667"/>
            </a:avLst>
          </a:prstGeom>
          <a:solidFill>
            <a:srgbClr val="0000FF"/>
          </a:solidFill>
          <a:ln w="9525">
            <a:solidFill>
              <a:srgbClr val="0000FF"/>
            </a:solidFill>
            <a:round/>
            <a:headEnd/>
            <a:tailEnd/>
          </a:ln>
        </p:spPr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b="1" dirty="0">
                <a:solidFill>
                  <a:srgbClr val="FFFFFF"/>
                </a:solidFill>
                <a:latin typeface="Arial" charset="0"/>
                <a:ea typeface="ＭＳ Ｐゴシック"/>
              </a:rPr>
              <a:t>Primordial GW</a:t>
            </a:r>
            <a:endParaRPr kumimoji="1" lang="ja-JP" altLang="en-US" sz="18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ＭＳ Ｐゴシック"/>
              <a:cs typeface="+mn-cs"/>
            </a:endParaRPr>
          </a:p>
        </p:txBody>
      </p:sp>
      <p:sp>
        <p:nvSpPr>
          <p:cNvPr id="69" name="AutoShape 2">
            <a:extLst>
              <a:ext uri="{FF2B5EF4-FFF2-40B4-BE49-F238E27FC236}">
                <a16:creationId xmlns:a16="http://schemas.microsoft.com/office/drawing/2014/main" id="{8FF2899E-48BD-4F63-9641-DEF8BBEDD82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2612" y="1478516"/>
            <a:ext cx="1890712" cy="968375"/>
          </a:xfrm>
          <a:prstGeom prst="roundRect">
            <a:avLst>
              <a:gd name="adj" fmla="val 16667"/>
            </a:avLst>
          </a:prstGeom>
          <a:solidFill>
            <a:srgbClr val="00B050"/>
          </a:solidFill>
          <a:ln w="9525">
            <a:solidFill>
              <a:srgbClr val="00CC00"/>
            </a:solidFill>
            <a:round/>
            <a:headEnd/>
            <a:tailEnd/>
          </a:ln>
        </p:spPr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b="1" dirty="0">
                <a:solidFill>
                  <a:srgbClr val="FFFFFF"/>
                </a:solidFill>
                <a:latin typeface="Arial" charset="0"/>
                <a:ea typeface="ＭＳ Ｐゴシック"/>
              </a:rPr>
              <a:t>Intermediate-mass</a:t>
            </a: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/>
                <a:cs typeface="+mn-cs"/>
              </a:rPr>
              <a:t> BH</a:t>
            </a:r>
            <a:endParaRPr kumimoji="1" lang="ja-JP" altLang="en-US" sz="18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ＭＳ Ｐゴシック"/>
              <a:cs typeface="+mn-cs"/>
            </a:endParaRPr>
          </a:p>
        </p:txBody>
      </p:sp>
      <p:sp>
        <p:nvSpPr>
          <p:cNvPr id="78" name="Freeform 5">
            <a:extLst>
              <a:ext uri="{FF2B5EF4-FFF2-40B4-BE49-F238E27FC236}">
                <a16:creationId xmlns:a16="http://schemas.microsoft.com/office/drawing/2014/main" id="{13A871DC-845D-4DA0-A72A-758777A8B9AC}"/>
              </a:ext>
            </a:extLst>
          </p:cNvPr>
          <p:cNvSpPr>
            <a:spLocks/>
          </p:cNvSpPr>
          <p:nvPr/>
        </p:nvSpPr>
        <p:spPr bwMode="auto">
          <a:xfrm>
            <a:off x="2675841" y="2048153"/>
            <a:ext cx="5000625" cy="3173412"/>
          </a:xfrm>
          <a:custGeom>
            <a:avLst/>
            <a:gdLst>
              <a:gd name="T0" fmla="*/ 0 w 7001"/>
              <a:gd name="T1" fmla="*/ 0 h 5298"/>
              <a:gd name="T2" fmla="*/ 51018383 w 7001"/>
              <a:gd name="T3" fmla="*/ 81084338 h 5298"/>
              <a:gd name="T4" fmla="*/ 102037480 w 7001"/>
              <a:gd name="T5" fmla="*/ 161809885 h 5298"/>
              <a:gd name="T6" fmla="*/ 153055841 w 7001"/>
              <a:gd name="T7" fmla="*/ 242535994 h 5298"/>
              <a:gd name="T8" fmla="*/ 204074246 w 7001"/>
              <a:gd name="T9" fmla="*/ 323261579 h 5298"/>
              <a:gd name="T10" fmla="*/ 255092606 w 7001"/>
              <a:gd name="T11" fmla="*/ 403987088 h 5298"/>
              <a:gd name="T12" fmla="*/ 306111681 w 7001"/>
              <a:gd name="T13" fmla="*/ 484712598 h 5298"/>
              <a:gd name="T14" fmla="*/ 357130042 w 7001"/>
              <a:gd name="T15" fmla="*/ 565438108 h 5298"/>
              <a:gd name="T16" fmla="*/ 408148492 w 7001"/>
              <a:gd name="T17" fmla="*/ 646163768 h 5298"/>
              <a:gd name="T18" fmla="*/ 459167566 w 7001"/>
              <a:gd name="T19" fmla="*/ 726889277 h 5298"/>
              <a:gd name="T20" fmla="*/ 510185927 w 7001"/>
              <a:gd name="T21" fmla="*/ 807615386 h 5298"/>
              <a:gd name="T22" fmla="*/ 561714992 w 7001"/>
              <a:gd name="T23" fmla="*/ 888340896 h 5298"/>
              <a:gd name="T24" fmla="*/ 612733353 w 7001"/>
              <a:gd name="T25" fmla="*/ 969066406 h 5298"/>
              <a:gd name="T26" fmla="*/ 663751714 w 7001"/>
              <a:gd name="T27" fmla="*/ 1049791916 h 5298"/>
              <a:gd name="T28" fmla="*/ 714770074 w 7001"/>
              <a:gd name="T29" fmla="*/ 1130517426 h 5298"/>
              <a:gd name="T30" fmla="*/ 765789328 w 7001"/>
              <a:gd name="T31" fmla="*/ 1211242935 h 5298"/>
              <a:gd name="T32" fmla="*/ 816807688 w 7001"/>
              <a:gd name="T33" fmla="*/ 1291969344 h 5298"/>
              <a:gd name="T34" fmla="*/ 867826049 w 7001"/>
              <a:gd name="T35" fmla="*/ 1372336063 h 5298"/>
              <a:gd name="T36" fmla="*/ 918845123 w 7001"/>
              <a:gd name="T37" fmla="*/ 1451985200 h 5298"/>
              <a:gd name="T38" fmla="*/ 969863484 w 7001"/>
              <a:gd name="T39" fmla="*/ 1530558565 h 5298"/>
              <a:gd name="T40" fmla="*/ 1020881845 w 7001"/>
              <a:gd name="T41" fmla="*/ 1605902215 h 5298"/>
              <a:gd name="T42" fmla="*/ 1071900919 w 7001"/>
              <a:gd name="T43" fmla="*/ 1674787632 h 5298"/>
              <a:gd name="T44" fmla="*/ 1122919280 w 7001"/>
              <a:gd name="T45" fmla="*/ 1731475363 h 5298"/>
              <a:gd name="T46" fmla="*/ 1173937641 w 7001"/>
              <a:gd name="T47" fmla="*/ 1772016914 h 5298"/>
              <a:gd name="T48" fmla="*/ 1224956715 w 7001"/>
              <a:gd name="T49" fmla="*/ 1798567425 h 5298"/>
              <a:gd name="T50" fmla="*/ 1275975076 w 7001"/>
              <a:gd name="T51" fmla="*/ 1815788181 h 5298"/>
              <a:gd name="T52" fmla="*/ 1326993436 w 7001"/>
              <a:gd name="T53" fmla="*/ 1828345256 h 5298"/>
              <a:gd name="T54" fmla="*/ 1378011797 w 7001"/>
              <a:gd name="T55" fmla="*/ 1838750785 h 5298"/>
              <a:gd name="T56" fmla="*/ 1429030872 w 7001"/>
              <a:gd name="T57" fmla="*/ 1848079343 h 5298"/>
              <a:gd name="T58" fmla="*/ 1480049232 w 7001"/>
              <a:gd name="T59" fmla="*/ 1856689122 h 5298"/>
              <a:gd name="T60" fmla="*/ 1531067236 w 7001"/>
              <a:gd name="T61" fmla="*/ 1865300098 h 5298"/>
              <a:gd name="T62" fmla="*/ 1582086311 w 7001"/>
              <a:gd name="T63" fmla="*/ 1873551685 h 5298"/>
              <a:gd name="T64" fmla="*/ 1633105385 w 7001"/>
              <a:gd name="T65" fmla="*/ 1881086889 h 5298"/>
              <a:gd name="T66" fmla="*/ 1684123032 w 7001"/>
              <a:gd name="T67" fmla="*/ 1888262703 h 5298"/>
              <a:gd name="T68" fmla="*/ 1735142107 w 7001"/>
              <a:gd name="T69" fmla="*/ 1894002156 h 5298"/>
              <a:gd name="T70" fmla="*/ 1786161181 w 7001"/>
              <a:gd name="T71" fmla="*/ 1898667034 h 5298"/>
              <a:gd name="T72" fmla="*/ 1837178828 w 7001"/>
              <a:gd name="T73" fmla="*/ 1900819778 h 5298"/>
              <a:gd name="T74" fmla="*/ 1888197902 w 7001"/>
              <a:gd name="T75" fmla="*/ 1900102196 h 5298"/>
              <a:gd name="T76" fmla="*/ 1939215549 w 7001"/>
              <a:gd name="T77" fmla="*/ 1895796708 h 5298"/>
              <a:gd name="T78" fmla="*/ 1990234624 w 7001"/>
              <a:gd name="T79" fmla="*/ 1887545121 h 5298"/>
              <a:gd name="T80" fmla="*/ 2041253698 w 7001"/>
              <a:gd name="T81" fmla="*/ 1874986848 h 5298"/>
              <a:gd name="T82" fmla="*/ 2092272773 w 7001"/>
              <a:gd name="T83" fmla="*/ 1858841866 h 5298"/>
              <a:gd name="T84" fmla="*/ 2143290420 w 7001"/>
              <a:gd name="T85" fmla="*/ 1839826558 h 5298"/>
              <a:gd name="T86" fmla="*/ 2147483647 w 7001"/>
              <a:gd name="T87" fmla="*/ 1818300314 h 5298"/>
              <a:gd name="T88" fmla="*/ 2147483647 w 7001"/>
              <a:gd name="T89" fmla="*/ 1794620129 h 5298"/>
              <a:gd name="T90" fmla="*/ 2147483647 w 7001"/>
              <a:gd name="T91" fmla="*/ 1770223560 h 5298"/>
              <a:gd name="T92" fmla="*/ 2147483647 w 7001"/>
              <a:gd name="T93" fmla="*/ 1744750020 h 5298"/>
              <a:gd name="T94" fmla="*/ 2147483647 w 7001"/>
              <a:gd name="T95" fmla="*/ 1718918288 h 5298"/>
              <a:gd name="T96" fmla="*/ 2147483647 w 7001"/>
              <a:gd name="T97" fmla="*/ 1692367776 h 5298"/>
              <a:gd name="T98" fmla="*/ 2147483647 w 7001"/>
              <a:gd name="T99" fmla="*/ 1665818463 h 5298"/>
              <a:gd name="T100" fmla="*/ 2147483647 w 7001"/>
              <a:gd name="T101" fmla="*/ 1639269150 h 5298"/>
              <a:gd name="T102" fmla="*/ 2147483647 w 7001"/>
              <a:gd name="T103" fmla="*/ 1612360447 h 5298"/>
              <a:gd name="T104" fmla="*/ 2147483647 w 7001"/>
              <a:gd name="T105" fmla="*/ 1585809936 h 5298"/>
              <a:gd name="T106" fmla="*/ 2147483647 w 7001"/>
              <a:gd name="T107" fmla="*/ 1558901233 h 5298"/>
              <a:gd name="T108" fmla="*/ 2147483647 w 7001"/>
              <a:gd name="T109" fmla="*/ 1531993728 h 5298"/>
              <a:gd name="T110" fmla="*/ 2147483647 w 7001"/>
              <a:gd name="T111" fmla="*/ 1505085025 h 5298"/>
              <a:gd name="T112" fmla="*/ 2147483647 w 7001"/>
              <a:gd name="T113" fmla="*/ 1478176322 h 5298"/>
              <a:gd name="T114" fmla="*/ 2147483647 w 7001"/>
              <a:gd name="T115" fmla="*/ 1451267619 h 5298"/>
              <a:gd name="T116" fmla="*/ 2147483647 w 7001"/>
              <a:gd name="T117" fmla="*/ 1424358916 h 5298"/>
              <a:gd name="T118" fmla="*/ 2147483647 w 7001"/>
              <a:gd name="T119" fmla="*/ 1397450213 h 5298"/>
              <a:gd name="T120" fmla="*/ 2147483647 w 7001"/>
              <a:gd name="T121" fmla="*/ 1370541510 h 5298"/>
              <a:gd name="T122" fmla="*/ 2147483647 w 7001"/>
              <a:gd name="T123" fmla="*/ 1101815368 h 5298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w 7001"/>
              <a:gd name="T187" fmla="*/ 0 h 5298"/>
              <a:gd name="T188" fmla="*/ 7001 w 7001"/>
              <a:gd name="T189" fmla="*/ 5298 h 5298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T186" t="T187" r="T188" b="T189"/>
            <a:pathLst>
              <a:path w="7001" h="5298">
                <a:moveTo>
                  <a:pt x="0" y="0"/>
                </a:moveTo>
                <a:lnTo>
                  <a:pt x="100" y="226"/>
                </a:lnTo>
                <a:lnTo>
                  <a:pt x="200" y="451"/>
                </a:lnTo>
                <a:lnTo>
                  <a:pt x="300" y="676"/>
                </a:lnTo>
                <a:lnTo>
                  <a:pt x="400" y="901"/>
                </a:lnTo>
                <a:lnTo>
                  <a:pt x="500" y="1126"/>
                </a:lnTo>
                <a:lnTo>
                  <a:pt x="600" y="1351"/>
                </a:lnTo>
                <a:lnTo>
                  <a:pt x="700" y="1576"/>
                </a:lnTo>
                <a:lnTo>
                  <a:pt x="800" y="1801"/>
                </a:lnTo>
                <a:lnTo>
                  <a:pt x="900" y="2026"/>
                </a:lnTo>
                <a:lnTo>
                  <a:pt x="1000" y="2251"/>
                </a:lnTo>
                <a:lnTo>
                  <a:pt x="1101" y="2476"/>
                </a:lnTo>
                <a:lnTo>
                  <a:pt x="1201" y="2701"/>
                </a:lnTo>
                <a:lnTo>
                  <a:pt x="1301" y="2926"/>
                </a:lnTo>
                <a:lnTo>
                  <a:pt x="1401" y="3151"/>
                </a:lnTo>
                <a:lnTo>
                  <a:pt x="1501" y="3376"/>
                </a:lnTo>
                <a:lnTo>
                  <a:pt x="1601" y="3601"/>
                </a:lnTo>
                <a:lnTo>
                  <a:pt x="1701" y="3825"/>
                </a:lnTo>
                <a:lnTo>
                  <a:pt x="1801" y="4047"/>
                </a:lnTo>
                <a:lnTo>
                  <a:pt x="1901" y="4266"/>
                </a:lnTo>
                <a:lnTo>
                  <a:pt x="2001" y="4476"/>
                </a:lnTo>
                <a:lnTo>
                  <a:pt x="2101" y="4668"/>
                </a:lnTo>
                <a:lnTo>
                  <a:pt x="2201" y="4826"/>
                </a:lnTo>
                <a:lnTo>
                  <a:pt x="2301" y="4939"/>
                </a:lnTo>
                <a:lnTo>
                  <a:pt x="2401" y="5013"/>
                </a:lnTo>
                <a:lnTo>
                  <a:pt x="2501" y="5061"/>
                </a:lnTo>
                <a:lnTo>
                  <a:pt x="2601" y="5096"/>
                </a:lnTo>
                <a:lnTo>
                  <a:pt x="2701" y="5125"/>
                </a:lnTo>
                <a:lnTo>
                  <a:pt x="2801" y="5151"/>
                </a:lnTo>
                <a:lnTo>
                  <a:pt x="2901" y="5175"/>
                </a:lnTo>
                <a:lnTo>
                  <a:pt x="3001" y="5199"/>
                </a:lnTo>
                <a:lnTo>
                  <a:pt x="3101" y="5222"/>
                </a:lnTo>
                <a:lnTo>
                  <a:pt x="3201" y="5243"/>
                </a:lnTo>
                <a:lnTo>
                  <a:pt x="3301" y="5263"/>
                </a:lnTo>
                <a:lnTo>
                  <a:pt x="3401" y="5279"/>
                </a:lnTo>
                <a:lnTo>
                  <a:pt x="3501" y="5292"/>
                </a:lnTo>
                <a:lnTo>
                  <a:pt x="3601" y="5298"/>
                </a:lnTo>
                <a:lnTo>
                  <a:pt x="3701" y="5296"/>
                </a:lnTo>
                <a:lnTo>
                  <a:pt x="3801" y="5284"/>
                </a:lnTo>
                <a:lnTo>
                  <a:pt x="3901" y="5261"/>
                </a:lnTo>
                <a:lnTo>
                  <a:pt x="4001" y="5226"/>
                </a:lnTo>
                <a:lnTo>
                  <a:pt x="4101" y="5181"/>
                </a:lnTo>
                <a:lnTo>
                  <a:pt x="4201" y="5128"/>
                </a:lnTo>
                <a:lnTo>
                  <a:pt x="4301" y="5068"/>
                </a:lnTo>
                <a:lnTo>
                  <a:pt x="4401" y="5002"/>
                </a:lnTo>
                <a:lnTo>
                  <a:pt x="4501" y="4934"/>
                </a:lnTo>
                <a:lnTo>
                  <a:pt x="4601" y="4863"/>
                </a:lnTo>
                <a:lnTo>
                  <a:pt x="4701" y="4791"/>
                </a:lnTo>
                <a:lnTo>
                  <a:pt x="4801" y="4717"/>
                </a:lnTo>
                <a:lnTo>
                  <a:pt x="4901" y="4643"/>
                </a:lnTo>
                <a:lnTo>
                  <a:pt x="5001" y="4569"/>
                </a:lnTo>
                <a:lnTo>
                  <a:pt x="5101" y="4494"/>
                </a:lnTo>
                <a:lnTo>
                  <a:pt x="5201" y="4420"/>
                </a:lnTo>
                <a:lnTo>
                  <a:pt x="5301" y="4345"/>
                </a:lnTo>
                <a:lnTo>
                  <a:pt x="5401" y="4270"/>
                </a:lnTo>
                <a:lnTo>
                  <a:pt x="5501" y="4195"/>
                </a:lnTo>
                <a:lnTo>
                  <a:pt x="5602" y="4120"/>
                </a:lnTo>
                <a:lnTo>
                  <a:pt x="5702" y="4045"/>
                </a:lnTo>
                <a:lnTo>
                  <a:pt x="5802" y="3970"/>
                </a:lnTo>
                <a:lnTo>
                  <a:pt x="5902" y="3895"/>
                </a:lnTo>
                <a:lnTo>
                  <a:pt x="6002" y="3820"/>
                </a:lnTo>
                <a:lnTo>
                  <a:pt x="7001" y="3071"/>
                </a:lnTo>
              </a:path>
            </a:pathLst>
          </a:custGeom>
          <a:noFill/>
          <a:ln w="76200" cap="flat" cmpd="sng">
            <a:solidFill>
              <a:srgbClr val="0000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/>
              <a:cs typeface="+mn-cs"/>
            </a:endParaRPr>
          </a:p>
        </p:txBody>
      </p:sp>
      <p:sp>
        <p:nvSpPr>
          <p:cNvPr id="79" name="Freeform 6">
            <a:extLst>
              <a:ext uri="{FF2B5EF4-FFF2-40B4-BE49-F238E27FC236}">
                <a16:creationId xmlns:a16="http://schemas.microsoft.com/office/drawing/2014/main" id="{B591D821-CFEF-424D-B443-5830C2405992}"/>
              </a:ext>
            </a:extLst>
          </p:cNvPr>
          <p:cNvSpPr>
            <a:spLocks/>
          </p:cNvSpPr>
          <p:nvPr/>
        </p:nvSpPr>
        <p:spPr bwMode="auto">
          <a:xfrm>
            <a:off x="2745691" y="1470303"/>
            <a:ext cx="4951412" cy="2566987"/>
          </a:xfrm>
          <a:custGeom>
            <a:avLst/>
            <a:gdLst>
              <a:gd name="T0" fmla="*/ 0 w 2445"/>
              <a:gd name="T1" fmla="*/ 0 h 1268"/>
              <a:gd name="T2" fmla="*/ 49212374 w 2445"/>
              <a:gd name="T3" fmla="*/ 45082202 h 1268"/>
              <a:gd name="T4" fmla="*/ 196853545 w 2445"/>
              <a:gd name="T5" fmla="*/ 290982567 h 1268"/>
              <a:gd name="T6" fmla="*/ 340391846 w 2445"/>
              <a:gd name="T7" fmla="*/ 532785488 h 1268"/>
              <a:gd name="T8" fmla="*/ 483930083 w 2445"/>
              <a:gd name="T9" fmla="*/ 774588282 h 1268"/>
              <a:gd name="T10" fmla="*/ 627468448 w 2445"/>
              <a:gd name="T11" fmla="*/ 1016389052 h 1268"/>
              <a:gd name="T12" fmla="*/ 775107546 w 2445"/>
              <a:gd name="T13" fmla="*/ 1258192099 h 1268"/>
              <a:gd name="T14" fmla="*/ 918645784 w 2445"/>
              <a:gd name="T15" fmla="*/ 1499994894 h 1268"/>
              <a:gd name="T16" fmla="*/ 1062184275 w 2445"/>
              <a:gd name="T17" fmla="*/ 1741797688 h 1268"/>
              <a:gd name="T18" fmla="*/ 1205724537 w 2445"/>
              <a:gd name="T19" fmla="*/ 1987697943 h 1268"/>
              <a:gd name="T20" fmla="*/ 1353363636 w 2445"/>
              <a:gd name="T21" fmla="*/ 2147483647 h 1268"/>
              <a:gd name="T22" fmla="*/ 1496901874 w 2445"/>
              <a:gd name="T23" fmla="*/ 2147483647 h 1268"/>
              <a:gd name="T24" fmla="*/ 1640440111 w 2445"/>
              <a:gd name="T25" fmla="*/ 2147483647 h 1268"/>
              <a:gd name="T26" fmla="*/ 1788079210 w 2445"/>
              <a:gd name="T27" fmla="*/ 2147483647 h 1268"/>
              <a:gd name="T28" fmla="*/ 1931617448 w 2445"/>
              <a:gd name="T29" fmla="*/ 2147483647 h 1268"/>
              <a:gd name="T30" fmla="*/ 2075155685 w 2445"/>
              <a:gd name="T31" fmla="*/ 2147483647 h 1268"/>
              <a:gd name="T32" fmla="*/ 2147483647 w 2445"/>
              <a:gd name="T33" fmla="*/ 2147483647 h 1268"/>
              <a:gd name="T34" fmla="*/ 2147483647 w 2445"/>
              <a:gd name="T35" fmla="*/ 2147483647 h 1268"/>
              <a:gd name="T36" fmla="*/ 2147483647 w 2445"/>
              <a:gd name="T37" fmla="*/ 2147483647 h 1268"/>
              <a:gd name="T38" fmla="*/ 2147483647 w 2445"/>
              <a:gd name="T39" fmla="*/ 2147483647 h 1268"/>
              <a:gd name="T40" fmla="*/ 2147483647 w 2445"/>
              <a:gd name="T41" fmla="*/ 2147483647 h 1268"/>
              <a:gd name="T42" fmla="*/ 2147483647 w 2445"/>
              <a:gd name="T43" fmla="*/ 2147483647 h 1268"/>
              <a:gd name="T44" fmla="*/ 2147483647 w 2445"/>
              <a:gd name="T45" fmla="*/ 2147483647 h 1268"/>
              <a:gd name="T46" fmla="*/ 2147483647 w 2445"/>
              <a:gd name="T47" fmla="*/ 2147483647 h 1268"/>
              <a:gd name="T48" fmla="*/ 2147483647 w 2445"/>
              <a:gd name="T49" fmla="*/ 2147483647 h 1268"/>
              <a:gd name="T50" fmla="*/ 2147483647 w 2445"/>
              <a:gd name="T51" fmla="*/ 2147483647 h 1268"/>
              <a:gd name="T52" fmla="*/ 2147483647 w 2445"/>
              <a:gd name="T53" fmla="*/ 2147483647 h 1268"/>
              <a:gd name="T54" fmla="*/ 2147483647 w 2445"/>
              <a:gd name="T55" fmla="*/ 2147483647 h 1268"/>
              <a:gd name="T56" fmla="*/ 2147483647 w 2445"/>
              <a:gd name="T57" fmla="*/ 2147483647 h 1268"/>
              <a:gd name="T58" fmla="*/ 2147483647 w 2445"/>
              <a:gd name="T59" fmla="*/ 2147483647 h 1268"/>
              <a:gd name="T60" fmla="*/ 2147483647 w 2445"/>
              <a:gd name="T61" fmla="*/ 2147483647 h 1268"/>
              <a:gd name="T62" fmla="*/ 2147483647 w 2445"/>
              <a:gd name="T63" fmla="*/ 2147483647 h 1268"/>
              <a:gd name="T64" fmla="*/ 2147483647 w 2445"/>
              <a:gd name="T65" fmla="*/ 2147483647 h 1268"/>
              <a:gd name="T66" fmla="*/ 2147483647 w 2445"/>
              <a:gd name="T67" fmla="*/ 2147483647 h 1268"/>
              <a:gd name="T68" fmla="*/ 2147483647 w 2445"/>
              <a:gd name="T69" fmla="*/ 2147483647 h 1268"/>
              <a:gd name="T70" fmla="*/ 2147483647 w 2445"/>
              <a:gd name="T71" fmla="*/ 2147483647 h 1268"/>
              <a:gd name="T72" fmla="*/ 2147483647 w 2445"/>
              <a:gd name="T73" fmla="*/ 2147483647 h 1268"/>
              <a:gd name="T74" fmla="*/ 2147483647 w 2445"/>
              <a:gd name="T75" fmla="*/ 2147483647 h 1268"/>
              <a:gd name="T76" fmla="*/ 2147483647 w 2445"/>
              <a:gd name="T77" fmla="*/ 2147483647 h 1268"/>
              <a:gd name="T78" fmla="*/ 2147483647 w 2445"/>
              <a:gd name="T79" fmla="*/ 2147483647 h 1268"/>
              <a:gd name="T80" fmla="*/ 2147483647 w 2445"/>
              <a:gd name="T81" fmla="*/ 2147483647 h 1268"/>
              <a:gd name="T82" fmla="*/ 2147483647 w 2445"/>
              <a:gd name="T83" fmla="*/ 2147483647 h 1268"/>
              <a:gd name="T84" fmla="*/ 2147483647 w 2445"/>
              <a:gd name="T85" fmla="*/ 2147483647 h 1268"/>
              <a:gd name="T86" fmla="*/ 2147483647 w 2445"/>
              <a:gd name="T87" fmla="*/ 2147483647 h 1268"/>
              <a:gd name="T88" fmla="*/ 2147483647 w 2445"/>
              <a:gd name="T89" fmla="*/ 2147483647 h 1268"/>
              <a:gd name="T90" fmla="*/ 2147483647 w 2445"/>
              <a:gd name="T91" fmla="*/ 2147483647 h 1268"/>
              <a:gd name="T92" fmla="*/ 2147483647 w 2445"/>
              <a:gd name="T93" fmla="*/ 2147483647 h 1268"/>
              <a:gd name="T94" fmla="*/ 2147483647 w 2445"/>
              <a:gd name="T95" fmla="*/ 2147483647 h 1268"/>
              <a:gd name="T96" fmla="*/ 2147483647 w 2445"/>
              <a:gd name="T97" fmla="*/ 2147483647 h 1268"/>
              <a:gd name="T98" fmla="*/ 2147483647 w 2445"/>
              <a:gd name="T99" fmla="*/ 2147483647 h 1268"/>
              <a:gd name="T100" fmla="*/ 2147483647 w 2445"/>
              <a:gd name="T101" fmla="*/ 2147483647 h 1268"/>
              <a:gd name="T102" fmla="*/ 2147483647 w 2445"/>
              <a:gd name="T103" fmla="*/ 2147483647 h 1268"/>
              <a:gd name="T104" fmla="*/ 2147483647 w 2445"/>
              <a:gd name="T105" fmla="*/ 2147483647 h 1268"/>
              <a:gd name="T106" fmla="*/ 2147483647 w 2445"/>
              <a:gd name="T107" fmla="*/ 2147483647 h 1268"/>
              <a:gd name="T108" fmla="*/ 2147483647 w 2445"/>
              <a:gd name="T109" fmla="*/ 2147483647 h 1268"/>
              <a:gd name="T110" fmla="*/ 2147483647 w 2445"/>
              <a:gd name="T111" fmla="*/ 2147483647 h 1268"/>
              <a:gd name="T112" fmla="*/ 2147483647 w 2445"/>
              <a:gd name="T113" fmla="*/ 2147483647 h 1268"/>
              <a:gd name="T114" fmla="*/ 2147483647 w 2445"/>
              <a:gd name="T115" fmla="*/ 2147483647 h 1268"/>
              <a:gd name="T116" fmla="*/ 2147483647 w 2445"/>
              <a:gd name="T117" fmla="*/ 2147483647 h 1268"/>
              <a:gd name="T118" fmla="*/ 2147483647 w 2445"/>
              <a:gd name="T119" fmla="*/ 2147483647 h 1268"/>
              <a:gd name="T120" fmla="*/ 2147483647 w 2445"/>
              <a:gd name="T121" fmla="*/ 2147483647 h 1268"/>
              <a:gd name="T122" fmla="*/ 2147483647 w 2445"/>
              <a:gd name="T123" fmla="*/ 1405733062 h 1268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w 2445"/>
              <a:gd name="T187" fmla="*/ 0 h 1268"/>
              <a:gd name="T188" fmla="*/ 2445 w 2445"/>
              <a:gd name="T189" fmla="*/ 1268 h 1268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T186" t="T187" r="T188" b="T189"/>
            <a:pathLst>
              <a:path w="2445" h="1268">
                <a:moveTo>
                  <a:pt x="0" y="0"/>
                </a:moveTo>
                <a:lnTo>
                  <a:pt x="12" y="11"/>
                </a:lnTo>
                <a:lnTo>
                  <a:pt x="48" y="71"/>
                </a:lnTo>
                <a:lnTo>
                  <a:pt x="83" y="130"/>
                </a:lnTo>
                <a:lnTo>
                  <a:pt x="118" y="189"/>
                </a:lnTo>
                <a:lnTo>
                  <a:pt x="153" y="248"/>
                </a:lnTo>
                <a:lnTo>
                  <a:pt x="189" y="307"/>
                </a:lnTo>
                <a:lnTo>
                  <a:pt x="224" y="366"/>
                </a:lnTo>
                <a:lnTo>
                  <a:pt x="259" y="425"/>
                </a:lnTo>
                <a:lnTo>
                  <a:pt x="294" y="485"/>
                </a:lnTo>
                <a:lnTo>
                  <a:pt x="330" y="544"/>
                </a:lnTo>
                <a:lnTo>
                  <a:pt x="365" y="603"/>
                </a:lnTo>
                <a:lnTo>
                  <a:pt x="400" y="662"/>
                </a:lnTo>
                <a:lnTo>
                  <a:pt x="436" y="721"/>
                </a:lnTo>
                <a:lnTo>
                  <a:pt x="471" y="780"/>
                </a:lnTo>
                <a:lnTo>
                  <a:pt x="506" y="839"/>
                </a:lnTo>
                <a:lnTo>
                  <a:pt x="541" y="899"/>
                </a:lnTo>
                <a:lnTo>
                  <a:pt x="577" y="957"/>
                </a:lnTo>
                <a:lnTo>
                  <a:pt x="612" y="1016"/>
                </a:lnTo>
                <a:lnTo>
                  <a:pt x="647" y="1073"/>
                </a:lnTo>
                <a:lnTo>
                  <a:pt x="682" y="1128"/>
                </a:lnTo>
                <a:lnTo>
                  <a:pt x="718" y="1177"/>
                </a:lnTo>
                <a:lnTo>
                  <a:pt x="753" y="1216"/>
                </a:lnTo>
                <a:lnTo>
                  <a:pt x="788" y="1243"/>
                </a:lnTo>
                <a:lnTo>
                  <a:pt x="823" y="1257"/>
                </a:lnTo>
                <a:lnTo>
                  <a:pt x="859" y="1264"/>
                </a:lnTo>
                <a:lnTo>
                  <a:pt x="894" y="1267"/>
                </a:lnTo>
                <a:lnTo>
                  <a:pt x="929" y="1268"/>
                </a:lnTo>
                <a:lnTo>
                  <a:pt x="964" y="1268"/>
                </a:lnTo>
                <a:lnTo>
                  <a:pt x="1000" y="1268"/>
                </a:lnTo>
                <a:lnTo>
                  <a:pt x="1035" y="1268"/>
                </a:lnTo>
                <a:lnTo>
                  <a:pt x="1070" y="1267"/>
                </a:lnTo>
                <a:lnTo>
                  <a:pt x="1105" y="1266"/>
                </a:lnTo>
                <a:lnTo>
                  <a:pt x="1141" y="1264"/>
                </a:lnTo>
                <a:lnTo>
                  <a:pt x="1176" y="1262"/>
                </a:lnTo>
                <a:lnTo>
                  <a:pt x="1211" y="1258"/>
                </a:lnTo>
                <a:lnTo>
                  <a:pt x="1246" y="1252"/>
                </a:lnTo>
                <a:lnTo>
                  <a:pt x="1282" y="1244"/>
                </a:lnTo>
                <a:lnTo>
                  <a:pt x="1317" y="1233"/>
                </a:lnTo>
                <a:lnTo>
                  <a:pt x="1352" y="1219"/>
                </a:lnTo>
                <a:lnTo>
                  <a:pt x="1387" y="1202"/>
                </a:lnTo>
                <a:lnTo>
                  <a:pt x="1423" y="1181"/>
                </a:lnTo>
                <a:lnTo>
                  <a:pt x="1458" y="1158"/>
                </a:lnTo>
                <a:lnTo>
                  <a:pt x="1493" y="1133"/>
                </a:lnTo>
                <a:lnTo>
                  <a:pt x="1528" y="1106"/>
                </a:lnTo>
                <a:lnTo>
                  <a:pt x="1564" y="1078"/>
                </a:lnTo>
                <a:lnTo>
                  <a:pt x="1599" y="1050"/>
                </a:lnTo>
                <a:lnTo>
                  <a:pt x="1634" y="1021"/>
                </a:lnTo>
                <a:lnTo>
                  <a:pt x="1669" y="992"/>
                </a:lnTo>
                <a:lnTo>
                  <a:pt x="1705" y="963"/>
                </a:lnTo>
                <a:lnTo>
                  <a:pt x="1740" y="934"/>
                </a:lnTo>
                <a:lnTo>
                  <a:pt x="1775" y="904"/>
                </a:lnTo>
                <a:lnTo>
                  <a:pt x="1810" y="874"/>
                </a:lnTo>
                <a:lnTo>
                  <a:pt x="1846" y="845"/>
                </a:lnTo>
                <a:lnTo>
                  <a:pt x="1881" y="815"/>
                </a:lnTo>
                <a:lnTo>
                  <a:pt x="1916" y="786"/>
                </a:lnTo>
                <a:lnTo>
                  <a:pt x="1952" y="756"/>
                </a:lnTo>
                <a:lnTo>
                  <a:pt x="1987" y="727"/>
                </a:lnTo>
                <a:lnTo>
                  <a:pt x="2022" y="697"/>
                </a:lnTo>
                <a:lnTo>
                  <a:pt x="2058" y="667"/>
                </a:lnTo>
                <a:lnTo>
                  <a:pt x="2093" y="638"/>
                </a:lnTo>
                <a:lnTo>
                  <a:pt x="2445" y="343"/>
                </a:lnTo>
              </a:path>
            </a:pathLst>
          </a:custGeom>
          <a:noFill/>
          <a:ln w="76200" cmpd="sng">
            <a:solidFill>
              <a:srgbClr val="00B0F0"/>
            </a:solidFill>
            <a:prstDash val="solid"/>
            <a:round/>
            <a:headEnd/>
            <a:tailEnd/>
          </a:ln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/>
              <a:cs typeface="+mn-cs"/>
            </a:endParaRPr>
          </a:p>
        </p:txBody>
      </p:sp>
      <p:sp>
        <p:nvSpPr>
          <p:cNvPr id="80" name="Rectangle 84">
            <a:extLst>
              <a:ext uri="{FF2B5EF4-FFF2-40B4-BE49-F238E27FC236}">
                <a16:creationId xmlns:a16="http://schemas.microsoft.com/office/drawing/2014/main" id="{3A0B07E2-A37E-4E47-A57C-7AA87DAAB1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78417" y="1816829"/>
            <a:ext cx="848511" cy="2657475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/>
              <a:cs typeface="+mn-cs"/>
            </a:endParaRPr>
          </a:p>
        </p:txBody>
      </p:sp>
      <p:sp>
        <p:nvSpPr>
          <p:cNvPr id="81" name="Text Box 11">
            <a:extLst>
              <a:ext uri="{FF2B5EF4-FFF2-40B4-BE49-F238E27FC236}">
                <a16:creationId xmlns:a16="http://schemas.microsoft.com/office/drawing/2014/main" id="{98BDFC71-AA63-48BF-9E0A-69709FE99A4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18841" y="6058178"/>
            <a:ext cx="2198687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4295" tIns="8890" rIns="74295" bIns="8890"/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2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/>
                <a:cs typeface="+mn-cs"/>
              </a:rPr>
              <a:t>Frequency [Hz]</a:t>
            </a:r>
          </a:p>
        </p:txBody>
      </p:sp>
      <p:sp>
        <p:nvSpPr>
          <p:cNvPr id="82" name="Text Box 13">
            <a:extLst>
              <a:ext uri="{FF2B5EF4-FFF2-40B4-BE49-F238E27FC236}">
                <a16:creationId xmlns:a16="http://schemas.microsoft.com/office/drawing/2014/main" id="{8847D1E2-18FB-4947-8E34-A5003AA20EF3}"/>
              </a:ext>
            </a:extLst>
          </p:cNvPr>
          <p:cNvSpPr txBox="1">
            <a:spLocks noChangeArrowheads="1"/>
          </p:cNvSpPr>
          <p:nvPr/>
        </p:nvSpPr>
        <p:spPr bwMode="auto">
          <a:xfrm rot="19693591">
            <a:off x="5520329" y="4928910"/>
            <a:ext cx="1369043" cy="4857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200" tIns="8890" rIns="7200" bIns="8890"/>
          <a:lstStyle/>
          <a:p>
            <a:pPr marL="0" marR="0" lvl="0" indent="0" algn="ctr" defTabSz="914400" rtl="0" eaLnBrk="0" fontAlgn="base" latinLnBrk="0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  <a:ea typeface="ＭＳ Ｐゴシック"/>
                <a:cs typeface="+mn-cs"/>
              </a:rPr>
              <a:t>Correlation</a:t>
            </a:r>
          </a:p>
          <a:p>
            <a:pPr marL="0" marR="0" lvl="0" indent="0" algn="ctr" defTabSz="914400" rtl="0" eaLnBrk="0" fontAlgn="base" latinLnBrk="0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  <a:ea typeface="ＭＳ Ｐゴシック"/>
                <a:cs typeface="+mn-cs"/>
              </a:rPr>
              <a:t>(3 years)</a:t>
            </a:r>
          </a:p>
        </p:txBody>
      </p:sp>
      <p:sp>
        <p:nvSpPr>
          <p:cNvPr id="83" name="Text Box 51">
            <a:extLst>
              <a:ext uri="{FF2B5EF4-FFF2-40B4-BE49-F238E27FC236}">
                <a16:creationId xmlns:a16="http://schemas.microsoft.com/office/drawing/2014/main" id="{2F460E57-35AB-4DBA-97B8-88B4C2308ABB}"/>
              </a:ext>
            </a:extLst>
          </p:cNvPr>
          <p:cNvSpPr txBox="1">
            <a:spLocks noChangeArrowheads="1"/>
          </p:cNvSpPr>
          <p:nvPr/>
        </p:nvSpPr>
        <p:spPr bwMode="auto">
          <a:xfrm rot="16211616">
            <a:off x="758141" y="3287990"/>
            <a:ext cx="20288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/>
                <a:cs typeface="+mn-cs"/>
              </a:rPr>
              <a:t>Strain [Hz</a:t>
            </a:r>
            <a:r>
              <a:rPr kumimoji="1" lang="en-US" altLang="ja-JP" sz="2000" b="1" i="0" u="none" strike="noStrike" kern="1200" cap="none" spc="0" normalizeH="0" baseline="30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/>
                <a:cs typeface="+mn-cs"/>
              </a:rPr>
              <a:t>-1/2</a:t>
            </a:r>
            <a:r>
              <a:rPr kumimoji="1" lang="en-US" altLang="ja-JP" sz="2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/>
                <a:cs typeface="+mn-cs"/>
              </a:rPr>
              <a:t>]</a:t>
            </a:r>
          </a:p>
        </p:txBody>
      </p:sp>
      <p:sp>
        <p:nvSpPr>
          <p:cNvPr id="84" name="Text Box 57">
            <a:extLst>
              <a:ext uri="{FF2B5EF4-FFF2-40B4-BE49-F238E27FC236}">
                <a16:creationId xmlns:a16="http://schemas.microsoft.com/office/drawing/2014/main" id="{A2A46844-A1CE-40AB-8D54-D7B9B6F9A05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46105" y="5608013"/>
            <a:ext cx="486251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/>
                <a:cs typeface="+mn-cs"/>
              </a:rPr>
              <a:t>10</a:t>
            </a:r>
            <a:r>
              <a:rPr kumimoji="1" lang="en-US" altLang="ja-JP" sz="20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/>
                <a:cs typeface="+mn-cs"/>
              </a:rPr>
              <a:t>-3      </a:t>
            </a: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/>
                <a:cs typeface="+mn-cs"/>
              </a:rPr>
              <a:t>10</a:t>
            </a:r>
            <a:r>
              <a:rPr kumimoji="1" lang="en-US" altLang="ja-JP" sz="20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/>
                <a:cs typeface="+mn-cs"/>
              </a:rPr>
              <a:t>-2</a:t>
            </a: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/>
                <a:cs typeface="+mn-cs"/>
              </a:rPr>
              <a:t>    10</a:t>
            </a:r>
            <a:r>
              <a:rPr kumimoji="1" lang="en-US" altLang="ja-JP" sz="20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/>
                <a:cs typeface="+mn-cs"/>
              </a:rPr>
              <a:t>-1</a:t>
            </a: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/>
                <a:cs typeface="+mn-cs"/>
              </a:rPr>
              <a:t>     1       10     </a:t>
            </a:r>
            <a:r>
              <a:rPr kumimoji="1" lang="ja-JP" altLang="en-US" sz="2000" b="1" dirty="0">
                <a:solidFill>
                  <a:srgbClr val="000000"/>
                </a:solidFill>
                <a:latin typeface="Arial" charset="0"/>
                <a:ea typeface="ＭＳ Ｐゴシック"/>
              </a:rPr>
              <a:t> </a:t>
            </a: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/>
                <a:cs typeface="+mn-cs"/>
              </a:rPr>
              <a:t>10</a:t>
            </a:r>
            <a:r>
              <a:rPr kumimoji="1" lang="en-US" altLang="ja-JP" sz="20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/>
                <a:cs typeface="+mn-cs"/>
              </a:rPr>
              <a:t>2</a:t>
            </a: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/>
                <a:cs typeface="+mn-cs"/>
              </a:rPr>
              <a:t>     10</a:t>
            </a:r>
            <a:r>
              <a:rPr kumimoji="1" lang="en-US" altLang="ja-JP" sz="20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/>
                <a:cs typeface="+mn-cs"/>
              </a:rPr>
              <a:t>3</a:t>
            </a:r>
          </a:p>
        </p:txBody>
      </p:sp>
      <p:sp>
        <p:nvSpPr>
          <p:cNvPr id="85" name="Text Box 58">
            <a:extLst>
              <a:ext uri="{FF2B5EF4-FFF2-40B4-BE49-F238E27FC236}">
                <a16:creationId xmlns:a16="http://schemas.microsoft.com/office/drawing/2014/main" id="{A553C573-44C1-4938-BDC8-E322D3FFCB2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97527" y="1098347"/>
            <a:ext cx="762000" cy="484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/>
                <a:cs typeface="+mn-cs"/>
              </a:rPr>
              <a:t>10</a:t>
            </a:r>
            <a:r>
              <a:rPr kumimoji="1" lang="en-US" altLang="ja-JP" sz="20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/>
                <a:cs typeface="+mn-cs"/>
              </a:rPr>
              <a:t>-19</a:t>
            </a:r>
          </a:p>
          <a:p>
            <a:pPr marL="0" marR="0" lvl="0" indent="0" algn="l" defTabSz="914400" rtl="0" eaLnBrk="1" fontAlgn="base" latinLnBrk="0" hangingPunct="1">
              <a:lnSpc>
                <a:spcPct val="1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/>
                <a:cs typeface="+mn-cs"/>
              </a:rPr>
              <a:t>10</a:t>
            </a:r>
            <a:r>
              <a:rPr kumimoji="1" lang="en-US" altLang="ja-JP" sz="20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/>
                <a:cs typeface="+mn-cs"/>
              </a:rPr>
              <a:t>-20</a:t>
            </a:r>
          </a:p>
          <a:p>
            <a:pPr marL="0" marR="0" lvl="0" indent="0" algn="l" defTabSz="914400" rtl="0" eaLnBrk="1" fontAlgn="base" latinLnBrk="0" hangingPunct="1">
              <a:lnSpc>
                <a:spcPct val="1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/>
                <a:cs typeface="+mn-cs"/>
              </a:rPr>
              <a:t>10</a:t>
            </a:r>
            <a:r>
              <a:rPr kumimoji="1" lang="en-US" altLang="ja-JP" sz="20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/>
                <a:cs typeface="+mn-cs"/>
              </a:rPr>
              <a:t>-21</a:t>
            </a:r>
          </a:p>
          <a:p>
            <a:pPr marL="0" marR="0" lvl="0" indent="0" algn="l" defTabSz="914400" rtl="0" eaLnBrk="1" fontAlgn="base" latinLnBrk="0" hangingPunct="1">
              <a:lnSpc>
                <a:spcPct val="1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/>
                <a:cs typeface="+mn-cs"/>
              </a:rPr>
              <a:t>10</a:t>
            </a:r>
            <a:r>
              <a:rPr kumimoji="1" lang="en-US" altLang="ja-JP" sz="20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/>
                <a:cs typeface="+mn-cs"/>
              </a:rPr>
              <a:t>-22</a:t>
            </a:r>
          </a:p>
          <a:p>
            <a:pPr marL="0" marR="0" lvl="0" indent="0" algn="l" defTabSz="914400" rtl="0" eaLnBrk="1" fontAlgn="base" latinLnBrk="0" hangingPunct="1">
              <a:lnSpc>
                <a:spcPct val="1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/>
                <a:cs typeface="+mn-cs"/>
              </a:rPr>
              <a:t>10</a:t>
            </a:r>
            <a:r>
              <a:rPr kumimoji="1" lang="en-US" altLang="ja-JP" sz="20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/>
                <a:cs typeface="+mn-cs"/>
              </a:rPr>
              <a:t>-23</a:t>
            </a:r>
          </a:p>
          <a:p>
            <a:pPr marL="0" marR="0" lvl="0" indent="0" algn="l" defTabSz="914400" rtl="0" eaLnBrk="1" fontAlgn="base" latinLnBrk="0" hangingPunct="1">
              <a:lnSpc>
                <a:spcPct val="1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/>
                <a:cs typeface="+mn-cs"/>
              </a:rPr>
              <a:t>10</a:t>
            </a:r>
            <a:r>
              <a:rPr kumimoji="1" lang="en-US" altLang="ja-JP" sz="20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/>
                <a:cs typeface="+mn-cs"/>
              </a:rPr>
              <a:t>-24</a:t>
            </a:r>
          </a:p>
          <a:p>
            <a:pPr marL="0" marR="0" lvl="0" indent="0" algn="l" defTabSz="914400" rtl="0" eaLnBrk="1" fontAlgn="base" latinLnBrk="0" hangingPunct="1">
              <a:lnSpc>
                <a:spcPct val="1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/>
                <a:cs typeface="+mn-cs"/>
              </a:rPr>
              <a:t>10</a:t>
            </a:r>
            <a:r>
              <a:rPr kumimoji="1" lang="en-US" altLang="ja-JP" sz="20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/>
                <a:cs typeface="+mn-cs"/>
              </a:rPr>
              <a:t>-25</a:t>
            </a:r>
          </a:p>
          <a:p>
            <a:pPr marL="0" marR="0" lvl="0" indent="0" algn="l" defTabSz="914400" rtl="0" eaLnBrk="1" fontAlgn="base" latinLnBrk="0" hangingPunct="1">
              <a:lnSpc>
                <a:spcPct val="1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/>
                <a:cs typeface="+mn-cs"/>
              </a:rPr>
              <a:t>10</a:t>
            </a:r>
            <a:r>
              <a:rPr kumimoji="1" lang="en-US" altLang="ja-JP" sz="20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/>
                <a:cs typeface="+mn-cs"/>
              </a:rPr>
              <a:t>-26</a:t>
            </a:r>
          </a:p>
        </p:txBody>
      </p:sp>
      <p:sp>
        <p:nvSpPr>
          <p:cNvPr id="86" name="Text Box 68">
            <a:extLst>
              <a:ext uri="{FF2B5EF4-FFF2-40B4-BE49-F238E27FC236}">
                <a16:creationId xmlns:a16="http://schemas.microsoft.com/office/drawing/2014/main" id="{271C644E-D304-49F8-BA8F-3585C220E388}"/>
              </a:ext>
            </a:extLst>
          </p:cNvPr>
          <p:cNvSpPr txBox="1">
            <a:spLocks noChangeArrowheads="1"/>
          </p:cNvSpPr>
          <p:nvPr/>
        </p:nvSpPr>
        <p:spPr bwMode="auto">
          <a:xfrm rot="1740813">
            <a:off x="4031566" y="2060853"/>
            <a:ext cx="1433512" cy="38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4295" tIns="8890" rIns="74295" bIns="8890"/>
          <a:lstStyle/>
          <a:p>
            <a:pPr marL="0" marR="0" lvl="0" indent="0" algn="just" defTabSz="914400" rtl="0" eaLnBrk="0" fontAlgn="base" latinLnBrk="0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 charset="0"/>
                <a:ea typeface="ＭＳ Ｐゴシック"/>
                <a:cs typeface="+mn-cs"/>
              </a:rPr>
              <a:t>BH-BH</a:t>
            </a:r>
          </a:p>
        </p:txBody>
      </p:sp>
      <p:sp>
        <p:nvSpPr>
          <p:cNvPr id="87" name="Text Box 72">
            <a:extLst>
              <a:ext uri="{FF2B5EF4-FFF2-40B4-BE49-F238E27FC236}">
                <a16:creationId xmlns:a16="http://schemas.microsoft.com/office/drawing/2014/main" id="{3BA7DBFD-4A61-446C-B575-58170EA6DC5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82453" y="2384703"/>
            <a:ext cx="1782763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4295" tIns="8890" rIns="74295" bIns="8890"/>
          <a:lstStyle/>
          <a:p>
            <a:pPr marL="0" marR="0" lvl="0" indent="0" algn="l" defTabSz="914400" rtl="0" eaLnBrk="0" fontAlgn="base" latinLnBrk="0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 charset="0"/>
                <a:ea typeface="ＭＳ Ｐゴシック"/>
                <a:cs typeface="+mn-cs"/>
              </a:rPr>
              <a:t>Coalescence</a:t>
            </a:r>
          </a:p>
        </p:txBody>
      </p:sp>
      <p:sp>
        <p:nvSpPr>
          <p:cNvPr id="88" name="Line 10">
            <a:extLst>
              <a:ext uri="{FF2B5EF4-FFF2-40B4-BE49-F238E27FC236}">
                <a16:creationId xmlns:a16="http://schemas.microsoft.com/office/drawing/2014/main" id="{998B9942-9813-4C69-A5E8-182522928C6C}"/>
              </a:ext>
            </a:extLst>
          </p:cNvPr>
          <p:cNvSpPr>
            <a:spLocks noChangeShapeType="1"/>
          </p:cNvSpPr>
          <p:nvPr/>
        </p:nvSpPr>
        <p:spPr bwMode="auto">
          <a:xfrm>
            <a:off x="2777441" y="2316440"/>
            <a:ext cx="4110037" cy="2439988"/>
          </a:xfrm>
          <a:prstGeom prst="line">
            <a:avLst/>
          </a:prstGeom>
          <a:noFill/>
          <a:ln w="57150">
            <a:solidFill>
              <a:srgbClr val="CC6600"/>
            </a:solidFill>
            <a:prstDash val="sysDot"/>
            <a:round/>
            <a:headEnd/>
            <a:tailEnd/>
          </a:ln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/>
              <a:cs typeface="+mn-cs"/>
            </a:endParaRPr>
          </a:p>
        </p:txBody>
      </p:sp>
      <p:sp>
        <p:nvSpPr>
          <p:cNvPr id="89" name="Text Box 62">
            <a:extLst>
              <a:ext uri="{FF2B5EF4-FFF2-40B4-BE49-F238E27FC236}">
                <a16:creationId xmlns:a16="http://schemas.microsoft.com/office/drawing/2014/main" id="{E6825376-4E07-4B14-9FD5-B32E6B98CFA7}"/>
              </a:ext>
            </a:extLst>
          </p:cNvPr>
          <p:cNvSpPr txBox="1">
            <a:spLocks noChangeArrowheads="1"/>
          </p:cNvSpPr>
          <p:nvPr/>
        </p:nvSpPr>
        <p:spPr bwMode="auto">
          <a:xfrm rot="1837569">
            <a:off x="4365705" y="3839243"/>
            <a:ext cx="1651272" cy="311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4295" tIns="8890" rIns="74295" bIns="8890"/>
          <a:lstStyle/>
          <a:p>
            <a:pPr marL="0" marR="0" lvl="0" indent="0" algn="ctr" defTabSz="914400" rtl="0" eaLnBrk="0" fontAlgn="base" latinLnBrk="0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srgbClr val="CC6600"/>
                </a:solidFill>
                <a:effectLst/>
                <a:uLnTx/>
                <a:uFillTx/>
                <a:latin typeface="Arial" charset="0"/>
                <a:ea typeface="ＭＳ Ｐゴシック"/>
                <a:cs typeface="+mn-cs"/>
              </a:rPr>
              <a:t>NS-NS (z=1)</a:t>
            </a:r>
          </a:p>
        </p:txBody>
      </p:sp>
      <p:sp>
        <p:nvSpPr>
          <p:cNvPr id="90" name="AutoShape 76">
            <a:extLst>
              <a:ext uri="{FF2B5EF4-FFF2-40B4-BE49-F238E27FC236}">
                <a16:creationId xmlns:a16="http://schemas.microsoft.com/office/drawing/2014/main" id="{A0057A3B-F969-4B80-861D-5FE15F071CF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08091" y="4557990"/>
            <a:ext cx="317500" cy="355600"/>
          </a:xfrm>
          <a:prstGeom prst="irregularSeal2">
            <a:avLst/>
          </a:prstGeom>
          <a:solidFill>
            <a:srgbClr val="CC6600"/>
          </a:solidFill>
          <a:ln w="9525">
            <a:solidFill>
              <a:srgbClr val="CC6600"/>
            </a:solidFill>
            <a:miter lim="800000"/>
            <a:headEnd/>
            <a:tailEnd/>
          </a:ln>
        </p:spPr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/>
              <a:cs typeface="+mn-cs"/>
            </a:endParaRPr>
          </a:p>
        </p:txBody>
      </p:sp>
      <p:sp>
        <p:nvSpPr>
          <p:cNvPr id="92" name="Text Box 116">
            <a:extLst>
              <a:ext uri="{FF2B5EF4-FFF2-40B4-BE49-F238E27FC236}">
                <a16:creationId xmlns:a16="http://schemas.microsoft.com/office/drawing/2014/main" id="{E9A6ACD7-C573-4B60-BE50-30453898BBF4}"/>
              </a:ext>
            </a:extLst>
          </p:cNvPr>
          <p:cNvSpPr txBox="1">
            <a:spLocks noChangeArrowheads="1"/>
          </p:cNvSpPr>
          <p:nvPr/>
        </p:nvSpPr>
        <p:spPr bwMode="auto">
          <a:xfrm rot="19196786">
            <a:off x="5742176" y="3012843"/>
            <a:ext cx="1114425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200" tIns="8890" rIns="7200" bIns="8890"/>
          <a:lstStyle/>
          <a:p>
            <a:pPr marL="0" marR="0" lvl="0" indent="0" algn="ctr" defTabSz="914400" rtl="0" eaLnBrk="0" fontAlgn="base" latinLnBrk="0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Arial" charset="0"/>
                <a:ea typeface="ＭＳ Ｐゴシック"/>
                <a:cs typeface="+mn-cs"/>
              </a:rPr>
              <a:t>1 cluster</a:t>
            </a:r>
          </a:p>
        </p:txBody>
      </p:sp>
      <p:sp>
        <p:nvSpPr>
          <p:cNvPr id="93" name="Text Box 72">
            <a:extLst>
              <a:ext uri="{FF2B5EF4-FFF2-40B4-BE49-F238E27FC236}">
                <a16:creationId xmlns:a16="http://schemas.microsoft.com/office/drawing/2014/main" id="{8DA24B46-A3EE-42BE-BD1C-624CA240D7DA}"/>
              </a:ext>
            </a:extLst>
          </p:cNvPr>
          <p:cNvSpPr txBox="1">
            <a:spLocks noChangeArrowheads="1"/>
          </p:cNvSpPr>
          <p:nvPr/>
        </p:nvSpPr>
        <p:spPr bwMode="auto">
          <a:xfrm rot="3008740">
            <a:off x="2164360" y="4148402"/>
            <a:ext cx="2533475" cy="314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4295" tIns="8890" rIns="74295" bIns="8890"/>
          <a:lstStyle/>
          <a:p>
            <a:pPr marL="0" marR="0" lvl="0" indent="0" algn="l" defTabSz="914400" rtl="0" eaLnBrk="0" fontAlgn="base" latinLnBrk="0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ＭＳ Ｐゴシック"/>
                <a:cs typeface="+mn-cs"/>
              </a:rPr>
              <a:t>  </a:t>
            </a:r>
            <a:r>
              <a:rPr lang="en-US" altLang="ja-JP" b="1" dirty="0">
                <a:solidFill>
                  <a:srgbClr val="FF0000"/>
                </a:solidFill>
                <a:latin typeface="Arial" charset="0"/>
                <a:ea typeface="ＭＳ Ｐゴシック"/>
              </a:rPr>
              <a:t>PGW </a:t>
            </a:r>
            <a:r>
              <a:rPr kumimoji="0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ＭＳ Ｐゴシック"/>
                <a:cs typeface="+mn-cs"/>
              </a:rPr>
              <a:t>(</a:t>
            </a:r>
            <a:r>
              <a:rPr kumimoji="0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ＭＳ Ｐゴシック"/>
                <a:cs typeface="+mn-cs"/>
                <a:sym typeface="Symbol" pitchFamily="18" charset="2"/>
              </a:rPr>
              <a:t></a:t>
            </a:r>
            <a:r>
              <a:rPr kumimoji="0" lang="en-US" altLang="ja-JP" sz="1800" b="1" i="0" u="none" strike="noStrike" kern="1200" cap="none" spc="0" normalizeH="0" baseline="-25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ＭＳ Ｐゴシック"/>
                <a:cs typeface="+mn-cs"/>
                <a:sym typeface="Symbol" pitchFamily="18" charset="2"/>
              </a:rPr>
              <a:t>GW</a:t>
            </a:r>
            <a:r>
              <a:rPr kumimoji="0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ＭＳ Ｐゴシック"/>
                <a:cs typeface="+mn-cs"/>
                <a:sym typeface="Symbol" pitchFamily="18" charset="2"/>
              </a:rPr>
              <a:t>~1×10</a:t>
            </a:r>
            <a:r>
              <a:rPr kumimoji="0" lang="en-US" altLang="ja-JP" sz="1800" b="1" i="0" u="none" strike="noStrike" kern="1200" cap="none" spc="0" normalizeH="0" baseline="30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ＭＳ Ｐゴシック"/>
                <a:cs typeface="+mn-cs"/>
                <a:sym typeface="Symbol" pitchFamily="18" charset="2"/>
              </a:rPr>
              <a:t>-16</a:t>
            </a:r>
            <a:r>
              <a:rPr kumimoji="0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ＭＳ Ｐゴシック"/>
                <a:cs typeface="+mn-cs"/>
                <a:sym typeface="Symbol" pitchFamily="18" charset="2"/>
              </a:rPr>
              <a:t>)</a:t>
            </a:r>
            <a:endParaRPr kumimoji="0" lang="en-US" altLang="ja-JP" sz="1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charset="0"/>
              <a:ea typeface="ＭＳ Ｐゴシック"/>
              <a:cs typeface="+mn-cs"/>
            </a:endParaRPr>
          </a:p>
        </p:txBody>
      </p:sp>
      <p:sp>
        <p:nvSpPr>
          <p:cNvPr id="94" name="Line 10">
            <a:extLst>
              <a:ext uri="{FF2B5EF4-FFF2-40B4-BE49-F238E27FC236}">
                <a16:creationId xmlns:a16="http://schemas.microsoft.com/office/drawing/2014/main" id="{DE1D9272-4BA6-4983-B462-17B5B56770DE}"/>
              </a:ext>
            </a:extLst>
          </p:cNvPr>
          <p:cNvSpPr>
            <a:spLocks noChangeShapeType="1"/>
          </p:cNvSpPr>
          <p:nvPr/>
        </p:nvSpPr>
        <p:spPr bwMode="auto">
          <a:xfrm>
            <a:off x="2715528" y="2056090"/>
            <a:ext cx="3781425" cy="2260600"/>
          </a:xfrm>
          <a:prstGeom prst="line">
            <a:avLst/>
          </a:prstGeom>
          <a:noFill/>
          <a:ln w="57150">
            <a:solidFill>
              <a:srgbClr val="FF00FF"/>
            </a:solidFill>
            <a:prstDash val="sysDot"/>
            <a:round/>
            <a:headEnd/>
            <a:tailEnd/>
          </a:ln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/>
              <a:cs typeface="+mn-cs"/>
            </a:endParaRPr>
          </a:p>
        </p:txBody>
      </p:sp>
      <p:sp>
        <p:nvSpPr>
          <p:cNvPr id="95" name="AutoShape 76">
            <a:extLst>
              <a:ext uri="{FF2B5EF4-FFF2-40B4-BE49-F238E27FC236}">
                <a16:creationId xmlns:a16="http://schemas.microsoft.com/office/drawing/2014/main" id="{4EBFE7C7-500E-4730-B3AF-36FF43C5B84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54078" y="4110315"/>
            <a:ext cx="317500" cy="355600"/>
          </a:xfrm>
          <a:prstGeom prst="irregularSeal2">
            <a:avLst/>
          </a:prstGeom>
          <a:solidFill>
            <a:srgbClr val="FF00FF"/>
          </a:solidFill>
          <a:ln w="9525">
            <a:solidFill>
              <a:srgbClr val="FF00FF"/>
            </a:solidFill>
            <a:miter lim="800000"/>
            <a:headEnd/>
            <a:tailEnd/>
          </a:ln>
        </p:spPr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/>
              <a:cs typeface="+mn-cs"/>
            </a:endParaRPr>
          </a:p>
        </p:txBody>
      </p:sp>
      <p:sp>
        <p:nvSpPr>
          <p:cNvPr id="96" name="Line 66">
            <a:extLst>
              <a:ext uri="{FF2B5EF4-FFF2-40B4-BE49-F238E27FC236}">
                <a16:creationId xmlns:a16="http://schemas.microsoft.com/office/drawing/2014/main" id="{A95DAB6A-6166-4C89-8B67-D677374312C9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3379103" y="1481415"/>
            <a:ext cx="739775" cy="290513"/>
          </a:xfrm>
          <a:prstGeom prst="line">
            <a:avLst/>
          </a:prstGeom>
          <a:noFill/>
          <a:ln w="57150">
            <a:solidFill>
              <a:srgbClr val="9933FF"/>
            </a:solidFill>
            <a:round/>
            <a:headEnd/>
            <a:tailEnd/>
          </a:ln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/>
              <a:cs typeface="+mn-cs"/>
            </a:endParaRPr>
          </a:p>
        </p:txBody>
      </p:sp>
      <p:sp>
        <p:nvSpPr>
          <p:cNvPr id="97" name="Line 69">
            <a:extLst>
              <a:ext uri="{FF2B5EF4-FFF2-40B4-BE49-F238E27FC236}">
                <a16:creationId xmlns:a16="http://schemas.microsoft.com/office/drawing/2014/main" id="{20051EE9-1C0D-450C-8DD2-15DE49EB7A94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4103003" y="1737003"/>
            <a:ext cx="6350" cy="650875"/>
          </a:xfrm>
          <a:prstGeom prst="line">
            <a:avLst/>
          </a:prstGeom>
          <a:noFill/>
          <a:ln w="57150">
            <a:solidFill>
              <a:srgbClr val="9933FF"/>
            </a:solidFill>
            <a:round/>
            <a:headEnd/>
            <a:tailEnd/>
          </a:ln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/>
              <a:cs typeface="+mn-cs"/>
            </a:endParaRPr>
          </a:p>
        </p:txBody>
      </p:sp>
      <p:sp>
        <p:nvSpPr>
          <p:cNvPr id="98" name="Line 77">
            <a:extLst>
              <a:ext uri="{FF2B5EF4-FFF2-40B4-BE49-F238E27FC236}">
                <a16:creationId xmlns:a16="http://schemas.microsoft.com/office/drawing/2014/main" id="{B88C2154-E737-4EE4-8944-8F1C121B11FC}"/>
              </a:ext>
            </a:extLst>
          </p:cNvPr>
          <p:cNvSpPr>
            <a:spLocks noChangeShapeType="1"/>
          </p:cNvSpPr>
          <p:nvPr/>
        </p:nvSpPr>
        <p:spPr bwMode="auto">
          <a:xfrm>
            <a:off x="2845703" y="1429028"/>
            <a:ext cx="1782763" cy="962025"/>
          </a:xfrm>
          <a:prstGeom prst="line">
            <a:avLst/>
          </a:prstGeom>
          <a:noFill/>
          <a:ln w="57150">
            <a:solidFill>
              <a:srgbClr val="00B050"/>
            </a:solidFill>
            <a:prstDash val="sysDot"/>
            <a:round/>
            <a:headEnd/>
            <a:tailEnd/>
          </a:ln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/>
              <a:cs typeface="+mn-cs"/>
            </a:endParaRPr>
          </a:p>
        </p:txBody>
      </p:sp>
      <p:sp>
        <p:nvSpPr>
          <p:cNvPr id="99" name="AutoShape 76">
            <a:extLst>
              <a:ext uri="{FF2B5EF4-FFF2-40B4-BE49-F238E27FC236}">
                <a16:creationId xmlns:a16="http://schemas.microsoft.com/office/drawing/2014/main" id="{2E3D8E30-9577-46A1-A369-11D62582F95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14166" y="2227540"/>
            <a:ext cx="317500" cy="355600"/>
          </a:xfrm>
          <a:prstGeom prst="irregularSeal2">
            <a:avLst/>
          </a:prstGeom>
          <a:solidFill>
            <a:srgbClr val="00B050"/>
          </a:solidFill>
          <a:ln w="9525">
            <a:solidFill>
              <a:srgbClr val="00B050"/>
            </a:solidFill>
            <a:miter lim="800000"/>
            <a:headEnd/>
            <a:tailEnd/>
          </a:ln>
        </p:spPr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/>
              <a:cs typeface="+mn-cs"/>
            </a:endParaRPr>
          </a:p>
        </p:txBody>
      </p:sp>
      <p:sp>
        <p:nvSpPr>
          <p:cNvPr id="100" name="Text Box 62">
            <a:extLst>
              <a:ext uri="{FF2B5EF4-FFF2-40B4-BE49-F238E27FC236}">
                <a16:creationId xmlns:a16="http://schemas.microsoft.com/office/drawing/2014/main" id="{A19EB043-823B-486F-AEFA-BDCCE88C016D}"/>
              </a:ext>
            </a:extLst>
          </p:cNvPr>
          <p:cNvSpPr txBox="1">
            <a:spLocks noChangeArrowheads="1"/>
          </p:cNvSpPr>
          <p:nvPr/>
        </p:nvSpPr>
        <p:spPr bwMode="auto">
          <a:xfrm rot="1816850">
            <a:off x="4325006" y="3002226"/>
            <a:ext cx="1779587" cy="54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4295" tIns="8890" rIns="74295" bIns="8890"/>
          <a:lstStyle/>
          <a:p>
            <a:pPr marL="0" marR="0" lvl="0" indent="0" algn="ctr" defTabSz="914400" rtl="0" eaLnBrk="0" fontAlgn="base" latinLnBrk="0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Arial" charset="0"/>
                <a:ea typeface="ＭＳ Ｐゴシック"/>
                <a:cs typeface="+mn-cs"/>
              </a:rPr>
              <a:t>BH-NS</a:t>
            </a:r>
          </a:p>
          <a:p>
            <a:pPr marL="0" marR="0" lvl="0" indent="0" algn="ctr" defTabSz="914400" rtl="0" eaLnBrk="0" fontAlgn="base" latinLnBrk="0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Arial" charset="0"/>
                <a:ea typeface="ＭＳ Ｐゴシック"/>
                <a:cs typeface="+mn-cs"/>
              </a:rPr>
              <a:t>(10 M</a:t>
            </a:r>
            <a:r>
              <a:rPr kumimoji="0" lang="en-US" altLang="en-US" sz="1800" b="1" i="0" u="none" strike="noStrike" kern="1200" cap="none" spc="0" normalizeH="0" baseline="-25000" noProof="0" dirty="0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Arial" charset="0"/>
                <a:ea typeface="ＭＳ Ｐゴシック"/>
                <a:cs typeface="+mn-cs"/>
                <a:sym typeface="Wingdings 2" panose="05020102010507070707" pitchFamily="18" charset="2"/>
              </a:rPr>
              <a:t></a:t>
            </a:r>
            <a:r>
              <a:rPr kumimoji="0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Arial" charset="0"/>
                <a:ea typeface="ＭＳ Ｐゴシック"/>
                <a:cs typeface="+mn-cs"/>
              </a:rPr>
              <a:t> z=1)</a:t>
            </a:r>
          </a:p>
        </p:txBody>
      </p:sp>
      <p:sp>
        <p:nvSpPr>
          <p:cNvPr id="101" name="Text Box 72">
            <a:extLst>
              <a:ext uri="{FF2B5EF4-FFF2-40B4-BE49-F238E27FC236}">
                <a16:creationId xmlns:a16="http://schemas.microsoft.com/office/drawing/2014/main" id="{43912B86-F8FC-41FF-89CD-2E556377CFC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2191" y="1500465"/>
            <a:ext cx="1782762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4295" tIns="8890" rIns="74295" bIns="8890"/>
          <a:lstStyle/>
          <a:p>
            <a:pPr marL="0" marR="0" lvl="0" indent="0" algn="just" defTabSz="914400" rtl="0" eaLnBrk="0" fontAlgn="base" latinLnBrk="0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800" b="1" i="0" u="none" strike="noStrike" kern="1200" cap="none" spc="0" normalizeH="0" baseline="0" noProof="0">
                <a:ln>
                  <a:noFill/>
                </a:ln>
                <a:solidFill>
                  <a:srgbClr val="9933FF"/>
                </a:solidFill>
                <a:effectLst/>
                <a:uLnTx/>
                <a:uFillTx/>
                <a:latin typeface="Arial" charset="0"/>
                <a:ea typeface="ＭＳ Ｐゴシック"/>
                <a:cs typeface="+mn-cs"/>
              </a:rPr>
              <a:t>PBH related</a:t>
            </a:r>
          </a:p>
        </p:txBody>
      </p:sp>
      <p:sp>
        <p:nvSpPr>
          <p:cNvPr id="102" name="直角三角形 101">
            <a:extLst>
              <a:ext uri="{FF2B5EF4-FFF2-40B4-BE49-F238E27FC236}">
                <a16:creationId xmlns:a16="http://schemas.microsoft.com/office/drawing/2014/main" id="{47C30B9A-9082-4F12-828D-6B1896DBC5D3}"/>
              </a:ext>
            </a:extLst>
          </p:cNvPr>
          <p:cNvSpPr/>
          <p:nvPr/>
        </p:nvSpPr>
        <p:spPr>
          <a:xfrm>
            <a:off x="3822406" y="2682467"/>
            <a:ext cx="191068" cy="191068"/>
          </a:xfrm>
          <a:prstGeom prst="rtTriangle">
            <a:avLst/>
          </a:prstGeom>
          <a:solidFill>
            <a:srgbClr val="FF00FF"/>
          </a:solidFill>
          <a:ln>
            <a:solidFill>
              <a:srgbClr val="FF00FF"/>
            </a:solidFill>
          </a:ln>
          <a:scene3d>
            <a:camera prst="orthographicFront">
              <a:rot lat="0" lon="0" rev="63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ＭＳ Ｐゴシック"/>
              <a:ea typeface="ＭＳ Ｐゴシック"/>
              <a:cs typeface="+mn-cs"/>
            </a:endParaRPr>
          </a:p>
        </p:txBody>
      </p:sp>
      <p:sp>
        <p:nvSpPr>
          <p:cNvPr id="103" name="直角三角形 102">
            <a:extLst>
              <a:ext uri="{FF2B5EF4-FFF2-40B4-BE49-F238E27FC236}">
                <a16:creationId xmlns:a16="http://schemas.microsoft.com/office/drawing/2014/main" id="{DE5CBA77-916A-476E-B072-11A5A89B1E13}"/>
              </a:ext>
            </a:extLst>
          </p:cNvPr>
          <p:cNvSpPr/>
          <p:nvPr/>
        </p:nvSpPr>
        <p:spPr>
          <a:xfrm>
            <a:off x="4015287" y="3015842"/>
            <a:ext cx="191068" cy="191068"/>
          </a:xfrm>
          <a:prstGeom prst="rtTriangle">
            <a:avLst/>
          </a:prstGeom>
          <a:solidFill>
            <a:srgbClr val="CC6600"/>
          </a:solidFill>
          <a:ln>
            <a:solidFill>
              <a:srgbClr val="CC6600"/>
            </a:solidFill>
          </a:ln>
          <a:scene3d>
            <a:camera prst="orthographicFront">
              <a:rot lat="0" lon="0" rev="63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ＭＳ Ｐゴシック"/>
              <a:ea typeface="ＭＳ Ｐゴシック"/>
              <a:cs typeface="+mn-cs"/>
            </a:endParaRPr>
          </a:p>
        </p:txBody>
      </p:sp>
      <p:sp>
        <p:nvSpPr>
          <p:cNvPr id="104" name="直角三角形 103">
            <a:extLst>
              <a:ext uri="{FF2B5EF4-FFF2-40B4-BE49-F238E27FC236}">
                <a16:creationId xmlns:a16="http://schemas.microsoft.com/office/drawing/2014/main" id="{37F29C3B-70B0-42D5-9AFD-CE2F8D22A660}"/>
              </a:ext>
            </a:extLst>
          </p:cNvPr>
          <p:cNvSpPr/>
          <p:nvPr/>
        </p:nvSpPr>
        <p:spPr>
          <a:xfrm>
            <a:off x="4312943" y="3189673"/>
            <a:ext cx="191068" cy="191068"/>
          </a:xfrm>
          <a:prstGeom prst="rtTriangle">
            <a:avLst/>
          </a:prstGeom>
          <a:solidFill>
            <a:schemeClr val="bg1"/>
          </a:solidFill>
          <a:ln>
            <a:solidFill>
              <a:srgbClr val="CC6600"/>
            </a:solidFill>
          </a:ln>
          <a:scene3d>
            <a:camera prst="orthographicFront">
              <a:rot lat="0" lon="0" rev="63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ＭＳ Ｐゴシック"/>
              <a:ea typeface="ＭＳ Ｐゴシック"/>
              <a:cs typeface="+mn-cs"/>
            </a:endParaRPr>
          </a:p>
        </p:txBody>
      </p:sp>
      <p:sp>
        <p:nvSpPr>
          <p:cNvPr id="105" name="直角三角形 104">
            <a:extLst>
              <a:ext uri="{FF2B5EF4-FFF2-40B4-BE49-F238E27FC236}">
                <a16:creationId xmlns:a16="http://schemas.microsoft.com/office/drawing/2014/main" id="{3198680F-9CA1-4391-A60B-6C279B64B698}"/>
              </a:ext>
            </a:extLst>
          </p:cNvPr>
          <p:cNvSpPr/>
          <p:nvPr/>
        </p:nvSpPr>
        <p:spPr>
          <a:xfrm>
            <a:off x="4136732" y="2868203"/>
            <a:ext cx="191068" cy="191068"/>
          </a:xfrm>
          <a:prstGeom prst="rtTriangle">
            <a:avLst/>
          </a:prstGeom>
          <a:solidFill>
            <a:schemeClr val="bg1"/>
          </a:solidFill>
          <a:ln>
            <a:solidFill>
              <a:srgbClr val="FF00FF"/>
            </a:solidFill>
          </a:ln>
          <a:scene3d>
            <a:camera prst="orthographicFront">
              <a:rot lat="0" lon="0" rev="63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ＭＳ Ｐゴシック"/>
              <a:ea typeface="ＭＳ Ｐゴシック"/>
              <a:cs typeface="+mn-cs"/>
            </a:endParaRPr>
          </a:p>
        </p:txBody>
      </p:sp>
      <p:sp>
        <p:nvSpPr>
          <p:cNvPr id="106" name="Text Box 54">
            <a:extLst>
              <a:ext uri="{FF2B5EF4-FFF2-40B4-BE49-F238E27FC236}">
                <a16:creationId xmlns:a16="http://schemas.microsoft.com/office/drawing/2014/main" id="{E13605F8-75EF-4F5A-AB5E-8F3D8700B83C}"/>
              </a:ext>
            </a:extLst>
          </p:cNvPr>
          <p:cNvSpPr txBox="1">
            <a:spLocks noChangeArrowheads="1"/>
          </p:cNvSpPr>
          <p:nvPr/>
        </p:nvSpPr>
        <p:spPr bwMode="auto">
          <a:xfrm rot="1674993">
            <a:off x="2731403" y="2011640"/>
            <a:ext cx="1976438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4295" tIns="8890" rIns="74295" bIns="8890"/>
          <a:lstStyle/>
          <a:p>
            <a:pPr marL="0" marR="0" lvl="0" indent="0" algn="just" defTabSz="914400" rtl="0" eaLnBrk="0" fontAlgn="base" latinLnBrk="0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 charset="0"/>
                <a:ea typeface="ＭＳ Ｐゴシック"/>
                <a:cs typeface="+mn-cs"/>
              </a:rPr>
              <a:t>(1000 M</a:t>
            </a:r>
            <a:r>
              <a:rPr kumimoji="0" lang="en-US" altLang="en-US" sz="1800" b="1" i="0" u="none" strike="noStrike" kern="1200" cap="none" spc="0" normalizeH="0" baseline="-2500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 charset="0"/>
                <a:ea typeface="ＭＳ Ｐゴシック"/>
                <a:cs typeface="+mn-cs"/>
                <a:sym typeface="Wingdings 2" panose="05020102010507070707" pitchFamily="18" charset="2"/>
              </a:rPr>
              <a:t></a:t>
            </a:r>
            <a:r>
              <a:rPr kumimoji="0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 charset="0"/>
                <a:ea typeface="ＭＳ Ｐゴシック"/>
                <a:cs typeface="+mn-cs"/>
              </a:rPr>
              <a:t> z=10)</a:t>
            </a:r>
          </a:p>
        </p:txBody>
      </p:sp>
      <p:sp>
        <p:nvSpPr>
          <p:cNvPr id="107" name="Text Box 15">
            <a:extLst>
              <a:ext uri="{FF2B5EF4-FFF2-40B4-BE49-F238E27FC236}">
                <a16:creationId xmlns:a16="http://schemas.microsoft.com/office/drawing/2014/main" id="{38756092-CD23-42A5-8F38-6AD040C0FD0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35084" y="2446571"/>
            <a:ext cx="1304925" cy="331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4295" tIns="8890" rIns="74295" bIns="8890"/>
          <a:lstStyle/>
          <a:p>
            <a:pPr marL="0" marR="0" lvl="0" indent="0" algn="l" defTabSz="914400" rtl="0" eaLnBrk="0" fontAlgn="base" latinLnBrk="0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/>
                <a:cs typeface="+mn-cs"/>
              </a:rPr>
              <a:t>5 years</a:t>
            </a:r>
          </a:p>
        </p:txBody>
      </p:sp>
      <p:sp>
        <p:nvSpPr>
          <p:cNvPr id="108" name="Text Box 81">
            <a:extLst>
              <a:ext uri="{FF2B5EF4-FFF2-40B4-BE49-F238E27FC236}">
                <a16:creationId xmlns:a16="http://schemas.microsoft.com/office/drawing/2014/main" id="{6AB28A84-FD5A-4267-94E9-775C772E080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45936" y="2647514"/>
            <a:ext cx="1277938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4295" tIns="8890" rIns="74295" bIns="8890"/>
          <a:lstStyle/>
          <a:p>
            <a:pPr marL="0" marR="0" lvl="0" indent="0" algn="l" defTabSz="914400" rtl="0" eaLnBrk="0" fontAlgn="base" latinLnBrk="0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/>
                <a:cs typeface="+mn-cs"/>
              </a:rPr>
              <a:t>3 months</a:t>
            </a:r>
          </a:p>
        </p:txBody>
      </p:sp>
      <p:cxnSp>
        <p:nvCxnSpPr>
          <p:cNvPr id="109" name="直線コネクタ 108">
            <a:extLst>
              <a:ext uri="{FF2B5EF4-FFF2-40B4-BE49-F238E27FC236}">
                <a16:creationId xmlns:a16="http://schemas.microsoft.com/office/drawing/2014/main" id="{573A30DA-50DA-4C97-B3B1-5F4C041E89FF}"/>
              </a:ext>
            </a:extLst>
          </p:cNvPr>
          <p:cNvCxnSpPr>
            <a:cxnSpLocks/>
          </p:cNvCxnSpPr>
          <p:nvPr/>
        </p:nvCxnSpPr>
        <p:spPr>
          <a:xfrm>
            <a:off x="2703712" y="2927758"/>
            <a:ext cx="2117982" cy="2683961"/>
          </a:xfrm>
          <a:prstGeom prst="line">
            <a:avLst/>
          </a:prstGeom>
          <a:ln w="57150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0" name="グループ化 109">
            <a:extLst>
              <a:ext uri="{FF2B5EF4-FFF2-40B4-BE49-F238E27FC236}">
                <a16:creationId xmlns:a16="http://schemas.microsoft.com/office/drawing/2014/main" id="{5040E704-8BAC-4A08-B220-2E9E27846DCF}"/>
              </a:ext>
            </a:extLst>
          </p:cNvPr>
          <p:cNvGrpSpPr/>
          <p:nvPr/>
        </p:nvGrpSpPr>
        <p:grpSpPr>
          <a:xfrm>
            <a:off x="6885330" y="1455888"/>
            <a:ext cx="90000" cy="4176000"/>
            <a:chOff x="7362000" y="1719000"/>
            <a:chExt cx="90000" cy="3780000"/>
          </a:xfrm>
        </p:grpSpPr>
        <p:cxnSp>
          <p:nvCxnSpPr>
            <p:cNvPr id="133" name="直線コネクタ 132">
              <a:extLst>
                <a:ext uri="{FF2B5EF4-FFF2-40B4-BE49-F238E27FC236}">
                  <a16:creationId xmlns:a16="http://schemas.microsoft.com/office/drawing/2014/main" id="{92D36C15-65EC-42D1-9F21-DDB91462BA5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362000" y="2259000"/>
              <a:ext cx="9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" name="直線コネクタ 133">
              <a:extLst>
                <a:ext uri="{FF2B5EF4-FFF2-40B4-BE49-F238E27FC236}">
                  <a16:creationId xmlns:a16="http://schemas.microsoft.com/office/drawing/2014/main" id="{039C9026-71CE-4241-850C-06BA0242B37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362000" y="2799000"/>
              <a:ext cx="9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5" name="直線コネクタ 134">
              <a:extLst>
                <a:ext uri="{FF2B5EF4-FFF2-40B4-BE49-F238E27FC236}">
                  <a16:creationId xmlns:a16="http://schemas.microsoft.com/office/drawing/2014/main" id="{3C605DE4-0B78-4994-B1C0-38E102FB7AF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362000" y="3339000"/>
              <a:ext cx="9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6" name="直線コネクタ 135">
              <a:extLst>
                <a:ext uri="{FF2B5EF4-FFF2-40B4-BE49-F238E27FC236}">
                  <a16:creationId xmlns:a16="http://schemas.microsoft.com/office/drawing/2014/main" id="{21AA715A-52DA-45BD-A668-EEB42B5B5EA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362000" y="3879000"/>
              <a:ext cx="9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直線コネクタ 136">
              <a:extLst>
                <a:ext uri="{FF2B5EF4-FFF2-40B4-BE49-F238E27FC236}">
                  <a16:creationId xmlns:a16="http://schemas.microsoft.com/office/drawing/2014/main" id="{12FCFA41-7DAF-458F-B725-D86A8715685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362000" y="4419000"/>
              <a:ext cx="9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8" name="直線コネクタ 137">
              <a:extLst>
                <a:ext uri="{FF2B5EF4-FFF2-40B4-BE49-F238E27FC236}">
                  <a16:creationId xmlns:a16="http://schemas.microsoft.com/office/drawing/2014/main" id="{920EAD1B-D98A-42D9-B4F4-328578CE25A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362000" y="4959000"/>
              <a:ext cx="9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直線コネクタ 138">
              <a:extLst>
                <a:ext uri="{FF2B5EF4-FFF2-40B4-BE49-F238E27FC236}">
                  <a16:creationId xmlns:a16="http://schemas.microsoft.com/office/drawing/2014/main" id="{B0CAF611-57E4-456C-8D86-03632B629C7C}"/>
                </a:ext>
              </a:extLst>
            </p:cNvPr>
            <p:cNvCxnSpPr/>
            <p:nvPr/>
          </p:nvCxnSpPr>
          <p:spPr>
            <a:xfrm>
              <a:off x="7452000" y="1719000"/>
              <a:ext cx="0" cy="378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1" name="グループ化 110">
            <a:extLst>
              <a:ext uri="{FF2B5EF4-FFF2-40B4-BE49-F238E27FC236}">
                <a16:creationId xmlns:a16="http://schemas.microsoft.com/office/drawing/2014/main" id="{F58BA0C9-B178-451E-B118-CB5AC5DB8417}"/>
              </a:ext>
            </a:extLst>
          </p:cNvPr>
          <p:cNvGrpSpPr/>
          <p:nvPr/>
        </p:nvGrpSpPr>
        <p:grpSpPr>
          <a:xfrm flipH="1">
            <a:off x="2692232" y="1457286"/>
            <a:ext cx="90000" cy="4176000"/>
            <a:chOff x="7362000" y="1719000"/>
            <a:chExt cx="90000" cy="3780000"/>
          </a:xfrm>
        </p:grpSpPr>
        <p:cxnSp>
          <p:nvCxnSpPr>
            <p:cNvPr id="126" name="直線コネクタ 125">
              <a:extLst>
                <a:ext uri="{FF2B5EF4-FFF2-40B4-BE49-F238E27FC236}">
                  <a16:creationId xmlns:a16="http://schemas.microsoft.com/office/drawing/2014/main" id="{E92F1E5E-87CA-423A-9905-03B52170999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362000" y="2259000"/>
              <a:ext cx="9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直線コネクタ 126">
              <a:extLst>
                <a:ext uri="{FF2B5EF4-FFF2-40B4-BE49-F238E27FC236}">
                  <a16:creationId xmlns:a16="http://schemas.microsoft.com/office/drawing/2014/main" id="{76E5287F-F36C-4D34-B7E1-2A3775FBEF8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362000" y="2799000"/>
              <a:ext cx="9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直線コネクタ 127">
              <a:extLst>
                <a:ext uri="{FF2B5EF4-FFF2-40B4-BE49-F238E27FC236}">
                  <a16:creationId xmlns:a16="http://schemas.microsoft.com/office/drawing/2014/main" id="{AF1BF480-2D6D-4FCF-A4FF-A29EC7FB710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362000" y="3339000"/>
              <a:ext cx="9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9" name="直線コネクタ 128">
              <a:extLst>
                <a:ext uri="{FF2B5EF4-FFF2-40B4-BE49-F238E27FC236}">
                  <a16:creationId xmlns:a16="http://schemas.microsoft.com/office/drawing/2014/main" id="{50B3ADBE-9FD2-4178-BE26-D25C7508E97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362000" y="3879000"/>
              <a:ext cx="9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0" name="直線コネクタ 129">
              <a:extLst>
                <a:ext uri="{FF2B5EF4-FFF2-40B4-BE49-F238E27FC236}">
                  <a16:creationId xmlns:a16="http://schemas.microsoft.com/office/drawing/2014/main" id="{45AB3BD2-4F25-4C5B-A4B2-57A5D976CBA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362000" y="4419000"/>
              <a:ext cx="9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1" name="直線コネクタ 130">
              <a:extLst>
                <a:ext uri="{FF2B5EF4-FFF2-40B4-BE49-F238E27FC236}">
                  <a16:creationId xmlns:a16="http://schemas.microsoft.com/office/drawing/2014/main" id="{8D9FA8CA-2AF1-4BA7-840A-F527E3BA7B2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362000" y="4959000"/>
              <a:ext cx="9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2" name="直線コネクタ 131">
              <a:extLst>
                <a:ext uri="{FF2B5EF4-FFF2-40B4-BE49-F238E27FC236}">
                  <a16:creationId xmlns:a16="http://schemas.microsoft.com/office/drawing/2014/main" id="{61E2C48D-833D-4F41-94FE-475D6C3AA8BA}"/>
                </a:ext>
              </a:extLst>
            </p:cNvPr>
            <p:cNvCxnSpPr/>
            <p:nvPr/>
          </p:nvCxnSpPr>
          <p:spPr>
            <a:xfrm>
              <a:off x="7452000" y="1719000"/>
              <a:ext cx="0" cy="378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2" name="グループ化 111">
            <a:extLst>
              <a:ext uri="{FF2B5EF4-FFF2-40B4-BE49-F238E27FC236}">
                <a16:creationId xmlns:a16="http://schemas.microsoft.com/office/drawing/2014/main" id="{381BBA98-7945-41C4-944A-5488A31DF799}"/>
              </a:ext>
            </a:extLst>
          </p:cNvPr>
          <p:cNvGrpSpPr/>
          <p:nvPr/>
        </p:nvGrpSpPr>
        <p:grpSpPr>
          <a:xfrm>
            <a:off x="2696146" y="1461761"/>
            <a:ext cx="4284000" cy="90000"/>
            <a:chOff x="2729702" y="924865"/>
            <a:chExt cx="3590136" cy="90000"/>
          </a:xfrm>
        </p:grpSpPr>
        <p:cxnSp>
          <p:nvCxnSpPr>
            <p:cNvPr id="120" name="直線コネクタ 119">
              <a:extLst>
                <a:ext uri="{FF2B5EF4-FFF2-40B4-BE49-F238E27FC236}">
                  <a16:creationId xmlns:a16="http://schemas.microsoft.com/office/drawing/2014/main" id="{419DC31A-019D-4305-B2D2-B52F99D0F55E}"/>
                </a:ext>
              </a:extLst>
            </p:cNvPr>
            <p:cNvCxnSpPr>
              <a:cxnSpLocks/>
            </p:cNvCxnSpPr>
            <p:nvPr/>
          </p:nvCxnSpPr>
          <p:spPr>
            <a:xfrm rot="16200000" flipH="1">
              <a:off x="3281273" y="969865"/>
              <a:ext cx="9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直線コネクタ 120">
              <a:extLst>
                <a:ext uri="{FF2B5EF4-FFF2-40B4-BE49-F238E27FC236}">
                  <a16:creationId xmlns:a16="http://schemas.microsoft.com/office/drawing/2014/main" id="{0AE567C3-6C93-4919-A4EA-5BE4CAF1FB42}"/>
                </a:ext>
              </a:extLst>
            </p:cNvPr>
            <p:cNvCxnSpPr>
              <a:cxnSpLocks/>
            </p:cNvCxnSpPr>
            <p:nvPr/>
          </p:nvCxnSpPr>
          <p:spPr>
            <a:xfrm rot="16200000" flipH="1">
              <a:off x="3877845" y="969865"/>
              <a:ext cx="9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直線コネクタ 121">
              <a:extLst>
                <a:ext uri="{FF2B5EF4-FFF2-40B4-BE49-F238E27FC236}">
                  <a16:creationId xmlns:a16="http://schemas.microsoft.com/office/drawing/2014/main" id="{DE45E7B8-19F2-41D6-9E1F-94CCA8F32DD0}"/>
                </a:ext>
              </a:extLst>
            </p:cNvPr>
            <p:cNvCxnSpPr>
              <a:cxnSpLocks/>
            </p:cNvCxnSpPr>
            <p:nvPr/>
          </p:nvCxnSpPr>
          <p:spPr>
            <a:xfrm rot="16200000" flipH="1">
              <a:off x="4474416" y="969865"/>
              <a:ext cx="9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直線コネクタ 122">
              <a:extLst>
                <a:ext uri="{FF2B5EF4-FFF2-40B4-BE49-F238E27FC236}">
                  <a16:creationId xmlns:a16="http://schemas.microsoft.com/office/drawing/2014/main" id="{49335C50-2311-4624-9F58-4614874FB0B0}"/>
                </a:ext>
              </a:extLst>
            </p:cNvPr>
            <p:cNvCxnSpPr>
              <a:cxnSpLocks/>
            </p:cNvCxnSpPr>
            <p:nvPr/>
          </p:nvCxnSpPr>
          <p:spPr>
            <a:xfrm rot="16200000" flipH="1">
              <a:off x="5070988" y="969865"/>
              <a:ext cx="9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直線コネクタ 123">
              <a:extLst>
                <a:ext uri="{FF2B5EF4-FFF2-40B4-BE49-F238E27FC236}">
                  <a16:creationId xmlns:a16="http://schemas.microsoft.com/office/drawing/2014/main" id="{2D3979A4-A159-46B1-8180-F2172F2803DF}"/>
                </a:ext>
              </a:extLst>
            </p:cNvPr>
            <p:cNvCxnSpPr>
              <a:cxnSpLocks/>
            </p:cNvCxnSpPr>
            <p:nvPr/>
          </p:nvCxnSpPr>
          <p:spPr>
            <a:xfrm rot="16200000" flipH="1">
              <a:off x="5667559" y="969865"/>
              <a:ext cx="9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" name="直線コネクタ 124">
              <a:extLst>
                <a:ext uri="{FF2B5EF4-FFF2-40B4-BE49-F238E27FC236}">
                  <a16:creationId xmlns:a16="http://schemas.microsoft.com/office/drawing/2014/main" id="{23DF1335-87CD-445B-BF27-D3B99C2161D4}"/>
                </a:ext>
              </a:extLst>
            </p:cNvPr>
            <p:cNvCxnSpPr>
              <a:cxnSpLocks/>
            </p:cNvCxnSpPr>
            <p:nvPr/>
          </p:nvCxnSpPr>
          <p:spPr>
            <a:xfrm>
              <a:off x="2729702" y="924865"/>
              <a:ext cx="3590136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3" name="グループ化 112">
            <a:extLst>
              <a:ext uri="{FF2B5EF4-FFF2-40B4-BE49-F238E27FC236}">
                <a16:creationId xmlns:a16="http://schemas.microsoft.com/office/drawing/2014/main" id="{D3355AB9-E5DD-4591-9E8F-59434CBC6257}"/>
              </a:ext>
            </a:extLst>
          </p:cNvPr>
          <p:cNvGrpSpPr/>
          <p:nvPr/>
        </p:nvGrpSpPr>
        <p:grpSpPr>
          <a:xfrm flipV="1">
            <a:off x="2689155" y="5540209"/>
            <a:ext cx="4284000" cy="90000"/>
            <a:chOff x="2729702" y="924865"/>
            <a:chExt cx="3590136" cy="90000"/>
          </a:xfrm>
        </p:grpSpPr>
        <p:cxnSp>
          <p:nvCxnSpPr>
            <p:cNvPr id="114" name="直線コネクタ 113">
              <a:extLst>
                <a:ext uri="{FF2B5EF4-FFF2-40B4-BE49-F238E27FC236}">
                  <a16:creationId xmlns:a16="http://schemas.microsoft.com/office/drawing/2014/main" id="{1E06418A-900D-4DBE-BC79-D149C6C7B2D2}"/>
                </a:ext>
              </a:extLst>
            </p:cNvPr>
            <p:cNvCxnSpPr>
              <a:cxnSpLocks/>
            </p:cNvCxnSpPr>
            <p:nvPr/>
          </p:nvCxnSpPr>
          <p:spPr>
            <a:xfrm rot="16200000" flipH="1">
              <a:off x="3281273" y="969865"/>
              <a:ext cx="9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直線コネクタ 114">
              <a:extLst>
                <a:ext uri="{FF2B5EF4-FFF2-40B4-BE49-F238E27FC236}">
                  <a16:creationId xmlns:a16="http://schemas.microsoft.com/office/drawing/2014/main" id="{A572A12F-E41F-4BB7-9539-B2A8A90CEBB9}"/>
                </a:ext>
              </a:extLst>
            </p:cNvPr>
            <p:cNvCxnSpPr>
              <a:cxnSpLocks/>
            </p:cNvCxnSpPr>
            <p:nvPr/>
          </p:nvCxnSpPr>
          <p:spPr>
            <a:xfrm rot="16200000" flipH="1">
              <a:off x="3877845" y="969865"/>
              <a:ext cx="9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直線コネクタ 115">
              <a:extLst>
                <a:ext uri="{FF2B5EF4-FFF2-40B4-BE49-F238E27FC236}">
                  <a16:creationId xmlns:a16="http://schemas.microsoft.com/office/drawing/2014/main" id="{66CD873D-2508-43C6-BE65-0BB7A57618E8}"/>
                </a:ext>
              </a:extLst>
            </p:cNvPr>
            <p:cNvCxnSpPr>
              <a:cxnSpLocks/>
            </p:cNvCxnSpPr>
            <p:nvPr/>
          </p:nvCxnSpPr>
          <p:spPr>
            <a:xfrm rot="16200000" flipH="1">
              <a:off x="4474416" y="969865"/>
              <a:ext cx="9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直線コネクタ 116">
              <a:extLst>
                <a:ext uri="{FF2B5EF4-FFF2-40B4-BE49-F238E27FC236}">
                  <a16:creationId xmlns:a16="http://schemas.microsoft.com/office/drawing/2014/main" id="{4CB51634-DA3E-4394-9E63-098F06E9D774}"/>
                </a:ext>
              </a:extLst>
            </p:cNvPr>
            <p:cNvCxnSpPr>
              <a:cxnSpLocks/>
            </p:cNvCxnSpPr>
            <p:nvPr/>
          </p:nvCxnSpPr>
          <p:spPr>
            <a:xfrm rot="16200000" flipH="1">
              <a:off x="5070988" y="969865"/>
              <a:ext cx="9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直線コネクタ 117">
              <a:extLst>
                <a:ext uri="{FF2B5EF4-FFF2-40B4-BE49-F238E27FC236}">
                  <a16:creationId xmlns:a16="http://schemas.microsoft.com/office/drawing/2014/main" id="{65D53A91-2A0B-4200-BC01-B64E05A6A55C}"/>
                </a:ext>
              </a:extLst>
            </p:cNvPr>
            <p:cNvCxnSpPr>
              <a:cxnSpLocks/>
            </p:cNvCxnSpPr>
            <p:nvPr/>
          </p:nvCxnSpPr>
          <p:spPr>
            <a:xfrm rot="16200000" flipH="1">
              <a:off x="5667559" y="969865"/>
              <a:ext cx="9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直線コネクタ 118">
              <a:extLst>
                <a:ext uri="{FF2B5EF4-FFF2-40B4-BE49-F238E27FC236}">
                  <a16:creationId xmlns:a16="http://schemas.microsoft.com/office/drawing/2014/main" id="{504717C9-8D19-4152-AE69-EC1B26F1D08E}"/>
                </a:ext>
              </a:extLst>
            </p:cNvPr>
            <p:cNvCxnSpPr>
              <a:cxnSpLocks/>
            </p:cNvCxnSpPr>
            <p:nvPr/>
          </p:nvCxnSpPr>
          <p:spPr>
            <a:xfrm>
              <a:off x="2729702" y="924865"/>
              <a:ext cx="3590136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0" name="AutoShape 59">
            <a:extLst>
              <a:ext uri="{FF2B5EF4-FFF2-40B4-BE49-F238E27FC236}">
                <a16:creationId xmlns:a16="http://schemas.microsoft.com/office/drawing/2014/main" id="{EF9DC60C-34DB-4900-9903-D672A4B9E1C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02065" y="4796230"/>
            <a:ext cx="1816100" cy="1154320"/>
          </a:xfrm>
          <a:prstGeom prst="roundRect">
            <a:avLst>
              <a:gd name="adj" fmla="val 16667"/>
            </a:avLst>
          </a:prstGeom>
          <a:solidFill>
            <a:srgbClr val="CC6600"/>
          </a:solidFill>
          <a:ln w="9525">
            <a:solidFill>
              <a:srgbClr val="CC6600"/>
            </a:solidFill>
            <a:round/>
            <a:headEnd/>
            <a:tailEnd/>
          </a:ln>
        </p:spPr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/>
                <a:cs typeface="+mn-cs"/>
              </a:rPr>
              <a:t>Acceleration of expansion of Universe</a:t>
            </a:r>
            <a:endParaRPr kumimoji="1" lang="ja-JP" altLang="en-US" sz="18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ＭＳ Ｐゴシック"/>
              <a:cs typeface="+mn-cs"/>
            </a:endParaRPr>
          </a:p>
        </p:txBody>
      </p:sp>
      <p:sp>
        <p:nvSpPr>
          <p:cNvPr id="71" name="AutoShape 59">
            <a:extLst>
              <a:ext uri="{FF2B5EF4-FFF2-40B4-BE49-F238E27FC236}">
                <a16:creationId xmlns:a16="http://schemas.microsoft.com/office/drawing/2014/main" id="{2BE79097-6DAE-439E-B08F-952C9D8449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02065" y="1374076"/>
            <a:ext cx="1816100" cy="928694"/>
          </a:xfrm>
          <a:prstGeom prst="roundRect">
            <a:avLst>
              <a:gd name="adj" fmla="val 16667"/>
            </a:avLst>
          </a:prstGeom>
          <a:solidFill>
            <a:srgbClr val="9933FF"/>
          </a:solidFill>
          <a:ln w="9525">
            <a:solidFill>
              <a:srgbClr val="9933FF"/>
            </a:solidFill>
            <a:round/>
            <a:headEnd/>
            <a:tailEnd/>
          </a:ln>
        </p:spPr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/>
                <a:cs typeface="+mn-cs"/>
              </a:rPr>
              <a:t>Dark Matter</a:t>
            </a:r>
            <a:endParaRPr kumimoji="1" lang="ja-JP" altLang="en-US" sz="18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ＭＳ Ｐゴシック"/>
              <a:cs typeface="+mn-cs"/>
            </a:endParaRPr>
          </a:p>
        </p:txBody>
      </p:sp>
      <p:sp>
        <p:nvSpPr>
          <p:cNvPr id="72" name="AutoShape 59">
            <a:extLst>
              <a:ext uri="{FF2B5EF4-FFF2-40B4-BE49-F238E27FC236}">
                <a16:creationId xmlns:a16="http://schemas.microsoft.com/office/drawing/2014/main" id="{10121191-E439-4381-9F81-A3203BF6E4D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02065" y="3097620"/>
            <a:ext cx="1816100" cy="928694"/>
          </a:xfrm>
          <a:prstGeom prst="roundRect">
            <a:avLst>
              <a:gd name="adj" fmla="val 16667"/>
            </a:avLst>
          </a:prstGeom>
          <a:solidFill>
            <a:srgbClr val="FF00FF"/>
          </a:solidFill>
          <a:ln w="9525">
            <a:solidFill>
              <a:srgbClr val="FF00FF"/>
            </a:solidFill>
            <a:round/>
            <a:headEnd/>
            <a:tailEnd/>
          </a:ln>
        </p:spPr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/>
                <a:cs typeface="+mn-cs"/>
              </a:rPr>
              <a:t>General relativity</a:t>
            </a:r>
          </a:p>
        </p:txBody>
      </p:sp>
      <p:sp>
        <p:nvSpPr>
          <p:cNvPr id="73" name="テキスト ボックス 72">
            <a:extLst>
              <a:ext uri="{FF2B5EF4-FFF2-40B4-BE49-F238E27FC236}">
                <a16:creationId xmlns:a16="http://schemas.microsoft.com/office/drawing/2014/main" id="{1B4F70E4-2F2E-45D8-AA8B-6B78BA0F229A}"/>
              </a:ext>
            </a:extLst>
          </p:cNvPr>
          <p:cNvSpPr txBox="1"/>
          <p:nvPr/>
        </p:nvSpPr>
        <p:spPr>
          <a:xfrm>
            <a:off x="7281734" y="5990669"/>
            <a:ext cx="18622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6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Seto</a:t>
            </a:r>
            <a:r>
              <a:rPr kumimoji="1" lang="en-US" altLang="ja-JP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, Kawamura, Nakamura 2001</a:t>
            </a:r>
          </a:p>
        </p:txBody>
      </p:sp>
      <p:sp>
        <p:nvSpPr>
          <p:cNvPr id="74" name="テキスト ボックス 73">
            <a:extLst>
              <a:ext uri="{FF2B5EF4-FFF2-40B4-BE49-F238E27FC236}">
                <a16:creationId xmlns:a16="http://schemas.microsoft.com/office/drawing/2014/main" id="{2E5C3C23-A459-4482-ABCB-46E755E42315}"/>
              </a:ext>
            </a:extLst>
          </p:cNvPr>
          <p:cNvSpPr txBox="1"/>
          <p:nvPr/>
        </p:nvSpPr>
        <p:spPr>
          <a:xfrm>
            <a:off x="7206232" y="4050502"/>
            <a:ext cx="193776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Yagi, Tanaka 2010</a:t>
            </a:r>
          </a:p>
        </p:txBody>
      </p:sp>
      <p:sp>
        <p:nvSpPr>
          <p:cNvPr id="75" name="テキスト ボックス 74">
            <a:extLst>
              <a:ext uri="{FF2B5EF4-FFF2-40B4-BE49-F238E27FC236}">
                <a16:creationId xmlns:a16="http://schemas.microsoft.com/office/drawing/2014/main" id="{D78C7655-2AC2-4C28-B100-F4E1D96C4403}"/>
              </a:ext>
            </a:extLst>
          </p:cNvPr>
          <p:cNvSpPr txBox="1"/>
          <p:nvPr/>
        </p:nvSpPr>
        <p:spPr>
          <a:xfrm>
            <a:off x="7256567" y="2302039"/>
            <a:ext cx="188743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Saito, Yokoyama 2009, 2011</a:t>
            </a:r>
          </a:p>
        </p:txBody>
      </p:sp>
      <p:cxnSp>
        <p:nvCxnSpPr>
          <p:cNvPr id="77" name="直線コネクタ 76">
            <a:extLst>
              <a:ext uri="{FF2B5EF4-FFF2-40B4-BE49-F238E27FC236}">
                <a16:creationId xmlns:a16="http://schemas.microsoft.com/office/drawing/2014/main" id="{EE99B6F1-A457-4C47-BF23-3C6266D7FE88}"/>
              </a:ext>
            </a:extLst>
          </p:cNvPr>
          <p:cNvCxnSpPr>
            <a:cxnSpLocks/>
          </p:cNvCxnSpPr>
          <p:nvPr/>
        </p:nvCxnSpPr>
        <p:spPr>
          <a:xfrm>
            <a:off x="2687607" y="2520993"/>
            <a:ext cx="2435929" cy="3110789"/>
          </a:xfrm>
          <a:prstGeom prst="line">
            <a:avLst/>
          </a:prstGeom>
          <a:ln w="57150">
            <a:solidFill>
              <a:srgbClr val="808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0" name="Text Box 72">
            <a:extLst>
              <a:ext uri="{FF2B5EF4-FFF2-40B4-BE49-F238E27FC236}">
                <a16:creationId xmlns:a16="http://schemas.microsoft.com/office/drawing/2014/main" id="{1DA03B32-D0FE-4FB3-A6DE-1A77A6232614}"/>
              </a:ext>
            </a:extLst>
          </p:cNvPr>
          <p:cNvSpPr txBox="1">
            <a:spLocks noChangeArrowheads="1"/>
          </p:cNvSpPr>
          <p:nvPr/>
        </p:nvSpPr>
        <p:spPr bwMode="auto">
          <a:xfrm rot="3118869">
            <a:off x="2869035" y="4023966"/>
            <a:ext cx="2600587" cy="3466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4295" tIns="8890" rIns="74295" bIns="8890"/>
          <a:lstStyle/>
          <a:p>
            <a:pPr marL="0" marR="0" lvl="0" indent="0" algn="l" defTabSz="914400" rtl="0" eaLnBrk="0" fontAlgn="base" latinLnBrk="0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ＭＳ Ｐゴシック"/>
                <a:cs typeface="+mn-cs"/>
              </a:rPr>
              <a:t>  </a:t>
            </a:r>
            <a:r>
              <a:rPr lang="en-US" altLang="ja-JP" b="1" dirty="0">
                <a:solidFill>
                  <a:srgbClr val="808000"/>
                </a:solidFill>
                <a:latin typeface="Arial" charset="0"/>
                <a:ea typeface="ＭＳ Ｐゴシック"/>
              </a:rPr>
              <a:t>PGW </a:t>
            </a:r>
            <a:r>
              <a:rPr kumimoji="0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srgbClr val="808000"/>
                </a:solidFill>
                <a:effectLst/>
                <a:uLnTx/>
                <a:uFillTx/>
                <a:latin typeface="Arial" charset="0"/>
                <a:ea typeface="ＭＳ Ｐゴシック"/>
                <a:cs typeface="+mn-cs"/>
              </a:rPr>
              <a:t>(</a:t>
            </a:r>
            <a:r>
              <a:rPr kumimoji="0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srgbClr val="808000"/>
                </a:solidFill>
                <a:effectLst/>
                <a:uLnTx/>
                <a:uFillTx/>
                <a:latin typeface="Arial" charset="0"/>
                <a:ea typeface="ＭＳ Ｐゴシック"/>
                <a:cs typeface="+mn-cs"/>
                <a:sym typeface="Symbol" pitchFamily="18" charset="2"/>
              </a:rPr>
              <a:t></a:t>
            </a:r>
            <a:r>
              <a:rPr kumimoji="0" lang="en-US" altLang="ja-JP" sz="1800" b="1" i="0" u="none" strike="noStrike" kern="1200" cap="none" spc="0" normalizeH="0" baseline="-25000" noProof="0" dirty="0">
                <a:ln>
                  <a:noFill/>
                </a:ln>
                <a:solidFill>
                  <a:srgbClr val="808000"/>
                </a:solidFill>
                <a:effectLst/>
                <a:uLnTx/>
                <a:uFillTx/>
                <a:latin typeface="Arial" charset="0"/>
                <a:ea typeface="ＭＳ Ｐゴシック"/>
                <a:cs typeface="+mn-cs"/>
                <a:sym typeface="Symbol" pitchFamily="18" charset="2"/>
              </a:rPr>
              <a:t>GW</a:t>
            </a:r>
            <a:r>
              <a:rPr kumimoji="0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srgbClr val="808000"/>
                </a:solidFill>
                <a:effectLst/>
                <a:uLnTx/>
                <a:uFillTx/>
                <a:latin typeface="Arial" charset="0"/>
                <a:ea typeface="ＭＳ Ｐゴシック"/>
                <a:cs typeface="+mn-cs"/>
                <a:sym typeface="Symbol" pitchFamily="18" charset="2"/>
              </a:rPr>
              <a:t>~2×10</a:t>
            </a:r>
            <a:r>
              <a:rPr kumimoji="0" lang="en-US" altLang="ja-JP" sz="1800" b="1" i="0" u="none" strike="noStrike" kern="1200" cap="none" spc="0" normalizeH="0" baseline="30000" noProof="0" dirty="0">
                <a:ln>
                  <a:noFill/>
                </a:ln>
                <a:solidFill>
                  <a:srgbClr val="808000"/>
                </a:solidFill>
                <a:effectLst/>
                <a:uLnTx/>
                <a:uFillTx/>
                <a:latin typeface="Arial" charset="0"/>
                <a:ea typeface="ＭＳ Ｐゴシック"/>
                <a:cs typeface="+mn-cs"/>
                <a:sym typeface="Symbol" pitchFamily="18" charset="2"/>
              </a:rPr>
              <a:t>-15</a:t>
            </a:r>
            <a:r>
              <a:rPr kumimoji="0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srgbClr val="808000"/>
                </a:solidFill>
                <a:effectLst/>
                <a:uLnTx/>
                <a:uFillTx/>
                <a:latin typeface="Arial" charset="0"/>
                <a:ea typeface="ＭＳ Ｐゴシック"/>
                <a:cs typeface="+mn-cs"/>
                <a:sym typeface="Symbol" pitchFamily="18" charset="2"/>
              </a:rPr>
              <a:t>)</a:t>
            </a:r>
            <a:endParaRPr kumimoji="0" lang="en-US" altLang="ja-JP" sz="1800" b="1" i="0" u="none" strike="noStrike" kern="1200" cap="none" spc="0" normalizeH="0" baseline="0" noProof="0" dirty="0">
              <a:ln>
                <a:noFill/>
              </a:ln>
              <a:solidFill>
                <a:srgbClr val="808000"/>
              </a:solidFill>
              <a:effectLst/>
              <a:uLnTx/>
              <a:uFillTx/>
              <a:latin typeface="Arial" charset="0"/>
              <a:ea typeface="ＭＳ Ｐゴシック"/>
              <a:cs typeface="+mn-cs"/>
            </a:endParaRPr>
          </a:p>
        </p:txBody>
      </p:sp>
      <p:sp>
        <p:nvSpPr>
          <p:cNvPr id="141" name="テキスト ボックス 140">
            <a:extLst>
              <a:ext uri="{FF2B5EF4-FFF2-40B4-BE49-F238E27FC236}">
                <a16:creationId xmlns:a16="http://schemas.microsoft.com/office/drawing/2014/main" id="{AD7386B3-CFF6-47C0-AD20-7A455A2931BE}"/>
              </a:ext>
            </a:extLst>
          </p:cNvPr>
          <p:cNvSpPr txBox="1"/>
          <p:nvPr/>
        </p:nvSpPr>
        <p:spPr>
          <a:xfrm>
            <a:off x="76988" y="6002982"/>
            <a:ext cx="359739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Design parameters: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b="1" dirty="0">
                <a:solidFill>
                  <a:srgbClr val="FF0000"/>
                </a:solidFill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under</a:t>
            </a: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 optimization for PGW</a:t>
            </a:r>
          </a:p>
        </p:txBody>
      </p:sp>
      <p:sp>
        <p:nvSpPr>
          <p:cNvPr id="76" name="AutoShape 59">
            <a:extLst>
              <a:ext uri="{FF2B5EF4-FFF2-40B4-BE49-F238E27FC236}">
                <a16:creationId xmlns:a16="http://schemas.microsoft.com/office/drawing/2014/main" id="{BC42C33E-99C2-4699-933F-D16F5955EC5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9933" y="3191297"/>
            <a:ext cx="1453975" cy="928694"/>
          </a:xfrm>
          <a:prstGeom prst="roundRect">
            <a:avLst>
              <a:gd name="adj" fmla="val 16667"/>
            </a:avLst>
          </a:prstGeom>
          <a:solidFill>
            <a:srgbClr val="CC6600"/>
          </a:solidFill>
          <a:ln w="9525">
            <a:solidFill>
              <a:srgbClr val="CC6600"/>
            </a:solidFill>
            <a:round/>
            <a:headEnd/>
            <a:tailEnd/>
          </a:ln>
        </p:spPr>
        <p:txBody>
          <a:bodyPr lIns="0" rIns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600" b="1" dirty="0">
                <a:solidFill>
                  <a:srgbClr val="FFFFFF"/>
                </a:solidFill>
                <a:latin typeface="Arial" charset="0"/>
                <a:ea typeface="ＭＳ Ｐゴシック"/>
              </a:rPr>
              <a:t>Prediction of BNS coalescence</a:t>
            </a:r>
            <a:endParaRPr kumimoji="1" lang="en-US" altLang="ja-JP" sz="16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ＭＳ Ｐゴシック"/>
              <a:cs typeface="+mn-cs"/>
            </a:endParaRPr>
          </a:p>
        </p:txBody>
      </p:sp>
      <p:sp>
        <p:nvSpPr>
          <p:cNvPr id="142" name="テキスト ボックス 141">
            <a:extLst>
              <a:ext uri="{FF2B5EF4-FFF2-40B4-BE49-F238E27FC236}">
                <a16:creationId xmlns:a16="http://schemas.microsoft.com/office/drawing/2014/main" id="{95C51BF1-B1FA-4862-AB31-DB5A9627FE10}"/>
              </a:ext>
            </a:extLst>
          </p:cNvPr>
          <p:cNvSpPr txBox="1"/>
          <p:nvPr/>
        </p:nvSpPr>
        <p:spPr>
          <a:xfrm>
            <a:off x="81876" y="4119938"/>
            <a:ext cx="17972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1600" b="1" dirty="0">
                <a:solidFill>
                  <a:srgbClr val="000000"/>
                </a:solidFill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Takahashi, Nakamura </a:t>
            </a:r>
            <a:r>
              <a:rPr kumimoji="1" lang="en-US" altLang="ja-JP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2003</a:t>
            </a: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2DF1DCEA-3461-25C8-EA4B-D657399969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F3694-1D23-4B41-8818-5054C7C30276}" type="slidenum">
              <a:rPr kumimoji="1" lang="ja-JP" altLang="en-US" smtClean="0"/>
              <a:pPr/>
              <a:t>10</a:t>
            </a:fld>
            <a:r>
              <a:rPr kumimoji="1" lang="en-US" altLang="ja-JP"/>
              <a:t>/26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0199925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300251" y="274638"/>
            <a:ext cx="8516203" cy="1143000"/>
          </a:xfrm>
        </p:spPr>
        <p:txBody>
          <a:bodyPr/>
          <a:lstStyle/>
          <a:p>
            <a:pPr eaLnBrk="1" hangingPunct="1"/>
            <a:r>
              <a:rPr lang="en-US" altLang="ja-JP" dirty="0"/>
              <a:t>Primordial GW</a:t>
            </a:r>
            <a:endParaRPr lang="ja-JP" altLang="en-US" dirty="0"/>
          </a:p>
        </p:txBody>
      </p:sp>
      <p:sp>
        <p:nvSpPr>
          <p:cNvPr id="151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28650" y="1571105"/>
            <a:ext cx="8230124" cy="4605858"/>
          </a:xfrm>
        </p:spPr>
        <p:txBody>
          <a:bodyPr/>
          <a:lstStyle/>
          <a:p>
            <a:pPr eaLnBrk="1" hangingPunct="1"/>
            <a:r>
              <a:rPr lang="en-US" altLang="ja-JP" dirty="0">
                <a:solidFill>
                  <a:srgbClr val="FF0000"/>
                </a:solidFill>
              </a:rPr>
              <a:t>Direct observation of primordial GWs from inflation</a:t>
            </a:r>
            <a:endParaRPr lang="ja-JP" altLang="en-US" dirty="0">
              <a:solidFill>
                <a:srgbClr val="FF0000"/>
              </a:solidFill>
            </a:endParaRPr>
          </a:p>
          <a:p>
            <a:pPr lvl="1" eaLnBrk="1" hangingPunct="1"/>
            <a:r>
              <a:rPr lang="en-US" altLang="ja-JP" dirty="0"/>
              <a:t>Whether Inflation really happened?</a:t>
            </a:r>
            <a:endParaRPr lang="ja-JP" altLang="en-US" dirty="0"/>
          </a:p>
          <a:p>
            <a:pPr lvl="1" eaLnBrk="1" hangingPunct="1"/>
            <a:r>
              <a:rPr lang="en-US" altLang="ja-JP" dirty="0"/>
              <a:t>Which inflation model is correct?</a:t>
            </a:r>
            <a:endParaRPr lang="ja-JP" altLang="en-US" dirty="0"/>
          </a:p>
          <a:p>
            <a:pPr lvl="1" eaLnBrk="1" hangingPunct="1"/>
            <a:r>
              <a:rPr lang="en-US" altLang="ja-JP" dirty="0"/>
              <a:t>Parity violation?</a:t>
            </a:r>
            <a:r>
              <a:rPr lang="ja-JP" altLang="en-US" dirty="0"/>
              <a:t>（</a:t>
            </a:r>
            <a:r>
              <a:rPr lang="en-US" altLang="ja-JP" dirty="0"/>
              <a:t>Clockwise and counterclockwise GW</a:t>
            </a:r>
            <a:r>
              <a:rPr lang="ja-JP" altLang="en-US" dirty="0"/>
              <a:t>）</a:t>
            </a:r>
            <a:endParaRPr lang="en-US" altLang="ja-JP" dirty="0"/>
          </a:p>
          <a:p>
            <a:pPr lvl="2" eaLnBrk="1" hangingPunct="1"/>
            <a:r>
              <a:rPr lang="en-US" altLang="ja-JP" sz="2000" dirty="0" err="1"/>
              <a:t>Seto</a:t>
            </a:r>
            <a:r>
              <a:rPr lang="en-US" altLang="ja-JP" sz="2000" dirty="0"/>
              <a:t> 2007</a:t>
            </a:r>
          </a:p>
          <a:p>
            <a:pPr lvl="1" eaLnBrk="1" hangingPunct="1"/>
            <a:r>
              <a:rPr lang="en-US" altLang="ja-JP" dirty="0"/>
              <a:t>Separation of Tensor, Vector, scalar mode</a:t>
            </a:r>
          </a:p>
          <a:p>
            <a:pPr lvl="2" eaLnBrk="1" hangingPunct="1"/>
            <a:r>
              <a:rPr lang="en-US" altLang="ja-JP" sz="2000" dirty="0"/>
              <a:t>Nishizawa, </a:t>
            </a:r>
            <a:r>
              <a:rPr lang="en-US" altLang="ja-JP" sz="2000" dirty="0" err="1"/>
              <a:t>Taruya</a:t>
            </a:r>
            <a:r>
              <a:rPr lang="en-US" altLang="ja-JP" sz="2000" dirty="0"/>
              <a:t>, Kawamura 2010</a:t>
            </a:r>
            <a:endParaRPr lang="ja-JP" altLang="en-US" sz="2000" dirty="0"/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A53879E5-3BE0-C554-5058-DAC24C67BB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F3694-1D23-4B41-8818-5054C7C30276}" type="slidenum">
              <a:rPr kumimoji="1" lang="ja-JP" altLang="en-US" smtClean="0"/>
              <a:pPr/>
              <a:t>11</a:t>
            </a:fld>
            <a:r>
              <a:rPr kumimoji="1" lang="en-US" altLang="ja-JP"/>
              <a:t>/26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73174146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28600"/>
            <a:ext cx="9144000" cy="1281418"/>
          </a:xfrm>
        </p:spPr>
        <p:txBody>
          <a:bodyPr>
            <a:noAutofit/>
          </a:bodyPr>
          <a:lstStyle/>
          <a:p>
            <a:r>
              <a:rPr lang="en-US" altLang="ja-JP" dirty="0">
                <a:latin typeface="Arial" charset="0"/>
              </a:rPr>
              <a:t>Acceleration of Expansion of</a:t>
            </a:r>
            <a:br>
              <a:rPr lang="en-US" altLang="ja-JP" dirty="0">
                <a:latin typeface="Arial" charset="0"/>
              </a:rPr>
            </a:br>
            <a:r>
              <a:rPr lang="en-US" altLang="ja-JP" dirty="0">
                <a:latin typeface="Arial" charset="0"/>
              </a:rPr>
              <a:t>the Universe</a:t>
            </a:r>
          </a:p>
        </p:txBody>
      </p:sp>
      <p:grpSp>
        <p:nvGrpSpPr>
          <p:cNvPr id="143363" name="Group 3"/>
          <p:cNvGrpSpPr>
            <a:grpSpLocks/>
          </p:cNvGrpSpPr>
          <p:nvPr/>
        </p:nvGrpSpPr>
        <p:grpSpPr bwMode="auto">
          <a:xfrm rot="-1292920">
            <a:off x="1600200" y="2209800"/>
            <a:ext cx="838200" cy="304800"/>
            <a:chOff x="1584" y="1920"/>
            <a:chExt cx="528" cy="192"/>
          </a:xfrm>
        </p:grpSpPr>
        <p:sp>
          <p:nvSpPr>
            <p:cNvPr id="143364" name="Oval 4"/>
            <p:cNvSpPr>
              <a:spLocks noChangeArrowheads="1"/>
            </p:cNvSpPr>
            <p:nvPr/>
          </p:nvSpPr>
          <p:spPr bwMode="auto">
            <a:xfrm>
              <a:off x="1632" y="1920"/>
              <a:ext cx="432" cy="192"/>
            </a:xfrm>
            <a:prstGeom prst="ellipse">
              <a:avLst/>
            </a:prstGeom>
            <a:noFill/>
            <a:ln w="28575">
              <a:solidFill>
                <a:srgbClr val="080808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/>
                <a:cs typeface="+mn-cs"/>
              </a:endParaRPr>
            </a:p>
          </p:txBody>
        </p:sp>
        <p:sp>
          <p:nvSpPr>
            <p:cNvPr id="143365" name="Oval 5"/>
            <p:cNvSpPr>
              <a:spLocks noChangeArrowheads="1"/>
            </p:cNvSpPr>
            <p:nvPr/>
          </p:nvSpPr>
          <p:spPr bwMode="auto">
            <a:xfrm>
              <a:off x="2016" y="1968"/>
              <a:ext cx="96" cy="96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/>
                <a:cs typeface="+mn-cs"/>
              </a:endParaRPr>
            </a:p>
          </p:txBody>
        </p:sp>
        <p:sp>
          <p:nvSpPr>
            <p:cNvPr id="143366" name="Oval 6"/>
            <p:cNvSpPr>
              <a:spLocks noChangeArrowheads="1"/>
            </p:cNvSpPr>
            <p:nvPr/>
          </p:nvSpPr>
          <p:spPr bwMode="auto">
            <a:xfrm>
              <a:off x="1584" y="1968"/>
              <a:ext cx="96" cy="96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/>
                <a:cs typeface="+mn-cs"/>
              </a:endParaRPr>
            </a:p>
          </p:txBody>
        </p:sp>
        <p:sp>
          <p:nvSpPr>
            <p:cNvPr id="143367" name="Line 7"/>
            <p:cNvSpPr>
              <a:spLocks noChangeShapeType="1"/>
            </p:cNvSpPr>
            <p:nvPr/>
          </p:nvSpPr>
          <p:spPr bwMode="auto">
            <a:xfrm>
              <a:off x="1824" y="2112"/>
              <a:ext cx="4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/>
                <a:cs typeface="+mn-cs"/>
              </a:endParaRPr>
            </a:p>
          </p:txBody>
        </p:sp>
        <p:sp>
          <p:nvSpPr>
            <p:cNvPr id="143368" name="Line 8"/>
            <p:cNvSpPr>
              <a:spLocks noChangeShapeType="1"/>
            </p:cNvSpPr>
            <p:nvPr/>
          </p:nvSpPr>
          <p:spPr bwMode="auto">
            <a:xfrm flipH="1">
              <a:off x="1824" y="1920"/>
              <a:ext cx="4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/>
                <a:cs typeface="+mn-cs"/>
              </a:endParaRPr>
            </a:p>
          </p:txBody>
        </p:sp>
      </p:grpSp>
      <p:sp>
        <p:nvSpPr>
          <p:cNvPr id="143377" name="Rectangle 17"/>
          <p:cNvSpPr>
            <a:spLocks noChangeArrowheads="1"/>
          </p:cNvSpPr>
          <p:nvPr/>
        </p:nvSpPr>
        <p:spPr bwMode="auto">
          <a:xfrm>
            <a:off x="762000" y="3200400"/>
            <a:ext cx="8001000" cy="2743200"/>
          </a:xfrm>
          <a:prstGeom prst="rect">
            <a:avLst/>
          </a:prstGeom>
          <a:noFill/>
          <a:ln w="19050">
            <a:solidFill>
              <a:srgbClr val="080808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/>
              <a:cs typeface="+mn-cs"/>
            </a:endParaRPr>
          </a:p>
        </p:txBody>
      </p:sp>
      <p:sp>
        <p:nvSpPr>
          <p:cNvPr id="143378" name="Freeform 18"/>
          <p:cNvSpPr>
            <a:spLocks/>
          </p:cNvSpPr>
          <p:nvPr/>
        </p:nvSpPr>
        <p:spPr bwMode="auto">
          <a:xfrm>
            <a:off x="914400" y="3505200"/>
            <a:ext cx="7620000" cy="2130425"/>
          </a:xfrm>
          <a:custGeom>
            <a:avLst/>
            <a:gdLst>
              <a:gd name="T0" fmla="*/ 0 w 4800"/>
              <a:gd name="T1" fmla="*/ 288 h 1342"/>
              <a:gd name="T2" fmla="*/ 96 w 4800"/>
              <a:gd name="T3" fmla="*/ 1056 h 1342"/>
              <a:gd name="T4" fmla="*/ 191 w 4800"/>
              <a:gd name="T5" fmla="*/ 285 h 1342"/>
              <a:gd name="T6" fmla="*/ 290 w 4800"/>
              <a:gd name="T7" fmla="*/ 1064 h 1342"/>
              <a:gd name="T8" fmla="*/ 381 w 4800"/>
              <a:gd name="T9" fmla="*/ 279 h 1342"/>
              <a:gd name="T10" fmla="*/ 480 w 4800"/>
              <a:gd name="T11" fmla="*/ 1071 h 1342"/>
              <a:gd name="T12" fmla="*/ 573 w 4800"/>
              <a:gd name="T13" fmla="*/ 273 h 1342"/>
              <a:gd name="T14" fmla="*/ 671 w 4800"/>
              <a:gd name="T15" fmla="*/ 1074 h 1342"/>
              <a:gd name="T16" fmla="*/ 768 w 4800"/>
              <a:gd name="T17" fmla="*/ 270 h 1342"/>
              <a:gd name="T18" fmla="*/ 864 w 4800"/>
              <a:gd name="T19" fmla="*/ 1080 h 1342"/>
              <a:gd name="T20" fmla="*/ 960 w 4800"/>
              <a:gd name="T21" fmla="*/ 258 h 1342"/>
              <a:gd name="T22" fmla="*/ 1056 w 4800"/>
              <a:gd name="T23" fmla="*/ 1089 h 1342"/>
              <a:gd name="T24" fmla="*/ 1151 w 4800"/>
              <a:gd name="T25" fmla="*/ 254 h 1342"/>
              <a:gd name="T26" fmla="*/ 1248 w 4800"/>
              <a:gd name="T27" fmla="*/ 1095 h 1342"/>
              <a:gd name="T28" fmla="*/ 1343 w 4800"/>
              <a:gd name="T29" fmla="*/ 246 h 1342"/>
              <a:gd name="T30" fmla="*/ 1440 w 4800"/>
              <a:gd name="T31" fmla="*/ 1104 h 1342"/>
              <a:gd name="T32" fmla="*/ 1536 w 4800"/>
              <a:gd name="T33" fmla="*/ 240 h 1342"/>
              <a:gd name="T34" fmla="*/ 1632 w 4800"/>
              <a:gd name="T35" fmla="*/ 1104 h 1342"/>
              <a:gd name="T36" fmla="*/ 1728 w 4800"/>
              <a:gd name="T37" fmla="*/ 233 h 1342"/>
              <a:gd name="T38" fmla="*/ 1826 w 4800"/>
              <a:gd name="T39" fmla="*/ 1115 h 1342"/>
              <a:gd name="T40" fmla="*/ 1919 w 4800"/>
              <a:gd name="T41" fmla="*/ 225 h 1342"/>
              <a:gd name="T42" fmla="*/ 2016 w 4800"/>
              <a:gd name="T43" fmla="*/ 1125 h 1342"/>
              <a:gd name="T44" fmla="*/ 2111 w 4800"/>
              <a:gd name="T45" fmla="*/ 213 h 1342"/>
              <a:gd name="T46" fmla="*/ 2208 w 4800"/>
              <a:gd name="T47" fmla="*/ 1136 h 1342"/>
              <a:gd name="T48" fmla="*/ 2304 w 4800"/>
              <a:gd name="T49" fmla="*/ 206 h 1342"/>
              <a:gd name="T50" fmla="*/ 2402 w 4800"/>
              <a:gd name="T51" fmla="*/ 1148 h 1342"/>
              <a:gd name="T52" fmla="*/ 2496 w 4800"/>
              <a:gd name="T53" fmla="*/ 192 h 1342"/>
              <a:gd name="T54" fmla="*/ 2592 w 4800"/>
              <a:gd name="T55" fmla="*/ 1158 h 1342"/>
              <a:gd name="T56" fmla="*/ 2687 w 4800"/>
              <a:gd name="T57" fmla="*/ 180 h 1342"/>
              <a:gd name="T58" fmla="*/ 2784 w 4800"/>
              <a:gd name="T59" fmla="*/ 1172 h 1342"/>
              <a:gd name="T60" fmla="*/ 2879 w 4800"/>
              <a:gd name="T61" fmla="*/ 164 h 1342"/>
              <a:gd name="T62" fmla="*/ 2978 w 4800"/>
              <a:gd name="T63" fmla="*/ 1188 h 1342"/>
              <a:gd name="T64" fmla="*/ 3072 w 4800"/>
              <a:gd name="T65" fmla="*/ 144 h 1342"/>
              <a:gd name="T66" fmla="*/ 3168 w 4800"/>
              <a:gd name="T67" fmla="*/ 1200 h 1342"/>
              <a:gd name="T68" fmla="*/ 3264 w 4800"/>
              <a:gd name="T69" fmla="*/ 135 h 1342"/>
              <a:gd name="T70" fmla="*/ 3360 w 4800"/>
              <a:gd name="T71" fmla="*/ 1220 h 1342"/>
              <a:gd name="T72" fmla="*/ 3458 w 4800"/>
              <a:gd name="T73" fmla="*/ 117 h 1342"/>
              <a:gd name="T74" fmla="*/ 3552 w 4800"/>
              <a:gd name="T75" fmla="*/ 1236 h 1342"/>
              <a:gd name="T76" fmla="*/ 3648 w 4800"/>
              <a:gd name="T77" fmla="*/ 99 h 1342"/>
              <a:gd name="T78" fmla="*/ 3744 w 4800"/>
              <a:gd name="T79" fmla="*/ 1248 h 1342"/>
              <a:gd name="T80" fmla="*/ 3840 w 4800"/>
              <a:gd name="T81" fmla="*/ 86 h 1342"/>
              <a:gd name="T82" fmla="*/ 3936 w 4800"/>
              <a:gd name="T83" fmla="*/ 1269 h 1342"/>
              <a:gd name="T84" fmla="*/ 4031 w 4800"/>
              <a:gd name="T85" fmla="*/ 65 h 1342"/>
              <a:gd name="T86" fmla="*/ 4128 w 4800"/>
              <a:gd name="T87" fmla="*/ 1286 h 1342"/>
              <a:gd name="T88" fmla="*/ 4224 w 4800"/>
              <a:gd name="T89" fmla="*/ 48 h 1342"/>
              <a:gd name="T90" fmla="*/ 4322 w 4800"/>
              <a:gd name="T91" fmla="*/ 1301 h 1342"/>
              <a:gd name="T92" fmla="*/ 4418 w 4800"/>
              <a:gd name="T93" fmla="*/ 35 h 1342"/>
              <a:gd name="T94" fmla="*/ 4512 w 4800"/>
              <a:gd name="T95" fmla="*/ 1319 h 1342"/>
              <a:gd name="T96" fmla="*/ 4610 w 4800"/>
              <a:gd name="T97" fmla="*/ 15 h 1342"/>
              <a:gd name="T98" fmla="*/ 4706 w 4800"/>
              <a:gd name="T99" fmla="*/ 1340 h 1342"/>
              <a:gd name="T100" fmla="*/ 4800 w 4800"/>
              <a:gd name="T101" fmla="*/ 0 h 13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4800" h="1342">
                <a:moveTo>
                  <a:pt x="0" y="288"/>
                </a:moveTo>
                <a:cubicBezTo>
                  <a:pt x="32" y="672"/>
                  <a:pt x="64" y="1056"/>
                  <a:pt x="96" y="1056"/>
                </a:cubicBezTo>
                <a:cubicBezTo>
                  <a:pt x="128" y="1056"/>
                  <a:pt x="159" y="284"/>
                  <a:pt x="191" y="285"/>
                </a:cubicBezTo>
                <a:cubicBezTo>
                  <a:pt x="223" y="286"/>
                  <a:pt x="258" y="1065"/>
                  <a:pt x="290" y="1064"/>
                </a:cubicBezTo>
                <a:cubicBezTo>
                  <a:pt x="322" y="1063"/>
                  <a:pt x="349" y="278"/>
                  <a:pt x="381" y="279"/>
                </a:cubicBezTo>
                <a:cubicBezTo>
                  <a:pt x="413" y="280"/>
                  <a:pt x="448" y="1072"/>
                  <a:pt x="480" y="1071"/>
                </a:cubicBezTo>
                <a:cubicBezTo>
                  <a:pt x="512" y="1070"/>
                  <a:pt x="541" y="273"/>
                  <a:pt x="573" y="273"/>
                </a:cubicBezTo>
                <a:cubicBezTo>
                  <a:pt x="605" y="273"/>
                  <a:pt x="639" y="1074"/>
                  <a:pt x="671" y="1074"/>
                </a:cubicBezTo>
                <a:cubicBezTo>
                  <a:pt x="703" y="1074"/>
                  <a:pt x="736" y="269"/>
                  <a:pt x="768" y="270"/>
                </a:cubicBezTo>
                <a:cubicBezTo>
                  <a:pt x="800" y="271"/>
                  <a:pt x="832" y="1082"/>
                  <a:pt x="864" y="1080"/>
                </a:cubicBezTo>
                <a:cubicBezTo>
                  <a:pt x="896" y="1078"/>
                  <a:pt x="928" y="256"/>
                  <a:pt x="960" y="258"/>
                </a:cubicBezTo>
                <a:cubicBezTo>
                  <a:pt x="992" y="260"/>
                  <a:pt x="1024" y="1090"/>
                  <a:pt x="1056" y="1089"/>
                </a:cubicBezTo>
                <a:cubicBezTo>
                  <a:pt x="1088" y="1088"/>
                  <a:pt x="1119" y="253"/>
                  <a:pt x="1151" y="254"/>
                </a:cubicBezTo>
                <a:cubicBezTo>
                  <a:pt x="1183" y="255"/>
                  <a:pt x="1216" y="1096"/>
                  <a:pt x="1248" y="1095"/>
                </a:cubicBezTo>
                <a:cubicBezTo>
                  <a:pt x="1280" y="1094"/>
                  <a:pt x="1311" y="244"/>
                  <a:pt x="1343" y="246"/>
                </a:cubicBezTo>
                <a:cubicBezTo>
                  <a:pt x="1375" y="248"/>
                  <a:pt x="1408" y="1105"/>
                  <a:pt x="1440" y="1104"/>
                </a:cubicBezTo>
                <a:cubicBezTo>
                  <a:pt x="1472" y="1103"/>
                  <a:pt x="1504" y="240"/>
                  <a:pt x="1536" y="240"/>
                </a:cubicBezTo>
                <a:cubicBezTo>
                  <a:pt x="1568" y="240"/>
                  <a:pt x="1600" y="1105"/>
                  <a:pt x="1632" y="1104"/>
                </a:cubicBezTo>
                <a:cubicBezTo>
                  <a:pt x="1664" y="1103"/>
                  <a:pt x="1696" y="231"/>
                  <a:pt x="1728" y="233"/>
                </a:cubicBezTo>
                <a:cubicBezTo>
                  <a:pt x="1760" y="235"/>
                  <a:pt x="1794" y="1116"/>
                  <a:pt x="1826" y="1115"/>
                </a:cubicBezTo>
                <a:cubicBezTo>
                  <a:pt x="1858" y="1114"/>
                  <a:pt x="1887" y="223"/>
                  <a:pt x="1919" y="225"/>
                </a:cubicBezTo>
                <a:cubicBezTo>
                  <a:pt x="1951" y="227"/>
                  <a:pt x="1984" y="1127"/>
                  <a:pt x="2016" y="1125"/>
                </a:cubicBezTo>
                <a:cubicBezTo>
                  <a:pt x="2048" y="1123"/>
                  <a:pt x="2079" y="211"/>
                  <a:pt x="2111" y="213"/>
                </a:cubicBezTo>
                <a:cubicBezTo>
                  <a:pt x="2143" y="215"/>
                  <a:pt x="2176" y="1137"/>
                  <a:pt x="2208" y="1136"/>
                </a:cubicBezTo>
                <a:cubicBezTo>
                  <a:pt x="2240" y="1135"/>
                  <a:pt x="2272" y="204"/>
                  <a:pt x="2304" y="206"/>
                </a:cubicBezTo>
                <a:cubicBezTo>
                  <a:pt x="2336" y="208"/>
                  <a:pt x="2370" y="1150"/>
                  <a:pt x="2402" y="1148"/>
                </a:cubicBezTo>
                <a:cubicBezTo>
                  <a:pt x="2434" y="1146"/>
                  <a:pt x="2464" y="190"/>
                  <a:pt x="2496" y="192"/>
                </a:cubicBezTo>
                <a:cubicBezTo>
                  <a:pt x="2528" y="194"/>
                  <a:pt x="2560" y="1160"/>
                  <a:pt x="2592" y="1158"/>
                </a:cubicBezTo>
                <a:cubicBezTo>
                  <a:pt x="2624" y="1156"/>
                  <a:pt x="2655" y="178"/>
                  <a:pt x="2687" y="180"/>
                </a:cubicBezTo>
                <a:cubicBezTo>
                  <a:pt x="2719" y="182"/>
                  <a:pt x="2752" y="1175"/>
                  <a:pt x="2784" y="1172"/>
                </a:cubicBezTo>
                <a:cubicBezTo>
                  <a:pt x="2816" y="1169"/>
                  <a:pt x="2847" y="161"/>
                  <a:pt x="2879" y="164"/>
                </a:cubicBezTo>
                <a:cubicBezTo>
                  <a:pt x="2911" y="167"/>
                  <a:pt x="2946" y="1191"/>
                  <a:pt x="2978" y="1188"/>
                </a:cubicBezTo>
                <a:cubicBezTo>
                  <a:pt x="3010" y="1185"/>
                  <a:pt x="3040" y="142"/>
                  <a:pt x="3072" y="144"/>
                </a:cubicBezTo>
                <a:cubicBezTo>
                  <a:pt x="3104" y="146"/>
                  <a:pt x="3136" y="1202"/>
                  <a:pt x="3168" y="1200"/>
                </a:cubicBezTo>
                <a:cubicBezTo>
                  <a:pt x="3200" y="1198"/>
                  <a:pt x="3232" y="132"/>
                  <a:pt x="3264" y="135"/>
                </a:cubicBezTo>
                <a:cubicBezTo>
                  <a:pt x="3296" y="138"/>
                  <a:pt x="3328" y="1223"/>
                  <a:pt x="3360" y="1220"/>
                </a:cubicBezTo>
                <a:cubicBezTo>
                  <a:pt x="3392" y="1217"/>
                  <a:pt x="3426" y="114"/>
                  <a:pt x="3458" y="117"/>
                </a:cubicBezTo>
                <a:cubicBezTo>
                  <a:pt x="3490" y="120"/>
                  <a:pt x="3520" y="1239"/>
                  <a:pt x="3552" y="1236"/>
                </a:cubicBezTo>
                <a:cubicBezTo>
                  <a:pt x="3584" y="1233"/>
                  <a:pt x="3616" y="97"/>
                  <a:pt x="3648" y="99"/>
                </a:cubicBezTo>
                <a:cubicBezTo>
                  <a:pt x="3680" y="101"/>
                  <a:pt x="3712" y="1250"/>
                  <a:pt x="3744" y="1248"/>
                </a:cubicBezTo>
                <a:cubicBezTo>
                  <a:pt x="3776" y="1246"/>
                  <a:pt x="3808" y="83"/>
                  <a:pt x="3840" y="86"/>
                </a:cubicBezTo>
                <a:cubicBezTo>
                  <a:pt x="3872" y="89"/>
                  <a:pt x="3904" y="1272"/>
                  <a:pt x="3936" y="1269"/>
                </a:cubicBezTo>
                <a:cubicBezTo>
                  <a:pt x="3968" y="1266"/>
                  <a:pt x="3999" y="62"/>
                  <a:pt x="4031" y="65"/>
                </a:cubicBezTo>
                <a:cubicBezTo>
                  <a:pt x="4063" y="68"/>
                  <a:pt x="4096" y="1289"/>
                  <a:pt x="4128" y="1286"/>
                </a:cubicBezTo>
                <a:cubicBezTo>
                  <a:pt x="4160" y="1283"/>
                  <a:pt x="4192" y="46"/>
                  <a:pt x="4224" y="48"/>
                </a:cubicBezTo>
                <a:cubicBezTo>
                  <a:pt x="4256" y="50"/>
                  <a:pt x="4290" y="1303"/>
                  <a:pt x="4322" y="1301"/>
                </a:cubicBezTo>
                <a:cubicBezTo>
                  <a:pt x="4354" y="1299"/>
                  <a:pt x="4386" y="32"/>
                  <a:pt x="4418" y="35"/>
                </a:cubicBezTo>
                <a:cubicBezTo>
                  <a:pt x="4450" y="38"/>
                  <a:pt x="4480" y="1322"/>
                  <a:pt x="4512" y="1319"/>
                </a:cubicBezTo>
                <a:cubicBezTo>
                  <a:pt x="4544" y="1316"/>
                  <a:pt x="4578" y="12"/>
                  <a:pt x="4610" y="15"/>
                </a:cubicBezTo>
                <a:cubicBezTo>
                  <a:pt x="4642" y="18"/>
                  <a:pt x="4674" y="1342"/>
                  <a:pt x="4706" y="1340"/>
                </a:cubicBezTo>
                <a:cubicBezTo>
                  <a:pt x="4738" y="1338"/>
                  <a:pt x="4781" y="279"/>
                  <a:pt x="4800" y="0"/>
                </a:cubicBezTo>
              </a:path>
            </a:pathLst>
          </a:custGeom>
          <a:noFill/>
          <a:ln w="28575" cmpd="sng">
            <a:solidFill>
              <a:srgbClr val="00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/>
              <a:cs typeface="+mn-cs"/>
            </a:endParaRPr>
          </a:p>
        </p:txBody>
      </p:sp>
      <p:sp>
        <p:nvSpPr>
          <p:cNvPr id="143379" name="Freeform 19"/>
          <p:cNvSpPr>
            <a:spLocks/>
          </p:cNvSpPr>
          <p:nvPr/>
        </p:nvSpPr>
        <p:spPr bwMode="auto">
          <a:xfrm>
            <a:off x="914400" y="3505200"/>
            <a:ext cx="7696200" cy="2130425"/>
          </a:xfrm>
          <a:custGeom>
            <a:avLst/>
            <a:gdLst>
              <a:gd name="T0" fmla="*/ 0 w 4800"/>
              <a:gd name="T1" fmla="*/ 288 h 1342"/>
              <a:gd name="T2" fmla="*/ 96 w 4800"/>
              <a:gd name="T3" fmla="*/ 1056 h 1342"/>
              <a:gd name="T4" fmla="*/ 191 w 4800"/>
              <a:gd name="T5" fmla="*/ 285 h 1342"/>
              <a:gd name="T6" fmla="*/ 290 w 4800"/>
              <a:gd name="T7" fmla="*/ 1064 h 1342"/>
              <a:gd name="T8" fmla="*/ 381 w 4800"/>
              <a:gd name="T9" fmla="*/ 279 h 1342"/>
              <a:gd name="T10" fmla="*/ 480 w 4800"/>
              <a:gd name="T11" fmla="*/ 1071 h 1342"/>
              <a:gd name="T12" fmla="*/ 573 w 4800"/>
              <a:gd name="T13" fmla="*/ 273 h 1342"/>
              <a:gd name="T14" fmla="*/ 671 w 4800"/>
              <a:gd name="T15" fmla="*/ 1074 h 1342"/>
              <a:gd name="T16" fmla="*/ 768 w 4800"/>
              <a:gd name="T17" fmla="*/ 270 h 1342"/>
              <a:gd name="T18" fmla="*/ 864 w 4800"/>
              <a:gd name="T19" fmla="*/ 1080 h 1342"/>
              <a:gd name="T20" fmla="*/ 960 w 4800"/>
              <a:gd name="T21" fmla="*/ 258 h 1342"/>
              <a:gd name="T22" fmla="*/ 1056 w 4800"/>
              <a:gd name="T23" fmla="*/ 1089 h 1342"/>
              <a:gd name="T24" fmla="*/ 1151 w 4800"/>
              <a:gd name="T25" fmla="*/ 254 h 1342"/>
              <a:gd name="T26" fmla="*/ 1248 w 4800"/>
              <a:gd name="T27" fmla="*/ 1095 h 1342"/>
              <a:gd name="T28" fmla="*/ 1343 w 4800"/>
              <a:gd name="T29" fmla="*/ 246 h 1342"/>
              <a:gd name="T30" fmla="*/ 1440 w 4800"/>
              <a:gd name="T31" fmla="*/ 1104 h 1342"/>
              <a:gd name="T32" fmla="*/ 1536 w 4800"/>
              <a:gd name="T33" fmla="*/ 240 h 1342"/>
              <a:gd name="T34" fmla="*/ 1632 w 4800"/>
              <a:gd name="T35" fmla="*/ 1104 h 1342"/>
              <a:gd name="T36" fmla="*/ 1728 w 4800"/>
              <a:gd name="T37" fmla="*/ 233 h 1342"/>
              <a:gd name="T38" fmla="*/ 1826 w 4800"/>
              <a:gd name="T39" fmla="*/ 1115 h 1342"/>
              <a:gd name="T40" fmla="*/ 1919 w 4800"/>
              <a:gd name="T41" fmla="*/ 225 h 1342"/>
              <a:gd name="T42" fmla="*/ 2016 w 4800"/>
              <a:gd name="T43" fmla="*/ 1125 h 1342"/>
              <a:gd name="T44" fmla="*/ 2111 w 4800"/>
              <a:gd name="T45" fmla="*/ 213 h 1342"/>
              <a:gd name="T46" fmla="*/ 2208 w 4800"/>
              <a:gd name="T47" fmla="*/ 1136 h 1342"/>
              <a:gd name="T48" fmla="*/ 2304 w 4800"/>
              <a:gd name="T49" fmla="*/ 206 h 1342"/>
              <a:gd name="T50" fmla="*/ 2402 w 4800"/>
              <a:gd name="T51" fmla="*/ 1148 h 1342"/>
              <a:gd name="T52" fmla="*/ 2496 w 4800"/>
              <a:gd name="T53" fmla="*/ 192 h 1342"/>
              <a:gd name="T54" fmla="*/ 2592 w 4800"/>
              <a:gd name="T55" fmla="*/ 1158 h 1342"/>
              <a:gd name="T56" fmla="*/ 2687 w 4800"/>
              <a:gd name="T57" fmla="*/ 180 h 1342"/>
              <a:gd name="T58" fmla="*/ 2784 w 4800"/>
              <a:gd name="T59" fmla="*/ 1172 h 1342"/>
              <a:gd name="T60" fmla="*/ 2879 w 4800"/>
              <a:gd name="T61" fmla="*/ 164 h 1342"/>
              <a:gd name="T62" fmla="*/ 2978 w 4800"/>
              <a:gd name="T63" fmla="*/ 1188 h 1342"/>
              <a:gd name="T64" fmla="*/ 3072 w 4800"/>
              <a:gd name="T65" fmla="*/ 144 h 1342"/>
              <a:gd name="T66" fmla="*/ 3168 w 4800"/>
              <a:gd name="T67" fmla="*/ 1200 h 1342"/>
              <a:gd name="T68" fmla="*/ 3264 w 4800"/>
              <a:gd name="T69" fmla="*/ 135 h 1342"/>
              <a:gd name="T70" fmla="*/ 3360 w 4800"/>
              <a:gd name="T71" fmla="*/ 1220 h 1342"/>
              <a:gd name="T72" fmla="*/ 3458 w 4800"/>
              <a:gd name="T73" fmla="*/ 117 h 1342"/>
              <a:gd name="T74" fmla="*/ 3552 w 4800"/>
              <a:gd name="T75" fmla="*/ 1236 h 1342"/>
              <a:gd name="T76" fmla="*/ 3648 w 4800"/>
              <a:gd name="T77" fmla="*/ 99 h 1342"/>
              <a:gd name="T78" fmla="*/ 3744 w 4800"/>
              <a:gd name="T79" fmla="*/ 1248 h 1342"/>
              <a:gd name="T80" fmla="*/ 3840 w 4800"/>
              <a:gd name="T81" fmla="*/ 86 h 1342"/>
              <a:gd name="T82" fmla="*/ 3936 w 4800"/>
              <a:gd name="T83" fmla="*/ 1269 h 1342"/>
              <a:gd name="T84" fmla="*/ 4031 w 4800"/>
              <a:gd name="T85" fmla="*/ 65 h 1342"/>
              <a:gd name="T86" fmla="*/ 4128 w 4800"/>
              <a:gd name="T87" fmla="*/ 1286 h 1342"/>
              <a:gd name="T88" fmla="*/ 4224 w 4800"/>
              <a:gd name="T89" fmla="*/ 48 h 1342"/>
              <a:gd name="T90" fmla="*/ 4322 w 4800"/>
              <a:gd name="T91" fmla="*/ 1301 h 1342"/>
              <a:gd name="T92" fmla="*/ 4418 w 4800"/>
              <a:gd name="T93" fmla="*/ 35 h 1342"/>
              <a:gd name="T94" fmla="*/ 4512 w 4800"/>
              <a:gd name="T95" fmla="*/ 1319 h 1342"/>
              <a:gd name="T96" fmla="*/ 4610 w 4800"/>
              <a:gd name="T97" fmla="*/ 15 h 1342"/>
              <a:gd name="T98" fmla="*/ 4706 w 4800"/>
              <a:gd name="T99" fmla="*/ 1340 h 1342"/>
              <a:gd name="T100" fmla="*/ 4800 w 4800"/>
              <a:gd name="T101" fmla="*/ 0 h 13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4800" h="1342">
                <a:moveTo>
                  <a:pt x="0" y="288"/>
                </a:moveTo>
                <a:cubicBezTo>
                  <a:pt x="32" y="672"/>
                  <a:pt x="64" y="1056"/>
                  <a:pt x="96" y="1056"/>
                </a:cubicBezTo>
                <a:cubicBezTo>
                  <a:pt x="128" y="1056"/>
                  <a:pt x="159" y="284"/>
                  <a:pt x="191" y="285"/>
                </a:cubicBezTo>
                <a:cubicBezTo>
                  <a:pt x="223" y="286"/>
                  <a:pt x="258" y="1065"/>
                  <a:pt x="290" y="1064"/>
                </a:cubicBezTo>
                <a:cubicBezTo>
                  <a:pt x="322" y="1063"/>
                  <a:pt x="349" y="278"/>
                  <a:pt x="381" y="279"/>
                </a:cubicBezTo>
                <a:cubicBezTo>
                  <a:pt x="413" y="280"/>
                  <a:pt x="448" y="1072"/>
                  <a:pt x="480" y="1071"/>
                </a:cubicBezTo>
                <a:cubicBezTo>
                  <a:pt x="512" y="1070"/>
                  <a:pt x="541" y="273"/>
                  <a:pt x="573" y="273"/>
                </a:cubicBezTo>
                <a:cubicBezTo>
                  <a:pt x="605" y="273"/>
                  <a:pt x="639" y="1074"/>
                  <a:pt x="671" y="1074"/>
                </a:cubicBezTo>
                <a:cubicBezTo>
                  <a:pt x="703" y="1074"/>
                  <a:pt x="736" y="269"/>
                  <a:pt x="768" y="270"/>
                </a:cubicBezTo>
                <a:cubicBezTo>
                  <a:pt x="800" y="271"/>
                  <a:pt x="832" y="1082"/>
                  <a:pt x="864" y="1080"/>
                </a:cubicBezTo>
                <a:cubicBezTo>
                  <a:pt x="896" y="1078"/>
                  <a:pt x="928" y="256"/>
                  <a:pt x="960" y="258"/>
                </a:cubicBezTo>
                <a:cubicBezTo>
                  <a:pt x="992" y="260"/>
                  <a:pt x="1024" y="1090"/>
                  <a:pt x="1056" y="1089"/>
                </a:cubicBezTo>
                <a:cubicBezTo>
                  <a:pt x="1088" y="1088"/>
                  <a:pt x="1119" y="253"/>
                  <a:pt x="1151" y="254"/>
                </a:cubicBezTo>
                <a:cubicBezTo>
                  <a:pt x="1183" y="255"/>
                  <a:pt x="1216" y="1096"/>
                  <a:pt x="1248" y="1095"/>
                </a:cubicBezTo>
                <a:cubicBezTo>
                  <a:pt x="1280" y="1094"/>
                  <a:pt x="1311" y="244"/>
                  <a:pt x="1343" y="246"/>
                </a:cubicBezTo>
                <a:cubicBezTo>
                  <a:pt x="1375" y="248"/>
                  <a:pt x="1408" y="1105"/>
                  <a:pt x="1440" y="1104"/>
                </a:cubicBezTo>
                <a:cubicBezTo>
                  <a:pt x="1472" y="1103"/>
                  <a:pt x="1504" y="240"/>
                  <a:pt x="1536" y="240"/>
                </a:cubicBezTo>
                <a:cubicBezTo>
                  <a:pt x="1568" y="240"/>
                  <a:pt x="1600" y="1105"/>
                  <a:pt x="1632" y="1104"/>
                </a:cubicBezTo>
                <a:cubicBezTo>
                  <a:pt x="1664" y="1103"/>
                  <a:pt x="1696" y="231"/>
                  <a:pt x="1728" y="233"/>
                </a:cubicBezTo>
                <a:cubicBezTo>
                  <a:pt x="1760" y="235"/>
                  <a:pt x="1794" y="1116"/>
                  <a:pt x="1826" y="1115"/>
                </a:cubicBezTo>
                <a:cubicBezTo>
                  <a:pt x="1858" y="1114"/>
                  <a:pt x="1887" y="223"/>
                  <a:pt x="1919" y="225"/>
                </a:cubicBezTo>
                <a:cubicBezTo>
                  <a:pt x="1951" y="227"/>
                  <a:pt x="1984" y="1127"/>
                  <a:pt x="2016" y="1125"/>
                </a:cubicBezTo>
                <a:cubicBezTo>
                  <a:pt x="2048" y="1123"/>
                  <a:pt x="2079" y="211"/>
                  <a:pt x="2111" y="213"/>
                </a:cubicBezTo>
                <a:cubicBezTo>
                  <a:pt x="2143" y="215"/>
                  <a:pt x="2176" y="1137"/>
                  <a:pt x="2208" y="1136"/>
                </a:cubicBezTo>
                <a:cubicBezTo>
                  <a:pt x="2240" y="1135"/>
                  <a:pt x="2272" y="204"/>
                  <a:pt x="2304" y="206"/>
                </a:cubicBezTo>
                <a:cubicBezTo>
                  <a:pt x="2336" y="208"/>
                  <a:pt x="2370" y="1150"/>
                  <a:pt x="2402" y="1148"/>
                </a:cubicBezTo>
                <a:cubicBezTo>
                  <a:pt x="2434" y="1146"/>
                  <a:pt x="2464" y="190"/>
                  <a:pt x="2496" y="192"/>
                </a:cubicBezTo>
                <a:cubicBezTo>
                  <a:pt x="2528" y="194"/>
                  <a:pt x="2560" y="1160"/>
                  <a:pt x="2592" y="1158"/>
                </a:cubicBezTo>
                <a:cubicBezTo>
                  <a:pt x="2624" y="1156"/>
                  <a:pt x="2655" y="178"/>
                  <a:pt x="2687" y="180"/>
                </a:cubicBezTo>
                <a:cubicBezTo>
                  <a:pt x="2719" y="182"/>
                  <a:pt x="2752" y="1175"/>
                  <a:pt x="2784" y="1172"/>
                </a:cubicBezTo>
                <a:cubicBezTo>
                  <a:pt x="2816" y="1169"/>
                  <a:pt x="2847" y="161"/>
                  <a:pt x="2879" y="164"/>
                </a:cubicBezTo>
                <a:cubicBezTo>
                  <a:pt x="2911" y="167"/>
                  <a:pt x="2946" y="1191"/>
                  <a:pt x="2978" y="1188"/>
                </a:cubicBezTo>
                <a:cubicBezTo>
                  <a:pt x="3010" y="1185"/>
                  <a:pt x="3040" y="142"/>
                  <a:pt x="3072" y="144"/>
                </a:cubicBezTo>
                <a:cubicBezTo>
                  <a:pt x="3104" y="146"/>
                  <a:pt x="3136" y="1202"/>
                  <a:pt x="3168" y="1200"/>
                </a:cubicBezTo>
                <a:cubicBezTo>
                  <a:pt x="3200" y="1198"/>
                  <a:pt x="3232" y="132"/>
                  <a:pt x="3264" y="135"/>
                </a:cubicBezTo>
                <a:cubicBezTo>
                  <a:pt x="3296" y="138"/>
                  <a:pt x="3328" y="1223"/>
                  <a:pt x="3360" y="1220"/>
                </a:cubicBezTo>
                <a:cubicBezTo>
                  <a:pt x="3392" y="1217"/>
                  <a:pt x="3426" y="114"/>
                  <a:pt x="3458" y="117"/>
                </a:cubicBezTo>
                <a:cubicBezTo>
                  <a:pt x="3490" y="120"/>
                  <a:pt x="3520" y="1239"/>
                  <a:pt x="3552" y="1236"/>
                </a:cubicBezTo>
                <a:cubicBezTo>
                  <a:pt x="3584" y="1233"/>
                  <a:pt x="3616" y="97"/>
                  <a:pt x="3648" y="99"/>
                </a:cubicBezTo>
                <a:cubicBezTo>
                  <a:pt x="3680" y="101"/>
                  <a:pt x="3712" y="1250"/>
                  <a:pt x="3744" y="1248"/>
                </a:cubicBezTo>
                <a:cubicBezTo>
                  <a:pt x="3776" y="1246"/>
                  <a:pt x="3808" y="83"/>
                  <a:pt x="3840" y="86"/>
                </a:cubicBezTo>
                <a:cubicBezTo>
                  <a:pt x="3872" y="89"/>
                  <a:pt x="3904" y="1272"/>
                  <a:pt x="3936" y="1269"/>
                </a:cubicBezTo>
                <a:cubicBezTo>
                  <a:pt x="3968" y="1266"/>
                  <a:pt x="3999" y="62"/>
                  <a:pt x="4031" y="65"/>
                </a:cubicBezTo>
                <a:cubicBezTo>
                  <a:pt x="4063" y="68"/>
                  <a:pt x="4096" y="1289"/>
                  <a:pt x="4128" y="1286"/>
                </a:cubicBezTo>
                <a:cubicBezTo>
                  <a:pt x="4160" y="1283"/>
                  <a:pt x="4192" y="46"/>
                  <a:pt x="4224" y="48"/>
                </a:cubicBezTo>
                <a:cubicBezTo>
                  <a:pt x="4256" y="50"/>
                  <a:pt x="4290" y="1303"/>
                  <a:pt x="4322" y="1301"/>
                </a:cubicBezTo>
                <a:cubicBezTo>
                  <a:pt x="4354" y="1299"/>
                  <a:pt x="4386" y="32"/>
                  <a:pt x="4418" y="35"/>
                </a:cubicBezTo>
                <a:cubicBezTo>
                  <a:pt x="4450" y="38"/>
                  <a:pt x="4480" y="1322"/>
                  <a:pt x="4512" y="1319"/>
                </a:cubicBezTo>
                <a:cubicBezTo>
                  <a:pt x="4544" y="1316"/>
                  <a:pt x="4578" y="12"/>
                  <a:pt x="4610" y="15"/>
                </a:cubicBezTo>
                <a:cubicBezTo>
                  <a:pt x="4642" y="18"/>
                  <a:pt x="4674" y="1342"/>
                  <a:pt x="4706" y="1340"/>
                </a:cubicBezTo>
                <a:cubicBezTo>
                  <a:pt x="4738" y="1338"/>
                  <a:pt x="4781" y="279"/>
                  <a:pt x="4800" y="0"/>
                </a:cubicBezTo>
              </a:path>
            </a:pathLst>
          </a:custGeom>
          <a:noFill/>
          <a:ln w="28575" cmpd="sng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/>
              <a:cs typeface="+mn-cs"/>
            </a:endParaRPr>
          </a:p>
        </p:txBody>
      </p:sp>
      <p:sp>
        <p:nvSpPr>
          <p:cNvPr id="143380" name="Line 20"/>
          <p:cNvSpPr>
            <a:spLocks noChangeShapeType="1"/>
          </p:cNvSpPr>
          <p:nvPr/>
        </p:nvSpPr>
        <p:spPr bwMode="auto">
          <a:xfrm>
            <a:off x="7772400" y="2590800"/>
            <a:ext cx="0" cy="609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/>
              <a:cs typeface="+mn-cs"/>
            </a:endParaRPr>
          </a:p>
        </p:txBody>
      </p:sp>
      <p:sp>
        <p:nvSpPr>
          <p:cNvPr id="143381" name="Freeform 21"/>
          <p:cNvSpPr>
            <a:spLocks/>
          </p:cNvSpPr>
          <p:nvPr/>
        </p:nvSpPr>
        <p:spPr bwMode="auto">
          <a:xfrm>
            <a:off x="2438400" y="2209800"/>
            <a:ext cx="4876800" cy="228600"/>
          </a:xfrm>
          <a:custGeom>
            <a:avLst/>
            <a:gdLst>
              <a:gd name="T0" fmla="*/ 0 w 768"/>
              <a:gd name="T1" fmla="*/ 48 h 48"/>
              <a:gd name="T2" fmla="*/ 48 w 768"/>
              <a:gd name="T3" fmla="*/ 0 h 48"/>
              <a:gd name="T4" fmla="*/ 96 w 768"/>
              <a:gd name="T5" fmla="*/ 48 h 48"/>
              <a:gd name="T6" fmla="*/ 144 w 768"/>
              <a:gd name="T7" fmla="*/ 0 h 48"/>
              <a:gd name="T8" fmla="*/ 192 w 768"/>
              <a:gd name="T9" fmla="*/ 48 h 48"/>
              <a:gd name="T10" fmla="*/ 240 w 768"/>
              <a:gd name="T11" fmla="*/ 0 h 48"/>
              <a:gd name="T12" fmla="*/ 288 w 768"/>
              <a:gd name="T13" fmla="*/ 48 h 48"/>
              <a:gd name="T14" fmla="*/ 336 w 768"/>
              <a:gd name="T15" fmla="*/ 0 h 48"/>
              <a:gd name="T16" fmla="*/ 384 w 768"/>
              <a:gd name="T17" fmla="*/ 48 h 48"/>
              <a:gd name="T18" fmla="*/ 432 w 768"/>
              <a:gd name="T19" fmla="*/ 0 h 48"/>
              <a:gd name="T20" fmla="*/ 480 w 768"/>
              <a:gd name="T21" fmla="*/ 48 h 48"/>
              <a:gd name="T22" fmla="*/ 528 w 768"/>
              <a:gd name="T23" fmla="*/ 0 h 48"/>
              <a:gd name="T24" fmla="*/ 576 w 768"/>
              <a:gd name="T25" fmla="*/ 48 h 48"/>
              <a:gd name="T26" fmla="*/ 624 w 768"/>
              <a:gd name="T27" fmla="*/ 0 h 48"/>
              <a:gd name="T28" fmla="*/ 672 w 768"/>
              <a:gd name="T29" fmla="*/ 48 h 48"/>
              <a:gd name="T30" fmla="*/ 720 w 768"/>
              <a:gd name="T31" fmla="*/ 0 h 48"/>
              <a:gd name="T32" fmla="*/ 768 w 768"/>
              <a:gd name="T33" fmla="*/ 48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768" h="48">
                <a:moveTo>
                  <a:pt x="0" y="48"/>
                </a:moveTo>
                <a:cubicBezTo>
                  <a:pt x="16" y="24"/>
                  <a:pt x="32" y="0"/>
                  <a:pt x="48" y="0"/>
                </a:cubicBezTo>
                <a:cubicBezTo>
                  <a:pt x="64" y="0"/>
                  <a:pt x="80" y="48"/>
                  <a:pt x="96" y="48"/>
                </a:cubicBezTo>
                <a:cubicBezTo>
                  <a:pt x="112" y="48"/>
                  <a:pt x="128" y="0"/>
                  <a:pt x="144" y="0"/>
                </a:cubicBezTo>
                <a:cubicBezTo>
                  <a:pt x="160" y="0"/>
                  <a:pt x="176" y="48"/>
                  <a:pt x="192" y="48"/>
                </a:cubicBezTo>
                <a:cubicBezTo>
                  <a:pt x="208" y="48"/>
                  <a:pt x="224" y="0"/>
                  <a:pt x="240" y="0"/>
                </a:cubicBezTo>
                <a:cubicBezTo>
                  <a:pt x="256" y="0"/>
                  <a:pt x="272" y="48"/>
                  <a:pt x="288" y="48"/>
                </a:cubicBezTo>
                <a:cubicBezTo>
                  <a:pt x="304" y="48"/>
                  <a:pt x="320" y="0"/>
                  <a:pt x="336" y="0"/>
                </a:cubicBezTo>
                <a:cubicBezTo>
                  <a:pt x="352" y="0"/>
                  <a:pt x="368" y="48"/>
                  <a:pt x="384" y="48"/>
                </a:cubicBezTo>
                <a:cubicBezTo>
                  <a:pt x="400" y="48"/>
                  <a:pt x="416" y="0"/>
                  <a:pt x="432" y="0"/>
                </a:cubicBezTo>
                <a:cubicBezTo>
                  <a:pt x="448" y="0"/>
                  <a:pt x="464" y="48"/>
                  <a:pt x="480" y="48"/>
                </a:cubicBezTo>
                <a:cubicBezTo>
                  <a:pt x="496" y="48"/>
                  <a:pt x="512" y="0"/>
                  <a:pt x="528" y="0"/>
                </a:cubicBezTo>
                <a:cubicBezTo>
                  <a:pt x="544" y="0"/>
                  <a:pt x="560" y="48"/>
                  <a:pt x="576" y="48"/>
                </a:cubicBezTo>
                <a:cubicBezTo>
                  <a:pt x="592" y="48"/>
                  <a:pt x="608" y="0"/>
                  <a:pt x="624" y="0"/>
                </a:cubicBezTo>
                <a:cubicBezTo>
                  <a:pt x="640" y="0"/>
                  <a:pt x="656" y="48"/>
                  <a:pt x="672" y="48"/>
                </a:cubicBezTo>
                <a:cubicBezTo>
                  <a:pt x="688" y="48"/>
                  <a:pt x="704" y="0"/>
                  <a:pt x="720" y="0"/>
                </a:cubicBezTo>
                <a:cubicBezTo>
                  <a:pt x="736" y="0"/>
                  <a:pt x="752" y="24"/>
                  <a:pt x="768" y="48"/>
                </a:cubicBezTo>
              </a:path>
            </a:pathLst>
          </a:custGeom>
          <a:noFill/>
          <a:ln w="9525">
            <a:solidFill>
              <a:srgbClr val="800000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/>
              <a:cs typeface="+mn-cs"/>
            </a:endParaRPr>
          </a:p>
        </p:txBody>
      </p:sp>
      <p:sp>
        <p:nvSpPr>
          <p:cNvPr id="143382" name="Text Box 22"/>
          <p:cNvSpPr txBox="1">
            <a:spLocks noChangeArrowheads="1"/>
          </p:cNvSpPr>
          <p:nvPr/>
        </p:nvSpPr>
        <p:spPr bwMode="auto">
          <a:xfrm>
            <a:off x="1143000" y="2667000"/>
            <a:ext cx="206851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charset="0"/>
                <a:ea typeface="ＭＳ Ｐゴシック"/>
                <a:cs typeface="+mn-cs"/>
              </a:rPr>
              <a:t>NS-NS (z</a:t>
            </a:r>
            <a:r>
              <a:rPr kumimoji="1" lang="ja-JP" alt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charset="0"/>
                <a:ea typeface="ＭＳ Ｐゴシック"/>
                <a:cs typeface="+mn-cs"/>
              </a:rPr>
              <a:t>～</a:t>
            </a: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charset="0"/>
                <a:ea typeface="ＭＳ Ｐゴシック"/>
                <a:cs typeface="+mn-cs"/>
              </a:rPr>
              <a:t>1)</a:t>
            </a:r>
          </a:p>
        </p:txBody>
      </p:sp>
      <p:sp>
        <p:nvSpPr>
          <p:cNvPr id="143383" name="Text Box 23"/>
          <p:cNvSpPr txBox="1">
            <a:spLocks noChangeArrowheads="1"/>
          </p:cNvSpPr>
          <p:nvPr/>
        </p:nvSpPr>
        <p:spPr bwMode="auto">
          <a:xfrm>
            <a:off x="4267200" y="2362200"/>
            <a:ext cx="6858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b="1" i="0" u="none" strike="noStrike" kern="1200" cap="none" spc="0" normalizeH="0" baseline="0" noProof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Arial" charset="0"/>
                <a:ea typeface="ＭＳ Ｐゴシック"/>
                <a:cs typeface="+mn-cs"/>
              </a:rPr>
              <a:t>GW</a:t>
            </a:r>
          </a:p>
        </p:txBody>
      </p:sp>
      <p:sp>
        <p:nvSpPr>
          <p:cNvPr id="143384" name="Text Box 24"/>
          <p:cNvSpPr txBox="1">
            <a:spLocks noChangeArrowheads="1"/>
          </p:cNvSpPr>
          <p:nvPr/>
        </p:nvSpPr>
        <p:spPr bwMode="auto">
          <a:xfrm>
            <a:off x="7221523" y="1642844"/>
            <a:ext cx="12192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rgbClr val="0099FF"/>
                </a:solidFill>
                <a:effectLst/>
                <a:uLnTx/>
                <a:uFillTx/>
                <a:latin typeface="Arial" charset="0"/>
                <a:ea typeface="ＭＳ Ｐゴシック"/>
                <a:cs typeface="+mn-cs"/>
              </a:rPr>
              <a:t>DECIGO</a:t>
            </a:r>
          </a:p>
        </p:txBody>
      </p:sp>
      <p:sp>
        <p:nvSpPr>
          <p:cNvPr id="143385" name="Text Box 25"/>
          <p:cNvSpPr txBox="1">
            <a:spLocks noChangeArrowheads="1"/>
          </p:cNvSpPr>
          <p:nvPr/>
        </p:nvSpPr>
        <p:spPr bwMode="auto">
          <a:xfrm>
            <a:off x="7778750" y="2681288"/>
            <a:ext cx="12192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/>
                <a:cs typeface="+mn-cs"/>
              </a:rPr>
              <a:t>Output</a:t>
            </a:r>
          </a:p>
        </p:txBody>
      </p:sp>
      <p:sp>
        <p:nvSpPr>
          <p:cNvPr id="143386" name="AutoShape 26"/>
          <p:cNvSpPr>
            <a:spLocks noChangeArrowheads="1"/>
          </p:cNvSpPr>
          <p:nvPr/>
        </p:nvSpPr>
        <p:spPr bwMode="auto">
          <a:xfrm flipH="1">
            <a:off x="533400" y="2286000"/>
            <a:ext cx="990600" cy="152400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009900"/>
          </a:solidFill>
          <a:ln w="9525">
            <a:solidFill>
              <a:srgbClr val="0099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/>
              <a:cs typeface="+mn-cs"/>
            </a:endParaRPr>
          </a:p>
        </p:txBody>
      </p:sp>
      <p:sp>
        <p:nvSpPr>
          <p:cNvPr id="143387" name="Text Box 27"/>
          <p:cNvSpPr txBox="1">
            <a:spLocks noChangeArrowheads="1"/>
          </p:cNvSpPr>
          <p:nvPr/>
        </p:nvSpPr>
        <p:spPr bwMode="auto">
          <a:xfrm>
            <a:off x="381001" y="1676400"/>
            <a:ext cx="1481356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rgbClr val="009900"/>
                </a:solidFill>
                <a:effectLst/>
                <a:uLnTx/>
                <a:uFillTx/>
                <a:latin typeface="Arial" charset="0"/>
                <a:ea typeface="ＭＳ Ｐゴシック"/>
                <a:cs typeface="+mn-cs"/>
              </a:rPr>
              <a:t>Expansion</a:t>
            </a:r>
            <a:endParaRPr kumimoji="1" lang="en-US" altLang="ja-JP" sz="20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charset="0"/>
              <a:ea typeface="ＭＳ Ｐゴシック"/>
              <a:cs typeface="+mn-cs"/>
            </a:endParaRPr>
          </a:p>
        </p:txBody>
      </p:sp>
      <p:sp>
        <p:nvSpPr>
          <p:cNvPr id="143388" name="Text Box 28"/>
          <p:cNvSpPr txBox="1">
            <a:spLocks noChangeArrowheads="1"/>
          </p:cNvSpPr>
          <p:nvPr/>
        </p:nvSpPr>
        <p:spPr bwMode="auto">
          <a:xfrm>
            <a:off x="4419600" y="5951290"/>
            <a:ext cx="12192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/>
                <a:cs typeface="+mn-cs"/>
              </a:rPr>
              <a:t>Time</a:t>
            </a:r>
          </a:p>
        </p:txBody>
      </p:sp>
      <p:sp>
        <p:nvSpPr>
          <p:cNvPr id="143389" name="Text Box 29"/>
          <p:cNvSpPr txBox="1">
            <a:spLocks noChangeArrowheads="1"/>
          </p:cNvSpPr>
          <p:nvPr/>
        </p:nvSpPr>
        <p:spPr bwMode="auto">
          <a:xfrm rot="-5400000">
            <a:off x="7938" y="4411662"/>
            <a:ext cx="9906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/>
                <a:cs typeface="+mn-cs"/>
              </a:rPr>
              <a:t>Strain</a:t>
            </a:r>
          </a:p>
        </p:txBody>
      </p:sp>
      <p:sp>
        <p:nvSpPr>
          <p:cNvPr id="143390" name="Text Box 30"/>
          <p:cNvSpPr txBox="1">
            <a:spLocks noChangeArrowheads="1"/>
          </p:cNvSpPr>
          <p:nvPr/>
        </p:nvSpPr>
        <p:spPr bwMode="auto">
          <a:xfrm>
            <a:off x="1752600" y="3429000"/>
            <a:ext cx="290329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b="1" dirty="0">
                <a:solidFill>
                  <a:srgbClr val="000000"/>
                </a:solidFill>
                <a:latin typeface="Arial" charset="0"/>
                <a:ea typeface="ＭＳ Ｐゴシック"/>
              </a:rPr>
              <a:t>GW</a:t>
            </a: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/>
                <a:cs typeface="+mn-cs"/>
              </a:rPr>
              <a:t> (No Acceleration)</a:t>
            </a:r>
          </a:p>
        </p:txBody>
      </p:sp>
      <p:sp>
        <p:nvSpPr>
          <p:cNvPr id="143392" name="Text Box 32"/>
          <p:cNvSpPr txBox="1">
            <a:spLocks noChangeArrowheads="1"/>
          </p:cNvSpPr>
          <p:nvPr/>
        </p:nvSpPr>
        <p:spPr bwMode="auto">
          <a:xfrm>
            <a:off x="4765675" y="5562600"/>
            <a:ext cx="40735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rgbClr val="990099"/>
                </a:solidFill>
                <a:effectLst/>
                <a:uLnTx/>
                <a:uFillTx/>
                <a:latin typeface="Arial" charset="0"/>
                <a:ea typeface="ＭＳ Ｐゴシック"/>
                <a:cs typeface="+mn-cs"/>
              </a:rPr>
              <a:t>Phase Delay</a:t>
            </a:r>
            <a:r>
              <a:rPr kumimoji="1" lang="ja-JP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990099"/>
                </a:solidFill>
                <a:effectLst/>
                <a:uLnTx/>
                <a:uFillTx/>
                <a:latin typeface="Arial" charset="0"/>
                <a:ea typeface="ＭＳ Ｐゴシック"/>
                <a:cs typeface="+mn-cs"/>
              </a:rPr>
              <a:t>～</a:t>
            </a: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rgbClr val="990099"/>
                </a:solidFill>
                <a:effectLst/>
                <a:uLnTx/>
                <a:uFillTx/>
                <a:latin typeface="Arial" charset="0"/>
                <a:ea typeface="ＭＳ Ｐゴシック"/>
                <a:cs typeface="+mn-cs"/>
              </a:rPr>
              <a:t>1sec (10 years)</a:t>
            </a:r>
          </a:p>
        </p:txBody>
      </p:sp>
      <p:sp>
        <p:nvSpPr>
          <p:cNvPr id="143393" name="Text Box 33"/>
          <p:cNvSpPr txBox="1">
            <a:spLocks noChangeArrowheads="1"/>
          </p:cNvSpPr>
          <p:nvPr/>
        </p:nvSpPr>
        <p:spPr bwMode="auto">
          <a:xfrm>
            <a:off x="1687220" y="6349753"/>
            <a:ext cx="6524625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/>
                <a:cs typeface="+mn-cs"/>
              </a:rPr>
              <a:t>Seto</a:t>
            </a:r>
            <a:r>
              <a:rPr kumimoji="1" lang="en-US" altLang="ja-JP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/>
                <a:cs typeface="+mn-cs"/>
              </a:rPr>
              <a:t>, Kawamura, Nakamura, PRL 87, 221103 (2001)</a:t>
            </a:r>
          </a:p>
        </p:txBody>
      </p:sp>
      <p:sp>
        <p:nvSpPr>
          <p:cNvPr id="34" name="Text Box 30">
            <a:extLst>
              <a:ext uri="{FF2B5EF4-FFF2-40B4-BE49-F238E27FC236}">
                <a16:creationId xmlns:a16="http://schemas.microsoft.com/office/drawing/2014/main" id="{4641C73D-DEBC-4666-8EF8-638EE17B36D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79165" y="5351477"/>
            <a:ext cx="3237452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b="1" dirty="0">
                <a:solidFill>
                  <a:srgbClr val="FF0000"/>
                </a:solidFill>
                <a:latin typeface="Arial" charset="0"/>
                <a:ea typeface="ＭＳ Ｐゴシック"/>
              </a:rPr>
              <a:t>GW</a:t>
            </a: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ＭＳ Ｐゴシック"/>
                <a:cs typeface="+mn-cs"/>
              </a:rPr>
              <a:t> (with Acceleration)</a:t>
            </a:r>
          </a:p>
        </p:txBody>
      </p:sp>
      <p:pic>
        <p:nvPicPr>
          <p:cNvPr id="2" name="図 1">
            <a:extLst>
              <a:ext uri="{FF2B5EF4-FFF2-40B4-BE49-F238E27FC236}">
                <a16:creationId xmlns:a16="http://schemas.microsoft.com/office/drawing/2014/main" id="{317BF419-732D-4619-8253-B09CE5B0810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21013" y="2025422"/>
            <a:ext cx="699529" cy="641298"/>
          </a:xfrm>
          <a:prstGeom prst="rect">
            <a:avLst/>
          </a:prstGeom>
        </p:spPr>
      </p:pic>
      <p:sp>
        <p:nvSpPr>
          <p:cNvPr id="236" name="Text Box 27">
            <a:extLst>
              <a:ext uri="{FF2B5EF4-FFF2-40B4-BE49-F238E27FC236}">
                <a16:creationId xmlns:a16="http://schemas.microsoft.com/office/drawing/2014/main" id="{7918CC48-EAA3-4E58-8A68-B6F5681B140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82692" y="1669408"/>
            <a:ext cx="2008464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ＭＳ Ｐゴシック"/>
                <a:cs typeface="+mn-cs"/>
              </a:rPr>
              <a:t>＋</a:t>
            </a: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ＭＳ Ｐゴシック"/>
                <a:cs typeface="+mn-cs"/>
              </a:rPr>
              <a:t>Acceleration</a:t>
            </a: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E012EBC6-87EA-DC84-67FF-90D85DFE03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F3694-1D23-4B41-8818-5054C7C30276}" type="slidenum">
              <a:rPr kumimoji="1" lang="ja-JP" altLang="en-US" smtClean="0"/>
              <a:pPr/>
              <a:t>12</a:t>
            </a:fld>
            <a:r>
              <a:rPr kumimoji="1" lang="en-US" altLang="ja-JP"/>
              <a:t>/26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6889690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79" grpId="0" animBg="1"/>
      <p:bldP spid="143392" grpId="0"/>
      <p:bldP spid="34" grpId="0"/>
      <p:bldP spid="23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B350912-EDF6-4FF0-BEAE-2E8A3362DA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375794"/>
          </a:xfrm>
        </p:spPr>
        <p:txBody>
          <a:bodyPr/>
          <a:lstStyle/>
          <a:p>
            <a:r>
              <a:rPr lang="en-US" altLang="ja-JP" dirty="0"/>
              <a:t>DECIGO and</a:t>
            </a:r>
            <a:br>
              <a:rPr lang="en-US" altLang="ja-JP" dirty="0"/>
            </a:br>
            <a:r>
              <a:rPr lang="en-US" altLang="ja-JP" dirty="0"/>
              <a:t>gamma-ray burst (GRB)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48C5D26-EB12-495D-B665-9BE84846AE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543574"/>
            <a:ext cx="8229600" cy="4991450"/>
          </a:xfrm>
        </p:spPr>
        <p:txBody>
          <a:bodyPr>
            <a:normAutofit lnSpcReduction="10000"/>
          </a:bodyPr>
          <a:lstStyle/>
          <a:p>
            <a:r>
              <a:rPr lang="en-US" altLang="ja-JP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Prediction of NS-NS coalescence</a:t>
            </a:r>
          </a:p>
          <a:p>
            <a:pPr lvl="1"/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z&lt;5; 5 years before coalescence</a:t>
            </a:r>
          </a:p>
          <a:p>
            <a:pPr lvl="1"/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Expected event rate: 10</a:t>
            </a:r>
            <a:r>
              <a:rPr lang="en-US" altLang="ja-JP" baseline="30000" dirty="0"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 /year (300 /day)</a:t>
            </a:r>
          </a:p>
          <a:p>
            <a:pPr lvl="1"/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Angular accuracy</a:t>
            </a:r>
            <a:r>
              <a:rPr lang="ja-JP" altLang="en-US" dirty="0">
                <a:latin typeface="Arial" panose="020B0604020202020204" pitchFamily="34" charset="0"/>
                <a:cs typeface="Arial" panose="020B0604020202020204" pitchFamily="34" charset="0"/>
              </a:rPr>
              <a:t>：</a:t>
            </a:r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1 arcsec</a:t>
            </a:r>
          </a:p>
          <a:p>
            <a:r>
              <a:rPr lang="en-US" altLang="ja-JP" dirty="0">
                <a:solidFill>
                  <a:srgbClr val="CC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Assuming short GRB comes from NS-NS coalescence</a:t>
            </a:r>
          </a:p>
          <a:p>
            <a:pPr lvl="1"/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Assuming 1/30 of short GRB can be detected (beaming effect)</a:t>
            </a:r>
          </a:p>
          <a:p>
            <a:pPr lvl="1"/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Expected event rate: 10 /day</a:t>
            </a:r>
          </a:p>
          <a:p>
            <a:endParaRPr lang="en-US" altLang="ja-JP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ja-JP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Frequent and detailed observation of GRB by electro-magnetic waves</a:t>
            </a:r>
          </a:p>
          <a:p>
            <a:endParaRPr kumimoji="1" lang="ja-JP" altLang="en-US" dirty="0"/>
          </a:p>
        </p:txBody>
      </p:sp>
      <p:sp>
        <p:nvSpPr>
          <p:cNvPr id="4" name="矢印: 下 3">
            <a:extLst>
              <a:ext uri="{FF2B5EF4-FFF2-40B4-BE49-F238E27FC236}">
                <a16:creationId xmlns:a16="http://schemas.microsoft.com/office/drawing/2014/main" id="{FA94E865-FBBE-4056-96D8-A577C286B39D}"/>
              </a:ext>
            </a:extLst>
          </p:cNvPr>
          <p:cNvSpPr/>
          <p:nvPr/>
        </p:nvSpPr>
        <p:spPr>
          <a:xfrm>
            <a:off x="2944536" y="4857226"/>
            <a:ext cx="318781" cy="40267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E67CEF1-009F-4E81-47B9-0CD5EFC819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F3694-1D23-4B41-8818-5054C7C30276}" type="slidenum">
              <a:rPr kumimoji="1" lang="ja-JP" altLang="en-US" smtClean="0"/>
              <a:pPr/>
              <a:t>13</a:t>
            </a:fld>
            <a:r>
              <a:rPr kumimoji="1" lang="en-US" altLang="ja-JP"/>
              <a:t>/26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31431958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>
            <a:extLst>
              <a:ext uri="{FF2B5EF4-FFF2-40B4-BE49-F238E27FC236}">
                <a16:creationId xmlns:a16="http://schemas.microsoft.com/office/drawing/2014/main" id="{8C13582D-27ED-403D-8DB3-489B7E7FA5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0770" y="1120686"/>
            <a:ext cx="5671165" cy="5625171"/>
          </a:xfrm>
          <a:prstGeom prst="rect">
            <a:avLst/>
          </a:prstGeom>
        </p:spPr>
      </p:pic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C424C642-0DCE-4DDC-8104-6250001E5B60}"/>
              </a:ext>
            </a:extLst>
          </p:cNvPr>
          <p:cNvSpPr txBox="1"/>
          <p:nvPr/>
        </p:nvSpPr>
        <p:spPr>
          <a:xfrm>
            <a:off x="5736565" y="5712508"/>
            <a:ext cx="340743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dirty="0" err="1"/>
              <a:t>Kakizaki</a:t>
            </a:r>
            <a:r>
              <a:rPr kumimoji="1" lang="en-US" altLang="ja-JP" sz="2000" dirty="0"/>
              <a:t>, </a:t>
            </a:r>
            <a:r>
              <a:rPr kumimoji="1" lang="en-US" altLang="ja-JP" sz="2000" dirty="0" err="1"/>
              <a:t>Kanemura</a:t>
            </a:r>
            <a:r>
              <a:rPr kumimoji="1" lang="en-US" altLang="ja-JP" sz="2000" dirty="0"/>
              <a:t>, Matsui, PRD </a:t>
            </a:r>
            <a:r>
              <a:rPr kumimoji="1" lang="en-US" altLang="ja-JP" sz="2000" b="1" dirty="0"/>
              <a:t>92</a:t>
            </a:r>
            <a:r>
              <a:rPr kumimoji="1" lang="en-US" altLang="ja-JP" sz="2000" dirty="0"/>
              <a:t> (2015) 115007; modified by </a:t>
            </a:r>
            <a:r>
              <a:rPr kumimoji="1" lang="en-US" altLang="ja-JP" sz="2000" dirty="0" err="1"/>
              <a:t>Kanemura</a:t>
            </a:r>
            <a:endParaRPr kumimoji="1" lang="ja-JP" altLang="en-US" sz="2000" dirty="0"/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23095986-81D9-4AC0-9936-96D5D74695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1"/>
            <a:ext cx="9144000" cy="1259457"/>
          </a:xfrm>
        </p:spPr>
        <p:txBody>
          <a:bodyPr>
            <a:normAutofit fontScale="90000"/>
          </a:bodyPr>
          <a:lstStyle/>
          <a:p>
            <a:r>
              <a:rPr lang="en-US" altLang="ja-JP" dirty="0"/>
              <a:t>Gravitational waves as a probe</a:t>
            </a:r>
            <a:br>
              <a:rPr lang="en-US" altLang="ja-JP" dirty="0"/>
            </a:br>
            <a:r>
              <a:rPr lang="en-US" altLang="ja-JP" dirty="0"/>
              <a:t>of extended scalar sectors</a:t>
            </a:r>
            <a:endParaRPr kumimoji="1" lang="ja-JP" altLang="en-US" dirty="0"/>
          </a:p>
        </p:txBody>
      </p:sp>
      <p:sp>
        <p:nvSpPr>
          <p:cNvPr id="8" name="コンテンツ プレースホルダー 2">
            <a:extLst>
              <a:ext uri="{FF2B5EF4-FFF2-40B4-BE49-F238E27FC236}">
                <a16:creationId xmlns:a16="http://schemas.microsoft.com/office/drawing/2014/main" id="{3E801C0F-95AA-4ABE-BC4A-235DD594CF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15796" y="1345722"/>
            <a:ext cx="3528204" cy="3933644"/>
          </a:xfrm>
        </p:spPr>
        <p:txBody>
          <a:bodyPr/>
          <a:lstStyle/>
          <a:p>
            <a:pPr marL="0" indent="0">
              <a:buNone/>
            </a:pPr>
            <a:r>
              <a:rPr lang="en-US" altLang="ja-JP" sz="2000" dirty="0"/>
              <a:t>GW expected from strongly first order phase transition at the electroweak symmetry breaking</a:t>
            </a:r>
          </a:p>
          <a:p>
            <a:pPr marL="0" indent="0">
              <a:buNone/>
            </a:pPr>
            <a:r>
              <a:rPr lang="en-US" altLang="ja-JP" sz="2000" dirty="0">
                <a:sym typeface="Symbol" panose="05050102010706020507" pitchFamily="18" charset="2"/>
              </a:rPr>
              <a:t>: related to amplitude of GW</a:t>
            </a:r>
          </a:p>
          <a:p>
            <a:pPr marL="0" indent="0">
              <a:buNone/>
            </a:pPr>
            <a:r>
              <a:rPr lang="en-US" altLang="ja-JP" sz="2000" dirty="0">
                <a:sym typeface="Symbol" panose="05050102010706020507" pitchFamily="18" charset="2"/>
              </a:rPr>
              <a:t>: related to peak frequency</a:t>
            </a:r>
            <a:endParaRPr lang="en-US" altLang="ja-JP" sz="2000" dirty="0"/>
          </a:p>
          <a:p>
            <a:pPr marL="0" indent="0">
              <a:buNone/>
            </a:pPr>
            <a:r>
              <a:rPr kumimoji="1" lang="en-US" altLang="ja-JP" sz="2000" dirty="0"/>
              <a:t>N: Number of additional scalar fields</a:t>
            </a:r>
          </a:p>
          <a:p>
            <a:pPr marL="0" indent="0">
              <a:buNone/>
            </a:pPr>
            <a:r>
              <a:rPr lang="en-US" altLang="ja-JP" sz="2000" dirty="0" err="1"/>
              <a:t>m</a:t>
            </a:r>
            <a:r>
              <a:rPr lang="en-US" altLang="ja-JP" sz="2000" baseline="-25000" dirty="0" err="1"/>
              <a:t>s</a:t>
            </a:r>
            <a:r>
              <a:rPr lang="en-US" altLang="ja-JP" sz="2000" dirty="0"/>
              <a:t>: Mass of scalar field</a:t>
            </a:r>
            <a:endParaRPr kumimoji="1" lang="ja-JP" altLang="en-US" sz="2000" dirty="0"/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2453705B-163F-400D-8A64-8BC46C0DF343}"/>
              </a:ext>
            </a:extLst>
          </p:cNvPr>
          <p:cNvSpPr/>
          <p:nvPr/>
        </p:nvSpPr>
        <p:spPr>
          <a:xfrm>
            <a:off x="3648974" y="6392824"/>
            <a:ext cx="162176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ja-JP" sz="2000" dirty="0"/>
              <a:t>Latent heat</a:t>
            </a:r>
            <a:endParaRPr lang="ja-JP" altLang="en-US" sz="2000" dirty="0"/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D265E44F-F771-484A-A231-62F1C44E3AA8}"/>
              </a:ext>
            </a:extLst>
          </p:cNvPr>
          <p:cNvSpPr/>
          <p:nvPr/>
        </p:nvSpPr>
        <p:spPr>
          <a:xfrm rot="16200000">
            <a:off x="-1107057" y="1817948"/>
            <a:ext cx="283233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ja-JP" sz="2000" dirty="0"/>
              <a:t>1/Phase transition time</a:t>
            </a:r>
            <a:endParaRPr lang="ja-JP" altLang="en-US" sz="2000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AE497EBE-500C-6A43-1D0D-3F9E05CB02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F3694-1D23-4B41-8818-5054C7C30276}" type="slidenum">
              <a:rPr kumimoji="1" lang="ja-JP" altLang="en-US" smtClean="0"/>
              <a:pPr/>
              <a:t>14</a:t>
            </a:fld>
            <a:r>
              <a:rPr kumimoji="1" lang="en-US" altLang="ja-JP"/>
              <a:t>/26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46033972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432262" y="226503"/>
            <a:ext cx="8229600" cy="1249959"/>
          </a:xfrm>
        </p:spPr>
        <p:txBody>
          <a:bodyPr/>
          <a:lstStyle/>
          <a:p>
            <a:pPr eaLnBrk="1" hangingPunct="1"/>
            <a:r>
              <a:rPr lang="en-US" altLang="ja-JP" dirty="0">
                <a:latin typeface="Arial" charset="0"/>
              </a:rPr>
              <a:t>Requirements</a:t>
            </a:r>
            <a:endParaRPr lang="ja-JP" altLang="en-US" dirty="0">
              <a:latin typeface="Arial" charset="0"/>
            </a:endParaRP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10393" y="1325461"/>
            <a:ext cx="8523214" cy="1710702"/>
          </a:xfrm>
        </p:spPr>
        <p:txBody>
          <a:bodyPr>
            <a:normAutofit fontScale="92500"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</a:pPr>
            <a:r>
              <a:rPr lang="en-US" altLang="ja-JP" sz="2400" dirty="0">
                <a:solidFill>
                  <a:srgbClr val="FF0000"/>
                </a:solidFill>
              </a:rPr>
              <a:t>Force</a:t>
            </a:r>
            <a:r>
              <a:rPr lang="ja-JP" altLang="en-US" sz="2400" dirty="0">
                <a:solidFill>
                  <a:srgbClr val="FF0000"/>
                </a:solidFill>
              </a:rPr>
              <a:t> </a:t>
            </a:r>
            <a:r>
              <a:rPr lang="en-US" altLang="ja-JP" sz="2400" dirty="0">
                <a:solidFill>
                  <a:srgbClr val="FF0000"/>
                </a:solidFill>
              </a:rPr>
              <a:t>noise: 25 times more stringent than LISA</a:t>
            </a:r>
            <a:endParaRPr lang="ja-JP" altLang="en-US" sz="2400" dirty="0">
              <a:solidFill>
                <a:srgbClr val="FF0000"/>
              </a:solidFill>
            </a:endParaRPr>
          </a:p>
          <a:p>
            <a:pPr lvl="1" eaLnBrk="1" hangingPunct="1">
              <a:lnSpc>
                <a:spcPct val="110000"/>
              </a:lnSpc>
              <a:spcBef>
                <a:spcPct val="0"/>
              </a:spcBef>
            </a:pPr>
            <a:r>
              <a:rPr lang="en-US" altLang="ja-JP" sz="2000" dirty="0"/>
              <a:t>Comparable in terms of strain; distance: 1/2500, mirror</a:t>
            </a:r>
            <a:r>
              <a:rPr lang="ja-JP" altLang="en-US" sz="2000" dirty="0"/>
              <a:t> </a:t>
            </a:r>
            <a:r>
              <a:rPr lang="en-US" altLang="ja-JP" sz="2000" dirty="0"/>
              <a:t>mass: 100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</a:pPr>
            <a:r>
              <a:rPr lang="en-US" altLang="ja-JP" sz="2400" dirty="0">
                <a:solidFill>
                  <a:srgbClr val="009900"/>
                </a:solidFill>
              </a:rPr>
              <a:t>Sensor noise: 30 times looser than KAGRA</a:t>
            </a:r>
            <a:endParaRPr lang="ja-JP" altLang="en-US" sz="2400" dirty="0">
              <a:solidFill>
                <a:srgbClr val="009900"/>
              </a:solidFill>
            </a:endParaRPr>
          </a:p>
          <a:p>
            <a:pPr lvl="1" eaLnBrk="1" hangingPunct="1">
              <a:lnSpc>
                <a:spcPct val="110000"/>
              </a:lnSpc>
              <a:spcBef>
                <a:spcPct val="0"/>
              </a:spcBef>
            </a:pPr>
            <a:r>
              <a:rPr lang="en-US" altLang="ja-JP" sz="2000" dirty="0"/>
              <a:t>Comparable in terms of strain; storage time: 30</a:t>
            </a:r>
          </a:p>
        </p:txBody>
      </p:sp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4888" y="3098800"/>
            <a:ext cx="5878512" cy="346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CC048BEA-47EE-45B8-9E60-D7A0C9350AB0}"/>
              </a:ext>
            </a:extLst>
          </p:cNvPr>
          <p:cNvSpPr txBox="1"/>
          <p:nvPr/>
        </p:nvSpPr>
        <p:spPr>
          <a:xfrm>
            <a:off x="5592933" y="5450890"/>
            <a:ext cx="923278" cy="313350"/>
          </a:xfrm>
          <a:prstGeom prst="rect">
            <a:avLst/>
          </a:prstGeom>
          <a:solidFill>
            <a:schemeClr val="bg1"/>
          </a:solidFill>
        </p:spPr>
        <p:txBody>
          <a:bodyPr wrap="square" lIns="36000" tIns="0" rIns="36000" bIns="3600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KAGRA</a:t>
            </a:r>
            <a:endParaRPr kumimoji="1" lang="ja-JP" altLang="en-US" sz="1800" b="1" i="0" u="none" strike="noStrike" kern="1200" cap="none" spc="0" normalizeH="0" baseline="0" noProof="0" dirty="0">
              <a:ln>
                <a:noFill/>
              </a:ln>
              <a:solidFill>
                <a:srgbClr val="92D050"/>
              </a:solidFill>
              <a:effectLst/>
              <a:uLnTx/>
              <a:uFillTx/>
              <a:latin typeface="ＭＳ Ｐゴシック" panose="020B0600070205080204" pitchFamily="50" charset="-128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B798970E-CC46-46CA-A393-5DE5DAE07DAF}"/>
              </a:ext>
            </a:extLst>
          </p:cNvPr>
          <p:cNvSpPr/>
          <p:nvPr/>
        </p:nvSpPr>
        <p:spPr>
          <a:xfrm>
            <a:off x="5192785" y="3305262"/>
            <a:ext cx="1459685" cy="58723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2602996E-52A6-47AD-BD25-67C9E74D04F9}"/>
              </a:ext>
            </a:extLst>
          </p:cNvPr>
          <p:cNvSpPr/>
          <p:nvPr/>
        </p:nvSpPr>
        <p:spPr>
          <a:xfrm>
            <a:off x="2650921" y="5276675"/>
            <a:ext cx="1375795" cy="26844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フリーフォーム: 図形 8">
            <a:extLst>
              <a:ext uri="{FF2B5EF4-FFF2-40B4-BE49-F238E27FC236}">
                <a16:creationId xmlns:a16="http://schemas.microsoft.com/office/drawing/2014/main" id="{5E91D11D-6F26-450F-99EE-7BA51C557367}"/>
              </a:ext>
            </a:extLst>
          </p:cNvPr>
          <p:cNvSpPr/>
          <p:nvPr/>
        </p:nvSpPr>
        <p:spPr>
          <a:xfrm>
            <a:off x="3976382" y="5276675"/>
            <a:ext cx="142612" cy="226503"/>
          </a:xfrm>
          <a:custGeom>
            <a:avLst/>
            <a:gdLst>
              <a:gd name="connsiteX0" fmla="*/ 25167 w 142612"/>
              <a:gd name="connsiteY0" fmla="*/ 0 h 226503"/>
              <a:gd name="connsiteX1" fmla="*/ 142612 w 142612"/>
              <a:gd name="connsiteY1" fmla="*/ 109057 h 226503"/>
              <a:gd name="connsiteX2" fmla="*/ 142612 w 142612"/>
              <a:gd name="connsiteY2" fmla="*/ 226503 h 226503"/>
              <a:gd name="connsiteX3" fmla="*/ 0 w 142612"/>
              <a:gd name="connsiteY3" fmla="*/ 209725 h 226503"/>
              <a:gd name="connsiteX4" fmla="*/ 25167 w 142612"/>
              <a:gd name="connsiteY4" fmla="*/ 0 h 2265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2612" h="226503">
                <a:moveTo>
                  <a:pt x="25167" y="0"/>
                </a:moveTo>
                <a:lnTo>
                  <a:pt x="142612" y="109057"/>
                </a:lnTo>
                <a:lnTo>
                  <a:pt x="142612" y="226503"/>
                </a:lnTo>
                <a:lnTo>
                  <a:pt x="0" y="209725"/>
                </a:lnTo>
                <a:lnTo>
                  <a:pt x="25167" y="0"/>
                </a:ln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FDAE1381-9724-0B28-0AC6-27A7785007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F3694-1D23-4B41-8818-5054C7C30276}" type="slidenum">
              <a:rPr kumimoji="1" lang="ja-JP" altLang="en-US" smtClean="0"/>
              <a:pPr/>
              <a:t>15</a:t>
            </a:fld>
            <a:r>
              <a:rPr kumimoji="1" lang="en-US" altLang="ja-JP"/>
              <a:t>/26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25208435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72EB674-3AFB-48E7-9BB0-F52BA38260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72848"/>
            <a:ext cx="9144000" cy="939972"/>
          </a:xfrm>
        </p:spPr>
        <p:txBody>
          <a:bodyPr>
            <a:noAutofit/>
          </a:bodyPr>
          <a:lstStyle/>
          <a:p>
            <a:r>
              <a:rPr kumimoji="1" lang="en-US" altLang="ja-JP" dirty="0"/>
              <a:t>Update of PGW</a:t>
            </a:r>
            <a:endParaRPr kumimoji="1" lang="ja-JP" altLang="en-US" dirty="0"/>
          </a:p>
        </p:txBody>
      </p:sp>
      <p:sp>
        <p:nvSpPr>
          <p:cNvPr id="78" name="Freeform 5">
            <a:extLst>
              <a:ext uri="{FF2B5EF4-FFF2-40B4-BE49-F238E27FC236}">
                <a16:creationId xmlns:a16="http://schemas.microsoft.com/office/drawing/2014/main" id="{13A871DC-845D-4DA0-A72A-758777A8B9AC}"/>
              </a:ext>
            </a:extLst>
          </p:cNvPr>
          <p:cNvSpPr>
            <a:spLocks/>
          </p:cNvSpPr>
          <p:nvPr/>
        </p:nvSpPr>
        <p:spPr bwMode="auto">
          <a:xfrm>
            <a:off x="4462696" y="2098487"/>
            <a:ext cx="5000625" cy="3173412"/>
          </a:xfrm>
          <a:custGeom>
            <a:avLst/>
            <a:gdLst>
              <a:gd name="T0" fmla="*/ 0 w 7001"/>
              <a:gd name="T1" fmla="*/ 0 h 5298"/>
              <a:gd name="T2" fmla="*/ 51018383 w 7001"/>
              <a:gd name="T3" fmla="*/ 81084338 h 5298"/>
              <a:gd name="T4" fmla="*/ 102037480 w 7001"/>
              <a:gd name="T5" fmla="*/ 161809885 h 5298"/>
              <a:gd name="T6" fmla="*/ 153055841 w 7001"/>
              <a:gd name="T7" fmla="*/ 242535994 h 5298"/>
              <a:gd name="T8" fmla="*/ 204074246 w 7001"/>
              <a:gd name="T9" fmla="*/ 323261579 h 5298"/>
              <a:gd name="T10" fmla="*/ 255092606 w 7001"/>
              <a:gd name="T11" fmla="*/ 403987088 h 5298"/>
              <a:gd name="T12" fmla="*/ 306111681 w 7001"/>
              <a:gd name="T13" fmla="*/ 484712598 h 5298"/>
              <a:gd name="T14" fmla="*/ 357130042 w 7001"/>
              <a:gd name="T15" fmla="*/ 565438108 h 5298"/>
              <a:gd name="T16" fmla="*/ 408148492 w 7001"/>
              <a:gd name="T17" fmla="*/ 646163768 h 5298"/>
              <a:gd name="T18" fmla="*/ 459167566 w 7001"/>
              <a:gd name="T19" fmla="*/ 726889277 h 5298"/>
              <a:gd name="T20" fmla="*/ 510185927 w 7001"/>
              <a:gd name="T21" fmla="*/ 807615386 h 5298"/>
              <a:gd name="T22" fmla="*/ 561714992 w 7001"/>
              <a:gd name="T23" fmla="*/ 888340896 h 5298"/>
              <a:gd name="T24" fmla="*/ 612733353 w 7001"/>
              <a:gd name="T25" fmla="*/ 969066406 h 5298"/>
              <a:gd name="T26" fmla="*/ 663751714 w 7001"/>
              <a:gd name="T27" fmla="*/ 1049791916 h 5298"/>
              <a:gd name="T28" fmla="*/ 714770074 w 7001"/>
              <a:gd name="T29" fmla="*/ 1130517426 h 5298"/>
              <a:gd name="T30" fmla="*/ 765789328 w 7001"/>
              <a:gd name="T31" fmla="*/ 1211242935 h 5298"/>
              <a:gd name="T32" fmla="*/ 816807688 w 7001"/>
              <a:gd name="T33" fmla="*/ 1291969344 h 5298"/>
              <a:gd name="T34" fmla="*/ 867826049 w 7001"/>
              <a:gd name="T35" fmla="*/ 1372336063 h 5298"/>
              <a:gd name="T36" fmla="*/ 918845123 w 7001"/>
              <a:gd name="T37" fmla="*/ 1451985200 h 5298"/>
              <a:gd name="T38" fmla="*/ 969863484 w 7001"/>
              <a:gd name="T39" fmla="*/ 1530558565 h 5298"/>
              <a:gd name="T40" fmla="*/ 1020881845 w 7001"/>
              <a:gd name="T41" fmla="*/ 1605902215 h 5298"/>
              <a:gd name="T42" fmla="*/ 1071900919 w 7001"/>
              <a:gd name="T43" fmla="*/ 1674787632 h 5298"/>
              <a:gd name="T44" fmla="*/ 1122919280 w 7001"/>
              <a:gd name="T45" fmla="*/ 1731475363 h 5298"/>
              <a:gd name="T46" fmla="*/ 1173937641 w 7001"/>
              <a:gd name="T47" fmla="*/ 1772016914 h 5298"/>
              <a:gd name="T48" fmla="*/ 1224956715 w 7001"/>
              <a:gd name="T49" fmla="*/ 1798567425 h 5298"/>
              <a:gd name="T50" fmla="*/ 1275975076 w 7001"/>
              <a:gd name="T51" fmla="*/ 1815788181 h 5298"/>
              <a:gd name="T52" fmla="*/ 1326993436 w 7001"/>
              <a:gd name="T53" fmla="*/ 1828345256 h 5298"/>
              <a:gd name="T54" fmla="*/ 1378011797 w 7001"/>
              <a:gd name="T55" fmla="*/ 1838750785 h 5298"/>
              <a:gd name="T56" fmla="*/ 1429030872 w 7001"/>
              <a:gd name="T57" fmla="*/ 1848079343 h 5298"/>
              <a:gd name="T58" fmla="*/ 1480049232 w 7001"/>
              <a:gd name="T59" fmla="*/ 1856689122 h 5298"/>
              <a:gd name="T60" fmla="*/ 1531067236 w 7001"/>
              <a:gd name="T61" fmla="*/ 1865300098 h 5298"/>
              <a:gd name="T62" fmla="*/ 1582086311 w 7001"/>
              <a:gd name="T63" fmla="*/ 1873551685 h 5298"/>
              <a:gd name="T64" fmla="*/ 1633105385 w 7001"/>
              <a:gd name="T65" fmla="*/ 1881086889 h 5298"/>
              <a:gd name="T66" fmla="*/ 1684123032 w 7001"/>
              <a:gd name="T67" fmla="*/ 1888262703 h 5298"/>
              <a:gd name="T68" fmla="*/ 1735142107 w 7001"/>
              <a:gd name="T69" fmla="*/ 1894002156 h 5298"/>
              <a:gd name="T70" fmla="*/ 1786161181 w 7001"/>
              <a:gd name="T71" fmla="*/ 1898667034 h 5298"/>
              <a:gd name="T72" fmla="*/ 1837178828 w 7001"/>
              <a:gd name="T73" fmla="*/ 1900819778 h 5298"/>
              <a:gd name="T74" fmla="*/ 1888197902 w 7001"/>
              <a:gd name="T75" fmla="*/ 1900102196 h 5298"/>
              <a:gd name="T76" fmla="*/ 1939215549 w 7001"/>
              <a:gd name="T77" fmla="*/ 1895796708 h 5298"/>
              <a:gd name="T78" fmla="*/ 1990234624 w 7001"/>
              <a:gd name="T79" fmla="*/ 1887545121 h 5298"/>
              <a:gd name="T80" fmla="*/ 2041253698 w 7001"/>
              <a:gd name="T81" fmla="*/ 1874986848 h 5298"/>
              <a:gd name="T82" fmla="*/ 2092272773 w 7001"/>
              <a:gd name="T83" fmla="*/ 1858841866 h 5298"/>
              <a:gd name="T84" fmla="*/ 2143290420 w 7001"/>
              <a:gd name="T85" fmla="*/ 1839826558 h 5298"/>
              <a:gd name="T86" fmla="*/ 2147483647 w 7001"/>
              <a:gd name="T87" fmla="*/ 1818300314 h 5298"/>
              <a:gd name="T88" fmla="*/ 2147483647 w 7001"/>
              <a:gd name="T89" fmla="*/ 1794620129 h 5298"/>
              <a:gd name="T90" fmla="*/ 2147483647 w 7001"/>
              <a:gd name="T91" fmla="*/ 1770223560 h 5298"/>
              <a:gd name="T92" fmla="*/ 2147483647 w 7001"/>
              <a:gd name="T93" fmla="*/ 1744750020 h 5298"/>
              <a:gd name="T94" fmla="*/ 2147483647 w 7001"/>
              <a:gd name="T95" fmla="*/ 1718918288 h 5298"/>
              <a:gd name="T96" fmla="*/ 2147483647 w 7001"/>
              <a:gd name="T97" fmla="*/ 1692367776 h 5298"/>
              <a:gd name="T98" fmla="*/ 2147483647 w 7001"/>
              <a:gd name="T99" fmla="*/ 1665818463 h 5298"/>
              <a:gd name="T100" fmla="*/ 2147483647 w 7001"/>
              <a:gd name="T101" fmla="*/ 1639269150 h 5298"/>
              <a:gd name="T102" fmla="*/ 2147483647 w 7001"/>
              <a:gd name="T103" fmla="*/ 1612360447 h 5298"/>
              <a:gd name="T104" fmla="*/ 2147483647 w 7001"/>
              <a:gd name="T105" fmla="*/ 1585809936 h 5298"/>
              <a:gd name="T106" fmla="*/ 2147483647 w 7001"/>
              <a:gd name="T107" fmla="*/ 1558901233 h 5298"/>
              <a:gd name="T108" fmla="*/ 2147483647 w 7001"/>
              <a:gd name="T109" fmla="*/ 1531993728 h 5298"/>
              <a:gd name="T110" fmla="*/ 2147483647 w 7001"/>
              <a:gd name="T111" fmla="*/ 1505085025 h 5298"/>
              <a:gd name="T112" fmla="*/ 2147483647 w 7001"/>
              <a:gd name="T113" fmla="*/ 1478176322 h 5298"/>
              <a:gd name="T114" fmla="*/ 2147483647 w 7001"/>
              <a:gd name="T115" fmla="*/ 1451267619 h 5298"/>
              <a:gd name="T116" fmla="*/ 2147483647 w 7001"/>
              <a:gd name="T117" fmla="*/ 1424358916 h 5298"/>
              <a:gd name="T118" fmla="*/ 2147483647 w 7001"/>
              <a:gd name="T119" fmla="*/ 1397450213 h 5298"/>
              <a:gd name="T120" fmla="*/ 2147483647 w 7001"/>
              <a:gd name="T121" fmla="*/ 1370541510 h 5298"/>
              <a:gd name="T122" fmla="*/ 2147483647 w 7001"/>
              <a:gd name="T123" fmla="*/ 1101815368 h 5298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w 7001"/>
              <a:gd name="T187" fmla="*/ 0 h 5298"/>
              <a:gd name="T188" fmla="*/ 7001 w 7001"/>
              <a:gd name="T189" fmla="*/ 5298 h 5298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T186" t="T187" r="T188" b="T189"/>
            <a:pathLst>
              <a:path w="7001" h="5298">
                <a:moveTo>
                  <a:pt x="0" y="0"/>
                </a:moveTo>
                <a:lnTo>
                  <a:pt x="100" y="226"/>
                </a:lnTo>
                <a:lnTo>
                  <a:pt x="200" y="451"/>
                </a:lnTo>
                <a:lnTo>
                  <a:pt x="300" y="676"/>
                </a:lnTo>
                <a:lnTo>
                  <a:pt x="400" y="901"/>
                </a:lnTo>
                <a:lnTo>
                  <a:pt x="500" y="1126"/>
                </a:lnTo>
                <a:lnTo>
                  <a:pt x="600" y="1351"/>
                </a:lnTo>
                <a:lnTo>
                  <a:pt x="700" y="1576"/>
                </a:lnTo>
                <a:lnTo>
                  <a:pt x="800" y="1801"/>
                </a:lnTo>
                <a:lnTo>
                  <a:pt x="900" y="2026"/>
                </a:lnTo>
                <a:lnTo>
                  <a:pt x="1000" y="2251"/>
                </a:lnTo>
                <a:lnTo>
                  <a:pt x="1101" y="2476"/>
                </a:lnTo>
                <a:lnTo>
                  <a:pt x="1201" y="2701"/>
                </a:lnTo>
                <a:lnTo>
                  <a:pt x="1301" y="2926"/>
                </a:lnTo>
                <a:lnTo>
                  <a:pt x="1401" y="3151"/>
                </a:lnTo>
                <a:lnTo>
                  <a:pt x="1501" y="3376"/>
                </a:lnTo>
                <a:lnTo>
                  <a:pt x="1601" y="3601"/>
                </a:lnTo>
                <a:lnTo>
                  <a:pt x="1701" y="3825"/>
                </a:lnTo>
                <a:lnTo>
                  <a:pt x="1801" y="4047"/>
                </a:lnTo>
                <a:lnTo>
                  <a:pt x="1901" y="4266"/>
                </a:lnTo>
                <a:lnTo>
                  <a:pt x="2001" y="4476"/>
                </a:lnTo>
                <a:lnTo>
                  <a:pt x="2101" y="4668"/>
                </a:lnTo>
                <a:lnTo>
                  <a:pt x="2201" y="4826"/>
                </a:lnTo>
                <a:lnTo>
                  <a:pt x="2301" y="4939"/>
                </a:lnTo>
                <a:lnTo>
                  <a:pt x="2401" y="5013"/>
                </a:lnTo>
                <a:lnTo>
                  <a:pt x="2501" y="5061"/>
                </a:lnTo>
                <a:lnTo>
                  <a:pt x="2601" y="5096"/>
                </a:lnTo>
                <a:lnTo>
                  <a:pt x="2701" y="5125"/>
                </a:lnTo>
                <a:lnTo>
                  <a:pt x="2801" y="5151"/>
                </a:lnTo>
                <a:lnTo>
                  <a:pt x="2901" y="5175"/>
                </a:lnTo>
                <a:lnTo>
                  <a:pt x="3001" y="5199"/>
                </a:lnTo>
                <a:lnTo>
                  <a:pt x="3101" y="5222"/>
                </a:lnTo>
                <a:lnTo>
                  <a:pt x="3201" y="5243"/>
                </a:lnTo>
                <a:lnTo>
                  <a:pt x="3301" y="5263"/>
                </a:lnTo>
                <a:lnTo>
                  <a:pt x="3401" y="5279"/>
                </a:lnTo>
                <a:lnTo>
                  <a:pt x="3501" y="5292"/>
                </a:lnTo>
                <a:lnTo>
                  <a:pt x="3601" y="5298"/>
                </a:lnTo>
                <a:lnTo>
                  <a:pt x="3701" y="5296"/>
                </a:lnTo>
                <a:lnTo>
                  <a:pt x="3801" y="5284"/>
                </a:lnTo>
                <a:lnTo>
                  <a:pt x="3901" y="5261"/>
                </a:lnTo>
                <a:lnTo>
                  <a:pt x="4001" y="5226"/>
                </a:lnTo>
                <a:lnTo>
                  <a:pt x="4101" y="5181"/>
                </a:lnTo>
                <a:lnTo>
                  <a:pt x="4201" y="5128"/>
                </a:lnTo>
                <a:lnTo>
                  <a:pt x="4301" y="5068"/>
                </a:lnTo>
                <a:lnTo>
                  <a:pt x="4401" y="5002"/>
                </a:lnTo>
                <a:lnTo>
                  <a:pt x="4501" y="4934"/>
                </a:lnTo>
                <a:lnTo>
                  <a:pt x="4601" y="4863"/>
                </a:lnTo>
                <a:lnTo>
                  <a:pt x="4701" y="4791"/>
                </a:lnTo>
                <a:lnTo>
                  <a:pt x="4801" y="4717"/>
                </a:lnTo>
                <a:lnTo>
                  <a:pt x="4901" y="4643"/>
                </a:lnTo>
                <a:lnTo>
                  <a:pt x="5001" y="4569"/>
                </a:lnTo>
                <a:lnTo>
                  <a:pt x="5101" y="4494"/>
                </a:lnTo>
                <a:lnTo>
                  <a:pt x="5201" y="4420"/>
                </a:lnTo>
                <a:lnTo>
                  <a:pt x="5301" y="4345"/>
                </a:lnTo>
                <a:lnTo>
                  <a:pt x="5401" y="4270"/>
                </a:lnTo>
                <a:lnTo>
                  <a:pt x="5501" y="4195"/>
                </a:lnTo>
                <a:lnTo>
                  <a:pt x="5602" y="4120"/>
                </a:lnTo>
                <a:lnTo>
                  <a:pt x="5702" y="4045"/>
                </a:lnTo>
                <a:lnTo>
                  <a:pt x="5802" y="3970"/>
                </a:lnTo>
                <a:lnTo>
                  <a:pt x="5902" y="3895"/>
                </a:lnTo>
                <a:lnTo>
                  <a:pt x="6002" y="3820"/>
                </a:lnTo>
                <a:lnTo>
                  <a:pt x="7001" y="3071"/>
                </a:lnTo>
              </a:path>
            </a:pathLst>
          </a:custGeom>
          <a:noFill/>
          <a:ln w="76200" cap="flat" cmpd="sng">
            <a:solidFill>
              <a:srgbClr val="0000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/>
              <a:cs typeface="+mn-cs"/>
            </a:endParaRPr>
          </a:p>
        </p:txBody>
      </p:sp>
      <p:sp>
        <p:nvSpPr>
          <p:cNvPr id="79" name="Freeform 6">
            <a:extLst>
              <a:ext uri="{FF2B5EF4-FFF2-40B4-BE49-F238E27FC236}">
                <a16:creationId xmlns:a16="http://schemas.microsoft.com/office/drawing/2014/main" id="{B591D821-CFEF-424D-B443-5830C2405992}"/>
              </a:ext>
            </a:extLst>
          </p:cNvPr>
          <p:cNvSpPr>
            <a:spLocks/>
          </p:cNvSpPr>
          <p:nvPr/>
        </p:nvSpPr>
        <p:spPr bwMode="auto">
          <a:xfrm>
            <a:off x="4532546" y="1520637"/>
            <a:ext cx="4951412" cy="2566987"/>
          </a:xfrm>
          <a:custGeom>
            <a:avLst/>
            <a:gdLst>
              <a:gd name="T0" fmla="*/ 0 w 2445"/>
              <a:gd name="T1" fmla="*/ 0 h 1268"/>
              <a:gd name="T2" fmla="*/ 49212374 w 2445"/>
              <a:gd name="T3" fmla="*/ 45082202 h 1268"/>
              <a:gd name="T4" fmla="*/ 196853545 w 2445"/>
              <a:gd name="T5" fmla="*/ 290982567 h 1268"/>
              <a:gd name="T6" fmla="*/ 340391846 w 2445"/>
              <a:gd name="T7" fmla="*/ 532785488 h 1268"/>
              <a:gd name="T8" fmla="*/ 483930083 w 2445"/>
              <a:gd name="T9" fmla="*/ 774588282 h 1268"/>
              <a:gd name="T10" fmla="*/ 627468448 w 2445"/>
              <a:gd name="T11" fmla="*/ 1016389052 h 1268"/>
              <a:gd name="T12" fmla="*/ 775107546 w 2445"/>
              <a:gd name="T13" fmla="*/ 1258192099 h 1268"/>
              <a:gd name="T14" fmla="*/ 918645784 w 2445"/>
              <a:gd name="T15" fmla="*/ 1499994894 h 1268"/>
              <a:gd name="T16" fmla="*/ 1062184275 w 2445"/>
              <a:gd name="T17" fmla="*/ 1741797688 h 1268"/>
              <a:gd name="T18" fmla="*/ 1205724537 w 2445"/>
              <a:gd name="T19" fmla="*/ 1987697943 h 1268"/>
              <a:gd name="T20" fmla="*/ 1353363636 w 2445"/>
              <a:gd name="T21" fmla="*/ 2147483647 h 1268"/>
              <a:gd name="T22" fmla="*/ 1496901874 w 2445"/>
              <a:gd name="T23" fmla="*/ 2147483647 h 1268"/>
              <a:gd name="T24" fmla="*/ 1640440111 w 2445"/>
              <a:gd name="T25" fmla="*/ 2147483647 h 1268"/>
              <a:gd name="T26" fmla="*/ 1788079210 w 2445"/>
              <a:gd name="T27" fmla="*/ 2147483647 h 1268"/>
              <a:gd name="T28" fmla="*/ 1931617448 w 2445"/>
              <a:gd name="T29" fmla="*/ 2147483647 h 1268"/>
              <a:gd name="T30" fmla="*/ 2075155685 w 2445"/>
              <a:gd name="T31" fmla="*/ 2147483647 h 1268"/>
              <a:gd name="T32" fmla="*/ 2147483647 w 2445"/>
              <a:gd name="T33" fmla="*/ 2147483647 h 1268"/>
              <a:gd name="T34" fmla="*/ 2147483647 w 2445"/>
              <a:gd name="T35" fmla="*/ 2147483647 h 1268"/>
              <a:gd name="T36" fmla="*/ 2147483647 w 2445"/>
              <a:gd name="T37" fmla="*/ 2147483647 h 1268"/>
              <a:gd name="T38" fmla="*/ 2147483647 w 2445"/>
              <a:gd name="T39" fmla="*/ 2147483647 h 1268"/>
              <a:gd name="T40" fmla="*/ 2147483647 w 2445"/>
              <a:gd name="T41" fmla="*/ 2147483647 h 1268"/>
              <a:gd name="T42" fmla="*/ 2147483647 w 2445"/>
              <a:gd name="T43" fmla="*/ 2147483647 h 1268"/>
              <a:gd name="T44" fmla="*/ 2147483647 w 2445"/>
              <a:gd name="T45" fmla="*/ 2147483647 h 1268"/>
              <a:gd name="T46" fmla="*/ 2147483647 w 2445"/>
              <a:gd name="T47" fmla="*/ 2147483647 h 1268"/>
              <a:gd name="T48" fmla="*/ 2147483647 w 2445"/>
              <a:gd name="T49" fmla="*/ 2147483647 h 1268"/>
              <a:gd name="T50" fmla="*/ 2147483647 w 2445"/>
              <a:gd name="T51" fmla="*/ 2147483647 h 1268"/>
              <a:gd name="T52" fmla="*/ 2147483647 w 2445"/>
              <a:gd name="T53" fmla="*/ 2147483647 h 1268"/>
              <a:gd name="T54" fmla="*/ 2147483647 w 2445"/>
              <a:gd name="T55" fmla="*/ 2147483647 h 1268"/>
              <a:gd name="T56" fmla="*/ 2147483647 w 2445"/>
              <a:gd name="T57" fmla="*/ 2147483647 h 1268"/>
              <a:gd name="T58" fmla="*/ 2147483647 w 2445"/>
              <a:gd name="T59" fmla="*/ 2147483647 h 1268"/>
              <a:gd name="T60" fmla="*/ 2147483647 w 2445"/>
              <a:gd name="T61" fmla="*/ 2147483647 h 1268"/>
              <a:gd name="T62" fmla="*/ 2147483647 w 2445"/>
              <a:gd name="T63" fmla="*/ 2147483647 h 1268"/>
              <a:gd name="T64" fmla="*/ 2147483647 w 2445"/>
              <a:gd name="T65" fmla="*/ 2147483647 h 1268"/>
              <a:gd name="T66" fmla="*/ 2147483647 w 2445"/>
              <a:gd name="T67" fmla="*/ 2147483647 h 1268"/>
              <a:gd name="T68" fmla="*/ 2147483647 w 2445"/>
              <a:gd name="T69" fmla="*/ 2147483647 h 1268"/>
              <a:gd name="T70" fmla="*/ 2147483647 w 2445"/>
              <a:gd name="T71" fmla="*/ 2147483647 h 1268"/>
              <a:gd name="T72" fmla="*/ 2147483647 w 2445"/>
              <a:gd name="T73" fmla="*/ 2147483647 h 1268"/>
              <a:gd name="T74" fmla="*/ 2147483647 w 2445"/>
              <a:gd name="T75" fmla="*/ 2147483647 h 1268"/>
              <a:gd name="T76" fmla="*/ 2147483647 w 2445"/>
              <a:gd name="T77" fmla="*/ 2147483647 h 1268"/>
              <a:gd name="T78" fmla="*/ 2147483647 w 2445"/>
              <a:gd name="T79" fmla="*/ 2147483647 h 1268"/>
              <a:gd name="T80" fmla="*/ 2147483647 w 2445"/>
              <a:gd name="T81" fmla="*/ 2147483647 h 1268"/>
              <a:gd name="T82" fmla="*/ 2147483647 w 2445"/>
              <a:gd name="T83" fmla="*/ 2147483647 h 1268"/>
              <a:gd name="T84" fmla="*/ 2147483647 w 2445"/>
              <a:gd name="T85" fmla="*/ 2147483647 h 1268"/>
              <a:gd name="T86" fmla="*/ 2147483647 w 2445"/>
              <a:gd name="T87" fmla="*/ 2147483647 h 1268"/>
              <a:gd name="T88" fmla="*/ 2147483647 w 2445"/>
              <a:gd name="T89" fmla="*/ 2147483647 h 1268"/>
              <a:gd name="T90" fmla="*/ 2147483647 w 2445"/>
              <a:gd name="T91" fmla="*/ 2147483647 h 1268"/>
              <a:gd name="T92" fmla="*/ 2147483647 w 2445"/>
              <a:gd name="T93" fmla="*/ 2147483647 h 1268"/>
              <a:gd name="T94" fmla="*/ 2147483647 w 2445"/>
              <a:gd name="T95" fmla="*/ 2147483647 h 1268"/>
              <a:gd name="T96" fmla="*/ 2147483647 w 2445"/>
              <a:gd name="T97" fmla="*/ 2147483647 h 1268"/>
              <a:gd name="T98" fmla="*/ 2147483647 w 2445"/>
              <a:gd name="T99" fmla="*/ 2147483647 h 1268"/>
              <a:gd name="T100" fmla="*/ 2147483647 w 2445"/>
              <a:gd name="T101" fmla="*/ 2147483647 h 1268"/>
              <a:gd name="T102" fmla="*/ 2147483647 w 2445"/>
              <a:gd name="T103" fmla="*/ 2147483647 h 1268"/>
              <a:gd name="T104" fmla="*/ 2147483647 w 2445"/>
              <a:gd name="T105" fmla="*/ 2147483647 h 1268"/>
              <a:gd name="T106" fmla="*/ 2147483647 w 2445"/>
              <a:gd name="T107" fmla="*/ 2147483647 h 1268"/>
              <a:gd name="T108" fmla="*/ 2147483647 w 2445"/>
              <a:gd name="T109" fmla="*/ 2147483647 h 1268"/>
              <a:gd name="T110" fmla="*/ 2147483647 w 2445"/>
              <a:gd name="T111" fmla="*/ 2147483647 h 1268"/>
              <a:gd name="T112" fmla="*/ 2147483647 w 2445"/>
              <a:gd name="T113" fmla="*/ 2147483647 h 1268"/>
              <a:gd name="T114" fmla="*/ 2147483647 w 2445"/>
              <a:gd name="T115" fmla="*/ 2147483647 h 1268"/>
              <a:gd name="T116" fmla="*/ 2147483647 w 2445"/>
              <a:gd name="T117" fmla="*/ 2147483647 h 1268"/>
              <a:gd name="T118" fmla="*/ 2147483647 w 2445"/>
              <a:gd name="T119" fmla="*/ 2147483647 h 1268"/>
              <a:gd name="T120" fmla="*/ 2147483647 w 2445"/>
              <a:gd name="T121" fmla="*/ 2147483647 h 1268"/>
              <a:gd name="T122" fmla="*/ 2147483647 w 2445"/>
              <a:gd name="T123" fmla="*/ 1405733062 h 1268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w 2445"/>
              <a:gd name="T187" fmla="*/ 0 h 1268"/>
              <a:gd name="T188" fmla="*/ 2445 w 2445"/>
              <a:gd name="T189" fmla="*/ 1268 h 1268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T186" t="T187" r="T188" b="T189"/>
            <a:pathLst>
              <a:path w="2445" h="1268">
                <a:moveTo>
                  <a:pt x="0" y="0"/>
                </a:moveTo>
                <a:lnTo>
                  <a:pt x="12" y="11"/>
                </a:lnTo>
                <a:lnTo>
                  <a:pt x="48" y="71"/>
                </a:lnTo>
                <a:lnTo>
                  <a:pt x="83" y="130"/>
                </a:lnTo>
                <a:lnTo>
                  <a:pt x="118" y="189"/>
                </a:lnTo>
                <a:lnTo>
                  <a:pt x="153" y="248"/>
                </a:lnTo>
                <a:lnTo>
                  <a:pt x="189" y="307"/>
                </a:lnTo>
                <a:lnTo>
                  <a:pt x="224" y="366"/>
                </a:lnTo>
                <a:lnTo>
                  <a:pt x="259" y="425"/>
                </a:lnTo>
                <a:lnTo>
                  <a:pt x="294" y="485"/>
                </a:lnTo>
                <a:lnTo>
                  <a:pt x="330" y="544"/>
                </a:lnTo>
                <a:lnTo>
                  <a:pt x="365" y="603"/>
                </a:lnTo>
                <a:lnTo>
                  <a:pt x="400" y="662"/>
                </a:lnTo>
                <a:lnTo>
                  <a:pt x="436" y="721"/>
                </a:lnTo>
                <a:lnTo>
                  <a:pt x="471" y="780"/>
                </a:lnTo>
                <a:lnTo>
                  <a:pt x="506" y="839"/>
                </a:lnTo>
                <a:lnTo>
                  <a:pt x="541" y="899"/>
                </a:lnTo>
                <a:lnTo>
                  <a:pt x="577" y="957"/>
                </a:lnTo>
                <a:lnTo>
                  <a:pt x="612" y="1016"/>
                </a:lnTo>
                <a:lnTo>
                  <a:pt x="647" y="1073"/>
                </a:lnTo>
                <a:lnTo>
                  <a:pt x="682" y="1128"/>
                </a:lnTo>
                <a:lnTo>
                  <a:pt x="718" y="1177"/>
                </a:lnTo>
                <a:lnTo>
                  <a:pt x="753" y="1216"/>
                </a:lnTo>
                <a:lnTo>
                  <a:pt x="788" y="1243"/>
                </a:lnTo>
                <a:lnTo>
                  <a:pt x="823" y="1257"/>
                </a:lnTo>
                <a:lnTo>
                  <a:pt x="859" y="1264"/>
                </a:lnTo>
                <a:lnTo>
                  <a:pt x="894" y="1267"/>
                </a:lnTo>
                <a:lnTo>
                  <a:pt x="929" y="1268"/>
                </a:lnTo>
                <a:lnTo>
                  <a:pt x="964" y="1268"/>
                </a:lnTo>
                <a:lnTo>
                  <a:pt x="1000" y="1268"/>
                </a:lnTo>
                <a:lnTo>
                  <a:pt x="1035" y="1268"/>
                </a:lnTo>
                <a:lnTo>
                  <a:pt x="1070" y="1267"/>
                </a:lnTo>
                <a:lnTo>
                  <a:pt x="1105" y="1266"/>
                </a:lnTo>
                <a:lnTo>
                  <a:pt x="1141" y="1264"/>
                </a:lnTo>
                <a:lnTo>
                  <a:pt x="1176" y="1262"/>
                </a:lnTo>
                <a:lnTo>
                  <a:pt x="1211" y="1258"/>
                </a:lnTo>
                <a:lnTo>
                  <a:pt x="1246" y="1252"/>
                </a:lnTo>
                <a:lnTo>
                  <a:pt x="1282" y="1244"/>
                </a:lnTo>
                <a:lnTo>
                  <a:pt x="1317" y="1233"/>
                </a:lnTo>
                <a:lnTo>
                  <a:pt x="1352" y="1219"/>
                </a:lnTo>
                <a:lnTo>
                  <a:pt x="1387" y="1202"/>
                </a:lnTo>
                <a:lnTo>
                  <a:pt x="1423" y="1181"/>
                </a:lnTo>
                <a:lnTo>
                  <a:pt x="1458" y="1158"/>
                </a:lnTo>
                <a:lnTo>
                  <a:pt x="1493" y="1133"/>
                </a:lnTo>
                <a:lnTo>
                  <a:pt x="1528" y="1106"/>
                </a:lnTo>
                <a:lnTo>
                  <a:pt x="1564" y="1078"/>
                </a:lnTo>
                <a:lnTo>
                  <a:pt x="1599" y="1050"/>
                </a:lnTo>
                <a:lnTo>
                  <a:pt x="1634" y="1021"/>
                </a:lnTo>
                <a:lnTo>
                  <a:pt x="1669" y="992"/>
                </a:lnTo>
                <a:lnTo>
                  <a:pt x="1705" y="963"/>
                </a:lnTo>
                <a:lnTo>
                  <a:pt x="1740" y="934"/>
                </a:lnTo>
                <a:lnTo>
                  <a:pt x="1775" y="904"/>
                </a:lnTo>
                <a:lnTo>
                  <a:pt x="1810" y="874"/>
                </a:lnTo>
                <a:lnTo>
                  <a:pt x="1846" y="845"/>
                </a:lnTo>
                <a:lnTo>
                  <a:pt x="1881" y="815"/>
                </a:lnTo>
                <a:lnTo>
                  <a:pt x="1916" y="786"/>
                </a:lnTo>
                <a:lnTo>
                  <a:pt x="1952" y="756"/>
                </a:lnTo>
                <a:lnTo>
                  <a:pt x="1987" y="727"/>
                </a:lnTo>
                <a:lnTo>
                  <a:pt x="2022" y="697"/>
                </a:lnTo>
                <a:lnTo>
                  <a:pt x="2058" y="667"/>
                </a:lnTo>
                <a:lnTo>
                  <a:pt x="2093" y="638"/>
                </a:lnTo>
                <a:lnTo>
                  <a:pt x="2445" y="343"/>
                </a:lnTo>
              </a:path>
            </a:pathLst>
          </a:custGeom>
          <a:noFill/>
          <a:ln w="76200" cmpd="sng">
            <a:solidFill>
              <a:srgbClr val="00B0F0"/>
            </a:solidFill>
            <a:prstDash val="solid"/>
            <a:round/>
            <a:headEnd/>
            <a:tailEnd/>
          </a:ln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/>
              <a:cs typeface="+mn-cs"/>
            </a:endParaRPr>
          </a:p>
        </p:txBody>
      </p:sp>
      <p:sp>
        <p:nvSpPr>
          <p:cNvPr id="80" name="Rectangle 84">
            <a:extLst>
              <a:ext uri="{FF2B5EF4-FFF2-40B4-BE49-F238E27FC236}">
                <a16:creationId xmlns:a16="http://schemas.microsoft.com/office/drawing/2014/main" id="{3A0B07E2-A37E-4E47-A57C-7AA87DAAB1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65272" y="1867163"/>
            <a:ext cx="848511" cy="2657475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/>
              <a:cs typeface="+mn-cs"/>
            </a:endParaRPr>
          </a:p>
        </p:txBody>
      </p:sp>
      <p:sp>
        <p:nvSpPr>
          <p:cNvPr id="81" name="Text Box 11">
            <a:extLst>
              <a:ext uri="{FF2B5EF4-FFF2-40B4-BE49-F238E27FC236}">
                <a16:creationId xmlns:a16="http://schemas.microsoft.com/office/drawing/2014/main" id="{98BDFC71-AA63-48BF-9E0A-69709FE99A4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05696" y="6108512"/>
            <a:ext cx="2198687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4295" tIns="8890" rIns="74295" bIns="8890"/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2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/>
                <a:cs typeface="+mn-cs"/>
              </a:rPr>
              <a:t>Frequency [Hz]</a:t>
            </a:r>
          </a:p>
        </p:txBody>
      </p:sp>
      <p:sp>
        <p:nvSpPr>
          <p:cNvPr id="82" name="Text Box 13">
            <a:extLst>
              <a:ext uri="{FF2B5EF4-FFF2-40B4-BE49-F238E27FC236}">
                <a16:creationId xmlns:a16="http://schemas.microsoft.com/office/drawing/2014/main" id="{8847D1E2-18FB-4947-8E34-A5003AA20EF3}"/>
              </a:ext>
            </a:extLst>
          </p:cNvPr>
          <p:cNvSpPr txBox="1">
            <a:spLocks noChangeArrowheads="1"/>
          </p:cNvSpPr>
          <p:nvPr/>
        </p:nvSpPr>
        <p:spPr bwMode="auto">
          <a:xfrm rot="19693591">
            <a:off x="7307184" y="4979244"/>
            <a:ext cx="1369043" cy="4857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200" tIns="8890" rIns="7200" bIns="8890"/>
          <a:lstStyle/>
          <a:p>
            <a:pPr marL="0" marR="0" lvl="0" indent="0" algn="ctr" defTabSz="914400" rtl="0" eaLnBrk="0" fontAlgn="base" latinLnBrk="0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  <a:ea typeface="ＭＳ Ｐゴシック"/>
                <a:cs typeface="+mn-cs"/>
              </a:rPr>
              <a:t>Correlation</a:t>
            </a:r>
          </a:p>
          <a:p>
            <a:pPr marL="0" marR="0" lvl="0" indent="0" algn="ctr" defTabSz="914400" rtl="0" eaLnBrk="0" fontAlgn="base" latinLnBrk="0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  <a:ea typeface="ＭＳ Ｐゴシック"/>
                <a:cs typeface="+mn-cs"/>
              </a:rPr>
              <a:t>(3 years)</a:t>
            </a:r>
          </a:p>
        </p:txBody>
      </p:sp>
      <p:sp>
        <p:nvSpPr>
          <p:cNvPr id="83" name="Text Box 51">
            <a:extLst>
              <a:ext uri="{FF2B5EF4-FFF2-40B4-BE49-F238E27FC236}">
                <a16:creationId xmlns:a16="http://schemas.microsoft.com/office/drawing/2014/main" id="{2F460E57-35AB-4DBA-97B8-88B4C2308ABB}"/>
              </a:ext>
            </a:extLst>
          </p:cNvPr>
          <p:cNvSpPr txBox="1">
            <a:spLocks noChangeArrowheads="1"/>
          </p:cNvSpPr>
          <p:nvPr/>
        </p:nvSpPr>
        <p:spPr bwMode="auto">
          <a:xfrm rot="16211616">
            <a:off x="2670831" y="3329935"/>
            <a:ext cx="20288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/>
                <a:cs typeface="+mn-cs"/>
              </a:rPr>
              <a:t>Strain [Hz</a:t>
            </a:r>
            <a:r>
              <a:rPr kumimoji="1" lang="en-US" altLang="ja-JP" sz="20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/>
                <a:cs typeface="+mn-cs"/>
              </a:rPr>
              <a:t>-1/2</a:t>
            </a: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/>
                <a:cs typeface="+mn-cs"/>
              </a:rPr>
              <a:t>]</a:t>
            </a:r>
          </a:p>
        </p:txBody>
      </p:sp>
      <p:sp>
        <p:nvSpPr>
          <p:cNvPr id="84" name="Text Box 57">
            <a:extLst>
              <a:ext uri="{FF2B5EF4-FFF2-40B4-BE49-F238E27FC236}">
                <a16:creationId xmlns:a16="http://schemas.microsoft.com/office/drawing/2014/main" id="{A2A46844-A1CE-40AB-8D54-D7B9B6F9A05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32960" y="5658347"/>
            <a:ext cx="486251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/>
                <a:cs typeface="+mn-cs"/>
              </a:rPr>
              <a:t>10</a:t>
            </a:r>
            <a:r>
              <a:rPr kumimoji="1" lang="en-US" altLang="ja-JP" sz="20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/>
                <a:cs typeface="+mn-cs"/>
              </a:rPr>
              <a:t>-3      </a:t>
            </a: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/>
                <a:cs typeface="+mn-cs"/>
              </a:rPr>
              <a:t>10</a:t>
            </a:r>
            <a:r>
              <a:rPr kumimoji="1" lang="en-US" altLang="ja-JP" sz="20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/>
                <a:cs typeface="+mn-cs"/>
              </a:rPr>
              <a:t>-2</a:t>
            </a: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/>
                <a:cs typeface="+mn-cs"/>
              </a:rPr>
              <a:t>    10</a:t>
            </a:r>
            <a:r>
              <a:rPr kumimoji="1" lang="en-US" altLang="ja-JP" sz="20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/>
                <a:cs typeface="+mn-cs"/>
              </a:rPr>
              <a:t>-1</a:t>
            </a: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/>
                <a:cs typeface="+mn-cs"/>
              </a:rPr>
              <a:t>     1       10     </a:t>
            </a:r>
            <a:r>
              <a:rPr kumimoji="1" lang="ja-JP" altLang="en-US" sz="2000" b="1" dirty="0">
                <a:solidFill>
                  <a:srgbClr val="000000"/>
                </a:solidFill>
                <a:latin typeface="Arial" charset="0"/>
                <a:ea typeface="ＭＳ Ｐゴシック"/>
              </a:rPr>
              <a:t> </a:t>
            </a: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/>
                <a:cs typeface="+mn-cs"/>
              </a:rPr>
              <a:t>10</a:t>
            </a:r>
            <a:r>
              <a:rPr kumimoji="1" lang="en-US" altLang="ja-JP" sz="20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/>
                <a:cs typeface="+mn-cs"/>
              </a:rPr>
              <a:t>2</a:t>
            </a: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/>
                <a:cs typeface="+mn-cs"/>
              </a:rPr>
              <a:t>     10</a:t>
            </a:r>
            <a:r>
              <a:rPr kumimoji="1" lang="en-US" altLang="ja-JP" sz="20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/>
                <a:cs typeface="+mn-cs"/>
              </a:rPr>
              <a:t>3</a:t>
            </a:r>
          </a:p>
        </p:txBody>
      </p:sp>
      <p:sp>
        <p:nvSpPr>
          <p:cNvPr id="85" name="Text Box 58">
            <a:extLst>
              <a:ext uri="{FF2B5EF4-FFF2-40B4-BE49-F238E27FC236}">
                <a16:creationId xmlns:a16="http://schemas.microsoft.com/office/drawing/2014/main" id="{A553C573-44C1-4938-BDC8-E322D3FFCB2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84382" y="1148681"/>
            <a:ext cx="762000" cy="484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/>
                <a:cs typeface="+mn-cs"/>
              </a:rPr>
              <a:t>10</a:t>
            </a:r>
            <a:r>
              <a:rPr kumimoji="1" lang="en-US" altLang="ja-JP" sz="20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/>
                <a:cs typeface="+mn-cs"/>
              </a:rPr>
              <a:t>-19</a:t>
            </a:r>
          </a:p>
          <a:p>
            <a:pPr marL="0" marR="0" lvl="0" indent="0" algn="l" defTabSz="914400" rtl="0" eaLnBrk="1" fontAlgn="base" latinLnBrk="0" hangingPunct="1">
              <a:lnSpc>
                <a:spcPct val="1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/>
                <a:cs typeface="+mn-cs"/>
              </a:rPr>
              <a:t>10</a:t>
            </a:r>
            <a:r>
              <a:rPr kumimoji="1" lang="en-US" altLang="ja-JP" sz="20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/>
                <a:cs typeface="+mn-cs"/>
              </a:rPr>
              <a:t>-20</a:t>
            </a:r>
          </a:p>
          <a:p>
            <a:pPr marL="0" marR="0" lvl="0" indent="0" algn="l" defTabSz="914400" rtl="0" eaLnBrk="1" fontAlgn="base" latinLnBrk="0" hangingPunct="1">
              <a:lnSpc>
                <a:spcPct val="1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/>
                <a:cs typeface="+mn-cs"/>
              </a:rPr>
              <a:t>10</a:t>
            </a:r>
            <a:r>
              <a:rPr kumimoji="1" lang="en-US" altLang="ja-JP" sz="20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/>
                <a:cs typeface="+mn-cs"/>
              </a:rPr>
              <a:t>-21</a:t>
            </a:r>
          </a:p>
          <a:p>
            <a:pPr marL="0" marR="0" lvl="0" indent="0" algn="l" defTabSz="914400" rtl="0" eaLnBrk="1" fontAlgn="base" latinLnBrk="0" hangingPunct="1">
              <a:lnSpc>
                <a:spcPct val="1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/>
                <a:cs typeface="+mn-cs"/>
              </a:rPr>
              <a:t>10</a:t>
            </a:r>
            <a:r>
              <a:rPr kumimoji="1" lang="en-US" altLang="ja-JP" sz="20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/>
                <a:cs typeface="+mn-cs"/>
              </a:rPr>
              <a:t>-22</a:t>
            </a:r>
          </a:p>
          <a:p>
            <a:pPr marL="0" marR="0" lvl="0" indent="0" algn="l" defTabSz="914400" rtl="0" eaLnBrk="1" fontAlgn="base" latinLnBrk="0" hangingPunct="1">
              <a:lnSpc>
                <a:spcPct val="1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/>
                <a:cs typeface="+mn-cs"/>
              </a:rPr>
              <a:t>10</a:t>
            </a:r>
            <a:r>
              <a:rPr kumimoji="1" lang="en-US" altLang="ja-JP" sz="20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/>
                <a:cs typeface="+mn-cs"/>
              </a:rPr>
              <a:t>-23</a:t>
            </a:r>
          </a:p>
          <a:p>
            <a:pPr marL="0" marR="0" lvl="0" indent="0" algn="l" defTabSz="914400" rtl="0" eaLnBrk="1" fontAlgn="base" latinLnBrk="0" hangingPunct="1">
              <a:lnSpc>
                <a:spcPct val="1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/>
                <a:cs typeface="+mn-cs"/>
              </a:rPr>
              <a:t>10</a:t>
            </a:r>
            <a:r>
              <a:rPr kumimoji="1" lang="en-US" altLang="ja-JP" sz="20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/>
                <a:cs typeface="+mn-cs"/>
              </a:rPr>
              <a:t>-24</a:t>
            </a:r>
          </a:p>
          <a:p>
            <a:pPr marL="0" marR="0" lvl="0" indent="0" algn="l" defTabSz="914400" rtl="0" eaLnBrk="1" fontAlgn="base" latinLnBrk="0" hangingPunct="1">
              <a:lnSpc>
                <a:spcPct val="1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/>
                <a:cs typeface="+mn-cs"/>
              </a:rPr>
              <a:t>10</a:t>
            </a:r>
            <a:r>
              <a:rPr kumimoji="1" lang="en-US" altLang="ja-JP" sz="20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/>
                <a:cs typeface="+mn-cs"/>
              </a:rPr>
              <a:t>-25</a:t>
            </a:r>
          </a:p>
          <a:p>
            <a:pPr marL="0" marR="0" lvl="0" indent="0" algn="l" defTabSz="914400" rtl="0" eaLnBrk="1" fontAlgn="base" latinLnBrk="0" hangingPunct="1">
              <a:lnSpc>
                <a:spcPct val="1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/>
                <a:cs typeface="+mn-cs"/>
              </a:rPr>
              <a:t>10</a:t>
            </a:r>
            <a:r>
              <a:rPr kumimoji="1" lang="en-US" altLang="ja-JP" sz="20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/>
                <a:cs typeface="+mn-cs"/>
              </a:rPr>
              <a:t>-26</a:t>
            </a:r>
          </a:p>
        </p:txBody>
      </p:sp>
      <p:sp>
        <p:nvSpPr>
          <p:cNvPr id="92" name="Text Box 116">
            <a:extLst>
              <a:ext uri="{FF2B5EF4-FFF2-40B4-BE49-F238E27FC236}">
                <a16:creationId xmlns:a16="http://schemas.microsoft.com/office/drawing/2014/main" id="{E9A6ACD7-C573-4B60-BE50-30453898BBF4}"/>
              </a:ext>
            </a:extLst>
          </p:cNvPr>
          <p:cNvSpPr txBox="1">
            <a:spLocks noChangeArrowheads="1"/>
          </p:cNvSpPr>
          <p:nvPr/>
        </p:nvSpPr>
        <p:spPr bwMode="auto">
          <a:xfrm rot="19196786">
            <a:off x="7529031" y="3063177"/>
            <a:ext cx="1114425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200" tIns="8890" rIns="7200" bIns="8890"/>
          <a:lstStyle/>
          <a:p>
            <a:pPr marL="0" marR="0" lvl="0" indent="0" algn="ctr" defTabSz="914400" rtl="0" eaLnBrk="0" fontAlgn="base" latinLnBrk="0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Arial" charset="0"/>
                <a:ea typeface="ＭＳ Ｐゴシック"/>
                <a:cs typeface="+mn-cs"/>
              </a:rPr>
              <a:t>1 cluster</a:t>
            </a:r>
          </a:p>
        </p:txBody>
      </p:sp>
      <p:sp>
        <p:nvSpPr>
          <p:cNvPr id="93" name="Text Box 72">
            <a:extLst>
              <a:ext uri="{FF2B5EF4-FFF2-40B4-BE49-F238E27FC236}">
                <a16:creationId xmlns:a16="http://schemas.microsoft.com/office/drawing/2014/main" id="{8DA24B46-A3EE-42BE-BD1C-624CA240D7DA}"/>
              </a:ext>
            </a:extLst>
          </p:cNvPr>
          <p:cNvSpPr txBox="1">
            <a:spLocks noChangeArrowheads="1"/>
          </p:cNvSpPr>
          <p:nvPr/>
        </p:nvSpPr>
        <p:spPr bwMode="auto">
          <a:xfrm rot="3008740">
            <a:off x="3951215" y="4198736"/>
            <a:ext cx="2533475" cy="314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4295" tIns="8890" rIns="74295" bIns="8890"/>
          <a:lstStyle/>
          <a:p>
            <a:pPr marL="0" marR="0" lvl="0" indent="0" algn="l" defTabSz="914400" rtl="0" eaLnBrk="0" fontAlgn="base" latinLnBrk="0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ＭＳ Ｐゴシック"/>
                <a:cs typeface="+mn-cs"/>
              </a:rPr>
              <a:t>  </a:t>
            </a:r>
            <a:r>
              <a:rPr lang="en-US" altLang="ja-JP" b="1" dirty="0">
                <a:solidFill>
                  <a:srgbClr val="FF0000"/>
                </a:solidFill>
                <a:latin typeface="Arial" charset="0"/>
                <a:ea typeface="ＭＳ Ｐゴシック"/>
              </a:rPr>
              <a:t>PGW </a:t>
            </a:r>
            <a:r>
              <a:rPr kumimoji="0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ＭＳ Ｐゴシック"/>
                <a:cs typeface="+mn-cs"/>
              </a:rPr>
              <a:t>(</a:t>
            </a:r>
            <a:r>
              <a:rPr kumimoji="0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ＭＳ Ｐゴシック"/>
                <a:cs typeface="+mn-cs"/>
                <a:sym typeface="Symbol" pitchFamily="18" charset="2"/>
              </a:rPr>
              <a:t></a:t>
            </a:r>
            <a:r>
              <a:rPr kumimoji="0" lang="en-US" altLang="ja-JP" sz="1800" b="1" i="0" u="none" strike="noStrike" kern="1200" cap="none" spc="0" normalizeH="0" baseline="-25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ＭＳ Ｐゴシック"/>
                <a:cs typeface="+mn-cs"/>
                <a:sym typeface="Symbol" pitchFamily="18" charset="2"/>
              </a:rPr>
              <a:t>GW</a:t>
            </a:r>
            <a:r>
              <a:rPr kumimoji="0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ＭＳ Ｐゴシック"/>
                <a:cs typeface="+mn-cs"/>
                <a:sym typeface="Symbol" pitchFamily="18" charset="2"/>
              </a:rPr>
              <a:t>~1×10</a:t>
            </a:r>
            <a:r>
              <a:rPr kumimoji="0" lang="en-US" altLang="ja-JP" sz="1800" b="1" i="0" u="none" strike="noStrike" kern="1200" cap="none" spc="0" normalizeH="0" baseline="30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ＭＳ Ｐゴシック"/>
                <a:cs typeface="+mn-cs"/>
                <a:sym typeface="Symbol" pitchFamily="18" charset="2"/>
              </a:rPr>
              <a:t>-16</a:t>
            </a:r>
            <a:r>
              <a:rPr kumimoji="0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ＭＳ Ｐゴシック"/>
                <a:cs typeface="+mn-cs"/>
                <a:sym typeface="Symbol" pitchFamily="18" charset="2"/>
              </a:rPr>
              <a:t>)</a:t>
            </a:r>
            <a:endParaRPr kumimoji="0" lang="en-US" altLang="ja-JP" sz="1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charset="0"/>
              <a:ea typeface="ＭＳ Ｐゴシック"/>
              <a:cs typeface="+mn-cs"/>
            </a:endParaRPr>
          </a:p>
        </p:txBody>
      </p:sp>
      <p:cxnSp>
        <p:nvCxnSpPr>
          <p:cNvPr id="109" name="直線コネクタ 108">
            <a:extLst>
              <a:ext uri="{FF2B5EF4-FFF2-40B4-BE49-F238E27FC236}">
                <a16:creationId xmlns:a16="http://schemas.microsoft.com/office/drawing/2014/main" id="{573A30DA-50DA-4C97-B3B1-5F4C041E89FF}"/>
              </a:ext>
            </a:extLst>
          </p:cNvPr>
          <p:cNvCxnSpPr>
            <a:cxnSpLocks/>
          </p:cNvCxnSpPr>
          <p:nvPr/>
        </p:nvCxnSpPr>
        <p:spPr>
          <a:xfrm>
            <a:off x="4490567" y="2978092"/>
            <a:ext cx="2117982" cy="2683961"/>
          </a:xfrm>
          <a:prstGeom prst="line">
            <a:avLst/>
          </a:prstGeom>
          <a:ln w="57150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0" name="グループ化 109">
            <a:extLst>
              <a:ext uri="{FF2B5EF4-FFF2-40B4-BE49-F238E27FC236}">
                <a16:creationId xmlns:a16="http://schemas.microsoft.com/office/drawing/2014/main" id="{5040E704-8BAC-4A08-B220-2E9E27846DCF}"/>
              </a:ext>
            </a:extLst>
          </p:cNvPr>
          <p:cNvGrpSpPr/>
          <p:nvPr/>
        </p:nvGrpSpPr>
        <p:grpSpPr>
          <a:xfrm>
            <a:off x="8672185" y="1506222"/>
            <a:ext cx="90000" cy="4176000"/>
            <a:chOff x="7362000" y="1719000"/>
            <a:chExt cx="90000" cy="3780000"/>
          </a:xfrm>
        </p:grpSpPr>
        <p:cxnSp>
          <p:nvCxnSpPr>
            <p:cNvPr id="133" name="直線コネクタ 132">
              <a:extLst>
                <a:ext uri="{FF2B5EF4-FFF2-40B4-BE49-F238E27FC236}">
                  <a16:creationId xmlns:a16="http://schemas.microsoft.com/office/drawing/2014/main" id="{92D36C15-65EC-42D1-9F21-DDB91462BA5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362000" y="2259000"/>
              <a:ext cx="9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" name="直線コネクタ 133">
              <a:extLst>
                <a:ext uri="{FF2B5EF4-FFF2-40B4-BE49-F238E27FC236}">
                  <a16:creationId xmlns:a16="http://schemas.microsoft.com/office/drawing/2014/main" id="{039C9026-71CE-4241-850C-06BA0242B37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362000" y="2799000"/>
              <a:ext cx="9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5" name="直線コネクタ 134">
              <a:extLst>
                <a:ext uri="{FF2B5EF4-FFF2-40B4-BE49-F238E27FC236}">
                  <a16:creationId xmlns:a16="http://schemas.microsoft.com/office/drawing/2014/main" id="{3C605DE4-0B78-4994-B1C0-38E102FB7AF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362000" y="3339000"/>
              <a:ext cx="9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6" name="直線コネクタ 135">
              <a:extLst>
                <a:ext uri="{FF2B5EF4-FFF2-40B4-BE49-F238E27FC236}">
                  <a16:creationId xmlns:a16="http://schemas.microsoft.com/office/drawing/2014/main" id="{21AA715A-52DA-45BD-A668-EEB42B5B5EA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362000" y="3879000"/>
              <a:ext cx="9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直線コネクタ 136">
              <a:extLst>
                <a:ext uri="{FF2B5EF4-FFF2-40B4-BE49-F238E27FC236}">
                  <a16:creationId xmlns:a16="http://schemas.microsoft.com/office/drawing/2014/main" id="{12FCFA41-7DAF-458F-B725-D86A8715685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362000" y="4419000"/>
              <a:ext cx="9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8" name="直線コネクタ 137">
              <a:extLst>
                <a:ext uri="{FF2B5EF4-FFF2-40B4-BE49-F238E27FC236}">
                  <a16:creationId xmlns:a16="http://schemas.microsoft.com/office/drawing/2014/main" id="{920EAD1B-D98A-42D9-B4F4-328578CE25A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362000" y="4959000"/>
              <a:ext cx="9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直線コネクタ 138">
              <a:extLst>
                <a:ext uri="{FF2B5EF4-FFF2-40B4-BE49-F238E27FC236}">
                  <a16:creationId xmlns:a16="http://schemas.microsoft.com/office/drawing/2014/main" id="{B0CAF611-57E4-456C-8D86-03632B629C7C}"/>
                </a:ext>
              </a:extLst>
            </p:cNvPr>
            <p:cNvCxnSpPr/>
            <p:nvPr/>
          </p:nvCxnSpPr>
          <p:spPr>
            <a:xfrm>
              <a:off x="7452000" y="1719000"/>
              <a:ext cx="0" cy="378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1" name="グループ化 110">
            <a:extLst>
              <a:ext uri="{FF2B5EF4-FFF2-40B4-BE49-F238E27FC236}">
                <a16:creationId xmlns:a16="http://schemas.microsoft.com/office/drawing/2014/main" id="{F58BA0C9-B178-451E-B118-CB5AC5DB8417}"/>
              </a:ext>
            </a:extLst>
          </p:cNvPr>
          <p:cNvGrpSpPr/>
          <p:nvPr/>
        </p:nvGrpSpPr>
        <p:grpSpPr>
          <a:xfrm flipH="1">
            <a:off x="4479087" y="1507620"/>
            <a:ext cx="90000" cy="4176000"/>
            <a:chOff x="7362000" y="1719000"/>
            <a:chExt cx="90000" cy="3780000"/>
          </a:xfrm>
        </p:grpSpPr>
        <p:cxnSp>
          <p:nvCxnSpPr>
            <p:cNvPr id="126" name="直線コネクタ 125">
              <a:extLst>
                <a:ext uri="{FF2B5EF4-FFF2-40B4-BE49-F238E27FC236}">
                  <a16:creationId xmlns:a16="http://schemas.microsoft.com/office/drawing/2014/main" id="{E92F1E5E-87CA-423A-9905-03B52170999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362000" y="2259000"/>
              <a:ext cx="9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直線コネクタ 126">
              <a:extLst>
                <a:ext uri="{FF2B5EF4-FFF2-40B4-BE49-F238E27FC236}">
                  <a16:creationId xmlns:a16="http://schemas.microsoft.com/office/drawing/2014/main" id="{76E5287F-F36C-4D34-B7E1-2A3775FBEF8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362000" y="2799000"/>
              <a:ext cx="9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直線コネクタ 127">
              <a:extLst>
                <a:ext uri="{FF2B5EF4-FFF2-40B4-BE49-F238E27FC236}">
                  <a16:creationId xmlns:a16="http://schemas.microsoft.com/office/drawing/2014/main" id="{AF1BF480-2D6D-4FCF-A4FF-A29EC7FB710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362000" y="3339000"/>
              <a:ext cx="9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9" name="直線コネクタ 128">
              <a:extLst>
                <a:ext uri="{FF2B5EF4-FFF2-40B4-BE49-F238E27FC236}">
                  <a16:creationId xmlns:a16="http://schemas.microsoft.com/office/drawing/2014/main" id="{50B3ADBE-9FD2-4178-BE26-D25C7508E97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362000" y="3879000"/>
              <a:ext cx="9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0" name="直線コネクタ 129">
              <a:extLst>
                <a:ext uri="{FF2B5EF4-FFF2-40B4-BE49-F238E27FC236}">
                  <a16:creationId xmlns:a16="http://schemas.microsoft.com/office/drawing/2014/main" id="{45AB3BD2-4F25-4C5B-A4B2-57A5D976CBA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362000" y="4419000"/>
              <a:ext cx="9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1" name="直線コネクタ 130">
              <a:extLst>
                <a:ext uri="{FF2B5EF4-FFF2-40B4-BE49-F238E27FC236}">
                  <a16:creationId xmlns:a16="http://schemas.microsoft.com/office/drawing/2014/main" id="{8D9FA8CA-2AF1-4BA7-840A-F527E3BA7B2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362000" y="4959000"/>
              <a:ext cx="9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2" name="直線コネクタ 131">
              <a:extLst>
                <a:ext uri="{FF2B5EF4-FFF2-40B4-BE49-F238E27FC236}">
                  <a16:creationId xmlns:a16="http://schemas.microsoft.com/office/drawing/2014/main" id="{61E2C48D-833D-4F41-94FE-475D6C3AA8BA}"/>
                </a:ext>
              </a:extLst>
            </p:cNvPr>
            <p:cNvCxnSpPr/>
            <p:nvPr/>
          </p:nvCxnSpPr>
          <p:spPr>
            <a:xfrm>
              <a:off x="7452000" y="1719000"/>
              <a:ext cx="0" cy="378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2" name="グループ化 111">
            <a:extLst>
              <a:ext uri="{FF2B5EF4-FFF2-40B4-BE49-F238E27FC236}">
                <a16:creationId xmlns:a16="http://schemas.microsoft.com/office/drawing/2014/main" id="{381BBA98-7945-41C4-944A-5488A31DF799}"/>
              </a:ext>
            </a:extLst>
          </p:cNvPr>
          <p:cNvGrpSpPr/>
          <p:nvPr/>
        </p:nvGrpSpPr>
        <p:grpSpPr>
          <a:xfrm>
            <a:off x="4483001" y="1512095"/>
            <a:ext cx="4284000" cy="90000"/>
            <a:chOff x="2729702" y="924865"/>
            <a:chExt cx="3590136" cy="90000"/>
          </a:xfrm>
        </p:grpSpPr>
        <p:cxnSp>
          <p:nvCxnSpPr>
            <p:cNvPr id="120" name="直線コネクタ 119">
              <a:extLst>
                <a:ext uri="{FF2B5EF4-FFF2-40B4-BE49-F238E27FC236}">
                  <a16:creationId xmlns:a16="http://schemas.microsoft.com/office/drawing/2014/main" id="{419DC31A-019D-4305-B2D2-B52F99D0F55E}"/>
                </a:ext>
              </a:extLst>
            </p:cNvPr>
            <p:cNvCxnSpPr>
              <a:cxnSpLocks/>
            </p:cNvCxnSpPr>
            <p:nvPr/>
          </p:nvCxnSpPr>
          <p:spPr>
            <a:xfrm rot="16200000" flipH="1">
              <a:off x="3281273" y="969865"/>
              <a:ext cx="9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直線コネクタ 120">
              <a:extLst>
                <a:ext uri="{FF2B5EF4-FFF2-40B4-BE49-F238E27FC236}">
                  <a16:creationId xmlns:a16="http://schemas.microsoft.com/office/drawing/2014/main" id="{0AE567C3-6C93-4919-A4EA-5BE4CAF1FB42}"/>
                </a:ext>
              </a:extLst>
            </p:cNvPr>
            <p:cNvCxnSpPr>
              <a:cxnSpLocks/>
            </p:cNvCxnSpPr>
            <p:nvPr/>
          </p:nvCxnSpPr>
          <p:spPr>
            <a:xfrm rot="16200000" flipH="1">
              <a:off x="3877845" y="969865"/>
              <a:ext cx="9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直線コネクタ 121">
              <a:extLst>
                <a:ext uri="{FF2B5EF4-FFF2-40B4-BE49-F238E27FC236}">
                  <a16:creationId xmlns:a16="http://schemas.microsoft.com/office/drawing/2014/main" id="{DE45E7B8-19F2-41D6-9E1F-94CCA8F32DD0}"/>
                </a:ext>
              </a:extLst>
            </p:cNvPr>
            <p:cNvCxnSpPr>
              <a:cxnSpLocks/>
            </p:cNvCxnSpPr>
            <p:nvPr/>
          </p:nvCxnSpPr>
          <p:spPr>
            <a:xfrm rot="16200000" flipH="1">
              <a:off x="4474416" y="969865"/>
              <a:ext cx="9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直線コネクタ 122">
              <a:extLst>
                <a:ext uri="{FF2B5EF4-FFF2-40B4-BE49-F238E27FC236}">
                  <a16:creationId xmlns:a16="http://schemas.microsoft.com/office/drawing/2014/main" id="{49335C50-2311-4624-9F58-4614874FB0B0}"/>
                </a:ext>
              </a:extLst>
            </p:cNvPr>
            <p:cNvCxnSpPr>
              <a:cxnSpLocks/>
            </p:cNvCxnSpPr>
            <p:nvPr/>
          </p:nvCxnSpPr>
          <p:spPr>
            <a:xfrm rot="16200000" flipH="1">
              <a:off x="5070988" y="969865"/>
              <a:ext cx="9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直線コネクタ 123">
              <a:extLst>
                <a:ext uri="{FF2B5EF4-FFF2-40B4-BE49-F238E27FC236}">
                  <a16:creationId xmlns:a16="http://schemas.microsoft.com/office/drawing/2014/main" id="{2D3979A4-A159-46B1-8180-F2172F2803DF}"/>
                </a:ext>
              </a:extLst>
            </p:cNvPr>
            <p:cNvCxnSpPr>
              <a:cxnSpLocks/>
            </p:cNvCxnSpPr>
            <p:nvPr/>
          </p:nvCxnSpPr>
          <p:spPr>
            <a:xfrm rot="16200000" flipH="1">
              <a:off x="5667559" y="969865"/>
              <a:ext cx="9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" name="直線コネクタ 124">
              <a:extLst>
                <a:ext uri="{FF2B5EF4-FFF2-40B4-BE49-F238E27FC236}">
                  <a16:creationId xmlns:a16="http://schemas.microsoft.com/office/drawing/2014/main" id="{23DF1335-87CD-445B-BF27-D3B99C2161D4}"/>
                </a:ext>
              </a:extLst>
            </p:cNvPr>
            <p:cNvCxnSpPr>
              <a:cxnSpLocks/>
            </p:cNvCxnSpPr>
            <p:nvPr/>
          </p:nvCxnSpPr>
          <p:spPr>
            <a:xfrm>
              <a:off x="2729702" y="924865"/>
              <a:ext cx="3590136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3" name="グループ化 112">
            <a:extLst>
              <a:ext uri="{FF2B5EF4-FFF2-40B4-BE49-F238E27FC236}">
                <a16:creationId xmlns:a16="http://schemas.microsoft.com/office/drawing/2014/main" id="{D3355AB9-E5DD-4591-9E8F-59434CBC6257}"/>
              </a:ext>
            </a:extLst>
          </p:cNvPr>
          <p:cNvGrpSpPr/>
          <p:nvPr/>
        </p:nvGrpSpPr>
        <p:grpSpPr>
          <a:xfrm flipV="1">
            <a:off x="4476010" y="5590543"/>
            <a:ext cx="4284000" cy="90000"/>
            <a:chOff x="2729702" y="924865"/>
            <a:chExt cx="3590136" cy="90000"/>
          </a:xfrm>
        </p:grpSpPr>
        <p:cxnSp>
          <p:nvCxnSpPr>
            <p:cNvPr id="114" name="直線コネクタ 113">
              <a:extLst>
                <a:ext uri="{FF2B5EF4-FFF2-40B4-BE49-F238E27FC236}">
                  <a16:creationId xmlns:a16="http://schemas.microsoft.com/office/drawing/2014/main" id="{1E06418A-900D-4DBE-BC79-D149C6C7B2D2}"/>
                </a:ext>
              </a:extLst>
            </p:cNvPr>
            <p:cNvCxnSpPr>
              <a:cxnSpLocks/>
            </p:cNvCxnSpPr>
            <p:nvPr/>
          </p:nvCxnSpPr>
          <p:spPr>
            <a:xfrm rot="16200000" flipH="1">
              <a:off x="3281273" y="969865"/>
              <a:ext cx="9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直線コネクタ 114">
              <a:extLst>
                <a:ext uri="{FF2B5EF4-FFF2-40B4-BE49-F238E27FC236}">
                  <a16:creationId xmlns:a16="http://schemas.microsoft.com/office/drawing/2014/main" id="{A572A12F-E41F-4BB7-9539-B2A8A90CEBB9}"/>
                </a:ext>
              </a:extLst>
            </p:cNvPr>
            <p:cNvCxnSpPr>
              <a:cxnSpLocks/>
            </p:cNvCxnSpPr>
            <p:nvPr/>
          </p:nvCxnSpPr>
          <p:spPr>
            <a:xfrm rot="16200000" flipH="1">
              <a:off x="3877845" y="969865"/>
              <a:ext cx="9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直線コネクタ 115">
              <a:extLst>
                <a:ext uri="{FF2B5EF4-FFF2-40B4-BE49-F238E27FC236}">
                  <a16:creationId xmlns:a16="http://schemas.microsoft.com/office/drawing/2014/main" id="{66CD873D-2508-43C6-BE65-0BB7A57618E8}"/>
                </a:ext>
              </a:extLst>
            </p:cNvPr>
            <p:cNvCxnSpPr>
              <a:cxnSpLocks/>
            </p:cNvCxnSpPr>
            <p:nvPr/>
          </p:nvCxnSpPr>
          <p:spPr>
            <a:xfrm rot="16200000" flipH="1">
              <a:off x="4474416" y="969865"/>
              <a:ext cx="9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直線コネクタ 116">
              <a:extLst>
                <a:ext uri="{FF2B5EF4-FFF2-40B4-BE49-F238E27FC236}">
                  <a16:creationId xmlns:a16="http://schemas.microsoft.com/office/drawing/2014/main" id="{4CB51634-DA3E-4394-9E63-098F06E9D774}"/>
                </a:ext>
              </a:extLst>
            </p:cNvPr>
            <p:cNvCxnSpPr>
              <a:cxnSpLocks/>
            </p:cNvCxnSpPr>
            <p:nvPr/>
          </p:nvCxnSpPr>
          <p:spPr>
            <a:xfrm rot="16200000" flipH="1">
              <a:off x="5070988" y="969865"/>
              <a:ext cx="9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直線コネクタ 117">
              <a:extLst>
                <a:ext uri="{FF2B5EF4-FFF2-40B4-BE49-F238E27FC236}">
                  <a16:creationId xmlns:a16="http://schemas.microsoft.com/office/drawing/2014/main" id="{65D53A91-2A0B-4200-BC01-B64E05A6A55C}"/>
                </a:ext>
              </a:extLst>
            </p:cNvPr>
            <p:cNvCxnSpPr>
              <a:cxnSpLocks/>
            </p:cNvCxnSpPr>
            <p:nvPr/>
          </p:nvCxnSpPr>
          <p:spPr>
            <a:xfrm rot="16200000" flipH="1">
              <a:off x="5667559" y="969865"/>
              <a:ext cx="9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直線コネクタ 118">
              <a:extLst>
                <a:ext uri="{FF2B5EF4-FFF2-40B4-BE49-F238E27FC236}">
                  <a16:creationId xmlns:a16="http://schemas.microsoft.com/office/drawing/2014/main" id="{504717C9-8D19-4152-AE69-EC1B26F1D08E}"/>
                </a:ext>
              </a:extLst>
            </p:cNvPr>
            <p:cNvCxnSpPr>
              <a:cxnSpLocks/>
            </p:cNvCxnSpPr>
            <p:nvPr/>
          </p:nvCxnSpPr>
          <p:spPr>
            <a:xfrm>
              <a:off x="2729702" y="924865"/>
              <a:ext cx="3590136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77" name="直線コネクタ 76">
            <a:extLst>
              <a:ext uri="{FF2B5EF4-FFF2-40B4-BE49-F238E27FC236}">
                <a16:creationId xmlns:a16="http://schemas.microsoft.com/office/drawing/2014/main" id="{EE99B6F1-A457-4C47-BF23-3C6266D7FE88}"/>
              </a:ext>
            </a:extLst>
          </p:cNvPr>
          <p:cNvCxnSpPr>
            <a:cxnSpLocks/>
          </p:cNvCxnSpPr>
          <p:nvPr/>
        </p:nvCxnSpPr>
        <p:spPr>
          <a:xfrm>
            <a:off x="4474462" y="2571327"/>
            <a:ext cx="2435929" cy="3110789"/>
          </a:xfrm>
          <a:prstGeom prst="line">
            <a:avLst/>
          </a:prstGeom>
          <a:ln w="57150">
            <a:solidFill>
              <a:srgbClr val="808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0" name="Text Box 72">
            <a:extLst>
              <a:ext uri="{FF2B5EF4-FFF2-40B4-BE49-F238E27FC236}">
                <a16:creationId xmlns:a16="http://schemas.microsoft.com/office/drawing/2014/main" id="{1DA03B32-D0FE-4FB3-A6DE-1A77A6232614}"/>
              </a:ext>
            </a:extLst>
          </p:cNvPr>
          <p:cNvSpPr txBox="1">
            <a:spLocks noChangeArrowheads="1"/>
          </p:cNvSpPr>
          <p:nvPr/>
        </p:nvSpPr>
        <p:spPr bwMode="auto">
          <a:xfrm rot="3118869">
            <a:off x="4655890" y="4074300"/>
            <a:ext cx="2600587" cy="3466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4295" tIns="8890" rIns="74295" bIns="8890"/>
          <a:lstStyle/>
          <a:p>
            <a:pPr marL="0" marR="0" lvl="0" indent="0" algn="l" defTabSz="914400" rtl="0" eaLnBrk="0" fontAlgn="base" latinLnBrk="0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ＭＳ Ｐゴシック"/>
                <a:cs typeface="+mn-cs"/>
              </a:rPr>
              <a:t>  </a:t>
            </a:r>
            <a:r>
              <a:rPr lang="en-US" altLang="ja-JP" b="1" dirty="0">
                <a:solidFill>
                  <a:srgbClr val="808000"/>
                </a:solidFill>
                <a:latin typeface="Arial" charset="0"/>
                <a:ea typeface="ＭＳ Ｐゴシック"/>
              </a:rPr>
              <a:t>PGW </a:t>
            </a:r>
            <a:r>
              <a:rPr kumimoji="0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srgbClr val="808000"/>
                </a:solidFill>
                <a:effectLst/>
                <a:uLnTx/>
                <a:uFillTx/>
                <a:latin typeface="Arial" charset="0"/>
                <a:ea typeface="ＭＳ Ｐゴシック"/>
                <a:cs typeface="+mn-cs"/>
              </a:rPr>
              <a:t>(</a:t>
            </a:r>
            <a:r>
              <a:rPr kumimoji="0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srgbClr val="808000"/>
                </a:solidFill>
                <a:effectLst/>
                <a:uLnTx/>
                <a:uFillTx/>
                <a:latin typeface="Arial" charset="0"/>
                <a:ea typeface="ＭＳ Ｐゴシック"/>
                <a:cs typeface="+mn-cs"/>
                <a:sym typeface="Symbol" pitchFamily="18" charset="2"/>
              </a:rPr>
              <a:t></a:t>
            </a:r>
            <a:r>
              <a:rPr kumimoji="0" lang="en-US" altLang="ja-JP" sz="1800" b="1" i="0" u="none" strike="noStrike" kern="1200" cap="none" spc="0" normalizeH="0" baseline="-25000" noProof="0" dirty="0">
                <a:ln>
                  <a:noFill/>
                </a:ln>
                <a:solidFill>
                  <a:srgbClr val="808000"/>
                </a:solidFill>
                <a:effectLst/>
                <a:uLnTx/>
                <a:uFillTx/>
                <a:latin typeface="Arial" charset="0"/>
                <a:ea typeface="ＭＳ Ｐゴシック"/>
                <a:cs typeface="+mn-cs"/>
                <a:sym typeface="Symbol" pitchFamily="18" charset="2"/>
              </a:rPr>
              <a:t>GW</a:t>
            </a:r>
            <a:r>
              <a:rPr kumimoji="0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srgbClr val="808000"/>
                </a:solidFill>
                <a:effectLst/>
                <a:uLnTx/>
                <a:uFillTx/>
                <a:latin typeface="Arial" charset="0"/>
                <a:ea typeface="ＭＳ Ｐゴシック"/>
                <a:cs typeface="+mn-cs"/>
                <a:sym typeface="Symbol" pitchFamily="18" charset="2"/>
              </a:rPr>
              <a:t>~2×10</a:t>
            </a:r>
            <a:r>
              <a:rPr kumimoji="0" lang="en-US" altLang="ja-JP" sz="1800" b="1" i="0" u="none" strike="noStrike" kern="1200" cap="none" spc="0" normalizeH="0" baseline="30000" noProof="0" dirty="0">
                <a:ln>
                  <a:noFill/>
                </a:ln>
                <a:solidFill>
                  <a:srgbClr val="808000"/>
                </a:solidFill>
                <a:effectLst/>
                <a:uLnTx/>
                <a:uFillTx/>
                <a:latin typeface="Arial" charset="0"/>
                <a:ea typeface="ＭＳ Ｐゴシック"/>
                <a:cs typeface="+mn-cs"/>
                <a:sym typeface="Symbol" pitchFamily="18" charset="2"/>
              </a:rPr>
              <a:t>-15</a:t>
            </a:r>
            <a:r>
              <a:rPr kumimoji="0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srgbClr val="808000"/>
                </a:solidFill>
                <a:effectLst/>
                <a:uLnTx/>
                <a:uFillTx/>
                <a:latin typeface="Arial" charset="0"/>
                <a:ea typeface="ＭＳ Ｐゴシック"/>
                <a:cs typeface="+mn-cs"/>
                <a:sym typeface="Symbol" pitchFamily="18" charset="2"/>
              </a:rPr>
              <a:t>)</a:t>
            </a:r>
            <a:endParaRPr kumimoji="0" lang="en-US" altLang="ja-JP" sz="1800" b="1" i="0" u="none" strike="noStrike" kern="1200" cap="none" spc="0" normalizeH="0" baseline="0" noProof="0" dirty="0">
              <a:ln>
                <a:noFill/>
              </a:ln>
              <a:solidFill>
                <a:srgbClr val="808000"/>
              </a:solidFill>
              <a:effectLst/>
              <a:uLnTx/>
              <a:uFillTx/>
              <a:latin typeface="Arial" charset="0"/>
              <a:ea typeface="ＭＳ Ｐゴシック"/>
              <a:cs typeface="+mn-cs"/>
            </a:endParaRPr>
          </a:p>
        </p:txBody>
      </p:sp>
      <p:sp>
        <p:nvSpPr>
          <p:cNvPr id="91" name="コンテンツ プレースホルダー 2">
            <a:extLst>
              <a:ext uri="{FF2B5EF4-FFF2-40B4-BE49-F238E27FC236}">
                <a16:creationId xmlns:a16="http://schemas.microsoft.com/office/drawing/2014/main" id="{0A4CB897-6038-4BD5-ADA7-393B38C4BF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753298"/>
            <a:ext cx="3724711" cy="4244829"/>
          </a:xfrm>
        </p:spPr>
        <p:txBody>
          <a:bodyPr>
            <a:normAutofit fontScale="92500"/>
          </a:bodyPr>
          <a:lstStyle/>
          <a:p>
            <a:r>
              <a:rPr kumimoji="1" lang="en-US" altLang="ja-JP" dirty="0">
                <a:solidFill>
                  <a:srgbClr val="FF0000"/>
                </a:solidFill>
              </a:rPr>
              <a:t>The upper limit of PGW has been reduced by the Planck observations.</a:t>
            </a:r>
          </a:p>
          <a:p>
            <a:r>
              <a:rPr lang="en-US" altLang="ja-JP" dirty="0">
                <a:solidFill>
                  <a:srgbClr val="009900"/>
                </a:solidFill>
              </a:rPr>
              <a:t>The target sensitivity of DECIGO should be improved to enhance the possibility of  detection of PGW.</a:t>
            </a: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4DD3FD42-DFB5-ED19-1F64-842CEA5F6B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F3694-1D23-4B41-8818-5054C7C30276}" type="slidenum">
              <a:rPr kumimoji="1" lang="ja-JP" altLang="en-US" smtClean="0"/>
              <a:pPr/>
              <a:t>16</a:t>
            </a:fld>
            <a:r>
              <a:rPr kumimoji="1" lang="en-US" altLang="ja-JP"/>
              <a:t>/26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2802818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" grpId="0"/>
      <p:bldP spid="91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317A529-813D-4DFF-8451-36E724ADED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65127"/>
            <a:ext cx="9144000" cy="939972"/>
          </a:xfrm>
        </p:spPr>
        <p:txBody>
          <a:bodyPr>
            <a:noAutofit/>
          </a:bodyPr>
          <a:lstStyle/>
          <a:p>
            <a:r>
              <a:rPr kumimoji="1" lang="en-US" altLang="ja-JP" dirty="0"/>
              <a:t>Procedure of update of design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96FC8A9-2CE4-48F9-AE0A-20C0733B5E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/>
              <a:t>S</a:t>
            </a:r>
            <a:r>
              <a:rPr kumimoji="1" lang="en-US" altLang="ja-JP" dirty="0"/>
              <a:t>tep 1</a:t>
            </a:r>
          </a:p>
          <a:p>
            <a:pPr lvl="1"/>
            <a:r>
              <a:rPr lang="en-US" altLang="ja-JP" dirty="0">
                <a:solidFill>
                  <a:srgbClr val="009900"/>
                </a:solidFill>
              </a:rPr>
              <a:t>Optimization considering only quantum noise</a:t>
            </a:r>
            <a:endParaRPr kumimoji="1" lang="en-US" altLang="ja-JP" dirty="0">
              <a:solidFill>
                <a:srgbClr val="009900"/>
              </a:solidFill>
            </a:endParaRPr>
          </a:p>
          <a:p>
            <a:r>
              <a:rPr lang="en-US" altLang="ja-JP" dirty="0"/>
              <a:t>Step 2</a:t>
            </a:r>
          </a:p>
          <a:p>
            <a:pPr lvl="1"/>
            <a:r>
              <a:rPr lang="en-US" altLang="ja-JP" dirty="0">
                <a:solidFill>
                  <a:srgbClr val="9933FF"/>
                </a:solidFill>
              </a:rPr>
              <a:t>Optimization including other noise sources</a:t>
            </a:r>
          </a:p>
          <a:p>
            <a:pPr lvl="2"/>
            <a:r>
              <a:rPr lang="en-US" altLang="ja-JP" dirty="0"/>
              <a:t>Thermal noise</a:t>
            </a:r>
          </a:p>
          <a:p>
            <a:pPr lvl="2"/>
            <a:r>
              <a:rPr lang="en-US" altLang="ja-JP" dirty="0"/>
              <a:t>Confusion limiting noise by GWs from double white dwarf (DWD) binaries</a:t>
            </a:r>
          </a:p>
          <a:p>
            <a:r>
              <a:rPr lang="en-US" altLang="ja-JP" dirty="0"/>
              <a:t>S</a:t>
            </a:r>
            <a:r>
              <a:rPr kumimoji="1" lang="en-US" altLang="ja-JP" dirty="0"/>
              <a:t>tep 3</a:t>
            </a:r>
          </a:p>
          <a:p>
            <a:pPr lvl="1"/>
            <a:r>
              <a:rPr lang="en-US" altLang="ja-JP" dirty="0">
                <a:solidFill>
                  <a:srgbClr val="FF0000"/>
                </a:solidFill>
              </a:rPr>
              <a:t>Optimization considering practical constraints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0D416EFE-940F-2E64-C3C8-5871C672AC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F3694-1D23-4B41-8818-5054C7C30276}" type="slidenum">
              <a:rPr kumimoji="1" lang="ja-JP" altLang="en-US" smtClean="0"/>
              <a:pPr/>
              <a:t>17</a:t>
            </a:fld>
            <a:r>
              <a:rPr kumimoji="1" lang="en-US" altLang="ja-JP"/>
              <a:t>/26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3214812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7626010-E331-4A30-B849-F621AE9BF3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76462"/>
          </a:xfrm>
        </p:spPr>
        <p:txBody>
          <a:bodyPr>
            <a:normAutofit/>
          </a:bodyPr>
          <a:lstStyle/>
          <a:p>
            <a:r>
              <a:rPr kumimoji="1" lang="en-US" altLang="ja-JP" dirty="0"/>
              <a:t>Step 1: Optimization with quantum noise</a:t>
            </a:r>
            <a:endParaRPr kumimoji="1" lang="ja-JP" altLang="en-US" dirty="0"/>
          </a:p>
        </p:txBody>
      </p:sp>
      <p:pic>
        <p:nvPicPr>
          <p:cNvPr id="7" name="コンテンツ プレースホルダー 6">
            <a:extLst>
              <a:ext uri="{FF2B5EF4-FFF2-40B4-BE49-F238E27FC236}">
                <a16:creationId xmlns:a16="http://schemas.microsoft.com/office/drawing/2014/main" id="{95D3274D-C106-4C40-8A14-B7F517EAB66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3582745" y="1819185"/>
            <a:ext cx="5471257" cy="4103443"/>
          </a:xfrm>
          <a:prstGeom prst="rect">
            <a:avLst/>
          </a:prstGeom>
        </p:spPr>
      </p:pic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2672F86C-3F43-4453-977D-5DEF62B3DFA7}"/>
              </a:ext>
            </a:extLst>
          </p:cNvPr>
          <p:cNvSpPr txBox="1"/>
          <p:nvPr/>
        </p:nvSpPr>
        <p:spPr>
          <a:xfrm>
            <a:off x="771787" y="6060667"/>
            <a:ext cx="714430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"/>
            </a:pPr>
            <a:r>
              <a:rPr lang="en-US" altLang="ja-JP" dirty="0" err="1">
                <a:solidFill>
                  <a:srgbClr val="000000"/>
                </a:solidFill>
                <a:latin typeface="Arial" panose="020B0604020202020204" pitchFamily="34" charset="0"/>
                <a:ea typeface="ＭＳ 明朝" panose="02020609040205080304" pitchFamily="17" charset="-128"/>
                <a:cs typeface="Arial" panose="020B0604020202020204" pitchFamily="34" charset="0"/>
              </a:rPr>
              <a:t>Iwaguchi</a:t>
            </a:r>
            <a:r>
              <a:rPr lang="en-US" altLang="ja-JP" dirty="0">
                <a:solidFill>
                  <a:srgbClr val="000000"/>
                </a:solidFill>
                <a:latin typeface="Arial" panose="020B0604020202020204" pitchFamily="34" charset="0"/>
                <a:ea typeface="ＭＳ 明朝" panose="02020609040205080304" pitchFamily="17" charset="-128"/>
                <a:cs typeface="Arial" panose="020B0604020202020204" pitchFamily="34" charset="0"/>
              </a:rPr>
              <a:t>, et al., Galaxies </a:t>
            </a:r>
            <a:r>
              <a:rPr lang="en-US" altLang="ja-JP" b="1" dirty="0">
                <a:solidFill>
                  <a:srgbClr val="000000"/>
                </a:solidFill>
                <a:latin typeface="Arial" panose="020B0604020202020204" pitchFamily="34" charset="0"/>
                <a:ea typeface="ＭＳ 明朝" panose="02020609040205080304" pitchFamily="17" charset="-128"/>
                <a:cs typeface="Arial" panose="020B0604020202020204" pitchFamily="34" charset="0"/>
              </a:rPr>
              <a:t>9</a:t>
            </a:r>
            <a:r>
              <a:rPr lang="en-US" altLang="ja-JP" dirty="0">
                <a:solidFill>
                  <a:srgbClr val="000000"/>
                </a:solidFill>
                <a:latin typeface="Arial" panose="020B0604020202020204" pitchFamily="34" charset="0"/>
                <a:ea typeface="ＭＳ 明朝" panose="02020609040205080304" pitchFamily="17" charset="-128"/>
                <a:cs typeface="Arial" panose="020B0604020202020204" pitchFamily="34" charset="0"/>
              </a:rPr>
              <a:t> (2021) 9010009</a:t>
            </a:r>
            <a:endParaRPr lang="ja-JP" altLang="ja-JP" dirty="0">
              <a:solidFill>
                <a:srgbClr val="000000"/>
              </a:solidFill>
              <a:latin typeface="Arial" panose="020B0604020202020204" pitchFamily="34" charset="0"/>
              <a:ea typeface="ＭＳ 明朝" panose="02020609040205080304" pitchFamily="17" charset="-128"/>
              <a:cs typeface="Arial" panose="020B0604020202020204" pitchFamily="34" charset="0"/>
            </a:endParaRPr>
          </a:p>
          <a:p>
            <a:pPr marL="342900" lvl="0" indent="-342900">
              <a:buFont typeface="Wingdings" panose="05000000000000000000" pitchFamily="2" charset="2"/>
              <a:buChar char=""/>
            </a:pPr>
            <a:r>
              <a:rPr lang="en-US" altLang="ja-JP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ＭＳ 明朝" panose="02020609040205080304" pitchFamily="17" charset="-128"/>
                <a:cs typeface="Arial" panose="020B0604020202020204" pitchFamily="34" charset="0"/>
              </a:rPr>
              <a:t>Ishikawa,</a:t>
            </a:r>
            <a:r>
              <a:rPr lang="ja-JP" altLang="en-US" dirty="0">
                <a:solidFill>
                  <a:srgbClr val="000000"/>
                </a:solidFill>
                <a:latin typeface="Arial" panose="020B0604020202020204" pitchFamily="34" charset="0"/>
                <a:ea typeface="ＭＳ 明朝" panose="02020609040205080304" pitchFamily="17" charset="-128"/>
                <a:cs typeface="Arial" panose="020B0604020202020204" pitchFamily="34" charset="0"/>
              </a:rPr>
              <a:t> </a:t>
            </a:r>
            <a:r>
              <a:rPr lang="en-US" altLang="ja-JP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ＭＳ 明朝" panose="02020609040205080304" pitchFamily="17" charset="-128"/>
                <a:cs typeface="Arial" panose="020B0604020202020204" pitchFamily="34" charset="0"/>
              </a:rPr>
              <a:t>et al., Galaxies </a:t>
            </a:r>
            <a:r>
              <a:rPr lang="en-US" altLang="ja-JP" sz="18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ＭＳ 明朝" panose="02020609040205080304" pitchFamily="17" charset="-128"/>
                <a:cs typeface="Arial" panose="020B0604020202020204" pitchFamily="34" charset="0"/>
              </a:rPr>
              <a:t>9</a:t>
            </a:r>
            <a:r>
              <a:rPr lang="en-US" altLang="ja-JP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ＭＳ 明朝" panose="02020609040205080304" pitchFamily="17" charset="-128"/>
                <a:cs typeface="Arial" panose="020B0604020202020204" pitchFamily="34" charset="0"/>
              </a:rPr>
              <a:t> (2021) 9010014</a:t>
            </a:r>
            <a:endParaRPr lang="ja-JP" altLang="ja-JP" sz="1800" dirty="0">
              <a:solidFill>
                <a:srgbClr val="000000"/>
              </a:solidFill>
              <a:effectLst/>
              <a:latin typeface="Arial" panose="020B0604020202020204" pitchFamily="34" charset="0"/>
              <a:ea typeface="ＭＳ 明朝" panose="02020609040205080304" pitchFamily="17" charset="-128"/>
              <a:cs typeface="Arial" panose="020B0604020202020204" pitchFamily="34" charset="0"/>
            </a:endParaRP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2E1DAB3-42C3-4107-BC7C-6C0173E9E6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828800"/>
            <a:ext cx="3984770" cy="3590488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20000"/>
              </a:lnSpc>
            </a:pPr>
            <a:r>
              <a:rPr lang="en-US" altLang="ja-JP" dirty="0">
                <a:solidFill>
                  <a:srgbClr val="FF0000"/>
                </a:solidFill>
              </a:rPr>
              <a:t>The following parameters are optimized for the best SNR for a given mirror radius</a:t>
            </a:r>
          </a:p>
          <a:p>
            <a:pPr lvl="1">
              <a:lnSpc>
                <a:spcPct val="120000"/>
              </a:lnSpc>
            </a:pPr>
            <a:r>
              <a:rPr lang="en-US" altLang="ja-JP" dirty="0">
                <a:solidFill>
                  <a:srgbClr val="009900"/>
                </a:solidFill>
              </a:rPr>
              <a:t>Cavity length</a:t>
            </a:r>
          </a:p>
          <a:p>
            <a:pPr lvl="1">
              <a:lnSpc>
                <a:spcPct val="120000"/>
              </a:lnSpc>
            </a:pPr>
            <a:r>
              <a:rPr lang="en-US" altLang="ja-JP" dirty="0">
                <a:solidFill>
                  <a:srgbClr val="009900"/>
                </a:solidFill>
              </a:rPr>
              <a:t>Reflectivity of mirror</a:t>
            </a:r>
          </a:p>
          <a:p>
            <a:pPr lvl="1">
              <a:lnSpc>
                <a:spcPct val="120000"/>
              </a:lnSpc>
            </a:pPr>
            <a:r>
              <a:rPr lang="en-US" altLang="ja-JP" dirty="0">
                <a:solidFill>
                  <a:srgbClr val="009900"/>
                </a:solidFill>
              </a:rPr>
              <a:t>Laser power (up to 100 W)</a:t>
            </a:r>
          </a:p>
          <a:p>
            <a:pPr>
              <a:lnSpc>
                <a:spcPct val="120000"/>
              </a:lnSpc>
            </a:pPr>
            <a:r>
              <a:rPr lang="en-US" altLang="ja-JP" dirty="0">
                <a:solidFill>
                  <a:srgbClr val="6600FF"/>
                </a:solidFill>
              </a:rPr>
              <a:t>Considering only quantum noise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テキスト ボックス 7">
                <a:extLst>
                  <a:ext uri="{FF2B5EF4-FFF2-40B4-BE49-F238E27FC236}">
                    <a16:creationId xmlns:a16="http://schemas.microsoft.com/office/drawing/2014/main" id="{0D41937D-3920-491B-A224-F60663EC845F}"/>
                  </a:ext>
                </a:extLst>
              </p:cNvPr>
              <p:cNvSpPr txBox="1"/>
              <p:nvPr/>
            </p:nvSpPr>
            <p:spPr>
              <a:xfrm>
                <a:off x="101803" y="5125591"/>
                <a:ext cx="3782300" cy="585545"/>
              </a:xfrm>
              <a:prstGeom prst="rect">
                <a:avLst/>
              </a:prstGeom>
              <a:noFill/>
              <a:ln w="38100">
                <a:noFill/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kumimoji="1" lang="en-US" altLang="ja-JP" sz="1500" b="0" i="0" smtClean="0">
                          <a:solidFill>
                            <a:srgbClr val="3843FF"/>
                          </a:solidFill>
                          <a:latin typeface="Cambria Math" panose="02040503050406030204" pitchFamily="18" charset="0"/>
                        </a:rPr>
                        <m:t>SNR</m:t>
                      </m:r>
                      <m:r>
                        <a:rPr kumimoji="1" lang="en-US" altLang="ja-JP" sz="15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kumimoji="1" lang="en-US" altLang="ja-JP" sz="15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kumimoji="1" lang="en-US" altLang="ja-JP" sz="15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  <m:sSup>
                            <m:sSupPr>
                              <m:ctrlPr>
                                <a:rPr kumimoji="1" lang="en-US" altLang="ja-JP" sz="15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sSub>
                                <m:sSubPr>
                                  <m:ctrlPr>
                                    <a:rPr kumimoji="1" lang="en-US" altLang="ja-JP" sz="15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kumimoji="1" lang="en-US" altLang="ja-JP" sz="15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𝐻</m:t>
                                  </m:r>
                                </m:e>
                                <m:sub>
                                  <m:r>
                                    <a:rPr kumimoji="1" lang="en-US" altLang="ja-JP" sz="15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</m:e>
                            <m:sup>
                              <m:r>
                                <a:rPr kumimoji="1" lang="en-US" altLang="ja-JP" sz="15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kumimoji="1" lang="en-US" altLang="ja-JP" sz="15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10</m:t>
                          </m:r>
                          <m:sSup>
                            <m:sSupPr>
                              <m:ctrlPr>
                                <a:rPr kumimoji="1" lang="en-US" altLang="ja-JP" sz="15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kumimoji="1" lang="en-US" altLang="ja-JP" sz="15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𝜋</m:t>
                              </m:r>
                            </m:e>
                            <m:sup>
                              <m:r>
                                <a:rPr kumimoji="1" lang="en-US" altLang="ja-JP" sz="15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ad>
                        <m:radPr>
                          <m:degHide m:val="on"/>
                          <m:ctrlPr>
                            <a:rPr kumimoji="1" lang="en-US" altLang="ja-JP" sz="15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kumimoji="1" lang="en-US" altLang="ja-JP" sz="15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</m:rad>
                      <m:sSup>
                        <m:sSupPr>
                          <m:ctrlPr>
                            <a:rPr kumimoji="1" lang="en-US" altLang="ja-JP" sz="15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kumimoji="1" lang="en-US" altLang="ja-JP" sz="15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nary>
                                <m:naryPr>
                                  <m:ctrlPr>
                                    <a:rPr kumimoji="1" lang="en-US" altLang="ja-JP" sz="15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naryPr>
                                <m:sub>
                                  <m:r>
                                    <m:rPr>
                                      <m:brk m:alnAt="23"/>
                                    </m:rPr>
                                    <a:rPr kumimoji="1" lang="en-US" altLang="ja-JP" sz="1500" b="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  <m:r>
                                    <a:rPr kumimoji="1" lang="en-US" altLang="ja-JP" sz="1500" b="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.1</m:t>
                                  </m:r>
                                </m:sub>
                                <m:sup>
                                  <m:r>
                                    <a:rPr kumimoji="1" lang="en-US" altLang="ja-JP" sz="15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p>
                                <m:e>
                                  <m:f>
                                    <m:fPr>
                                      <m:ctrlPr>
                                        <a:rPr kumimoji="1" lang="en-US" altLang="ja-JP" sz="15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kumimoji="1" lang="en-US" altLang="ja-JP" sz="15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  <m:sSup>
                                        <m:sSupPr>
                                          <m:ctrlPr>
                                            <a:rPr kumimoji="1" lang="en-US" altLang="ja-JP" sz="1500" b="0" i="1" smtClean="0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kumimoji="1" lang="en-US" altLang="ja-JP" sz="1500" b="0" i="1" smtClean="0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𝛾</m:t>
                                          </m:r>
                                        </m:e>
                                        <m:sup>
                                          <m:r>
                                            <a:rPr kumimoji="1" lang="en-US" altLang="ja-JP" sz="1500" b="0" i="1" smtClean="0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sup>
                                      </m:sSup>
                                      <m:d>
                                        <m:dPr>
                                          <m:ctrlPr>
                                            <a:rPr kumimoji="1" lang="en-US" altLang="ja-JP" sz="1500" b="0" i="1" smtClean="0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kumimoji="1" lang="en-US" altLang="ja-JP" sz="1500" b="0" i="1" smtClean="0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𝑓</m:t>
                                          </m:r>
                                        </m:e>
                                      </m:d>
                                      <m:sSubSup>
                                        <m:sSubSupPr>
                                          <m:ctrlPr>
                                            <a:rPr kumimoji="1" lang="en-US" altLang="ja-JP" sz="1500" b="0" i="1" smtClean="0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SupPr>
                                        <m:e>
                                          <m:r>
                                            <m:rPr>
                                              <m:sty m:val="p"/>
                                            </m:rPr>
                                            <a:rPr kumimoji="1" lang="en-US" altLang="ja-JP" sz="1500" b="0" i="0" smtClean="0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Ω</m:t>
                                          </m:r>
                                        </m:e>
                                        <m:sub>
                                          <m:r>
                                            <m:rPr>
                                              <m:sty m:val="p"/>
                                            </m:rPr>
                                            <a:rPr kumimoji="1" lang="en-US" altLang="ja-JP" sz="1500" b="0" i="0" smtClean="0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gw</m:t>
                                          </m:r>
                                        </m:sub>
                                        <m:sup>
                                          <m:r>
                                            <a:rPr kumimoji="1" lang="en-US" altLang="ja-JP" sz="1500" b="0" i="1" smtClean="0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sup>
                                      </m:sSubSup>
                                      <m:d>
                                        <m:dPr>
                                          <m:ctrlPr>
                                            <a:rPr kumimoji="1" lang="en-US" altLang="ja-JP" sz="1500" b="0" i="1" smtClean="0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kumimoji="1" lang="en-US" altLang="ja-JP" sz="1500" b="0" i="1" smtClean="0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𝑓</m:t>
                                          </m:r>
                                        </m:e>
                                      </m:d>
                                    </m:num>
                                    <m:den>
                                      <m:sSup>
                                        <m:sSupPr>
                                          <m:ctrlPr>
                                            <a:rPr kumimoji="1" lang="en-US" altLang="ja-JP" sz="1500" b="0" i="1" smtClean="0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kumimoji="1" lang="en-US" altLang="ja-JP" sz="1500" b="0" i="1" smtClean="0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𝑓</m:t>
                                          </m:r>
                                        </m:e>
                                        <m:sup>
                                          <m:r>
                                            <a:rPr kumimoji="1" lang="en-US" altLang="ja-JP" sz="1500" b="0" i="1" smtClean="0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6</m:t>
                                          </m:r>
                                        </m:sup>
                                      </m:sSup>
                                      <m:sSub>
                                        <m:sSubPr>
                                          <m:ctrlPr>
                                            <a:rPr kumimoji="1" lang="en-US" altLang="ja-JP" sz="1500" b="0" i="1" smtClean="0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kumimoji="1" lang="en-US" altLang="ja-JP" sz="1500" b="0" i="1" smtClean="0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𝑃</m:t>
                                          </m:r>
                                        </m:e>
                                        <m:sub>
                                          <m:r>
                                            <a:rPr kumimoji="1" lang="en-US" altLang="ja-JP" sz="1500" b="0" i="1" smtClean="0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1</m:t>
                                          </m:r>
                                        </m:sub>
                                      </m:sSub>
                                      <m:d>
                                        <m:dPr>
                                          <m:ctrlPr>
                                            <a:rPr kumimoji="1" lang="en-US" altLang="ja-JP" sz="1500" b="0" i="1" smtClean="0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kumimoji="1" lang="en-US" altLang="ja-JP" sz="1500" b="0" i="1" smtClean="0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𝑓</m:t>
                                          </m:r>
                                        </m:e>
                                      </m:d>
                                      <m:sSub>
                                        <m:sSubPr>
                                          <m:ctrlPr>
                                            <a:rPr kumimoji="1" lang="en-US" altLang="ja-JP" sz="1500" b="0" i="1" smtClean="0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kumimoji="1" lang="en-US" altLang="ja-JP" sz="1500" b="0" i="1" smtClean="0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𝑃</m:t>
                                          </m:r>
                                        </m:e>
                                        <m:sub>
                                          <m:r>
                                            <a:rPr kumimoji="1" lang="en-US" altLang="ja-JP" sz="1500" b="0" i="1" smtClean="0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sub>
                                      </m:sSub>
                                      <m:d>
                                        <m:dPr>
                                          <m:ctrlPr>
                                            <a:rPr kumimoji="1" lang="en-US" altLang="ja-JP" sz="1500" b="0" i="1" smtClean="0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kumimoji="1" lang="en-US" altLang="ja-JP" sz="1500" b="0" i="1" smtClean="0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𝑓</m:t>
                                          </m:r>
                                        </m:e>
                                      </m:d>
                                    </m:den>
                                  </m:f>
                                  <m:r>
                                    <m:rPr>
                                      <m:sty m:val="p"/>
                                    </m:rPr>
                                    <a:rPr kumimoji="1" lang="en-US" altLang="ja-JP" sz="1500" b="0" i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d</m:t>
                                  </m:r>
                                  <m:r>
                                    <a:rPr kumimoji="1" lang="en-US" altLang="ja-JP" sz="15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</m:e>
                              </m:nary>
                            </m:e>
                          </m:d>
                        </m:e>
                        <m:sup>
                          <m:r>
                            <a:rPr kumimoji="1" lang="en-US" altLang="ja-JP" sz="15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1/2</m:t>
                          </m:r>
                        </m:sup>
                      </m:sSup>
                    </m:oMath>
                  </m:oMathPara>
                </a14:m>
                <a:endParaRPr kumimoji="1" lang="ja-JP" altLang="en-US" sz="15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8" name="テキスト ボックス 7">
                <a:extLst>
                  <a:ext uri="{FF2B5EF4-FFF2-40B4-BE49-F238E27FC236}">
                    <a16:creationId xmlns:a16="http://schemas.microsoft.com/office/drawing/2014/main" id="{0D41937D-3920-491B-A224-F60663EC845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1803" y="5125591"/>
                <a:ext cx="3782300" cy="585545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6E5EF696-080F-4B72-801E-BE71CABF59FD}"/>
              </a:ext>
            </a:extLst>
          </p:cNvPr>
          <p:cNvSpPr txBox="1"/>
          <p:nvPr/>
        </p:nvSpPr>
        <p:spPr>
          <a:xfrm>
            <a:off x="4221760" y="1631550"/>
            <a:ext cx="332833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dirty="0">
                <a:solidFill>
                  <a:srgbClr val="CC6600"/>
                </a:solidFill>
              </a:rPr>
              <a:t>Constant mirror mass is assumed</a:t>
            </a:r>
            <a:endParaRPr kumimoji="1" lang="ja-JP" altLang="en-US" dirty="0">
              <a:solidFill>
                <a:srgbClr val="CC6600"/>
              </a:solidFill>
            </a:endParaRPr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6FA63D4D-137B-BE19-3BE6-40A89E8ECD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F3694-1D23-4B41-8818-5054C7C30276}" type="slidenum">
              <a:rPr kumimoji="1" lang="ja-JP" altLang="en-US" smtClean="0"/>
              <a:pPr/>
              <a:t>18</a:t>
            </a:fld>
            <a:r>
              <a:rPr kumimoji="1" lang="en-US" altLang="ja-JP"/>
              <a:t>/26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75933836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D2EFCE-28BA-4FBB-8E54-D7314C82CC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65127"/>
            <a:ext cx="9144000" cy="939972"/>
          </a:xfrm>
        </p:spPr>
        <p:txBody>
          <a:bodyPr>
            <a:noAutofit/>
          </a:bodyPr>
          <a:lstStyle/>
          <a:p>
            <a:r>
              <a:rPr kumimoji="1" lang="en-US" dirty="0">
                <a:ea typeface="ＭＳ Ｐゴシック"/>
                <a:cs typeface="Calibri Light"/>
              </a:rPr>
              <a:t>Step 2: Optimization with thermal noise and DWD noise</a:t>
            </a:r>
            <a:endParaRPr kumimoji="1"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EF8FEDF-9666-4A65-9E33-F9FBF8FE4B48}"/>
              </a:ext>
            </a:extLst>
          </p:cNvPr>
          <p:cNvSpPr txBox="1"/>
          <p:nvPr/>
        </p:nvSpPr>
        <p:spPr>
          <a:xfrm>
            <a:off x="113582" y="3958676"/>
            <a:ext cx="6144605" cy="50013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altLang="ja-JP" sz="2800" dirty="0">
                <a:solidFill>
                  <a:srgbClr val="009900"/>
                </a:solidFill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Values/type for each model: 2</a:t>
            </a:r>
            <a:r>
              <a:rPr lang="en-US" altLang="ja-JP" sz="2800" baseline="30000" dirty="0">
                <a:solidFill>
                  <a:srgbClr val="009900"/>
                </a:solidFill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3</a:t>
            </a:r>
            <a:r>
              <a:rPr lang="en-US" altLang="ja-JP" sz="2800" dirty="0">
                <a:solidFill>
                  <a:srgbClr val="009900"/>
                </a:solidFill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 in total</a:t>
            </a:r>
            <a:endParaRPr lang="en-US" sz="2800" dirty="0">
              <a:solidFill>
                <a:srgbClr val="0099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4318D1C0-ED3C-467C-8ECC-4A18C89E64B5}"/>
              </a:ext>
            </a:extLst>
          </p:cNvPr>
          <p:cNvSpPr txBox="1"/>
          <p:nvPr/>
        </p:nvSpPr>
        <p:spPr>
          <a:xfrm>
            <a:off x="193891" y="1584016"/>
            <a:ext cx="3346264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Design</a:t>
            </a:r>
            <a:r>
              <a:rPr kumimoji="1" lang="ja-JP" altLang="en-US" sz="28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ja-JP" sz="28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parameters</a:t>
            </a:r>
          </a:p>
          <a:p>
            <a:endParaRPr kumimoji="1" lang="en-US" altLang="ja-JP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kumimoji="1"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For a given radius, </a:t>
            </a:r>
          </a:p>
          <a:p>
            <a:r>
              <a:rPr kumimoji="1"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optimize the other parameters </a:t>
            </a:r>
          </a:p>
        </p:txBody>
      </p:sp>
      <p:graphicFrame>
        <p:nvGraphicFramePr>
          <p:cNvPr id="3" name="表 3">
            <a:extLst>
              <a:ext uri="{FF2B5EF4-FFF2-40B4-BE49-F238E27FC236}">
                <a16:creationId xmlns:a16="http://schemas.microsoft.com/office/drawing/2014/main" id="{21EC2E1B-990C-49A5-A266-1DA5818CF4A2}"/>
              </a:ext>
            </a:extLst>
          </p:cNvPr>
          <p:cNvGraphicFramePr>
            <a:graphicFrameLocks noGrp="1"/>
          </p:cNvGraphicFramePr>
          <p:nvPr/>
        </p:nvGraphicFramePr>
        <p:xfrm>
          <a:off x="3699544" y="1615115"/>
          <a:ext cx="5184398" cy="21717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92199">
                  <a:extLst>
                    <a:ext uri="{9D8B030D-6E8A-4147-A177-3AD203B41FA5}">
                      <a16:colId xmlns:a16="http://schemas.microsoft.com/office/drawing/2014/main" val="147729486"/>
                    </a:ext>
                  </a:extLst>
                </a:gridCol>
                <a:gridCol w="2592199">
                  <a:extLst>
                    <a:ext uri="{9D8B030D-6E8A-4147-A177-3AD203B41FA5}">
                      <a16:colId xmlns:a16="http://schemas.microsoft.com/office/drawing/2014/main" val="326700108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Parameter</a:t>
                      </a:r>
                      <a:endParaRPr kumimoji="1" lang="ja-JP" altLang="en-US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Range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39621856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Mirror radius</a:t>
                      </a:r>
                      <a:endParaRPr kumimoji="1" lang="ja-JP" altLang="en-US" sz="2400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r>
                        <a:rPr kumimoji="1" lang="ja-JP" altLang="en-US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～</a:t>
                      </a:r>
                      <a:r>
                        <a:rPr kumimoji="1" lang="en-US" altLang="ja-JP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m</a:t>
                      </a:r>
                      <a:endParaRPr kumimoji="1" lang="ja-JP" altLang="en-US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42377032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reflectivity</a:t>
                      </a:r>
                      <a:endParaRPr kumimoji="1" lang="ja-JP" altLang="en-US" sz="2400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r>
                        <a:rPr kumimoji="1" lang="ja-JP" altLang="en-US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～</a:t>
                      </a:r>
                      <a:r>
                        <a:rPr kumimoji="1" lang="en-US" altLang="ja-JP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kumimoji="1" lang="ja-JP" altLang="en-US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36140707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Laser power</a:t>
                      </a:r>
                      <a:endParaRPr kumimoji="1" lang="ja-JP" altLang="en-US" sz="2400" i="0" baseline="-25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r>
                        <a:rPr kumimoji="1" lang="ja-JP" altLang="en-US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～</a:t>
                      </a:r>
                      <a:r>
                        <a:rPr kumimoji="1" lang="en-US" altLang="ja-JP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 W </a:t>
                      </a:r>
                      <a:endParaRPr kumimoji="1" lang="ja-JP" altLang="en-US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2950706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Arm length</a:t>
                      </a:r>
                      <a:endParaRPr kumimoji="1" lang="ja-JP" altLang="en-US" sz="2400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</a:t>
                      </a:r>
                      <a:r>
                        <a:rPr kumimoji="1" lang="ja-JP" altLang="en-US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1" lang="en-US" altLang="ja-JP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limit</a:t>
                      </a:r>
                      <a:endParaRPr kumimoji="1" lang="ja-JP" altLang="en-US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3651715514"/>
                  </a:ext>
                </a:extLst>
              </a:tr>
            </a:tbl>
          </a:graphicData>
        </a:graphic>
      </p:graphicFrame>
      <p:graphicFrame>
        <p:nvGraphicFramePr>
          <p:cNvPr id="11" name="表 3">
            <a:extLst>
              <a:ext uri="{FF2B5EF4-FFF2-40B4-BE49-F238E27FC236}">
                <a16:creationId xmlns:a16="http://schemas.microsoft.com/office/drawing/2014/main" id="{70CFA4C9-A3FF-4CBD-9280-3C9CA7B055B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5705924"/>
              </p:ext>
            </p:extLst>
          </p:nvPr>
        </p:nvGraphicFramePr>
        <p:xfrm>
          <a:off x="159391" y="4493937"/>
          <a:ext cx="8825218" cy="2103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34539">
                  <a:extLst>
                    <a:ext uri="{9D8B030D-6E8A-4147-A177-3AD203B41FA5}">
                      <a16:colId xmlns:a16="http://schemas.microsoft.com/office/drawing/2014/main" val="147729486"/>
                    </a:ext>
                  </a:extLst>
                </a:gridCol>
                <a:gridCol w="4890679">
                  <a:extLst>
                    <a:ext uri="{9D8B030D-6E8A-4147-A177-3AD203B41FA5}">
                      <a16:colId xmlns:a16="http://schemas.microsoft.com/office/drawing/2014/main" val="326700108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Parameter</a:t>
                      </a:r>
                      <a:endParaRPr kumimoji="1" lang="ja-JP" altLang="en-US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Value</a:t>
                      </a:r>
                      <a:endParaRPr kumimoji="1" lang="ja-JP" altLang="en-US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39621856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Cut-off</a:t>
                      </a:r>
                      <a:r>
                        <a:rPr kumimoji="1" lang="ja-JP" altLang="en-US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1" lang="en-US" altLang="ja-JP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frequency</a:t>
                      </a:r>
                      <a:endParaRPr kumimoji="1" lang="ja-JP" altLang="en-US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0.07 Hz / 0.1 Hz</a:t>
                      </a:r>
                      <a:endParaRPr kumimoji="1" lang="ja-JP" altLang="en-US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42377032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Pressure</a:t>
                      </a:r>
                      <a:r>
                        <a:rPr kumimoji="1" lang="ja-JP" altLang="en-US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1" lang="en-US" altLang="ja-JP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inside</a:t>
                      </a:r>
                      <a:r>
                        <a:rPr kumimoji="1" lang="ja-JP" altLang="en-US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1" lang="en-US" altLang="ja-JP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spacecraft</a:t>
                      </a:r>
                      <a:endParaRPr kumimoji="1" lang="ja-JP" altLang="en-US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  <a:r>
                        <a:rPr kumimoji="1" lang="en-US" altLang="ja-JP" sz="2400" baseline="30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-8</a:t>
                      </a:r>
                      <a:r>
                        <a:rPr kumimoji="1" lang="en-US" altLang="ja-JP" sz="24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Pa / 10</a:t>
                      </a:r>
                      <a:r>
                        <a:rPr kumimoji="1" lang="en-US" altLang="ja-JP" sz="2400" baseline="30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-9</a:t>
                      </a:r>
                      <a:r>
                        <a:rPr kumimoji="1" lang="en-US" altLang="ja-JP" sz="24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Pa</a:t>
                      </a:r>
                      <a:endParaRPr kumimoji="1" lang="ja-JP" altLang="en-US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36140707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Mirror model</a:t>
                      </a:r>
                      <a:endParaRPr kumimoji="1" lang="ja-JP" altLang="en-US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Constant mass (100 kg) /</a:t>
                      </a:r>
                      <a:endParaRPr kumimoji="1" lang="en-US" altLang="ja-JP" sz="2400" baseline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kumimoji="1" lang="en-US" altLang="ja-JP" sz="24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Constant thickness (0.5 m, 100 kg)</a:t>
                      </a:r>
                      <a:endParaRPr kumimoji="1" lang="ja-JP" altLang="en-US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2950706000"/>
                  </a:ext>
                </a:extLst>
              </a:tr>
            </a:tbl>
          </a:graphicData>
        </a:graphic>
      </p:graphicFrame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099FCD32-9FC3-628E-B6CC-7A4B606015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F3694-1D23-4B41-8818-5054C7C30276}" type="slidenum">
              <a:rPr kumimoji="1" lang="ja-JP" altLang="en-US" smtClean="0"/>
              <a:pPr/>
              <a:t>19</a:t>
            </a:fld>
            <a:r>
              <a:rPr kumimoji="1" lang="en-US" altLang="ja-JP"/>
              <a:t>/26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4514465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BDB19A9-3DD8-46EF-B907-C0849BB807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Outline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A7236F3-92EA-4B4B-92C3-8F106EB4DD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kumimoji="1" lang="en-US" altLang="ja-JP" sz="4000" dirty="0">
                <a:solidFill>
                  <a:srgbClr val="009900"/>
                </a:solidFill>
              </a:rPr>
              <a:t>Introduction</a:t>
            </a:r>
          </a:p>
          <a:p>
            <a:pPr>
              <a:lnSpc>
                <a:spcPct val="100000"/>
              </a:lnSpc>
            </a:pPr>
            <a:r>
              <a:rPr kumimoji="1" lang="en-US" altLang="ja-JP" sz="4000" dirty="0">
                <a:solidFill>
                  <a:srgbClr val="FF0000"/>
                </a:solidFill>
              </a:rPr>
              <a:t>DECIGO</a:t>
            </a:r>
          </a:p>
          <a:p>
            <a:pPr lvl="1">
              <a:lnSpc>
                <a:spcPct val="100000"/>
              </a:lnSpc>
            </a:pPr>
            <a:r>
              <a:rPr kumimoji="1" lang="en-US" altLang="ja-JP" sz="3200" dirty="0"/>
              <a:t>Design and Science</a:t>
            </a:r>
          </a:p>
          <a:p>
            <a:pPr lvl="1">
              <a:lnSpc>
                <a:spcPct val="100000"/>
              </a:lnSpc>
            </a:pPr>
            <a:r>
              <a:rPr lang="en-US" altLang="ja-JP" sz="3200" dirty="0"/>
              <a:t>Update of design</a:t>
            </a:r>
            <a:endParaRPr kumimoji="1" lang="en-US" altLang="ja-JP" sz="4000" dirty="0"/>
          </a:p>
          <a:p>
            <a:pPr>
              <a:lnSpc>
                <a:spcPct val="100000"/>
              </a:lnSpc>
            </a:pPr>
            <a:r>
              <a:rPr kumimoji="1" lang="en-US" altLang="ja-JP" sz="4000" dirty="0">
                <a:solidFill>
                  <a:srgbClr val="0099FF"/>
                </a:solidFill>
              </a:rPr>
              <a:t>B-DECIGO</a:t>
            </a:r>
          </a:p>
          <a:p>
            <a:pPr lvl="1">
              <a:lnSpc>
                <a:spcPct val="100000"/>
              </a:lnSpc>
            </a:pPr>
            <a:r>
              <a:rPr kumimoji="1" lang="en-US" altLang="ja-JP" sz="3200" dirty="0"/>
              <a:t>Design and Science</a:t>
            </a:r>
            <a:endParaRPr kumimoji="1" lang="en-US" altLang="ja-JP" sz="4000" dirty="0"/>
          </a:p>
          <a:p>
            <a:pPr>
              <a:lnSpc>
                <a:spcPct val="100000"/>
              </a:lnSpc>
            </a:pPr>
            <a:r>
              <a:rPr kumimoji="1" lang="en-US" altLang="ja-JP" sz="4000" dirty="0">
                <a:solidFill>
                  <a:srgbClr val="9933FF"/>
                </a:solidFill>
              </a:rPr>
              <a:t>Summary</a:t>
            </a:r>
            <a:endParaRPr kumimoji="1" lang="ja-JP" altLang="en-US" sz="4000" dirty="0">
              <a:solidFill>
                <a:srgbClr val="9933FF"/>
              </a:solidFill>
            </a:endParaRPr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C3FAAEA9-3A1E-ABD7-0548-9DCB899A79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F3694-1D23-4B41-8818-5054C7C30276}" type="slidenum">
              <a:rPr kumimoji="1" lang="ja-JP" altLang="en-US" smtClean="0"/>
              <a:pPr/>
              <a:t>2</a:t>
            </a:fld>
            <a:r>
              <a:rPr kumimoji="1" lang="en-US" altLang="ja-JP"/>
              <a:t>/26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2626469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図 45">
            <a:extLst>
              <a:ext uri="{FF2B5EF4-FFF2-40B4-BE49-F238E27FC236}">
                <a16:creationId xmlns:a16="http://schemas.microsoft.com/office/drawing/2014/main" id="{73DA1C7B-554B-F825-2A37-B9F09C6F028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1916832"/>
            <a:ext cx="1976247" cy="1463612"/>
          </a:xfrm>
          <a:prstGeom prst="rect">
            <a:avLst/>
          </a:prstGeom>
        </p:spPr>
      </p:pic>
      <p:pic>
        <p:nvPicPr>
          <p:cNvPr id="50" name="図 49">
            <a:extLst>
              <a:ext uri="{FF2B5EF4-FFF2-40B4-BE49-F238E27FC236}">
                <a16:creationId xmlns:a16="http://schemas.microsoft.com/office/drawing/2014/main" id="{21A1C796-B97B-64AA-B824-1EC2AF1C0C1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4005064"/>
            <a:ext cx="1978724" cy="1461135"/>
          </a:xfrm>
          <a:prstGeom prst="rect">
            <a:avLst/>
          </a:prstGeom>
        </p:spPr>
      </p:pic>
      <p:pic>
        <p:nvPicPr>
          <p:cNvPr id="51" name="図 50">
            <a:extLst>
              <a:ext uri="{FF2B5EF4-FFF2-40B4-BE49-F238E27FC236}">
                <a16:creationId xmlns:a16="http://schemas.microsoft.com/office/drawing/2014/main" id="{87BBC22F-3570-B9B2-F113-99D3B488BEE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4248" y="4005064"/>
            <a:ext cx="2001012" cy="1463612"/>
          </a:xfrm>
          <a:prstGeom prst="rect">
            <a:avLst/>
          </a:prstGeom>
        </p:spPr>
      </p:pic>
      <p:pic>
        <p:nvPicPr>
          <p:cNvPr id="49" name="図 48">
            <a:extLst>
              <a:ext uri="{FF2B5EF4-FFF2-40B4-BE49-F238E27FC236}">
                <a16:creationId xmlns:a16="http://schemas.microsoft.com/office/drawing/2014/main" id="{938D94FC-8183-6ACF-ABA5-6704396446C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760" y="4005064"/>
            <a:ext cx="2005965" cy="1463612"/>
          </a:xfrm>
          <a:prstGeom prst="rect">
            <a:avLst/>
          </a:prstGeom>
        </p:spPr>
      </p:pic>
      <p:pic>
        <p:nvPicPr>
          <p:cNvPr id="44" name="図 43">
            <a:extLst>
              <a:ext uri="{FF2B5EF4-FFF2-40B4-BE49-F238E27FC236}">
                <a16:creationId xmlns:a16="http://schemas.microsoft.com/office/drawing/2014/main" id="{FFB3F12F-3613-E61A-4543-6CBE9946696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916832"/>
            <a:ext cx="1978724" cy="1461135"/>
          </a:xfrm>
          <a:prstGeom prst="rect">
            <a:avLst/>
          </a:prstGeom>
        </p:spPr>
      </p:pic>
      <p:pic>
        <p:nvPicPr>
          <p:cNvPr id="45" name="図 44">
            <a:extLst>
              <a:ext uri="{FF2B5EF4-FFF2-40B4-BE49-F238E27FC236}">
                <a16:creationId xmlns:a16="http://schemas.microsoft.com/office/drawing/2014/main" id="{3E7019BD-6625-2CA1-D86C-381F8487CB4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760" y="1916832"/>
            <a:ext cx="2005965" cy="1466088"/>
          </a:xfrm>
          <a:prstGeom prst="rect">
            <a:avLst/>
          </a:prstGeom>
        </p:spPr>
      </p:pic>
      <p:pic>
        <p:nvPicPr>
          <p:cNvPr id="47" name="図 46">
            <a:extLst>
              <a:ext uri="{FF2B5EF4-FFF2-40B4-BE49-F238E27FC236}">
                <a16:creationId xmlns:a16="http://schemas.microsoft.com/office/drawing/2014/main" id="{60143848-B031-B56B-801B-B9F8C511910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4248" y="1916832"/>
            <a:ext cx="2003489" cy="1463612"/>
          </a:xfrm>
          <a:prstGeom prst="rect">
            <a:avLst/>
          </a:prstGeom>
        </p:spPr>
      </p:pic>
      <p:pic>
        <p:nvPicPr>
          <p:cNvPr id="48" name="図 47">
            <a:extLst>
              <a:ext uri="{FF2B5EF4-FFF2-40B4-BE49-F238E27FC236}">
                <a16:creationId xmlns:a16="http://schemas.microsoft.com/office/drawing/2014/main" id="{08BDF17D-0CBB-FD3A-CA53-62ECA4F2EF29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4005064"/>
            <a:ext cx="1973771" cy="1471041"/>
          </a:xfrm>
          <a:prstGeom prst="rect">
            <a:avLst/>
          </a:prstGeom>
        </p:spPr>
      </p:pic>
      <p:sp>
        <p:nvSpPr>
          <p:cNvPr id="2" name="タイトル 1">
            <a:extLst>
              <a:ext uri="{FF2B5EF4-FFF2-40B4-BE49-F238E27FC236}">
                <a16:creationId xmlns:a16="http://schemas.microsoft.com/office/drawing/2014/main" id="{C7D171A0-D224-4B5C-85B2-CA811E3AB1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0"/>
            <a:ext cx="7886700" cy="939972"/>
          </a:xfrm>
        </p:spPr>
        <p:txBody>
          <a:bodyPr/>
          <a:lstStyle/>
          <a:p>
            <a:r>
              <a:rPr kumimoji="1" lang="en-US" altLang="ja-JP" dirty="0"/>
              <a:t>Results</a:t>
            </a:r>
            <a:endParaRPr kumimoji="1" lang="ja-JP" altLang="en-US" dirty="0"/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EF508670-85CB-489B-8765-8526923AE079}"/>
              </a:ext>
            </a:extLst>
          </p:cNvPr>
          <p:cNvSpPr/>
          <p:nvPr/>
        </p:nvSpPr>
        <p:spPr>
          <a:xfrm>
            <a:off x="323528" y="1772816"/>
            <a:ext cx="4104456" cy="3816424"/>
          </a:xfrm>
          <a:prstGeom prst="rect">
            <a:avLst/>
          </a:prstGeom>
          <a:noFill/>
          <a:ln w="25400"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0B042D1E-E552-40A7-8BEE-4AB1EBFCBC68}"/>
              </a:ext>
            </a:extLst>
          </p:cNvPr>
          <p:cNvSpPr/>
          <p:nvPr/>
        </p:nvSpPr>
        <p:spPr>
          <a:xfrm>
            <a:off x="4644007" y="1772816"/>
            <a:ext cx="4176465" cy="3816424"/>
          </a:xfrm>
          <a:prstGeom prst="rect">
            <a:avLst/>
          </a:prstGeom>
          <a:noFill/>
          <a:ln w="25400">
            <a:solidFill>
              <a:srgbClr val="CC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ADABC88F-708B-4B73-99DC-009C10ABEEDD}"/>
              </a:ext>
            </a:extLst>
          </p:cNvPr>
          <p:cNvSpPr txBox="1"/>
          <p:nvPr/>
        </p:nvSpPr>
        <p:spPr>
          <a:xfrm>
            <a:off x="701850" y="5698830"/>
            <a:ext cx="79807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Cut-off frequency: 0.1Hz          </a:t>
            </a:r>
            <a:r>
              <a:rPr lang="en-US" altLang="ja-JP" sz="2400" dirty="0">
                <a:solidFill>
                  <a:srgbClr val="CC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Cut-off frequency: 0.07Hz</a:t>
            </a: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302F2BC2-BC5A-4D97-B380-37B94C966CDB}"/>
              </a:ext>
            </a:extLst>
          </p:cNvPr>
          <p:cNvSpPr/>
          <p:nvPr/>
        </p:nvSpPr>
        <p:spPr>
          <a:xfrm>
            <a:off x="251520" y="1700809"/>
            <a:ext cx="8640960" cy="1956791"/>
          </a:xfrm>
          <a:prstGeom prst="rect">
            <a:avLst/>
          </a:prstGeom>
          <a:noFill/>
          <a:ln w="25400">
            <a:solidFill>
              <a:srgbClr val="0099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C8C4E3C3-AB86-490A-972B-82A7AE489432}"/>
              </a:ext>
            </a:extLst>
          </p:cNvPr>
          <p:cNvSpPr txBox="1"/>
          <p:nvPr/>
        </p:nvSpPr>
        <p:spPr>
          <a:xfrm>
            <a:off x="3203848" y="1196752"/>
            <a:ext cx="29445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>
                <a:solidFill>
                  <a:srgbClr val="0099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Constant thickness</a:t>
            </a:r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361D7045-78E4-4138-88D7-A147CB14C1BA}"/>
              </a:ext>
            </a:extLst>
          </p:cNvPr>
          <p:cNvSpPr/>
          <p:nvPr/>
        </p:nvSpPr>
        <p:spPr>
          <a:xfrm>
            <a:off x="251520" y="3717032"/>
            <a:ext cx="8640960" cy="1944216"/>
          </a:xfrm>
          <a:prstGeom prst="rect">
            <a:avLst/>
          </a:prstGeom>
          <a:noFill/>
          <a:ln w="25400">
            <a:solidFill>
              <a:srgbClr val="9933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8D267C7A-2AD3-43F7-B769-EBB429396886}"/>
              </a:ext>
            </a:extLst>
          </p:cNvPr>
          <p:cNvSpPr txBox="1"/>
          <p:nvPr/>
        </p:nvSpPr>
        <p:spPr>
          <a:xfrm>
            <a:off x="3419872" y="6021288"/>
            <a:ext cx="29445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>
                <a:solidFill>
                  <a:srgbClr val="9933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Constant mass</a:t>
            </a: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9F466545-10E2-487F-ADC1-1AC03FFEAFE2}"/>
              </a:ext>
            </a:extLst>
          </p:cNvPr>
          <p:cNvSpPr/>
          <p:nvPr/>
        </p:nvSpPr>
        <p:spPr>
          <a:xfrm>
            <a:off x="179512" y="1628800"/>
            <a:ext cx="2160239" cy="4104456"/>
          </a:xfrm>
          <a:prstGeom prst="rect">
            <a:avLst/>
          </a:prstGeom>
          <a:noFill/>
          <a:ln w="25400">
            <a:solidFill>
              <a:srgbClr val="33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1B7BA7D8-B1EA-440C-BFF8-8B7BB84B4E67}"/>
              </a:ext>
            </a:extLst>
          </p:cNvPr>
          <p:cNvSpPr/>
          <p:nvPr/>
        </p:nvSpPr>
        <p:spPr>
          <a:xfrm>
            <a:off x="2411761" y="1628800"/>
            <a:ext cx="2088232" cy="4104456"/>
          </a:xfrm>
          <a:prstGeom prst="rect">
            <a:avLst/>
          </a:prstGeom>
          <a:noFill/>
          <a:ln w="25400">
            <a:solidFill>
              <a:srgbClr val="66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BF3DD889-00BF-435A-8AB2-C2E4B42AFCE7}"/>
              </a:ext>
            </a:extLst>
          </p:cNvPr>
          <p:cNvSpPr/>
          <p:nvPr/>
        </p:nvSpPr>
        <p:spPr>
          <a:xfrm>
            <a:off x="4572001" y="1628800"/>
            <a:ext cx="2088232" cy="4104456"/>
          </a:xfrm>
          <a:prstGeom prst="rect">
            <a:avLst/>
          </a:prstGeom>
          <a:noFill/>
          <a:ln w="25400">
            <a:solidFill>
              <a:srgbClr val="33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2361F230-0775-4631-9CF8-689D16579543}"/>
              </a:ext>
            </a:extLst>
          </p:cNvPr>
          <p:cNvSpPr/>
          <p:nvPr/>
        </p:nvSpPr>
        <p:spPr>
          <a:xfrm>
            <a:off x="6732240" y="1628800"/>
            <a:ext cx="2232247" cy="4104456"/>
          </a:xfrm>
          <a:prstGeom prst="rect">
            <a:avLst/>
          </a:prstGeom>
          <a:noFill/>
          <a:ln w="25400">
            <a:solidFill>
              <a:srgbClr val="66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77FCC45C-FB2A-4852-B982-FC541225EC0A}"/>
              </a:ext>
            </a:extLst>
          </p:cNvPr>
          <p:cNvSpPr txBox="1"/>
          <p:nvPr/>
        </p:nvSpPr>
        <p:spPr>
          <a:xfrm>
            <a:off x="755576" y="908720"/>
            <a:ext cx="11982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>
                <a:solidFill>
                  <a:srgbClr val="33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  <a:r>
              <a:rPr lang="en-US" altLang="ja-JP" sz="2400" baseline="30000" dirty="0">
                <a:solidFill>
                  <a:srgbClr val="33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-8</a:t>
            </a:r>
            <a:r>
              <a:rPr lang="en-US" altLang="ja-JP" sz="2400" dirty="0">
                <a:solidFill>
                  <a:srgbClr val="33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Pa</a:t>
            </a: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4D1A5D11-F65C-44D1-AB4A-6FDCD13958CF}"/>
              </a:ext>
            </a:extLst>
          </p:cNvPr>
          <p:cNvSpPr txBox="1"/>
          <p:nvPr/>
        </p:nvSpPr>
        <p:spPr>
          <a:xfrm>
            <a:off x="5076056" y="908720"/>
            <a:ext cx="11982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>
                <a:solidFill>
                  <a:srgbClr val="33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  <a:r>
              <a:rPr lang="en-US" altLang="ja-JP" sz="2400" baseline="30000" dirty="0">
                <a:solidFill>
                  <a:srgbClr val="33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-8</a:t>
            </a:r>
            <a:r>
              <a:rPr lang="en-US" altLang="ja-JP" sz="2400" dirty="0">
                <a:solidFill>
                  <a:srgbClr val="33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Pa</a:t>
            </a: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BE280C4E-B469-4106-95B0-E5F112BA02FD}"/>
              </a:ext>
            </a:extLst>
          </p:cNvPr>
          <p:cNvSpPr txBox="1"/>
          <p:nvPr/>
        </p:nvSpPr>
        <p:spPr>
          <a:xfrm>
            <a:off x="2699792" y="908720"/>
            <a:ext cx="11982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>
                <a:solidFill>
                  <a:srgbClr val="66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  <a:r>
              <a:rPr lang="en-US" altLang="ja-JP" sz="2400" baseline="30000" dirty="0">
                <a:solidFill>
                  <a:srgbClr val="66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-9</a:t>
            </a:r>
            <a:r>
              <a:rPr lang="en-US" altLang="ja-JP" sz="2400" dirty="0">
                <a:solidFill>
                  <a:srgbClr val="66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Pa</a:t>
            </a: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CEC3C9A9-7212-4CD0-871E-2D5C4F55EEDF}"/>
              </a:ext>
            </a:extLst>
          </p:cNvPr>
          <p:cNvSpPr txBox="1"/>
          <p:nvPr/>
        </p:nvSpPr>
        <p:spPr>
          <a:xfrm>
            <a:off x="7092280" y="908720"/>
            <a:ext cx="11982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>
                <a:solidFill>
                  <a:srgbClr val="66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  <a:r>
              <a:rPr lang="en-US" altLang="ja-JP" sz="2400" baseline="30000" dirty="0">
                <a:solidFill>
                  <a:srgbClr val="66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-9</a:t>
            </a:r>
            <a:r>
              <a:rPr lang="en-US" altLang="ja-JP" sz="2400" dirty="0">
                <a:solidFill>
                  <a:srgbClr val="66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Pa</a:t>
            </a:r>
          </a:p>
        </p:txBody>
      </p: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0DBE1DF9-E81B-4FE4-83DF-DB4EECFF3B93}"/>
              </a:ext>
            </a:extLst>
          </p:cNvPr>
          <p:cNvSpPr txBox="1"/>
          <p:nvPr/>
        </p:nvSpPr>
        <p:spPr>
          <a:xfrm>
            <a:off x="61494" y="6488668"/>
            <a:ext cx="542490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"/>
            </a:pPr>
            <a:r>
              <a:rPr lang="en-US" altLang="ja-JP" dirty="0">
                <a:solidFill>
                  <a:srgbClr val="000000"/>
                </a:solidFill>
                <a:latin typeface="Arial" panose="020B0604020202020204" pitchFamily="34" charset="0"/>
                <a:ea typeface="ＭＳ 明朝" panose="02020609040205080304" pitchFamily="17" charset="-128"/>
                <a:cs typeface="Arial" panose="020B0604020202020204" pitchFamily="34" charset="0"/>
              </a:rPr>
              <a:t>Kawasaki, et al., Galaxies </a:t>
            </a:r>
            <a:r>
              <a:rPr lang="en-US" altLang="ja-JP" b="1" dirty="0">
                <a:solidFill>
                  <a:srgbClr val="000000"/>
                </a:solidFill>
                <a:latin typeface="Arial" panose="020B0604020202020204" pitchFamily="34" charset="0"/>
                <a:ea typeface="ＭＳ 明朝" panose="02020609040205080304" pitchFamily="17" charset="-128"/>
                <a:cs typeface="Arial" panose="020B0604020202020204" pitchFamily="34" charset="0"/>
              </a:rPr>
              <a:t>10</a:t>
            </a:r>
            <a:r>
              <a:rPr lang="en-US" altLang="ja-JP" dirty="0">
                <a:solidFill>
                  <a:srgbClr val="000000"/>
                </a:solidFill>
                <a:latin typeface="Arial" panose="020B0604020202020204" pitchFamily="34" charset="0"/>
                <a:ea typeface="ＭＳ 明朝" panose="02020609040205080304" pitchFamily="17" charset="-128"/>
                <a:cs typeface="Arial" panose="020B0604020202020204" pitchFamily="34" charset="0"/>
              </a:rPr>
              <a:t> (2022) 10010025</a:t>
            </a:r>
            <a:endParaRPr lang="ja-JP" altLang="ja-JP" dirty="0">
              <a:solidFill>
                <a:srgbClr val="000000"/>
              </a:solidFill>
              <a:latin typeface="Arial" panose="020B0604020202020204" pitchFamily="34" charset="0"/>
              <a:ea typeface="ＭＳ 明朝" panose="02020609040205080304" pitchFamily="17" charset="-128"/>
              <a:cs typeface="Arial" panose="020B0604020202020204" pitchFamily="34" charset="0"/>
            </a:endParaRPr>
          </a:p>
        </p:txBody>
      </p:sp>
      <p:pic>
        <p:nvPicPr>
          <p:cNvPr id="52" name="図 51">
            <a:extLst>
              <a:ext uri="{FF2B5EF4-FFF2-40B4-BE49-F238E27FC236}">
                <a16:creationId xmlns:a16="http://schemas.microsoft.com/office/drawing/2014/main" id="{727C31BC-1DE3-C3FF-CE9B-CF5B84F3D03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2204864"/>
            <a:ext cx="4006977" cy="2927223"/>
          </a:xfrm>
          <a:prstGeom prst="rect">
            <a:avLst/>
          </a:prstGeom>
        </p:spPr>
      </p:pic>
      <p:pic>
        <p:nvPicPr>
          <p:cNvPr id="53" name="図 52">
            <a:extLst>
              <a:ext uri="{FF2B5EF4-FFF2-40B4-BE49-F238E27FC236}">
                <a16:creationId xmlns:a16="http://schemas.microsoft.com/office/drawing/2014/main" id="{C58BA5C4-1A5A-777F-8A0C-6F57FAADF1CE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2204864"/>
            <a:ext cx="3947541" cy="2942082"/>
          </a:xfrm>
          <a:prstGeom prst="rect">
            <a:avLst/>
          </a:prstGeom>
        </p:spPr>
      </p:pic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BB87835B-3F1A-1C55-35FA-0C69D80FB5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F3694-1D23-4B41-8818-5054C7C30276}" type="slidenum">
              <a:rPr kumimoji="1" lang="ja-JP" altLang="en-US" smtClean="0"/>
              <a:pPr/>
              <a:t>20</a:t>
            </a:fld>
            <a:r>
              <a:rPr kumimoji="1" lang="en-US" altLang="ja-JP"/>
              <a:t>/26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5645509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4" dur="2000" fill="hold"/>
                                        <p:tgtEl>
                                          <p:spTgt spid="48"/>
                                        </p:tgtEl>
                                      </p:cBhvr>
                                      <p:by x="200000" y="200000"/>
                                    </p:animScale>
                                  </p:childTnLst>
                                </p:cTn>
                              </p:par>
                              <p:par>
                                <p:cTn id="105" presetID="42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3.7037E-6 L 0.12049 -0.15972 " pathEditMode="relative" rAng="0" ptsTypes="AA">
                                      <p:cBhvr>
                                        <p:cTn id="106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024" y="-7986"/>
                                    </p:animMotion>
                                  </p:childTnLst>
                                </p:cTn>
                              </p:par>
                              <p:par>
                                <p:cTn id="107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8" dur="2000" fill="hold"/>
                                        <p:tgtEl>
                                          <p:spTgt spid="47"/>
                                        </p:tgtEl>
                                      </p:cBhvr>
                                      <p:by x="200000" y="200000"/>
                                    </p:animScale>
                                  </p:childTnLst>
                                </p:cTn>
                              </p:par>
                              <p:par>
                                <p:cTn id="109" presetID="42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1.11111E-6 L -0.12535 0.14537 " pathEditMode="relative" rAng="0" ptsTypes="AA">
                                      <p:cBhvr>
                                        <p:cTn id="110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267" y="7269"/>
                                    </p:animMotion>
                                  </p:childTnLst>
                                </p:cTn>
                              </p:par>
                              <p:par>
                                <p:cTn id="111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42" presetClass="path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-2.22222E-6 L 0.11233 0.00139 " pathEditMode="relative" rAng="0" ptsTypes="AA">
                                      <p:cBhvr>
                                        <p:cTn id="116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608" y="69"/>
                                    </p:animMotion>
                                  </p:childTnLst>
                                </p:cTn>
                              </p:par>
                              <p:par>
                                <p:cTn id="117" presetID="42" presetClass="path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2.22222E-6 L -0.10487 -0.00185 " pathEditMode="relative" rAng="0" ptsTypes="AA">
                                      <p:cBhvr>
                                        <p:cTn id="118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243" y="-93"/>
                                    </p:animMotion>
                                  </p:childTnLst>
                                </p:cTn>
                              </p:par>
                              <p:par>
                                <p:cTn id="119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42" presetClass="path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452 -1.85185E-6 L 0.22952 -0.00208 " pathEditMode="relative" rAng="0" ptsTypes="AA">
                                      <p:cBhvr>
                                        <p:cTn id="124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250" y="-116"/>
                                    </p:animMotion>
                                  </p:childTnLst>
                                </p:cTn>
                              </p:par>
                              <p:par>
                                <p:cTn id="125" presetID="42" presetClass="path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4.07407E-6 L -0.25539 -0.00208 " pathEditMode="relative" rAng="0" ptsTypes="AA">
                                      <p:cBhvr>
                                        <p:cTn id="126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778" y="-116"/>
                                    </p:animMotion>
                                  </p:childTnLst>
                                </p:cTn>
                              </p:par>
                              <p:par>
                                <p:cTn id="12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1" presetClass="exit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" presetID="1" presetClass="exit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6" grpId="1" animBg="1"/>
      <p:bldP spid="16" grpId="2" animBg="1"/>
      <p:bldP spid="17" grpId="0" animBg="1"/>
      <p:bldP spid="17" grpId="1" animBg="1"/>
      <p:bldP spid="17" grpId="2" animBg="1"/>
      <p:bldP spid="18" grpId="0"/>
      <p:bldP spid="18" grpId="1"/>
      <p:bldP spid="18" grpId="2"/>
      <p:bldP spid="20" grpId="0" animBg="1"/>
      <p:bldP spid="20" grpId="1" animBg="1"/>
      <p:bldP spid="20" grpId="2" animBg="1"/>
      <p:bldP spid="21" grpId="0"/>
      <p:bldP spid="21" grpId="1"/>
      <p:bldP spid="21" grpId="2"/>
      <p:bldP spid="21" grpId="3"/>
      <p:bldP spid="22" grpId="0" animBg="1"/>
      <p:bldP spid="22" grpId="1" animBg="1"/>
      <p:bldP spid="22" grpId="2" animBg="1"/>
      <p:bldP spid="23" grpId="0"/>
      <p:bldP spid="23" grpId="1"/>
      <p:bldP spid="23" grpId="2"/>
      <p:bldP spid="23" grpId="3"/>
      <p:bldP spid="24" grpId="0" animBg="1"/>
      <p:bldP spid="24" grpId="1" animBg="1"/>
      <p:bldP spid="24" grpId="2" animBg="1"/>
      <p:bldP spid="25" grpId="0" animBg="1"/>
      <p:bldP spid="25" grpId="1" animBg="1"/>
      <p:bldP spid="25" grpId="2" animBg="1"/>
      <p:bldP spid="26" grpId="0" animBg="1"/>
      <p:bldP spid="26" grpId="1" animBg="1"/>
      <p:bldP spid="26" grpId="2" animBg="1"/>
      <p:bldP spid="27" grpId="0" animBg="1"/>
      <p:bldP spid="27" grpId="1" animBg="1"/>
      <p:bldP spid="27" grpId="2" animBg="1"/>
      <p:bldP spid="28" grpId="0"/>
      <p:bldP spid="28" grpId="1"/>
      <p:bldP spid="28" grpId="2"/>
      <p:bldP spid="28" grpId="3"/>
      <p:bldP spid="29" grpId="0"/>
      <p:bldP spid="29" grpId="1"/>
      <p:bldP spid="29" grpId="2"/>
      <p:bldP spid="29" grpId="3"/>
      <p:bldP spid="30" grpId="0"/>
      <p:bldP spid="30" grpId="1"/>
      <p:bldP spid="30" grpId="2"/>
      <p:bldP spid="30" grpId="3"/>
      <p:bldP spid="31" grpId="0"/>
      <p:bldP spid="31" grpId="1"/>
      <p:bldP spid="31" grpId="2"/>
      <p:bldP spid="31" grpId="3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23A80E8-CEF5-4E0F-ABC5-C00A60CC31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dirty="0"/>
              <a:t>Step 3: Optimization with practical constraints 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4351B0C-35D2-478B-933E-8888256589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>
                <a:solidFill>
                  <a:srgbClr val="FF0000"/>
                </a:solidFill>
              </a:rPr>
              <a:t>A</a:t>
            </a:r>
            <a:r>
              <a:rPr kumimoji="1" lang="en-US" altLang="ja-JP" dirty="0">
                <a:solidFill>
                  <a:srgbClr val="FF0000"/>
                </a:solidFill>
              </a:rPr>
              <a:t> dedicated team of experts inside the DECIGO working group is now being convened.</a:t>
            </a:r>
          </a:p>
          <a:p>
            <a:r>
              <a:rPr kumimoji="1" lang="en-US" altLang="ja-JP" dirty="0">
                <a:solidFill>
                  <a:srgbClr val="009900"/>
                </a:solidFill>
              </a:rPr>
              <a:t>The team will soon start the final optimization, using the framework that was created in step 2.</a:t>
            </a:r>
            <a:endParaRPr kumimoji="1" lang="ja-JP" altLang="en-US" dirty="0">
              <a:solidFill>
                <a:srgbClr val="009900"/>
              </a:solidFill>
            </a:endParaRPr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574FF9BC-EFBF-4F68-45C8-0B63DB59F2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F3694-1D23-4B41-8818-5054C7C30276}" type="slidenum">
              <a:rPr kumimoji="1" lang="ja-JP" altLang="en-US" smtClean="0"/>
              <a:pPr/>
              <a:t>21</a:t>
            </a:fld>
            <a:r>
              <a:rPr kumimoji="1" lang="en-US" altLang="ja-JP"/>
              <a:t>/26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69776295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2607C646-413F-ABA8-D5EF-160DAE95E0A4}"/>
              </a:ext>
            </a:extLst>
          </p:cNvPr>
          <p:cNvGrpSpPr/>
          <p:nvPr/>
        </p:nvGrpSpPr>
        <p:grpSpPr>
          <a:xfrm>
            <a:off x="1508720" y="1479141"/>
            <a:ext cx="5596485" cy="5125585"/>
            <a:chOff x="3390101" y="1311586"/>
            <a:chExt cx="5596485" cy="5125585"/>
          </a:xfrm>
        </p:grpSpPr>
        <p:sp>
          <p:nvSpPr>
            <p:cNvPr id="17" name="Oval 205">
              <a:extLst>
                <a:ext uri="{FF2B5EF4-FFF2-40B4-BE49-F238E27FC236}">
                  <a16:creationId xmlns:a16="http://schemas.microsoft.com/office/drawing/2014/main" id="{934F62B1-9AFF-74CF-0700-E8F5B55107A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4380151">
              <a:off x="7109852" y="4434282"/>
              <a:ext cx="1795997" cy="1799301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 lIns="74295" tIns="8890" rIns="74295" bIns="8890"/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8" name="Oval 206">
              <a:extLst>
                <a:ext uri="{FF2B5EF4-FFF2-40B4-BE49-F238E27FC236}">
                  <a16:creationId xmlns:a16="http://schemas.microsoft.com/office/drawing/2014/main" id="{F66DBE04-FBA2-C4CF-FAF4-7CED16E7FE9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7200911">
              <a:off x="5357680" y="1372710"/>
              <a:ext cx="1795997" cy="1799301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lIns="74295" tIns="8890" rIns="74295" bIns="8890"/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9" name="Oval 207">
              <a:extLst>
                <a:ext uri="{FF2B5EF4-FFF2-40B4-BE49-F238E27FC236}">
                  <a16:creationId xmlns:a16="http://schemas.microsoft.com/office/drawing/2014/main" id="{E05DA47E-40F4-A096-FD21-AF55EC2936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00043" y="4439264"/>
              <a:ext cx="1797079" cy="1798217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 lIns="74295" tIns="8890" rIns="74295" bIns="8890"/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0" name="Rectangle 208">
              <a:extLst>
                <a:ext uri="{FF2B5EF4-FFF2-40B4-BE49-F238E27FC236}">
                  <a16:creationId xmlns:a16="http://schemas.microsoft.com/office/drawing/2014/main" id="{18761730-DFED-A1D7-DAC8-9F9EE1E75C3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4535559">
              <a:off x="4579196" y="5040837"/>
              <a:ext cx="42180" cy="175487"/>
            </a:xfrm>
            <a:prstGeom prst="rect">
              <a:avLst/>
            </a:prstGeom>
            <a:solidFill>
              <a:srgbClr val="00CCFF"/>
            </a:solidFill>
            <a:ln w="25400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74295" tIns="8890" rIns="74295" bIns="8890"/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1" name="Rectangle 209">
              <a:extLst>
                <a:ext uri="{FF2B5EF4-FFF2-40B4-BE49-F238E27FC236}">
                  <a16:creationId xmlns:a16="http://schemas.microsoft.com/office/drawing/2014/main" id="{69A5D653-E17D-68AA-B2EE-18E67C726C8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679310">
              <a:off x="4696915" y="5251791"/>
              <a:ext cx="37763" cy="175382"/>
            </a:xfrm>
            <a:prstGeom prst="rect">
              <a:avLst/>
            </a:prstGeom>
            <a:solidFill>
              <a:srgbClr val="00CCFF"/>
            </a:solidFill>
            <a:ln w="25400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74295" tIns="8890" rIns="74295" bIns="8890"/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2" name="Rectangle 210">
              <a:extLst>
                <a:ext uri="{FF2B5EF4-FFF2-40B4-BE49-F238E27FC236}">
                  <a16:creationId xmlns:a16="http://schemas.microsoft.com/office/drawing/2014/main" id="{AB8C7DDF-AE74-1EBF-9B36-964FDE8676E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571960">
              <a:off x="4465908" y="5187305"/>
              <a:ext cx="46620" cy="350975"/>
            </a:xfrm>
            <a:prstGeom prst="rect">
              <a:avLst/>
            </a:prstGeom>
            <a:solidFill>
              <a:srgbClr val="00CCFF"/>
            </a:solidFill>
            <a:ln w="25400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74295" tIns="8890" rIns="74295" bIns="8890"/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3" name="Line 211">
              <a:extLst>
                <a:ext uri="{FF2B5EF4-FFF2-40B4-BE49-F238E27FC236}">
                  <a16:creationId xmlns:a16="http://schemas.microsoft.com/office/drawing/2014/main" id="{1A5F7B31-A589-0A2E-9439-FBD3769C7F0E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815036" y="5338372"/>
              <a:ext cx="3274283" cy="0"/>
            </a:xfrm>
            <a:prstGeom prst="line">
              <a:avLst/>
            </a:prstGeom>
            <a:noFill/>
            <a:ln w="50800">
              <a:solidFill>
                <a:srgbClr val="339933"/>
              </a:solidFill>
              <a:round/>
              <a:headEnd/>
              <a:tailEnd/>
            </a:ln>
          </p:spPr>
          <p:txBody>
            <a:bodyPr lIns="74295" tIns="8890" rIns="74295" bIns="8890"/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4" name="Rectangle 212">
              <a:extLst>
                <a:ext uri="{FF2B5EF4-FFF2-40B4-BE49-F238E27FC236}">
                  <a16:creationId xmlns:a16="http://schemas.microsoft.com/office/drawing/2014/main" id="{605A4C7F-24FE-1D4B-98CB-7514052D8E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77273" y="5242911"/>
              <a:ext cx="353196" cy="184262"/>
            </a:xfrm>
            <a:prstGeom prst="rect">
              <a:avLst/>
            </a:prstGeom>
            <a:solidFill>
              <a:srgbClr val="0066FF"/>
            </a:solidFill>
            <a:ln w="25400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74295" tIns="8890" rIns="74295" bIns="8890"/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5" name="Freeform 213">
              <a:extLst>
                <a:ext uri="{FF2B5EF4-FFF2-40B4-BE49-F238E27FC236}">
                  <a16:creationId xmlns:a16="http://schemas.microsoft.com/office/drawing/2014/main" id="{A2799068-5EDC-5CEC-BA44-AE70CB9A0363}"/>
                </a:ext>
              </a:extLst>
            </p:cNvPr>
            <p:cNvSpPr>
              <a:spLocks/>
            </p:cNvSpPr>
            <p:nvPr/>
          </p:nvSpPr>
          <p:spPr bwMode="auto">
            <a:xfrm>
              <a:off x="4856853" y="5269552"/>
              <a:ext cx="77748" cy="139861"/>
            </a:xfrm>
            <a:custGeom>
              <a:avLst/>
              <a:gdLst/>
              <a:ahLst/>
              <a:cxnLst>
                <a:cxn ang="0">
                  <a:pos x="23" y="13"/>
                </a:cxn>
                <a:cxn ang="0">
                  <a:pos x="164" y="16"/>
                </a:cxn>
                <a:cxn ang="0">
                  <a:pos x="140" y="109"/>
                </a:cxn>
                <a:cxn ang="0">
                  <a:pos x="143" y="226"/>
                </a:cxn>
                <a:cxn ang="0">
                  <a:pos x="173" y="307"/>
                </a:cxn>
                <a:cxn ang="0">
                  <a:pos x="113" y="328"/>
                </a:cxn>
                <a:cxn ang="0">
                  <a:pos x="29" y="322"/>
                </a:cxn>
                <a:cxn ang="0">
                  <a:pos x="23" y="298"/>
                </a:cxn>
                <a:cxn ang="0">
                  <a:pos x="53" y="214"/>
                </a:cxn>
                <a:cxn ang="0">
                  <a:pos x="53" y="115"/>
                </a:cxn>
                <a:cxn ang="0">
                  <a:pos x="23" y="37"/>
                </a:cxn>
                <a:cxn ang="0">
                  <a:pos x="23" y="13"/>
                </a:cxn>
              </a:cxnLst>
              <a:rect l="0" t="0" r="r" b="b"/>
              <a:pathLst>
                <a:path w="183" h="331">
                  <a:moveTo>
                    <a:pt x="23" y="13"/>
                  </a:moveTo>
                  <a:cubicBezTo>
                    <a:pt x="46" y="10"/>
                    <a:pt x="145" y="0"/>
                    <a:pt x="164" y="16"/>
                  </a:cubicBezTo>
                  <a:cubicBezTo>
                    <a:pt x="183" y="32"/>
                    <a:pt x="143" y="74"/>
                    <a:pt x="140" y="109"/>
                  </a:cubicBezTo>
                  <a:cubicBezTo>
                    <a:pt x="137" y="144"/>
                    <a:pt x="138" y="193"/>
                    <a:pt x="143" y="226"/>
                  </a:cubicBezTo>
                  <a:cubicBezTo>
                    <a:pt x="148" y="259"/>
                    <a:pt x="178" y="290"/>
                    <a:pt x="173" y="307"/>
                  </a:cubicBezTo>
                  <a:cubicBezTo>
                    <a:pt x="168" y="324"/>
                    <a:pt x="137" y="325"/>
                    <a:pt x="113" y="328"/>
                  </a:cubicBezTo>
                  <a:cubicBezTo>
                    <a:pt x="89" y="331"/>
                    <a:pt x="44" y="327"/>
                    <a:pt x="29" y="322"/>
                  </a:cubicBezTo>
                  <a:cubicBezTo>
                    <a:pt x="14" y="317"/>
                    <a:pt x="19" y="316"/>
                    <a:pt x="23" y="298"/>
                  </a:cubicBezTo>
                  <a:cubicBezTo>
                    <a:pt x="27" y="280"/>
                    <a:pt x="48" y="244"/>
                    <a:pt x="53" y="214"/>
                  </a:cubicBezTo>
                  <a:cubicBezTo>
                    <a:pt x="58" y="184"/>
                    <a:pt x="58" y="144"/>
                    <a:pt x="53" y="115"/>
                  </a:cubicBezTo>
                  <a:cubicBezTo>
                    <a:pt x="48" y="86"/>
                    <a:pt x="28" y="53"/>
                    <a:pt x="23" y="37"/>
                  </a:cubicBezTo>
                  <a:cubicBezTo>
                    <a:pt x="18" y="21"/>
                    <a:pt x="0" y="16"/>
                    <a:pt x="23" y="13"/>
                  </a:cubicBezTo>
                  <a:close/>
                </a:path>
              </a:pathLst>
            </a:custGeom>
            <a:solidFill>
              <a:srgbClr val="00FFFF"/>
            </a:solidFill>
            <a:ln w="25400" cmpd="sng">
              <a:solidFill>
                <a:srgbClr val="000000"/>
              </a:solidFill>
              <a:round/>
              <a:headEnd/>
              <a:tailEnd/>
            </a:ln>
          </p:spPr>
          <p:txBody>
            <a:bodyPr lIns="74295" tIns="8890" rIns="74295" bIns="8890"/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6" name="Line 214">
              <a:extLst>
                <a:ext uri="{FF2B5EF4-FFF2-40B4-BE49-F238E27FC236}">
                  <a16:creationId xmlns:a16="http://schemas.microsoft.com/office/drawing/2014/main" id="{F1CB7B16-F0E4-9B4F-A9E9-79E6C9740BE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861296" y="5271772"/>
              <a:ext cx="68862" cy="444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 lIns="74295" tIns="8890" rIns="74295" bIns="8890"/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7" name="Line 215">
              <a:extLst>
                <a:ext uri="{FF2B5EF4-FFF2-40B4-BE49-F238E27FC236}">
                  <a16:creationId xmlns:a16="http://schemas.microsoft.com/office/drawing/2014/main" id="{F57C8074-EED1-EC0B-223B-69E045ADB52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865739" y="5404973"/>
              <a:ext cx="64419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 lIns="74295" tIns="8890" rIns="74295" bIns="8890"/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28" name="Group 216">
              <a:extLst>
                <a:ext uri="{FF2B5EF4-FFF2-40B4-BE49-F238E27FC236}">
                  <a16:creationId xmlns:a16="http://schemas.microsoft.com/office/drawing/2014/main" id="{F93EDAF2-02C6-D4B5-25E5-8C2183BEF30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141187" y="5089730"/>
              <a:ext cx="593103" cy="497285"/>
              <a:chOff x="4785" y="11039"/>
              <a:chExt cx="829" cy="688"/>
            </a:xfrm>
          </p:grpSpPr>
          <p:sp>
            <p:nvSpPr>
              <p:cNvPr id="211" name="Freeform 217">
                <a:extLst>
                  <a:ext uri="{FF2B5EF4-FFF2-40B4-BE49-F238E27FC236}">
                    <a16:creationId xmlns:a16="http://schemas.microsoft.com/office/drawing/2014/main" id="{ECE65F9B-DFB2-E100-F8BA-E2A80107FB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00" y="11132"/>
                <a:ext cx="233" cy="5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" y="687"/>
                  </a:cxn>
                  <a:cxn ang="0">
                    <a:pos x="312" y="687"/>
                  </a:cxn>
                  <a:cxn ang="0">
                    <a:pos x="258" y="501"/>
                  </a:cxn>
                  <a:cxn ang="0">
                    <a:pos x="246" y="345"/>
                  </a:cxn>
                  <a:cxn ang="0">
                    <a:pos x="261" y="171"/>
                  </a:cxn>
                  <a:cxn ang="0">
                    <a:pos x="306" y="0"/>
                  </a:cxn>
                  <a:cxn ang="0">
                    <a:pos x="0" y="0"/>
                  </a:cxn>
                </a:cxnLst>
                <a:rect l="0" t="0" r="r" b="b"/>
                <a:pathLst>
                  <a:path w="312" h="687">
                    <a:moveTo>
                      <a:pt x="0" y="0"/>
                    </a:moveTo>
                    <a:lnTo>
                      <a:pt x="3" y="687"/>
                    </a:lnTo>
                    <a:lnTo>
                      <a:pt x="312" y="687"/>
                    </a:lnTo>
                    <a:lnTo>
                      <a:pt x="258" y="501"/>
                    </a:lnTo>
                    <a:lnTo>
                      <a:pt x="246" y="345"/>
                    </a:lnTo>
                    <a:lnTo>
                      <a:pt x="261" y="171"/>
                    </a:lnTo>
                    <a:lnTo>
                      <a:pt x="306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CCFF"/>
              </a:solidFill>
              <a:ln w="25400" cmpd="sng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74295" tIns="8890" rIns="74295" bIns="8890"/>
              <a:lstStyle/>
              <a:p>
                <a:pPr marL="0" marR="0" lvl="0" indent="0" algn="l" defTabSz="4572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12" name="Line 218">
                <a:extLst>
                  <a:ext uri="{FF2B5EF4-FFF2-40B4-BE49-F238E27FC236}">
                    <a16:creationId xmlns:a16="http://schemas.microsoft.com/office/drawing/2014/main" id="{A04BB52F-F665-4A72-F562-5751EB1A9AE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798" y="11113"/>
                <a:ext cx="1" cy="549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74295" tIns="8890" rIns="74295" bIns="8890"/>
              <a:lstStyle/>
              <a:p>
                <a:pPr marL="0" marR="0" lvl="0" indent="0" algn="l" defTabSz="4572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13" name="Line 219">
                <a:extLst>
                  <a:ext uri="{FF2B5EF4-FFF2-40B4-BE49-F238E27FC236}">
                    <a16:creationId xmlns:a16="http://schemas.microsoft.com/office/drawing/2014/main" id="{DFA08A10-8B87-EBBC-8254-6F2C0A765CE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787" y="11129"/>
                <a:ext cx="250" cy="2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74295" tIns="8890" rIns="74295" bIns="8890"/>
              <a:lstStyle/>
              <a:p>
                <a:pPr marL="0" marR="0" lvl="0" indent="0" algn="l" defTabSz="4572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14" name="Line 220">
                <a:extLst>
                  <a:ext uri="{FF2B5EF4-FFF2-40B4-BE49-F238E27FC236}">
                    <a16:creationId xmlns:a16="http://schemas.microsoft.com/office/drawing/2014/main" id="{F49D95D4-D22C-6768-AACA-A2D9BD2CD7B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785" y="11645"/>
                <a:ext cx="259" cy="2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74295" tIns="8890" rIns="74295" bIns="8890"/>
              <a:lstStyle/>
              <a:p>
                <a:pPr marL="0" marR="0" lvl="0" indent="0" algn="l" defTabSz="4572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15" name="Arc 221">
                <a:extLst>
                  <a:ext uri="{FF2B5EF4-FFF2-40B4-BE49-F238E27FC236}">
                    <a16:creationId xmlns:a16="http://schemas.microsoft.com/office/drawing/2014/main" id="{735505C3-BE38-36F2-CC47-C284CAD449BB}"/>
                  </a:ext>
                </a:extLst>
              </p:cNvPr>
              <p:cNvSpPr>
                <a:spLocks/>
              </p:cNvSpPr>
              <p:nvPr/>
            </p:nvSpPr>
            <p:spPr bwMode="auto">
              <a:xfrm rot="35128499">
                <a:off x="4917" y="11030"/>
                <a:ext cx="688" cy="706"/>
              </a:xfrm>
              <a:custGeom>
                <a:avLst/>
                <a:gdLst>
                  <a:gd name="G0" fmla="+- 0 0 0"/>
                  <a:gd name="G1" fmla="+- 19786 0 0"/>
                  <a:gd name="G2" fmla="+- 21600 0 0"/>
                  <a:gd name="T0" fmla="*/ 8665 w 19558"/>
                  <a:gd name="T1" fmla="*/ 0 h 19786"/>
                  <a:gd name="T2" fmla="*/ 19558 w 19558"/>
                  <a:gd name="T3" fmla="*/ 10618 h 19786"/>
                  <a:gd name="T4" fmla="*/ 0 w 19558"/>
                  <a:gd name="T5" fmla="*/ 19786 h 197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9558" h="19786" fill="none" extrusionOk="0">
                    <a:moveTo>
                      <a:pt x="8664" y="0"/>
                    </a:moveTo>
                    <a:cubicBezTo>
                      <a:pt x="13463" y="2101"/>
                      <a:pt x="17334" y="5875"/>
                      <a:pt x="19557" y="10618"/>
                    </a:cubicBezTo>
                  </a:path>
                  <a:path w="19558" h="19786" stroke="0" extrusionOk="0">
                    <a:moveTo>
                      <a:pt x="8664" y="0"/>
                    </a:moveTo>
                    <a:cubicBezTo>
                      <a:pt x="13463" y="2101"/>
                      <a:pt x="17334" y="5875"/>
                      <a:pt x="19557" y="10618"/>
                    </a:cubicBezTo>
                    <a:lnTo>
                      <a:pt x="0" y="19786"/>
                    </a:lnTo>
                    <a:close/>
                  </a:path>
                </a:pathLst>
              </a:cu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74295" tIns="8890" rIns="74295" bIns="8890"/>
              <a:lstStyle/>
              <a:p>
                <a:pPr marL="0" marR="0" lvl="0" indent="0" algn="l" defTabSz="4572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29" name="Freeform 222">
              <a:extLst>
                <a:ext uri="{FF2B5EF4-FFF2-40B4-BE49-F238E27FC236}">
                  <a16:creationId xmlns:a16="http://schemas.microsoft.com/office/drawing/2014/main" id="{7FC191A6-1F0F-61B0-99DF-5AC39DB8CB36}"/>
                </a:ext>
              </a:extLst>
            </p:cNvPr>
            <p:cNvSpPr>
              <a:spLocks/>
            </p:cNvSpPr>
            <p:nvPr/>
          </p:nvSpPr>
          <p:spPr bwMode="auto">
            <a:xfrm>
              <a:off x="5054554" y="5242911"/>
              <a:ext cx="2159161" cy="421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0" y="27"/>
                </a:cxn>
                <a:cxn ang="0">
                  <a:pos x="549" y="51"/>
                </a:cxn>
                <a:cxn ang="0">
                  <a:pos x="804" y="57"/>
                </a:cxn>
                <a:cxn ang="0">
                  <a:pos x="1044" y="57"/>
                </a:cxn>
                <a:cxn ang="0">
                  <a:pos x="1290" y="51"/>
                </a:cxn>
                <a:cxn ang="0">
                  <a:pos x="1539" y="39"/>
                </a:cxn>
                <a:cxn ang="0">
                  <a:pos x="1737" y="18"/>
                </a:cxn>
                <a:cxn ang="0">
                  <a:pos x="1884" y="6"/>
                </a:cxn>
              </a:cxnLst>
              <a:rect l="0" t="0" r="r" b="b"/>
              <a:pathLst>
                <a:path w="1884" h="58">
                  <a:moveTo>
                    <a:pt x="0" y="0"/>
                  </a:moveTo>
                  <a:cubicBezTo>
                    <a:pt x="74" y="9"/>
                    <a:pt x="149" y="19"/>
                    <a:pt x="240" y="27"/>
                  </a:cubicBezTo>
                  <a:cubicBezTo>
                    <a:pt x="331" y="35"/>
                    <a:pt x="455" y="46"/>
                    <a:pt x="549" y="51"/>
                  </a:cubicBezTo>
                  <a:cubicBezTo>
                    <a:pt x="643" y="56"/>
                    <a:pt x="722" y="56"/>
                    <a:pt x="804" y="57"/>
                  </a:cubicBezTo>
                  <a:cubicBezTo>
                    <a:pt x="886" y="58"/>
                    <a:pt x="963" y="58"/>
                    <a:pt x="1044" y="57"/>
                  </a:cubicBezTo>
                  <a:cubicBezTo>
                    <a:pt x="1125" y="56"/>
                    <a:pt x="1208" y="54"/>
                    <a:pt x="1290" y="51"/>
                  </a:cubicBezTo>
                  <a:cubicBezTo>
                    <a:pt x="1372" y="48"/>
                    <a:pt x="1465" y="44"/>
                    <a:pt x="1539" y="39"/>
                  </a:cubicBezTo>
                  <a:cubicBezTo>
                    <a:pt x="1613" y="34"/>
                    <a:pt x="1680" y="23"/>
                    <a:pt x="1737" y="18"/>
                  </a:cubicBezTo>
                  <a:cubicBezTo>
                    <a:pt x="1794" y="13"/>
                    <a:pt x="1839" y="9"/>
                    <a:pt x="1884" y="6"/>
                  </a:cubicBezTo>
                </a:path>
              </a:pathLst>
            </a:custGeom>
            <a:noFill/>
            <a:ln w="25400" cmpd="sng">
              <a:solidFill>
                <a:srgbClr val="339933"/>
              </a:solidFill>
              <a:round/>
              <a:headEnd/>
              <a:tailEnd/>
            </a:ln>
          </p:spPr>
          <p:txBody>
            <a:bodyPr lIns="74295" tIns="8890" rIns="74295" bIns="8890"/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0" name="Freeform 223">
              <a:extLst>
                <a:ext uri="{FF2B5EF4-FFF2-40B4-BE49-F238E27FC236}">
                  <a16:creationId xmlns:a16="http://schemas.microsoft.com/office/drawing/2014/main" id="{041A35AA-2918-D270-2103-D710F477A105}"/>
                </a:ext>
              </a:extLst>
            </p:cNvPr>
            <p:cNvSpPr>
              <a:spLocks/>
            </p:cNvSpPr>
            <p:nvPr/>
          </p:nvSpPr>
          <p:spPr bwMode="auto">
            <a:xfrm flipV="1">
              <a:off x="5054554" y="5396093"/>
              <a:ext cx="2159161" cy="3996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0" y="27"/>
                </a:cxn>
                <a:cxn ang="0">
                  <a:pos x="549" y="51"/>
                </a:cxn>
                <a:cxn ang="0">
                  <a:pos x="804" y="57"/>
                </a:cxn>
                <a:cxn ang="0">
                  <a:pos x="1044" y="57"/>
                </a:cxn>
                <a:cxn ang="0">
                  <a:pos x="1290" y="51"/>
                </a:cxn>
                <a:cxn ang="0">
                  <a:pos x="1539" y="39"/>
                </a:cxn>
                <a:cxn ang="0">
                  <a:pos x="1737" y="18"/>
                </a:cxn>
                <a:cxn ang="0">
                  <a:pos x="1884" y="6"/>
                </a:cxn>
              </a:cxnLst>
              <a:rect l="0" t="0" r="r" b="b"/>
              <a:pathLst>
                <a:path w="1884" h="58">
                  <a:moveTo>
                    <a:pt x="0" y="0"/>
                  </a:moveTo>
                  <a:cubicBezTo>
                    <a:pt x="74" y="9"/>
                    <a:pt x="149" y="19"/>
                    <a:pt x="240" y="27"/>
                  </a:cubicBezTo>
                  <a:cubicBezTo>
                    <a:pt x="331" y="35"/>
                    <a:pt x="455" y="46"/>
                    <a:pt x="549" y="51"/>
                  </a:cubicBezTo>
                  <a:cubicBezTo>
                    <a:pt x="643" y="56"/>
                    <a:pt x="722" y="56"/>
                    <a:pt x="804" y="57"/>
                  </a:cubicBezTo>
                  <a:cubicBezTo>
                    <a:pt x="886" y="58"/>
                    <a:pt x="963" y="58"/>
                    <a:pt x="1044" y="57"/>
                  </a:cubicBezTo>
                  <a:cubicBezTo>
                    <a:pt x="1125" y="56"/>
                    <a:pt x="1208" y="54"/>
                    <a:pt x="1290" y="51"/>
                  </a:cubicBezTo>
                  <a:cubicBezTo>
                    <a:pt x="1372" y="48"/>
                    <a:pt x="1465" y="44"/>
                    <a:pt x="1539" y="39"/>
                  </a:cubicBezTo>
                  <a:cubicBezTo>
                    <a:pt x="1613" y="34"/>
                    <a:pt x="1680" y="23"/>
                    <a:pt x="1737" y="18"/>
                  </a:cubicBezTo>
                  <a:cubicBezTo>
                    <a:pt x="1794" y="13"/>
                    <a:pt x="1839" y="9"/>
                    <a:pt x="1884" y="6"/>
                  </a:cubicBezTo>
                </a:path>
              </a:pathLst>
            </a:custGeom>
            <a:noFill/>
            <a:ln w="25400" cmpd="sng">
              <a:solidFill>
                <a:srgbClr val="339933"/>
              </a:solidFill>
              <a:round/>
              <a:headEnd/>
              <a:tailEnd/>
            </a:ln>
          </p:spPr>
          <p:txBody>
            <a:bodyPr lIns="74295" tIns="8890" rIns="74295" bIns="8890"/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1" name="Freeform 224">
              <a:extLst>
                <a:ext uri="{FF2B5EF4-FFF2-40B4-BE49-F238E27FC236}">
                  <a16:creationId xmlns:a16="http://schemas.microsoft.com/office/drawing/2014/main" id="{EDAEB8FD-2CC6-0354-E257-B08F719C8C89}"/>
                </a:ext>
              </a:extLst>
            </p:cNvPr>
            <p:cNvSpPr>
              <a:spLocks/>
            </p:cNvSpPr>
            <p:nvPr/>
          </p:nvSpPr>
          <p:spPr bwMode="auto">
            <a:xfrm rot="2663462">
              <a:off x="4952372" y="5236251"/>
              <a:ext cx="213250" cy="213122"/>
            </a:xfrm>
            <a:custGeom>
              <a:avLst/>
              <a:gdLst/>
              <a:ahLst/>
              <a:cxnLst>
                <a:cxn ang="0">
                  <a:pos x="8" y="7"/>
                </a:cxn>
                <a:cxn ang="0">
                  <a:pos x="20" y="70"/>
                </a:cxn>
                <a:cxn ang="0">
                  <a:pos x="86" y="142"/>
                </a:cxn>
                <a:cxn ang="0">
                  <a:pos x="155" y="187"/>
                </a:cxn>
                <a:cxn ang="0">
                  <a:pos x="203" y="193"/>
                </a:cxn>
                <a:cxn ang="0">
                  <a:pos x="170" y="118"/>
                </a:cxn>
                <a:cxn ang="0">
                  <a:pos x="116" y="61"/>
                </a:cxn>
                <a:cxn ang="0">
                  <a:pos x="68" y="31"/>
                </a:cxn>
                <a:cxn ang="0">
                  <a:pos x="8" y="7"/>
                </a:cxn>
              </a:cxnLst>
              <a:rect l="0" t="0" r="r" b="b"/>
              <a:pathLst>
                <a:path w="205" h="204">
                  <a:moveTo>
                    <a:pt x="8" y="7"/>
                  </a:moveTo>
                  <a:cubicBezTo>
                    <a:pt x="0" y="14"/>
                    <a:pt x="7" y="47"/>
                    <a:pt x="20" y="70"/>
                  </a:cubicBezTo>
                  <a:cubicBezTo>
                    <a:pt x="33" y="93"/>
                    <a:pt x="64" y="123"/>
                    <a:pt x="86" y="142"/>
                  </a:cubicBezTo>
                  <a:cubicBezTo>
                    <a:pt x="108" y="161"/>
                    <a:pt x="136" y="179"/>
                    <a:pt x="155" y="187"/>
                  </a:cubicBezTo>
                  <a:cubicBezTo>
                    <a:pt x="174" y="195"/>
                    <a:pt x="201" y="204"/>
                    <a:pt x="203" y="193"/>
                  </a:cubicBezTo>
                  <a:cubicBezTo>
                    <a:pt x="205" y="182"/>
                    <a:pt x="184" y="140"/>
                    <a:pt x="170" y="118"/>
                  </a:cubicBezTo>
                  <a:cubicBezTo>
                    <a:pt x="156" y="96"/>
                    <a:pt x="133" y="75"/>
                    <a:pt x="116" y="61"/>
                  </a:cubicBezTo>
                  <a:cubicBezTo>
                    <a:pt x="99" y="47"/>
                    <a:pt x="86" y="39"/>
                    <a:pt x="68" y="31"/>
                  </a:cubicBezTo>
                  <a:cubicBezTo>
                    <a:pt x="50" y="23"/>
                    <a:pt x="16" y="0"/>
                    <a:pt x="8" y="7"/>
                  </a:cubicBezTo>
                  <a:close/>
                </a:path>
              </a:pathLst>
            </a:custGeom>
            <a:solidFill>
              <a:srgbClr val="00FFFF"/>
            </a:solidFill>
            <a:ln w="25400" cmpd="sng">
              <a:solidFill>
                <a:srgbClr val="000000"/>
              </a:solidFill>
              <a:round/>
              <a:headEnd/>
              <a:tailEnd/>
            </a:ln>
          </p:spPr>
          <p:txBody>
            <a:bodyPr lIns="74295" tIns="8890" rIns="74295" bIns="8890"/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2" name="Freeform 225">
              <a:extLst>
                <a:ext uri="{FF2B5EF4-FFF2-40B4-BE49-F238E27FC236}">
                  <a16:creationId xmlns:a16="http://schemas.microsoft.com/office/drawing/2014/main" id="{FBF41255-C996-C95E-6221-0D72B5E47336}"/>
                </a:ext>
              </a:extLst>
            </p:cNvPr>
            <p:cNvSpPr>
              <a:spLocks/>
            </p:cNvSpPr>
            <p:nvPr/>
          </p:nvSpPr>
          <p:spPr bwMode="auto">
            <a:xfrm>
              <a:off x="5247812" y="5242911"/>
              <a:ext cx="2003666" cy="197582"/>
            </a:xfrm>
            <a:custGeom>
              <a:avLst/>
              <a:gdLst/>
              <a:ahLst/>
              <a:cxnLst>
                <a:cxn ang="0">
                  <a:pos x="45" y="30"/>
                </a:cxn>
                <a:cxn ang="0">
                  <a:pos x="30" y="171"/>
                </a:cxn>
                <a:cxn ang="0">
                  <a:pos x="45" y="327"/>
                </a:cxn>
                <a:cxn ang="0">
                  <a:pos x="126" y="315"/>
                </a:cxn>
                <a:cxn ang="0">
                  <a:pos x="735" y="303"/>
                </a:cxn>
                <a:cxn ang="0">
                  <a:pos x="1605" y="279"/>
                </a:cxn>
                <a:cxn ang="0">
                  <a:pos x="2607" y="300"/>
                </a:cxn>
                <a:cxn ang="0">
                  <a:pos x="3330" y="333"/>
                </a:cxn>
                <a:cxn ang="0">
                  <a:pos x="3648" y="351"/>
                </a:cxn>
                <a:cxn ang="0">
                  <a:pos x="3672" y="249"/>
                </a:cxn>
                <a:cxn ang="0">
                  <a:pos x="3672" y="171"/>
                </a:cxn>
                <a:cxn ang="0">
                  <a:pos x="3690" y="36"/>
                </a:cxn>
                <a:cxn ang="0">
                  <a:pos x="3660" y="12"/>
                </a:cxn>
                <a:cxn ang="0">
                  <a:pos x="3594" y="6"/>
                </a:cxn>
                <a:cxn ang="0">
                  <a:pos x="2991" y="51"/>
                </a:cxn>
                <a:cxn ang="0">
                  <a:pos x="1911" y="75"/>
                </a:cxn>
                <a:cxn ang="0">
                  <a:pos x="1065" y="78"/>
                </a:cxn>
                <a:cxn ang="0">
                  <a:pos x="303" y="51"/>
                </a:cxn>
                <a:cxn ang="0">
                  <a:pos x="45" y="30"/>
                </a:cxn>
              </a:cxnLst>
              <a:rect l="0" t="0" r="r" b="b"/>
              <a:pathLst>
                <a:path w="3705" h="365">
                  <a:moveTo>
                    <a:pt x="45" y="30"/>
                  </a:moveTo>
                  <a:cubicBezTo>
                    <a:pt x="0" y="50"/>
                    <a:pt x="30" y="122"/>
                    <a:pt x="30" y="171"/>
                  </a:cubicBezTo>
                  <a:cubicBezTo>
                    <a:pt x="30" y="220"/>
                    <a:pt x="29" y="303"/>
                    <a:pt x="45" y="327"/>
                  </a:cubicBezTo>
                  <a:cubicBezTo>
                    <a:pt x="61" y="351"/>
                    <a:pt x="11" y="319"/>
                    <a:pt x="126" y="315"/>
                  </a:cubicBezTo>
                  <a:cubicBezTo>
                    <a:pt x="241" y="311"/>
                    <a:pt x="489" y="309"/>
                    <a:pt x="735" y="303"/>
                  </a:cubicBezTo>
                  <a:cubicBezTo>
                    <a:pt x="981" y="297"/>
                    <a:pt x="1293" y="279"/>
                    <a:pt x="1605" y="279"/>
                  </a:cubicBezTo>
                  <a:cubicBezTo>
                    <a:pt x="1917" y="279"/>
                    <a:pt x="2320" y="291"/>
                    <a:pt x="2607" y="300"/>
                  </a:cubicBezTo>
                  <a:cubicBezTo>
                    <a:pt x="2894" y="309"/>
                    <a:pt x="3157" y="325"/>
                    <a:pt x="3330" y="333"/>
                  </a:cubicBezTo>
                  <a:cubicBezTo>
                    <a:pt x="3503" y="341"/>
                    <a:pt x="3591" y="365"/>
                    <a:pt x="3648" y="351"/>
                  </a:cubicBezTo>
                  <a:cubicBezTo>
                    <a:pt x="3705" y="337"/>
                    <a:pt x="3668" y="279"/>
                    <a:pt x="3672" y="249"/>
                  </a:cubicBezTo>
                  <a:cubicBezTo>
                    <a:pt x="3676" y="219"/>
                    <a:pt x="3669" y="207"/>
                    <a:pt x="3672" y="171"/>
                  </a:cubicBezTo>
                  <a:cubicBezTo>
                    <a:pt x="3675" y="135"/>
                    <a:pt x="3692" y="62"/>
                    <a:pt x="3690" y="36"/>
                  </a:cubicBezTo>
                  <a:cubicBezTo>
                    <a:pt x="3688" y="10"/>
                    <a:pt x="3676" y="17"/>
                    <a:pt x="3660" y="12"/>
                  </a:cubicBezTo>
                  <a:cubicBezTo>
                    <a:pt x="3644" y="7"/>
                    <a:pt x="3705" y="0"/>
                    <a:pt x="3594" y="6"/>
                  </a:cubicBezTo>
                  <a:cubicBezTo>
                    <a:pt x="3483" y="12"/>
                    <a:pt x="3271" y="40"/>
                    <a:pt x="2991" y="51"/>
                  </a:cubicBezTo>
                  <a:cubicBezTo>
                    <a:pt x="2711" y="62"/>
                    <a:pt x="2232" y="71"/>
                    <a:pt x="1911" y="75"/>
                  </a:cubicBezTo>
                  <a:cubicBezTo>
                    <a:pt x="1590" y="79"/>
                    <a:pt x="1333" y="82"/>
                    <a:pt x="1065" y="78"/>
                  </a:cubicBezTo>
                  <a:cubicBezTo>
                    <a:pt x="797" y="74"/>
                    <a:pt x="473" y="59"/>
                    <a:pt x="303" y="51"/>
                  </a:cubicBezTo>
                  <a:cubicBezTo>
                    <a:pt x="133" y="43"/>
                    <a:pt x="90" y="10"/>
                    <a:pt x="45" y="30"/>
                  </a:cubicBezTo>
                  <a:close/>
                </a:path>
              </a:pathLst>
            </a:custGeom>
            <a:solidFill>
              <a:srgbClr val="339933"/>
            </a:solidFill>
            <a:ln w="25400" cmpd="sng">
              <a:solidFill>
                <a:srgbClr val="339933"/>
              </a:solidFill>
              <a:round/>
              <a:headEnd/>
              <a:tailEnd/>
            </a:ln>
          </p:spPr>
          <p:txBody>
            <a:bodyPr lIns="74295" tIns="8890" rIns="74295" bIns="8890"/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3" name="Freeform 226">
              <a:extLst>
                <a:ext uri="{FF2B5EF4-FFF2-40B4-BE49-F238E27FC236}">
                  <a16:creationId xmlns:a16="http://schemas.microsoft.com/office/drawing/2014/main" id="{C5382520-B005-547A-71FB-F3DE2ECFC663}"/>
                </a:ext>
              </a:extLst>
            </p:cNvPr>
            <p:cNvSpPr>
              <a:spLocks/>
            </p:cNvSpPr>
            <p:nvPr/>
          </p:nvSpPr>
          <p:spPr bwMode="auto">
            <a:xfrm>
              <a:off x="4847968" y="5222931"/>
              <a:ext cx="453157" cy="226442"/>
            </a:xfrm>
            <a:custGeom>
              <a:avLst/>
              <a:gdLst/>
              <a:ahLst/>
              <a:cxnLst>
                <a:cxn ang="0">
                  <a:pos x="23" y="176"/>
                </a:cxn>
                <a:cxn ang="0">
                  <a:pos x="59" y="177"/>
                </a:cxn>
                <a:cxn ang="0">
                  <a:pos x="143" y="171"/>
                </a:cxn>
                <a:cxn ang="0">
                  <a:pos x="203" y="147"/>
                </a:cxn>
                <a:cxn ang="0">
                  <a:pos x="269" y="111"/>
                </a:cxn>
                <a:cxn ang="0">
                  <a:pos x="311" y="87"/>
                </a:cxn>
                <a:cxn ang="0">
                  <a:pos x="353" y="60"/>
                </a:cxn>
                <a:cxn ang="0">
                  <a:pos x="376" y="8"/>
                </a:cxn>
                <a:cxn ang="0">
                  <a:pos x="400" y="14"/>
                </a:cxn>
                <a:cxn ang="0">
                  <a:pos x="478" y="20"/>
                </a:cxn>
                <a:cxn ang="0">
                  <a:pos x="544" y="23"/>
                </a:cxn>
                <a:cxn ang="0">
                  <a:pos x="738" y="38"/>
                </a:cxn>
                <a:cxn ang="0">
                  <a:pos x="822" y="47"/>
                </a:cxn>
                <a:cxn ang="0">
                  <a:pos x="816" y="77"/>
                </a:cxn>
                <a:cxn ang="0">
                  <a:pos x="816" y="122"/>
                </a:cxn>
                <a:cxn ang="0">
                  <a:pos x="813" y="173"/>
                </a:cxn>
                <a:cxn ang="0">
                  <a:pos x="813" y="239"/>
                </a:cxn>
                <a:cxn ang="0">
                  <a:pos x="813" y="290"/>
                </a:cxn>
                <a:cxn ang="0">
                  <a:pos x="825" y="347"/>
                </a:cxn>
                <a:cxn ang="0">
                  <a:pos x="830" y="377"/>
                </a:cxn>
                <a:cxn ang="0">
                  <a:pos x="810" y="386"/>
                </a:cxn>
                <a:cxn ang="0">
                  <a:pos x="735" y="392"/>
                </a:cxn>
                <a:cxn ang="0">
                  <a:pos x="643" y="398"/>
                </a:cxn>
                <a:cxn ang="0">
                  <a:pos x="541" y="401"/>
                </a:cxn>
                <a:cxn ang="0">
                  <a:pos x="463" y="407"/>
                </a:cxn>
                <a:cxn ang="0">
                  <a:pos x="394" y="413"/>
                </a:cxn>
                <a:cxn ang="0">
                  <a:pos x="376" y="413"/>
                </a:cxn>
                <a:cxn ang="0">
                  <a:pos x="333" y="372"/>
                </a:cxn>
                <a:cxn ang="0">
                  <a:pos x="303" y="333"/>
                </a:cxn>
                <a:cxn ang="0">
                  <a:pos x="243" y="306"/>
                </a:cxn>
                <a:cxn ang="0">
                  <a:pos x="198" y="276"/>
                </a:cxn>
                <a:cxn ang="0">
                  <a:pos x="153" y="252"/>
                </a:cxn>
                <a:cxn ang="0">
                  <a:pos x="96" y="231"/>
                </a:cxn>
                <a:cxn ang="0">
                  <a:pos x="52" y="234"/>
                </a:cxn>
                <a:cxn ang="0">
                  <a:pos x="5" y="228"/>
                </a:cxn>
                <a:cxn ang="0">
                  <a:pos x="23" y="176"/>
                </a:cxn>
              </a:cxnLst>
              <a:rect l="0" t="0" r="r" b="b"/>
              <a:pathLst>
                <a:path w="835" h="420">
                  <a:moveTo>
                    <a:pt x="23" y="176"/>
                  </a:moveTo>
                  <a:cubicBezTo>
                    <a:pt x="32" y="168"/>
                    <a:pt x="39" y="178"/>
                    <a:pt x="59" y="177"/>
                  </a:cubicBezTo>
                  <a:cubicBezTo>
                    <a:pt x="79" y="176"/>
                    <a:pt x="119" y="176"/>
                    <a:pt x="143" y="171"/>
                  </a:cubicBezTo>
                  <a:cubicBezTo>
                    <a:pt x="167" y="166"/>
                    <a:pt x="182" y="157"/>
                    <a:pt x="203" y="147"/>
                  </a:cubicBezTo>
                  <a:cubicBezTo>
                    <a:pt x="224" y="137"/>
                    <a:pt x="251" y="121"/>
                    <a:pt x="269" y="111"/>
                  </a:cubicBezTo>
                  <a:cubicBezTo>
                    <a:pt x="287" y="101"/>
                    <a:pt x="297" y="95"/>
                    <a:pt x="311" y="87"/>
                  </a:cubicBezTo>
                  <a:cubicBezTo>
                    <a:pt x="325" y="79"/>
                    <a:pt x="342" y="73"/>
                    <a:pt x="353" y="60"/>
                  </a:cubicBezTo>
                  <a:cubicBezTo>
                    <a:pt x="364" y="47"/>
                    <a:pt x="368" y="16"/>
                    <a:pt x="376" y="8"/>
                  </a:cubicBezTo>
                  <a:cubicBezTo>
                    <a:pt x="384" y="0"/>
                    <a:pt x="384" y="12"/>
                    <a:pt x="400" y="14"/>
                  </a:cubicBezTo>
                  <a:cubicBezTo>
                    <a:pt x="416" y="16"/>
                    <a:pt x="455" y="18"/>
                    <a:pt x="478" y="20"/>
                  </a:cubicBezTo>
                  <a:cubicBezTo>
                    <a:pt x="501" y="22"/>
                    <a:pt x="501" y="20"/>
                    <a:pt x="544" y="23"/>
                  </a:cubicBezTo>
                  <a:cubicBezTo>
                    <a:pt x="587" y="26"/>
                    <a:pt x="692" y="34"/>
                    <a:pt x="738" y="38"/>
                  </a:cubicBezTo>
                  <a:cubicBezTo>
                    <a:pt x="784" y="42"/>
                    <a:pt x="809" y="41"/>
                    <a:pt x="822" y="47"/>
                  </a:cubicBezTo>
                  <a:cubicBezTo>
                    <a:pt x="835" y="53"/>
                    <a:pt x="817" y="65"/>
                    <a:pt x="816" y="77"/>
                  </a:cubicBezTo>
                  <a:cubicBezTo>
                    <a:pt x="815" y="89"/>
                    <a:pt x="816" y="106"/>
                    <a:pt x="816" y="122"/>
                  </a:cubicBezTo>
                  <a:cubicBezTo>
                    <a:pt x="816" y="138"/>
                    <a:pt x="813" y="154"/>
                    <a:pt x="813" y="173"/>
                  </a:cubicBezTo>
                  <a:cubicBezTo>
                    <a:pt x="813" y="192"/>
                    <a:pt x="813" y="220"/>
                    <a:pt x="813" y="239"/>
                  </a:cubicBezTo>
                  <a:cubicBezTo>
                    <a:pt x="813" y="258"/>
                    <a:pt x="811" y="272"/>
                    <a:pt x="813" y="290"/>
                  </a:cubicBezTo>
                  <a:cubicBezTo>
                    <a:pt x="815" y="308"/>
                    <a:pt x="822" y="333"/>
                    <a:pt x="825" y="347"/>
                  </a:cubicBezTo>
                  <a:cubicBezTo>
                    <a:pt x="828" y="361"/>
                    <a:pt x="832" y="371"/>
                    <a:pt x="830" y="377"/>
                  </a:cubicBezTo>
                  <a:cubicBezTo>
                    <a:pt x="828" y="383"/>
                    <a:pt x="826" y="384"/>
                    <a:pt x="810" y="386"/>
                  </a:cubicBezTo>
                  <a:cubicBezTo>
                    <a:pt x="794" y="388"/>
                    <a:pt x="763" y="390"/>
                    <a:pt x="735" y="392"/>
                  </a:cubicBezTo>
                  <a:cubicBezTo>
                    <a:pt x="707" y="394"/>
                    <a:pt x="674" y="397"/>
                    <a:pt x="643" y="398"/>
                  </a:cubicBezTo>
                  <a:cubicBezTo>
                    <a:pt x="611" y="399"/>
                    <a:pt x="571" y="400"/>
                    <a:pt x="541" y="401"/>
                  </a:cubicBezTo>
                  <a:cubicBezTo>
                    <a:pt x="511" y="402"/>
                    <a:pt x="486" y="405"/>
                    <a:pt x="463" y="407"/>
                  </a:cubicBezTo>
                  <a:cubicBezTo>
                    <a:pt x="438" y="409"/>
                    <a:pt x="407" y="412"/>
                    <a:pt x="394" y="413"/>
                  </a:cubicBezTo>
                  <a:cubicBezTo>
                    <a:pt x="381" y="414"/>
                    <a:pt x="386" y="420"/>
                    <a:pt x="376" y="413"/>
                  </a:cubicBezTo>
                  <a:cubicBezTo>
                    <a:pt x="366" y="406"/>
                    <a:pt x="345" y="385"/>
                    <a:pt x="333" y="372"/>
                  </a:cubicBezTo>
                  <a:cubicBezTo>
                    <a:pt x="321" y="359"/>
                    <a:pt x="318" y="344"/>
                    <a:pt x="303" y="333"/>
                  </a:cubicBezTo>
                  <a:cubicBezTo>
                    <a:pt x="288" y="322"/>
                    <a:pt x="260" y="315"/>
                    <a:pt x="243" y="306"/>
                  </a:cubicBezTo>
                  <a:cubicBezTo>
                    <a:pt x="226" y="297"/>
                    <a:pt x="213" y="285"/>
                    <a:pt x="198" y="276"/>
                  </a:cubicBezTo>
                  <a:cubicBezTo>
                    <a:pt x="183" y="267"/>
                    <a:pt x="170" y="259"/>
                    <a:pt x="153" y="252"/>
                  </a:cubicBezTo>
                  <a:cubicBezTo>
                    <a:pt x="136" y="245"/>
                    <a:pt x="113" y="234"/>
                    <a:pt x="96" y="231"/>
                  </a:cubicBezTo>
                  <a:cubicBezTo>
                    <a:pt x="79" y="228"/>
                    <a:pt x="67" y="234"/>
                    <a:pt x="52" y="234"/>
                  </a:cubicBezTo>
                  <a:cubicBezTo>
                    <a:pt x="37" y="234"/>
                    <a:pt x="10" y="238"/>
                    <a:pt x="5" y="228"/>
                  </a:cubicBezTo>
                  <a:cubicBezTo>
                    <a:pt x="0" y="218"/>
                    <a:pt x="19" y="187"/>
                    <a:pt x="23" y="176"/>
                  </a:cubicBezTo>
                  <a:close/>
                </a:path>
              </a:pathLst>
            </a:custGeom>
            <a:solidFill>
              <a:srgbClr val="339933"/>
            </a:solidFill>
            <a:ln w="25400" cmpd="sng">
              <a:solidFill>
                <a:srgbClr val="339933"/>
              </a:solidFill>
              <a:round/>
              <a:headEnd/>
              <a:tailEnd/>
            </a:ln>
          </p:spPr>
          <p:txBody>
            <a:bodyPr lIns="74295" tIns="8890" rIns="74295" bIns="8890"/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4" name="Arc 227">
              <a:extLst>
                <a:ext uri="{FF2B5EF4-FFF2-40B4-BE49-F238E27FC236}">
                  <a16:creationId xmlns:a16="http://schemas.microsoft.com/office/drawing/2014/main" id="{A825A5D3-0A71-7ADE-BDAF-E70C0CC8B7BF}"/>
                </a:ext>
              </a:extLst>
            </p:cNvPr>
            <p:cNvSpPr>
              <a:spLocks/>
            </p:cNvSpPr>
            <p:nvPr/>
          </p:nvSpPr>
          <p:spPr bwMode="auto">
            <a:xfrm rot="6937498">
              <a:off x="4759201" y="5009709"/>
              <a:ext cx="290823" cy="333204"/>
            </a:xfrm>
            <a:custGeom>
              <a:avLst/>
              <a:gdLst>
                <a:gd name="G0" fmla="+- 0 0 0"/>
                <a:gd name="G1" fmla="+- 20060 0 0"/>
                <a:gd name="G2" fmla="+- 21600 0 0"/>
                <a:gd name="T0" fmla="*/ 8010 w 17311"/>
                <a:gd name="T1" fmla="*/ 0 h 20060"/>
                <a:gd name="T2" fmla="*/ 17311 w 17311"/>
                <a:gd name="T3" fmla="*/ 7141 h 20060"/>
                <a:gd name="T4" fmla="*/ 0 w 17311"/>
                <a:gd name="T5" fmla="*/ 20060 h 200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311" h="20060" fill="none" extrusionOk="0">
                  <a:moveTo>
                    <a:pt x="8009" y="0"/>
                  </a:moveTo>
                  <a:cubicBezTo>
                    <a:pt x="11709" y="1477"/>
                    <a:pt x="14928" y="3948"/>
                    <a:pt x="17310" y="7141"/>
                  </a:cubicBezTo>
                </a:path>
                <a:path w="17311" h="20060" stroke="0" extrusionOk="0">
                  <a:moveTo>
                    <a:pt x="8009" y="0"/>
                  </a:moveTo>
                  <a:cubicBezTo>
                    <a:pt x="11709" y="1477"/>
                    <a:pt x="14928" y="3948"/>
                    <a:pt x="17310" y="7141"/>
                  </a:cubicBezTo>
                  <a:lnTo>
                    <a:pt x="0" y="20060"/>
                  </a:lnTo>
                  <a:close/>
                </a:path>
              </a:pathLst>
            </a:custGeom>
            <a:noFill/>
            <a:ln w="25400">
              <a:solidFill>
                <a:srgbClr val="339933"/>
              </a:solidFill>
              <a:round/>
              <a:headEnd/>
              <a:tailEnd/>
            </a:ln>
          </p:spPr>
          <p:txBody>
            <a:bodyPr lIns="74295" tIns="8890" rIns="74295" bIns="8890"/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5" name="Arc 228">
              <a:extLst>
                <a:ext uri="{FF2B5EF4-FFF2-40B4-BE49-F238E27FC236}">
                  <a16:creationId xmlns:a16="http://schemas.microsoft.com/office/drawing/2014/main" id="{4B74BF5C-E88D-A0DD-51CE-5E8C02302516}"/>
                </a:ext>
              </a:extLst>
            </p:cNvPr>
            <p:cNvSpPr>
              <a:spLocks/>
            </p:cNvSpPr>
            <p:nvPr/>
          </p:nvSpPr>
          <p:spPr bwMode="auto">
            <a:xfrm rot="14662502" flipV="1">
              <a:off x="4761422" y="5333832"/>
              <a:ext cx="288603" cy="333204"/>
            </a:xfrm>
            <a:custGeom>
              <a:avLst/>
              <a:gdLst>
                <a:gd name="G0" fmla="+- 0 0 0"/>
                <a:gd name="G1" fmla="+- 20060 0 0"/>
                <a:gd name="G2" fmla="+- 21600 0 0"/>
                <a:gd name="T0" fmla="*/ 8010 w 17311"/>
                <a:gd name="T1" fmla="*/ 0 h 20060"/>
                <a:gd name="T2" fmla="*/ 17311 w 17311"/>
                <a:gd name="T3" fmla="*/ 7141 h 20060"/>
                <a:gd name="T4" fmla="*/ 0 w 17311"/>
                <a:gd name="T5" fmla="*/ 20060 h 200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311" h="20060" fill="none" extrusionOk="0">
                  <a:moveTo>
                    <a:pt x="8009" y="0"/>
                  </a:moveTo>
                  <a:cubicBezTo>
                    <a:pt x="11709" y="1477"/>
                    <a:pt x="14928" y="3948"/>
                    <a:pt x="17310" y="7141"/>
                  </a:cubicBezTo>
                </a:path>
                <a:path w="17311" h="20060" stroke="0" extrusionOk="0">
                  <a:moveTo>
                    <a:pt x="8009" y="0"/>
                  </a:moveTo>
                  <a:cubicBezTo>
                    <a:pt x="11709" y="1477"/>
                    <a:pt x="14928" y="3948"/>
                    <a:pt x="17310" y="7141"/>
                  </a:cubicBezTo>
                  <a:lnTo>
                    <a:pt x="0" y="20060"/>
                  </a:lnTo>
                  <a:close/>
                </a:path>
              </a:pathLst>
            </a:custGeom>
            <a:noFill/>
            <a:ln w="25400">
              <a:solidFill>
                <a:srgbClr val="339933"/>
              </a:solidFill>
              <a:round/>
              <a:headEnd/>
              <a:tailEnd/>
            </a:ln>
          </p:spPr>
          <p:txBody>
            <a:bodyPr lIns="74295" tIns="8890" rIns="74295" bIns="8890"/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6" name="Freeform 229">
              <a:extLst>
                <a:ext uri="{FF2B5EF4-FFF2-40B4-BE49-F238E27FC236}">
                  <a16:creationId xmlns:a16="http://schemas.microsoft.com/office/drawing/2014/main" id="{28231E1B-041B-9E01-7C6B-A95F327337A8}"/>
                </a:ext>
              </a:extLst>
            </p:cNvPr>
            <p:cNvSpPr>
              <a:spLocks/>
            </p:cNvSpPr>
            <p:nvPr/>
          </p:nvSpPr>
          <p:spPr bwMode="auto">
            <a:xfrm>
              <a:off x="5150073" y="5151891"/>
              <a:ext cx="166602" cy="3774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" y="687"/>
                </a:cxn>
                <a:cxn ang="0">
                  <a:pos x="312" y="687"/>
                </a:cxn>
                <a:cxn ang="0">
                  <a:pos x="258" y="501"/>
                </a:cxn>
                <a:cxn ang="0">
                  <a:pos x="246" y="345"/>
                </a:cxn>
                <a:cxn ang="0">
                  <a:pos x="261" y="171"/>
                </a:cxn>
                <a:cxn ang="0">
                  <a:pos x="306" y="0"/>
                </a:cxn>
                <a:cxn ang="0">
                  <a:pos x="0" y="0"/>
                </a:cxn>
              </a:cxnLst>
              <a:rect l="0" t="0" r="r" b="b"/>
              <a:pathLst>
                <a:path w="312" h="687">
                  <a:moveTo>
                    <a:pt x="0" y="0"/>
                  </a:moveTo>
                  <a:lnTo>
                    <a:pt x="3" y="687"/>
                  </a:lnTo>
                  <a:lnTo>
                    <a:pt x="312" y="687"/>
                  </a:lnTo>
                  <a:lnTo>
                    <a:pt x="258" y="501"/>
                  </a:lnTo>
                  <a:lnTo>
                    <a:pt x="246" y="345"/>
                  </a:lnTo>
                  <a:lnTo>
                    <a:pt x="261" y="171"/>
                  </a:lnTo>
                  <a:lnTo>
                    <a:pt x="30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FFFF"/>
            </a:solidFill>
            <a:ln w="25400" cmpd="sng">
              <a:solidFill>
                <a:srgbClr val="000000"/>
              </a:solidFill>
              <a:round/>
              <a:headEnd/>
              <a:tailEnd/>
            </a:ln>
          </p:spPr>
          <p:txBody>
            <a:bodyPr lIns="74295" tIns="8890" rIns="74295" bIns="8890"/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7" name="Line 230">
              <a:extLst>
                <a:ext uri="{FF2B5EF4-FFF2-40B4-BE49-F238E27FC236}">
                  <a16:creationId xmlns:a16="http://schemas.microsoft.com/office/drawing/2014/main" id="{82997C4F-006D-77CC-4B63-EDBC459A63A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150073" y="5140790"/>
              <a:ext cx="0" cy="397384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 lIns="74295" tIns="8890" rIns="74295" bIns="8890"/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8" name="Line 231">
              <a:extLst>
                <a:ext uri="{FF2B5EF4-FFF2-40B4-BE49-F238E27FC236}">
                  <a16:creationId xmlns:a16="http://schemas.microsoft.com/office/drawing/2014/main" id="{B014D47C-92DC-B5A0-CE06-D1A3CCE1226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141187" y="5529294"/>
              <a:ext cx="184373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 lIns="74295" tIns="8890" rIns="74295" bIns="8890"/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9" name="Arc 232">
              <a:extLst>
                <a:ext uri="{FF2B5EF4-FFF2-40B4-BE49-F238E27FC236}">
                  <a16:creationId xmlns:a16="http://schemas.microsoft.com/office/drawing/2014/main" id="{A0094793-9884-86DB-45E1-D8258D4C3FE3}"/>
                </a:ext>
              </a:extLst>
            </p:cNvPr>
            <p:cNvSpPr>
              <a:spLocks/>
            </p:cNvSpPr>
            <p:nvPr/>
          </p:nvSpPr>
          <p:spPr bwMode="auto">
            <a:xfrm rot="13528499">
              <a:off x="5232412" y="5082917"/>
              <a:ext cx="495065" cy="508691"/>
            </a:xfrm>
            <a:custGeom>
              <a:avLst/>
              <a:gdLst>
                <a:gd name="G0" fmla="+- 0 0 0"/>
                <a:gd name="G1" fmla="+- 19786 0 0"/>
                <a:gd name="G2" fmla="+- 21600 0 0"/>
                <a:gd name="T0" fmla="*/ 8665 w 19558"/>
                <a:gd name="T1" fmla="*/ 0 h 19786"/>
                <a:gd name="T2" fmla="*/ 19558 w 19558"/>
                <a:gd name="T3" fmla="*/ 10618 h 19786"/>
                <a:gd name="T4" fmla="*/ 0 w 19558"/>
                <a:gd name="T5" fmla="*/ 19786 h 197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558" h="19786" fill="none" extrusionOk="0">
                  <a:moveTo>
                    <a:pt x="8664" y="0"/>
                  </a:moveTo>
                  <a:cubicBezTo>
                    <a:pt x="13463" y="2101"/>
                    <a:pt x="17334" y="5875"/>
                    <a:pt x="19557" y="10618"/>
                  </a:cubicBezTo>
                </a:path>
                <a:path w="19558" h="19786" stroke="0" extrusionOk="0">
                  <a:moveTo>
                    <a:pt x="8664" y="0"/>
                  </a:moveTo>
                  <a:cubicBezTo>
                    <a:pt x="13463" y="2101"/>
                    <a:pt x="17334" y="5875"/>
                    <a:pt x="19557" y="10618"/>
                  </a:cubicBezTo>
                  <a:lnTo>
                    <a:pt x="0" y="19786"/>
                  </a:lnTo>
                  <a:close/>
                </a:path>
              </a:pathLst>
            </a:cu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 lIns="74295" tIns="8890" rIns="74295" bIns="8890"/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0" name="Arc 233">
              <a:extLst>
                <a:ext uri="{FF2B5EF4-FFF2-40B4-BE49-F238E27FC236}">
                  <a16:creationId xmlns:a16="http://schemas.microsoft.com/office/drawing/2014/main" id="{5D973398-0AA1-A0A8-E05A-DD19B95D6834}"/>
                </a:ext>
              </a:extLst>
            </p:cNvPr>
            <p:cNvSpPr>
              <a:spLocks/>
            </p:cNvSpPr>
            <p:nvPr/>
          </p:nvSpPr>
          <p:spPr bwMode="auto">
            <a:xfrm rot="2663462" flipH="1" flipV="1">
              <a:off x="4959036" y="5156331"/>
              <a:ext cx="348753" cy="359643"/>
            </a:xfrm>
            <a:custGeom>
              <a:avLst/>
              <a:gdLst>
                <a:gd name="G0" fmla="+- 0 0 0"/>
                <a:gd name="G1" fmla="+- 20823 0 0"/>
                <a:gd name="G2" fmla="+- 21600 0 0"/>
                <a:gd name="T0" fmla="*/ 5743 w 20700"/>
                <a:gd name="T1" fmla="*/ 0 h 20823"/>
                <a:gd name="T2" fmla="*/ 20700 w 20700"/>
                <a:gd name="T3" fmla="*/ 14655 h 20823"/>
                <a:gd name="T4" fmla="*/ 0 w 20700"/>
                <a:gd name="T5" fmla="*/ 20823 h 208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700" h="20823" fill="none" extrusionOk="0">
                  <a:moveTo>
                    <a:pt x="5742" y="0"/>
                  </a:moveTo>
                  <a:cubicBezTo>
                    <a:pt x="12921" y="1980"/>
                    <a:pt x="18574" y="7518"/>
                    <a:pt x="20700" y="14654"/>
                  </a:cubicBezTo>
                </a:path>
                <a:path w="20700" h="20823" stroke="0" extrusionOk="0">
                  <a:moveTo>
                    <a:pt x="5742" y="0"/>
                  </a:moveTo>
                  <a:cubicBezTo>
                    <a:pt x="12921" y="1980"/>
                    <a:pt x="18574" y="7518"/>
                    <a:pt x="20700" y="14654"/>
                  </a:cubicBezTo>
                  <a:lnTo>
                    <a:pt x="0" y="20823"/>
                  </a:lnTo>
                  <a:close/>
                </a:path>
              </a:pathLst>
            </a:cu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 lIns="74295" tIns="8890" rIns="74295" bIns="8890"/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1" name="Arc 234">
              <a:extLst>
                <a:ext uri="{FF2B5EF4-FFF2-40B4-BE49-F238E27FC236}">
                  <a16:creationId xmlns:a16="http://schemas.microsoft.com/office/drawing/2014/main" id="{B0C77CAD-0408-EE83-ECE4-7CEFA54D6D7C}"/>
                </a:ext>
              </a:extLst>
            </p:cNvPr>
            <p:cNvSpPr>
              <a:spLocks/>
            </p:cNvSpPr>
            <p:nvPr/>
          </p:nvSpPr>
          <p:spPr bwMode="auto">
            <a:xfrm rot="2663462">
              <a:off x="4803541" y="5169651"/>
              <a:ext cx="350975" cy="355203"/>
            </a:xfrm>
            <a:custGeom>
              <a:avLst/>
              <a:gdLst>
                <a:gd name="G0" fmla="+- 0 0 0"/>
                <a:gd name="G1" fmla="+- 20823 0 0"/>
                <a:gd name="G2" fmla="+- 21600 0 0"/>
                <a:gd name="T0" fmla="*/ 5743 w 20700"/>
                <a:gd name="T1" fmla="*/ 0 h 20823"/>
                <a:gd name="T2" fmla="*/ 20700 w 20700"/>
                <a:gd name="T3" fmla="*/ 14655 h 20823"/>
                <a:gd name="T4" fmla="*/ 0 w 20700"/>
                <a:gd name="T5" fmla="*/ 20823 h 208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700" h="20823" fill="none" extrusionOk="0">
                  <a:moveTo>
                    <a:pt x="5742" y="0"/>
                  </a:moveTo>
                  <a:cubicBezTo>
                    <a:pt x="12921" y="1980"/>
                    <a:pt x="18574" y="7518"/>
                    <a:pt x="20700" y="14654"/>
                  </a:cubicBezTo>
                </a:path>
                <a:path w="20700" h="20823" stroke="0" extrusionOk="0">
                  <a:moveTo>
                    <a:pt x="5742" y="0"/>
                  </a:moveTo>
                  <a:cubicBezTo>
                    <a:pt x="12921" y="1980"/>
                    <a:pt x="18574" y="7518"/>
                    <a:pt x="20700" y="14654"/>
                  </a:cubicBezTo>
                  <a:lnTo>
                    <a:pt x="0" y="20823"/>
                  </a:lnTo>
                  <a:close/>
                </a:path>
              </a:pathLst>
            </a:cu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 lIns="74295" tIns="8890" rIns="74295" bIns="8890"/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2" name="Arc 235">
              <a:extLst>
                <a:ext uri="{FF2B5EF4-FFF2-40B4-BE49-F238E27FC236}">
                  <a16:creationId xmlns:a16="http://schemas.microsoft.com/office/drawing/2014/main" id="{BF16447A-E423-2023-C783-718298C7F1AB}"/>
                </a:ext>
              </a:extLst>
            </p:cNvPr>
            <p:cNvSpPr>
              <a:spLocks/>
            </p:cNvSpPr>
            <p:nvPr/>
          </p:nvSpPr>
          <p:spPr bwMode="auto">
            <a:xfrm rot="2663462">
              <a:off x="4763556" y="5269552"/>
              <a:ext cx="137724" cy="144301"/>
            </a:xfrm>
            <a:custGeom>
              <a:avLst/>
              <a:gdLst>
                <a:gd name="G0" fmla="+- 0 0 0"/>
                <a:gd name="G1" fmla="+- 20823 0 0"/>
                <a:gd name="G2" fmla="+- 21600 0 0"/>
                <a:gd name="T0" fmla="*/ 5743 w 20700"/>
                <a:gd name="T1" fmla="*/ 0 h 20823"/>
                <a:gd name="T2" fmla="*/ 20700 w 20700"/>
                <a:gd name="T3" fmla="*/ 14655 h 20823"/>
                <a:gd name="T4" fmla="*/ 0 w 20700"/>
                <a:gd name="T5" fmla="*/ 20823 h 208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700" h="20823" fill="none" extrusionOk="0">
                  <a:moveTo>
                    <a:pt x="5742" y="0"/>
                  </a:moveTo>
                  <a:cubicBezTo>
                    <a:pt x="12921" y="1980"/>
                    <a:pt x="18574" y="7518"/>
                    <a:pt x="20700" y="14654"/>
                  </a:cubicBezTo>
                </a:path>
                <a:path w="20700" h="20823" stroke="0" extrusionOk="0">
                  <a:moveTo>
                    <a:pt x="5742" y="0"/>
                  </a:moveTo>
                  <a:cubicBezTo>
                    <a:pt x="12921" y="1980"/>
                    <a:pt x="18574" y="7518"/>
                    <a:pt x="20700" y="14654"/>
                  </a:cubicBezTo>
                  <a:lnTo>
                    <a:pt x="0" y="20823"/>
                  </a:lnTo>
                  <a:close/>
                </a:path>
              </a:pathLst>
            </a:cu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 lIns="74295" tIns="8890" rIns="74295" bIns="8890"/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3" name="Arc 236">
              <a:extLst>
                <a:ext uri="{FF2B5EF4-FFF2-40B4-BE49-F238E27FC236}">
                  <a16:creationId xmlns:a16="http://schemas.microsoft.com/office/drawing/2014/main" id="{86E810E1-AB80-1A4F-9F61-5E1FF778350C}"/>
                </a:ext>
              </a:extLst>
            </p:cNvPr>
            <p:cNvSpPr>
              <a:spLocks/>
            </p:cNvSpPr>
            <p:nvPr/>
          </p:nvSpPr>
          <p:spPr bwMode="auto">
            <a:xfrm rot="2663462" flipH="1" flipV="1">
              <a:off x="4894616" y="5269552"/>
              <a:ext cx="139946" cy="139861"/>
            </a:xfrm>
            <a:custGeom>
              <a:avLst/>
              <a:gdLst>
                <a:gd name="G0" fmla="+- 0 0 0"/>
                <a:gd name="G1" fmla="+- 20823 0 0"/>
                <a:gd name="G2" fmla="+- 21600 0 0"/>
                <a:gd name="T0" fmla="*/ 5743 w 20700"/>
                <a:gd name="T1" fmla="*/ 0 h 20823"/>
                <a:gd name="T2" fmla="*/ 20700 w 20700"/>
                <a:gd name="T3" fmla="*/ 14655 h 20823"/>
                <a:gd name="T4" fmla="*/ 0 w 20700"/>
                <a:gd name="T5" fmla="*/ 20823 h 208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700" h="20823" fill="none" extrusionOk="0">
                  <a:moveTo>
                    <a:pt x="5742" y="0"/>
                  </a:moveTo>
                  <a:cubicBezTo>
                    <a:pt x="12921" y="1980"/>
                    <a:pt x="18574" y="7518"/>
                    <a:pt x="20700" y="14654"/>
                  </a:cubicBezTo>
                </a:path>
                <a:path w="20700" h="20823" stroke="0" extrusionOk="0">
                  <a:moveTo>
                    <a:pt x="5742" y="0"/>
                  </a:moveTo>
                  <a:cubicBezTo>
                    <a:pt x="12921" y="1980"/>
                    <a:pt x="18574" y="7518"/>
                    <a:pt x="20700" y="14654"/>
                  </a:cubicBezTo>
                  <a:lnTo>
                    <a:pt x="0" y="20823"/>
                  </a:lnTo>
                  <a:close/>
                </a:path>
              </a:pathLst>
            </a:cu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 lIns="74295" tIns="8890" rIns="74295" bIns="8890"/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4" name="Line 237">
              <a:extLst>
                <a:ext uri="{FF2B5EF4-FFF2-40B4-BE49-F238E27FC236}">
                  <a16:creationId xmlns:a16="http://schemas.microsoft.com/office/drawing/2014/main" id="{2EFDD733-7EE1-D101-43C7-D58A0D948A8E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807332" flipV="1">
              <a:off x="4752449" y="4341583"/>
              <a:ext cx="2221" cy="1067830"/>
            </a:xfrm>
            <a:prstGeom prst="line">
              <a:avLst/>
            </a:prstGeom>
            <a:noFill/>
            <a:ln w="50800">
              <a:solidFill>
                <a:srgbClr val="339933"/>
              </a:solidFill>
              <a:round/>
              <a:headEnd/>
              <a:tailEnd/>
            </a:ln>
          </p:spPr>
          <p:txBody>
            <a:bodyPr lIns="74295" tIns="8890" rIns="74295" bIns="8890"/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5" name="Freeform 238">
              <a:extLst>
                <a:ext uri="{FF2B5EF4-FFF2-40B4-BE49-F238E27FC236}">
                  <a16:creationId xmlns:a16="http://schemas.microsoft.com/office/drawing/2014/main" id="{433D1FED-3516-2E69-363E-E0027A28529E}"/>
                </a:ext>
              </a:extLst>
            </p:cNvPr>
            <p:cNvSpPr>
              <a:spLocks/>
            </p:cNvSpPr>
            <p:nvPr/>
          </p:nvSpPr>
          <p:spPr bwMode="auto">
            <a:xfrm rot="18007332">
              <a:off x="4654732" y="4914305"/>
              <a:ext cx="75481" cy="144388"/>
            </a:xfrm>
            <a:custGeom>
              <a:avLst/>
              <a:gdLst/>
              <a:ahLst/>
              <a:cxnLst>
                <a:cxn ang="0">
                  <a:pos x="23" y="13"/>
                </a:cxn>
                <a:cxn ang="0">
                  <a:pos x="164" y="16"/>
                </a:cxn>
                <a:cxn ang="0">
                  <a:pos x="140" y="109"/>
                </a:cxn>
                <a:cxn ang="0">
                  <a:pos x="143" y="226"/>
                </a:cxn>
                <a:cxn ang="0">
                  <a:pos x="173" y="307"/>
                </a:cxn>
                <a:cxn ang="0">
                  <a:pos x="113" y="328"/>
                </a:cxn>
                <a:cxn ang="0">
                  <a:pos x="29" y="322"/>
                </a:cxn>
                <a:cxn ang="0">
                  <a:pos x="23" y="298"/>
                </a:cxn>
                <a:cxn ang="0">
                  <a:pos x="53" y="214"/>
                </a:cxn>
                <a:cxn ang="0">
                  <a:pos x="53" y="115"/>
                </a:cxn>
                <a:cxn ang="0">
                  <a:pos x="23" y="37"/>
                </a:cxn>
                <a:cxn ang="0">
                  <a:pos x="23" y="13"/>
                </a:cxn>
              </a:cxnLst>
              <a:rect l="0" t="0" r="r" b="b"/>
              <a:pathLst>
                <a:path w="183" h="331">
                  <a:moveTo>
                    <a:pt x="23" y="13"/>
                  </a:moveTo>
                  <a:cubicBezTo>
                    <a:pt x="46" y="10"/>
                    <a:pt x="145" y="0"/>
                    <a:pt x="164" y="16"/>
                  </a:cubicBezTo>
                  <a:cubicBezTo>
                    <a:pt x="183" y="32"/>
                    <a:pt x="143" y="74"/>
                    <a:pt x="140" y="109"/>
                  </a:cubicBezTo>
                  <a:cubicBezTo>
                    <a:pt x="137" y="144"/>
                    <a:pt x="138" y="193"/>
                    <a:pt x="143" y="226"/>
                  </a:cubicBezTo>
                  <a:cubicBezTo>
                    <a:pt x="148" y="259"/>
                    <a:pt x="178" y="290"/>
                    <a:pt x="173" y="307"/>
                  </a:cubicBezTo>
                  <a:cubicBezTo>
                    <a:pt x="168" y="324"/>
                    <a:pt x="137" y="325"/>
                    <a:pt x="113" y="328"/>
                  </a:cubicBezTo>
                  <a:cubicBezTo>
                    <a:pt x="89" y="331"/>
                    <a:pt x="44" y="327"/>
                    <a:pt x="29" y="322"/>
                  </a:cubicBezTo>
                  <a:cubicBezTo>
                    <a:pt x="14" y="317"/>
                    <a:pt x="19" y="316"/>
                    <a:pt x="23" y="298"/>
                  </a:cubicBezTo>
                  <a:cubicBezTo>
                    <a:pt x="27" y="280"/>
                    <a:pt x="48" y="244"/>
                    <a:pt x="53" y="214"/>
                  </a:cubicBezTo>
                  <a:cubicBezTo>
                    <a:pt x="58" y="184"/>
                    <a:pt x="58" y="144"/>
                    <a:pt x="53" y="115"/>
                  </a:cubicBezTo>
                  <a:cubicBezTo>
                    <a:pt x="48" y="86"/>
                    <a:pt x="28" y="53"/>
                    <a:pt x="23" y="37"/>
                  </a:cubicBezTo>
                  <a:cubicBezTo>
                    <a:pt x="18" y="21"/>
                    <a:pt x="0" y="16"/>
                    <a:pt x="23" y="13"/>
                  </a:cubicBezTo>
                  <a:close/>
                </a:path>
              </a:pathLst>
            </a:custGeom>
            <a:solidFill>
              <a:srgbClr val="00FFFF"/>
            </a:solidFill>
            <a:ln w="25400" cmpd="sng">
              <a:solidFill>
                <a:srgbClr val="000000"/>
              </a:solidFill>
              <a:round/>
              <a:headEnd/>
              <a:tailEnd/>
            </a:ln>
          </p:spPr>
          <p:txBody>
            <a:bodyPr lIns="74295" tIns="8890" rIns="74295" bIns="8890"/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6" name="Line 239">
              <a:extLst>
                <a:ext uri="{FF2B5EF4-FFF2-40B4-BE49-F238E27FC236}">
                  <a16:creationId xmlns:a16="http://schemas.microsoft.com/office/drawing/2014/main" id="{A9BD3D0F-0DD1-7377-81FF-15463C72FF43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8007332">
              <a:off x="4605860" y="4949867"/>
              <a:ext cx="66601" cy="4443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 lIns="74295" tIns="8890" rIns="74295" bIns="8890"/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7" name="Line 240">
              <a:extLst>
                <a:ext uri="{FF2B5EF4-FFF2-40B4-BE49-F238E27FC236}">
                  <a16:creationId xmlns:a16="http://schemas.microsoft.com/office/drawing/2014/main" id="{9B517ACA-949D-3110-5ABE-A8370CD4BB86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8007332">
              <a:off x="4719148" y="5014249"/>
              <a:ext cx="64381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 lIns="74295" tIns="8890" rIns="74295" bIns="8890"/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48" name="Group 241">
              <a:extLst>
                <a:ext uri="{FF2B5EF4-FFF2-40B4-BE49-F238E27FC236}">
                  <a16:creationId xmlns:a16="http://schemas.microsoft.com/office/drawing/2014/main" id="{207FE645-D0AB-0F5A-6749-E75F586AC747}"/>
                </a:ext>
              </a:extLst>
            </p:cNvPr>
            <p:cNvGrpSpPr>
              <a:grpSpLocks/>
            </p:cNvGrpSpPr>
            <p:nvPr/>
          </p:nvGrpSpPr>
          <p:grpSpPr bwMode="auto">
            <a:xfrm rot="18007332">
              <a:off x="4663776" y="4265951"/>
              <a:ext cx="599406" cy="502027"/>
              <a:chOff x="4785" y="11039"/>
              <a:chExt cx="829" cy="688"/>
            </a:xfrm>
          </p:grpSpPr>
          <p:sp>
            <p:nvSpPr>
              <p:cNvPr id="206" name="Freeform 242">
                <a:extLst>
                  <a:ext uri="{FF2B5EF4-FFF2-40B4-BE49-F238E27FC236}">
                    <a16:creationId xmlns:a16="http://schemas.microsoft.com/office/drawing/2014/main" id="{DCD5219F-4193-EBED-0A7C-B0C2FEA805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00" y="11132"/>
                <a:ext cx="233" cy="5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" y="687"/>
                  </a:cxn>
                  <a:cxn ang="0">
                    <a:pos x="312" y="687"/>
                  </a:cxn>
                  <a:cxn ang="0">
                    <a:pos x="258" y="501"/>
                  </a:cxn>
                  <a:cxn ang="0">
                    <a:pos x="246" y="345"/>
                  </a:cxn>
                  <a:cxn ang="0">
                    <a:pos x="261" y="171"/>
                  </a:cxn>
                  <a:cxn ang="0">
                    <a:pos x="306" y="0"/>
                  </a:cxn>
                  <a:cxn ang="0">
                    <a:pos x="0" y="0"/>
                  </a:cxn>
                </a:cxnLst>
                <a:rect l="0" t="0" r="r" b="b"/>
                <a:pathLst>
                  <a:path w="312" h="687">
                    <a:moveTo>
                      <a:pt x="0" y="0"/>
                    </a:moveTo>
                    <a:lnTo>
                      <a:pt x="3" y="687"/>
                    </a:lnTo>
                    <a:lnTo>
                      <a:pt x="312" y="687"/>
                    </a:lnTo>
                    <a:lnTo>
                      <a:pt x="258" y="501"/>
                    </a:lnTo>
                    <a:lnTo>
                      <a:pt x="246" y="345"/>
                    </a:lnTo>
                    <a:lnTo>
                      <a:pt x="261" y="171"/>
                    </a:lnTo>
                    <a:lnTo>
                      <a:pt x="306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CCFF"/>
              </a:solidFill>
              <a:ln w="25400" cmpd="sng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74295" tIns="8890" rIns="74295" bIns="8890"/>
              <a:lstStyle/>
              <a:p>
                <a:pPr marL="0" marR="0" lvl="0" indent="0" algn="l" defTabSz="4572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07" name="Line 243">
                <a:extLst>
                  <a:ext uri="{FF2B5EF4-FFF2-40B4-BE49-F238E27FC236}">
                    <a16:creationId xmlns:a16="http://schemas.microsoft.com/office/drawing/2014/main" id="{EA99E6E7-D85E-0CED-EAC5-ED88C3AB224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798" y="11113"/>
                <a:ext cx="1" cy="549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74295" tIns="8890" rIns="74295" bIns="8890"/>
              <a:lstStyle/>
              <a:p>
                <a:pPr marL="0" marR="0" lvl="0" indent="0" algn="l" defTabSz="4572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08" name="Line 244">
                <a:extLst>
                  <a:ext uri="{FF2B5EF4-FFF2-40B4-BE49-F238E27FC236}">
                    <a16:creationId xmlns:a16="http://schemas.microsoft.com/office/drawing/2014/main" id="{B941DFE2-A139-7B33-70E9-7943C82CF80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787" y="11129"/>
                <a:ext cx="250" cy="2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74295" tIns="8890" rIns="74295" bIns="8890"/>
              <a:lstStyle/>
              <a:p>
                <a:pPr marL="0" marR="0" lvl="0" indent="0" algn="l" defTabSz="4572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09" name="Line 245">
                <a:extLst>
                  <a:ext uri="{FF2B5EF4-FFF2-40B4-BE49-F238E27FC236}">
                    <a16:creationId xmlns:a16="http://schemas.microsoft.com/office/drawing/2014/main" id="{8AE52436-600E-1CC4-EB34-DF2D0DBCECB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785" y="11645"/>
                <a:ext cx="259" cy="2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74295" tIns="8890" rIns="74295" bIns="8890"/>
              <a:lstStyle/>
              <a:p>
                <a:pPr marL="0" marR="0" lvl="0" indent="0" algn="l" defTabSz="4572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10" name="Arc 246">
                <a:extLst>
                  <a:ext uri="{FF2B5EF4-FFF2-40B4-BE49-F238E27FC236}">
                    <a16:creationId xmlns:a16="http://schemas.microsoft.com/office/drawing/2014/main" id="{2975EE76-0376-2DB2-59FA-8BA7F60AAE40}"/>
                  </a:ext>
                </a:extLst>
              </p:cNvPr>
              <p:cNvSpPr>
                <a:spLocks/>
              </p:cNvSpPr>
              <p:nvPr/>
            </p:nvSpPr>
            <p:spPr bwMode="auto">
              <a:xfrm rot="35128499">
                <a:off x="4917" y="11030"/>
                <a:ext cx="688" cy="706"/>
              </a:xfrm>
              <a:custGeom>
                <a:avLst/>
                <a:gdLst>
                  <a:gd name="G0" fmla="+- 0 0 0"/>
                  <a:gd name="G1" fmla="+- 19786 0 0"/>
                  <a:gd name="G2" fmla="+- 21600 0 0"/>
                  <a:gd name="T0" fmla="*/ 8665 w 19558"/>
                  <a:gd name="T1" fmla="*/ 0 h 19786"/>
                  <a:gd name="T2" fmla="*/ 19558 w 19558"/>
                  <a:gd name="T3" fmla="*/ 10618 h 19786"/>
                  <a:gd name="T4" fmla="*/ 0 w 19558"/>
                  <a:gd name="T5" fmla="*/ 19786 h 197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9558" h="19786" fill="none" extrusionOk="0">
                    <a:moveTo>
                      <a:pt x="8664" y="0"/>
                    </a:moveTo>
                    <a:cubicBezTo>
                      <a:pt x="13463" y="2101"/>
                      <a:pt x="17334" y="5875"/>
                      <a:pt x="19557" y="10618"/>
                    </a:cubicBezTo>
                  </a:path>
                  <a:path w="19558" h="19786" stroke="0" extrusionOk="0">
                    <a:moveTo>
                      <a:pt x="8664" y="0"/>
                    </a:moveTo>
                    <a:cubicBezTo>
                      <a:pt x="13463" y="2101"/>
                      <a:pt x="17334" y="5875"/>
                      <a:pt x="19557" y="10618"/>
                    </a:cubicBezTo>
                    <a:lnTo>
                      <a:pt x="0" y="19786"/>
                    </a:lnTo>
                    <a:close/>
                  </a:path>
                </a:pathLst>
              </a:cu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74295" tIns="8890" rIns="74295" bIns="8890"/>
              <a:lstStyle/>
              <a:p>
                <a:pPr marL="0" marR="0" lvl="0" indent="0" algn="l" defTabSz="4572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49" name="Freeform 247">
              <a:extLst>
                <a:ext uri="{FF2B5EF4-FFF2-40B4-BE49-F238E27FC236}">
                  <a16:creationId xmlns:a16="http://schemas.microsoft.com/office/drawing/2014/main" id="{D5B4D5FB-0CD5-FA5D-F8C7-5D4E2A529263}"/>
                </a:ext>
              </a:extLst>
            </p:cNvPr>
            <p:cNvSpPr>
              <a:spLocks/>
            </p:cNvSpPr>
            <p:nvPr/>
          </p:nvSpPr>
          <p:spPr bwMode="auto">
            <a:xfrm rot="18007332">
              <a:off x="4166663" y="3855387"/>
              <a:ext cx="2164521" cy="3776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0" y="27"/>
                </a:cxn>
                <a:cxn ang="0">
                  <a:pos x="549" y="51"/>
                </a:cxn>
                <a:cxn ang="0">
                  <a:pos x="804" y="57"/>
                </a:cxn>
                <a:cxn ang="0">
                  <a:pos x="1044" y="57"/>
                </a:cxn>
                <a:cxn ang="0">
                  <a:pos x="1290" y="51"/>
                </a:cxn>
                <a:cxn ang="0">
                  <a:pos x="1539" y="39"/>
                </a:cxn>
                <a:cxn ang="0">
                  <a:pos x="1737" y="18"/>
                </a:cxn>
                <a:cxn ang="0">
                  <a:pos x="1884" y="6"/>
                </a:cxn>
              </a:cxnLst>
              <a:rect l="0" t="0" r="r" b="b"/>
              <a:pathLst>
                <a:path w="1884" h="58">
                  <a:moveTo>
                    <a:pt x="0" y="0"/>
                  </a:moveTo>
                  <a:cubicBezTo>
                    <a:pt x="74" y="9"/>
                    <a:pt x="149" y="19"/>
                    <a:pt x="240" y="27"/>
                  </a:cubicBezTo>
                  <a:cubicBezTo>
                    <a:pt x="331" y="35"/>
                    <a:pt x="455" y="46"/>
                    <a:pt x="549" y="51"/>
                  </a:cubicBezTo>
                  <a:cubicBezTo>
                    <a:pt x="643" y="56"/>
                    <a:pt x="722" y="56"/>
                    <a:pt x="804" y="57"/>
                  </a:cubicBezTo>
                  <a:cubicBezTo>
                    <a:pt x="886" y="58"/>
                    <a:pt x="963" y="58"/>
                    <a:pt x="1044" y="57"/>
                  </a:cubicBezTo>
                  <a:cubicBezTo>
                    <a:pt x="1125" y="56"/>
                    <a:pt x="1208" y="54"/>
                    <a:pt x="1290" y="51"/>
                  </a:cubicBezTo>
                  <a:cubicBezTo>
                    <a:pt x="1372" y="48"/>
                    <a:pt x="1465" y="44"/>
                    <a:pt x="1539" y="39"/>
                  </a:cubicBezTo>
                  <a:cubicBezTo>
                    <a:pt x="1613" y="34"/>
                    <a:pt x="1680" y="23"/>
                    <a:pt x="1737" y="18"/>
                  </a:cubicBezTo>
                  <a:cubicBezTo>
                    <a:pt x="1794" y="13"/>
                    <a:pt x="1839" y="9"/>
                    <a:pt x="1884" y="6"/>
                  </a:cubicBezTo>
                </a:path>
              </a:pathLst>
            </a:custGeom>
            <a:noFill/>
            <a:ln w="25400" cmpd="sng">
              <a:solidFill>
                <a:srgbClr val="339933"/>
              </a:solidFill>
              <a:round/>
              <a:headEnd/>
              <a:tailEnd/>
            </a:ln>
          </p:spPr>
          <p:txBody>
            <a:bodyPr lIns="74295" tIns="8890" rIns="74295" bIns="8890"/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0" name="Freeform 248">
              <a:extLst>
                <a:ext uri="{FF2B5EF4-FFF2-40B4-BE49-F238E27FC236}">
                  <a16:creationId xmlns:a16="http://schemas.microsoft.com/office/drawing/2014/main" id="{F8276CDD-00BE-2F63-4A87-F1FB9B3D20DE}"/>
                </a:ext>
              </a:extLst>
            </p:cNvPr>
            <p:cNvSpPr>
              <a:spLocks/>
            </p:cNvSpPr>
            <p:nvPr/>
          </p:nvSpPr>
          <p:spPr bwMode="auto">
            <a:xfrm rot="18007332" flipV="1">
              <a:off x="4297723" y="3933087"/>
              <a:ext cx="2164521" cy="3776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0" y="27"/>
                </a:cxn>
                <a:cxn ang="0">
                  <a:pos x="549" y="51"/>
                </a:cxn>
                <a:cxn ang="0">
                  <a:pos x="804" y="57"/>
                </a:cxn>
                <a:cxn ang="0">
                  <a:pos x="1044" y="57"/>
                </a:cxn>
                <a:cxn ang="0">
                  <a:pos x="1290" y="51"/>
                </a:cxn>
                <a:cxn ang="0">
                  <a:pos x="1539" y="39"/>
                </a:cxn>
                <a:cxn ang="0">
                  <a:pos x="1737" y="18"/>
                </a:cxn>
                <a:cxn ang="0">
                  <a:pos x="1884" y="6"/>
                </a:cxn>
              </a:cxnLst>
              <a:rect l="0" t="0" r="r" b="b"/>
              <a:pathLst>
                <a:path w="1884" h="58">
                  <a:moveTo>
                    <a:pt x="0" y="0"/>
                  </a:moveTo>
                  <a:cubicBezTo>
                    <a:pt x="74" y="9"/>
                    <a:pt x="149" y="19"/>
                    <a:pt x="240" y="27"/>
                  </a:cubicBezTo>
                  <a:cubicBezTo>
                    <a:pt x="331" y="35"/>
                    <a:pt x="455" y="46"/>
                    <a:pt x="549" y="51"/>
                  </a:cubicBezTo>
                  <a:cubicBezTo>
                    <a:pt x="643" y="56"/>
                    <a:pt x="722" y="56"/>
                    <a:pt x="804" y="57"/>
                  </a:cubicBezTo>
                  <a:cubicBezTo>
                    <a:pt x="886" y="58"/>
                    <a:pt x="963" y="58"/>
                    <a:pt x="1044" y="57"/>
                  </a:cubicBezTo>
                  <a:cubicBezTo>
                    <a:pt x="1125" y="56"/>
                    <a:pt x="1208" y="54"/>
                    <a:pt x="1290" y="51"/>
                  </a:cubicBezTo>
                  <a:cubicBezTo>
                    <a:pt x="1372" y="48"/>
                    <a:pt x="1465" y="44"/>
                    <a:pt x="1539" y="39"/>
                  </a:cubicBezTo>
                  <a:cubicBezTo>
                    <a:pt x="1613" y="34"/>
                    <a:pt x="1680" y="23"/>
                    <a:pt x="1737" y="18"/>
                  </a:cubicBezTo>
                  <a:cubicBezTo>
                    <a:pt x="1794" y="13"/>
                    <a:pt x="1839" y="9"/>
                    <a:pt x="1884" y="6"/>
                  </a:cubicBezTo>
                </a:path>
              </a:pathLst>
            </a:custGeom>
            <a:noFill/>
            <a:ln w="25400" cmpd="sng">
              <a:solidFill>
                <a:srgbClr val="339933"/>
              </a:solidFill>
              <a:round/>
              <a:headEnd/>
              <a:tailEnd/>
            </a:ln>
          </p:spPr>
          <p:txBody>
            <a:bodyPr lIns="74295" tIns="8890" rIns="74295" bIns="8890"/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1" name="Freeform 249">
              <a:extLst>
                <a:ext uri="{FF2B5EF4-FFF2-40B4-BE49-F238E27FC236}">
                  <a16:creationId xmlns:a16="http://schemas.microsoft.com/office/drawing/2014/main" id="{DD70F4ED-BAA2-E22C-06E1-76251CBE7D73}"/>
                </a:ext>
              </a:extLst>
            </p:cNvPr>
            <p:cNvSpPr>
              <a:spLocks/>
            </p:cNvSpPr>
            <p:nvPr/>
          </p:nvSpPr>
          <p:spPr bwMode="auto">
            <a:xfrm rot="20670794">
              <a:off x="4668038" y="4738967"/>
              <a:ext cx="217693" cy="213122"/>
            </a:xfrm>
            <a:custGeom>
              <a:avLst/>
              <a:gdLst/>
              <a:ahLst/>
              <a:cxnLst>
                <a:cxn ang="0">
                  <a:pos x="8" y="7"/>
                </a:cxn>
                <a:cxn ang="0">
                  <a:pos x="20" y="70"/>
                </a:cxn>
                <a:cxn ang="0">
                  <a:pos x="86" y="142"/>
                </a:cxn>
                <a:cxn ang="0">
                  <a:pos x="155" y="187"/>
                </a:cxn>
                <a:cxn ang="0">
                  <a:pos x="203" y="193"/>
                </a:cxn>
                <a:cxn ang="0">
                  <a:pos x="170" y="118"/>
                </a:cxn>
                <a:cxn ang="0">
                  <a:pos x="116" y="61"/>
                </a:cxn>
                <a:cxn ang="0">
                  <a:pos x="68" y="31"/>
                </a:cxn>
                <a:cxn ang="0">
                  <a:pos x="8" y="7"/>
                </a:cxn>
              </a:cxnLst>
              <a:rect l="0" t="0" r="r" b="b"/>
              <a:pathLst>
                <a:path w="205" h="204">
                  <a:moveTo>
                    <a:pt x="8" y="7"/>
                  </a:moveTo>
                  <a:cubicBezTo>
                    <a:pt x="0" y="14"/>
                    <a:pt x="7" y="47"/>
                    <a:pt x="20" y="70"/>
                  </a:cubicBezTo>
                  <a:cubicBezTo>
                    <a:pt x="33" y="93"/>
                    <a:pt x="64" y="123"/>
                    <a:pt x="86" y="142"/>
                  </a:cubicBezTo>
                  <a:cubicBezTo>
                    <a:pt x="108" y="161"/>
                    <a:pt x="136" y="179"/>
                    <a:pt x="155" y="187"/>
                  </a:cubicBezTo>
                  <a:cubicBezTo>
                    <a:pt x="174" y="195"/>
                    <a:pt x="201" y="204"/>
                    <a:pt x="203" y="193"/>
                  </a:cubicBezTo>
                  <a:cubicBezTo>
                    <a:pt x="205" y="182"/>
                    <a:pt x="184" y="140"/>
                    <a:pt x="170" y="118"/>
                  </a:cubicBezTo>
                  <a:cubicBezTo>
                    <a:pt x="156" y="96"/>
                    <a:pt x="133" y="75"/>
                    <a:pt x="116" y="61"/>
                  </a:cubicBezTo>
                  <a:cubicBezTo>
                    <a:pt x="99" y="47"/>
                    <a:pt x="86" y="39"/>
                    <a:pt x="68" y="31"/>
                  </a:cubicBezTo>
                  <a:cubicBezTo>
                    <a:pt x="50" y="23"/>
                    <a:pt x="16" y="0"/>
                    <a:pt x="8" y="7"/>
                  </a:cubicBezTo>
                  <a:close/>
                </a:path>
              </a:pathLst>
            </a:custGeom>
            <a:solidFill>
              <a:srgbClr val="00FFFF"/>
            </a:solidFill>
            <a:ln w="25400" cmpd="sng">
              <a:solidFill>
                <a:srgbClr val="000000"/>
              </a:solidFill>
              <a:round/>
              <a:headEnd/>
              <a:tailEnd/>
            </a:ln>
          </p:spPr>
          <p:txBody>
            <a:bodyPr lIns="74295" tIns="8890" rIns="74295" bIns="8890"/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2" name="Freeform 250">
              <a:extLst>
                <a:ext uri="{FF2B5EF4-FFF2-40B4-BE49-F238E27FC236}">
                  <a16:creationId xmlns:a16="http://schemas.microsoft.com/office/drawing/2014/main" id="{003C94AF-6F8E-B42A-D625-BF2F3C9164BD}"/>
                </a:ext>
              </a:extLst>
            </p:cNvPr>
            <p:cNvSpPr>
              <a:spLocks/>
            </p:cNvSpPr>
            <p:nvPr/>
          </p:nvSpPr>
          <p:spPr bwMode="auto">
            <a:xfrm rot="18007332">
              <a:off x="4375422" y="3702158"/>
              <a:ext cx="2004679" cy="195480"/>
            </a:xfrm>
            <a:custGeom>
              <a:avLst/>
              <a:gdLst/>
              <a:ahLst/>
              <a:cxnLst>
                <a:cxn ang="0">
                  <a:pos x="45" y="30"/>
                </a:cxn>
                <a:cxn ang="0">
                  <a:pos x="30" y="171"/>
                </a:cxn>
                <a:cxn ang="0">
                  <a:pos x="45" y="327"/>
                </a:cxn>
                <a:cxn ang="0">
                  <a:pos x="126" y="315"/>
                </a:cxn>
                <a:cxn ang="0">
                  <a:pos x="735" y="303"/>
                </a:cxn>
                <a:cxn ang="0">
                  <a:pos x="1605" y="279"/>
                </a:cxn>
                <a:cxn ang="0">
                  <a:pos x="2607" y="300"/>
                </a:cxn>
                <a:cxn ang="0">
                  <a:pos x="3330" y="333"/>
                </a:cxn>
                <a:cxn ang="0">
                  <a:pos x="3648" y="351"/>
                </a:cxn>
                <a:cxn ang="0">
                  <a:pos x="3672" y="249"/>
                </a:cxn>
                <a:cxn ang="0">
                  <a:pos x="3672" y="171"/>
                </a:cxn>
                <a:cxn ang="0">
                  <a:pos x="3690" y="36"/>
                </a:cxn>
                <a:cxn ang="0">
                  <a:pos x="3660" y="12"/>
                </a:cxn>
                <a:cxn ang="0">
                  <a:pos x="3594" y="6"/>
                </a:cxn>
                <a:cxn ang="0">
                  <a:pos x="2991" y="51"/>
                </a:cxn>
                <a:cxn ang="0">
                  <a:pos x="1911" y="75"/>
                </a:cxn>
                <a:cxn ang="0">
                  <a:pos x="1065" y="78"/>
                </a:cxn>
                <a:cxn ang="0">
                  <a:pos x="303" y="51"/>
                </a:cxn>
                <a:cxn ang="0">
                  <a:pos x="45" y="30"/>
                </a:cxn>
              </a:cxnLst>
              <a:rect l="0" t="0" r="r" b="b"/>
              <a:pathLst>
                <a:path w="3705" h="365">
                  <a:moveTo>
                    <a:pt x="45" y="30"/>
                  </a:moveTo>
                  <a:cubicBezTo>
                    <a:pt x="0" y="50"/>
                    <a:pt x="30" y="122"/>
                    <a:pt x="30" y="171"/>
                  </a:cubicBezTo>
                  <a:cubicBezTo>
                    <a:pt x="30" y="220"/>
                    <a:pt x="29" y="303"/>
                    <a:pt x="45" y="327"/>
                  </a:cubicBezTo>
                  <a:cubicBezTo>
                    <a:pt x="61" y="351"/>
                    <a:pt x="11" y="319"/>
                    <a:pt x="126" y="315"/>
                  </a:cubicBezTo>
                  <a:cubicBezTo>
                    <a:pt x="241" y="311"/>
                    <a:pt x="489" y="309"/>
                    <a:pt x="735" y="303"/>
                  </a:cubicBezTo>
                  <a:cubicBezTo>
                    <a:pt x="981" y="297"/>
                    <a:pt x="1293" y="279"/>
                    <a:pt x="1605" y="279"/>
                  </a:cubicBezTo>
                  <a:cubicBezTo>
                    <a:pt x="1917" y="279"/>
                    <a:pt x="2320" y="291"/>
                    <a:pt x="2607" y="300"/>
                  </a:cubicBezTo>
                  <a:cubicBezTo>
                    <a:pt x="2894" y="309"/>
                    <a:pt x="3157" y="325"/>
                    <a:pt x="3330" y="333"/>
                  </a:cubicBezTo>
                  <a:cubicBezTo>
                    <a:pt x="3503" y="341"/>
                    <a:pt x="3591" y="365"/>
                    <a:pt x="3648" y="351"/>
                  </a:cubicBezTo>
                  <a:cubicBezTo>
                    <a:pt x="3705" y="337"/>
                    <a:pt x="3668" y="279"/>
                    <a:pt x="3672" y="249"/>
                  </a:cubicBezTo>
                  <a:cubicBezTo>
                    <a:pt x="3676" y="219"/>
                    <a:pt x="3669" y="207"/>
                    <a:pt x="3672" y="171"/>
                  </a:cubicBezTo>
                  <a:cubicBezTo>
                    <a:pt x="3675" y="135"/>
                    <a:pt x="3692" y="62"/>
                    <a:pt x="3690" y="36"/>
                  </a:cubicBezTo>
                  <a:cubicBezTo>
                    <a:pt x="3688" y="10"/>
                    <a:pt x="3676" y="17"/>
                    <a:pt x="3660" y="12"/>
                  </a:cubicBezTo>
                  <a:cubicBezTo>
                    <a:pt x="3644" y="7"/>
                    <a:pt x="3705" y="0"/>
                    <a:pt x="3594" y="6"/>
                  </a:cubicBezTo>
                  <a:cubicBezTo>
                    <a:pt x="3483" y="12"/>
                    <a:pt x="3271" y="40"/>
                    <a:pt x="2991" y="51"/>
                  </a:cubicBezTo>
                  <a:cubicBezTo>
                    <a:pt x="2711" y="62"/>
                    <a:pt x="2232" y="71"/>
                    <a:pt x="1911" y="75"/>
                  </a:cubicBezTo>
                  <a:cubicBezTo>
                    <a:pt x="1590" y="79"/>
                    <a:pt x="1333" y="82"/>
                    <a:pt x="1065" y="78"/>
                  </a:cubicBezTo>
                  <a:cubicBezTo>
                    <a:pt x="797" y="74"/>
                    <a:pt x="473" y="59"/>
                    <a:pt x="303" y="51"/>
                  </a:cubicBezTo>
                  <a:cubicBezTo>
                    <a:pt x="133" y="43"/>
                    <a:pt x="90" y="10"/>
                    <a:pt x="45" y="30"/>
                  </a:cubicBezTo>
                  <a:close/>
                </a:path>
              </a:pathLst>
            </a:custGeom>
            <a:solidFill>
              <a:srgbClr val="339933"/>
            </a:solidFill>
            <a:ln w="25400" cmpd="sng">
              <a:solidFill>
                <a:srgbClr val="339933"/>
              </a:solidFill>
              <a:round/>
              <a:headEnd/>
              <a:tailEnd/>
            </a:ln>
          </p:spPr>
          <p:txBody>
            <a:bodyPr lIns="74295" tIns="8890" rIns="74295" bIns="8890"/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3" name="Freeform 251">
              <a:extLst>
                <a:ext uri="{FF2B5EF4-FFF2-40B4-BE49-F238E27FC236}">
                  <a16:creationId xmlns:a16="http://schemas.microsoft.com/office/drawing/2014/main" id="{48904E7D-C701-5B0D-6711-E1CF2AAD2E0E}"/>
                </a:ext>
              </a:extLst>
            </p:cNvPr>
            <p:cNvSpPr>
              <a:spLocks/>
            </p:cNvSpPr>
            <p:nvPr/>
          </p:nvSpPr>
          <p:spPr bwMode="auto">
            <a:xfrm rot="18007332">
              <a:off x="4554884" y="4716698"/>
              <a:ext cx="450664" cy="226579"/>
            </a:xfrm>
            <a:custGeom>
              <a:avLst/>
              <a:gdLst/>
              <a:ahLst/>
              <a:cxnLst>
                <a:cxn ang="0">
                  <a:pos x="23" y="176"/>
                </a:cxn>
                <a:cxn ang="0">
                  <a:pos x="59" y="177"/>
                </a:cxn>
                <a:cxn ang="0">
                  <a:pos x="143" y="171"/>
                </a:cxn>
                <a:cxn ang="0">
                  <a:pos x="203" y="147"/>
                </a:cxn>
                <a:cxn ang="0">
                  <a:pos x="269" y="111"/>
                </a:cxn>
                <a:cxn ang="0">
                  <a:pos x="311" y="87"/>
                </a:cxn>
                <a:cxn ang="0">
                  <a:pos x="353" y="60"/>
                </a:cxn>
                <a:cxn ang="0">
                  <a:pos x="376" y="8"/>
                </a:cxn>
                <a:cxn ang="0">
                  <a:pos x="400" y="14"/>
                </a:cxn>
                <a:cxn ang="0">
                  <a:pos x="478" y="20"/>
                </a:cxn>
                <a:cxn ang="0">
                  <a:pos x="544" y="23"/>
                </a:cxn>
                <a:cxn ang="0">
                  <a:pos x="738" y="38"/>
                </a:cxn>
                <a:cxn ang="0">
                  <a:pos x="822" y="47"/>
                </a:cxn>
                <a:cxn ang="0">
                  <a:pos x="816" y="77"/>
                </a:cxn>
                <a:cxn ang="0">
                  <a:pos x="816" y="122"/>
                </a:cxn>
                <a:cxn ang="0">
                  <a:pos x="813" y="173"/>
                </a:cxn>
                <a:cxn ang="0">
                  <a:pos x="813" y="239"/>
                </a:cxn>
                <a:cxn ang="0">
                  <a:pos x="813" y="290"/>
                </a:cxn>
                <a:cxn ang="0">
                  <a:pos x="825" y="347"/>
                </a:cxn>
                <a:cxn ang="0">
                  <a:pos x="830" y="377"/>
                </a:cxn>
                <a:cxn ang="0">
                  <a:pos x="810" y="386"/>
                </a:cxn>
                <a:cxn ang="0">
                  <a:pos x="735" y="392"/>
                </a:cxn>
                <a:cxn ang="0">
                  <a:pos x="643" y="398"/>
                </a:cxn>
                <a:cxn ang="0">
                  <a:pos x="541" y="401"/>
                </a:cxn>
                <a:cxn ang="0">
                  <a:pos x="463" y="407"/>
                </a:cxn>
                <a:cxn ang="0">
                  <a:pos x="394" y="413"/>
                </a:cxn>
                <a:cxn ang="0">
                  <a:pos x="376" y="413"/>
                </a:cxn>
                <a:cxn ang="0">
                  <a:pos x="333" y="372"/>
                </a:cxn>
                <a:cxn ang="0">
                  <a:pos x="303" y="333"/>
                </a:cxn>
                <a:cxn ang="0">
                  <a:pos x="243" y="306"/>
                </a:cxn>
                <a:cxn ang="0">
                  <a:pos x="198" y="276"/>
                </a:cxn>
                <a:cxn ang="0">
                  <a:pos x="153" y="252"/>
                </a:cxn>
                <a:cxn ang="0">
                  <a:pos x="96" y="231"/>
                </a:cxn>
                <a:cxn ang="0">
                  <a:pos x="52" y="234"/>
                </a:cxn>
                <a:cxn ang="0">
                  <a:pos x="5" y="228"/>
                </a:cxn>
                <a:cxn ang="0">
                  <a:pos x="23" y="176"/>
                </a:cxn>
              </a:cxnLst>
              <a:rect l="0" t="0" r="r" b="b"/>
              <a:pathLst>
                <a:path w="835" h="420">
                  <a:moveTo>
                    <a:pt x="23" y="176"/>
                  </a:moveTo>
                  <a:cubicBezTo>
                    <a:pt x="32" y="168"/>
                    <a:pt x="39" y="178"/>
                    <a:pt x="59" y="177"/>
                  </a:cubicBezTo>
                  <a:cubicBezTo>
                    <a:pt x="79" y="176"/>
                    <a:pt x="119" y="176"/>
                    <a:pt x="143" y="171"/>
                  </a:cubicBezTo>
                  <a:cubicBezTo>
                    <a:pt x="167" y="166"/>
                    <a:pt x="182" y="157"/>
                    <a:pt x="203" y="147"/>
                  </a:cubicBezTo>
                  <a:cubicBezTo>
                    <a:pt x="224" y="137"/>
                    <a:pt x="251" y="121"/>
                    <a:pt x="269" y="111"/>
                  </a:cubicBezTo>
                  <a:cubicBezTo>
                    <a:pt x="287" y="101"/>
                    <a:pt x="297" y="95"/>
                    <a:pt x="311" y="87"/>
                  </a:cubicBezTo>
                  <a:cubicBezTo>
                    <a:pt x="325" y="79"/>
                    <a:pt x="342" y="73"/>
                    <a:pt x="353" y="60"/>
                  </a:cubicBezTo>
                  <a:cubicBezTo>
                    <a:pt x="364" y="47"/>
                    <a:pt x="368" y="16"/>
                    <a:pt x="376" y="8"/>
                  </a:cubicBezTo>
                  <a:cubicBezTo>
                    <a:pt x="384" y="0"/>
                    <a:pt x="384" y="12"/>
                    <a:pt x="400" y="14"/>
                  </a:cubicBezTo>
                  <a:cubicBezTo>
                    <a:pt x="416" y="16"/>
                    <a:pt x="455" y="18"/>
                    <a:pt x="478" y="20"/>
                  </a:cubicBezTo>
                  <a:cubicBezTo>
                    <a:pt x="501" y="22"/>
                    <a:pt x="501" y="20"/>
                    <a:pt x="544" y="23"/>
                  </a:cubicBezTo>
                  <a:cubicBezTo>
                    <a:pt x="587" y="26"/>
                    <a:pt x="692" y="34"/>
                    <a:pt x="738" y="38"/>
                  </a:cubicBezTo>
                  <a:cubicBezTo>
                    <a:pt x="784" y="42"/>
                    <a:pt x="809" y="41"/>
                    <a:pt x="822" y="47"/>
                  </a:cubicBezTo>
                  <a:cubicBezTo>
                    <a:pt x="835" y="53"/>
                    <a:pt x="817" y="65"/>
                    <a:pt x="816" y="77"/>
                  </a:cubicBezTo>
                  <a:cubicBezTo>
                    <a:pt x="815" y="89"/>
                    <a:pt x="816" y="106"/>
                    <a:pt x="816" y="122"/>
                  </a:cubicBezTo>
                  <a:cubicBezTo>
                    <a:pt x="816" y="138"/>
                    <a:pt x="813" y="154"/>
                    <a:pt x="813" y="173"/>
                  </a:cubicBezTo>
                  <a:cubicBezTo>
                    <a:pt x="813" y="192"/>
                    <a:pt x="813" y="220"/>
                    <a:pt x="813" y="239"/>
                  </a:cubicBezTo>
                  <a:cubicBezTo>
                    <a:pt x="813" y="258"/>
                    <a:pt x="811" y="272"/>
                    <a:pt x="813" y="290"/>
                  </a:cubicBezTo>
                  <a:cubicBezTo>
                    <a:pt x="815" y="308"/>
                    <a:pt x="822" y="333"/>
                    <a:pt x="825" y="347"/>
                  </a:cubicBezTo>
                  <a:cubicBezTo>
                    <a:pt x="828" y="361"/>
                    <a:pt x="832" y="371"/>
                    <a:pt x="830" y="377"/>
                  </a:cubicBezTo>
                  <a:cubicBezTo>
                    <a:pt x="828" y="383"/>
                    <a:pt x="826" y="384"/>
                    <a:pt x="810" y="386"/>
                  </a:cubicBezTo>
                  <a:cubicBezTo>
                    <a:pt x="794" y="388"/>
                    <a:pt x="763" y="390"/>
                    <a:pt x="735" y="392"/>
                  </a:cubicBezTo>
                  <a:cubicBezTo>
                    <a:pt x="707" y="394"/>
                    <a:pt x="674" y="397"/>
                    <a:pt x="643" y="398"/>
                  </a:cubicBezTo>
                  <a:cubicBezTo>
                    <a:pt x="611" y="399"/>
                    <a:pt x="571" y="400"/>
                    <a:pt x="541" y="401"/>
                  </a:cubicBezTo>
                  <a:cubicBezTo>
                    <a:pt x="511" y="402"/>
                    <a:pt x="486" y="405"/>
                    <a:pt x="463" y="407"/>
                  </a:cubicBezTo>
                  <a:cubicBezTo>
                    <a:pt x="438" y="409"/>
                    <a:pt x="407" y="412"/>
                    <a:pt x="394" y="413"/>
                  </a:cubicBezTo>
                  <a:cubicBezTo>
                    <a:pt x="381" y="414"/>
                    <a:pt x="386" y="420"/>
                    <a:pt x="376" y="413"/>
                  </a:cubicBezTo>
                  <a:cubicBezTo>
                    <a:pt x="366" y="406"/>
                    <a:pt x="345" y="385"/>
                    <a:pt x="333" y="372"/>
                  </a:cubicBezTo>
                  <a:cubicBezTo>
                    <a:pt x="321" y="359"/>
                    <a:pt x="318" y="344"/>
                    <a:pt x="303" y="333"/>
                  </a:cubicBezTo>
                  <a:cubicBezTo>
                    <a:pt x="288" y="322"/>
                    <a:pt x="260" y="315"/>
                    <a:pt x="243" y="306"/>
                  </a:cubicBezTo>
                  <a:cubicBezTo>
                    <a:pt x="226" y="297"/>
                    <a:pt x="213" y="285"/>
                    <a:pt x="198" y="276"/>
                  </a:cubicBezTo>
                  <a:cubicBezTo>
                    <a:pt x="183" y="267"/>
                    <a:pt x="170" y="259"/>
                    <a:pt x="153" y="252"/>
                  </a:cubicBezTo>
                  <a:cubicBezTo>
                    <a:pt x="136" y="245"/>
                    <a:pt x="113" y="234"/>
                    <a:pt x="96" y="231"/>
                  </a:cubicBezTo>
                  <a:cubicBezTo>
                    <a:pt x="79" y="228"/>
                    <a:pt x="67" y="234"/>
                    <a:pt x="52" y="234"/>
                  </a:cubicBezTo>
                  <a:cubicBezTo>
                    <a:pt x="37" y="234"/>
                    <a:pt x="10" y="238"/>
                    <a:pt x="5" y="228"/>
                  </a:cubicBezTo>
                  <a:cubicBezTo>
                    <a:pt x="0" y="218"/>
                    <a:pt x="19" y="187"/>
                    <a:pt x="23" y="176"/>
                  </a:cubicBezTo>
                  <a:close/>
                </a:path>
              </a:pathLst>
            </a:custGeom>
            <a:solidFill>
              <a:srgbClr val="339933"/>
            </a:solidFill>
            <a:ln w="25400" cmpd="sng">
              <a:solidFill>
                <a:srgbClr val="339933"/>
              </a:solidFill>
              <a:round/>
              <a:headEnd/>
              <a:tailEnd/>
            </a:ln>
          </p:spPr>
          <p:txBody>
            <a:bodyPr lIns="74295" tIns="8890" rIns="74295" bIns="8890"/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4" name="Arc 252">
              <a:extLst>
                <a:ext uri="{FF2B5EF4-FFF2-40B4-BE49-F238E27FC236}">
                  <a16:creationId xmlns:a16="http://schemas.microsoft.com/office/drawing/2014/main" id="{F810418A-5173-4269-A8B4-4ABFC28B119E}"/>
                </a:ext>
              </a:extLst>
            </p:cNvPr>
            <p:cNvSpPr>
              <a:spLocks/>
            </p:cNvSpPr>
            <p:nvPr/>
          </p:nvSpPr>
          <p:spPr bwMode="auto">
            <a:xfrm rot="3344830">
              <a:off x="4412668" y="4725545"/>
              <a:ext cx="288603" cy="337647"/>
            </a:xfrm>
            <a:custGeom>
              <a:avLst/>
              <a:gdLst>
                <a:gd name="G0" fmla="+- 0 0 0"/>
                <a:gd name="G1" fmla="+- 20060 0 0"/>
                <a:gd name="G2" fmla="+- 21600 0 0"/>
                <a:gd name="T0" fmla="*/ 8010 w 17311"/>
                <a:gd name="T1" fmla="*/ 0 h 20060"/>
                <a:gd name="T2" fmla="*/ 17311 w 17311"/>
                <a:gd name="T3" fmla="*/ 7141 h 20060"/>
                <a:gd name="T4" fmla="*/ 0 w 17311"/>
                <a:gd name="T5" fmla="*/ 20060 h 200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311" h="20060" fill="none" extrusionOk="0">
                  <a:moveTo>
                    <a:pt x="8009" y="0"/>
                  </a:moveTo>
                  <a:cubicBezTo>
                    <a:pt x="11709" y="1477"/>
                    <a:pt x="14928" y="3948"/>
                    <a:pt x="17310" y="7141"/>
                  </a:cubicBezTo>
                </a:path>
                <a:path w="17311" h="20060" stroke="0" extrusionOk="0">
                  <a:moveTo>
                    <a:pt x="8009" y="0"/>
                  </a:moveTo>
                  <a:cubicBezTo>
                    <a:pt x="11709" y="1477"/>
                    <a:pt x="14928" y="3948"/>
                    <a:pt x="17310" y="7141"/>
                  </a:cubicBezTo>
                  <a:lnTo>
                    <a:pt x="0" y="20060"/>
                  </a:lnTo>
                  <a:close/>
                </a:path>
              </a:pathLst>
            </a:custGeom>
            <a:noFill/>
            <a:ln w="25400">
              <a:solidFill>
                <a:srgbClr val="339933"/>
              </a:solidFill>
              <a:round/>
              <a:headEnd/>
              <a:tailEnd/>
            </a:ln>
          </p:spPr>
          <p:txBody>
            <a:bodyPr lIns="74295" tIns="8890" rIns="74295" bIns="8890"/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5" name="Arc 253">
              <a:extLst>
                <a:ext uri="{FF2B5EF4-FFF2-40B4-BE49-F238E27FC236}">
                  <a16:creationId xmlns:a16="http://schemas.microsoft.com/office/drawing/2014/main" id="{1A0AB6A6-38AB-156E-EEF7-794D70902453}"/>
                </a:ext>
              </a:extLst>
            </p:cNvPr>
            <p:cNvSpPr>
              <a:spLocks/>
            </p:cNvSpPr>
            <p:nvPr/>
          </p:nvSpPr>
          <p:spPr bwMode="auto">
            <a:xfrm rot="11069833" flipV="1">
              <a:off x="4692473" y="4889928"/>
              <a:ext cx="290998" cy="333003"/>
            </a:xfrm>
            <a:custGeom>
              <a:avLst/>
              <a:gdLst>
                <a:gd name="G0" fmla="+- 0 0 0"/>
                <a:gd name="G1" fmla="+- 20060 0 0"/>
                <a:gd name="G2" fmla="+- 21600 0 0"/>
                <a:gd name="T0" fmla="*/ 8010 w 17311"/>
                <a:gd name="T1" fmla="*/ 0 h 20060"/>
                <a:gd name="T2" fmla="*/ 17311 w 17311"/>
                <a:gd name="T3" fmla="*/ 7141 h 20060"/>
                <a:gd name="T4" fmla="*/ 0 w 17311"/>
                <a:gd name="T5" fmla="*/ 20060 h 200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311" h="20060" fill="none" extrusionOk="0">
                  <a:moveTo>
                    <a:pt x="8009" y="0"/>
                  </a:moveTo>
                  <a:cubicBezTo>
                    <a:pt x="11709" y="1477"/>
                    <a:pt x="14928" y="3948"/>
                    <a:pt x="17310" y="7141"/>
                  </a:cubicBezTo>
                </a:path>
                <a:path w="17311" h="20060" stroke="0" extrusionOk="0">
                  <a:moveTo>
                    <a:pt x="8009" y="0"/>
                  </a:moveTo>
                  <a:cubicBezTo>
                    <a:pt x="11709" y="1477"/>
                    <a:pt x="14928" y="3948"/>
                    <a:pt x="17310" y="7141"/>
                  </a:cubicBezTo>
                  <a:lnTo>
                    <a:pt x="0" y="20060"/>
                  </a:lnTo>
                  <a:close/>
                </a:path>
              </a:pathLst>
            </a:custGeom>
            <a:noFill/>
            <a:ln w="25400">
              <a:solidFill>
                <a:srgbClr val="339933"/>
              </a:solidFill>
              <a:round/>
              <a:headEnd/>
              <a:tailEnd/>
            </a:ln>
          </p:spPr>
          <p:txBody>
            <a:bodyPr lIns="74295" tIns="8890" rIns="74295" bIns="8890"/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6" name="Freeform 254">
              <a:extLst>
                <a:ext uri="{FF2B5EF4-FFF2-40B4-BE49-F238E27FC236}">
                  <a16:creationId xmlns:a16="http://schemas.microsoft.com/office/drawing/2014/main" id="{883F8B59-124B-A8E3-FC73-66322C3F546A}"/>
                </a:ext>
              </a:extLst>
            </p:cNvPr>
            <p:cNvSpPr>
              <a:spLocks/>
            </p:cNvSpPr>
            <p:nvPr/>
          </p:nvSpPr>
          <p:spPr bwMode="auto">
            <a:xfrm rot="18007332">
              <a:off x="4776936" y="4503531"/>
              <a:ext cx="170942" cy="37541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" y="687"/>
                </a:cxn>
                <a:cxn ang="0">
                  <a:pos x="312" y="687"/>
                </a:cxn>
                <a:cxn ang="0">
                  <a:pos x="258" y="501"/>
                </a:cxn>
                <a:cxn ang="0">
                  <a:pos x="246" y="345"/>
                </a:cxn>
                <a:cxn ang="0">
                  <a:pos x="261" y="171"/>
                </a:cxn>
                <a:cxn ang="0">
                  <a:pos x="306" y="0"/>
                </a:cxn>
                <a:cxn ang="0">
                  <a:pos x="0" y="0"/>
                </a:cxn>
              </a:cxnLst>
              <a:rect l="0" t="0" r="r" b="b"/>
              <a:pathLst>
                <a:path w="312" h="687">
                  <a:moveTo>
                    <a:pt x="0" y="0"/>
                  </a:moveTo>
                  <a:lnTo>
                    <a:pt x="3" y="687"/>
                  </a:lnTo>
                  <a:lnTo>
                    <a:pt x="312" y="687"/>
                  </a:lnTo>
                  <a:lnTo>
                    <a:pt x="258" y="501"/>
                  </a:lnTo>
                  <a:lnTo>
                    <a:pt x="246" y="345"/>
                  </a:lnTo>
                  <a:lnTo>
                    <a:pt x="261" y="171"/>
                  </a:lnTo>
                  <a:lnTo>
                    <a:pt x="30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FFFF"/>
            </a:solidFill>
            <a:ln w="25400" cmpd="sng">
              <a:solidFill>
                <a:srgbClr val="000000"/>
              </a:solidFill>
              <a:round/>
              <a:headEnd/>
              <a:tailEnd/>
            </a:ln>
          </p:spPr>
          <p:txBody>
            <a:bodyPr lIns="74295" tIns="8890" rIns="74295" bIns="8890"/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7" name="Line 255">
              <a:extLst>
                <a:ext uri="{FF2B5EF4-FFF2-40B4-BE49-F238E27FC236}">
                  <a16:creationId xmlns:a16="http://schemas.microsoft.com/office/drawing/2014/main" id="{C132CF20-BA12-F7FA-E402-7EB46F9B1125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8007332">
              <a:off x="4819090" y="4567905"/>
              <a:ext cx="0" cy="397623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 lIns="74295" tIns="8890" rIns="74295" bIns="8890"/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8" name="Line 256">
              <a:extLst>
                <a:ext uri="{FF2B5EF4-FFF2-40B4-BE49-F238E27FC236}">
                  <a16:creationId xmlns:a16="http://schemas.microsoft.com/office/drawing/2014/main" id="{CEF4D549-D026-102F-5EF3-C2AD658E2589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8007332">
              <a:off x="4608115" y="4601324"/>
              <a:ext cx="179822" cy="4443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 lIns="74295" tIns="8890" rIns="74295" bIns="8890"/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9" name="Line 257">
              <a:extLst>
                <a:ext uri="{FF2B5EF4-FFF2-40B4-BE49-F238E27FC236}">
                  <a16:creationId xmlns:a16="http://schemas.microsoft.com/office/drawing/2014/main" id="{4CB599BE-EBFB-51DE-69C9-8011D008EED6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8007332">
              <a:off x="4927994" y="4785586"/>
              <a:ext cx="190922" cy="4443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 lIns="74295" tIns="8890" rIns="74295" bIns="8890"/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0" name="Arc 258">
              <a:extLst>
                <a:ext uri="{FF2B5EF4-FFF2-40B4-BE49-F238E27FC236}">
                  <a16:creationId xmlns:a16="http://schemas.microsoft.com/office/drawing/2014/main" id="{75957316-3ACA-0F09-C4EB-AE5A28D37E64}"/>
                </a:ext>
              </a:extLst>
            </p:cNvPr>
            <p:cNvSpPr>
              <a:spLocks/>
            </p:cNvSpPr>
            <p:nvPr/>
          </p:nvSpPr>
          <p:spPr bwMode="auto">
            <a:xfrm rot="9935830">
              <a:off x="4739121" y="4217261"/>
              <a:ext cx="495363" cy="512825"/>
            </a:xfrm>
            <a:custGeom>
              <a:avLst/>
              <a:gdLst>
                <a:gd name="G0" fmla="+- 0 0 0"/>
                <a:gd name="G1" fmla="+- 19786 0 0"/>
                <a:gd name="G2" fmla="+- 21600 0 0"/>
                <a:gd name="T0" fmla="*/ 8665 w 19558"/>
                <a:gd name="T1" fmla="*/ 0 h 19786"/>
                <a:gd name="T2" fmla="*/ 19558 w 19558"/>
                <a:gd name="T3" fmla="*/ 10618 h 19786"/>
                <a:gd name="T4" fmla="*/ 0 w 19558"/>
                <a:gd name="T5" fmla="*/ 19786 h 197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558" h="19786" fill="none" extrusionOk="0">
                  <a:moveTo>
                    <a:pt x="8664" y="0"/>
                  </a:moveTo>
                  <a:cubicBezTo>
                    <a:pt x="13463" y="2101"/>
                    <a:pt x="17334" y="5875"/>
                    <a:pt x="19557" y="10618"/>
                  </a:cubicBezTo>
                </a:path>
                <a:path w="19558" h="19786" stroke="0" extrusionOk="0">
                  <a:moveTo>
                    <a:pt x="8664" y="0"/>
                  </a:moveTo>
                  <a:cubicBezTo>
                    <a:pt x="13463" y="2101"/>
                    <a:pt x="17334" y="5875"/>
                    <a:pt x="19557" y="10618"/>
                  </a:cubicBezTo>
                  <a:lnTo>
                    <a:pt x="0" y="19786"/>
                  </a:lnTo>
                  <a:close/>
                </a:path>
              </a:pathLst>
            </a:cu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 lIns="74295" tIns="8890" rIns="74295" bIns="8890"/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1" name="Arc 259">
              <a:extLst>
                <a:ext uri="{FF2B5EF4-FFF2-40B4-BE49-F238E27FC236}">
                  <a16:creationId xmlns:a16="http://schemas.microsoft.com/office/drawing/2014/main" id="{08964236-39A6-6537-44D1-9A86DD0C144D}"/>
                </a:ext>
              </a:extLst>
            </p:cNvPr>
            <p:cNvSpPr>
              <a:spLocks/>
            </p:cNvSpPr>
            <p:nvPr/>
          </p:nvSpPr>
          <p:spPr bwMode="auto">
            <a:xfrm rot="20670794" flipH="1" flipV="1">
              <a:off x="4636939" y="4599105"/>
              <a:ext cx="350975" cy="357423"/>
            </a:xfrm>
            <a:custGeom>
              <a:avLst/>
              <a:gdLst>
                <a:gd name="G0" fmla="+- 0 0 0"/>
                <a:gd name="G1" fmla="+- 20823 0 0"/>
                <a:gd name="G2" fmla="+- 21600 0 0"/>
                <a:gd name="T0" fmla="*/ 5743 w 20700"/>
                <a:gd name="T1" fmla="*/ 0 h 20823"/>
                <a:gd name="T2" fmla="*/ 20700 w 20700"/>
                <a:gd name="T3" fmla="*/ 14655 h 20823"/>
                <a:gd name="T4" fmla="*/ 0 w 20700"/>
                <a:gd name="T5" fmla="*/ 20823 h 208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700" h="20823" fill="none" extrusionOk="0">
                  <a:moveTo>
                    <a:pt x="5742" y="0"/>
                  </a:moveTo>
                  <a:cubicBezTo>
                    <a:pt x="12921" y="1980"/>
                    <a:pt x="18574" y="7518"/>
                    <a:pt x="20700" y="14654"/>
                  </a:cubicBezTo>
                </a:path>
                <a:path w="20700" h="20823" stroke="0" extrusionOk="0">
                  <a:moveTo>
                    <a:pt x="5742" y="0"/>
                  </a:moveTo>
                  <a:cubicBezTo>
                    <a:pt x="12921" y="1980"/>
                    <a:pt x="18574" y="7518"/>
                    <a:pt x="20700" y="14654"/>
                  </a:cubicBezTo>
                  <a:lnTo>
                    <a:pt x="0" y="20823"/>
                  </a:lnTo>
                  <a:close/>
                </a:path>
              </a:pathLst>
            </a:cu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 lIns="74295" tIns="8890" rIns="74295" bIns="8890"/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2" name="Arc 260">
              <a:extLst>
                <a:ext uri="{FF2B5EF4-FFF2-40B4-BE49-F238E27FC236}">
                  <a16:creationId xmlns:a16="http://schemas.microsoft.com/office/drawing/2014/main" id="{57CA4A13-F514-28C4-A171-627850AC0BB7}"/>
                </a:ext>
              </a:extLst>
            </p:cNvPr>
            <p:cNvSpPr>
              <a:spLocks/>
            </p:cNvSpPr>
            <p:nvPr/>
          </p:nvSpPr>
          <p:spPr bwMode="auto">
            <a:xfrm rot="20670794">
              <a:off x="4565855" y="4738967"/>
              <a:ext cx="348753" cy="357423"/>
            </a:xfrm>
            <a:custGeom>
              <a:avLst/>
              <a:gdLst>
                <a:gd name="G0" fmla="+- 0 0 0"/>
                <a:gd name="G1" fmla="+- 20823 0 0"/>
                <a:gd name="G2" fmla="+- 21600 0 0"/>
                <a:gd name="T0" fmla="*/ 5743 w 20700"/>
                <a:gd name="T1" fmla="*/ 0 h 20823"/>
                <a:gd name="T2" fmla="*/ 20700 w 20700"/>
                <a:gd name="T3" fmla="*/ 14655 h 20823"/>
                <a:gd name="T4" fmla="*/ 0 w 20700"/>
                <a:gd name="T5" fmla="*/ 20823 h 208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700" h="20823" fill="none" extrusionOk="0">
                  <a:moveTo>
                    <a:pt x="5742" y="0"/>
                  </a:moveTo>
                  <a:cubicBezTo>
                    <a:pt x="12921" y="1980"/>
                    <a:pt x="18574" y="7518"/>
                    <a:pt x="20700" y="14654"/>
                  </a:cubicBezTo>
                </a:path>
                <a:path w="20700" h="20823" stroke="0" extrusionOk="0">
                  <a:moveTo>
                    <a:pt x="5742" y="0"/>
                  </a:moveTo>
                  <a:cubicBezTo>
                    <a:pt x="12921" y="1980"/>
                    <a:pt x="18574" y="7518"/>
                    <a:pt x="20700" y="14654"/>
                  </a:cubicBezTo>
                  <a:lnTo>
                    <a:pt x="0" y="20823"/>
                  </a:lnTo>
                  <a:close/>
                </a:path>
              </a:pathLst>
            </a:cu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 lIns="74295" tIns="8890" rIns="74295" bIns="8890"/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3" name="Arc 261">
              <a:extLst>
                <a:ext uri="{FF2B5EF4-FFF2-40B4-BE49-F238E27FC236}">
                  <a16:creationId xmlns:a16="http://schemas.microsoft.com/office/drawing/2014/main" id="{6ABFCAD6-FD41-AB0B-A9F2-BA027B07A243}"/>
                </a:ext>
              </a:extLst>
            </p:cNvPr>
            <p:cNvSpPr>
              <a:spLocks/>
            </p:cNvSpPr>
            <p:nvPr/>
          </p:nvSpPr>
          <p:spPr bwMode="auto">
            <a:xfrm rot="20670794">
              <a:off x="4594733" y="4974289"/>
              <a:ext cx="135503" cy="137641"/>
            </a:xfrm>
            <a:custGeom>
              <a:avLst/>
              <a:gdLst>
                <a:gd name="G0" fmla="+- 0 0 0"/>
                <a:gd name="G1" fmla="+- 20823 0 0"/>
                <a:gd name="G2" fmla="+- 21600 0 0"/>
                <a:gd name="T0" fmla="*/ 5743 w 20700"/>
                <a:gd name="T1" fmla="*/ 0 h 20823"/>
                <a:gd name="T2" fmla="*/ 20700 w 20700"/>
                <a:gd name="T3" fmla="*/ 14655 h 20823"/>
                <a:gd name="T4" fmla="*/ 0 w 20700"/>
                <a:gd name="T5" fmla="*/ 20823 h 208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700" h="20823" fill="none" extrusionOk="0">
                  <a:moveTo>
                    <a:pt x="5742" y="0"/>
                  </a:moveTo>
                  <a:cubicBezTo>
                    <a:pt x="12921" y="1980"/>
                    <a:pt x="18574" y="7518"/>
                    <a:pt x="20700" y="14654"/>
                  </a:cubicBezTo>
                </a:path>
                <a:path w="20700" h="20823" stroke="0" extrusionOk="0">
                  <a:moveTo>
                    <a:pt x="5742" y="0"/>
                  </a:moveTo>
                  <a:cubicBezTo>
                    <a:pt x="12921" y="1980"/>
                    <a:pt x="18574" y="7518"/>
                    <a:pt x="20700" y="14654"/>
                  </a:cubicBezTo>
                  <a:lnTo>
                    <a:pt x="0" y="20823"/>
                  </a:lnTo>
                  <a:close/>
                </a:path>
              </a:pathLst>
            </a:cu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 lIns="74295" tIns="8890" rIns="74295" bIns="8890"/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4" name="Arc 262">
              <a:extLst>
                <a:ext uri="{FF2B5EF4-FFF2-40B4-BE49-F238E27FC236}">
                  <a16:creationId xmlns:a16="http://schemas.microsoft.com/office/drawing/2014/main" id="{E09BAC16-2CAB-CA7B-770D-AD659399ED94}"/>
                </a:ext>
              </a:extLst>
            </p:cNvPr>
            <p:cNvSpPr>
              <a:spLocks/>
            </p:cNvSpPr>
            <p:nvPr/>
          </p:nvSpPr>
          <p:spPr bwMode="auto">
            <a:xfrm rot="20670794" flipH="1" flipV="1">
              <a:off x="4656931" y="4854408"/>
              <a:ext cx="137724" cy="142081"/>
            </a:xfrm>
            <a:custGeom>
              <a:avLst/>
              <a:gdLst>
                <a:gd name="G0" fmla="+- 0 0 0"/>
                <a:gd name="G1" fmla="+- 20823 0 0"/>
                <a:gd name="G2" fmla="+- 21600 0 0"/>
                <a:gd name="T0" fmla="*/ 5743 w 20700"/>
                <a:gd name="T1" fmla="*/ 0 h 20823"/>
                <a:gd name="T2" fmla="*/ 20700 w 20700"/>
                <a:gd name="T3" fmla="*/ 14655 h 20823"/>
                <a:gd name="T4" fmla="*/ 0 w 20700"/>
                <a:gd name="T5" fmla="*/ 20823 h 208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700" h="20823" fill="none" extrusionOk="0">
                  <a:moveTo>
                    <a:pt x="5742" y="0"/>
                  </a:moveTo>
                  <a:cubicBezTo>
                    <a:pt x="12921" y="1980"/>
                    <a:pt x="18574" y="7518"/>
                    <a:pt x="20700" y="14654"/>
                  </a:cubicBezTo>
                </a:path>
                <a:path w="20700" h="20823" stroke="0" extrusionOk="0">
                  <a:moveTo>
                    <a:pt x="5742" y="0"/>
                  </a:moveTo>
                  <a:cubicBezTo>
                    <a:pt x="12921" y="1980"/>
                    <a:pt x="18574" y="7518"/>
                    <a:pt x="20700" y="14654"/>
                  </a:cubicBezTo>
                  <a:lnTo>
                    <a:pt x="0" y="20823"/>
                  </a:lnTo>
                  <a:close/>
                </a:path>
              </a:pathLst>
            </a:cu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 lIns="74295" tIns="8890" rIns="74295" bIns="8890"/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5" name="Line 263">
              <a:extLst>
                <a:ext uri="{FF2B5EF4-FFF2-40B4-BE49-F238E27FC236}">
                  <a16:creationId xmlns:a16="http://schemas.microsoft.com/office/drawing/2014/main" id="{21C8B71A-B161-5FD4-E138-F5E1AE60960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739121" y="5318392"/>
              <a:ext cx="0" cy="521705"/>
            </a:xfrm>
            <a:prstGeom prst="line">
              <a:avLst/>
            </a:prstGeom>
            <a:noFill/>
            <a:ln w="50800">
              <a:solidFill>
                <a:srgbClr val="339933"/>
              </a:solidFill>
              <a:round/>
              <a:headEnd/>
              <a:tailEnd/>
            </a:ln>
            <a:effectLst/>
          </p:spPr>
          <p:txBody>
            <a:bodyPr lIns="74295" tIns="8890" rIns="74295" bIns="8890"/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6" name="Line 264">
              <a:extLst>
                <a:ext uri="{FF2B5EF4-FFF2-40B4-BE49-F238E27FC236}">
                  <a16:creationId xmlns:a16="http://schemas.microsoft.com/office/drawing/2014/main" id="{DE41B6CF-E9D6-C3FC-D3B4-AAF828C6EC30}"/>
                </a:ext>
              </a:extLst>
            </p:cNvPr>
            <p:cNvSpPr>
              <a:spLocks noChangeShapeType="1"/>
            </p:cNvSpPr>
            <p:nvPr/>
          </p:nvSpPr>
          <p:spPr bwMode="auto">
            <a:xfrm rot="7220284">
              <a:off x="4410360" y="4736591"/>
              <a:ext cx="0" cy="515355"/>
            </a:xfrm>
            <a:prstGeom prst="line">
              <a:avLst/>
            </a:prstGeom>
            <a:noFill/>
            <a:ln w="50800">
              <a:solidFill>
                <a:srgbClr val="339933"/>
              </a:solidFill>
              <a:round/>
              <a:headEnd/>
              <a:tailEnd/>
            </a:ln>
            <a:effectLst/>
          </p:spPr>
          <p:txBody>
            <a:bodyPr lIns="74295" tIns="8890" rIns="74295" bIns="8890"/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67" name="Group 265">
              <a:extLst>
                <a:ext uri="{FF2B5EF4-FFF2-40B4-BE49-F238E27FC236}">
                  <a16:creationId xmlns:a16="http://schemas.microsoft.com/office/drawing/2014/main" id="{3CC3D736-D564-E666-282E-CAF121B49233}"/>
                </a:ext>
              </a:extLst>
            </p:cNvPr>
            <p:cNvGrpSpPr>
              <a:grpSpLocks/>
            </p:cNvGrpSpPr>
            <p:nvPr/>
          </p:nvGrpSpPr>
          <p:grpSpPr bwMode="auto">
            <a:xfrm rot="7253297">
              <a:off x="4010584" y="4723372"/>
              <a:ext cx="226442" cy="179930"/>
              <a:chOff x="5504" y="8144"/>
              <a:chExt cx="291" cy="236"/>
            </a:xfrm>
            <a:solidFill>
              <a:srgbClr val="0066FF"/>
            </a:solidFill>
          </p:grpSpPr>
          <p:sp>
            <p:nvSpPr>
              <p:cNvPr id="204" name="Rectangle 266">
                <a:extLst>
                  <a:ext uri="{FF2B5EF4-FFF2-40B4-BE49-F238E27FC236}">
                    <a16:creationId xmlns:a16="http://schemas.microsoft.com/office/drawing/2014/main" id="{EB5D0D67-0399-5AEF-9AC0-42401896E37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77" y="8233"/>
                <a:ext cx="155" cy="147"/>
              </a:xfrm>
              <a:prstGeom prst="rect">
                <a:avLst/>
              </a:prstGeom>
              <a:grpFill/>
              <a:ln w="254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74295" tIns="8890" rIns="74295" bIns="8890"/>
              <a:lstStyle/>
              <a:p>
                <a:pPr marL="0" marR="0" lvl="0" indent="0" algn="l" defTabSz="4572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05" name="Rectangle 267">
                <a:extLst>
                  <a:ext uri="{FF2B5EF4-FFF2-40B4-BE49-F238E27FC236}">
                    <a16:creationId xmlns:a16="http://schemas.microsoft.com/office/drawing/2014/main" id="{479751BA-C0E3-3E39-17E8-DA92F1FF22F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04" y="8144"/>
                <a:ext cx="291" cy="106"/>
              </a:xfrm>
              <a:prstGeom prst="rect">
                <a:avLst/>
              </a:prstGeom>
              <a:grpFill/>
              <a:ln w="254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74295" tIns="8890" rIns="74295" bIns="8890"/>
              <a:lstStyle/>
              <a:p>
                <a:pPr marL="0" marR="0" lvl="0" indent="0" algn="l" defTabSz="4572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68" name="Group 268">
              <a:extLst>
                <a:ext uri="{FF2B5EF4-FFF2-40B4-BE49-F238E27FC236}">
                  <a16:creationId xmlns:a16="http://schemas.microsoft.com/office/drawing/2014/main" id="{FA5928A5-E64D-5638-E99B-6EC15DE40C2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623611" y="5815677"/>
              <a:ext cx="219915" cy="177602"/>
              <a:chOff x="5504" y="8144"/>
              <a:chExt cx="291" cy="236"/>
            </a:xfrm>
            <a:solidFill>
              <a:srgbClr val="0066FF"/>
            </a:solidFill>
          </p:grpSpPr>
          <p:sp>
            <p:nvSpPr>
              <p:cNvPr id="202" name="Rectangle 269">
                <a:extLst>
                  <a:ext uri="{FF2B5EF4-FFF2-40B4-BE49-F238E27FC236}">
                    <a16:creationId xmlns:a16="http://schemas.microsoft.com/office/drawing/2014/main" id="{96D27211-FB26-EED5-AB39-840923250BB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77" y="8233"/>
                <a:ext cx="155" cy="147"/>
              </a:xfrm>
              <a:prstGeom prst="rect">
                <a:avLst/>
              </a:prstGeom>
              <a:grpFill/>
              <a:ln w="254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74295" tIns="8890" rIns="74295" bIns="8890"/>
              <a:lstStyle/>
              <a:p>
                <a:pPr marL="0" marR="0" lvl="0" indent="0" algn="l" defTabSz="4572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03" name="Rectangle 270">
                <a:extLst>
                  <a:ext uri="{FF2B5EF4-FFF2-40B4-BE49-F238E27FC236}">
                    <a16:creationId xmlns:a16="http://schemas.microsoft.com/office/drawing/2014/main" id="{4B00C9C9-D59E-FC49-1C17-4063E1ED452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04" y="8144"/>
                <a:ext cx="291" cy="106"/>
              </a:xfrm>
              <a:prstGeom prst="rect">
                <a:avLst/>
              </a:prstGeom>
              <a:grpFill/>
              <a:ln w="254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74295" tIns="8890" rIns="74295" bIns="8890"/>
              <a:lstStyle/>
              <a:p>
                <a:pPr marL="0" marR="0" lvl="0" indent="0" algn="l" defTabSz="4572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69" name="Rectangle 271">
              <a:extLst>
                <a:ext uri="{FF2B5EF4-FFF2-40B4-BE49-F238E27FC236}">
                  <a16:creationId xmlns:a16="http://schemas.microsoft.com/office/drawing/2014/main" id="{0ED52821-3560-35BE-5D43-5811FED2879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571960">
              <a:off x="4465908" y="5187305"/>
              <a:ext cx="46620" cy="350975"/>
            </a:xfrm>
            <a:prstGeom prst="rect">
              <a:avLst/>
            </a:prstGeom>
            <a:solidFill>
              <a:srgbClr val="00FFFF"/>
            </a:solidFill>
            <a:ln w="25400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74295" tIns="8890" rIns="74295" bIns="8890"/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0" name="Rectangle 272">
              <a:extLst>
                <a:ext uri="{FF2B5EF4-FFF2-40B4-BE49-F238E27FC236}">
                  <a16:creationId xmlns:a16="http://schemas.microsoft.com/office/drawing/2014/main" id="{7AFEEBA4-7C61-BB33-7D54-0A8F05C0668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679310">
              <a:off x="4696915" y="5251791"/>
              <a:ext cx="37763" cy="175382"/>
            </a:xfrm>
            <a:prstGeom prst="rect">
              <a:avLst/>
            </a:prstGeom>
            <a:solidFill>
              <a:srgbClr val="00FFFF"/>
            </a:solidFill>
            <a:ln w="25400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74295" tIns="8890" rIns="74295" bIns="8890"/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1" name="Rectangle 273">
              <a:extLst>
                <a:ext uri="{FF2B5EF4-FFF2-40B4-BE49-F238E27FC236}">
                  <a16:creationId xmlns:a16="http://schemas.microsoft.com/office/drawing/2014/main" id="{49E229A5-E07C-1866-E26F-6E45749CBD3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4535559">
              <a:off x="4581416" y="5038617"/>
              <a:ext cx="37740" cy="175487"/>
            </a:xfrm>
            <a:prstGeom prst="rect">
              <a:avLst/>
            </a:prstGeom>
            <a:solidFill>
              <a:srgbClr val="00FFFF"/>
            </a:solidFill>
            <a:ln w="25400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74295" tIns="8890" rIns="74295" bIns="8890"/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2" name="Freeform 274">
              <a:extLst>
                <a:ext uri="{FF2B5EF4-FFF2-40B4-BE49-F238E27FC236}">
                  <a16:creationId xmlns:a16="http://schemas.microsoft.com/office/drawing/2014/main" id="{2454753E-2F83-3FEE-55AE-0D54B5EBBDF2}"/>
                </a:ext>
              </a:extLst>
            </p:cNvPr>
            <p:cNvSpPr>
              <a:spLocks/>
            </p:cNvSpPr>
            <p:nvPr/>
          </p:nvSpPr>
          <p:spPr bwMode="auto">
            <a:xfrm rot="3608242">
              <a:off x="6054818" y="3642265"/>
              <a:ext cx="2164521" cy="3776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0" y="27"/>
                </a:cxn>
                <a:cxn ang="0">
                  <a:pos x="549" y="51"/>
                </a:cxn>
                <a:cxn ang="0">
                  <a:pos x="804" y="57"/>
                </a:cxn>
                <a:cxn ang="0">
                  <a:pos x="1044" y="57"/>
                </a:cxn>
                <a:cxn ang="0">
                  <a:pos x="1290" y="51"/>
                </a:cxn>
                <a:cxn ang="0">
                  <a:pos x="1539" y="39"/>
                </a:cxn>
                <a:cxn ang="0">
                  <a:pos x="1737" y="18"/>
                </a:cxn>
                <a:cxn ang="0">
                  <a:pos x="1884" y="6"/>
                </a:cxn>
              </a:cxnLst>
              <a:rect l="0" t="0" r="r" b="b"/>
              <a:pathLst>
                <a:path w="1884" h="58">
                  <a:moveTo>
                    <a:pt x="0" y="0"/>
                  </a:moveTo>
                  <a:cubicBezTo>
                    <a:pt x="74" y="9"/>
                    <a:pt x="149" y="19"/>
                    <a:pt x="240" y="27"/>
                  </a:cubicBezTo>
                  <a:cubicBezTo>
                    <a:pt x="331" y="35"/>
                    <a:pt x="455" y="46"/>
                    <a:pt x="549" y="51"/>
                  </a:cubicBezTo>
                  <a:cubicBezTo>
                    <a:pt x="643" y="56"/>
                    <a:pt x="722" y="56"/>
                    <a:pt x="804" y="57"/>
                  </a:cubicBezTo>
                  <a:cubicBezTo>
                    <a:pt x="886" y="58"/>
                    <a:pt x="963" y="58"/>
                    <a:pt x="1044" y="57"/>
                  </a:cubicBezTo>
                  <a:cubicBezTo>
                    <a:pt x="1125" y="56"/>
                    <a:pt x="1208" y="54"/>
                    <a:pt x="1290" y="51"/>
                  </a:cubicBezTo>
                  <a:cubicBezTo>
                    <a:pt x="1372" y="48"/>
                    <a:pt x="1465" y="44"/>
                    <a:pt x="1539" y="39"/>
                  </a:cubicBezTo>
                  <a:cubicBezTo>
                    <a:pt x="1613" y="34"/>
                    <a:pt x="1680" y="23"/>
                    <a:pt x="1737" y="18"/>
                  </a:cubicBezTo>
                  <a:cubicBezTo>
                    <a:pt x="1794" y="13"/>
                    <a:pt x="1839" y="9"/>
                    <a:pt x="1884" y="6"/>
                  </a:cubicBezTo>
                </a:path>
              </a:pathLst>
            </a:custGeom>
            <a:noFill/>
            <a:ln w="25400" cmpd="sng">
              <a:solidFill>
                <a:srgbClr val="339933"/>
              </a:solidFill>
              <a:round/>
              <a:headEnd/>
              <a:tailEnd/>
            </a:ln>
          </p:spPr>
          <p:txBody>
            <a:bodyPr lIns="74295" tIns="8890" rIns="74295" bIns="8890"/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3" name="Freeform 275">
              <a:extLst>
                <a:ext uri="{FF2B5EF4-FFF2-40B4-BE49-F238E27FC236}">
                  <a16:creationId xmlns:a16="http://schemas.microsoft.com/office/drawing/2014/main" id="{11CECDC1-667F-00CE-3272-8976B4CCD819}"/>
                </a:ext>
              </a:extLst>
            </p:cNvPr>
            <p:cNvSpPr>
              <a:spLocks/>
            </p:cNvSpPr>
            <p:nvPr/>
          </p:nvSpPr>
          <p:spPr bwMode="auto">
            <a:xfrm rot="3608242" flipV="1">
              <a:off x="5921536" y="3717745"/>
              <a:ext cx="2164521" cy="3776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0" y="27"/>
                </a:cxn>
                <a:cxn ang="0">
                  <a:pos x="549" y="51"/>
                </a:cxn>
                <a:cxn ang="0">
                  <a:pos x="804" y="57"/>
                </a:cxn>
                <a:cxn ang="0">
                  <a:pos x="1044" y="57"/>
                </a:cxn>
                <a:cxn ang="0">
                  <a:pos x="1290" y="51"/>
                </a:cxn>
                <a:cxn ang="0">
                  <a:pos x="1539" y="39"/>
                </a:cxn>
                <a:cxn ang="0">
                  <a:pos x="1737" y="18"/>
                </a:cxn>
                <a:cxn ang="0">
                  <a:pos x="1884" y="6"/>
                </a:cxn>
              </a:cxnLst>
              <a:rect l="0" t="0" r="r" b="b"/>
              <a:pathLst>
                <a:path w="1884" h="58">
                  <a:moveTo>
                    <a:pt x="0" y="0"/>
                  </a:moveTo>
                  <a:cubicBezTo>
                    <a:pt x="74" y="9"/>
                    <a:pt x="149" y="19"/>
                    <a:pt x="240" y="27"/>
                  </a:cubicBezTo>
                  <a:cubicBezTo>
                    <a:pt x="331" y="35"/>
                    <a:pt x="455" y="46"/>
                    <a:pt x="549" y="51"/>
                  </a:cubicBezTo>
                  <a:cubicBezTo>
                    <a:pt x="643" y="56"/>
                    <a:pt x="722" y="56"/>
                    <a:pt x="804" y="57"/>
                  </a:cubicBezTo>
                  <a:cubicBezTo>
                    <a:pt x="886" y="58"/>
                    <a:pt x="963" y="58"/>
                    <a:pt x="1044" y="57"/>
                  </a:cubicBezTo>
                  <a:cubicBezTo>
                    <a:pt x="1125" y="56"/>
                    <a:pt x="1208" y="54"/>
                    <a:pt x="1290" y="51"/>
                  </a:cubicBezTo>
                  <a:cubicBezTo>
                    <a:pt x="1372" y="48"/>
                    <a:pt x="1465" y="44"/>
                    <a:pt x="1539" y="39"/>
                  </a:cubicBezTo>
                  <a:cubicBezTo>
                    <a:pt x="1613" y="34"/>
                    <a:pt x="1680" y="23"/>
                    <a:pt x="1737" y="18"/>
                  </a:cubicBezTo>
                  <a:cubicBezTo>
                    <a:pt x="1794" y="13"/>
                    <a:pt x="1839" y="9"/>
                    <a:pt x="1884" y="6"/>
                  </a:cubicBezTo>
                </a:path>
              </a:pathLst>
            </a:custGeom>
            <a:noFill/>
            <a:ln w="25400" cmpd="sng">
              <a:solidFill>
                <a:srgbClr val="339933"/>
              </a:solidFill>
              <a:round/>
              <a:headEnd/>
              <a:tailEnd/>
            </a:ln>
          </p:spPr>
          <p:txBody>
            <a:bodyPr lIns="74295" tIns="8890" rIns="74295" bIns="8890"/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4" name="Freeform 276">
              <a:extLst>
                <a:ext uri="{FF2B5EF4-FFF2-40B4-BE49-F238E27FC236}">
                  <a16:creationId xmlns:a16="http://schemas.microsoft.com/office/drawing/2014/main" id="{213A2994-7C2B-0CF3-A828-A8A0C27BABAF}"/>
                </a:ext>
              </a:extLst>
            </p:cNvPr>
            <p:cNvSpPr>
              <a:spLocks/>
            </p:cNvSpPr>
            <p:nvPr/>
          </p:nvSpPr>
          <p:spPr bwMode="auto">
            <a:xfrm rot="3608242">
              <a:off x="6134739" y="3713258"/>
              <a:ext cx="2004679" cy="195480"/>
            </a:xfrm>
            <a:custGeom>
              <a:avLst/>
              <a:gdLst/>
              <a:ahLst/>
              <a:cxnLst>
                <a:cxn ang="0">
                  <a:pos x="45" y="30"/>
                </a:cxn>
                <a:cxn ang="0">
                  <a:pos x="30" y="171"/>
                </a:cxn>
                <a:cxn ang="0">
                  <a:pos x="45" y="327"/>
                </a:cxn>
                <a:cxn ang="0">
                  <a:pos x="126" y="315"/>
                </a:cxn>
                <a:cxn ang="0">
                  <a:pos x="735" y="303"/>
                </a:cxn>
                <a:cxn ang="0">
                  <a:pos x="1605" y="279"/>
                </a:cxn>
                <a:cxn ang="0">
                  <a:pos x="2607" y="300"/>
                </a:cxn>
                <a:cxn ang="0">
                  <a:pos x="3330" y="333"/>
                </a:cxn>
                <a:cxn ang="0">
                  <a:pos x="3648" y="351"/>
                </a:cxn>
                <a:cxn ang="0">
                  <a:pos x="3672" y="249"/>
                </a:cxn>
                <a:cxn ang="0">
                  <a:pos x="3672" y="171"/>
                </a:cxn>
                <a:cxn ang="0">
                  <a:pos x="3690" y="36"/>
                </a:cxn>
                <a:cxn ang="0">
                  <a:pos x="3660" y="12"/>
                </a:cxn>
                <a:cxn ang="0">
                  <a:pos x="3594" y="6"/>
                </a:cxn>
                <a:cxn ang="0">
                  <a:pos x="2991" y="51"/>
                </a:cxn>
                <a:cxn ang="0">
                  <a:pos x="1911" y="75"/>
                </a:cxn>
                <a:cxn ang="0">
                  <a:pos x="1065" y="78"/>
                </a:cxn>
                <a:cxn ang="0">
                  <a:pos x="303" y="51"/>
                </a:cxn>
                <a:cxn ang="0">
                  <a:pos x="45" y="30"/>
                </a:cxn>
              </a:cxnLst>
              <a:rect l="0" t="0" r="r" b="b"/>
              <a:pathLst>
                <a:path w="3705" h="365">
                  <a:moveTo>
                    <a:pt x="45" y="30"/>
                  </a:moveTo>
                  <a:cubicBezTo>
                    <a:pt x="0" y="50"/>
                    <a:pt x="30" y="122"/>
                    <a:pt x="30" y="171"/>
                  </a:cubicBezTo>
                  <a:cubicBezTo>
                    <a:pt x="30" y="220"/>
                    <a:pt x="29" y="303"/>
                    <a:pt x="45" y="327"/>
                  </a:cubicBezTo>
                  <a:cubicBezTo>
                    <a:pt x="61" y="351"/>
                    <a:pt x="11" y="319"/>
                    <a:pt x="126" y="315"/>
                  </a:cubicBezTo>
                  <a:cubicBezTo>
                    <a:pt x="241" y="311"/>
                    <a:pt x="489" y="309"/>
                    <a:pt x="735" y="303"/>
                  </a:cubicBezTo>
                  <a:cubicBezTo>
                    <a:pt x="981" y="297"/>
                    <a:pt x="1293" y="279"/>
                    <a:pt x="1605" y="279"/>
                  </a:cubicBezTo>
                  <a:cubicBezTo>
                    <a:pt x="1917" y="279"/>
                    <a:pt x="2320" y="291"/>
                    <a:pt x="2607" y="300"/>
                  </a:cubicBezTo>
                  <a:cubicBezTo>
                    <a:pt x="2894" y="309"/>
                    <a:pt x="3157" y="325"/>
                    <a:pt x="3330" y="333"/>
                  </a:cubicBezTo>
                  <a:cubicBezTo>
                    <a:pt x="3503" y="341"/>
                    <a:pt x="3591" y="365"/>
                    <a:pt x="3648" y="351"/>
                  </a:cubicBezTo>
                  <a:cubicBezTo>
                    <a:pt x="3705" y="337"/>
                    <a:pt x="3668" y="279"/>
                    <a:pt x="3672" y="249"/>
                  </a:cubicBezTo>
                  <a:cubicBezTo>
                    <a:pt x="3676" y="219"/>
                    <a:pt x="3669" y="207"/>
                    <a:pt x="3672" y="171"/>
                  </a:cubicBezTo>
                  <a:cubicBezTo>
                    <a:pt x="3675" y="135"/>
                    <a:pt x="3692" y="62"/>
                    <a:pt x="3690" y="36"/>
                  </a:cubicBezTo>
                  <a:cubicBezTo>
                    <a:pt x="3688" y="10"/>
                    <a:pt x="3676" y="17"/>
                    <a:pt x="3660" y="12"/>
                  </a:cubicBezTo>
                  <a:cubicBezTo>
                    <a:pt x="3644" y="7"/>
                    <a:pt x="3705" y="0"/>
                    <a:pt x="3594" y="6"/>
                  </a:cubicBezTo>
                  <a:cubicBezTo>
                    <a:pt x="3483" y="12"/>
                    <a:pt x="3271" y="40"/>
                    <a:pt x="2991" y="51"/>
                  </a:cubicBezTo>
                  <a:cubicBezTo>
                    <a:pt x="2711" y="62"/>
                    <a:pt x="2232" y="71"/>
                    <a:pt x="1911" y="75"/>
                  </a:cubicBezTo>
                  <a:cubicBezTo>
                    <a:pt x="1590" y="79"/>
                    <a:pt x="1333" y="82"/>
                    <a:pt x="1065" y="78"/>
                  </a:cubicBezTo>
                  <a:cubicBezTo>
                    <a:pt x="797" y="74"/>
                    <a:pt x="473" y="59"/>
                    <a:pt x="303" y="51"/>
                  </a:cubicBezTo>
                  <a:cubicBezTo>
                    <a:pt x="133" y="43"/>
                    <a:pt x="90" y="10"/>
                    <a:pt x="45" y="30"/>
                  </a:cubicBezTo>
                  <a:close/>
                </a:path>
              </a:pathLst>
            </a:custGeom>
            <a:solidFill>
              <a:srgbClr val="339933"/>
            </a:solidFill>
            <a:ln w="25400" cmpd="sng">
              <a:solidFill>
                <a:srgbClr val="339933"/>
              </a:solidFill>
              <a:round/>
              <a:headEnd/>
              <a:tailEnd/>
            </a:ln>
          </p:spPr>
          <p:txBody>
            <a:bodyPr lIns="74295" tIns="8890" rIns="74295" bIns="8890"/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5" name="Rectangle 277">
              <a:extLst>
                <a:ext uri="{FF2B5EF4-FFF2-40B4-BE49-F238E27FC236}">
                  <a16:creationId xmlns:a16="http://schemas.microsoft.com/office/drawing/2014/main" id="{1125EE60-7FEA-4ABF-1F17-36C38D4132C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1736470">
              <a:off x="6354049" y="2385744"/>
              <a:ext cx="42206" cy="175382"/>
            </a:xfrm>
            <a:prstGeom prst="rect">
              <a:avLst/>
            </a:prstGeom>
            <a:solidFill>
              <a:srgbClr val="00CCFF"/>
            </a:solidFill>
            <a:ln w="25400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74295" tIns="8890" rIns="74295" bIns="8890"/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6" name="Rectangle 278">
              <a:extLst>
                <a:ext uri="{FF2B5EF4-FFF2-40B4-BE49-F238E27FC236}">
                  <a16:creationId xmlns:a16="http://schemas.microsoft.com/office/drawing/2014/main" id="{EA28C56B-46E6-F68A-DE2E-476B39E7B4D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9880221">
              <a:off x="6114142" y="2379084"/>
              <a:ext cx="37763" cy="175382"/>
            </a:xfrm>
            <a:prstGeom prst="rect">
              <a:avLst/>
            </a:prstGeom>
            <a:solidFill>
              <a:srgbClr val="00CCFF"/>
            </a:solidFill>
            <a:ln w="25400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74295" tIns="8890" rIns="74295" bIns="8890"/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7" name="Rectangle 279">
              <a:extLst>
                <a:ext uri="{FF2B5EF4-FFF2-40B4-BE49-F238E27FC236}">
                  <a16:creationId xmlns:a16="http://schemas.microsoft.com/office/drawing/2014/main" id="{3949715E-74FA-59DE-AA41-C81FE99AA69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772871">
              <a:off x="6205218" y="2086041"/>
              <a:ext cx="46649" cy="350763"/>
            </a:xfrm>
            <a:prstGeom prst="rect">
              <a:avLst/>
            </a:prstGeom>
            <a:solidFill>
              <a:srgbClr val="00CCFF"/>
            </a:solidFill>
            <a:ln w="25400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74295" tIns="8890" rIns="74295" bIns="8890"/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8" name="Line 280">
              <a:extLst>
                <a:ext uri="{FF2B5EF4-FFF2-40B4-BE49-F238E27FC236}">
                  <a16:creationId xmlns:a16="http://schemas.microsoft.com/office/drawing/2014/main" id="{8E136AD2-040E-71DA-03C7-390D59B32E10}"/>
                </a:ext>
              </a:extLst>
            </p:cNvPr>
            <p:cNvSpPr>
              <a:spLocks noChangeShapeType="1"/>
            </p:cNvSpPr>
            <p:nvPr/>
          </p:nvSpPr>
          <p:spPr bwMode="auto">
            <a:xfrm rot="7200911" flipV="1">
              <a:off x="5634711" y="2239222"/>
              <a:ext cx="1267632" cy="0"/>
            </a:xfrm>
            <a:prstGeom prst="line">
              <a:avLst/>
            </a:prstGeom>
            <a:noFill/>
            <a:ln w="50800">
              <a:solidFill>
                <a:srgbClr val="339933"/>
              </a:solidFill>
              <a:round/>
              <a:headEnd/>
              <a:tailEnd/>
            </a:ln>
          </p:spPr>
          <p:txBody>
            <a:bodyPr lIns="74295" tIns="8890" rIns="74295" bIns="8890"/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9" name="Rectangle 281">
              <a:extLst>
                <a:ext uri="{FF2B5EF4-FFF2-40B4-BE49-F238E27FC236}">
                  <a16:creationId xmlns:a16="http://schemas.microsoft.com/office/drawing/2014/main" id="{37D48329-7AB9-CB87-C165-64F3AD70ACB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7200911">
              <a:off x="6343049" y="1717462"/>
              <a:ext cx="352983" cy="184373"/>
            </a:xfrm>
            <a:prstGeom prst="rect">
              <a:avLst/>
            </a:prstGeom>
            <a:solidFill>
              <a:srgbClr val="0066FF"/>
            </a:solidFill>
            <a:ln w="25400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74295" tIns="8890" rIns="74295" bIns="8890"/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0" name="Freeform 282">
              <a:extLst>
                <a:ext uri="{FF2B5EF4-FFF2-40B4-BE49-F238E27FC236}">
                  <a16:creationId xmlns:a16="http://schemas.microsoft.com/office/drawing/2014/main" id="{423CF6EE-BCDD-4EE9-3380-55D6F403AAEB}"/>
                </a:ext>
              </a:extLst>
            </p:cNvPr>
            <p:cNvSpPr>
              <a:spLocks/>
            </p:cNvSpPr>
            <p:nvPr/>
          </p:nvSpPr>
          <p:spPr bwMode="auto">
            <a:xfrm rot="7200911">
              <a:off x="6005319" y="2552203"/>
              <a:ext cx="77701" cy="139946"/>
            </a:xfrm>
            <a:custGeom>
              <a:avLst/>
              <a:gdLst/>
              <a:ahLst/>
              <a:cxnLst>
                <a:cxn ang="0">
                  <a:pos x="23" y="13"/>
                </a:cxn>
                <a:cxn ang="0">
                  <a:pos x="164" y="16"/>
                </a:cxn>
                <a:cxn ang="0">
                  <a:pos x="140" y="109"/>
                </a:cxn>
                <a:cxn ang="0">
                  <a:pos x="143" y="226"/>
                </a:cxn>
                <a:cxn ang="0">
                  <a:pos x="173" y="307"/>
                </a:cxn>
                <a:cxn ang="0">
                  <a:pos x="113" y="328"/>
                </a:cxn>
                <a:cxn ang="0">
                  <a:pos x="29" y="322"/>
                </a:cxn>
                <a:cxn ang="0">
                  <a:pos x="23" y="298"/>
                </a:cxn>
                <a:cxn ang="0">
                  <a:pos x="53" y="214"/>
                </a:cxn>
                <a:cxn ang="0">
                  <a:pos x="53" y="115"/>
                </a:cxn>
                <a:cxn ang="0">
                  <a:pos x="23" y="37"/>
                </a:cxn>
                <a:cxn ang="0">
                  <a:pos x="23" y="13"/>
                </a:cxn>
              </a:cxnLst>
              <a:rect l="0" t="0" r="r" b="b"/>
              <a:pathLst>
                <a:path w="183" h="331">
                  <a:moveTo>
                    <a:pt x="23" y="13"/>
                  </a:moveTo>
                  <a:cubicBezTo>
                    <a:pt x="46" y="10"/>
                    <a:pt x="145" y="0"/>
                    <a:pt x="164" y="16"/>
                  </a:cubicBezTo>
                  <a:cubicBezTo>
                    <a:pt x="183" y="32"/>
                    <a:pt x="143" y="74"/>
                    <a:pt x="140" y="109"/>
                  </a:cubicBezTo>
                  <a:cubicBezTo>
                    <a:pt x="137" y="144"/>
                    <a:pt x="138" y="193"/>
                    <a:pt x="143" y="226"/>
                  </a:cubicBezTo>
                  <a:cubicBezTo>
                    <a:pt x="148" y="259"/>
                    <a:pt x="178" y="290"/>
                    <a:pt x="173" y="307"/>
                  </a:cubicBezTo>
                  <a:cubicBezTo>
                    <a:pt x="168" y="324"/>
                    <a:pt x="137" y="325"/>
                    <a:pt x="113" y="328"/>
                  </a:cubicBezTo>
                  <a:cubicBezTo>
                    <a:pt x="89" y="331"/>
                    <a:pt x="44" y="327"/>
                    <a:pt x="29" y="322"/>
                  </a:cubicBezTo>
                  <a:cubicBezTo>
                    <a:pt x="14" y="317"/>
                    <a:pt x="19" y="316"/>
                    <a:pt x="23" y="298"/>
                  </a:cubicBezTo>
                  <a:cubicBezTo>
                    <a:pt x="27" y="280"/>
                    <a:pt x="48" y="244"/>
                    <a:pt x="53" y="214"/>
                  </a:cubicBezTo>
                  <a:cubicBezTo>
                    <a:pt x="58" y="184"/>
                    <a:pt x="58" y="144"/>
                    <a:pt x="53" y="115"/>
                  </a:cubicBezTo>
                  <a:cubicBezTo>
                    <a:pt x="48" y="86"/>
                    <a:pt x="28" y="53"/>
                    <a:pt x="23" y="37"/>
                  </a:cubicBezTo>
                  <a:cubicBezTo>
                    <a:pt x="18" y="21"/>
                    <a:pt x="0" y="16"/>
                    <a:pt x="23" y="13"/>
                  </a:cubicBezTo>
                  <a:close/>
                </a:path>
              </a:pathLst>
            </a:custGeom>
            <a:solidFill>
              <a:srgbClr val="00FFFF"/>
            </a:solidFill>
            <a:ln w="25400" cmpd="sng">
              <a:solidFill>
                <a:srgbClr val="000000"/>
              </a:solidFill>
              <a:round/>
              <a:headEnd/>
              <a:tailEnd/>
            </a:ln>
          </p:spPr>
          <p:txBody>
            <a:bodyPr lIns="74295" tIns="8890" rIns="74295" bIns="8890"/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1" name="Line 283">
              <a:extLst>
                <a:ext uri="{FF2B5EF4-FFF2-40B4-BE49-F238E27FC236}">
                  <a16:creationId xmlns:a16="http://schemas.microsoft.com/office/drawing/2014/main" id="{BC4A79FA-E891-2E5B-2ADF-CCD96B9B3ED9}"/>
                </a:ext>
              </a:extLst>
            </p:cNvPr>
            <p:cNvSpPr>
              <a:spLocks noChangeShapeType="1"/>
            </p:cNvSpPr>
            <p:nvPr/>
          </p:nvSpPr>
          <p:spPr bwMode="auto">
            <a:xfrm rot="7200911">
              <a:off x="6067515" y="2654365"/>
              <a:ext cx="68821" cy="4443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 lIns="74295" tIns="8890" rIns="74295" bIns="8890"/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2" name="Line 284">
              <a:extLst>
                <a:ext uri="{FF2B5EF4-FFF2-40B4-BE49-F238E27FC236}">
                  <a16:creationId xmlns:a16="http://schemas.microsoft.com/office/drawing/2014/main" id="{2C90EA4F-FDB7-ED74-0E94-922D1538D33B}"/>
                </a:ext>
              </a:extLst>
            </p:cNvPr>
            <p:cNvSpPr>
              <a:spLocks noChangeShapeType="1"/>
            </p:cNvSpPr>
            <p:nvPr/>
          </p:nvSpPr>
          <p:spPr bwMode="auto">
            <a:xfrm rot="7200911">
              <a:off x="5954224" y="2594426"/>
              <a:ext cx="64381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 lIns="74295" tIns="8890" rIns="74295" bIns="8890"/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83" name="Group 285">
              <a:extLst>
                <a:ext uri="{FF2B5EF4-FFF2-40B4-BE49-F238E27FC236}">
                  <a16:creationId xmlns:a16="http://schemas.microsoft.com/office/drawing/2014/main" id="{EADDA38A-E088-2601-5EA4-17980D6B90CA}"/>
                </a:ext>
              </a:extLst>
            </p:cNvPr>
            <p:cNvGrpSpPr>
              <a:grpSpLocks/>
            </p:cNvGrpSpPr>
            <p:nvPr/>
          </p:nvGrpSpPr>
          <p:grpSpPr bwMode="auto">
            <a:xfrm rot="7200911">
              <a:off x="5479012" y="2845138"/>
              <a:ext cx="592746" cy="497584"/>
              <a:chOff x="4785" y="11039"/>
              <a:chExt cx="829" cy="688"/>
            </a:xfrm>
          </p:grpSpPr>
          <p:sp>
            <p:nvSpPr>
              <p:cNvPr id="197" name="Freeform 286">
                <a:extLst>
                  <a:ext uri="{FF2B5EF4-FFF2-40B4-BE49-F238E27FC236}">
                    <a16:creationId xmlns:a16="http://schemas.microsoft.com/office/drawing/2014/main" id="{BC22E007-D9CE-02DE-F032-5D3E3A3041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00" y="11132"/>
                <a:ext cx="233" cy="5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" y="687"/>
                  </a:cxn>
                  <a:cxn ang="0">
                    <a:pos x="312" y="687"/>
                  </a:cxn>
                  <a:cxn ang="0">
                    <a:pos x="258" y="501"/>
                  </a:cxn>
                  <a:cxn ang="0">
                    <a:pos x="246" y="345"/>
                  </a:cxn>
                  <a:cxn ang="0">
                    <a:pos x="261" y="171"/>
                  </a:cxn>
                  <a:cxn ang="0">
                    <a:pos x="306" y="0"/>
                  </a:cxn>
                  <a:cxn ang="0">
                    <a:pos x="0" y="0"/>
                  </a:cxn>
                </a:cxnLst>
                <a:rect l="0" t="0" r="r" b="b"/>
                <a:pathLst>
                  <a:path w="312" h="687">
                    <a:moveTo>
                      <a:pt x="0" y="0"/>
                    </a:moveTo>
                    <a:lnTo>
                      <a:pt x="3" y="687"/>
                    </a:lnTo>
                    <a:lnTo>
                      <a:pt x="312" y="687"/>
                    </a:lnTo>
                    <a:lnTo>
                      <a:pt x="258" y="501"/>
                    </a:lnTo>
                    <a:lnTo>
                      <a:pt x="246" y="345"/>
                    </a:lnTo>
                    <a:lnTo>
                      <a:pt x="261" y="171"/>
                    </a:lnTo>
                    <a:lnTo>
                      <a:pt x="306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CCFF"/>
              </a:solidFill>
              <a:ln w="25400" cmpd="sng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74295" tIns="8890" rIns="74295" bIns="8890"/>
              <a:lstStyle/>
              <a:p>
                <a:pPr marL="0" marR="0" lvl="0" indent="0" algn="l" defTabSz="4572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8" name="Line 287">
                <a:extLst>
                  <a:ext uri="{FF2B5EF4-FFF2-40B4-BE49-F238E27FC236}">
                    <a16:creationId xmlns:a16="http://schemas.microsoft.com/office/drawing/2014/main" id="{697A4D30-54BD-6892-A05C-F05A61A9929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798" y="11113"/>
                <a:ext cx="1" cy="549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74295" tIns="8890" rIns="74295" bIns="8890"/>
              <a:lstStyle/>
              <a:p>
                <a:pPr marL="0" marR="0" lvl="0" indent="0" algn="l" defTabSz="4572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9" name="Line 288">
                <a:extLst>
                  <a:ext uri="{FF2B5EF4-FFF2-40B4-BE49-F238E27FC236}">
                    <a16:creationId xmlns:a16="http://schemas.microsoft.com/office/drawing/2014/main" id="{FCDFC90D-158B-DBB8-7BCC-4DEDDF0B041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787" y="11129"/>
                <a:ext cx="250" cy="2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74295" tIns="8890" rIns="74295" bIns="8890"/>
              <a:lstStyle/>
              <a:p>
                <a:pPr marL="0" marR="0" lvl="0" indent="0" algn="l" defTabSz="4572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00" name="Line 289">
                <a:extLst>
                  <a:ext uri="{FF2B5EF4-FFF2-40B4-BE49-F238E27FC236}">
                    <a16:creationId xmlns:a16="http://schemas.microsoft.com/office/drawing/2014/main" id="{17AE9E57-6834-8F0E-5194-D1378B85DC2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785" y="11645"/>
                <a:ext cx="259" cy="2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74295" tIns="8890" rIns="74295" bIns="8890"/>
              <a:lstStyle/>
              <a:p>
                <a:pPr marL="0" marR="0" lvl="0" indent="0" algn="l" defTabSz="4572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01" name="Arc 290">
                <a:extLst>
                  <a:ext uri="{FF2B5EF4-FFF2-40B4-BE49-F238E27FC236}">
                    <a16:creationId xmlns:a16="http://schemas.microsoft.com/office/drawing/2014/main" id="{604E1B54-2DED-A1FF-016C-B898EC67A543}"/>
                  </a:ext>
                </a:extLst>
              </p:cNvPr>
              <p:cNvSpPr>
                <a:spLocks/>
              </p:cNvSpPr>
              <p:nvPr/>
            </p:nvSpPr>
            <p:spPr bwMode="auto">
              <a:xfrm rot="35128499">
                <a:off x="4917" y="11030"/>
                <a:ext cx="688" cy="706"/>
              </a:xfrm>
              <a:custGeom>
                <a:avLst/>
                <a:gdLst>
                  <a:gd name="G0" fmla="+- 0 0 0"/>
                  <a:gd name="G1" fmla="+- 19786 0 0"/>
                  <a:gd name="G2" fmla="+- 21600 0 0"/>
                  <a:gd name="T0" fmla="*/ 8665 w 19558"/>
                  <a:gd name="T1" fmla="*/ 0 h 19786"/>
                  <a:gd name="T2" fmla="*/ 19558 w 19558"/>
                  <a:gd name="T3" fmla="*/ 10618 h 19786"/>
                  <a:gd name="T4" fmla="*/ 0 w 19558"/>
                  <a:gd name="T5" fmla="*/ 19786 h 197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9558" h="19786" fill="none" extrusionOk="0">
                    <a:moveTo>
                      <a:pt x="8664" y="0"/>
                    </a:moveTo>
                    <a:cubicBezTo>
                      <a:pt x="13463" y="2101"/>
                      <a:pt x="17334" y="5875"/>
                      <a:pt x="19557" y="10618"/>
                    </a:cubicBezTo>
                  </a:path>
                  <a:path w="19558" h="19786" stroke="0" extrusionOk="0">
                    <a:moveTo>
                      <a:pt x="8664" y="0"/>
                    </a:moveTo>
                    <a:cubicBezTo>
                      <a:pt x="13463" y="2101"/>
                      <a:pt x="17334" y="5875"/>
                      <a:pt x="19557" y="10618"/>
                    </a:cubicBezTo>
                    <a:lnTo>
                      <a:pt x="0" y="19786"/>
                    </a:lnTo>
                    <a:close/>
                  </a:path>
                </a:pathLst>
              </a:cu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74295" tIns="8890" rIns="74295" bIns="8890"/>
              <a:lstStyle/>
              <a:p>
                <a:pPr marL="0" marR="0" lvl="0" indent="0" algn="l" defTabSz="4572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84" name="Freeform 291">
              <a:extLst>
                <a:ext uri="{FF2B5EF4-FFF2-40B4-BE49-F238E27FC236}">
                  <a16:creationId xmlns:a16="http://schemas.microsoft.com/office/drawing/2014/main" id="{38EBEBEB-726B-0096-CFF5-137D61B6A5D6}"/>
                </a:ext>
              </a:extLst>
            </p:cNvPr>
            <p:cNvSpPr>
              <a:spLocks/>
            </p:cNvSpPr>
            <p:nvPr/>
          </p:nvSpPr>
          <p:spPr bwMode="auto">
            <a:xfrm rot="9864373">
              <a:off x="5854243" y="2656586"/>
              <a:ext cx="213250" cy="213122"/>
            </a:xfrm>
            <a:custGeom>
              <a:avLst/>
              <a:gdLst/>
              <a:ahLst/>
              <a:cxnLst>
                <a:cxn ang="0">
                  <a:pos x="8" y="7"/>
                </a:cxn>
                <a:cxn ang="0">
                  <a:pos x="20" y="70"/>
                </a:cxn>
                <a:cxn ang="0">
                  <a:pos x="86" y="142"/>
                </a:cxn>
                <a:cxn ang="0">
                  <a:pos x="155" y="187"/>
                </a:cxn>
                <a:cxn ang="0">
                  <a:pos x="203" y="193"/>
                </a:cxn>
                <a:cxn ang="0">
                  <a:pos x="170" y="118"/>
                </a:cxn>
                <a:cxn ang="0">
                  <a:pos x="116" y="61"/>
                </a:cxn>
                <a:cxn ang="0">
                  <a:pos x="68" y="31"/>
                </a:cxn>
                <a:cxn ang="0">
                  <a:pos x="8" y="7"/>
                </a:cxn>
              </a:cxnLst>
              <a:rect l="0" t="0" r="r" b="b"/>
              <a:pathLst>
                <a:path w="205" h="204">
                  <a:moveTo>
                    <a:pt x="8" y="7"/>
                  </a:moveTo>
                  <a:cubicBezTo>
                    <a:pt x="0" y="14"/>
                    <a:pt x="7" y="47"/>
                    <a:pt x="20" y="70"/>
                  </a:cubicBezTo>
                  <a:cubicBezTo>
                    <a:pt x="33" y="93"/>
                    <a:pt x="64" y="123"/>
                    <a:pt x="86" y="142"/>
                  </a:cubicBezTo>
                  <a:cubicBezTo>
                    <a:pt x="108" y="161"/>
                    <a:pt x="136" y="179"/>
                    <a:pt x="155" y="187"/>
                  </a:cubicBezTo>
                  <a:cubicBezTo>
                    <a:pt x="174" y="195"/>
                    <a:pt x="201" y="204"/>
                    <a:pt x="203" y="193"/>
                  </a:cubicBezTo>
                  <a:cubicBezTo>
                    <a:pt x="205" y="182"/>
                    <a:pt x="184" y="140"/>
                    <a:pt x="170" y="118"/>
                  </a:cubicBezTo>
                  <a:cubicBezTo>
                    <a:pt x="156" y="96"/>
                    <a:pt x="133" y="75"/>
                    <a:pt x="116" y="61"/>
                  </a:cubicBezTo>
                  <a:cubicBezTo>
                    <a:pt x="99" y="47"/>
                    <a:pt x="86" y="39"/>
                    <a:pt x="68" y="31"/>
                  </a:cubicBezTo>
                  <a:cubicBezTo>
                    <a:pt x="50" y="23"/>
                    <a:pt x="16" y="0"/>
                    <a:pt x="8" y="7"/>
                  </a:cubicBezTo>
                  <a:close/>
                </a:path>
              </a:pathLst>
            </a:custGeom>
            <a:solidFill>
              <a:srgbClr val="00FFFF"/>
            </a:solidFill>
            <a:ln w="25400" cmpd="sng">
              <a:solidFill>
                <a:srgbClr val="000000"/>
              </a:solidFill>
              <a:round/>
              <a:headEnd/>
              <a:tailEnd/>
            </a:ln>
          </p:spPr>
          <p:txBody>
            <a:bodyPr lIns="74295" tIns="8890" rIns="74295" bIns="8890"/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5" name="Freeform 292">
              <a:extLst>
                <a:ext uri="{FF2B5EF4-FFF2-40B4-BE49-F238E27FC236}">
                  <a16:creationId xmlns:a16="http://schemas.microsoft.com/office/drawing/2014/main" id="{20AB0EB1-0BCE-35C3-8F1B-906CEC72DFB4}"/>
                </a:ext>
              </a:extLst>
            </p:cNvPr>
            <p:cNvSpPr>
              <a:spLocks/>
            </p:cNvSpPr>
            <p:nvPr/>
          </p:nvSpPr>
          <p:spPr bwMode="auto">
            <a:xfrm rot="7200911">
              <a:off x="5734426" y="2667618"/>
              <a:ext cx="452884" cy="226579"/>
            </a:xfrm>
            <a:custGeom>
              <a:avLst/>
              <a:gdLst/>
              <a:ahLst/>
              <a:cxnLst>
                <a:cxn ang="0">
                  <a:pos x="23" y="176"/>
                </a:cxn>
                <a:cxn ang="0">
                  <a:pos x="59" y="177"/>
                </a:cxn>
                <a:cxn ang="0">
                  <a:pos x="143" y="171"/>
                </a:cxn>
                <a:cxn ang="0">
                  <a:pos x="203" y="147"/>
                </a:cxn>
                <a:cxn ang="0">
                  <a:pos x="269" y="111"/>
                </a:cxn>
                <a:cxn ang="0">
                  <a:pos x="311" y="87"/>
                </a:cxn>
                <a:cxn ang="0">
                  <a:pos x="353" y="60"/>
                </a:cxn>
                <a:cxn ang="0">
                  <a:pos x="376" y="8"/>
                </a:cxn>
                <a:cxn ang="0">
                  <a:pos x="400" y="14"/>
                </a:cxn>
                <a:cxn ang="0">
                  <a:pos x="478" y="20"/>
                </a:cxn>
                <a:cxn ang="0">
                  <a:pos x="544" y="23"/>
                </a:cxn>
                <a:cxn ang="0">
                  <a:pos x="738" y="38"/>
                </a:cxn>
                <a:cxn ang="0">
                  <a:pos x="822" y="47"/>
                </a:cxn>
                <a:cxn ang="0">
                  <a:pos x="816" y="77"/>
                </a:cxn>
                <a:cxn ang="0">
                  <a:pos x="816" y="122"/>
                </a:cxn>
                <a:cxn ang="0">
                  <a:pos x="813" y="173"/>
                </a:cxn>
                <a:cxn ang="0">
                  <a:pos x="813" y="239"/>
                </a:cxn>
                <a:cxn ang="0">
                  <a:pos x="813" y="290"/>
                </a:cxn>
                <a:cxn ang="0">
                  <a:pos x="825" y="347"/>
                </a:cxn>
                <a:cxn ang="0">
                  <a:pos x="830" y="377"/>
                </a:cxn>
                <a:cxn ang="0">
                  <a:pos x="810" y="386"/>
                </a:cxn>
                <a:cxn ang="0">
                  <a:pos x="735" y="392"/>
                </a:cxn>
                <a:cxn ang="0">
                  <a:pos x="643" y="398"/>
                </a:cxn>
                <a:cxn ang="0">
                  <a:pos x="541" y="401"/>
                </a:cxn>
                <a:cxn ang="0">
                  <a:pos x="463" y="407"/>
                </a:cxn>
                <a:cxn ang="0">
                  <a:pos x="394" y="413"/>
                </a:cxn>
                <a:cxn ang="0">
                  <a:pos x="376" y="413"/>
                </a:cxn>
                <a:cxn ang="0">
                  <a:pos x="333" y="372"/>
                </a:cxn>
                <a:cxn ang="0">
                  <a:pos x="303" y="333"/>
                </a:cxn>
                <a:cxn ang="0">
                  <a:pos x="243" y="306"/>
                </a:cxn>
                <a:cxn ang="0">
                  <a:pos x="198" y="276"/>
                </a:cxn>
                <a:cxn ang="0">
                  <a:pos x="153" y="252"/>
                </a:cxn>
                <a:cxn ang="0">
                  <a:pos x="96" y="231"/>
                </a:cxn>
                <a:cxn ang="0">
                  <a:pos x="52" y="234"/>
                </a:cxn>
                <a:cxn ang="0">
                  <a:pos x="5" y="228"/>
                </a:cxn>
                <a:cxn ang="0">
                  <a:pos x="23" y="176"/>
                </a:cxn>
              </a:cxnLst>
              <a:rect l="0" t="0" r="r" b="b"/>
              <a:pathLst>
                <a:path w="835" h="420">
                  <a:moveTo>
                    <a:pt x="23" y="176"/>
                  </a:moveTo>
                  <a:cubicBezTo>
                    <a:pt x="32" y="168"/>
                    <a:pt x="39" y="178"/>
                    <a:pt x="59" y="177"/>
                  </a:cubicBezTo>
                  <a:cubicBezTo>
                    <a:pt x="79" y="176"/>
                    <a:pt x="119" y="176"/>
                    <a:pt x="143" y="171"/>
                  </a:cubicBezTo>
                  <a:cubicBezTo>
                    <a:pt x="167" y="166"/>
                    <a:pt x="182" y="157"/>
                    <a:pt x="203" y="147"/>
                  </a:cubicBezTo>
                  <a:cubicBezTo>
                    <a:pt x="224" y="137"/>
                    <a:pt x="251" y="121"/>
                    <a:pt x="269" y="111"/>
                  </a:cubicBezTo>
                  <a:cubicBezTo>
                    <a:pt x="287" y="101"/>
                    <a:pt x="297" y="95"/>
                    <a:pt x="311" y="87"/>
                  </a:cubicBezTo>
                  <a:cubicBezTo>
                    <a:pt x="325" y="79"/>
                    <a:pt x="342" y="73"/>
                    <a:pt x="353" y="60"/>
                  </a:cubicBezTo>
                  <a:cubicBezTo>
                    <a:pt x="364" y="47"/>
                    <a:pt x="368" y="16"/>
                    <a:pt x="376" y="8"/>
                  </a:cubicBezTo>
                  <a:cubicBezTo>
                    <a:pt x="384" y="0"/>
                    <a:pt x="384" y="12"/>
                    <a:pt x="400" y="14"/>
                  </a:cubicBezTo>
                  <a:cubicBezTo>
                    <a:pt x="416" y="16"/>
                    <a:pt x="455" y="18"/>
                    <a:pt x="478" y="20"/>
                  </a:cubicBezTo>
                  <a:cubicBezTo>
                    <a:pt x="501" y="22"/>
                    <a:pt x="501" y="20"/>
                    <a:pt x="544" y="23"/>
                  </a:cubicBezTo>
                  <a:cubicBezTo>
                    <a:pt x="587" y="26"/>
                    <a:pt x="692" y="34"/>
                    <a:pt x="738" y="38"/>
                  </a:cubicBezTo>
                  <a:cubicBezTo>
                    <a:pt x="784" y="42"/>
                    <a:pt x="809" y="41"/>
                    <a:pt x="822" y="47"/>
                  </a:cubicBezTo>
                  <a:cubicBezTo>
                    <a:pt x="835" y="53"/>
                    <a:pt x="817" y="65"/>
                    <a:pt x="816" y="77"/>
                  </a:cubicBezTo>
                  <a:cubicBezTo>
                    <a:pt x="815" y="89"/>
                    <a:pt x="816" y="106"/>
                    <a:pt x="816" y="122"/>
                  </a:cubicBezTo>
                  <a:cubicBezTo>
                    <a:pt x="816" y="138"/>
                    <a:pt x="813" y="154"/>
                    <a:pt x="813" y="173"/>
                  </a:cubicBezTo>
                  <a:cubicBezTo>
                    <a:pt x="813" y="192"/>
                    <a:pt x="813" y="220"/>
                    <a:pt x="813" y="239"/>
                  </a:cubicBezTo>
                  <a:cubicBezTo>
                    <a:pt x="813" y="258"/>
                    <a:pt x="811" y="272"/>
                    <a:pt x="813" y="290"/>
                  </a:cubicBezTo>
                  <a:cubicBezTo>
                    <a:pt x="815" y="308"/>
                    <a:pt x="822" y="333"/>
                    <a:pt x="825" y="347"/>
                  </a:cubicBezTo>
                  <a:cubicBezTo>
                    <a:pt x="828" y="361"/>
                    <a:pt x="832" y="371"/>
                    <a:pt x="830" y="377"/>
                  </a:cubicBezTo>
                  <a:cubicBezTo>
                    <a:pt x="828" y="383"/>
                    <a:pt x="826" y="384"/>
                    <a:pt x="810" y="386"/>
                  </a:cubicBezTo>
                  <a:cubicBezTo>
                    <a:pt x="794" y="388"/>
                    <a:pt x="763" y="390"/>
                    <a:pt x="735" y="392"/>
                  </a:cubicBezTo>
                  <a:cubicBezTo>
                    <a:pt x="707" y="394"/>
                    <a:pt x="674" y="397"/>
                    <a:pt x="643" y="398"/>
                  </a:cubicBezTo>
                  <a:cubicBezTo>
                    <a:pt x="611" y="399"/>
                    <a:pt x="571" y="400"/>
                    <a:pt x="541" y="401"/>
                  </a:cubicBezTo>
                  <a:cubicBezTo>
                    <a:pt x="511" y="402"/>
                    <a:pt x="486" y="405"/>
                    <a:pt x="463" y="407"/>
                  </a:cubicBezTo>
                  <a:cubicBezTo>
                    <a:pt x="438" y="409"/>
                    <a:pt x="407" y="412"/>
                    <a:pt x="394" y="413"/>
                  </a:cubicBezTo>
                  <a:cubicBezTo>
                    <a:pt x="381" y="414"/>
                    <a:pt x="386" y="420"/>
                    <a:pt x="376" y="413"/>
                  </a:cubicBezTo>
                  <a:cubicBezTo>
                    <a:pt x="366" y="406"/>
                    <a:pt x="345" y="385"/>
                    <a:pt x="333" y="372"/>
                  </a:cubicBezTo>
                  <a:cubicBezTo>
                    <a:pt x="321" y="359"/>
                    <a:pt x="318" y="344"/>
                    <a:pt x="303" y="333"/>
                  </a:cubicBezTo>
                  <a:cubicBezTo>
                    <a:pt x="288" y="322"/>
                    <a:pt x="260" y="315"/>
                    <a:pt x="243" y="306"/>
                  </a:cubicBezTo>
                  <a:cubicBezTo>
                    <a:pt x="226" y="297"/>
                    <a:pt x="213" y="285"/>
                    <a:pt x="198" y="276"/>
                  </a:cubicBezTo>
                  <a:cubicBezTo>
                    <a:pt x="183" y="267"/>
                    <a:pt x="170" y="259"/>
                    <a:pt x="153" y="252"/>
                  </a:cubicBezTo>
                  <a:cubicBezTo>
                    <a:pt x="136" y="245"/>
                    <a:pt x="113" y="234"/>
                    <a:pt x="96" y="231"/>
                  </a:cubicBezTo>
                  <a:cubicBezTo>
                    <a:pt x="79" y="228"/>
                    <a:pt x="67" y="234"/>
                    <a:pt x="52" y="234"/>
                  </a:cubicBezTo>
                  <a:cubicBezTo>
                    <a:pt x="37" y="234"/>
                    <a:pt x="10" y="238"/>
                    <a:pt x="5" y="228"/>
                  </a:cubicBezTo>
                  <a:cubicBezTo>
                    <a:pt x="0" y="218"/>
                    <a:pt x="19" y="187"/>
                    <a:pt x="23" y="176"/>
                  </a:cubicBezTo>
                  <a:close/>
                </a:path>
              </a:pathLst>
            </a:custGeom>
            <a:solidFill>
              <a:srgbClr val="339933"/>
            </a:solidFill>
            <a:ln w="25400" cmpd="sng">
              <a:solidFill>
                <a:srgbClr val="339933"/>
              </a:solidFill>
              <a:round/>
              <a:headEnd/>
              <a:tailEnd/>
            </a:ln>
          </p:spPr>
          <p:txBody>
            <a:bodyPr lIns="74295" tIns="8890" rIns="74295" bIns="8890"/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6" name="Arc 293">
              <a:extLst>
                <a:ext uri="{FF2B5EF4-FFF2-40B4-BE49-F238E27FC236}">
                  <a16:creationId xmlns:a16="http://schemas.microsoft.com/office/drawing/2014/main" id="{E5809560-7776-B555-1A61-E0B626786F14}"/>
                </a:ext>
              </a:extLst>
            </p:cNvPr>
            <p:cNvSpPr>
              <a:spLocks/>
            </p:cNvSpPr>
            <p:nvPr/>
          </p:nvSpPr>
          <p:spPr bwMode="auto">
            <a:xfrm rot="14138409">
              <a:off x="6036482" y="2547705"/>
              <a:ext cx="290823" cy="333204"/>
            </a:xfrm>
            <a:custGeom>
              <a:avLst/>
              <a:gdLst>
                <a:gd name="G0" fmla="+- 0 0 0"/>
                <a:gd name="G1" fmla="+- 20060 0 0"/>
                <a:gd name="G2" fmla="+- 21600 0 0"/>
                <a:gd name="T0" fmla="*/ 8010 w 17311"/>
                <a:gd name="T1" fmla="*/ 0 h 20060"/>
                <a:gd name="T2" fmla="*/ 17311 w 17311"/>
                <a:gd name="T3" fmla="*/ 7141 h 20060"/>
                <a:gd name="T4" fmla="*/ 0 w 17311"/>
                <a:gd name="T5" fmla="*/ 20060 h 200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311" h="20060" fill="none" extrusionOk="0">
                  <a:moveTo>
                    <a:pt x="8009" y="0"/>
                  </a:moveTo>
                  <a:cubicBezTo>
                    <a:pt x="11709" y="1477"/>
                    <a:pt x="14928" y="3948"/>
                    <a:pt x="17310" y="7141"/>
                  </a:cubicBezTo>
                </a:path>
                <a:path w="17311" h="20060" stroke="0" extrusionOk="0">
                  <a:moveTo>
                    <a:pt x="8009" y="0"/>
                  </a:moveTo>
                  <a:cubicBezTo>
                    <a:pt x="11709" y="1477"/>
                    <a:pt x="14928" y="3948"/>
                    <a:pt x="17310" y="7141"/>
                  </a:cubicBezTo>
                  <a:lnTo>
                    <a:pt x="0" y="20060"/>
                  </a:lnTo>
                  <a:close/>
                </a:path>
              </a:pathLst>
            </a:custGeom>
            <a:noFill/>
            <a:ln w="25400">
              <a:solidFill>
                <a:srgbClr val="339933"/>
              </a:solidFill>
              <a:round/>
              <a:headEnd/>
              <a:tailEnd/>
            </a:ln>
          </p:spPr>
          <p:txBody>
            <a:bodyPr lIns="74295" tIns="8890" rIns="74295" bIns="8890"/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7" name="Arc 294">
              <a:extLst>
                <a:ext uri="{FF2B5EF4-FFF2-40B4-BE49-F238E27FC236}">
                  <a16:creationId xmlns:a16="http://schemas.microsoft.com/office/drawing/2014/main" id="{A6E6C096-48C1-087C-F39C-81289E540534}"/>
                </a:ext>
              </a:extLst>
            </p:cNvPr>
            <p:cNvSpPr>
              <a:spLocks/>
            </p:cNvSpPr>
            <p:nvPr/>
          </p:nvSpPr>
          <p:spPr bwMode="auto">
            <a:xfrm rot="263413" flipV="1">
              <a:off x="5758725" y="2385744"/>
              <a:ext cx="288777" cy="333003"/>
            </a:xfrm>
            <a:custGeom>
              <a:avLst/>
              <a:gdLst>
                <a:gd name="G0" fmla="+- 0 0 0"/>
                <a:gd name="G1" fmla="+- 20060 0 0"/>
                <a:gd name="G2" fmla="+- 21600 0 0"/>
                <a:gd name="T0" fmla="*/ 8010 w 17311"/>
                <a:gd name="T1" fmla="*/ 0 h 20060"/>
                <a:gd name="T2" fmla="*/ 17311 w 17311"/>
                <a:gd name="T3" fmla="*/ 7141 h 20060"/>
                <a:gd name="T4" fmla="*/ 0 w 17311"/>
                <a:gd name="T5" fmla="*/ 20060 h 200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311" h="20060" fill="none" extrusionOk="0">
                  <a:moveTo>
                    <a:pt x="8009" y="0"/>
                  </a:moveTo>
                  <a:cubicBezTo>
                    <a:pt x="11709" y="1477"/>
                    <a:pt x="14928" y="3948"/>
                    <a:pt x="17310" y="7141"/>
                  </a:cubicBezTo>
                </a:path>
                <a:path w="17311" h="20060" stroke="0" extrusionOk="0">
                  <a:moveTo>
                    <a:pt x="8009" y="0"/>
                  </a:moveTo>
                  <a:cubicBezTo>
                    <a:pt x="11709" y="1477"/>
                    <a:pt x="14928" y="3948"/>
                    <a:pt x="17310" y="7141"/>
                  </a:cubicBezTo>
                  <a:lnTo>
                    <a:pt x="0" y="20060"/>
                  </a:lnTo>
                  <a:close/>
                </a:path>
              </a:pathLst>
            </a:custGeom>
            <a:noFill/>
            <a:ln w="25400">
              <a:solidFill>
                <a:srgbClr val="339933"/>
              </a:solidFill>
              <a:round/>
              <a:headEnd/>
              <a:tailEnd/>
            </a:ln>
          </p:spPr>
          <p:txBody>
            <a:bodyPr lIns="74295" tIns="8890" rIns="74295" bIns="8890"/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8" name="Freeform 295">
              <a:extLst>
                <a:ext uri="{FF2B5EF4-FFF2-40B4-BE49-F238E27FC236}">
                  <a16:creationId xmlns:a16="http://schemas.microsoft.com/office/drawing/2014/main" id="{197AFD1F-6C52-3C24-6FA7-7BB0611BF6C3}"/>
                </a:ext>
              </a:extLst>
            </p:cNvPr>
            <p:cNvSpPr>
              <a:spLocks/>
            </p:cNvSpPr>
            <p:nvPr/>
          </p:nvSpPr>
          <p:spPr bwMode="auto">
            <a:xfrm rot="7200911">
              <a:off x="5792096" y="2727513"/>
              <a:ext cx="166502" cy="37763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" y="687"/>
                </a:cxn>
                <a:cxn ang="0">
                  <a:pos x="312" y="687"/>
                </a:cxn>
                <a:cxn ang="0">
                  <a:pos x="258" y="501"/>
                </a:cxn>
                <a:cxn ang="0">
                  <a:pos x="246" y="345"/>
                </a:cxn>
                <a:cxn ang="0">
                  <a:pos x="261" y="171"/>
                </a:cxn>
                <a:cxn ang="0">
                  <a:pos x="306" y="0"/>
                </a:cxn>
                <a:cxn ang="0">
                  <a:pos x="0" y="0"/>
                </a:cxn>
              </a:cxnLst>
              <a:rect l="0" t="0" r="r" b="b"/>
              <a:pathLst>
                <a:path w="312" h="687">
                  <a:moveTo>
                    <a:pt x="0" y="0"/>
                  </a:moveTo>
                  <a:lnTo>
                    <a:pt x="3" y="687"/>
                  </a:lnTo>
                  <a:lnTo>
                    <a:pt x="312" y="687"/>
                  </a:lnTo>
                  <a:lnTo>
                    <a:pt x="258" y="501"/>
                  </a:lnTo>
                  <a:lnTo>
                    <a:pt x="246" y="345"/>
                  </a:lnTo>
                  <a:lnTo>
                    <a:pt x="261" y="171"/>
                  </a:lnTo>
                  <a:lnTo>
                    <a:pt x="30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FFFF"/>
            </a:solidFill>
            <a:ln w="25400" cmpd="sng">
              <a:solidFill>
                <a:srgbClr val="000000"/>
              </a:solidFill>
              <a:round/>
              <a:headEnd/>
              <a:tailEnd/>
            </a:ln>
          </p:spPr>
          <p:txBody>
            <a:bodyPr lIns="74295" tIns="8890" rIns="74295" bIns="8890"/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9" name="Line 296">
              <a:extLst>
                <a:ext uri="{FF2B5EF4-FFF2-40B4-BE49-F238E27FC236}">
                  <a16:creationId xmlns:a16="http://schemas.microsoft.com/office/drawing/2014/main" id="{369C99C8-0F6E-EEA8-5DF8-BE0951E2A4D7}"/>
                </a:ext>
              </a:extLst>
            </p:cNvPr>
            <p:cNvSpPr>
              <a:spLocks noChangeShapeType="1"/>
            </p:cNvSpPr>
            <p:nvPr/>
          </p:nvSpPr>
          <p:spPr bwMode="auto">
            <a:xfrm rot="7200911">
              <a:off x="5918663" y="2643147"/>
              <a:ext cx="0" cy="397623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 lIns="74295" tIns="8890" rIns="74295" bIns="8890"/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0" name="Line 297">
              <a:extLst>
                <a:ext uri="{FF2B5EF4-FFF2-40B4-BE49-F238E27FC236}">
                  <a16:creationId xmlns:a16="http://schemas.microsoft.com/office/drawing/2014/main" id="{75CB5762-0076-F5F7-DE1E-3B9A70189B50}"/>
                </a:ext>
              </a:extLst>
            </p:cNvPr>
            <p:cNvSpPr>
              <a:spLocks noChangeShapeType="1"/>
            </p:cNvSpPr>
            <p:nvPr/>
          </p:nvSpPr>
          <p:spPr bwMode="auto">
            <a:xfrm rot="7200911">
              <a:off x="5618835" y="2820868"/>
              <a:ext cx="184262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 lIns="74295" tIns="8890" rIns="74295" bIns="8890"/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1" name="Arc 298">
              <a:extLst>
                <a:ext uri="{FF2B5EF4-FFF2-40B4-BE49-F238E27FC236}">
                  <a16:creationId xmlns:a16="http://schemas.microsoft.com/office/drawing/2014/main" id="{92457B03-E76B-8C27-7A4B-E97E017484F8}"/>
                </a:ext>
              </a:extLst>
            </p:cNvPr>
            <p:cNvSpPr>
              <a:spLocks/>
            </p:cNvSpPr>
            <p:nvPr/>
          </p:nvSpPr>
          <p:spPr bwMode="auto">
            <a:xfrm rot="20729410">
              <a:off x="5505490" y="2876369"/>
              <a:ext cx="495363" cy="508385"/>
            </a:xfrm>
            <a:custGeom>
              <a:avLst/>
              <a:gdLst>
                <a:gd name="G0" fmla="+- 0 0 0"/>
                <a:gd name="G1" fmla="+- 19786 0 0"/>
                <a:gd name="G2" fmla="+- 21600 0 0"/>
                <a:gd name="T0" fmla="*/ 8665 w 19558"/>
                <a:gd name="T1" fmla="*/ 0 h 19786"/>
                <a:gd name="T2" fmla="*/ 19558 w 19558"/>
                <a:gd name="T3" fmla="*/ 10618 h 19786"/>
                <a:gd name="T4" fmla="*/ 0 w 19558"/>
                <a:gd name="T5" fmla="*/ 19786 h 197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558" h="19786" fill="none" extrusionOk="0">
                  <a:moveTo>
                    <a:pt x="8664" y="0"/>
                  </a:moveTo>
                  <a:cubicBezTo>
                    <a:pt x="13463" y="2101"/>
                    <a:pt x="17334" y="5875"/>
                    <a:pt x="19557" y="10618"/>
                  </a:cubicBezTo>
                </a:path>
                <a:path w="19558" h="19786" stroke="0" extrusionOk="0">
                  <a:moveTo>
                    <a:pt x="8664" y="0"/>
                  </a:moveTo>
                  <a:cubicBezTo>
                    <a:pt x="13463" y="2101"/>
                    <a:pt x="17334" y="5875"/>
                    <a:pt x="19557" y="10618"/>
                  </a:cubicBezTo>
                  <a:lnTo>
                    <a:pt x="0" y="19786"/>
                  </a:lnTo>
                  <a:close/>
                </a:path>
              </a:pathLst>
            </a:cu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 lIns="74295" tIns="8890" rIns="74295" bIns="8890"/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2" name="Arc 299">
              <a:extLst>
                <a:ext uri="{FF2B5EF4-FFF2-40B4-BE49-F238E27FC236}">
                  <a16:creationId xmlns:a16="http://schemas.microsoft.com/office/drawing/2014/main" id="{5D1493D6-E174-A33E-C5E3-D281822A6B2B}"/>
                </a:ext>
              </a:extLst>
            </p:cNvPr>
            <p:cNvSpPr>
              <a:spLocks/>
            </p:cNvSpPr>
            <p:nvPr/>
          </p:nvSpPr>
          <p:spPr bwMode="auto">
            <a:xfrm rot="9864373" flipH="1" flipV="1">
              <a:off x="5754282" y="2652146"/>
              <a:ext cx="348753" cy="359643"/>
            </a:xfrm>
            <a:custGeom>
              <a:avLst/>
              <a:gdLst>
                <a:gd name="G0" fmla="+- 0 0 0"/>
                <a:gd name="G1" fmla="+- 20823 0 0"/>
                <a:gd name="G2" fmla="+- 21600 0 0"/>
                <a:gd name="T0" fmla="*/ 5743 w 20700"/>
                <a:gd name="T1" fmla="*/ 0 h 20823"/>
                <a:gd name="T2" fmla="*/ 20700 w 20700"/>
                <a:gd name="T3" fmla="*/ 14655 h 20823"/>
                <a:gd name="T4" fmla="*/ 0 w 20700"/>
                <a:gd name="T5" fmla="*/ 20823 h 208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700" h="20823" fill="none" extrusionOk="0">
                  <a:moveTo>
                    <a:pt x="5742" y="0"/>
                  </a:moveTo>
                  <a:cubicBezTo>
                    <a:pt x="12921" y="1980"/>
                    <a:pt x="18574" y="7518"/>
                    <a:pt x="20700" y="14654"/>
                  </a:cubicBezTo>
                </a:path>
                <a:path w="20700" h="20823" stroke="0" extrusionOk="0">
                  <a:moveTo>
                    <a:pt x="5742" y="0"/>
                  </a:moveTo>
                  <a:cubicBezTo>
                    <a:pt x="12921" y="1980"/>
                    <a:pt x="18574" y="7518"/>
                    <a:pt x="20700" y="14654"/>
                  </a:cubicBezTo>
                  <a:lnTo>
                    <a:pt x="0" y="20823"/>
                  </a:lnTo>
                  <a:close/>
                </a:path>
              </a:pathLst>
            </a:cu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 lIns="74295" tIns="8890" rIns="74295" bIns="8890"/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3" name="Arc 300">
              <a:extLst>
                <a:ext uri="{FF2B5EF4-FFF2-40B4-BE49-F238E27FC236}">
                  <a16:creationId xmlns:a16="http://schemas.microsoft.com/office/drawing/2014/main" id="{76E43439-2B9C-3CB9-30C0-3B8890E4987C}"/>
                </a:ext>
              </a:extLst>
            </p:cNvPr>
            <p:cNvSpPr>
              <a:spLocks/>
            </p:cNvSpPr>
            <p:nvPr/>
          </p:nvSpPr>
          <p:spPr bwMode="auto">
            <a:xfrm rot="9864373">
              <a:off x="5823144" y="2514505"/>
              <a:ext cx="350975" cy="355203"/>
            </a:xfrm>
            <a:custGeom>
              <a:avLst/>
              <a:gdLst>
                <a:gd name="G0" fmla="+- 0 0 0"/>
                <a:gd name="G1" fmla="+- 20823 0 0"/>
                <a:gd name="G2" fmla="+- 21600 0 0"/>
                <a:gd name="T0" fmla="*/ 5743 w 20700"/>
                <a:gd name="T1" fmla="*/ 0 h 20823"/>
                <a:gd name="T2" fmla="*/ 20700 w 20700"/>
                <a:gd name="T3" fmla="*/ 14655 h 20823"/>
                <a:gd name="T4" fmla="*/ 0 w 20700"/>
                <a:gd name="T5" fmla="*/ 20823 h 208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700" h="20823" fill="none" extrusionOk="0">
                  <a:moveTo>
                    <a:pt x="5742" y="0"/>
                  </a:moveTo>
                  <a:cubicBezTo>
                    <a:pt x="12921" y="1980"/>
                    <a:pt x="18574" y="7518"/>
                    <a:pt x="20700" y="14654"/>
                  </a:cubicBezTo>
                </a:path>
                <a:path w="20700" h="20823" stroke="0" extrusionOk="0">
                  <a:moveTo>
                    <a:pt x="5742" y="0"/>
                  </a:moveTo>
                  <a:cubicBezTo>
                    <a:pt x="12921" y="1980"/>
                    <a:pt x="18574" y="7518"/>
                    <a:pt x="20700" y="14654"/>
                  </a:cubicBezTo>
                  <a:lnTo>
                    <a:pt x="0" y="20823"/>
                  </a:lnTo>
                  <a:close/>
                </a:path>
              </a:pathLst>
            </a:cu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 lIns="74295" tIns="8890" rIns="74295" bIns="8890"/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4" name="Arc 301">
              <a:extLst>
                <a:ext uri="{FF2B5EF4-FFF2-40B4-BE49-F238E27FC236}">
                  <a16:creationId xmlns:a16="http://schemas.microsoft.com/office/drawing/2014/main" id="{D9E044BC-F302-A1DF-701B-22BFAEFB0906}"/>
                </a:ext>
              </a:extLst>
            </p:cNvPr>
            <p:cNvSpPr>
              <a:spLocks/>
            </p:cNvSpPr>
            <p:nvPr/>
          </p:nvSpPr>
          <p:spPr bwMode="auto">
            <a:xfrm rot="9864373">
              <a:off x="6007517" y="2494525"/>
              <a:ext cx="137724" cy="144301"/>
            </a:xfrm>
            <a:custGeom>
              <a:avLst/>
              <a:gdLst>
                <a:gd name="G0" fmla="+- 0 0 0"/>
                <a:gd name="G1" fmla="+- 20823 0 0"/>
                <a:gd name="G2" fmla="+- 21600 0 0"/>
                <a:gd name="T0" fmla="*/ 5743 w 20700"/>
                <a:gd name="T1" fmla="*/ 0 h 20823"/>
                <a:gd name="T2" fmla="*/ 20700 w 20700"/>
                <a:gd name="T3" fmla="*/ 14655 h 20823"/>
                <a:gd name="T4" fmla="*/ 0 w 20700"/>
                <a:gd name="T5" fmla="*/ 20823 h 208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700" h="20823" fill="none" extrusionOk="0">
                  <a:moveTo>
                    <a:pt x="5742" y="0"/>
                  </a:moveTo>
                  <a:cubicBezTo>
                    <a:pt x="12921" y="1980"/>
                    <a:pt x="18574" y="7518"/>
                    <a:pt x="20700" y="14654"/>
                  </a:cubicBezTo>
                </a:path>
                <a:path w="20700" h="20823" stroke="0" extrusionOk="0">
                  <a:moveTo>
                    <a:pt x="5742" y="0"/>
                  </a:moveTo>
                  <a:cubicBezTo>
                    <a:pt x="12921" y="1980"/>
                    <a:pt x="18574" y="7518"/>
                    <a:pt x="20700" y="14654"/>
                  </a:cubicBezTo>
                  <a:lnTo>
                    <a:pt x="0" y="20823"/>
                  </a:lnTo>
                  <a:close/>
                </a:path>
              </a:pathLst>
            </a:cu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 lIns="74295" tIns="8890" rIns="74295" bIns="8890"/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5" name="Arc 302">
              <a:extLst>
                <a:ext uri="{FF2B5EF4-FFF2-40B4-BE49-F238E27FC236}">
                  <a16:creationId xmlns:a16="http://schemas.microsoft.com/office/drawing/2014/main" id="{453B4342-EF55-EDFD-FC8D-CE9821856A0D}"/>
                </a:ext>
              </a:extLst>
            </p:cNvPr>
            <p:cNvSpPr>
              <a:spLocks/>
            </p:cNvSpPr>
            <p:nvPr/>
          </p:nvSpPr>
          <p:spPr bwMode="auto">
            <a:xfrm rot="9864373" flipH="1" flipV="1">
              <a:off x="5938655" y="2612186"/>
              <a:ext cx="139946" cy="139861"/>
            </a:xfrm>
            <a:custGeom>
              <a:avLst/>
              <a:gdLst>
                <a:gd name="G0" fmla="+- 0 0 0"/>
                <a:gd name="G1" fmla="+- 20823 0 0"/>
                <a:gd name="G2" fmla="+- 21600 0 0"/>
                <a:gd name="T0" fmla="*/ 5743 w 20700"/>
                <a:gd name="T1" fmla="*/ 0 h 20823"/>
                <a:gd name="T2" fmla="*/ 20700 w 20700"/>
                <a:gd name="T3" fmla="*/ 14655 h 20823"/>
                <a:gd name="T4" fmla="*/ 0 w 20700"/>
                <a:gd name="T5" fmla="*/ 20823 h 208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700" h="20823" fill="none" extrusionOk="0">
                  <a:moveTo>
                    <a:pt x="5742" y="0"/>
                  </a:moveTo>
                  <a:cubicBezTo>
                    <a:pt x="12921" y="1980"/>
                    <a:pt x="18574" y="7518"/>
                    <a:pt x="20700" y="14654"/>
                  </a:cubicBezTo>
                </a:path>
                <a:path w="20700" h="20823" stroke="0" extrusionOk="0">
                  <a:moveTo>
                    <a:pt x="5742" y="0"/>
                  </a:moveTo>
                  <a:cubicBezTo>
                    <a:pt x="12921" y="1980"/>
                    <a:pt x="18574" y="7518"/>
                    <a:pt x="20700" y="14654"/>
                  </a:cubicBezTo>
                  <a:lnTo>
                    <a:pt x="0" y="20823"/>
                  </a:lnTo>
                  <a:close/>
                </a:path>
              </a:pathLst>
            </a:cu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 lIns="74295" tIns="8890" rIns="74295" bIns="8890"/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6" name="Line 303">
              <a:extLst>
                <a:ext uri="{FF2B5EF4-FFF2-40B4-BE49-F238E27FC236}">
                  <a16:creationId xmlns:a16="http://schemas.microsoft.com/office/drawing/2014/main" id="{A2FF0829-7C70-3777-BC5A-8F49D8B989EA}"/>
                </a:ext>
              </a:extLst>
            </p:cNvPr>
            <p:cNvSpPr>
              <a:spLocks noChangeShapeType="1"/>
            </p:cNvSpPr>
            <p:nvPr/>
          </p:nvSpPr>
          <p:spPr bwMode="auto">
            <a:xfrm rot="9008242" flipV="1">
              <a:off x="6427354" y="2219242"/>
              <a:ext cx="2221" cy="717067"/>
            </a:xfrm>
            <a:prstGeom prst="line">
              <a:avLst/>
            </a:prstGeom>
            <a:noFill/>
            <a:ln w="50800">
              <a:solidFill>
                <a:srgbClr val="339933"/>
              </a:solidFill>
              <a:round/>
              <a:headEnd/>
              <a:tailEnd/>
            </a:ln>
          </p:spPr>
          <p:txBody>
            <a:bodyPr lIns="74295" tIns="8890" rIns="74295" bIns="8890"/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7" name="Freeform 304">
              <a:extLst>
                <a:ext uri="{FF2B5EF4-FFF2-40B4-BE49-F238E27FC236}">
                  <a16:creationId xmlns:a16="http://schemas.microsoft.com/office/drawing/2014/main" id="{233FFACA-AE2A-A17B-8A95-BA766312A73D}"/>
                </a:ext>
              </a:extLst>
            </p:cNvPr>
            <p:cNvSpPr>
              <a:spLocks/>
            </p:cNvSpPr>
            <p:nvPr/>
          </p:nvSpPr>
          <p:spPr bwMode="auto">
            <a:xfrm rot="3608242">
              <a:off x="6416270" y="2549982"/>
              <a:ext cx="75481" cy="144388"/>
            </a:xfrm>
            <a:custGeom>
              <a:avLst/>
              <a:gdLst/>
              <a:ahLst/>
              <a:cxnLst>
                <a:cxn ang="0">
                  <a:pos x="23" y="13"/>
                </a:cxn>
                <a:cxn ang="0">
                  <a:pos x="164" y="16"/>
                </a:cxn>
                <a:cxn ang="0">
                  <a:pos x="140" y="109"/>
                </a:cxn>
                <a:cxn ang="0">
                  <a:pos x="143" y="226"/>
                </a:cxn>
                <a:cxn ang="0">
                  <a:pos x="173" y="307"/>
                </a:cxn>
                <a:cxn ang="0">
                  <a:pos x="113" y="328"/>
                </a:cxn>
                <a:cxn ang="0">
                  <a:pos x="29" y="322"/>
                </a:cxn>
                <a:cxn ang="0">
                  <a:pos x="23" y="298"/>
                </a:cxn>
                <a:cxn ang="0">
                  <a:pos x="53" y="214"/>
                </a:cxn>
                <a:cxn ang="0">
                  <a:pos x="53" y="115"/>
                </a:cxn>
                <a:cxn ang="0">
                  <a:pos x="23" y="37"/>
                </a:cxn>
                <a:cxn ang="0">
                  <a:pos x="23" y="13"/>
                </a:cxn>
              </a:cxnLst>
              <a:rect l="0" t="0" r="r" b="b"/>
              <a:pathLst>
                <a:path w="183" h="331">
                  <a:moveTo>
                    <a:pt x="23" y="13"/>
                  </a:moveTo>
                  <a:cubicBezTo>
                    <a:pt x="46" y="10"/>
                    <a:pt x="145" y="0"/>
                    <a:pt x="164" y="16"/>
                  </a:cubicBezTo>
                  <a:cubicBezTo>
                    <a:pt x="183" y="32"/>
                    <a:pt x="143" y="74"/>
                    <a:pt x="140" y="109"/>
                  </a:cubicBezTo>
                  <a:cubicBezTo>
                    <a:pt x="137" y="144"/>
                    <a:pt x="138" y="193"/>
                    <a:pt x="143" y="226"/>
                  </a:cubicBezTo>
                  <a:cubicBezTo>
                    <a:pt x="148" y="259"/>
                    <a:pt x="178" y="290"/>
                    <a:pt x="173" y="307"/>
                  </a:cubicBezTo>
                  <a:cubicBezTo>
                    <a:pt x="168" y="324"/>
                    <a:pt x="137" y="325"/>
                    <a:pt x="113" y="328"/>
                  </a:cubicBezTo>
                  <a:cubicBezTo>
                    <a:pt x="89" y="331"/>
                    <a:pt x="44" y="327"/>
                    <a:pt x="29" y="322"/>
                  </a:cubicBezTo>
                  <a:cubicBezTo>
                    <a:pt x="14" y="317"/>
                    <a:pt x="19" y="316"/>
                    <a:pt x="23" y="298"/>
                  </a:cubicBezTo>
                  <a:cubicBezTo>
                    <a:pt x="27" y="280"/>
                    <a:pt x="48" y="244"/>
                    <a:pt x="53" y="214"/>
                  </a:cubicBezTo>
                  <a:cubicBezTo>
                    <a:pt x="58" y="184"/>
                    <a:pt x="58" y="144"/>
                    <a:pt x="53" y="115"/>
                  </a:cubicBezTo>
                  <a:cubicBezTo>
                    <a:pt x="48" y="86"/>
                    <a:pt x="28" y="53"/>
                    <a:pt x="23" y="37"/>
                  </a:cubicBezTo>
                  <a:cubicBezTo>
                    <a:pt x="18" y="21"/>
                    <a:pt x="0" y="16"/>
                    <a:pt x="23" y="13"/>
                  </a:cubicBezTo>
                  <a:close/>
                </a:path>
              </a:pathLst>
            </a:custGeom>
            <a:solidFill>
              <a:srgbClr val="00FFFF"/>
            </a:solidFill>
            <a:ln w="25400" cmpd="sng">
              <a:solidFill>
                <a:srgbClr val="000000"/>
              </a:solidFill>
              <a:round/>
              <a:headEnd/>
              <a:tailEnd/>
            </a:ln>
          </p:spPr>
          <p:txBody>
            <a:bodyPr lIns="74295" tIns="8890" rIns="74295" bIns="8890"/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8" name="Line 305">
              <a:extLst>
                <a:ext uri="{FF2B5EF4-FFF2-40B4-BE49-F238E27FC236}">
                  <a16:creationId xmlns:a16="http://schemas.microsoft.com/office/drawing/2014/main" id="{4BFBF1BE-AEB1-D635-0367-F539E581B6C7}"/>
                </a:ext>
              </a:extLst>
            </p:cNvPr>
            <p:cNvSpPr>
              <a:spLocks noChangeShapeType="1"/>
            </p:cNvSpPr>
            <p:nvPr/>
          </p:nvSpPr>
          <p:spPr bwMode="auto">
            <a:xfrm rot="3608242">
              <a:off x="6476244" y="2592204"/>
              <a:ext cx="66601" cy="4443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 lIns="74295" tIns="8890" rIns="74295" bIns="8890"/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9" name="Line 306">
              <a:extLst>
                <a:ext uri="{FF2B5EF4-FFF2-40B4-BE49-F238E27FC236}">
                  <a16:creationId xmlns:a16="http://schemas.microsoft.com/office/drawing/2014/main" id="{BDCCF169-D96F-4DAE-04B5-8621A2D85D5F}"/>
                </a:ext>
              </a:extLst>
            </p:cNvPr>
            <p:cNvSpPr>
              <a:spLocks noChangeShapeType="1"/>
            </p:cNvSpPr>
            <p:nvPr/>
          </p:nvSpPr>
          <p:spPr bwMode="auto">
            <a:xfrm rot="3608242">
              <a:off x="6367397" y="2663246"/>
              <a:ext cx="64381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 lIns="74295" tIns="8890" rIns="74295" bIns="8890"/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100" name="Group 307">
              <a:extLst>
                <a:ext uri="{FF2B5EF4-FFF2-40B4-BE49-F238E27FC236}">
                  <a16:creationId xmlns:a16="http://schemas.microsoft.com/office/drawing/2014/main" id="{D7750DC6-4516-5479-C666-743091DAF596}"/>
                </a:ext>
              </a:extLst>
            </p:cNvPr>
            <p:cNvGrpSpPr>
              <a:grpSpLocks/>
            </p:cNvGrpSpPr>
            <p:nvPr/>
          </p:nvGrpSpPr>
          <p:grpSpPr bwMode="auto">
            <a:xfrm rot="3608242">
              <a:off x="6425313" y="2842917"/>
              <a:ext cx="599406" cy="502027"/>
              <a:chOff x="4785" y="11039"/>
              <a:chExt cx="829" cy="688"/>
            </a:xfrm>
          </p:grpSpPr>
          <p:sp>
            <p:nvSpPr>
              <p:cNvPr id="192" name="Freeform 308">
                <a:extLst>
                  <a:ext uri="{FF2B5EF4-FFF2-40B4-BE49-F238E27FC236}">
                    <a16:creationId xmlns:a16="http://schemas.microsoft.com/office/drawing/2014/main" id="{2B8B094E-8E3E-53AB-E086-5D5ECD23FE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00" y="11132"/>
                <a:ext cx="233" cy="5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" y="687"/>
                  </a:cxn>
                  <a:cxn ang="0">
                    <a:pos x="312" y="687"/>
                  </a:cxn>
                  <a:cxn ang="0">
                    <a:pos x="258" y="501"/>
                  </a:cxn>
                  <a:cxn ang="0">
                    <a:pos x="246" y="345"/>
                  </a:cxn>
                  <a:cxn ang="0">
                    <a:pos x="261" y="171"/>
                  </a:cxn>
                  <a:cxn ang="0">
                    <a:pos x="306" y="0"/>
                  </a:cxn>
                  <a:cxn ang="0">
                    <a:pos x="0" y="0"/>
                  </a:cxn>
                </a:cxnLst>
                <a:rect l="0" t="0" r="r" b="b"/>
                <a:pathLst>
                  <a:path w="312" h="687">
                    <a:moveTo>
                      <a:pt x="0" y="0"/>
                    </a:moveTo>
                    <a:lnTo>
                      <a:pt x="3" y="687"/>
                    </a:lnTo>
                    <a:lnTo>
                      <a:pt x="312" y="687"/>
                    </a:lnTo>
                    <a:lnTo>
                      <a:pt x="258" y="501"/>
                    </a:lnTo>
                    <a:lnTo>
                      <a:pt x="246" y="345"/>
                    </a:lnTo>
                    <a:lnTo>
                      <a:pt x="261" y="171"/>
                    </a:lnTo>
                    <a:lnTo>
                      <a:pt x="306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CCFF"/>
              </a:solidFill>
              <a:ln w="25400" cmpd="sng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74295" tIns="8890" rIns="74295" bIns="8890"/>
              <a:lstStyle/>
              <a:p>
                <a:pPr marL="0" marR="0" lvl="0" indent="0" algn="l" defTabSz="4572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3" name="Line 309">
                <a:extLst>
                  <a:ext uri="{FF2B5EF4-FFF2-40B4-BE49-F238E27FC236}">
                    <a16:creationId xmlns:a16="http://schemas.microsoft.com/office/drawing/2014/main" id="{B69B42D2-D500-3E15-C3DC-5E223BE743E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798" y="11113"/>
                <a:ext cx="1" cy="549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74295" tIns="8890" rIns="74295" bIns="8890"/>
              <a:lstStyle/>
              <a:p>
                <a:pPr marL="0" marR="0" lvl="0" indent="0" algn="l" defTabSz="4572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4" name="Line 310">
                <a:extLst>
                  <a:ext uri="{FF2B5EF4-FFF2-40B4-BE49-F238E27FC236}">
                    <a16:creationId xmlns:a16="http://schemas.microsoft.com/office/drawing/2014/main" id="{B546D358-AADC-F2D2-5B01-F62635E0B56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787" y="11129"/>
                <a:ext cx="250" cy="2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74295" tIns="8890" rIns="74295" bIns="8890"/>
              <a:lstStyle/>
              <a:p>
                <a:pPr marL="0" marR="0" lvl="0" indent="0" algn="l" defTabSz="4572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5" name="Line 311">
                <a:extLst>
                  <a:ext uri="{FF2B5EF4-FFF2-40B4-BE49-F238E27FC236}">
                    <a16:creationId xmlns:a16="http://schemas.microsoft.com/office/drawing/2014/main" id="{6B3D741D-FDF6-1DEC-B1A9-CEB728E5F00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785" y="11645"/>
                <a:ext cx="259" cy="2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74295" tIns="8890" rIns="74295" bIns="8890"/>
              <a:lstStyle/>
              <a:p>
                <a:pPr marL="0" marR="0" lvl="0" indent="0" algn="l" defTabSz="4572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6" name="Arc 312">
                <a:extLst>
                  <a:ext uri="{FF2B5EF4-FFF2-40B4-BE49-F238E27FC236}">
                    <a16:creationId xmlns:a16="http://schemas.microsoft.com/office/drawing/2014/main" id="{1F8A59D3-DAAB-1DB8-04CB-267231D5AC55}"/>
                  </a:ext>
                </a:extLst>
              </p:cNvPr>
              <p:cNvSpPr>
                <a:spLocks/>
              </p:cNvSpPr>
              <p:nvPr/>
            </p:nvSpPr>
            <p:spPr bwMode="auto">
              <a:xfrm rot="35128499">
                <a:off x="4917" y="11030"/>
                <a:ext cx="688" cy="706"/>
              </a:xfrm>
              <a:custGeom>
                <a:avLst/>
                <a:gdLst>
                  <a:gd name="G0" fmla="+- 0 0 0"/>
                  <a:gd name="G1" fmla="+- 19786 0 0"/>
                  <a:gd name="G2" fmla="+- 21600 0 0"/>
                  <a:gd name="T0" fmla="*/ 8665 w 19558"/>
                  <a:gd name="T1" fmla="*/ 0 h 19786"/>
                  <a:gd name="T2" fmla="*/ 19558 w 19558"/>
                  <a:gd name="T3" fmla="*/ 10618 h 19786"/>
                  <a:gd name="T4" fmla="*/ 0 w 19558"/>
                  <a:gd name="T5" fmla="*/ 19786 h 197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9558" h="19786" fill="none" extrusionOk="0">
                    <a:moveTo>
                      <a:pt x="8664" y="0"/>
                    </a:moveTo>
                    <a:cubicBezTo>
                      <a:pt x="13463" y="2101"/>
                      <a:pt x="17334" y="5875"/>
                      <a:pt x="19557" y="10618"/>
                    </a:cubicBezTo>
                  </a:path>
                  <a:path w="19558" h="19786" stroke="0" extrusionOk="0">
                    <a:moveTo>
                      <a:pt x="8664" y="0"/>
                    </a:moveTo>
                    <a:cubicBezTo>
                      <a:pt x="13463" y="2101"/>
                      <a:pt x="17334" y="5875"/>
                      <a:pt x="19557" y="10618"/>
                    </a:cubicBezTo>
                    <a:lnTo>
                      <a:pt x="0" y="19786"/>
                    </a:lnTo>
                    <a:close/>
                  </a:path>
                </a:pathLst>
              </a:cu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74295" tIns="8890" rIns="74295" bIns="8890"/>
              <a:lstStyle/>
              <a:p>
                <a:pPr marL="0" marR="0" lvl="0" indent="0" algn="l" defTabSz="4572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101" name="Freeform 313">
              <a:extLst>
                <a:ext uri="{FF2B5EF4-FFF2-40B4-BE49-F238E27FC236}">
                  <a16:creationId xmlns:a16="http://schemas.microsoft.com/office/drawing/2014/main" id="{55E7754A-1F77-33D6-A18E-B4F38ACCEA03}"/>
                </a:ext>
              </a:extLst>
            </p:cNvPr>
            <p:cNvSpPr>
              <a:spLocks/>
            </p:cNvSpPr>
            <p:nvPr/>
          </p:nvSpPr>
          <p:spPr bwMode="auto">
            <a:xfrm rot="6271705">
              <a:off x="6425198" y="2660962"/>
              <a:ext cx="217562" cy="213250"/>
            </a:xfrm>
            <a:custGeom>
              <a:avLst/>
              <a:gdLst/>
              <a:ahLst/>
              <a:cxnLst>
                <a:cxn ang="0">
                  <a:pos x="8" y="7"/>
                </a:cxn>
                <a:cxn ang="0">
                  <a:pos x="20" y="70"/>
                </a:cxn>
                <a:cxn ang="0">
                  <a:pos x="86" y="142"/>
                </a:cxn>
                <a:cxn ang="0">
                  <a:pos x="155" y="187"/>
                </a:cxn>
                <a:cxn ang="0">
                  <a:pos x="203" y="193"/>
                </a:cxn>
                <a:cxn ang="0">
                  <a:pos x="170" y="118"/>
                </a:cxn>
                <a:cxn ang="0">
                  <a:pos x="116" y="61"/>
                </a:cxn>
                <a:cxn ang="0">
                  <a:pos x="68" y="31"/>
                </a:cxn>
                <a:cxn ang="0">
                  <a:pos x="8" y="7"/>
                </a:cxn>
              </a:cxnLst>
              <a:rect l="0" t="0" r="r" b="b"/>
              <a:pathLst>
                <a:path w="205" h="204">
                  <a:moveTo>
                    <a:pt x="8" y="7"/>
                  </a:moveTo>
                  <a:cubicBezTo>
                    <a:pt x="0" y="14"/>
                    <a:pt x="7" y="47"/>
                    <a:pt x="20" y="70"/>
                  </a:cubicBezTo>
                  <a:cubicBezTo>
                    <a:pt x="33" y="93"/>
                    <a:pt x="64" y="123"/>
                    <a:pt x="86" y="142"/>
                  </a:cubicBezTo>
                  <a:cubicBezTo>
                    <a:pt x="108" y="161"/>
                    <a:pt x="136" y="179"/>
                    <a:pt x="155" y="187"/>
                  </a:cubicBezTo>
                  <a:cubicBezTo>
                    <a:pt x="174" y="195"/>
                    <a:pt x="201" y="204"/>
                    <a:pt x="203" y="193"/>
                  </a:cubicBezTo>
                  <a:cubicBezTo>
                    <a:pt x="205" y="182"/>
                    <a:pt x="184" y="140"/>
                    <a:pt x="170" y="118"/>
                  </a:cubicBezTo>
                  <a:cubicBezTo>
                    <a:pt x="156" y="96"/>
                    <a:pt x="133" y="75"/>
                    <a:pt x="116" y="61"/>
                  </a:cubicBezTo>
                  <a:cubicBezTo>
                    <a:pt x="99" y="47"/>
                    <a:pt x="86" y="39"/>
                    <a:pt x="68" y="31"/>
                  </a:cubicBezTo>
                  <a:cubicBezTo>
                    <a:pt x="50" y="23"/>
                    <a:pt x="16" y="0"/>
                    <a:pt x="8" y="7"/>
                  </a:cubicBezTo>
                  <a:close/>
                </a:path>
              </a:pathLst>
            </a:custGeom>
            <a:solidFill>
              <a:srgbClr val="00FFFF"/>
            </a:solidFill>
            <a:ln w="25400" cmpd="sng">
              <a:solidFill>
                <a:srgbClr val="000000"/>
              </a:solidFill>
              <a:round/>
              <a:headEnd/>
              <a:tailEnd/>
            </a:ln>
          </p:spPr>
          <p:txBody>
            <a:bodyPr lIns="74295" tIns="8890" rIns="74295" bIns="8890"/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2" name="Freeform 314">
              <a:extLst>
                <a:ext uri="{FF2B5EF4-FFF2-40B4-BE49-F238E27FC236}">
                  <a16:creationId xmlns:a16="http://schemas.microsoft.com/office/drawing/2014/main" id="{8EDA741A-A3AC-3270-75B6-C612FF164682}"/>
                </a:ext>
              </a:extLst>
            </p:cNvPr>
            <p:cNvSpPr>
              <a:spLocks/>
            </p:cNvSpPr>
            <p:nvPr/>
          </p:nvSpPr>
          <p:spPr bwMode="auto">
            <a:xfrm rot="3608242">
              <a:off x="6318643" y="2665398"/>
              <a:ext cx="450664" cy="226579"/>
            </a:xfrm>
            <a:custGeom>
              <a:avLst/>
              <a:gdLst/>
              <a:ahLst/>
              <a:cxnLst>
                <a:cxn ang="0">
                  <a:pos x="23" y="176"/>
                </a:cxn>
                <a:cxn ang="0">
                  <a:pos x="59" y="177"/>
                </a:cxn>
                <a:cxn ang="0">
                  <a:pos x="143" y="171"/>
                </a:cxn>
                <a:cxn ang="0">
                  <a:pos x="203" y="147"/>
                </a:cxn>
                <a:cxn ang="0">
                  <a:pos x="269" y="111"/>
                </a:cxn>
                <a:cxn ang="0">
                  <a:pos x="311" y="87"/>
                </a:cxn>
                <a:cxn ang="0">
                  <a:pos x="353" y="60"/>
                </a:cxn>
                <a:cxn ang="0">
                  <a:pos x="376" y="8"/>
                </a:cxn>
                <a:cxn ang="0">
                  <a:pos x="400" y="14"/>
                </a:cxn>
                <a:cxn ang="0">
                  <a:pos x="478" y="20"/>
                </a:cxn>
                <a:cxn ang="0">
                  <a:pos x="544" y="23"/>
                </a:cxn>
                <a:cxn ang="0">
                  <a:pos x="738" y="38"/>
                </a:cxn>
                <a:cxn ang="0">
                  <a:pos x="822" y="47"/>
                </a:cxn>
                <a:cxn ang="0">
                  <a:pos x="816" y="77"/>
                </a:cxn>
                <a:cxn ang="0">
                  <a:pos x="816" y="122"/>
                </a:cxn>
                <a:cxn ang="0">
                  <a:pos x="813" y="173"/>
                </a:cxn>
                <a:cxn ang="0">
                  <a:pos x="813" y="239"/>
                </a:cxn>
                <a:cxn ang="0">
                  <a:pos x="813" y="290"/>
                </a:cxn>
                <a:cxn ang="0">
                  <a:pos x="825" y="347"/>
                </a:cxn>
                <a:cxn ang="0">
                  <a:pos x="830" y="377"/>
                </a:cxn>
                <a:cxn ang="0">
                  <a:pos x="810" y="386"/>
                </a:cxn>
                <a:cxn ang="0">
                  <a:pos x="735" y="392"/>
                </a:cxn>
                <a:cxn ang="0">
                  <a:pos x="643" y="398"/>
                </a:cxn>
                <a:cxn ang="0">
                  <a:pos x="541" y="401"/>
                </a:cxn>
                <a:cxn ang="0">
                  <a:pos x="463" y="407"/>
                </a:cxn>
                <a:cxn ang="0">
                  <a:pos x="394" y="413"/>
                </a:cxn>
                <a:cxn ang="0">
                  <a:pos x="376" y="413"/>
                </a:cxn>
                <a:cxn ang="0">
                  <a:pos x="333" y="372"/>
                </a:cxn>
                <a:cxn ang="0">
                  <a:pos x="303" y="333"/>
                </a:cxn>
                <a:cxn ang="0">
                  <a:pos x="243" y="306"/>
                </a:cxn>
                <a:cxn ang="0">
                  <a:pos x="198" y="276"/>
                </a:cxn>
                <a:cxn ang="0">
                  <a:pos x="153" y="252"/>
                </a:cxn>
                <a:cxn ang="0">
                  <a:pos x="96" y="231"/>
                </a:cxn>
                <a:cxn ang="0">
                  <a:pos x="52" y="234"/>
                </a:cxn>
                <a:cxn ang="0">
                  <a:pos x="5" y="228"/>
                </a:cxn>
                <a:cxn ang="0">
                  <a:pos x="23" y="176"/>
                </a:cxn>
              </a:cxnLst>
              <a:rect l="0" t="0" r="r" b="b"/>
              <a:pathLst>
                <a:path w="835" h="420">
                  <a:moveTo>
                    <a:pt x="23" y="176"/>
                  </a:moveTo>
                  <a:cubicBezTo>
                    <a:pt x="32" y="168"/>
                    <a:pt x="39" y="178"/>
                    <a:pt x="59" y="177"/>
                  </a:cubicBezTo>
                  <a:cubicBezTo>
                    <a:pt x="79" y="176"/>
                    <a:pt x="119" y="176"/>
                    <a:pt x="143" y="171"/>
                  </a:cubicBezTo>
                  <a:cubicBezTo>
                    <a:pt x="167" y="166"/>
                    <a:pt x="182" y="157"/>
                    <a:pt x="203" y="147"/>
                  </a:cubicBezTo>
                  <a:cubicBezTo>
                    <a:pt x="224" y="137"/>
                    <a:pt x="251" y="121"/>
                    <a:pt x="269" y="111"/>
                  </a:cubicBezTo>
                  <a:cubicBezTo>
                    <a:pt x="287" y="101"/>
                    <a:pt x="297" y="95"/>
                    <a:pt x="311" y="87"/>
                  </a:cubicBezTo>
                  <a:cubicBezTo>
                    <a:pt x="325" y="79"/>
                    <a:pt x="342" y="73"/>
                    <a:pt x="353" y="60"/>
                  </a:cubicBezTo>
                  <a:cubicBezTo>
                    <a:pt x="364" y="47"/>
                    <a:pt x="368" y="16"/>
                    <a:pt x="376" y="8"/>
                  </a:cubicBezTo>
                  <a:cubicBezTo>
                    <a:pt x="384" y="0"/>
                    <a:pt x="384" y="12"/>
                    <a:pt x="400" y="14"/>
                  </a:cubicBezTo>
                  <a:cubicBezTo>
                    <a:pt x="416" y="16"/>
                    <a:pt x="455" y="18"/>
                    <a:pt x="478" y="20"/>
                  </a:cubicBezTo>
                  <a:cubicBezTo>
                    <a:pt x="501" y="22"/>
                    <a:pt x="501" y="20"/>
                    <a:pt x="544" y="23"/>
                  </a:cubicBezTo>
                  <a:cubicBezTo>
                    <a:pt x="587" y="26"/>
                    <a:pt x="692" y="34"/>
                    <a:pt x="738" y="38"/>
                  </a:cubicBezTo>
                  <a:cubicBezTo>
                    <a:pt x="784" y="42"/>
                    <a:pt x="809" y="41"/>
                    <a:pt x="822" y="47"/>
                  </a:cubicBezTo>
                  <a:cubicBezTo>
                    <a:pt x="835" y="53"/>
                    <a:pt x="817" y="65"/>
                    <a:pt x="816" y="77"/>
                  </a:cubicBezTo>
                  <a:cubicBezTo>
                    <a:pt x="815" y="89"/>
                    <a:pt x="816" y="106"/>
                    <a:pt x="816" y="122"/>
                  </a:cubicBezTo>
                  <a:cubicBezTo>
                    <a:pt x="816" y="138"/>
                    <a:pt x="813" y="154"/>
                    <a:pt x="813" y="173"/>
                  </a:cubicBezTo>
                  <a:cubicBezTo>
                    <a:pt x="813" y="192"/>
                    <a:pt x="813" y="220"/>
                    <a:pt x="813" y="239"/>
                  </a:cubicBezTo>
                  <a:cubicBezTo>
                    <a:pt x="813" y="258"/>
                    <a:pt x="811" y="272"/>
                    <a:pt x="813" y="290"/>
                  </a:cubicBezTo>
                  <a:cubicBezTo>
                    <a:pt x="815" y="308"/>
                    <a:pt x="822" y="333"/>
                    <a:pt x="825" y="347"/>
                  </a:cubicBezTo>
                  <a:cubicBezTo>
                    <a:pt x="828" y="361"/>
                    <a:pt x="832" y="371"/>
                    <a:pt x="830" y="377"/>
                  </a:cubicBezTo>
                  <a:cubicBezTo>
                    <a:pt x="828" y="383"/>
                    <a:pt x="826" y="384"/>
                    <a:pt x="810" y="386"/>
                  </a:cubicBezTo>
                  <a:cubicBezTo>
                    <a:pt x="794" y="388"/>
                    <a:pt x="763" y="390"/>
                    <a:pt x="735" y="392"/>
                  </a:cubicBezTo>
                  <a:cubicBezTo>
                    <a:pt x="707" y="394"/>
                    <a:pt x="674" y="397"/>
                    <a:pt x="643" y="398"/>
                  </a:cubicBezTo>
                  <a:cubicBezTo>
                    <a:pt x="611" y="399"/>
                    <a:pt x="571" y="400"/>
                    <a:pt x="541" y="401"/>
                  </a:cubicBezTo>
                  <a:cubicBezTo>
                    <a:pt x="511" y="402"/>
                    <a:pt x="486" y="405"/>
                    <a:pt x="463" y="407"/>
                  </a:cubicBezTo>
                  <a:cubicBezTo>
                    <a:pt x="438" y="409"/>
                    <a:pt x="407" y="412"/>
                    <a:pt x="394" y="413"/>
                  </a:cubicBezTo>
                  <a:cubicBezTo>
                    <a:pt x="381" y="414"/>
                    <a:pt x="386" y="420"/>
                    <a:pt x="376" y="413"/>
                  </a:cubicBezTo>
                  <a:cubicBezTo>
                    <a:pt x="366" y="406"/>
                    <a:pt x="345" y="385"/>
                    <a:pt x="333" y="372"/>
                  </a:cubicBezTo>
                  <a:cubicBezTo>
                    <a:pt x="321" y="359"/>
                    <a:pt x="318" y="344"/>
                    <a:pt x="303" y="333"/>
                  </a:cubicBezTo>
                  <a:cubicBezTo>
                    <a:pt x="288" y="322"/>
                    <a:pt x="260" y="315"/>
                    <a:pt x="243" y="306"/>
                  </a:cubicBezTo>
                  <a:cubicBezTo>
                    <a:pt x="226" y="297"/>
                    <a:pt x="213" y="285"/>
                    <a:pt x="198" y="276"/>
                  </a:cubicBezTo>
                  <a:cubicBezTo>
                    <a:pt x="183" y="267"/>
                    <a:pt x="170" y="259"/>
                    <a:pt x="153" y="252"/>
                  </a:cubicBezTo>
                  <a:cubicBezTo>
                    <a:pt x="136" y="245"/>
                    <a:pt x="113" y="234"/>
                    <a:pt x="96" y="231"/>
                  </a:cubicBezTo>
                  <a:cubicBezTo>
                    <a:pt x="79" y="228"/>
                    <a:pt x="67" y="234"/>
                    <a:pt x="52" y="234"/>
                  </a:cubicBezTo>
                  <a:cubicBezTo>
                    <a:pt x="37" y="234"/>
                    <a:pt x="10" y="238"/>
                    <a:pt x="5" y="228"/>
                  </a:cubicBezTo>
                  <a:cubicBezTo>
                    <a:pt x="0" y="218"/>
                    <a:pt x="19" y="187"/>
                    <a:pt x="23" y="176"/>
                  </a:cubicBezTo>
                  <a:close/>
                </a:path>
              </a:pathLst>
            </a:custGeom>
            <a:solidFill>
              <a:srgbClr val="339933"/>
            </a:solidFill>
            <a:ln w="25400" cmpd="sng">
              <a:solidFill>
                <a:srgbClr val="339933"/>
              </a:solidFill>
              <a:round/>
              <a:headEnd/>
              <a:tailEnd/>
            </a:ln>
          </p:spPr>
          <p:txBody>
            <a:bodyPr lIns="74295" tIns="8890" rIns="74295" bIns="8890"/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3" name="Arc 315">
              <a:extLst>
                <a:ext uri="{FF2B5EF4-FFF2-40B4-BE49-F238E27FC236}">
                  <a16:creationId xmlns:a16="http://schemas.microsoft.com/office/drawing/2014/main" id="{7D16D794-03AD-5E30-EA1F-D03C0CEADBB5}"/>
                </a:ext>
              </a:extLst>
            </p:cNvPr>
            <p:cNvSpPr>
              <a:spLocks/>
            </p:cNvSpPr>
            <p:nvPr/>
          </p:nvSpPr>
          <p:spPr bwMode="auto">
            <a:xfrm rot="10545741">
              <a:off x="6456232" y="2383524"/>
              <a:ext cx="288777" cy="337443"/>
            </a:xfrm>
            <a:custGeom>
              <a:avLst/>
              <a:gdLst>
                <a:gd name="G0" fmla="+- 0 0 0"/>
                <a:gd name="G1" fmla="+- 20060 0 0"/>
                <a:gd name="G2" fmla="+- 21600 0 0"/>
                <a:gd name="T0" fmla="*/ 8010 w 17311"/>
                <a:gd name="T1" fmla="*/ 0 h 20060"/>
                <a:gd name="T2" fmla="*/ 17311 w 17311"/>
                <a:gd name="T3" fmla="*/ 7141 h 20060"/>
                <a:gd name="T4" fmla="*/ 0 w 17311"/>
                <a:gd name="T5" fmla="*/ 20060 h 200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311" h="20060" fill="none" extrusionOk="0">
                  <a:moveTo>
                    <a:pt x="8009" y="0"/>
                  </a:moveTo>
                  <a:cubicBezTo>
                    <a:pt x="11709" y="1477"/>
                    <a:pt x="14928" y="3948"/>
                    <a:pt x="17310" y="7141"/>
                  </a:cubicBezTo>
                </a:path>
                <a:path w="17311" h="20060" stroke="0" extrusionOk="0">
                  <a:moveTo>
                    <a:pt x="8009" y="0"/>
                  </a:moveTo>
                  <a:cubicBezTo>
                    <a:pt x="11709" y="1477"/>
                    <a:pt x="14928" y="3948"/>
                    <a:pt x="17310" y="7141"/>
                  </a:cubicBezTo>
                  <a:lnTo>
                    <a:pt x="0" y="20060"/>
                  </a:lnTo>
                  <a:close/>
                </a:path>
              </a:pathLst>
            </a:custGeom>
            <a:noFill/>
            <a:ln w="25400">
              <a:solidFill>
                <a:srgbClr val="339933"/>
              </a:solidFill>
              <a:round/>
              <a:headEnd/>
              <a:tailEnd/>
            </a:ln>
          </p:spPr>
          <p:txBody>
            <a:bodyPr lIns="74295" tIns="8890" rIns="74295" bIns="8890"/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4" name="Arc 316">
              <a:extLst>
                <a:ext uri="{FF2B5EF4-FFF2-40B4-BE49-F238E27FC236}">
                  <a16:creationId xmlns:a16="http://schemas.microsoft.com/office/drawing/2014/main" id="{5F5301F9-2F6F-7E94-C23A-9A7DA1711202}"/>
                </a:ext>
              </a:extLst>
            </p:cNvPr>
            <p:cNvSpPr>
              <a:spLocks/>
            </p:cNvSpPr>
            <p:nvPr/>
          </p:nvSpPr>
          <p:spPr bwMode="auto">
            <a:xfrm rot="18270744" flipV="1">
              <a:off x="6174207" y="2549925"/>
              <a:ext cx="290823" cy="333204"/>
            </a:xfrm>
            <a:custGeom>
              <a:avLst/>
              <a:gdLst>
                <a:gd name="G0" fmla="+- 0 0 0"/>
                <a:gd name="G1" fmla="+- 20060 0 0"/>
                <a:gd name="G2" fmla="+- 21600 0 0"/>
                <a:gd name="T0" fmla="*/ 8010 w 17311"/>
                <a:gd name="T1" fmla="*/ 0 h 20060"/>
                <a:gd name="T2" fmla="*/ 17311 w 17311"/>
                <a:gd name="T3" fmla="*/ 7141 h 20060"/>
                <a:gd name="T4" fmla="*/ 0 w 17311"/>
                <a:gd name="T5" fmla="*/ 20060 h 200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311" h="20060" fill="none" extrusionOk="0">
                  <a:moveTo>
                    <a:pt x="8009" y="0"/>
                  </a:moveTo>
                  <a:cubicBezTo>
                    <a:pt x="11709" y="1477"/>
                    <a:pt x="14928" y="3948"/>
                    <a:pt x="17310" y="7141"/>
                  </a:cubicBezTo>
                </a:path>
                <a:path w="17311" h="20060" stroke="0" extrusionOk="0">
                  <a:moveTo>
                    <a:pt x="8009" y="0"/>
                  </a:moveTo>
                  <a:cubicBezTo>
                    <a:pt x="11709" y="1477"/>
                    <a:pt x="14928" y="3948"/>
                    <a:pt x="17310" y="7141"/>
                  </a:cubicBezTo>
                  <a:lnTo>
                    <a:pt x="0" y="20060"/>
                  </a:lnTo>
                  <a:close/>
                </a:path>
              </a:pathLst>
            </a:custGeom>
            <a:noFill/>
            <a:ln w="25400">
              <a:solidFill>
                <a:srgbClr val="339933"/>
              </a:solidFill>
              <a:round/>
              <a:headEnd/>
              <a:tailEnd/>
            </a:ln>
          </p:spPr>
          <p:txBody>
            <a:bodyPr lIns="74295" tIns="8890" rIns="74295" bIns="8890"/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5" name="Freeform 317">
              <a:extLst>
                <a:ext uri="{FF2B5EF4-FFF2-40B4-BE49-F238E27FC236}">
                  <a16:creationId xmlns:a16="http://schemas.microsoft.com/office/drawing/2014/main" id="{5C1EA59F-63E3-A602-99E2-51BECCFF9B6D}"/>
                </a:ext>
              </a:extLst>
            </p:cNvPr>
            <p:cNvSpPr>
              <a:spLocks/>
            </p:cNvSpPr>
            <p:nvPr/>
          </p:nvSpPr>
          <p:spPr bwMode="auto">
            <a:xfrm rot="3608242">
              <a:off x="6536252" y="2729734"/>
              <a:ext cx="170942" cy="37541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" y="687"/>
                </a:cxn>
                <a:cxn ang="0">
                  <a:pos x="312" y="687"/>
                </a:cxn>
                <a:cxn ang="0">
                  <a:pos x="258" y="501"/>
                </a:cxn>
                <a:cxn ang="0">
                  <a:pos x="246" y="345"/>
                </a:cxn>
                <a:cxn ang="0">
                  <a:pos x="261" y="171"/>
                </a:cxn>
                <a:cxn ang="0">
                  <a:pos x="306" y="0"/>
                </a:cxn>
                <a:cxn ang="0">
                  <a:pos x="0" y="0"/>
                </a:cxn>
              </a:cxnLst>
              <a:rect l="0" t="0" r="r" b="b"/>
              <a:pathLst>
                <a:path w="312" h="687">
                  <a:moveTo>
                    <a:pt x="0" y="0"/>
                  </a:moveTo>
                  <a:lnTo>
                    <a:pt x="3" y="687"/>
                  </a:lnTo>
                  <a:lnTo>
                    <a:pt x="312" y="687"/>
                  </a:lnTo>
                  <a:lnTo>
                    <a:pt x="258" y="501"/>
                  </a:lnTo>
                  <a:lnTo>
                    <a:pt x="246" y="345"/>
                  </a:lnTo>
                  <a:lnTo>
                    <a:pt x="261" y="171"/>
                  </a:lnTo>
                  <a:lnTo>
                    <a:pt x="30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FFFF"/>
            </a:solidFill>
            <a:ln w="25400" cmpd="sng">
              <a:solidFill>
                <a:srgbClr val="000000"/>
              </a:solidFill>
              <a:round/>
              <a:headEnd/>
              <a:tailEnd/>
            </a:ln>
          </p:spPr>
          <p:txBody>
            <a:bodyPr lIns="74295" tIns="8890" rIns="74295" bIns="8890"/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6" name="Line 318">
              <a:extLst>
                <a:ext uri="{FF2B5EF4-FFF2-40B4-BE49-F238E27FC236}">
                  <a16:creationId xmlns:a16="http://schemas.microsoft.com/office/drawing/2014/main" id="{D8C9DE5B-C03A-13F0-5F05-2E3F4F3E3A7B}"/>
                </a:ext>
              </a:extLst>
            </p:cNvPr>
            <p:cNvSpPr>
              <a:spLocks noChangeShapeType="1"/>
            </p:cNvSpPr>
            <p:nvPr/>
          </p:nvSpPr>
          <p:spPr bwMode="auto">
            <a:xfrm rot="3608242">
              <a:off x="6580628" y="2643147"/>
              <a:ext cx="0" cy="397623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 lIns="74295" tIns="8890" rIns="74295" bIns="8890"/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7" name="Line 319">
              <a:extLst>
                <a:ext uri="{FF2B5EF4-FFF2-40B4-BE49-F238E27FC236}">
                  <a16:creationId xmlns:a16="http://schemas.microsoft.com/office/drawing/2014/main" id="{71689697-DE61-91E1-2CA6-AAAD8DEB2D7C}"/>
                </a:ext>
              </a:extLst>
            </p:cNvPr>
            <p:cNvSpPr>
              <a:spLocks noChangeShapeType="1"/>
            </p:cNvSpPr>
            <p:nvPr/>
          </p:nvSpPr>
          <p:spPr bwMode="auto">
            <a:xfrm rot="3608242">
              <a:off x="6691750" y="2818647"/>
              <a:ext cx="179822" cy="4443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 lIns="74295" tIns="8890" rIns="74295" bIns="8890"/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8" name="Line 320">
              <a:extLst>
                <a:ext uri="{FF2B5EF4-FFF2-40B4-BE49-F238E27FC236}">
                  <a16:creationId xmlns:a16="http://schemas.microsoft.com/office/drawing/2014/main" id="{2A9C33BF-5193-5BB5-73B0-20D508E44C85}"/>
                </a:ext>
              </a:extLst>
            </p:cNvPr>
            <p:cNvSpPr>
              <a:spLocks noChangeShapeType="1"/>
            </p:cNvSpPr>
            <p:nvPr/>
          </p:nvSpPr>
          <p:spPr bwMode="auto">
            <a:xfrm rot="3608242">
              <a:off x="6365213" y="3007348"/>
              <a:ext cx="190922" cy="4443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 lIns="74295" tIns="8890" rIns="74295" bIns="8890"/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9" name="Arc 321">
              <a:extLst>
                <a:ext uri="{FF2B5EF4-FFF2-40B4-BE49-F238E27FC236}">
                  <a16:creationId xmlns:a16="http://schemas.microsoft.com/office/drawing/2014/main" id="{CBA2ACEC-6122-6312-0D14-09EE56AC540A}"/>
                </a:ext>
              </a:extLst>
            </p:cNvPr>
            <p:cNvSpPr>
              <a:spLocks/>
            </p:cNvSpPr>
            <p:nvPr/>
          </p:nvSpPr>
          <p:spPr bwMode="auto">
            <a:xfrm rot="17136742">
              <a:off x="6500808" y="2878434"/>
              <a:ext cx="495065" cy="513134"/>
            </a:xfrm>
            <a:custGeom>
              <a:avLst/>
              <a:gdLst>
                <a:gd name="G0" fmla="+- 0 0 0"/>
                <a:gd name="G1" fmla="+- 19786 0 0"/>
                <a:gd name="G2" fmla="+- 21600 0 0"/>
                <a:gd name="T0" fmla="*/ 8665 w 19558"/>
                <a:gd name="T1" fmla="*/ 0 h 19786"/>
                <a:gd name="T2" fmla="*/ 19558 w 19558"/>
                <a:gd name="T3" fmla="*/ 10618 h 19786"/>
                <a:gd name="T4" fmla="*/ 0 w 19558"/>
                <a:gd name="T5" fmla="*/ 19786 h 197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558" h="19786" fill="none" extrusionOk="0">
                  <a:moveTo>
                    <a:pt x="8664" y="0"/>
                  </a:moveTo>
                  <a:cubicBezTo>
                    <a:pt x="13463" y="2101"/>
                    <a:pt x="17334" y="5875"/>
                    <a:pt x="19557" y="10618"/>
                  </a:cubicBezTo>
                </a:path>
                <a:path w="19558" h="19786" stroke="0" extrusionOk="0">
                  <a:moveTo>
                    <a:pt x="8664" y="0"/>
                  </a:moveTo>
                  <a:cubicBezTo>
                    <a:pt x="13463" y="2101"/>
                    <a:pt x="17334" y="5875"/>
                    <a:pt x="19557" y="10618"/>
                  </a:cubicBezTo>
                  <a:lnTo>
                    <a:pt x="0" y="19786"/>
                  </a:lnTo>
                  <a:close/>
                </a:path>
              </a:pathLst>
            </a:cu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 lIns="74295" tIns="8890" rIns="74295" bIns="8890"/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10" name="Arc 322">
              <a:extLst>
                <a:ext uri="{FF2B5EF4-FFF2-40B4-BE49-F238E27FC236}">
                  <a16:creationId xmlns:a16="http://schemas.microsoft.com/office/drawing/2014/main" id="{5A3B1E9B-0241-EB88-A28B-6661B864F3D6}"/>
                </a:ext>
              </a:extLst>
            </p:cNvPr>
            <p:cNvSpPr>
              <a:spLocks/>
            </p:cNvSpPr>
            <p:nvPr/>
          </p:nvSpPr>
          <p:spPr bwMode="auto">
            <a:xfrm rot="6271705" flipH="1" flipV="1">
              <a:off x="6398582" y="2652039"/>
              <a:ext cx="350763" cy="357639"/>
            </a:xfrm>
            <a:custGeom>
              <a:avLst/>
              <a:gdLst>
                <a:gd name="G0" fmla="+- 0 0 0"/>
                <a:gd name="G1" fmla="+- 20823 0 0"/>
                <a:gd name="G2" fmla="+- 21600 0 0"/>
                <a:gd name="T0" fmla="*/ 5743 w 20700"/>
                <a:gd name="T1" fmla="*/ 0 h 20823"/>
                <a:gd name="T2" fmla="*/ 20700 w 20700"/>
                <a:gd name="T3" fmla="*/ 14655 h 20823"/>
                <a:gd name="T4" fmla="*/ 0 w 20700"/>
                <a:gd name="T5" fmla="*/ 20823 h 208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700" h="20823" fill="none" extrusionOk="0">
                  <a:moveTo>
                    <a:pt x="5742" y="0"/>
                  </a:moveTo>
                  <a:cubicBezTo>
                    <a:pt x="12921" y="1980"/>
                    <a:pt x="18574" y="7518"/>
                    <a:pt x="20700" y="14654"/>
                  </a:cubicBezTo>
                </a:path>
                <a:path w="20700" h="20823" stroke="0" extrusionOk="0">
                  <a:moveTo>
                    <a:pt x="5742" y="0"/>
                  </a:moveTo>
                  <a:cubicBezTo>
                    <a:pt x="12921" y="1980"/>
                    <a:pt x="18574" y="7518"/>
                    <a:pt x="20700" y="14654"/>
                  </a:cubicBezTo>
                  <a:lnTo>
                    <a:pt x="0" y="20823"/>
                  </a:lnTo>
                  <a:close/>
                </a:path>
              </a:pathLst>
            </a:cu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 lIns="74295" tIns="8890" rIns="74295" bIns="8890"/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11" name="Arc 323">
              <a:extLst>
                <a:ext uri="{FF2B5EF4-FFF2-40B4-BE49-F238E27FC236}">
                  <a16:creationId xmlns:a16="http://schemas.microsoft.com/office/drawing/2014/main" id="{56A88E06-F0A7-1052-F4A8-3761D8518BDB}"/>
                </a:ext>
              </a:extLst>
            </p:cNvPr>
            <p:cNvSpPr>
              <a:spLocks/>
            </p:cNvSpPr>
            <p:nvPr/>
          </p:nvSpPr>
          <p:spPr bwMode="auto">
            <a:xfrm rot="6271705">
              <a:off x="6311948" y="2521057"/>
              <a:ext cx="348543" cy="357639"/>
            </a:xfrm>
            <a:custGeom>
              <a:avLst/>
              <a:gdLst>
                <a:gd name="G0" fmla="+- 0 0 0"/>
                <a:gd name="G1" fmla="+- 20823 0 0"/>
                <a:gd name="G2" fmla="+- 21600 0 0"/>
                <a:gd name="T0" fmla="*/ 5743 w 20700"/>
                <a:gd name="T1" fmla="*/ 0 h 20823"/>
                <a:gd name="T2" fmla="*/ 20700 w 20700"/>
                <a:gd name="T3" fmla="*/ 14655 h 20823"/>
                <a:gd name="T4" fmla="*/ 0 w 20700"/>
                <a:gd name="T5" fmla="*/ 20823 h 208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700" h="20823" fill="none" extrusionOk="0">
                  <a:moveTo>
                    <a:pt x="5742" y="0"/>
                  </a:moveTo>
                  <a:cubicBezTo>
                    <a:pt x="12921" y="1980"/>
                    <a:pt x="18574" y="7518"/>
                    <a:pt x="20700" y="14654"/>
                  </a:cubicBezTo>
                </a:path>
                <a:path w="20700" h="20823" stroke="0" extrusionOk="0">
                  <a:moveTo>
                    <a:pt x="5742" y="0"/>
                  </a:moveTo>
                  <a:cubicBezTo>
                    <a:pt x="12921" y="1980"/>
                    <a:pt x="18574" y="7518"/>
                    <a:pt x="20700" y="14654"/>
                  </a:cubicBezTo>
                  <a:lnTo>
                    <a:pt x="0" y="20823"/>
                  </a:lnTo>
                  <a:close/>
                </a:path>
              </a:pathLst>
            </a:cu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 lIns="74295" tIns="8890" rIns="74295" bIns="8890"/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12" name="Arc 324">
              <a:extLst>
                <a:ext uri="{FF2B5EF4-FFF2-40B4-BE49-F238E27FC236}">
                  <a16:creationId xmlns:a16="http://schemas.microsoft.com/office/drawing/2014/main" id="{F63C7878-886E-9CA0-0345-FAAC18E52FAB}"/>
                </a:ext>
              </a:extLst>
            </p:cNvPr>
            <p:cNvSpPr>
              <a:spLocks/>
            </p:cNvSpPr>
            <p:nvPr/>
          </p:nvSpPr>
          <p:spPr bwMode="auto">
            <a:xfrm rot="6271705">
              <a:off x="6349647" y="2501143"/>
              <a:ext cx="135421" cy="137724"/>
            </a:xfrm>
            <a:custGeom>
              <a:avLst/>
              <a:gdLst>
                <a:gd name="G0" fmla="+- 0 0 0"/>
                <a:gd name="G1" fmla="+- 20823 0 0"/>
                <a:gd name="G2" fmla="+- 21600 0 0"/>
                <a:gd name="T0" fmla="*/ 5743 w 20700"/>
                <a:gd name="T1" fmla="*/ 0 h 20823"/>
                <a:gd name="T2" fmla="*/ 20700 w 20700"/>
                <a:gd name="T3" fmla="*/ 14655 h 20823"/>
                <a:gd name="T4" fmla="*/ 0 w 20700"/>
                <a:gd name="T5" fmla="*/ 20823 h 208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700" h="20823" fill="none" extrusionOk="0">
                  <a:moveTo>
                    <a:pt x="5742" y="0"/>
                  </a:moveTo>
                  <a:cubicBezTo>
                    <a:pt x="12921" y="1980"/>
                    <a:pt x="18574" y="7518"/>
                    <a:pt x="20700" y="14654"/>
                  </a:cubicBezTo>
                </a:path>
                <a:path w="20700" h="20823" stroke="0" extrusionOk="0">
                  <a:moveTo>
                    <a:pt x="5742" y="0"/>
                  </a:moveTo>
                  <a:cubicBezTo>
                    <a:pt x="12921" y="1980"/>
                    <a:pt x="18574" y="7518"/>
                    <a:pt x="20700" y="14654"/>
                  </a:cubicBezTo>
                  <a:lnTo>
                    <a:pt x="0" y="20823"/>
                  </a:lnTo>
                  <a:close/>
                </a:path>
              </a:pathLst>
            </a:cu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 lIns="74295" tIns="8890" rIns="74295" bIns="8890"/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13" name="Arc 325">
              <a:extLst>
                <a:ext uri="{FF2B5EF4-FFF2-40B4-BE49-F238E27FC236}">
                  <a16:creationId xmlns:a16="http://schemas.microsoft.com/office/drawing/2014/main" id="{E7764963-4AA5-45BD-ECF9-82075730C500}"/>
                </a:ext>
              </a:extLst>
            </p:cNvPr>
            <p:cNvSpPr>
              <a:spLocks/>
            </p:cNvSpPr>
            <p:nvPr/>
          </p:nvSpPr>
          <p:spPr bwMode="auto">
            <a:xfrm rot="6271705" flipH="1" flipV="1">
              <a:off x="6420731" y="2612143"/>
              <a:ext cx="137641" cy="142167"/>
            </a:xfrm>
            <a:custGeom>
              <a:avLst/>
              <a:gdLst>
                <a:gd name="G0" fmla="+- 0 0 0"/>
                <a:gd name="G1" fmla="+- 20823 0 0"/>
                <a:gd name="G2" fmla="+- 21600 0 0"/>
                <a:gd name="T0" fmla="*/ 5743 w 20700"/>
                <a:gd name="T1" fmla="*/ 0 h 20823"/>
                <a:gd name="T2" fmla="*/ 20700 w 20700"/>
                <a:gd name="T3" fmla="*/ 14655 h 20823"/>
                <a:gd name="T4" fmla="*/ 0 w 20700"/>
                <a:gd name="T5" fmla="*/ 20823 h 208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700" h="20823" fill="none" extrusionOk="0">
                  <a:moveTo>
                    <a:pt x="5742" y="0"/>
                  </a:moveTo>
                  <a:cubicBezTo>
                    <a:pt x="12921" y="1980"/>
                    <a:pt x="18574" y="7518"/>
                    <a:pt x="20700" y="14654"/>
                  </a:cubicBezTo>
                </a:path>
                <a:path w="20700" h="20823" stroke="0" extrusionOk="0">
                  <a:moveTo>
                    <a:pt x="5742" y="0"/>
                  </a:moveTo>
                  <a:cubicBezTo>
                    <a:pt x="12921" y="1980"/>
                    <a:pt x="18574" y="7518"/>
                    <a:pt x="20700" y="14654"/>
                  </a:cubicBezTo>
                  <a:lnTo>
                    <a:pt x="0" y="20823"/>
                  </a:lnTo>
                  <a:close/>
                </a:path>
              </a:pathLst>
            </a:cu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 lIns="74295" tIns="8890" rIns="74295" bIns="8890"/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14" name="Line 326">
              <a:extLst>
                <a:ext uri="{FF2B5EF4-FFF2-40B4-BE49-F238E27FC236}">
                  <a16:creationId xmlns:a16="http://schemas.microsoft.com/office/drawing/2014/main" id="{38385CA0-4E3B-F4F3-1D8C-E1986A440E9D}"/>
                </a:ext>
              </a:extLst>
            </p:cNvPr>
            <p:cNvSpPr>
              <a:spLocks noChangeShapeType="1"/>
            </p:cNvSpPr>
            <p:nvPr/>
          </p:nvSpPr>
          <p:spPr bwMode="auto">
            <a:xfrm rot="7200911">
              <a:off x="5916441" y="2105864"/>
              <a:ext cx="0" cy="522019"/>
            </a:xfrm>
            <a:prstGeom prst="line">
              <a:avLst/>
            </a:prstGeom>
            <a:noFill/>
            <a:ln w="50800">
              <a:solidFill>
                <a:srgbClr val="339933"/>
              </a:solidFill>
              <a:round/>
              <a:headEnd/>
              <a:tailEnd/>
            </a:ln>
            <a:effectLst/>
          </p:spPr>
          <p:txBody>
            <a:bodyPr lIns="74295" tIns="8890" rIns="74295" bIns="8890"/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15" name="Line 327">
              <a:extLst>
                <a:ext uri="{FF2B5EF4-FFF2-40B4-BE49-F238E27FC236}">
                  <a16:creationId xmlns:a16="http://schemas.microsoft.com/office/drawing/2014/main" id="{F2B7D8F5-6E7D-13BE-CB0C-74F224687D20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4421194">
              <a:off x="6587292" y="2119186"/>
              <a:ext cx="0" cy="515355"/>
            </a:xfrm>
            <a:prstGeom prst="line">
              <a:avLst/>
            </a:prstGeom>
            <a:noFill/>
            <a:ln w="50800">
              <a:solidFill>
                <a:srgbClr val="339933"/>
              </a:solidFill>
              <a:round/>
              <a:headEnd/>
              <a:tailEnd/>
            </a:ln>
            <a:effectLst/>
          </p:spPr>
          <p:txBody>
            <a:bodyPr lIns="74295" tIns="8890" rIns="74295" bIns="8890"/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116" name="Group 328">
              <a:extLst>
                <a:ext uri="{FF2B5EF4-FFF2-40B4-BE49-F238E27FC236}">
                  <a16:creationId xmlns:a16="http://schemas.microsoft.com/office/drawing/2014/main" id="{0BE7F139-9ACC-ECEB-9423-04F48D6AF7BC}"/>
                </a:ext>
              </a:extLst>
            </p:cNvPr>
            <p:cNvGrpSpPr>
              <a:grpSpLocks/>
            </p:cNvGrpSpPr>
            <p:nvPr/>
          </p:nvGrpSpPr>
          <p:grpSpPr bwMode="auto">
            <a:xfrm rot="14454207">
              <a:off x="6773954" y="2128167"/>
              <a:ext cx="226442" cy="179930"/>
              <a:chOff x="5504" y="8144"/>
              <a:chExt cx="291" cy="236"/>
            </a:xfrm>
            <a:solidFill>
              <a:srgbClr val="0066FF"/>
            </a:solidFill>
          </p:grpSpPr>
          <p:sp>
            <p:nvSpPr>
              <p:cNvPr id="190" name="Rectangle 329">
                <a:extLst>
                  <a:ext uri="{FF2B5EF4-FFF2-40B4-BE49-F238E27FC236}">
                    <a16:creationId xmlns:a16="http://schemas.microsoft.com/office/drawing/2014/main" id="{35DF58AF-7001-6A48-798C-20F7030A086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77" y="8233"/>
                <a:ext cx="155" cy="147"/>
              </a:xfrm>
              <a:prstGeom prst="rect">
                <a:avLst/>
              </a:prstGeom>
              <a:grpFill/>
              <a:ln w="254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74295" tIns="8890" rIns="74295" bIns="8890"/>
              <a:lstStyle/>
              <a:p>
                <a:pPr marL="0" marR="0" lvl="0" indent="0" algn="l" defTabSz="4572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1" name="Rectangle 330">
                <a:extLst>
                  <a:ext uri="{FF2B5EF4-FFF2-40B4-BE49-F238E27FC236}">
                    <a16:creationId xmlns:a16="http://schemas.microsoft.com/office/drawing/2014/main" id="{DF8CF007-8C29-08E2-3684-217ADBCFAE7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04" y="8144"/>
                <a:ext cx="291" cy="106"/>
              </a:xfrm>
              <a:prstGeom prst="rect">
                <a:avLst/>
              </a:prstGeom>
              <a:grpFill/>
              <a:ln w="254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74295" tIns="8890" rIns="74295" bIns="8890"/>
              <a:lstStyle/>
              <a:p>
                <a:pPr marL="0" marR="0" lvl="0" indent="0" algn="l" defTabSz="4572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17" name="Group 331">
              <a:extLst>
                <a:ext uri="{FF2B5EF4-FFF2-40B4-BE49-F238E27FC236}">
                  <a16:creationId xmlns:a16="http://schemas.microsoft.com/office/drawing/2014/main" id="{516CBC30-8F03-AFCA-5AA1-2188C0BC5A59}"/>
                </a:ext>
              </a:extLst>
            </p:cNvPr>
            <p:cNvGrpSpPr>
              <a:grpSpLocks/>
            </p:cNvGrpSpPr>
            <p:nvPr/>
          </p:nvGrpSpPr>
          <p:grpSpPr bwMode="auto">
            <a:xfrm rot="7200911">
              <a:off x="5525549" y="2112628"/>
              <a:ext cx="219782" cy="177709"/>
              <a:chOff x="5504" y="8144"/>
              <a:chExt cx="291" cy="236"/>
            </a:xfrm>
            <a:solidFill>
              <a:srgbClr val="0066FF"/>
            </a:solidFill>
          </p:grpSpPr>
          <p:sp>
            <p:nvSpPr>
              <p:cNvPr id="188" name="Rectangle 332">
                <a:extLst>
                  <a:ext uri="{FF2B5EF4-FFF2-40B4-BE49-F238E27FC236}">
                    <a16:creationId xmlns:a16="http://schemas.microsoft.com/office/drawing/2014/main" id="{BEED1A0E-C994-1D29-D160-2EFC5E14E73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77" y="8233"/>
                <a:ext cx="155" cy="147"/>
              </a:xfrm>
              <a:prstGeom prst="rect">
                <a:avLst/>
              </a:prstGeom>
              <a:grpFill/>
              <a:ln w="254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74295" tIns="8890" rIns="74295" bIns="8890"/>
              <a:lstStyle/>
              <a:p>
                <a:pPr marL="0" marR="0" lvl="0" indent="0" algn="l" defTabSz="4572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9" name="Rectangle 333">
                <a:extLst>
                  <a:ext uri="{FF2B5EF4-FFF2-40B4-BE49-F238E27FC236}">
                    <a16:creationId xmlns:a16="http://schemas.microsoft.com/office/drawing/2014/main" id="{5670F110-A006-B441-2ED7-A22B8F1828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04" y="8144"/>
                <a:ext cx="291" cy="106"/>
              </a:xfrm>
              <a:prstGeom prst="rect">
                <a:avLst/>
              </a:prstGeom>
              <a:grpFill/>
              <a:ln w="254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74295" tIns="8890" rIns="74295" bIns="8890"/>
              <a:lstStyle/>
              <a:p>
                <a:pPr marL="0" marR="0" lvl="0" indent="0" algn="l" defTabSz="4572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118" name="Rectangle 334">
              <a:extLst>
                <a:ext uri="{FF2B5EF4-FFF2-40B4-BE49-F238E27FC236}">
                  <a16:creationId xmlns:a16="http://schemas.microsoft.com/office/drawing/2014/main" id="{B0636ACB-7912-DB2F-9955-CD71E859313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772871">
              <a:off x="6205218" y="2086041"/>
              <a:ext cx="46649" cy="350763"/>
            </a:xfrm>
            <a:prstGeom prst="rect">
              <a:avLst/>
            </a:prstGeom>
            <a:solidFill>
              <a:srgbClr val="00FFFF"/>
            </a:solidFill>
            <a:ln w="25400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74295" tIns="8890" rIns="74295" bIns="8890"/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19" name="Rectangle 335">
              <a:extLst>
                <a:ext uri="{FF2B5EF4-FFF2-40B4-BE49-F238E27FC236}">
                  <a16:creationId xmlns:a16="http://schemas.microsoft.com/office/drawing/2014/main" id="{CFC9F7BE-0638-E2B0-EB56-6FA130BB1DE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9880221">
              <a:off x="6114142" y="2379084"/>
              <a:ext cx="37763" cy="175382"/>
            </a:xfrm>
            <a:prstGeom prst="rect">
              <a:avLst/>
            </a:prstGeom>
            <a:solidFill>
              <a:srgbClr val="00FFFF"/>
            </a:solidFill>
            <a:ln w="25400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74295" tIns="8890" rIns="74295" bIns="8890"/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20" name="Rectangle 336">
              <a:extLst>
                <a:ext uri="{FF2B5EF4-FFF2-40B4-BE49-F238E27FC236}">
                  <a16:creationId xmlns:a16="http://schemas.microsoft.com/office/drawing/2014/main" id="{2EB7B7D4-24AA-665F-FAD9-6C7C1DE8CD8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1736470">
              <a:off x="6358492" y="2385744"/>
              <a:ext cx="37763" cy="175382"/>
            </a:xfrm>
            <a:prstGeom prst="rect">
              <a:avLst/>
            </a:prstGeom>
            <a:solidFill>
              <a:srgbClr val="00FFFF"/>
            </a:solidFill>
            <a:ln w="25400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74295" tIns="8890" rIns="74295" bIns="8890"/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21" name="Rectangle 337">
              <a:extLst>
                <a:ext uri="{FF2B5EF4-FFF2-40B4-BE49-F238E27FC236}">
                  <a16:creationId xmlns:a16="http://schemas.microsoft.com/office/drawing/2014/main" id="{45E33A7D-4EB5-702F-DEF1-150E048C1A9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8915710">
              <a:off x="7751284" y="5256232"/>
              <a:ext cx="42206" cy="175382"/>
            </a:xfrm>
            <a:prstGeom prst="rect">
              <a:avLst/>
            </a:prstGeom>
            <a:solidFill>
              <a:srgbClr val="00CCFF"/>
            </a:solidFill>
            <a:ln w="25400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74295" tIns="8890" rIns="74295" bIns="8890"/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22" name="Rectangle 338">
              <a:extLst>
                <a:ext uri="{FF2B5EF4-FFF2-40B4-BE49-F238E27FC236}">
                  <a16:creationId xmlns:a16="http://schemas.microsoft.com/office/drawing/2014/main" id="{680805BC-E6FE-FDDE-2B6E-A32A29870BE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7059460">
              <a:off x="7875691" y="5049717"/>
              <a:ext cx="37740" cy="175487"/>
            </a:xfrm>
            <a:prstGeom prst="rect">
              <a:avLst/>
            </a:prstGeom>
            <a:solidFill>
              <a:srgbClr val="00CCFF"/>
            </a:solidFill>
            <a:ln w="25400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74295" tIns="8890" rIns="74295" bIns="8890"/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23" name="Rectangle 339">
              <a:extLst>
                <a:ext uri="{FF2B5EF4-FFF2-40B4-BE49-F238E27FC236}">
                  <a16:creationId xmlns:a16="http://schemas.microsoft.com/office/drawing/2014/main" id="{83ADD6D4-FE2F-56D4-05E1-6F3FC558588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7952111">
              <a:off x="8006754" y="5147345"/>
              <a:ext cx="46620" cy="350975"/>
            </a:xfrm>
            <a:prstGeom prst="rect">
              <a:avLst/>
            </a:prstGeom>
            <a:solidFill>
              <a:srgbClr val="00CCFF"/>
            </a:solidFill>
            <a:ln w="25400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74295" tIns="8890" rIns="74295" bIns="8890"/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24" name="Line 340">
              <a:extLst>
                <a:ext uri="{FF2B5EF4-FFF2-40B4-BE49-F238E27FC236}">
                  <a16:creationId xmlns:a16="http://schemas.microsoft.com/office/drawing/2014/main" id="{516559E9-D554-A1B5-CB3B-991DBF27E3CC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4380151" flipV="1">
              <a:off x="7307429" y="5320612"/>
              <a:ext cx="1383073" cy="0"/>
            </a:xfrm>
            <a:prstGeom prst="line">
              <a:avLst/>
            </a:prstGeom>
            <a:noFill/>
            <a:ln w="50800">
              <a:solidFill>
                <a:srgbClr val="339933"/>
              </a:solidFill>
              <a:round/>
              <a:headEnd/>
              <a:tailEnd/>
            </a:ln>
          </p:spPr>
          <p:txBody>
            <a:bodyPr lIns="74295" tIns="8890" rIns="74295" bIns="8890"/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25" name="Rectangle 341">
              <a:extLst>
                <a:ext uri="{FF2B5EF4-FFF2-40B4-BE49-F238E27FC236}">
                  <a16:creationId xmlns:a16="http://schemas.microsoft.com/office/drawing/2014/main" id="{915117B1-0144-4CF3-8D92-2B3DA4A16CC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4380151">
              <a:off x="8100144" y="5704620"/>
              <a:ext cx="352983" cy="184373"/>
            </a:xfrm>
            <a:prstGeom prst="rect">
              <a:avLst/>
            </a:prstGeom>
            <a:solidFill>
              <a:srgbClr val="0066FF"/>
            </a:solidFill>
            <a:ln w="25400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74295" tIns="8890" rIns="74295" bIns="8890"/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26" name="Freeform 342">
              <a:extLst>
                <a:ext uri="{FF2B5EF4-FFF2-40B4-BE49-F238E27FC236}">
                  <a16:creationId xmlns:a16="http://schemas.microsoft.com/office/drawing/2014/main" id="{BCAE5D2F-2CC7-0C4A-4A06-667E0219AA9E}"/>
                </a:ext>
              </a:extLst>
            </p:cNvPr>
            <p:cNvSpPr>
              <a:spLocks/>
            </p:cNvSpPr>
            <p:nvPr/>
          </p:nvSpPr>
          <p:spPr bwMode="auto">
            <a:xfrm rot="14380151">
              <a:off x="7764636" y="4912086"/>
              <a:ext cx="77701" cy="139946"/>
            </a:xfrm>
            <a:custGeom>
              <a:avLst/>
              <a:gdLst/>
              <a:ahLst/>
              <a:cxnLst>
                <a:cxn ang="0">
                  <a:pos x="23" y="13"/>
                </a:cxn>
                <a:cxn ang="0">
                  <a:pos x="164" y="16"/>
                </a:cxn>
                <a:cxn ang="0">
                  <a:pos x="140" y="109"/>
                </a:cxn>
                <a:cxn ang="0">
                  <a:pos x="143" y="226"/>
                </a:cxn>
                <a:cxn ang="0">
                  <a:pos x="173" y="307"/>
                </a:cxn>
                <a:cxn ang="0">
                  <a:pos x="113" y="328"/>
                </a:cxn>
                <a:cxn ang="0">
                  <a:pos x="29" y="322"/>
                </a:cxn>
                <a:cxn ang="0">
                  <a:pos x="23" y="298"/>
                </a:cxn>
                <a:cxn ang="0">
                  <a:pos x="53" y="214"/>
                </a:cxn>
                <a:cxn ang="0">
                  <a:pos x="53" y="115"/>
                </a:cxn>
                <a:cxn ang="0">
                  <a:pos x="23" y="37"/>
                </a:cxn>
                <a:cxn ang="0">
                  <a:pos x="23" y="13"/>
                </a:cxn>
              </a:cxnLst>
              <a:rect l="0" t="0" r="r" b="b"/>
              <a:pathLst>
                <a:path w="183" h="331">
                  <a:moveTo>
                    <a:pt x="23" y="13"/>
                  </a:moveTo>
                  <a:cubicBezTo>
                    <a:pt x="46" y="10"/>
                    <a:pt x="145" y="0"/>
                    <a:pt x="164" y="16"/>
                  </a:cubicBezTo>
                  <a:cubicBezTo>
                    <a:pt x="183" y="32"/>
                    <a:pt x="143" y="74"/>
                    <a:pt x="140" y="109"/>
                  </a:cubicBezTo>
                  <a:cubicBezTo>
                    <a:pt x="137" y="144"/>
                    <a:pt x="138" y="193"/>
                    <a:pt x="143" y="226"/>
                  </a:cubicBezTo>
                  <a:cubicBezTo>
                    <a:pt x="148" y="259"/>
                    <a:pt x="178" y="290"/>
                    <a:pt x="173" y="307"/>
                  </a:cubicBezTo>
                  <a:cubicBezTo>
                    <a:pt x="168" y="324"/>
                    <a:pt x="137" y="325"/>
                    <a:pt x="113" y="328"/>
                  </a:cubicBezTo>
                  <a:cubicBezTo>
                    <a:pt x="89" y="331"/>
                    <a:pt x="44" y="327"/>
                    <a:pt x="29" y="322"/>
                  </a:cubicBezTo>
                  <a:cubicBezTo>
                    <a:pt x="14" y="317"/>
                    <a:pt x="19" y="316"/>
                    <a:pt x="23" y="298"/>
                  </a:cubicBezTo>
                  <a:cubicBezTo>
                    <a:pt x="27" y="280"/>
                    <a:pt x="48" y="244"/>
                    <a:pt x="53" y="214"/>
                  </a:cubicBezTo>
                  <a:cubicBezTo>
                    <a:pt x="58" y="184"/>
                    <a:pt x="58" y="144"/>
                    <a:pt x="53" y="115"/>
                  </a:cubicBezTo>
                  <a:cubicBezTo>
                    <a:pt x="48" y="86"/>
                    <a:pt x="28" y="53"/>
                    <a:pt x="23" y="37"/>
                  </a:cubicBezTo>
                  <a:cubicBezTo>
                    <a:pt x="18" y="21"/>
                    <a:pt x="0" y="16"/>
                    <a:pt x="23" y="13"/>
                  </a:cubicBezTo>
                  <a:close/>
                </a:path>
              </a:pathLst>
            </a:custGeom>
            <a:solidFill>
              <a:srgbClr val="00FFFF"/>
            </a:solidFill>
            <a:ln w="25400" cmpd="sng">
              <a:solidFill>
                <a:srgbClr val="000000"/>
              </a:solidFill>
              <a:round/>
              <a:headEnd/>
              <a:tailEnd/>
            </a:ln>
          </p:spPr>
          <p:txBody>
            <a:bodyPr lIns="74295" tIns="8890" rIns="74295" bIns="8890"/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27" name="Line 343">
              <a:extLst>
                <a:ext uri="{FF2B5EF4-FFF2-40B4-BE49-F238E27FC236}">
                  <a16:creationId xmlns:a16="http://schemas.microsoft.com/office/drawing/2014/main" id="{1089944F-3E78-8976-CCB4-7FB30520A24A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4380151">
              <a:off x="7713542" y="5014248"/>
              <a:ext cx="68821" cy="4443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 lIns="74295" tIns="8890" rIns="74295" bIns="8890"/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28" name="Line 344">
              <a:extLst>
                <a:ext uri="{FF2B5EF4-FFF2-40B4-BE49-F238E27FC236}">
                  <a16:creationId xmlns:a16="http://schemas.microsoft.com/office/drawing/2014/main" id="{63E5B655-07FB-D01F-EAF9-8B1601A6F834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4380151">
              <a:off x="7826830" y="4949869"/>
              <a:ext cx="64381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 lIns="74295" tIns="8890" rIns="74295" bIns="8890"/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129" name="Group 345">
              <a:extLst>
                <a:ext uri="{FF2B5EF4-FFF2-40B4-BE49-F238E27FC236}">
                  <a16:creationId xmlns:a16="http://schemas.microsoft.com/office/drawing/2014/main" id="{398ADFEC-CF9E-D5AD-BCC8-D3398B820509}"/>
                </a:ext>
              </a:extLst>
            </p:cNvPr>
            <p:cNvGrpSpPr>
              <a:grpSpLocks/>
            </p:cNvGrpSpPr>
            <p:nvPr/>
          </p:nvGrpSpPr>
          <p:grpSpPr bwMode="auto">
            <a:xfrm rot="14380151">
              <a:off x="7231665" y="4268172"/>
              <a:ext cx="592746" cy="497584"/>
              <a:chOff x="4785" y="11039"/>
              <a:chExt cx="829" cy="688"/>
            </a:xfrm>
          </p:grpSpPr>
          <p:sp>
            <p:nvSpPr>
              <p:cNvPr id="183" name="Freeform 346">
                <a:extLst>
                  <a:ext uri="{FF2B5EF4-FFF2-40B4-BE49-F238E27FC236}">
                    <a16:creationId xmlns:a16="http://schemas.microsoft.com/office/drawing/2014/main" id="{901519D9-0C1D-96CA-FBA4-3B1A10685A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00" y="11132"/>
                <a:ext cx="233" cy="5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" y="687"/>
                  </a:cxn>
                  <a:cxn ang="0">
                    <a:pos x="312" y="687"/>
                  </a:cxn>
                  <a:cxn ang="0">
                    <a:pos x="258" y="501"/>
                  </a:cxn>
                  <a:cxn ang="0">
                    <a:pos x="246" y="345"/>
                  </a:cxn>
                  <a:cxn ang="0">
                    <a:pos x="261" y="171"/>
                  </a:cxn>
                  <a:cxn ang="0">
                    <a:pos x="306" y="0"/>
                  </a:cxn>
                  <a:cxn ang="0">
                    <a:pos x="0" y="0"/>
                  </a:cxn>
                </a:cxnLst>
                <a:rect l="0" t="0" r="r" b="b"/>
                <a:pathLst>
                  <a:path w="312" h="687">
                    <a:moveTo>
                      <a:pt x="0" y="0"/>
                    </a:moveTo>
                    <a:lnTo>
                      <a:pt x="3" y="687"/>
                    </a:lnTo>
                    <a:lnTo>
                      <a:pt x="312" y="687"/>
                    </a:lnTo>
                    <a:lnTo>
                      <a:pt x="258" y="501"/>
                    </a:lnTo>
                    <a:lnTo>
                      <a:pt x="246" y="345"/>
                    </a:lnTo>
                    <a:lnTo>
                      <a:pt x="261" y="171"/>
                    </a:lnTo>
                    <a:lnTo>
                      <a:pt x="306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CCFF"/>
              </a:solidFill>
              <a:ln w="25400" cmpd="sng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74295" tIns="8890" rIns="74295" bIns="8890"/>
              <a:lstStyle/>
              <a:p>
                <a:pPr marL="0" marR="0" lvl="0" indent="0" algn="l" defTabSz="4572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4" name="Line 347">
                <a:extLst>
                  <a:ext uri="{FF2B5EF4-FFF2-40B4-BE49-F238E27FC236}">
                    <a16:creationId xmlns:a16="http://schemas.microsoft.com/office/drawing/2014/main" id="{CF0A9782-151C-8618-18B0-6306888F62F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798" y="11113"/>
                <a:ext cx="1" cy="549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74295" tIns="8890" rIns="74295" bIns="8890"/>
              <a:lstStyle/>
              <a:p>
                <a:pPr marL="0" marR="0" lvl="0" indent="0" algn="l" defTabSz="4572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5" name="Line 348">
                <a:extLst>
                  <a:ext uri="{FF2B5EF4-FFF2-40B4-BE49-F238E27FC236}">
                    <a16:creationId xmlns:a16="http://schemas.microsoft.com/office/drawing/2014/main" id="{D6EDED45-41D6-3BE2-0B16-90DE90E9A12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787" y="11129"/>
                <a:ext cx="250" cy="2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74295" tIns="8890" rIns="74295" bIns="8890"/>
              <a:lstStyle/>
              <a:p>
                <a:pPr marL="0" marR="0" lvl="0" indent="0" algn="l" defTabSz="4572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6" name="Line 349">
                <a:extLst>
                  <a:ext uri="{FF2B5EF4-FFF2-40B4-BE49-F238E27FC236}">
                    <a16:creationId xmlns:a16="http://schemas.microsoft.com/office/drawing/2014/main" id="{242B23D5-ADC9-493F-3369-9EA2A7A1416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785" y="11645"/>
                <a:ext cx="259" cy="2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74295" tIns="8890" rIns="74295" bIns="8890"/>
              <a:lstStyle/>
              <a:p>
                <a:pPr marL="0" marR="0" lvl="0" indent="0" algn="l" defTabSz="4572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7" name="Arc 350">
                <a:extLst>
                  <a:ext uri="{FF2B5EF4-FFF2-40B4-BE49-F238E27FC236}">
                    <a16:creationId xmlns:a16="http://schemas.microsoft.com/office/drawing/2014/main" id="{B443DE57-FBB8-804A-C949-AE264106260C}"/>
                  </a:ext>
                </a:extLst>
              </p:cNvPr>
              <p:cNvSpPr>
                <a:spLocks/>
              </p:cNvSpPr>
              <p:nvPr/>
            </p:nvSpPr>
            <p:spPr bwMode="auto">
              <a:xfrm rot="35128499">
                <a:off x="4917" y="11030"/>
                <a:ext cx="688" cy="706"/>
              </a:xfrm>
              <a:custGeom>
                <a:avLst/>
                <a:gdLst>
                  <a:gd name="G0" fmla="+- 0 0 0"/>
                  <a:gd name="G1" fmla="+- 19786 0 0"/>
                  <a:gd name="G2" fmla="+- 21600 0 0"/>
                  <a:gd name="T0" fmla="*/ 8665 w 19558"/>
                  <a:gd name="T1" fmla="*/ 0 h 19786"/>
                  <a:gd name="T2" fmla="*/ 19558 w 19558"/>
                  <a:gd name="T3" fmla="*/ 10618 h 19786"/>
                  <a:gd name="T4" fmla="*/ 0 w 19558"/>
                  <a:gd name="T5" fmla="*/ 19786 h 197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9558" h="19786" fill="none" extrusionOk="0">
                    <a:moveTo>
                      <a:pt x="8664" y="0"/>
                    </a:moveTo>
                    <a:cubicBezTo>
                      <a:pt x="13463" y="2101"/>
                      <a:pt x="17334" y="5875"/>
                      <a:pt x="19557" y="10618"/>
                    </a:cubicBezTo>
                  </a:path>
                  <a:path w="19558" h="19786" stroke="0" extrusionOk="0">
                    <a:moveTo>
                      <a:pt x="8664" y="0"/>
                    </a:moveTo>
                    <a:cubicBezTo>
                      <a:pt x="13463" y="2101"/>
                      <a:pt x="17334" y="5875"/>
                      <a:pt x="19557" y="10618"/>
                    </a:cubicBezTo>
                    <a:lnTo>
                      <a:pt x="0" y="19786"/>
                    </a:lnTo>
                    <a:close/>
                  </a:path>
                </a:pathLst>
              </a:cu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74295" tIns="8890" rIns="74295" bIns="8890"/>
              <a:lstStyle/>
              <a:p>
                <a:pPr marL="0" marR="0" lvl="0" indent="0" algn="l" defTabSz="4572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130" name="Freeform 351">
              <a:extLst>
                <a:ext uri="{FF2B5EF4-FFF2-40B4-BE49-F238E27FC236}">
                  <a16:creationId xmlns:a16="http://schemas.microsoft.com/office/drawing/2014/main" id="{E1856433-A5A1-1447-BBD1-695A7B63D3D0}"/>
                </a:ext>
              </a:extLst>
            </p:cNvPr>
            <p:cNvSpPr>
              <a:spLocks/>
            </p:cNvSpPr>
            <p:nvPr/>
          </p:nvSpPr>
          <p:spPr bwMode="auto">
            <a:xfrm rot="17043615">
              <a:off x="7618067" y="4736682"/>
              <a:ext cx="213122" cy="213250"/>
            </a:xfrm>
            <a:custGeom>
              <a:avLst/>
              <a:gdLst/>
              <a:ahLst/>
              <a:cxnLst>
                <a:cxn ang="0">
                  <a:pos x="8" y="7"/>
                </a:cxn>
                <a:cxn ang="0">
                  <a:pos x="20" y="70"/>
                </a:cxn>
                <a:cxn ang="0">
                  <a:pos x="86" y="142"/>
                </a:cxn>
                <a:cxn ang="0">
                  <a:pos x="155" y="187"/>
                </a:cxn>
                <a:cxn ang="0">
                  <a:pos x="203" y="193"/>
                </a:cxn>
                <a:cxn ang="0">
                  <a:pos x="170" y="118"/>
                </a:cxn>
                <a:cxn ang="0">
                  <a:pos x="116" y="61"/>
                </a:cxn>
                <a:cxn ang="0">
                  <a:pos x="68" y="31"/>
                </a:cxn>
                <a:cxn ang="0">
                  <a:pos x="8" y="7"/>
                </a:cxn>
              </a:cxnLst>
              <a:rect l="0" t="0" r="r" b="b"/>
              <a:pathLst>
                <a:path w="205" h="204">
                  <a:moveTo>
                    <a:pt x="8" y="7"/>
                  </a:moveTo>
                  <a:cubicBezTo>
                    <a:pt x="0" y="14"/>
                    <a:pt x="7" y="47"/>
                    <a:pt x="20" y="70"/>
                  </a:cubicBezTo>
                  <a:cubicBezTo>
                    <a:pt x="33" y="93"/>
                    <a:pt x="64" y="123"/>
                    <a:pt x="86" y="142"/>
                  </a:cubicBezTo>
                  <a:cubicBezTo>
                    <a:pt x="108" y="161"/>
                    <a:pt x="136" y="179"/>
                    <a:pt x="155" y="187"/>
                  </a:cubicBezTo>
                  <a:cubicBezTo>
                    <a:pt x="174" y="195"/>
                    <a:pt x="201" y="204"/>
                    <a:pt x="203" y="193"/>
                  </a:cubicBezTo>
                  <a:cubicBezTo>
                    <a:pt x="205" y="182"/>
                    <a:pt x="184" y="140"/>
                    <a:pt x="170" y="118"/>
                  </a:cubicBezTo>
                  <a:cubicBezTo>
                    <a:pt x="156" y="96"/>
                    <a:pt x="133" y="75"/>
                    <a:pt x="116" y="61"/>
                  </a:cubicBezTo>
                  <a:cubicBezTo>
                    <a:pt x="99" y="47"/>
                    <a:pt x="86" y="39"/>
                    <a:pt x="68" y="31"/>
                  </a:cubicBezTo>
                  <a:cubicBezTo>
                    <a:pt x="50" y="23"/>
                    <a:pt x="16" y="0"/>
                    <a:pt x="8" y="7"/>
                  </a:cubicBezTo>
                  <a:close/>
                </a:path>
              </a:pathLst>
            </a:custGeom>
            <a:solidFill>
              <a:srgbClr val="00FFFF"/>
            </a:solidFill>
            <a:ln w="25400" cmpd="sng">
              <a:solidFill>
                <a:srgbClr val="000000"/>
              </a:solidFill>
              <a:round/>
              <a:headEnd/>
              <a:tailEnd/>
            </a:ln>
          </p:spPr>
          <p:txBody>
            <a:bodyPr lIns="74295" tIns="8890" rIns="74295" bIns="8890"/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31" name="Freeform 352">
              <a:extLst>
                <a:ext uri="{FF2B5EF4-FFF2-40B4-BE49-F238E27FC236}">
                  <a16:creationId xmlns:a16="http://schemas.microsoft.com/office/drawing/2014/main" id="{57FEEC45-7700-6947-4B59-CF5AAB767FE6}"/>
                </a:ext>
              </a:extLst>
            </p:cNvPr>
            <p:cNvSpPr>
              <a:spLocks/>
            </p:cNvSpPr>
            <p:nvPr/>
          </p:nvSpPr>
          <p:spPr bwMode="auto">
            <a:xfrm rot="14380151">
              <a:off x="7489298" y="4721138"/>
              <a:ext cx="446224" cy="226579"/>
            </a:xfrm>
            <a:custGeom>
              <a:avLst/>
              <a:gdLst/>
              <a:ahLst/>
              <a:cxnLst>
                <a:cxn ang="0">
                  <a:pos x="23" y="176"/>
                </a:cxn>
                <a:cxn ang="0">
                  <a:pos x="59" y="177"/>
                </a:cxn>
                <a:cxn ang="0">
                  <a:pos x="143" y="171"/>
                </a:cxn>
                <a:cxn ang="0">
                  <a:pos x="203" y="147"/>
                </a:cxn>
                <a:cxn ang="0">
                  <a:pos x="269" y="111"/>
                </a:cxn>
                <a:cxn ang="0">
                  <a:pos x="311" y="87"/>
                </a:cxn>
                <a:cxn ang="0">
                  <a:pos x="353" y="60"/>
                </a:cxn>
                <a:cxn ang="0">
                  <a:pos x="376" y="8"/>
                </a:cxn>
                <a:cxn ang="0">
                  <a:pos x="400" y="14"/>
                </a:cxn>
                <a:cxn ang="0">
                  <a:pos x="478" y="20"/>
                </a:cxn>
                <a:cxn ang="0">
                  <a:pos x="544" y="23"/>
                </a:cxn>
                <a:cxn ang="0">
                  <a:pos x="738" y="38"/>
                </a:cxn>
                <a:cxn ang="0">
                  <a:pos x="822" y="47"/>
                </a:cxn>
                <a:cxn ang="0">
                  <a:pos x="816" y="77"/>
                </a:cxn>
                <a:cxn ang="0">
                  <a:pos x="816" y="122"/>
                </a:cxn>
                <a:cxn ang="0">
                  <a:pos x="813" y="173"/>
                </a:cxn>
                <a:cxn ang="0">
                  <a:pos x="813" y="239"/>
                </a:cxn>
                <a:cxn ang="0">
                  <a:pos x="813" y="290"/>
                </a:cxn>
                <a:cxn ang="0">
                  <a:pos x="825" y="347"/>
                </a:cxn>
                <a:cxn ang="0">
                  <a:pos x="830" y="377"/>
                </a:cxn>
                <a:cxn ang="0">
                  <a:pos x="810" y="386"/>
                </a:cxn>
                <a:cxn ang="0">
                  <a:pos x="735" y="392"/>
                </a:cxn>
                <a:cxn ang="0">
                  <a:pos x="643" y="398"/>
                </a:cxn>
                <a:cxn ang="0">
                  <a:pos x="541" y="401"/>
                </a:cxn>
                <a:cxn ang="0">
                  <a:pos x="463" y="407"/>
                </a:cxn>
                <a:cxn ang="0">
                  <a:pos x="394" y="413"/>
                </a:cxn>
                <a:cxn ang="0">
                  <a:pos x="376" y="413"/>
                </a:cxn>
                <a:cxn ang="0">
                  <a:pos x="333" y="372"/>
                </a:cxn>
                <a:cxn ang="0">
                  <a:pos x="303" y="333"/>
                </a:cxn>
                <a:cxn ang="0">
                  <a:pos x="243" y="306"/>
                </a:cxn>
                <a:cxn ang="0">
                  <a:pos x="198" y="276"/>
                </a:cxn>
                <a:cxn ang="0">
                  <a:pos x="153" y="252"/>
                </a:cxn>
                <a:cxn ang="0">
                  <a:pos x="96" y="231"/>
                </a:cxn>
                <a:cxn ang="0">
                  <a:pos x="52" y="234"/>
                </a:cxn>
                <a:cxn ang="0">
                  <a:pos x="5" y="228"/>
                </a:cxn>
                <a:cxn ang="0">
                  <a:pos x="23" y="176"/>
                </a:cxn>
              </a:cxnLst>
              <a:rect l="0" t="0" r="r" b="b"/>
              <a:pathLst>
                <a:path w="835" h="420">
                  <a:moveTo>
                    <a:pt x="23" y="176"/>
                  </a:moveTo>
                  <a:cubicBezTo>
                    <a:pt x="32" y="168"/>
                    <a:pt x="39" y="178"/>
                    <a:pt x="59" y="177"/>
                  </a:cubicBezTo>
                  <a:cubicBezTo>
                    <a:pt x="79" y="176"/>
                    <a:pt x="119" y="176"/>
                    <a:pt x="143" y="171"/>
                  </a:cubicBezTo>
                  <a:cubicBezTo>
                    <a:pt x="167" y="166"/>
                    <a:pt x="182" y="157"/>
                    <a:pt x="203" y="147"/>
                  </a:cubicBezTo>
                  <a:cubicBezTo>
                    <a:pt x="224" y="137"/>
                    <a:pt x="251" y="121"/>
                    <a:pt x="269" y="111"/>
                  </a:cubicBezTo>
                  <a:cubicBezTo>
                    <a:pt x="287" y="101"/>
                    <a:pt x="297" y="95"/>
                    <a:pt x="311" y="87"/>
                  </a:cubicBezTo>
                  <a:cubicBezTo>
                    <a:pt x="325" y="79"/>
                    <a:pt x="342" y="73"/>
                    <a:pt x="353" y="60"/>
                  </a:cubicBezTo>
                  <a:cubicBezTo>
                    <a:pt x="364" y="47"/>
                    <a:pt x="368" y="16"/>
                    <a:pt x="376" y="8"/>
                  </a:cubicBezTo>
                  <a:cubicBezTo>
                    <a:pt x="384" y="0"/>
                    <a:pt x="384" y="12"/>
                    <a:pt x="400" y="14"/>
                  </a:cubicBezTo>
                  <a:cubicBezTo>
                    <a:pt x="416" y="16"/>
                    <a:pt x="455" y="18"/>
                    <a:pt x="478" y="20"/>
                  </a:cubicBezTo>
                  <a:cubicBezTo>
                    <a:pt x="501" y="22"/>
                    <a:pt x="501" y="20"/>
                    <a:pt x="544" y="23"/>
                  </a:cubicBezTo>
                  <a:cubicBezTo>
                    <a:pt x="587" y="26"/>
                    <a:pt x="692" y="34"/>
                    <a:pt x="738" y="38"/>
                  </a:cubicBezTo>
                  <a:cubicBezTo>
                    <a:pt x="784" y="42"/>
                    <a:pt x="809" y="41"/>
                    <a:pt x="822" y="47"/>
                  </a:cubicBezTo>
                  <a:cubicBezTo>
                    <a:pt x="835" y="53"/>
                    <a:pt x="817" y="65"/>
                    <a:pt x="816" y="77"/>
                  </a:cubicBezTo>
                  <a:cubicBezTo>
                    <a:pt x="815" y="89"/>
                    <a:pt x="816" y="106"/>
                    <a:pt x="816" y="122"/>
                  </a:cubicBezTo>
                  <a:cubicBezTo>
                    <a:pt x="816" y="138"/>
                    <a:pt x="813" y="154"/>
                    <a:pt x="813" y="173"/>
                  </a:cubicBezTo>
                  <a:cubicBezTo>
                    <a:pt x="813" y="192"/>
                    <a:pt x="813" y="220"/>
                    <a:pt x="813" y="239"/>
                  </a:cubicBezTo>
                  <a:cubicBezTo>
                    <a:pt x="813" y="258"/>
                    <a:pt x="811" y="272"/>
                    <a:pt x="813" y="290"/>
                  </a:cubicBezTo>
                  <a:cubicBezTo>
                    <a:pt x="815" y="308"/>
                    <a:pt x="822" y="333"/>
                    <a:pt x="825" y="347"/>
                  </a:cubicBezTo>
                  <a:cubicBezTo>
                    <a:pt x="828" y="361"/>
                    <a:pt x="832" y="371"/>
                    <a:pt x="830" y="377"/>
                  </a:cubicBezTo>
                  <a:cubicBezTo>
                    <a:pt x="828" y="383"/>
                    <a:pt x="826" y="384"/>
                    <a:pt x="810" y="386"/>
                  </a:cubicBezTo>
                  <a:cubicBezTo>
                    <a:pt x="794" y="388"/>
                    <a:pt x="763" y="390"/>
                    <a:pt x="735" y="392"/>
                  </a:cubicBezTo>
                  <a:cubicBezTo>
                    <a:pt x="707" y="394"/>
                    <a:pt x="674" y="397"/>
                    <a:pt x="643" y="398"/>
                  </a:cubicBezTo>
                  <a:cubicBezTo>
                    <a:pt x="611" y="399"/>
                    <a:pt x="571" y="400"/>
                    <a:pt x="541" y="401"/>
                  </a:cubicBezTo>
                  <a:cubicBezTo>
                    <a:pt x="511" y="402"/>
                    <a:pt x="486" y="405"/>
                    <a:pt x="463" y="407"/>
                  </a:cubicBezTo>
                  <a:cubicBezTo>
                    <a:pt x="438" y="409"/>
                    <a:pt x="407" y="412"/>
                    <a:pt x="394" y="413"/>
                  </a:cubicBezTo>
                  <a:cubicBezTo>
                    <a:pt x="381" y="414"/>
                    <a:pt x="386" y="420"/>
                    <a:pt x="376" y="413"/>
                  </a:cubicBezTo>
                  <a:cubicBezTo>
                    <a:pt x="366" y="406"/>
                    <a:pt x="345" y="385"/>
                    <a:pt x="333" y="372"/>
                  </a:cubicBezTo>
                  <a:cubicBezTo>
                    <a:pt x="321" y="359"/>
                    <a:pt x="318" y="344"/>
                    <a:pt x="303" y="333"/>
                  </a:cubicBezTo>
                  <a:cubicBezTo>
                    <a:pt x="288" y="322"/>
                    <a:pt x="260" y="315"/>
                    <a:pt x="243" y="306"/>
                  </a:cubicBezTo>
                  <a:cubicBezTo>
                    <a:pt x="226" y="297"/>
                    <a:pt x="213" y="285"/>
                    <a:pt x="198" y="276"/>
                  </a:cubicBezTo>
                  <a:cubicBezTo>
                    <a:pt x="183" y="267"/>
                    <a:pt x="170" y="259"/>
                    <a:pt x="153" y="252"/>
                  </a:cubicBezTo>
                  <a:cubicBezTo>
                    <a:pt x="136" y="245"/>
                    <a:pt x="113" y="234"/>
                    <a:pt x="96" y="231"/>
                  </a:cubicBezTo>
                  <a:cubicBezTo>
                    <a:pt x="79" y="228"/>
                    <a:pt x="67" y="234"/>
                    <a:pt x="52" y="234"/>
                  </a:cubicBezTo>
                  <a:cubicBezTo>
                    <a:pt x="37" y="234"/>
                    <a:pt x="10" y="238"/>
                    <a:pt x="5" y="228"/>
                  </a:cubicBezTo>
                  <a:cubicBezTo>
                    <a:pt x="0" y="218"/>
                    <a:pt x="19" y="187"/>
                    <a:pt x="23" y="176"/>
                  </a:cubicBezTo>
                  <a:close/>
                </a:path>
              </a:pathLst>
            </a:custGeom>
            <a:solidFill>
              <a:srgbClr val="339933"/>
            </a:solidFill>
            <a:ln w="25400" cmpd="sng">
              <a:solidFill>
                <a:srgbClr val="339933"/>
              </a:solidFill>
              <a:round/>
              <a:headEnd/>
              <a:tailEnd/>
            </a:ln>
          </p:spPr>
          <p:txBody>
            <a:bodyPr lIns="74295" tIns="8890" rIns="74295" bIns="8890"/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32" name="Arc 353">
              <a:extLst>
                <a:ext uri="{FF2B5EF4-FFF2-40B4-BE49-F238E27FC236}">
                  <a16:creationId xmlns:a16="http://schemas.microsoft.com/office/drawing/2014/main" id="{780D3B25-1B20-CE5A-A656-CFE34976A03F}"/>
                </a:ext>
              </a:extLst>
            </p:cNvPr>
            <p:cNvSpPr>
              <a:spLocks/>
            </p:cNvSpPr>
            <p:nvPr/>
          </p:nvSpPr>
          <p:spPr bwMode="auto">
            <a:xfrm rot="21317650">
              <a:off x="7513599" y="4892148"/>
              <a:ext cx="290998" cy="333003"/>
            </a:xfrm>
            <a:custGeom>
              <a:avLst/>
              <a:gdLst>
                <a:gd name="G0" fmla="+- 0 0 0"/>
                <a:gd name="G1" fmla="+- 20060 0 0"/>
                <a:gd name="G2" fmla="+- 21600 0 0"/>
                <a:gd name="T0" fmla="*/ 8010 w 17311"/>
                <a:gd name="T1" fmla="*/ 0 h 20060"/>
                <a:gd name="T2" fmla="*/ 17311 w 17311"/>
                <a:gd name="T3" fmla="*/ 7141 h 20060"/>
                <a:gd name="T4" fmla="*/ 0 w 17311"/>
                <a:gd name="T5" fmla="*/ 20060 h 200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311" h="20060" fill="none" extrusionOk="0">
                  <a:moveTo>
                    <a:pt x="8009" y="0"/>
                  </a:moveTo>
                  <a:cubicBezTo>
                    <a:pt x="11709" y="1477"/>
                    <a:pt x="14928" y="3948"/>
                    <a:pt x="17310" y="7141"/>
                  </a:cubicBezTo>
                </a:path>
                <a:path w="17311" h="20060" stroke="0" extrusionOk="0">
                  <a:moveTo>
                    <a:pt x="8009" y="0"/>
                  </a:moveTo>
                  <a:cubicBezTo>
                    <a:pt x="11709" y="1477"/>
                    <a:pt x="14928" y="3948"/>
                    <a:pt x="17310" y="7141"/>
                  </a:cubicBezTo>
                  <a:lnTo>
                    <a:pt x="0" y="20060"/>
                  </a:lnTo>
                  <a:close/>
                </a:path>
              </a:pathLst>
            </a:custGeom>
            <a:noFill/>
            <a:ln w="25400">
              <a:solidFill>
                <a:srgbClr val="339933"/>
              </a:solidFill>
              <a:round/>
              <a:headEnd/>
              <a:tailEnd/>
            </a:ln>
          </p:spPr>
          <p:txBody>
            <a:bodyPr lIns="74295" tIns="8890" rIns="74295" bIns="8890"/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33" name="Arc 354">
              <a:extLst>
                <a:ext uri="{FF2B5EF4-FFF2-40B4-BE49-F238E27FC236}">
                  <a16:creationId xmlns:a16="http://schemas.microsoft.com/office/drawing/2014/main" id="{E6EDA6B4-6F05-1A2D-A56C-668AFAC102BF}"/>
                </a:ext>
              </a:extLst>
            </p:cNvPr>
            <p:cNvSpPr>
              <a:spLocks/>
            </p:cNvSpPr>
            <p:nvPr/>
          </p:nvSpPr>
          <p:spPr bwMode="auto">
            <a:xfrm rot="7442651" flipV="1">
              <a:off x="7795798" y="4727766"/>
              <a:ext cx="288603" cy="333204"/>
            </a:xfrm>
            <a:custGeom>
              <a:avLst/>
              <a:gdLst>
                <a:gd name="G0" fmla="+- 0 0 0"/>
                <a:gd name="G1" fmla="+- 20060 0 0"/>
                <a:gd name="G2" fmla="+- 21600 0 0"/>
                <a:gd name="T0" fmla="*/ 8010 w 17311"/>
                <a:gd name="T1" fmla="*/ 0 h 20060"/>
                <a:gd name="T2" fmla="*/ 17311 w 17311"/>
                <a:gd name="T3" fmla="*/ 7141 h 20060"/>
                <a:gd name="T4" fmla="*/ 0 w 17311"/>
                <a:gd name="T5" fmla="*/ 20060 h 200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311" h="20060" fill="none" extrusionOk="0">
                  <a:moveTo>
                    <a:pt x="8009" y="0"/>
                  </a:moveTo>
                  <a:cubicBezTo>
                    <a:pt x="11709" y="1477"/>
                    <a:pt x="14928" y="3948"/>
                    <a:pt x="17310" y="7141"/>
                  </a:cubicBezTo>
                </a:path>
                <a:path w="17311" h="20060" stroke="0" extrusionOk="0">
                  <a:moveTo>
                    <a:pt x="8009" y="0"/>
                  </a:moveTo>
                  <a:cubicBezTo>
                    <a:pt x="11709" y="1477"/>
                    <a:pt x="14928" y="3948"/>
                    <a:pt x="17310" y="7141"/>
                  </a:cubicBezTo>
                  <a:lnTo>
                    <a:pt x="0" y="20060"/>
                  </a:lnTo>
                  <a:close/>
                </a:path>
              </a:pathLst>
            </a:custGeom>
            <a:noFill/>
            <a:ln w="25400">
              <a:solidFill>
                <a:srgbClr val="339933"/>
              </a:solidFill>
              <a:round/>
              <a:headEnd/>
              <a:tailEnd/>
            </a:ln>
          </p:spPr>
          <p:txBody>
            <a:bodyPr lIns="74295" tIns="8890" rIns="74295" bIns="8890"/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34" name="Freeform 355">
              <a:extLst>
                <a:ext uri="{FF2B5EF4-FFF2-40B4-BE49-F238E27FC236}">
                  <a16:creationId xmlns:a16="http://schemas.microsoft.com/office/drawing/2014/main" id="{20ACF5DC-4825-395E-30BE-97B39EEEC08A}"/>
                </a:ext>
              </a:extLst>
            </p:cNvPr>
            <p:cNvSpPr>
              <a:spLocks/>
            </p:cNvSpPr>
            <p:nvPr/>
          </p:nvSpPr>
          <p:spPr bwMode="auto">
            <a:xfrm rot="14380151">
              <a:off x="7551412" y="4503531"/>
              <a:ext cx="166502" cy="37763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" y="687"/>
                </a:cxn>
                <a:cxn ang="0">
                  <a:pos x="312" y="687"/>
                </a:cxn>
                <a:cxn ang="0">
                  <a:pos x="258" y="501"/>
                </a:cxn>
                <a:cxn ang="0">
                  <a:pos x="246" y="345"/>
                </a:cxn>
                <a:cxn ang="0">
                  <a:pos x="261" y="171"/>
                </a:cxn>
                <a:cxn ang="0">
                  <a:pos x="306" y="0"/>
                </a:cxn>
                <a:cxn ang="0">
                  <a:pos x="0" y="0"/>
                </a:cxn>
              </a:cxnLst>
              <a:rect l="0" t="0" r="r" b="b"/>
              <a:pathLst>
                <a:path w="312" h="687">
                  <a:moveTo>
                    <a:pt x="0" y="0"/>
                  </a:moveTo>
                  <a:lnTo>
                    <a:pt x="3" y="687"/>
                  </a:lnTo>
                  <a:lnTo>
                    <a:pt x="312" y="687"/>
                  </a:lnTo>
                  <a:lnTo>
                    <a:pt x="258" y="501"/>
                  </a:lnTo>
                  <a:lnTo>
                    <a:pt x="246" y="345"/>
                  </a:lnTo>
                  <a:lnTo>
                    <a:pt x="261" y="171"/>
                  </a:lnTo>
                  <a:lnTo>
                    <a:pt x="30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FFFF"/>
            </a:solidFill>
            <a:ln w="25400" cmpd="sng">
              <a:solidFill>
                <a:srgbClr val="000000"/>
              </a:solidFill>
              <a:round/>
              <a:headEnd/>
              <a:tailEnd/>
            </a:ln>
          </p:spPr>
          <p:txBody>
            <a:bodyPr lIns="74295" tIns="8890" rIns="74295" bIns="8890"/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35" name="Line 356">
              <a:extLst>
                <a:ext uri="{FF2B5EF4-FFF2-40B4-BE49-F238E27FC236}">
                  <a16:creationId xmlns:a16="http://schemas.microsoft.com/office/drawing/2014/main" id="{E38118B1-AB3D-D99E-267C-6C3F99A37930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4380151">
              <a:off x="7677979" y="4565685"/>
              <a:ext cx="0" cy="397623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 lIns="74295" tIns="8890" rIns="74295" bIns="8890"/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36" name="Line 357">
              <a:extLst>
                <a:ext uri="{FF2B5EF4-FFF2-40B4-BE49-F238E27FC236}">
                  <a16:creationId xmlns:a16="http://schemas.microsoft.com/office/drawing/2014/main" id="{F6D4D0B3-A094-FBC1-C847-5E535A8FCFEE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4380151">
              <a:off x="7704691" y="4596885"/>
              <a:ext cx="184262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 lIns="74295" tIns="8890" rIns="74295" bIns="8890"/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37" name="Arc 358">
              <a:extLst>
                <a:ext uri="{FF2B5EF4-FFF2-40B4-BE49-F238E27FC236}">
                  <a16:creationId xmlns:a16="http://schemas.microsoft.com/office/drawing/2014/main" id="{1DC78A06-4C63-1EC0-44BB-F882977A7A08}"/>
                </a:ext>
              </a:extLst>
            </p:cNvPr>
            <p:cNvSpPr>
              <a:spLocks/>
            </p:cNvSpPr>
            <p:nvPr/>
          </p:nvSpPr>
          <p:spPr bwMode="auto">
            <a:xfrm rot="6308652">
              <a:off x="7260513" y="4225988"/>
              <a:ext cx="495065" cy="508691"/>
            </a:xfrm>
            <a:custGeom>
              <a:avLst/>
              <a:gdLst>
                <a:gd name="G0" fmla="+- 0 0 0"/>
                <a:gd name="G1" fmla="+- 19786 0 0"/>
                <a:gd name="G2" fmla="+- 21600 0 0"/>
                <a:gd name="T0" fmla="*/ 8665 w 19558"/>
                <a:gd name="T1" fmla="*/ 0 h 19786"/>
                <a:gd name="T2" fmla="*/ 19558 w 19558"/>
                <a:gd name="T3" fmla="*/ 10618 h 19786"/>
                <a:gd name="T4" fmla="*/ 0 w 19558"/>
                <a:gd name="T5" fmla="*/ 19786 h 197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558" h="19786" fill="none" extrusionOk="0">
                  <a:moveTo>
                    <a:pt x="8664" y="0"/>
                  </a:moveTo>
                  <a:cubicBezTo>
                    <a:pt x="13463" y="2101"/>
                    <a:pt x="17334" y="5875"/>
                    <a:pt x="19557" y="10618"/>
                  </a:cubicBezTo>
                </a:path>
                <a:path w="19558" h="19786" stroke="0" extrusionOk="0">
                  <a:moveTo>
                    <a:pt x="8664" y="0"/>
                  </a:moveTo>
                  <a:cubicBezTo>
                    <a:pt x="13463" y="2101"/>
                    <a:pt x="17334" y="5875"/>
                    <a:pt x="19557" y="10618"/>
                  </a:cubicBezTo>
                  <a:lnTo>
                    <a:pt x="0" y="19786"/>
                  </a:lnTo>
                  <a:close/>
                </a:path>
              </a:pathLst>
            </a:cu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 lIns="74295" tIns="8890" rIns="74295" bIns="8890"/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38" name="Arc 359">
              <a:extLst>
                <a:ext uri="{FF2B5EF4-FFF2-40B4-BE49-F238E27FC236}">
                  <a16:creationId xmlns:a16="http://schemas.microsoft.com/office/drawing/2014/main" id="{E46650FC-76C7-07F7-EB43-51AA186EAA32}"/>
                </a:ext>
              </a:extLst>
            </p:cNvPr>
            <p:cNvSpPr>
              <a:spLocks/>
            </p:cNvSpPr>
            <p:nvPr/>
          </p:nvSpPr>
          <p:spPr bwMode="auto">
            <a:xfrm rot="17043615" flipH="1" flipV="1">
              <a:off x="7507039" y="4601217"/>
              <a:ext cx="348543" cy="359860"/>
            </a:xfrm>
            <a:custGeom>
              <a:avLst/>
              <a:gdLst>
                <a:gd name="G0" fmla="+- 0 0 0"/>
                <a:gd name="G1" fmla="+- 20823 0 0"/>
                <a:gd name="G2" fmla="+- 21600 0 0"/>
                <a:gd name="T0" fmla="*/ 5743 w 20700"/>
                <a:gd name="T1" fmla="*/ 0 h 20823"/>
                <a:gd name="T2" fmla="*/ 20700 w 20700"/>
                <a:gd name="T3" fmla="*/ 14655 h 20823"/>
                <a:gd name="T4" fmla="*/ 0 w 20700"/>
                <a:gd name="T5" fmla="*/ 20823 h 208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700" h="20823" fill="none" extrusionOk="0">
                  <a:moveTo>
                    <a:pt x="5742" y="0"/>
                  </a:moveTo>
                  <a:cubicBezTo>
                    <a:pt x="12921" y="1980"/>
                    <a:pt x="18574" y="7518"/>
                    <a:pt x="20700" y="14654"/>
                  </a:cubicBezTo>
                </a:path>
                <a:path w="20700" h="20823" stroke="0" extrusionOk="0">
                  <a:moveTo>
                    <a:pt x="5742" y="0"/>
                  </a:moveTo>
                  <a:cubicBezTo>
                    <a:pt x="12921" y="1980"/>
                    <a:pt x="18574" y="7518"/>
                    <a:pt x="20700" y="14654"/>
                  </a:cubicBezTo>
                  <a:lnTo>
                    <a:pt x="0" y="20823"/>
                  </a:lnTo>
                  <a:close/>
                </a:path>
              </a:pathLst>
            </a:cu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 lIns="74295" tIns="8890" rIns="74295" bIns="8890"/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39" name="Arc 360">
              <a:extLst>
                <a:ext uri="{FF2B5EF4-FFF2-40B4-BE49-F238E27FC236}">
                  <a16:creationId xmlns:a16="http://schemas.microsoft.com/office/drawing/2014/main" id="{EF79E6BB-3D3D-D393-A875-4E2FDAF40158}"/>
                </a:ext>
              </a:extLst>
            </p:cNvPr>
            <p:cNvSpPr>
              <a:spLocks/>
            </p:cNvSpPr>
            <p:nvPr/>
          </p:nvSpPr>
          <p:spPr bwMode="auto">
            <a:xfrm rot="17043615">
              <a:off x="7593673" y="4732199"/>
              <a:ext cx="350763" cy="355417"/>
            </a:xfrm>
            <a:custGeom>
              <a:avLst/>
              <a:gdLst>
                <a:gd name="G0" fmla="+- 0 0 0"/>
                <a:gd name="G1" fmla="+- 20823 0 0"/>
                <a:gd name="G2" fmla="+- 21600 0 0"/>
                <a:gd name="T0" fmla="*/ 5743 w 20700"/>
                <a:gd name="T1" fmla="*/ 0 h 20823"/>
                <a:gd name="T2" fmla="*/ 20700 w 20700"/>
                <a:gd name="T3" fmla="*/ 14655 h 20823"/>
                <a:gd name="T4" fmla="*/ 0 w 20700"/>
                <a:gd name="T5" fmla="*/ 20823 h 208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700" h="20823" fill="none" extrusionOk="0">
                  <a:moveTo>
                    <a:pt x="5742" y="0"/>
                  </a:moveTo>
                  <a:cubicBezTo>
                    <a:pt x="12921" y="1980"/>
                    <a:pt x="18574" y="7518"/>
                    <a:pt x="20700" y="14654"/>
                  </a:cubicBezTo>
                </a:path>
                <a:path w="20700" h="20823" stroke="0" extrusionOk="0">
                  <a:moveTo>
                    <a:pt x="5742" y="0"/>
                  </a:moveTo>
                  <a:cubicBezTo>
                    <a:pt x="12921" y="1980"/>
                    <a:pt x="18574" y="7518"/>
                    <a:pt x="20700" y="14654"/>
                  </a:cubicBezTo>
                  <a:lnTo>
                    <a:pt x="0" y="20823"/>
                  </a:lnTo>
                  <a:close/>
                </a:path>
              </a:pathLst>
            </a:cu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 lIns="74295" tIns="8890" rIns="74295" bIns="8890"/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40" name="Arc 361">
              <a:extLst>
                <a:ext uri="{FF2B5EF4-FFF2-40B4-BE49-F238E27FC236}">
                  <a16:creationId xmlns:a16="http://schemas.microsoft.com/office/drawing/2014/main" id="{4A7A2C42-873C-4040-6441-73FA6250FFFF}"/>
                </a:ext>
              </a:extLst>
            </p:cNvPr>
            <p:cNvSpPr>
              <a:spLocks/>
            </p:cNvSpPr>
            <p:nvPr/>
          </p:nvSpPr>
          <p:spPr bwMode="auto">
            <a:xfrm rot="17043615">
              <a:off x="7771318" y="4965365"/>
              <a:ext cx="137641" cy="144388"/>
            </a:xfrm>
            <a:custGeom>
              <a:avLst/>
              <a:gdLst>
                <a:gd name="G0" fmla="+- 0 0 0"/>
                <a:gd name="G1" fmla="+- 20823 0 0"/>
                <a:gd name="G2" fmla="+- 21600 0 0"/>
                <a:gd name="T0" fmla="*/ 5743 w 20700"/>
                <a:gd name="T1" fmla="*/ 0 h 20823"/>
                <a:gd name="T2" fmla="*/ 20700 w 20700"/>
                <a:gd name="T3" fmla="*/ 14655 h 20823"/>
                <a:gd name="T4" fmla="*/ 0 w 20700"/>
                <a:gd name="T5" fmla="*/ 20823 h 208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700" h="20823" fill="none" extrusionOk="0">
                  <a:moveTo>
                    <a:pt x="5742" y="0"/>
                  </a:moveTo>
                  <a:cubicBezTo>
                    <a:pt x="12921" y="1980"/>
                    <a:pt x="18574" y="7518"/>
                    <a:pt x="20700" y="14654"/>
                  </a:cubicBezTo>
                </a:path>
                <a:path w="20700" h="20823" stroke="0" extrusionOk="0">
                  <a:moveTo>
                    <a:pt x="5742" y="0"/>
                  </a:moveTo>
                  <a:cubicBezTo>
                    <a:pt x="12921" y="1980"/>
                    <a:pt x="18574" y="7518"/>
                    <a:pt x="20700" y="14654"/>
                  </a:cubicBezTo>
                  <a:lnTo>
                    <a:pt x="0" y="20823"/>
                  </a:lnTo>
                  <a:close/>
                </a:path>
              </a:pathLst>
            </a:cu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 lIns="74295" tIns="8890" rIns="74295" bIns="8890"/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41" name="Arc 362">
              <a:extLst>
                <a:ext uri="{FF2B5EF4-FFF2-40B4-BE49-F238E27FC236}">
                  <a16:creationId xmlns:a16="http://schemas.microsoft.com/office/drawing/2014/main" id="{BD399E65-35F1-BDE9-460F-2FC142FE1485}"/>
                </a:ext>
              </a:extLst>
            </p:cNvPr>
            <p:cNvSpPr>
              <a:spLocks/>
            </p:cNvSpPr>
            <p:nvPr/>
          </p:nvSpPr>
          <p:spPr bwMode="auto">
            <a:xfrm rot="17043615" flipH="1" flipV="1">
              <a:off x="7700235" y="4852145"/>
              <a:ext cx="139861" cy="139946"/>
            </a:xfrm>
            <a:custGeom>
              <a:avLst/>
              <a:gdLst>
                <a:gd name="G0" fmla="+- 0 0 0"/>
                <a:gd name="G1" fmla="+- 20823 0 0"/>
                <a:gd name="G2" fmla="+- 21600 0 0"/>
                <a:gd name="T0" fmla="*/ 5743 w 20700"/>
                <a:gd name="T1" fmla="*/ 0 h 20823"/>
                <a:gd name="T2" fmla="*/ 20700 w 20700"/>
                <a:gd name="T3" fmla="*/ 14655 h 20823"/>
                <a:gd name="T4" fmla="*/ 0 w 20700"/>
                <a:gd name="T5" fmla="*/ 20823 h 208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700" h="20823" fill="none" extrusionOk="0">
                  <a:moveTo>
                    <a:pt x="5742" y="0"/>
                  </a:moveTo>
                  <a:cubicBezTo>
                    <a:pt x="12921" y="1980"/>
                    <a:pt x="18574" y="7518"/>
                    <a:pt x="20700" y="14654"/>
                  </a:cubicBezTo>
                </a:path>
                <a:path w="20700" h="20823" stroke="0" extrusionOk="0">
                  <a:moveTo>
                    <a:pt x="5742" y="0"/>
                  </a:moveTo>
                  <a:cubicBezTo>
                    <a:pt x="12921" y="1980"/>
                    <a:pt x="18574" y="7518"/>
                    <a:pt x="20700" y="14654"/>
                  </a:cubicBezTo>
                  <a:lnTo>
                    <a:pt x="0" y="20823"/>
                  </a:lnTo>
                  <a:close/>
                </a:path>
              </a:pathLst>
            </a:cu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 lIns="74295" tIns="8890" rIns="74295" bIns="8890"/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42" name="Line 363">
              <a:extLst>
                <a:ext uri="{FF2B5EF4-FFF2-40B4-BE49-F238E27FC236}">
                  <a16:creationId xmlns:a16="http://schemas.microsoft.com/office/drawing/2014/main" id="{46B1009B-5D28-7665-57CC-14300D74E014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6187483" flipV="1">
              <a:off x="7655766" y="4987396"/>
              <a:ext cx="2220" cy="706392"/>
            </a:xfrm>
            <a:prstGeom prst="line">
              <a:avLst/>
            </a:prstGeom>
            <a:noFill/>
            <a:ln w="50800">
              <a:solidFill>
                <a:srgbClr val="339933"/>
              </a:solidFill>
              <a:round/>
              <a:headEnd/>
              <a:tailEnd/>
            </a:ln>
          </p:spPr>
          <p:txBody>
            <a:bodyPr lIns="74295" tIns="8890" rIns="74295" bIns="8890"/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43" name="Freeform 364">
              <a:extLst>
                <a:ext uri="{FF2B5EF4-FFF2-40B4-BE49-F238E27FC236}">
                  <a16:creationId xmlns:a16="http://schemas.microsoft.com/office/drawing/2014/main" id="{F83D7F8C-A304-5B4D-9ADC-49AECBB0CA56}"/>
                </a:ext>
              </a:extLst>
            </p:cNvPr>
            <p:cNvSpPr>
              <a:spLocks/>
            </p:cNvSpPr>
            <p:nvPr/>
          </p:nvSpPr>
          <p:spPr bwMode="auto">
            <a:xfrm rot="10787483">
              <a:off x="7566911" y="5265112"/>
              <a:ext cx="75526" cy="144301"/>
            </a:xfrm>
            <a:custGeom>
              <a:avLst/>
              <a:gdLst/>
              <a:ahLst/>
              <a:cxnLst>
                <a:cxn ang="0">
                  <a:pos x="23" y="13"/>
                </a:cxn>
                <a:cxn ang="0">
                  <a:pos x="164" y="16"/>
                </a:cxn>
                <a:cxn ang="0">
                  <a:pos x="140" y="109"/>
                </a:cxn>
                <a:cxn ang="0">
                  <a:pos x="143" y="226"/>
                </a:cxn>
                <a:cxn ang="0">
                  <a:pos x="173" y="307"/>
                </a:cxn>
                <a:cxn ang="0">
                  <a:pos x="113" y="328"/>
                </a:cxn>
                <a:cxn ang="0">
                  <a:pos x="29" y="322"/>
                </a:cxn>
                <a:cxn ang="0">
                  <a:pos x="23" y="298"/>
                </a:cxn>
                <a:cxn ang="0">
                  <a:pos x="53" y="214"/>
                </a:cxn>
                <a:cxn ang="0">
                  <a:pos x="53" y="115"/>
                </a:cxn>
                <a:cxn ang="0">
                  <a:pos x="23" y="37"/>
                </a:cxn>
                <a:cxn ang="0">
                  <a:pos x="23" y="13"/>
                </a:cxn>
              </a:cxnLst>
              <a:rect l="0" t="0" r="r" b="b"/>
              <a:pathLst>
                <a:path w="183" h="331">
                  <a:moveTo>
                    <a:pt x="23" y="13"/>
                  </a:moveTo>
                  <a:cubicBezTo>
                    <a:pt x="46" y="10"/>
                    <a:pt x="145" y="0"/>
                    <a:pt x="164" y="16"/>
                  </a:cubicBezTo>
                  <a:cubicBezTo>
                    <a:pt x="183" y="32"/>
                    <a:pt x="143" y="74"/>
                    <a:pt x="140" y="109"/>
                  </a:cubicBezTo>
                  <a:cubicBezTo>
                    <a:pt x="137" y="144"/>
                    <a:pt x="138" y="193"/>
                    <a:pt x="143" y="226"/>
                  </a:cubicBezTo>
                  <a:cubicBezTo>
                    <a:pt x="148" y="259"/>
                    <a:pt x="178" y="290"/>
                    <a:pt x="173" y="307"/>
                  </a:cubicBezTo>
                  <a:cubicBezTo>
                    <a:pt x="168" y="324"/>
                    <a:pt x="137" y="325"/>
                    <a:pt x="113" y="328"/>
                  </a:cubicBezTo>
                  <a:cubicBezTo>
                    <a:pt x="89" y="331"/>
                    <a:pt x="44" y="327"/>
                    <a:pt x="29" y="322"/>
                  </a:cubicBezTo>
                  <a:cubicBezTo>
                    <a:pt x="14" y="317"/>
                    <a:pt x="19" y="316"/>
                    <a:pt x="23" y="298"/>
                  </a:cubicBezTo>
                  <a:cubicBezTo>
                    <a:pt x="27" y="280"/>
                    <a:pt x="48" y="244"/>
                    <a:pt x="53" y="214"/>
                  </a:cubicBezTo>
                  <a:cubicBezTo>
                    <a:pt x="58" y="184"/>
                    <a:pt x="58" y="144"/>
                    <a:pt x="53" y="115"/>
                  </a:cubicBezTo>
                  <a:cubicBezTo>
                    <a:pt x="48" y="86"/>
                    <a:pt x="28" y="53"/>
                    <a:pt x="23" y="37"/>
                  </a:cubicBezTo>
                  <a:cubicBezTo>
                    <a:pt x="18" y="21"/>
                    <a:pt x="0" y="16"/>
                    <a:pt x="23" y="13"/>
                  </a:cubicBezTo>
                  <a:close/>
                </a:path>
              </a:pathLst>
            </a:custGeom>
            <a:solidFill>
              <a:srgbClr val="00FFFF"/>
            </a:solidFill>
            <a:ln w="25400" cmpd="sng">
              <a:solidFill>
                <a:srgbClr val="000000"/>
              </a:solidFill>
              <a:round/>
              <a:headEnd/>
              <a:tailEnd/>
            </a:ln>
          </p:spPr>
          <p:txBody>
            <a:bodyPr lIns="74295" tIns="8890" rIns="74295" bIns="8890"/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44" name="Line 365">
              <a:extLst>
                <a:ext uri="{FF2B5EF4-FFF2-40B4-BE49-F238E27FC236}">
                  <a16:creationId xmlns:a16="http://schemas.microsoft.com/office/drawing/2014/main" id="{9C12BD94-47E8-57EC-6F76-67144F1BD52C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0787483">
              <a:off x="7566911" y="5400533"/>
              <a:ext cx="66641" cy="444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 lIns="74295" tIns="8890" rIns="74295" bIns="8890"/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45" name="Line 366">
              <a:extLst>
                <a:ext uri="{FF2B5EF4-FFF2-40B4-BE49-F238E27FC236}">
                  <a16:creationId xmlns:a16="http://schemas.microsoft.com/office/drawing/2014/main" id="{93250486-5B9E-002C-719E-C1344AD6C236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0787483">
              <a:off x="7562468" y="5271772"/>
              <a:ext cx="64419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 lIns="74295" tIns="8890" rIns="74295" bIns="8890"/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146" name="Group 367">
              <a:extLst>
                <a:ext uri="{FF2B5EF4-FFF2-40B4-BE49-F238E27FC236}">
                  <a16:creationId xmlns:a16="http://schemas.microsoft.com/office/drawing/2014/main" id="{89525A54-C061-1B12-CA71-C4C01970FD28}"/>
                </a:ext>
              </a:extLst>
            </p:cNvPr>
            <p:cNvGrpSpPr>
              <a:grpSpLocks/>
            </p:cNvGrpSpPr>
            <p:nvPr/>
          </p:nvGrpSpPr>
          <p:grpSpPr bwMode="auto">
            <a:xfrm rot="10787483">
              <a:off x="6760558" y="5091950"/>
              <a:ext cx="599767" cy="501725"/>
              <a:chOff x="4785" y="11039"/>
              <a:chExt cx="829" cy="688"/>
            </a:xfrm>
          </p:grpSpPr>
          <p:sp>
            <p:nvSpPr>
              <p:cNvPr id="178" name="Freeform 368">
                <a:extLst>
                  <a:ext uri="{FF2B5EF4-FFF2-40B4-BE49-F238E27FC236}">
                    <a16:creationId xmlns:a16="http://schemas.microsoft.com/office/drawing/2014/main" id="{79F2307A-40D4-8068-2E6C-B4A1567AB4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00" y="11132"/>
                <a:ext cx="233" cy="5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" y="687"/>
                  </a:cxn>
                  <a:cxn ang="0">
                    <a:pos x="312" y="687"/>
                  </a:cxn>
                  <a:cxn ang="0">
                    <a:pos x="258" y="501"/>
                  </a:cxn>
                  <a:cxn ang="0">
                    <a:pos x="246" y="345"/>
                  </a:cxn>
                  <a:cxn ang="0">
                    <a:pos x="261" y="171"/>
                  </a:cxn>
                  <a:cxn ang="0">
                    <a:pos x="306" y="0"/>
                  </a:cxn>
                  <a:cxn ang="0">
                    <a:pos x="0" y="0"/>
                  </a:cxn>
                </a:cxnLst>
                <a:rect l="0" t="0" r="r" b="b"/>
                <a:pathLst>
                  <a:path w="312" h="687">
                    <a:moveTo>
                      <a:pt x="0" y="0"/>
                    </a:moveTo>
                    <a:lnTo>
                      <a:pt x="3" y="687"/>
                    </a:lnTo>
                    <a:lnTo>
                      <a:pt x="312" y="687"/>
                    </a:lnTo>
                    <a:lnTo>
                      <a:pt x="258" y="501"/>
                    </a:lnTo>
                    <a:lnTo>
                      <a:pt x="246" y="345"/>
                    </a:lnTo>
                    <a:lnTo>
                      <a:pt x="261" y="171"/>
                    </a:lnTo>
                    <a:lnTo>
                      <a:pt x="306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CCFF"/>
              </a:solidFill>
              <a:ln w="25400" cmpd="sng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74295" tIns="8890" rIns="74295" bIns="8890"/>
              <a:lstStyle/>
              <a:p>
                <a:pPr marL="0" marR="0" lvl="0" indent="0" algn="l" defTabSz="4572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9" name="Line 369">
                <a:extLst>
                  <a:ext uri="{FF2B5EF4-FFF2-40B4-BE49-F238E27FC236}">
                    <a16:creationId xmlns:a16="http://schemas.microsoft.com/office/drawing/2014/main" id="{DDC64E49-9C16-DFAB-0175-79EC42306BB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798" y="11113"/>
                <a:ext cx="1" cy="549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74295" tIns="8890" rIns="74295" bIns="8890"/>
              <a:lstStyle/>
              <a:p>
                <a:pPr marL="0" marR="0" lvl="0" indent="0" algn="l" defTabSz="4572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0" name="Line 370">
                <a:extLst>
                  <a:ext uri="{FF2B5EF4-FFF2-40B4-BE49-F238E27FC236}">
                    <a16:creationId xmlns:a16="http://schemas.microsoft.com/office/drawing/2014/main" id="{6380E7B2-A17F-48B4-7597-C8921291648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787" y="11129"/>
                <a:ext cx="250" cy="2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74295" tIns="8890" rIns="74295" bIns="8890"/>
              <a:lstStyle/>
              <a:p>
                <a:pPr marL="0" marR="0" lvl="0" indent="0" algn="l" defTabSz="4572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1" name="Line 371">
                <a:extLst>
                  <a:ext uri="{FF2B5EF4-FFF2-40B4-BE49-F238E27FC236}">
                    <a16:creationId xmlns:a16="http://schemas.microsoft.com/office/drawing/2014/main" id="{D924AB7B-4628-FB92-76D2-87D8E27C2F3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785" y="11645"/>
                <a:ext cx="259" cy="2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74295" tIns="8890" rIns="74295" bIns="8890"/>
              <a:lstStyle/>
              <a:p>
                <a:pPr marL="0" marR="0" lvl="0" indent="0" algn="l" defTabSz="4572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2" name="Arc 372">
                <a:extLst>
                  <a:ext uri="{FF2B5EF4-FFF2-40B4-BE49-F238E27FC236}">
                    <a16:creationId xmlns:a16="http://schemas.microsoft.com/office/drawing/2014/main" id="{296B9EF9-2C0C-DB57-D32F-347BF702E049}"/>
                  </a:ext>
                </a:extLst>
              </p:cNvPr>
              <p:cNvSpPr>
                <a:spLocks/>
              </p:cNvSpPr>
              <p:nvPr/>
            </p:nvSpPr>
            <p:spPr bwMode="auto">
              <a:xfrm rot="35128499">
                <a:off x="4917" y="11030"/>
                <a:ext cx="688" cy="706"/>
              </a:xfrm>
              <a:custGeom>
                <a:avLst/>
                <a:gdLst>
                  <a:gd name="G0" fmla="+- 0 0 0"/>
                  <a:gd name="G1" fmla="+- 19786 0 0"/>
                  <a:gd name="G2" fmla="+- 21600 0 0"/>
                  <a:gd name="T0" fmla="*/ 8665 w 19558"/>
                  <a:gd name="T1" fmla="*/ 0 h 19786"/>
                  <a:gd name="T2" fmla="*/ 19558 w 19558"/>
                  <a:gd name="T3" fmla="*/ 10618 h 19786"/>
                  <a:gd name="T4" fmla="*/ 0 w 19558"/>
                  <a:gd name="T5" fmla="*/ 19786 h 197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9558" h="19786" fill="none" extrusionOk="0">
                    <a:moveTo>
                      <a:pt x="8664" y="0"/>
                    </a:moveTo>
                    <a:cubicBezTo>
                      <a:pt x="13463" y="2101"/>
                      <a:pt x="17334" y="5875"/>
                      <a:pt x="19557" y="10618"/>
                    </a:cubicBezTo>
                  </a:path>
                  <a:path w="19558" h="19786" stroke="0" extrusionOk="0">
                    <a:moveTo>
                      <a:pt x="8664" y="0"/>
                    </a:moveTo>
                    <a:cubicBezTo>
                      <a:pt x="13463" y="2101"/>
                      <a:pt x="17334" y="5875"/>
                      <a:pt x="19557" y="10618"/>
                    </a:cubicBezTo>
                    <a:lnTo>
                      <a:pt x="0" y="19786"/>
                    </a:lnTo>
                    <a:close/>
                  </a:path>
                </a:pathLst>
              </a:cu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74295" tIns="8890" rIns="74295" bIns="8890"/>
              <a:lstStyle/>
              <a:p>
                <a:pPr marL="0" marR="0" lvl="0" indent="0" algn="l" defTabSz="4572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147" name="Freeform 373">
              <a:extLst>
                <a:ext uri="{FF2B5EF4-FFF2-40B4-BE49-F238E27FC236}">
                  <a16:creationId xmlns:a16="http://schemas.microsoft.com/office/drawing/2014/main" id="{701D8241-19E7-B534-1A70-F6CD5A5313D7}"/>
                </a:ext>
              </a:extLst>
            </p:cNvPr>
            <p:cNvSpPr>
              <a:spLocks/>
            </p:cNvSpPr>
            <p:nvPr/>
          </p:nvSpPr>
          <p:spPr bwMode="auto">
            <a:xfrm rot="13450946">
              <a:off x="7329226" y="5229591"/>
              <a:ext cx="217693" cy="213122"/>
            </a:xfrm>
            <a:custGeom>
              <a:avLst/>
              <a:gdLst/>
              <a:ahLst/>
              <a:cxnLst>
                <a:cxn ang="0">
                  <a:pos x="8" y="7"/>
                </a:cxn>
                <a:cxn ang="0">
                  <a:pos x="20" y="70"/>
                </a:cxn>
                <a:cxn ang="0">
                  <a:pos x="86" y="142"/>
                </a:cxn>
                <a:cxn ang="0">
                  <a:pos x="155" y="187"/>
                </a:cxn>
                <a:cxn ang="0">
                  <a:pos x="203" y="193"/>
                </a:cxn>
                <a:cxn ang="0">
                  <a:pos x="170" y="118"/>
                </a:cxn>
                <a:cxn ang="0">
                  <a:pos x="116" y="61"/>
                </a:cxn>
                <a:cxn ang="0">
                  <a:pos x="68" y="31"/>
                </a:cxn>
                <a:cxn ang="0">
                  <a:pos x="8" y="7"/>
                </a:cxn>
              </a:cxnLst>
              <a:rect l="0" t="0" r="r" b="b"/>
              <a:pathLst>
                <a:path w="205" h="204">
                  <a:moveTo>
                    <a:pt x="8" y="7"/>
                  </a:moveTo>
                  <a:cubicBezTo>
                    <a:pt x="0" y="14"/>
                    <a:pt x="7" y="47"/>
                    <a:pt x="20" y="70"/>
                  </a:cubicBezTo>
                  <a:cubicBezTo>
                    <a:pt x="33" y="93"/>
                    <a:pt x="64" y="123"/>
                    <a:pt x="86" y="142"/>
                  </a:cubicBezTo>
                  <a:cubicBezTo>
                    <a:pt x="108" y="161"/>
                    <a:pt x="136" y="179"/>
                    <a:pt x="155" y="187"/>
                  </a:cubicBezTo>
                  <a:cubicBezTo>
                    <a:pt x="174" y="195"/>
                    <a:pt x="201" y="204"/>
                    <a:pt x="203" y="193"/>
                  </a:cubicBezTo>
                  <a:cubicBezTo>
                    <a:pt x="205" y="182"/>
                    <a:pt x="184" y="140"/>
                    <a:pt x="170" y="118"/>
                  </a:cubicBezTo>
                  <a:cubicBezTo>
                    <a:pt x="156" y="96"/>
                    <a:pt x="133" y="75"/>
                    <a:pt x="116" y="61"/>
                  </a:cubicBezTo>
                  <a:cubicBezTo>
                    <a:pt x="99" y="47"/>
                    <a:pt x="86" y="39"/>
                    <a:pt x="68" y="31"/>
                  </a:cubicBezTo>
                  <a:cubicBezTo>
                    <a:pt x="50" y="23"/>
                    <a:pt x="16" y="0"/>
                    <a:pt x="8" y="7"/>
                  </a:cubicBezTo>
                  <a:close/>
                </a:path>
              </a:pathLst>
            </a:custGeom>
            <a:solidFill>
              <a:srgbClr val="00FFFF"/>
            </a:solidFill>
            <a:ln w="25400" cmpd="sng">
              <a:solidFill>
                <a:srgbClr val="000000"/>
              </a:solidFill>
              <a:round/>
              <a:headEnd/>
              <a:tailEnd/>
            </a:ln>
          </p:spPr>
          <p:txBody>
            <a:bodyPr lIns="74295" tIns="8890" rIns="74295" bIns="8890"/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48" name="Freeform 374">
              <a:extLst>
                <a:ext uri="{FF2B5EF4-FFF2-40B4-BE49-F238E27FC236}">
                  <a16:creationId xmlns:a16="http://schemas.microsoft.com/office/drawing/2014/main" id="{83F51779-B190-2890-223D-0E85A424D3AB}"/>
                </a:ext>
              </a:extLst>
            </p:cNvPr>
            <p:cNvSpPr>
              <a:spLocks/>
            </p:cNvSpPr>
            <p:nvPr/>
          </p:nvSpPr>
          <p:spPr bwMode="auto">
            <a:xfrm rot="10787483">
              <a:off x="7195944" y="5227371"/>
              <a:ext cx="450936" cy="226442"/>
            </a:xfrm>
            <a:custGeom>
              <a:avLst/>
              <a:gdLst/>
              <a:ahLst/>
              <a:cxnLst>
                <a:cxn ang="0">
                  <a:pos x="23" y="176"/>
                </a:cxn>
                <a:cxn ang="0">
                  <a:pos x="59" y="177"/>
                </a:cxn>
                <a:cxn ang="0">
                  <a:pos x="143" y="171"/>
                </a:cxn>
                <a:cxn ang="0">
                  <a:pos x="203" y="147"/>
                </a:cxn>
                <a:cxn ang="0">
                  <a:pos x="269" y="111"/>
                </a:cxn>
                <a:cxn ang="0">
                  <a:pos x="311" y="87"/>
                </a:cxn>
                <a:cxn ang="0">
                  <a:pos x="353" y="60"/>
                </a:cxn>
                <a:cxn ang="0">
                  <a:pos x="376" y="8"/>
                </a:cxn>
                <a:cxn ang="0">
                  <a:pos x="400" y="14"/>
                </a:cxn>
                <a:cxn ang="0">
                  <a:pos x="478" y="20"/>
                </a:cxn>
                <a:cxn ang="0">
                  <a:pos x="544" y="23"/>
                </a:cxn>
                <a:cxn ang="0">
                  <a:pos x="738" y="38"/>
                </a:cxn>
                <a:cxn ang="0">
                  <a:pos x="822" y="47"/>
                </a:cxn>
                <a:cxn ang="0">
                  <a:pos x="816" y="77"/>
                </a:cxn>
                <a:cxn ang="0">
                  <a:pos x="816" y="122"/>
                </a:cxn>
                <a:cxn ang="0">
                  <a:pos x="813" y="173"/>
                </a:cxn>
                <a:cxn ang="0">
                  <a:pos x="813" y="239"/>
                </a:cxn>
                <a:cxn ang="0">
                  <a:pos x="813" y="290"/>
                </a:cxn>
                <a:cxn ang="0">
                  <a:pos x="825" y="347"/>
                </a:cxn>
                <a:cxn ang="0">
                  <a:pos x="830" y="377"/>
                </a:cxn>
                <a:cxn ang="0">
                  <a:pos x="810" y="386"/>
                </a:cxn>
                <a:cxn ang="0">
                  <a:pos x="735" y="392"/>
                </a:cxn>
                <a:cxn ang="0">
                  <a:pos x="643" y="398"/>
                </a:cxn>
                <a:cxn ang="0">
                  <a:pos x="541" y="401"/>
                </a:cxn>
                <a:cxn ang="0">
                  <a:pos x="463" y="407"/>
                </a:cxn>
                <a:cxn ang="0">
                  <a:pos x="394" y="413"/>
                </a:cxn>
                <a:cxn ang="0">
                  <a:pos x="376" y="413"/>
                </a:cxn>
                <a:cxn ang="0">
                  <a:pos x="333" y="372"/>
                </a:cxn>
                <a:cxn ang="0">
                  <a:pos x="303" y="333"/>
                </a:cxn>
                <a:cxn ang="0">
                  <a:pos x="243" y="306"/>
                </a:cxn>
                <a:cxn ang="0">
                  <a:pos x="198" y="276"/>
                </a:cxn>
                <a:cxn ang="0">
                  <a:pos x="153" y="252"/>
                </a:cxn>
                <a:cxn ang="0">
                  <a:pos x="96" y="231"/>
                </a:cxn>
                <a:cxn ang="0">
                  <a:pos x="52" y="234"/>
                </a:cxn>
                <a:cxn ang="0">
                  <a:pos x="5" y="228"/>
                </a:cxn>
                <a:cxn ang="0">
                  <a:pos x="23" y="176"/>
                </a:cxn>
              </a:cxnLst>
              <a:rect l="0" t="0" r="r" b="b"/>
              <a:pathLst>
                <a:path w="835" h="420">
                  <a:moveTo>
                    <a:pt x="23" y="176"/>
                  </a:moveTo>
                  <a:cubicBezTo>
                    <a:pt x="32" y="168"/>
                    <a:pt x="39" y="178"/>
                    <a:pt x="59" y="177"/>
                  </a:cubicBezTo>
                  <a:cubicBezTo>
                    <a:pt x="79" y="176"/>
                    <a:pt x="119" y="176"/>
                    <a:pt x="143" y="171"/>
                  </a:cubicBezTo>
                  <a:cubicBezTo>
                    <a:pt x="167" y="166"/>
                    <a:pt x="182" y="157"/>
                    <a:pt x="203" y="147"/>
                  </a:cubicBezTo>
                  <a:cubicBezTo>
                    <a:pt x="224" y="137"/>
                    <a:pt x="251" y="121"/>
                    <a:pt x="269" y="111"/>
                  </a:cubicBezTo>
                  <a:cubicBezTo>
                    <a:pt x="287" y="101"/>
                    <a:pt x="297" y="95"/>
                    <a:pt x="311" y="87"/>
                  </a:cubicBezTo>
                  <a:cubicBezTo>
                    <a:pt x="325" y="79"/>
                    <a:pt x="342" y="73"/>
                    <a:pt x="353" y="60"/>
                  </a:cubicBezTo>
                  <a:cubicBezTo>
                    <a:pt x="364" y="47"/>
                    <a:pt x="368" y="16"/>
                    <a:pt x="376" y="8"/>
                  </a:cubicBezTo>
                  <a:cubicBezTo>
                    <a:pt x="384" y="0"/>
                    <a:pt x="384" y="12"/>
                    <a:pt x="400" y="14"/>
                  </a:cubicBezTo>
                  <a:cubicBezTo>
                    <a:pt x="416" y="16"/>
                    <a:pt x="455" y="18"/>
                    <a:pt x="478" y="20"/>
                  </a:cubicBezTo>
                  <a:cubicBezTo>
                    <a:pt x="501" y="22"/>
                    <a:pt x="501" y="20"/>
                    <a:pt x="544" y="23"/>
                  </a:cubicBezTo>
                  <a:cubicBezTo>
                    <a:pt x="587" y="26"/>
                    <a:pt x="692" y="34"/>
                    <a:pt x="738" y="38"/>
                  </a:cubicBezTo>
                  <a:cubicBezTo>
                    <a:pt x="784" y="42"/>
                    <a:pt x="809" y="41"/>
                    <a:pt x="822" y="47"/>
                  </a:cubicBezTo>
                  <a:cubicBezTo>
                    <a:pt x="835" y="53"/>
                    <a:pt x="817" y="65"/>
                    <a:pt x="816" y="77"/>
                  </a:cubicBezTo>
                  <a:cubicBezTo>
                    <a:pt x="815" y="89"/>
                    <a:pt x="816" y="106"/>
                    <a:pt x="816" y="122"/>
                  </a:cubicBezTo>
                  <a:cubicBezTo>
                    <a:pt x="816" y="138"/>
                    <a:pt x="813" y="154"/>
                    <a:pt x="813" y="173"/>
                  </a:cubicBezTo>
                  <a:cubicBezTo>
                    <a:pt x="813" y="192"/>
                    <a:pt x="813" y="220"/>
                    <a:pt x="813" y="239"/>
                  </a:cubicBezTo>
                  <a:cubicBezTo>
                    <a:pt x="813" y="258"/>
                    <a:pt x="811" y="272"/>
                    <a:pt x="813" y="290"/>
                  </a:cubicBezTo>
                  <a:cubicBezTo>
                    <a:pt x="815" y="308"/>
                    <a:pt x="822" y="333"/>
                    <a:pt x="825" y="347"/>
                  </a:cubicBezTo>
                  <a:cubicBezTo>
                    <a:pt x="828" y="361"/>
                    <a:pt x="832" y="371"/>
                    <a:pt x="830" y="377"/>
                  </a:cubicBezTo>
                  <a:cubicBezTo>
                    <a:pt x="828" y="383"/>
                    <a:pt x="826" y="384"/>
                    <a:pt x="810" y="386"/>
                  </a:cubicBezTo>
                  <a:cubicBezTo>
                    <a:pt x="794" y="388"/>
                    <a:pt x="763" y="390"/>
                    <a:pt x="735" y="392"/>
                  </a:cubicBezTo>
                  <a:cubicBezTo>
                    <a:pt x="707" y="394"/>
                    <a:pt x="674" y="397"/>
                    <a:pt x="643" y="398"/>
                  </a:cubicBezTo>
                  <a:cubicBezTo>
                    <a:pt x="611" y="399"/>
                    <a:pt x="571" y="400"/>
                    <a:pt x="541" y="401"/>
                  </a:cubicBezTo>
                  <a:cubicBezTo>
                    <a:pt x="511" y="402"/>
                    <a:pt x="486" y="405"/>
                    <a:pt x="463" y="407"/>
                  </a:cubicBezTo>
                  <a:cubicBezTo>
                    <a:pt x="438" y="409"/>
                    <a:pt x="407" y="412"/>
                    <a:pt x="394" y="413"/>
                  </a:cubicBezTo>
                  <a:cubicBezTo>
                    <a:pt x="381" y="414"/>
                    <a:pt x="386" y="420"/>
                    <a:pt x="376" y="413"/>
                  </a:cubicBezTo>
                  <a:cubicBezTo>
                    <a:pt x="366" y="406"/>
                    <a:pt x="345" y="385"/>
                    <a:pt x="333" y="372"/>
                  </a:cubicBezTo>
                  <a:cubicBezTo>
                    <a:pt x="321" y="359"/>
                    <a:pt x="318" y="344"/>
                    <a:pt x="303" y="333"/>
                  </a:cubicBezTo>
                  <a:cubicBezTo>
                    <a:pt x="288" y="322"/>
                    <a:pt x="260" y="315"/>
                    <a:pt x="243" y="306"/>
                  </a:cubicBezTo>
                  <a:cubicBezTo>
                    <a:pt x="226" y="297"/>
                    <a:pt x="213" y="285"/>
                    <a:pt x="198" y="276"/>
                  </a:cubicBezTo>
                  <a:cubicBezTo>
                    <a:pt x="183" y="267"/>
                    <a:pt x="170" y="259"/>
                    <a:pt x="153" y="252"/>
                  </a:cubicBezTo>
                  <a:cubicBezTo>
                    <a:pt x="136" y="245"/>
                    <a:pt x="113" y="234"/>
                    <a:pt x="96" y="231"/>
                  </a:cubicBezTo>
                  <a:cubicBezTo>
                    <a:pt x="79" y="228"/>
                    <a:pt x="67" y="234"/>
                    <a:pt x="52" y="234"/>
                  </a:cubicBezTo>
                  <a:cubicBezTo>
                    <a:pt x="37" y="234"/>
                    <a:pt x="10" y="238"/>
                    <a:pt x="5" y="228"/>
                  </a:cubicBezTo>
                  <a:cubicBezTo>
                    <a:pt x="0" y="218"/>
                    <a:pt x="19" y="187"/>
                    <a:pt x="23" y="176"/>
                  </a:cubicBezTo>
                  <a:close/>
                </a:path>
              </a:pathLst>
            </a:custGeom>
            <a:solidFill>
              <a:srgbClr val="339933"/>
            </a:solidFill>
            <a:ln w="25400" cmpd="sng">
              <a:solidFill>
                <a:srgbClr val="339933"/>
              </a:solidFill>
              <a:round/>
              <a:headEnd/>
              <a:tailEnd/>
            </a:ln>
          </p:spPr>
          <p:txBody>
            <a:bodyPr lIns="74295" tIns="8890" rIns="74295" bIns="8890"/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49" name="Arc 375">
              <a:extLst>
                <a:ext uri="{FF2B5EF4-FFF2-40B4-BE49-F238E27FC236}">
                  <a16:creationId xmlns:a16="http://schemas.microsoft.com/office/drawing/2014/main" id="{69FAADC4-5C79-FAFE-D172-C27325728E90}"/>
                </a:ext>
              </a:extLst>
            </p:cNvPr>
            <p:cNvSpPr>
              <a:spLocks/>
            </p:cNvSpPr>
            <p:nvPr/>
          </p:nvSpPr>
          <p:spPr bwMode="auto">
            <a:xfrm rot="17724981">
              <a:off x="7447045" y="5333831"/>
              <a:ext cx="288603" cy="337647"/>
            </a:xfrm>
            <a:custGeom>
              <a:avLst/>
              <a:gdLst>
                <a:gd name="G0" fmla="+- 0 0 0"/>
                <a:gd name="G1" fmla="+- 20060 0 0"/>
                <a:gd name="G2" fmla="+- 21600 0 0"/>
                <a:gd name="T0" fmla="*/ 8010 w 17311"/>
                <a:gd name="T1" fmla="*/ 0 h 20060"/>
                <a:gd name="T2" fmla="*/ 17311 w 17311"/>
                <a:gd name="T3" fmla="*/ 7141 h 20060"/>
                <a:gd name="T4" fmla="*/ 0 w 17311"/>
                <a:gd name="T5" fmla="*/ 20060 h 200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311" h="20060" fill="none" extrusionOk="0">
                  <a:moveTo>
                    <a:pt x="8009" y="0"/>
                  </a:moveTo>
                  <a:cubicBezTo>
                    <a:pt x="11709" y="1477"/>
                    <a:pt x="14928" y="3948"/>
                    <a:pt x="17310" y="7141"/>
                  </a:cubicBezTo>
                </a:path>
                <a:path w="17311" h="20060" stroke="0" extrusionOk="0">
                  <a:moveTo>
                    <a:pt x="8009" y="0"/>
                  </a:moveTo>
                  <a:cubicBezTo>
                    <a:pt x="11709" y="1477"/>
                    <a:pt x="14928" y="3948"/>
                    <a:pt x="17310" y="7141"/>
                  </a:cubicBezTo>
                  <a:lnTo>
                    <a:pt x="0" y="20060"/>
                  </a:lnTo>
                  <a:close/>
                </a:path>
              </a:pathLst>
            </a:custGeom>
            <a:noFill/>
            <a:ln w="25400">
              <a:solidFill>
                <a:srgbClr val="339933"/>
              </a:solidFill>
              <a:round/>
              <a:headEnd/>
              <a:tailEnd/>
            </a:ln>
          </p:spPr>
          <p:txBody>
            <a:bodyPr lIns="74295" tIns="8890" rIns="74295" bIns="8890"/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50" name="Arc 376">
              <a:extLst>
                <a:ext uri="{FF2B5EF4-FFF2-40B4-BE49-F238E27FC236}">
                  <a16:creationId xmlns:a16="http://schemas.microsoft.com/office/drawing/2014/main" id="{051853D1-2090-5EF3-24F1-2A34C3C28E5D}"/>
                </a:ext>
              </a:extLst>
            </p:cNvPr>
            <p:cNvSpPr>
              <a:spLocks/>
            </p:cNvSpPr>
            <p:nvPr/>
          </p:nvSpPr>
          <p:spPr bwMode="auto">
            <a:xfrm rot="3849983" flipV="1">
              <a:off x="7442603" y="5009709"/>
              <a:ext cx="290823" cy="333204"/>
            </a:xfrm>
            <a:custGeom>
              <a:avLst/>
              <a:gdLst>
                <a:gd name="G0" fmla="+- 0 0 0"/>
                <a:gd name="G1" fmla="+- 20060 0 0"/>
                <a:gd name="G2" fmla="+- 21600 0 0"/>
                <a:gd name="T0" fmla="*/ 8010 w 17311"/>
                <a:gd name="T1" fmla="*/ 0 h 20060"/>
                <a:gd name="T2" fmla="*/ 17311 w 17311"/>
                <a:gd name="T3" fmla="*/ 7141 h 20060"/>
                <a:gd name="T4" fmla="*/ 0 w 17311"/>
                <a:gd name="T5" fmla="*/ 20060 h 200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311" h="20060" fill="none" extrusionOk="0">
                  <a:moveTo>
                    <a:pt x="8009" y="0"/>
                  </a:moveTo>
                  <a:cubicBezTo>
                    <a:pt x="11709" y="1477"/>
                    <a:pt x="14928" y="3948"/>
                    <a:pt x="17310" y="7141"/>
                  </a:cubicBezTo>
                </a:path>
                <a:path w="17311" h="20060" stroke="0" extrusionOk="0">
                  <a:moveTo>
                    <a:pt x="8009" y="0"/>
                  </a:moveTo>
                  <a:cubicBezTo>
                    <a:pt x="11709" y="1477"/>
                    <a:pt x="14928" y="3948"/>
                    <a:pt x="17310" y="7141"/>
                  </a:cubicBezTo>
                  <a:lnTo>
                    <a:pt x="0" y="20060"/>
                  </a:lnTo>
                  <a:close/>
                </a:path>
              </a:pathLst>
            </a:custGeom>
            <a:noFill/>
            <a:ln w="25400">
              <a:solidFill>
                <a:srgbClr val="339933"/>
              </a:solidFill>
              <a:round/>
              <a:headEnd/>
              <a:tailEnd/>
            </a:ln>
          </p:spPr>
          <p:txBody>
            <a:bodyPr lIns="74295" tIns="8890" rIns="74295" bIns="8890"/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51" name="Freeform 377">
              <a:extLst>
                <a:ext uri="{FF2B5EF4-FFF2-40B4-BE49-F238E27FC236}">
                  <a16:creationId xmlns:a16="http://schemas.microsoft.com/office/drawing/2014/main" id="{9489BA79-6B68-3FC6-9EA6-555790F40784}"/>
                </a:ext>
              </a:extLst>
            </p:cNvPr>
            <p:cNvSpPr>
              <a:spLocks/>
            </p:cNvSpPr>
            <p:nvPr/>
          </p:nvSpPr>
          <p:spPr bwMode="auto">
            <a:xfrm rot="10787483">
              <a:off x="7175952" y="5151891"/>
              <a:ext cx="171045" cy="37518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" y="687"/>
                </a:cxn>
                <a:cxn ang="0">
                  <a:pos x="312" y="687"/>
                </a:cxn>
                <a:cxn ang="0">
                  <a:pos x="258" y="501"/>
                </a:cxn>
                <a:cxn ang="0">
                  <a:pos x="246" y="345"/>
                </a:cxn>
                <a:cxn ang="0">
                  <a:pos x="261" y="171"/>
                </a:cxn>
                <a:cxn ang="0">
                  <a:pos x="306" y="0"/>
                </a:cxn>
                <a:cxn ang="0">
                  <a:pos x="0" y="0"/>
                </a:cxn>
              </a:cxnLst>
              <a:rect l="0" t="0" r="r" b="b"/>
              <a:pathLst>
                <a:path w="312" h="687">
                  <a:moveTo>
                    <a:pt x="0" y="0"/>
                  </a:moveTo>
                  <a:lnTo>
                    <a:pt x="3" y="687"/>
                  </a:lnTo>
                  <a:lnTo>
                    <a:pt x="312" y="687"/>
                  </a:lnTo>
                  <a:lnTo>
                    <a:pt x="258" y="501"/>
                  </a:lnTo>
                  <a:lnTo>
                    <a:pt x="246" y="345"/>
                  </a:lnTo>
                  <a:lnTo>
                    <a:pt x="261" y="171"/>
                  </a:lnTo>
                  <a:lnTo>
                    <a:pt x="30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FFFF"/>
            </a:solidFill>
            <a:ln w="25400" cmpd="sng">
              <a:solidFill>
                <a:srgbClr val="000000"/>
              </a:solidFill>
              <a:round/>
              <a:headEnd/>
              <a:tailEnd/>
            </a:ln>
          </p:spPr>
          <p:txBody>
            <a:bodyPr lIns="74295" tIns="8890" rIns="74295" bIns="8890"/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52" name="Line 378">
              <a:extLst>
                <a:ext uri="{FF2B5EF4-FFF2-40B4-BE49-F238E27FC236}">
                  <a16:creationId xmlns:a16="http://schemas.microsoft.com/office/drawing/2014/main" id="{E7A69726-A52D-A977-366D-CB293642C28E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0787483">
              <a:off x="7349218" y="5140790"/>
              <a:ext cx="0" cy="397384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 lIns="74295" tIns="8890" rIns="74295" bIns="8890"/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53" name="Line 379">
              <a:extLst>
                <a:ext uri="{FF2B5EF4-FFF2-40B4-BE49-F238E27FC236}">
                  <a16:creationId xmlns:a16="http://schemas.microsoft.com/office/drawing/2014/main" id="{6B15A27F-2C1D-4F86-2EF3-1754A0235E75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0787483">
              <a:off x="7178173" y="5524854"/>
              <a:ext cx="179930" cy="444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 lIns="74295" tIns="8890" rIns="74295" bIns="8890"/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54" name="Line 380">
              <a:extLst>
                <a:ext uri="{FF2B5EF4-FFF2-40B4-BE49-F238E27FC236}">
                  <a16:creationId xmlns:a16="http://schemas.microsoft.com/office/drawing/2014/main" id="{DB42868F-A6DD-B3F5-1AE1-F6D1A2D60FD1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0787483">
              <a:off x="7169288" y="5151891"/>
              <a:ext cx="191037" cy="444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 lIns="74295" tIns="8890" rIns="74295" bIns="8890"/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55" name="Arc 381">
              <a:extLst>
                <a:ext uri="{FF2B5EF4-FFF2-40B4-BE49-F238E27FC236}">
                  <a16:creationId xmlns:a16="http://schemas.microsoft.com/office/drawing/2014/main" id="{E2EECB7F-217E-8696-0070-8A29B0F0E5EF}"/>
                </a:ext>
              </a:extLst>
            </p:cNvPr>
            <p:cNvSpPr>
              <a:spLocks/>
            </p:cNvSpPr>
            <p:nvPr/>
          </p:nvSpPr>
          <p:spPr bwMode="auto">
            <a:xfrm rot="2715983">
              <a:off x="6762928" y="5085135"/>
              <a:ext cx="495065" cy="513134"/>
            </a:xfrm>
            <a:custGeom>
              <a:avLst/>
              <a:gdLst>
                <a:gd name="G0" fmla="+- 0 0 0"/>
                <a:gd name="G1" fmla="+- 19786 0 0"/>
                <a:gd name="G2" fmla="+- 21600 0 0"/>
                <a:gd name="T0" fmla="*/ 8665 w 19558"/>
                <a:gd name="T1" fmla="*/ 0 h 19786"/>
                <a:gd name="T2" fmla="*/ 19558 w 19558"/>
                <a:gd name="T3" fmla="*/ 10618 h 19786"/>
                <a:gd name="T4" fmla="*/ 0 w 19558"/>
                <a:gd name="T5" fmla="*/ 19786 h 197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558" h="19786" fill="none" extrusionOk="0">
                  <a:moveTo>
                    <a:pt x="8664" y="0"/>
                  </a:moveTo>
                  <a:cubicBezTo>
                    <a:pt x="13463" y="2101"/>
                    <a:pt x="17334" y="5875"/>
                    <a:pt x="19557" y="10618"/>
                  </a:cubicBezTo>
                </a:path>
                <a:path w="19558" h="19786" stroke="0" extrusionOk="0">
                  <a:moveTo>
                    <a:pt x="8664" y="0"/>
                  </a:moveTo>
                  <a:cubicBezTo>
                    <a:pt x="13463" y="2101"/>
                    <a:pt x="17334" y="5875"/>
                    <a:pt x="19557" y="10618"/>
                  </a:cubicBezTo>
                  <a:lnTo>
                    <a:pt x="0" y="19786"/>
                  </a:lnTo>
                  <a:close/>
                </a:path>
              </a:pathLst>
            </a:cu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 lIns="74295" tIns="8890" rIns="74295" bIns="8890"/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56" name="Arc 382">
              <a:extLst>
                <a:ext uri="{FF2B5EF4-FFF2-40B4-BE49-F238E27FC236}">
                  <a16:creationId xmlns:a16="http://schemas.microsoft.com/office/drawing/2014/main" id="{8196E4AD-7595-2F1E-7E1B-57217E814F8D}"/>
                </a:ext>
              </a:extLst>
            </p:cNvPr>
            <p:cNvSpPr>
              <a:spLocks/>
            </p:cNvSpPr>
            <p:nvPr/>
          </p:nvSpPr>
          <p:spPr bwMode="auto">
            <a:xfrm rot="13450946" flipH="1" flipV="1">
              <a:off x="7187059" y="5160771"/>
              <a:ext cx="350975" cy="357423"/>
            </a:xfrm>
            <a:custGeom>
              <a:avLst/>
              <a:gdLst>
                <a:gd name="G0" fmla="+- 0 0 0"/>
                <a:gd name="G1" fmla="+- 20823 0 0"/>
                <a:gd name="G2" fmla="+- 21600 0 0"/>
                <a:gd name="T0" fmla="*/ 5743 w 20700"/>
                <a:gd name="T1" fmla="*/ 0 h 20823"/>
                <a:gd name="T2" fmla="*/ 20700 w 20700"/>
                <a:gd name="T3" fmla="*/ 14655 h 20823"/>
                <a:gd name="T4" fmla="*/ 0 w 20700"/>
                <a:gd name="T5" fmla="*/ 20823 h 208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700" h="20823" fill="none" extrusionOk="0">
                  <a:moveTo>
                    <a:pt x="5742" y="0"/>
                  </a:moveTo>
                  <a:cubicBezTo>
                    <a:pt x="12921" y="1980"/>
                    <a:pt x="18574" y="7518"/>
                    <a:pt x="20700" y="14654"/>
                  </a:cubicBezTo>
                </a:path>
                <a:path w="20700" h="20823" stroke="0" extrusionOk="0">
                  <a:moveTo>
                    <a:pt x="5742" y="0"/>
                  </a:moveTo>
                  <a:cubicBezTo>
                    <a:pt x="12921" y="1980"/>
                    <a:pt x="18574" y="7518"/>
                    <a:pt x="20700" y="14654"/>
                  </a:cubicBezTo>
                  <a:lnTo>
                    <a:pt x="0" y="20823"/>
                  </a:lnTo>
                  <a:close/>
                </a:path>
              </a:pathLst>
            </a:cu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 lIns="74295" tIns="8890" rIns="74295" bIns="8890"/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57" name="Arc 383">
              <a:extLst>
                <a:ext uri="{FF2B5EF4-FFF2-40B4-BE49-F238E27FC236}">
                  <a16:creationId xmlns:a16="http://schemas.microsoft.com/office/drawing/2014/main" id="{766A9735-3D22-65BA-DE13-CE577E603342}"/>
                </a:ext>
              </a:extLst>
            </p:cNvPr>
            <p:cNvSpPr>
              <a:spLocks/>
            </p:cNvSpPr>
            <p:nvPr/>
          </p:nvSpPr>
          <p:spPr bwMode="auto">
            <a:xfrm rot="13450946">
              <a:off x="7344775" y="5149670"/>
              <a:ext cx="348753" cy="357423"/>
            </a:xfrm>
            <a:custGeom>
              <a:avLst/>
              <a:gdLst>
                <a:gd name="G0" fmla="+- 0 0 0"/>
                <a:gd name="G1" fmla="+- 20823 0 0"/>
                <a:gd name="G2" fmla="+- 21600 0 0"/>
                <a:gd name="T0" fmla="*/ 5743 w 20700"/>
                <a:gd name="T1" fmla="*/ 0 h 20823"/>
                <a:gd name="T2" fmla="*/ 20700 w 20700"/>
                <a:gd name="T3" fmla="*/ 14655 h 20823"/>
                <a:gd name="T4" fmla="*/ 0 w 20700"/>
                <a:gd name="T5" fmla="*/ 20823 h 208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700" h="20823" fill="none" extrusionOk="0">
                  <a:moveTo>
                    <a:pt x="5742" y="0"/>
                  </a:moveTo>
                  <a:cubicBezTo>
                    <a:pt x="12921" y="1980"/>
                    <a:pt x="18574" y="7518"/>
                    <a:pt x="20700" y="14654"/>
                  </a:cubicBezTo>
                </a:path>
                <a:path w="20700" h="20823" stroke="0" extrusionOk="0">
                  <a:moveTo>
                    <a:pt x="5742" y="0"/>
                  </a:moveTo>
                  <a:cubicBezTo>
                    <a:pt x="12921" y="1980"/>
                    <a:pt x="18574" y="7518"/>
                    <a:pt x="20700" y="14654"/>
                  </a:cubicBezTo>
                  <a:lnTo>
                    <a:pt x="0" y="20823"/>
                  </a:lnTo>
                  <a:close/>
                </a:path>
              </a:pathLst>
            </a:cu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 lIns="74295" tIns="8890" rIns="74295" bIns="8890"/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58" name="Arc 384">
              <a:extLst>
                <a:ext uri="{FF2B5EF4-FFF2-40B4-BE49-F238E27FC236}">
                  <a16:creationId xmlns:a16="http://schemas.microsoft.com/office/drawing/2014/main" id="{711635E7-D7EB-FEFE-C1B3-9552268B72DF}"/>
                </a:ext>
              </a:extLst>
            </p:cNvPr>
            <p:cNvSpPr>
              <a:spLocks/>
            </p:cNvSpPr>
            <p:nvPr/>
          </p:nvSpPr>
          <p:spPr bwMode="auto">
            <a:xfrm rot="13450946">
              <a:off x="7598010" y="5265112"/>
              <a:ext cx="135503" cy="137641"/>
            </a:xfrm>
            <a:custGeom>
              <a:avLst/>
              <a:gdLst>
                <a:gd name="G0" fmla="+- 0 0 0"/>
                <a:gd name="G1" fmla="+- 20823 0 0"/>
                <a:gd name="G2" fmla="+- 21600 0 0"/>
                <a:gd name="T0" fmla="*/ 5743 w 20700"/>
                <a:gd name="T1" fmla="*/ 0 h 20823"/>
                <a:gd name="T2" fmla="*/ 20700 w 20700"/>
                <a:gd name="T3" fmla="*/ 14655 h 20823"/>
                <a:gd name="T4" fmla="*/ 0 w 20700"/>
                <a:gd name="T5" fmla="*/ 20823 h 208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700" h="20823" fill="none" extrusionOk="0">
                  <a:moveTo>
                    <a:pt x="5742" y="0"/>
                  </a:moveTo>
                  <a:cubicBezTo>
                    <a:pt x="12921" y="1980"/>
                    <a:pt x="18574" y="7518"/>
                    <a:pt x="20700" y="14654"/>
                  </a:cubicBezTo>
                </a:path>
                <a:path w="20700" h="20823" stroke="0" extrusionOk="0">
                  <a:moveTo>
                    <a:pt x="5742" y="0"/>
                  </a:moveTo>
                  <a:cubicBezTo>
                    <a:pt x="12921" y="1980"/>
                    <a:pt x="18574" y="7518"/>
                    <a:pt x="20700" y="14654"/>
                  </a:cubicBezTo>
                  <a:lnTo>
                    <a:pt x="0" y="20823"/>
                  </a:lnTo>
                  <a:close/>
                </a:path>
              </a:pathLst>
            </a:cu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 lIns="74295" tIns="8890" rIns="74295" bIns="8890"/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59" name="Arc 385">
              <a:extLst>
                <a:ext uri="{FF2B5EF4-FFF2-40B4-BE49-F238E27FC236}">
                  <a16:creationId xmlns:a16="http://schemas.microsoft.com/office/drawing/2014/main" id="{A7F0017F-7C22-870A-BED1-22550C35B4C4}"/>
                </a:ext>
              </a:extLst>
            </p:cNvPr>
            <p:cNvSpPr>
              <a:spLocks/>
            </p:cNvSpPr>
            <p:nvPr/>
          </p:nvSpPr>
          <p:spPr bwMode="auto">
            <a:xfrm rot="13450946" flipH="1" flipV="1">
              <a:off x="7464729" y="5269552"/>
              <a:ext cx="137724" cy="142081"/>
            </a:xfrm>
            <a:custGeom>
              <a:avLst/>
              <a:gdLst>
                <a:gd name="G0" fmla="+- 0 0 0"/>
                <a:gd name="G1" fmla="+- 20823 0 0"/>
                <a:gd name="G2" fmla="+- 21600 0 0"/>
                <a:gd name="T0" fmla="*/ 5743 w 20700"/>
                <a:gd name="T1" fmla="*/ 0 h 20823"/>
                <a:gd name="T2" fmla="*/ 20700 w 20700"/>
                <a:gd name="T3" fmla="*/ 14655 h 20823"/>
                <a:gd name="T4" fmla="*/ 0 w 20700"/>
                <a:gd name="T5" fmla="*/ 20823 h 208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700" h="20823" fill="none" extrusionOk="0">
                  <a:moveTo>
                    <a:pt x="5742" y="0"/>
                  </a:moveTo>
                  <a:cubicBezTo>
                    <a:pt x="12921" y="1980"/>
                    <a:pt x="18574" y="7518"/>
                    <a:pt x="20700" y="14654"/>
                  </a:cubicBezTo>
                </a:path>
                <a:path w="20700" h="20823" stroke="0" extrusionOk="0">
                  <a:moveTo>
                    <a:pt x="5742" y="0"/>
                  </a:moveTo>
                  <a:cubicBezTo>
                    <a:pt x="12921" y="1980"/>
                    <a:pt x="18574" y="7518"/>
                    <a:pt x="20700" y="14654"/>
                  </a:cubicBezTo>
                  <a:lnTo>
                    <a:pt x="0" y="20823"/>
                  </a:lnTo>
                  <a:close/>
                </a:path>
              </a:pathLst>
            </a:cu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 lIns="74295" tIns="8890" rIns="74295" bIns="8890"/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60" name="Line 386">
              <a:extLst>
                <a:ext uri="{FF2B5EF4-FFF2-40B4-BE49-F238E27FC236}">
                  <a16:creationId xmlns:a16="http://schemas.microsoft.com/office/drawing/2014/main" id="{3CA7F90E-0D26-9F5C-398D-3431661DB103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4380151">
              <a:off x="8093373" y="4736589"/>
              <a:ext cx="0" cy="522019"/>
            </a:xfrm>
            <a:prstGeom prst="line">
              <a:avLst/>
            </a:prstGeom>
            <a:noFill/>
            <a:ln w="50800">
              <a:solidFill>
                <a:srgbClr val="339933"/>
              </a:solidFill>
              <a:round/>
              <a:headEnd/>
              <a:tailEnd/>
            </a:ln>
            <a:effectLst/>
          </p:spPr>
          <p:txBody>
            <a:bodyPr lIns="74295" tIns="8890" rIns="74295" bIns="8890"/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61" name="Line 387">
              <a:extLst>
                <a:ext uri="{FF2B5EF4-FFF2-40B4-BE49-F238E27FC236}">
                  <a16:creationId xmlns:a16="http://schemas.microsoft.com/office/drawing/2014/main" id="{3B6E49B8-3099-7CD9-6C14-3ADC0FC52182}"/>
                </a:ext>
              </a:extLst>
            </p:cNvPr>
            <p:cNvSpPr>
              <a:spLocks noChangeShapeType="1"/>
            </p:cNvSpPr>
            <p:nvPr/>
          </p:nvSpPr>
          <p:spPr bwMode="auto">
            <a:xfrm rot="436">
              <a:off x="7751284" y="5320612"/>
              <a:ext cx="0" cy="515045"/>
            </a:xfrm>
            <a:prstGeom prst="line">
              <a:avLst/>
            </a:prstGeom>
            <a:noFill/>
            <a:ln w="50800">
              <a:solidFill>
                <a:srgbClr val="339933"/>
              </a:solidFill>
              <a:round/>
              <a:headEnd/>
              <a:tailEnd/>
            </a:ln>
            <a:effectLst/>
          </p:spPr>
          <p:txBody>
            <a:bodyPr lIns="74295" tIns="8890" rIns="74295" bIns="8890"/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162" name="Group 388">
              <a:extLst>
                <a:ext uri="{FF2B5EF4-FFF2-40B4-BE49-F238E27FC236}">
                  <a16:creationId xmlns:a16="http://schemas.microsoft.com/office/drawing/2014/main" id="{6D9FC956-4A8C-3A8F-7CCE-C4FC3D80B1FD}"/>
                </a:ext>
              </a:extLst>
            </p:cNvPr>
            <p:cNvGrpSpPr>
              <a:grpSpLocks/>
            </p:cNvGrpSpPr>
            <p:nvPr/>
          </p:nvGrpSpPr>
          <p:grpSpPr bwMode="auto">
            <a:xfrm rot="33448">
              <a:off x="7629109" y="5824557"/>
              <a:ext cx="226579" cy="179822"/>
              <a:chOff x="5504" y="8144"/>
              <a:chExt cx="291" cy="236"/>
            </a:xfrm>
            <a:solidFill>
              <a:srgbClr val="0066FF"/>
            </a:solidFill>
          </p:grpSpPr>
          <p:sp>
            <p:nvSpPr>
              <p:cNvPr id="176" name="Rectangle 389">
                <a:extLst>
                  <a:ext uri="{FF2B5EF4-FFF2-40B4-BE49-F238E27FC236}">
                    <a16:creationId xmlns:a16="http://schemas.microsoft.com/office/drawing/2014/main" id="{7C5EA6FA-629E-9ECC-BD2C-EF4B13FF0BC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77" y="8233"/>
                <a:ext cx="155" cy="147"/>
              </a:xfrm>
              <a:prstGeom prst="rect">
                <a:avLst/>
              </a:prstGeom>
              <a:grpFill/>
              <a:ln w="254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74295" tIns="8890" rIns="74295" bIns="8890"/>
              <a:lstStyle/>
              <a:p>
                <a:pPr marL="0" marR="0" lvl="0" indent="0" algn="l" defTabSz="4572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7" name="Rectangle 390">
                <a:extLst>
                  <a:ext uri="{FF2B5EF4-FFF2-40B4-BE49-F238E27FC236}">
                    <a16:creationId xmlns:a16="http://schemas.microsoft.com/office/drawing/2014/main" id="{51F84E09-D146-CD64-6C35-69AA805DB9F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04" y="8144"/>
                <a:ext cx="291" cy="106"/>
              </a:xfrm>
              <a:prstGeom prst="rect">
                <a:avLst/>
              </a:prstGeom>
              <a:grpFill/>
              <a:ln w="254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74295" tIns="8890" rIns="74295" bIns="8890"/>
              <a:lstStyle/>
              <a:p>
                <a:pPr marL="0" marR="0" lvl="0" indent="0" algn="l" defTabSz="4572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63" name="Group 391">
              <a:extLst>
                <a:ext uri="{FF2B5EF4-FFF2-40B4-BE49-F238E27FC236}">
                  <a16:creationId xmlns:a16="http://schemas.microsoft.com/office/drawing/2014/main" id="{B819360D-B6D5-1502-FC4A-767978B3C0A6}"/>
                </a:ext>
              </a:extLst>
            </p:cNvPr>
            <p:cNvGrpSpPr>
              <a:grpSpLocks/>
            </p:cNvGrpSpPr>
            <p:nvPr/>
          </p:nvGrpSpPr>
          <p:grpSpPr bwMode="auto">
            <a:xfrm rot="14380151">
              <a:off x="8264484" y="4750013"/>
              <a:ext cx="219782" cy="177709"/>
              <a:chOff x="5504" y="8144"/>
              <a:chExt cx="291" cy="236"/>
            </a:xfrm>
            <a:solidFill>
              <a:srgbClr val="0066FF"/>
            </a:solidFill>
          </p:grpSpPr>
          <p:sp>
            <p:nvSpPr>
              <p:cNvPr id="174" name="Rectangle 392">
                <a:extLst>
                  <a:ext uri="{FF2B5EF4-FFF2-40B4-BE49-F238E27FC236}">
                    <a16:creationId xmlns:a16="http://schemas.microsoft.com/office/drawing/2014/main" id="{7F78F3E0-DE10-ADB1-7133-3682D7AB7DE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77" y="8233"/>
                <a:ext cx="155" cy="147"/>
              </a:xfrm>
              <a:prstGeom prst="rect">
                <a:avLst/>
              </a:prstGeom>
              <a:grpFill/>
              <a:ln w="254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74295" tIns="8890" rIns="74295" bIns="8890"/>
              <a:lstStyle/>
              <a:p>
                <a:pPr marL="0" marR="0" lvl="0" indent="0" algn="l" defTabSz="4572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5" name="Rectangle 393">
                <a:extLst>
                  <a:ext uri="{FF2B5EF4-FFF2-40B4-BE49-F238E27FC236}">
                    <a16:creationId xmlns:a16="http://schemas.microsoft.com/office/drawing/2014/main" id="{1DA41F33-7B69-F0B5-1FE1-6489CE94D12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04" y="8144"/>
                <a:ext cx="291" cy="106"/>
              </a:xfrm>
              <a:prstGeom prst="rect">
                <a:avLst/>
              </a:prstGeom>
              <a:grpFill/>
              <a:ln w="254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74295" tIns="8890" rIns="74295" bIns="8890"/>
              <a:lstStyle/>
              <a:p>
                <a:pPr marL="0" marR="0" lvl="0" indent="0" algn="l" defTabSz="4572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164" name="Rectangle 394">
              <a:extLst>
                <a:ext uri="{FF2B5EF4-FFF2-40B4-BE49-F238E27FC236}">
                  <a16:creationId xmlns:a16="http://schemas.microsoft.com/office/drawing/2014/main" id="{60CB5790-7ACD-A60B-5F40-A13D8875BE5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7952111">
              <a:off x="8006754" y="5147345"/>
              <a:ext cx="46620" cy="350975"/>
            </a:xfrm>
            <a:prstGeom prst="rect">
              <a:avLst/>
            </a:prstGeom>
            <a:solidFill>
              <a:srgbClr val="00FFFF"/>
            </a:solidFill>
            <a:ln w="25400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74295" tIns="8890" rIns="74295" bIns="8890"/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65" name="Rectangle 395">
              <a:extLst>
                <a:ext uri="{FF2B5EF4-FFF2-40B4-BE49-F238E27FC236}">
                  <a16:creationId xmlns:a16="http://schemas.microsoft.com/office/drawing/2014/main" id="{294FEA23-8041-CE81-409C-33E96C855FA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7059460">
              <a:off x="7875691" y="5049717"/>
              <a:ext cx="37740" cy="175487"/>
            </a:xfrm>
            <a:prstGeom prst="rect">
              <a:avLst/>
            </a:prstGeom>
            <a:solidFill>
              <a:srgbClr val="00FFFF"/>
            </a:solidFill>
            <a:ln w="25400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74295" tIns="8890" rIns="74295" bIns="8890"/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66" name="Rectangle 396">
              <a:extLst>
                <a:ext uri="{FF2B5EF4-FFF2-40B4-BE49-F238E27FC236}">
                  <a16:creationId xmlns:a16="http://schemas.microsoft.com/office/drawing/2014/main" id="{2B31B285-6E9D-C8AE-FDF0-03593A3E9A2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8915710">
              <a:off x="7751284" y="5256232"/>
              <a:ext cx="37763" cy="175382"/>
            </a:xfrm>
            <a:prstGeom prst="rect">
              <a:avLst/>
            </a:prstGeom>
            <a:solidFill>
              <a:srgbClr val="00FFFF"/>
            </a:solidFill>
            <a:ln w="25400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74295" tIns="8890" rIns="74295" bIns="8890"/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67" name="台形 166">
              <a:extLst>
                <a:ext uri="{FF2B5EF4-FFF2-40B4-BE49-F238E27FC236}">
                  <a16:creationId xmlns:a16="http://schemas.microsoft.com/office/drawing/2014/main" id="{8A255F9F-AE87-F02A-986D-8F6C2C163B7A}"/>
                </a:ext>
              </a:extLst>
            </p:cNvPr>
            <p:cNvSpPr/>
            <p:nvPr/>
          </p:nvSpPr>
          <p:spPr>
            <a:xfrm rot="16200000">
              <a:off x="3390101" y="5233637"/>
              <a:ext cx="201335" cy="201336"/>
            </a:xfrm>
            <a:prstGeom prst="trapezoid">
              <a:avLst/>
            </a:prstGeom>
            <a:solidFill>
              <a:srgbClr val="FF9933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68" name="台形 167">
              <a:extLst>
                <a:ext uri="{FF2B5EF4-FFF2-40B4-BE49-F238E27FC236}">
                  <a16:creationId xmlns:a16="http://schemas.microsoft.com/office/drawing/2014/main" id="{EFA4095C-6ED9-5E84-B7C3-C54FADCCC425}"/>
                </a:ext>
              </a:extLst>
            </p:cNvPr>
            <p:cNvSpPr/>
            <p:nvPr/>
          </p:nvSpPr>
          <p:spPr>
            <a:xfrm flipV="1">
              <a:off x="4396037" y="6235835"/>
              <a:ext cx="201335" cy="201336"/>
            </a:xfrm>
            <a:prstGeom prst="trapezoid">
              <a:avLst/>
            </a:prstGeom>
            <a:solidFill>
              <a:srgbClr val="FF9933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69" name="台形 168">
              <a:extLst>
                <a:ext uri="{FF2B5EF4-FFF2-40B4-BE49-F238E27FC236}">
                  <a16:creationId xmlns:a16="http://schemas.microsoft.com/office/drawing/2014/main" id="{14678625-43F4-A76B-CBA8-224785F29393}"/>
                </a:ext>
              </a:extLst>
            </p:cNvPr>
            <p:cNvSpPr/>
            <p:nvPr/>
          </p:nvSpPr>
          <p:spPr>
            <a:xfrm rot="3613017">
              <a:off x="8785250" y="4747930"/>
              <a:ext cx="201335" cy="201336"/>
            </a:xfrm>
            <a:prstGeom prst="trapezoid">
              <a:avLst/>
            </a:prstGeom>
            <a:solidFill>
              <a:srgbClr val="FF9933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70" name="台形 169">
              <a:extLst>
                <a:ext uri="{FF2B5EF4-FFF2-40B4-BE49-F238E27FC236}">
                  <a16:creationId xmlns:a16="http://schemas.microsoft.com/office/drawing/2014/main" id="{1303BDB2-3978-E1EB-F821-8DFECC3A4382}"/>
                </a:ext>
              </a:extLst>
            </p:cNvPr>
            <p:cNvSpPr/>
            <p:nvPr/>
          </p:nvSpPr>
          <p:spPr>
            <a:xfrm rot="12616105" flipV="1">
              <a:off x="6647367" y="1311586"/>
              <a:ext cx="201335" cy="201336"/>
            </a:xfrm>
            <a:prstGeom prst="trapezoid">
              <a:avLst/>
            </a:prstGeom>
            <a:solidFill>
              <a:srgbClr val="FF9933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71" name="台形 170">
              <a:extLst>
                <a:ext uri="{FF2B5EF4-FFF2-40B4-BE49-F238E27FC236}">
                  <a16:creationId xmlns:a16="http://schemas.microsoft.com/office/drawing/2014/main" id="{76304BB1-4BF7-1008-E15A-692317F8AB06}"/>
                </a:ext>
              </a:extLst>
            </p:cNvPr>
            <p:cNvSpPr/>
            <p:nvPr/>
          </p:nvSpPr>
          <p:spPr>
            <a:xfrm rot="19800653" flipV="1">
              <a:off x="8413489" y="6092350"/>
              <a:ext cx="201335" cy="201336"/>
            </a:xfrm>
            <a:prstGeom prst="trapezoid">
              <a:avLst/>
            </a:prstGeom>
            <a:solidFill>
              <a:srgbClr val="FF9933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72" name="台形 171">
              <a:extLst>
                <a:ext uri="{FF2B5EF4-FFF2-40B4-BE49-F238E27FC236}">
                  <a16:creationId xmlns:a16="http://schemas.microsoft.com/office/drawing/2014/main" id="{90B598AB-554C-ECE4-944F-5AEE99074E17}"/>
                </a:ext>
              </a:extLst>
            </p:cNvPr>
            <p:cNvSpPr/>
            <p:nvPr/>
          </p:nvSpPr>
          <p:spPr>
            <a:xfrm rot="7260726" flipV="1">
              <a:off x="5285095" y="1658788"/>
              <a:ext cx="201335" cy="201336"/>
            </a:xfrm>
            <a:prstGeom prst="trapezoid">
              <a:avLst/>
            </a:prstGeom>
            <a:solidFill>
              <a:srgbClr val="FF9933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73" name="Line 192">
              <a:extLst>
                <a:ext uri="{FF2B5EF4-FFF2-40B4-BE49-F238E27FC236}">
                  <a16:creationId xmlns:a16="http://schemas.microsoft.com/office/drawing/2014/main" id="{5384E586-097C-CBCE-6391-C8C43B3D7628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8007332">
              <a:off x="4934751" y="4780331"/>
              <a:ext cx="187325" cy="1588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 lIns="74295" tIns="8890" rIns="74295" bIns="8890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/>
                <a:cs typeface="+mn-cs"/>
              </a:endParaRPr>
            </a:p>
          </p:txBody>
        </p:sp>
      </p:grpSp>
      <p:sp>
        <p:nvSpPr>
          <p:cNvPr id="7" name="Text Box 211">
            <a:extLst>
              <a:ext uri="{FF2B5EF4-FFF2-40B4-BE49-F238E27FC236}">
                <a16:creationId xmlns:a16="http://schemas.microsoft.com/office/drawing/2014/main" id="{CCFDDDA2-58EC-11E5-2D52-56FB96A1FB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03206" y="5062925"/>
            <a:ext cx="1262622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4295" tIns="8890" rIns="74295" bIns="8890"/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/>
                <a:cs typeface="+mn-cs"/>
              </a:rPr>
              <a:t>Thruster</a:t>
            </a:r>
          </a:p>
        </p:txBody>
      </p:sp>
      <p:sp>
        <p:nvSpPr>
          <p:cNvPr id="8" name="Text Box 216">
            <a:extLst>
              <a:ext uri="{FF2B5EF4-FFF2-40B4-BE49-F238E27FC236}">
                <a16:creationId xmlns:a16="http://schemas.microsoft.com/office/drawing/2014/main" id="{9BED1C80-FC84-6016-208C-0F3CDE7B246F}"/>
              </a:ext>
            </a:extLst>
          </p:cNvPr>
          <p:cNvSpPr txBox="1">
            <a:spLocks noChangeArrowheads="1"/>
          </p:cNvSpPr>
          <p:nvPr/>
        </p:nvSpPr>
        <p:spPr bwMode="auto">
          <a:xfrm rot="3568906">
            <a:off x="4388228" y="3985730"/>
            <a:ext cx="1292239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4295" tIns="8890" rIns="74295" bIns="8890"/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b="1" dirty="0">
                <a:latin typeface="Arial" charset="0"/>
                <a:ea typeface="ＭＳ Ｐゴシック"/>
              </a:rPr>
              <a:t>FP</a:t>
            </a: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charset="0"/>
                <a:ea typeface="ＭＳ Ｐゴシック"/>
                <a:cs typeface="+mn-cs"/>
              </a:rPr>
              <a:t> cavity</a:t>
            </a:r>
          </a:p>
        </p:txBody>
      </p:sp>
      <p:sp>
        <p:nvSpPr>
          <p:cNvPr id="9" name="Text Box 215">
            <a:extLst>
              <a:ext uri="{FF2B5EF4-FFF2-40B4-BE49-F238E27FC236}">
                <a16:creationId xmlns:a16="http://schemas.microsoft.com/office/drawing/2014/main" id="{5E32A6AF-77A2-D870-8979-618B7390C18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26083" y="5946600"/>
            <a:ext cx="1591869" cy="6791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0" marR="0" lvl="0" indent="0" algn="ctr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charset="0"/>
                <a:ea typeface="ＭＳ Ｐゴシック"/>
                <a:cs typeface="+mn-cs"/>
              </a:rPr>
              <a:t>Drag-free spacecraft</a:t>
            </a:r>
          </a:p>
        </p:txBody>
      </p:sp>
      <p:sp>
        <p:nvSpPr>
          <p:cNvPr id="10" name="Text Box 218">
            <a:extLst>
              <a:ext uri="{FF2B5EF4-FFF2-40B4-BE49-F238E27FC236}">
                <a16:creationId xmlns:a16="http://schemas.microsoft.com/office/drawing/2014/main" id="{F46E1D68-D986-F523-B44F-FD202A54964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4996" y="3141751"/>
            <a:ext cx="2628264" cy="10946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0" marR="0" lvl="0" indent="0" algn="just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/>
                <a:cs typeface="+mn-cs"/>
              </a:rPr>
              <a:t>Mirror</a:t>
            </a:r>
          </a:p>
          <a:p>
            <a:pPr marL="0" marR="0" lvl="0" indent="0" algn="just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/>
                <a:cs typeface="+mn-cs"/>
              </a:rPr>
              <a:t>d: 0.3 m </a:t>
            </a: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Arial" charset="0"/>
                <a:ea typeface="ＭＳ Ｐゴシック"/>
                <a:cs typeface="+mn-cs"/>
              </a:rPr>
              <a:t>(1 m)</a:t>
            </a:r>
          </a:p>
          <a:p>
            <a:pPr marL="0" marR="0" lvl="0" indent="0" algn="just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b="1" dirty="0">
                <a:solidFill>
                  <a:srgbClr val="000000"/>
                </a:solidFill>
                <a:latin typeface="Arial" charset="0"/>
                <a:ea typeface="ＭＳ Ｐゴシック"/>
              </a:rPr>
              <a:t>M: 30 kg </a:t>
            </a:r>
            <a:r>
              <a:rPr kumimoji="1" lang="en-US" altLang="ja-JP" sz="2000" b="1" dirty="0">
                <a:solidFill>
                  <a:schemeClr val="bg1">
                    <a:lumMod val="50000"/>
                  </a:schemeClr>
                </a:solidFill>
                <a:latin typeface="Arial" charset="0"/>
                <a:ea typeface="ＭＳ Ｐゴシック"/>
              </a:rPr>
              <a:t>(100 kg)</a:t>
            </a:r>
            <a:endParaRPr kumimoji="1" lang="en-US" altLang="ja-JP" sz="2000" b="1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Arial" charset="0"/>
              <a:ea typeface="ＭＳ Ｐゴシック"/>
              <a:cs typeface="+mn-cs"/>
            </a:endParaRPr>
          </a:p>
        </p:txBody>
      </p:sp>
      <p:sp>
        <p:nvSpPr>
          <p:cNvPr id="11" name="Text Box 211">
            <a:extLst>
              <a:ext uri="{FF2B5EF4-FFF2-40B4-BE49-F238E27FC236}">
                <a16:creationId xmlns:a16="http://schemas.microsoft.com/office/drawing/2014/main" id="{7FE66088-F32F-1272-66FB-674C535AF1E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4323" y="5781812"/>
            <a:ext cx="1883258" cy="9377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4295" tIns="8890" rIns="74295" bIns="8890"/>
          <a:lstStyle/>
          <a:p>
            <a:pPr marL="0" marR="0" lvl="0" indent="0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b="1" dirty="0">
                <a:solidFill>
                  <a:srgbClr val="000000"/>
                </a:solidFill>
                <a:latin typeface="Arial" charset="0"/>
                <a:ea typeface="ＭＳ Ｐゴシック"/>
              </a:rPr>
              <a:t>Laser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en-US" altLang="ja-JP" sz="2000" b="1" dirty="0">
                <a:solidFill>
                  <a:srgbClr val="000000"/>
                </a:solidFill>
                <a:latin typeface="Arial" charset="0"/>
                <a:ea typeface="ＭＳ Ｐゴシック"/>
              </a:rPr>
              <a:t>P: 1 W </a:t>
            </a:r>
            <a:r>
              <a:rPr kumimoji="1" lang="en-US" altLang="ja-JP" sz="2000" b="1" dirty="0">
                <a:solidFill>
                  <a:schemeClr val="bg1">
                    <a:lumMod val="50000"/>
                  </a:schemeClr>
                </a:solidFill>
                <a:latin typeface="Arial" charset="0"/>
                <a:ea typeface="ＭＳ Ｐゴシック"/>
              </a:rPr>
              <a:t>(10 W)</a:t>
            </a:r>
          </a:p>
          <a:p>
            <a:pPr marL="0" marR="0" lvl="0" indent="0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/>
                <a:cs typeface="+mn-cs"/>
                <a:sym typeface="Symbol" panose="05050102010706020507" pitchFamily="18" charset="2"/>
              </a:rPr>
              <a:t>: </a:t>
            </a: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/>
                <a:cs typeface="+mn-cs"/>
              </a:rPr>
              <a:t>0.515 </a:t>
            </a: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/>
                <a:cs typeface="+mn-cs"/>
                <a:sym typeface="Symbol" panose="05050102010706020507" pitchFamily="18" charset="2"/>
              </a:rPr>
              <a:t></a:t>
            </a: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/>
                <a:cs typeface="+mn-cs"/>
              </a:rPr>
              <a:t>m</a:t>
            </a:r>
          </a:p>
        </p:txBody>
      </p:sp>
      <p:cxnSp>
        <p:nvCxnSpPr>
          <p:cNvPr id="12" name="直線矢印コネクタ 11">
            <a:extLst>
              <a:ext uri="{FF2B5EF4-FFF2-40B4-BE49-F238E27FC236}">
                <a16:creationId xmlns:a16="http://schemas.microsoft.com/office/drawing/2014/main" id="{CB2AB887-04D6-83DD-41EE-591E209DACB6}"/>
              </a:ext>
            </a:extLst>
          </p:cNvPr>
          <p:cNvCxnSpPr>
            <a:cxnSpLocks/>
          </p:cNvCxnSpPr>
          <p:nvPr/>
        </p:nvCxnSpPr>
        <p:spPr>
          <a:xfrm flipH="1" flipV="1">
            <a:off x="3456264" y="5914237"/>
            <a:ext cx="310393" cy="192948"/>
          </a:xfrm>
          <a:prstGeom prst="straightConnector1">
            <a:avLst/>
          </a:prstGeom>
          <a:ln w="127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 Box 216">
            <a:extLst>
              <a:ext uri="{FF2B5EF4-FFF2-40B4-BE49-F238E27FC236}">
                <a16:creationId xmlns:a16="http://schemas.microsoft.com/office/drawing/2014/main" id="{4C7AF325-16C7-E523-CD89-86BE01CB6B76}"/>
              </a:ext>
            </a:extLst>
          </p:cNvPr>
          <p:cNvSpPr txBox="1">
            <a:spLocks noChangeArrowheads="1"/>
          </p:cNvSpPr>
          <p:nvPr/>
        </p:nvSpPr>
        <p:spPr bwMode="auto">
          <a:xfrm rot="3568451">
            <a:off x="4891382" y="3474692"/>
            <a:ext cx="1501081" cy="642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4295" tIns="8890" rIns="74295" bIns="8890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charset="0"/>
                <a:ea typeface="ＭＳ Ｐゴシック"/>
                <a:cs typeface="+mn-cs"/>
              </a:rPr>
              <a:t>100 km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b="1" dirty="0">
                <a:solidFill>
                  <a:schemeClr val="bg1">
                    <a:lumMod val="50000"/>
                  </a:schemeClr>
                </a:solidFill>
                <a:latin typeface="Arial" charset="0"/>
                <a:ea typeface="ＭＳ Ｐゴシック"/>
              </a:rPr>
              <a:t>(1,000 km)</a:t>
            </a:r>
            <a:endParaRPr kumimoji="1" lang="en-US" altLang="ja-JP" sz="2000" b="1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Arial" charset="0"/>
              <a:ea typeface="ＭＳ Ｐゴシック"/>
              <a:cs typeface="+mn-cs"/>
            </a:endParaRPr>
          </a:p>
        </p:txBody>
      </p:sp>
      <p:cxnSp>
        <p:nvCxnSpPr>
          <p:cNvPr id="14" name="直線矢印コネクタ 13">
            <a:extLst>
              <a:ext uri="{FF2B5EF4-FFF2-40B4-BE49-F238E27FC236}">
                <a16:creationId xmlns:a16="http://schemas.microsoft.com/office/drawing/2014/main" id="{E0B3B79E-1D4B-8F8F-11DC-791C81BAB8C6}"/>
              </a:ext>
            </a:extLst>
          </p:cNvPr>
          <p:cNvCxnSpPr>
            <a:cxnSpLocks/>
          </p:cNvCxnSpPr>
          <p:nvPr/>
        </p:nvCxnSpPr>
        <p:spPr>
          <a:xfrm>
            <a:off x="2390862" y="4219662"/>
            <a:ext cx="412296" cy="502258"/>
          </a:xfrm>
          <a:prstGeom prst="straightConnector1">
            <a:avLst/>
          </a:prstGeom>
          <a:ln w="127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矢印コネクタ 14">
            <a:extLst>
              <a:ext uri="{FF2B5EF4-FFF2-40B4-BE49-F238E27FC236}">
                <a16:creationId xmlns:a16="http://schemas.microsoft.com/office/drawing/2014/main" id="{C973FE24-AB6C-C5C8-ACEC-19D6A52A6BF0}"/>
              </a:ext>
            </a:extLst>
          </p:cNvPr>
          <p:cNvCxnSpPr>
            <a:cxnSpLocks/>
          </p:cNvCxnSpPr>
          <p:nvPr/>
        </p:nvCxnSpPr>
        <p:spPr>
          <a:xfrm flipV="1">
            <a:off x="1459685" y="5632281"/>
            <a:ext cx="525112" cy="365848"/>
          </a:xfrm>
          <a:prstGeom prst="straightConnector1">
            <a:avLst/>
          </a:prstGeom>
          <a:ln w="127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矢印コネクタ 15">
            <a:extLst>
              <a:ext uri="{FF2B5EF4-FFF2-40B4-BE49-F238E27FC236}">
                <a16:creationId xmlns:a16="http://schemas.microsoft.com/office/drawing/2014/main" id="{7E003FA7-E9D1-7A08-8688-6CD66608B6F2}"/>
              </a:ext>
            </a:extLst>
          </p:cNvPr>
          <p:cNvCxnSpPr>
            <a:cxnSpLocks/>
          </p:cNvCxnSpPr>
          <p:nvPr/>
        </p:nvCxnSpPr>
        <p:spPr>
          <a:xfrm flipH="1" flipV="1">
            <a:off x="7060336" y="5117680"/>
            <a:ext cx="402346" cy="91134"/>
          </a:xfrm>
          <a:prstGeom prst="straightConnector1">
            <a:avLst/>
          </a:prstGeom>
          <a:ln w="127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7" name="タイトル 1">
            <a:extLst>
              <a:ext uri="{FF2B5EF4-FFF2-40B4-BE49-F238E27FC236}">
                <a16:creationId xmlns:a16="http://schemas.microsoft.com/office/drawing/2014/main" id="{C5E701D8-EA99-5517-030E-D889B6CEF1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65127"/>
            <a:ext cx="9144000" cy="939972"/>
          </a:xfrm>
        </p:spPr>
        <p:txBody>
          <a:bodyPr>
            <a:normAutofit/>
          </a:bodyPr>
          <a:lstStyle/>
          <a:p>
            <a:r>
              <a:rPr lang="en-US" altLang="ja-JP" dirty="0"/>
              <a:t>B-DECIGO:</a:t>
            </a:r>
            <a:r>
              <a:rPr lang="ja-JP" altLang="en-US" dirty="0"/>
              <a:t> </a:t>
            </a:r>
            <a:r>
              <a:rPr lang="en-US" altLang="ja-JP" dirty="0"/>
              <a:t>scientific</a:t>
            </a:r>
            <a:r>
              <a:rPr lang="ja-JP" altLang="en-US" dirty="0"/>
              <a:t> </a:t>
            </a:r>
            <a:r>
              <a:rPr lang="en-US" altLang="ja-JP" dirty="0"/>
              <a:t>pathfinder</a:t>
            </a:r>
            <a:endParaRPr kumimoji="1" lang="ja-JP" altLang="en-US" dirty="0"/>
          </a:p>
        </p:txBody>
      </p:sp>
      <p:sp>
        <p:nvSpPr>
          <p:cNvPr id="216" name="Text Box 3">
            <a:extLst>
              <a:ext uri="{FF2B5EF4-FFF2-40B4-BE49-F238E27FC236}">
                <a16:creationId xmlns:a16="http://schemas.microsoft.com/office/drawing/2014/main" id="{195DB2C5-D5BB-4D5A-3AF0-0C6A75C78A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12903" y="1653406"/>
            <a:ext cx="3179427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l"/>
              <a:tabLst/>
              <a:defRPr/>
            </a:pPr>
            <a:r>
              <a:rPr kumimoji="1" lang="en-US" altLang="ja-JP" sz="2000" b="1" dirty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Orbit: TBD </a:t>
            </a:r>
          </a:p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1" lang="ja-JP" altLang="en-US" sz="2000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     </a:t>
            </a:r>
            <a:r>
              <a:rPr kumimoji="1" lang="en-US" altLang="ja-JP" sz="2000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(Heliocentric orbit)</a:t>
            </a:r>
          </a:p>
          <a:p>
            <a:pPr marL="342900" indent="-342900" defTabSz="914400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l"/>
              <a:defRPr/>
            </a:pP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# of clusters: 1 </a:t>
            </a: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(</a:t>
            </a:r>
            <a:r>
              <a:rPr kumimoji="1" lang="en-US" altLang="ja-JP" sz="2000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4)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en-US" altLang="ja-JP" sz="2000" b="1" dirty="0">
              <a:latin typeface="Arial" panose="020B0604020202020204" pitchFamily="34" charset="0"/>
              <a:ea typeface="ＭＳ Ｐゴシック"/>
              <a:cs typeface="Arial" panose="020B0604020202020204" pitchFamily="34" charset="0"/>
            </a:endParaRPr>
          </a:p>
          <a:p>
            <a:pPr marL="342900" indent="-342900" defTabSz="914400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l"/>
              <a:defRPr/>
            </a:pPr>
            <a:r>
              <a:rPr kumimoji="1" lang="en-US" altLang="ja-JP" sz="2000" b="1" dirty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Aim to launch in 2034</a:t>
            </a:r>
          </a:p>
        </p:txBody>
      </p:sp>
      <p:sp>
        <p:nvSpPr>
          <p:cNvPr id="218" name="Text Box 3">
            <a:extLst>
              <a:ext uri="{FF2B5EF4-FFF2-40B4-BE49-F238E27FC236}">
                <a16:creationId xmlns:a16="http://schemas.microsoft.com/office/drawing/2014/main" id="{E6AE2B3A-68F8-C50F-496B-402C421EC41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8570" y="4322503"/>
            <a:ext cx="204551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1" lang="en-US" altLang="ja-JP" sz="2000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* (for DECIGO)</a:t>
            </a: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A08678DD-295D-192D-14AB-96F06C24A6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F3694-1D23-4B41-8818-5054C7C30276}" type="slidenum">
              <a:rPr kumimoji="1" lang="ja-JP" altLang="en-US" smtClean="0"/>
              <a:pPr/>
              <a:t>22</a:t>
            </a:fld>
            <a:r>
              <a:rPr kumimoji="1" lang="en-US" altLang="ja-JP"/>
              <a:t>/26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4869452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Freeform 6">
            <a:extLst>
              <a:ext uri="{FF2B5EF4-FFF2-40B4-BE49-F238E27FC236}">
                <a16:creationId xmlns:a16="http://schemas.microsoft.com/office/drawing/2014/main" id="{BA33F01D-376F-4D6B-9029-8C0BB7F68088}"/>
              </a:ext>
            </a:extLst>
          </p:cNvPr>
          <p:cNvSpPr>
            <a:spLocks/>
          </p:cNvSpPr>
          <p:nvPr/>
        </p:nvSpPr>
        <p:spPr bwMode="auto">
          <a:xfrm>
            <a:off x="4683548" y="883074"/>
            <a:ext cx="4951412" cy="2566987"/>
          </a:xfrm>
          <a:custGeom>
            <a:avLst/>
            <a:gdLst>
              <a:gd name="T0" fmla="*/ 0 w 2445"/>
              <a:gd name="T1" fmla="*/ 0 h 1268"/>
              <a:gd name="T2" fmla="*/ 49212374 w 2445"/>
              <a:gd name="T3" fmla="*/ 45082202 h 1268"/>
              <a:gd name="T4" fmla="*/ 196853545 w 2445"/>
              <a:gd name="T5" fmla="*/ 290982567 h 1268"/>
              <a:gd name="T6" fmla="*/ 340391846 w 2445"/>
              <a:gd name="T7" fmla="*/ 532785488 h 1268"/>
              <a:gd name="T8" fmla="*/ 483930083 w 2445"/>
              <a:gd name="T9" fmla="*/ 774588282 h 1268"/>
              <a:gd name="T10" fmla="*/ 627468448 w 2445"/>
              <a:gd name="T11" fmla="*/ 1016389052 h 1268"/>
              <a:gd name="T12" fmla="*/ 775107546 w 2445"/>
              <a:gd name="T13" fmla="*/ 1258192099 h 1268"/>
              <a:gd name="T14" fmla="*/ 918645784 w 2445"/>
              <a:gd name="T15" fmla="*/ 1499994894 h 1268"/>
              <a:gd name="T16" fmla="*/ 1062184275 w 2445"/>
              <a:gd name="T17" fmla="*/ 1741797688 h 1268"/>
              <a:gd name="T18" fmla="*/ 1205724537 w 2445"/>
              <a:gd name="T19" fmla="*/ 1987697943 h 1268"/>
              <a:gd name="T20" fmla="*/ 1353363636 w 2445"/>
              <a:gd name="T21" fmla="*/ 2147483647 h 1268"/>
              <a:gd name="T22" fmla="*/ 1496901874 w 2445"/>
              <a:gd name="T23" fmla="*/ 2147483647 h 1268"/>
              <a:gd name="T24" fmla="*/ 1640440111 w 2445"/>
              <a:gd name="T25" fmla="*/ 2147483647 h 1268"/>
              <a:gd name="T26" fmla="*/ 1788079210 w 2445"/>
              <a:gd name="T27" fmla="*/ 2147483647 h 1268"/>
              <a:gd name="T28" fmla="*/ 1931617448 w 2445"/>
              <a:gd name="T29" fmla="*/ 2147483647 h 1268"/>
              <a:gd name="T30" fmla="*/ 2075155685 w 2445"/>
              <a:gd name="T31" fmla="*/ 2147483647 h 1268"/>
              <a:gd name="T32" fmla="*/ 2147483647 w 2445"/>
              <a:gd name="T33" fmla="*/ 2147483647 h 1268"/>
              <a:gd name="T34" fmla="*/ 2147483647 w 2445"/>
              <a:gd name="T35" fmla="*/ 2147483647 h 1268"/>
              <a:gd name="T36" fmla="*/ 2147483647 w 2445"/>
              <a:gd name="T37" fmla="*/ 2147483647 h 1268"/>
              <a:gd name="T38" fmla="*/ 2147483647 w 2445"/>
              <a:gd name="T39" fmla="*/ 2147483647 h 1268"/>
              <a:gd name="T40" fmla="*/ 2147483647 w 2445"/>
              <a:gd name="T41" fmla="*/ 2147483647 h 1268"/>
              <a:gd name="T42" fmla="*/ 2147483647 w 2445"/>
              <a:gd name="T43" fmla="*/ 2147483647 h 1268"/>
              <a:gd name="T44" fmla="*/ 2147483647 w 2445"/>
              <a:gd name="T45" fmla="*/ 2147483647 h 1268"/>
              <a:gd name="T46" fmla="*/ 2147483647 w 2445"/>
              <a:gd name="T47" fmla="*/ 2147483647 h 1268"/>
              <a:gd name="T48" fmla="*/ 2147483647 w 2445"/>
              <a:gd name="T49" fmla="*/ 2147483647 h 1268"/>
              <a:gd name="T50" fmla="*/ 2147483647 w 2445"/>
              <a:gd name="T51" fmla="*/ 2147483647 h 1268"/>
              <a:gd name="T52" fmla="*/ 2147483647 w 2445"/>
              <a:gd name="T53" fmla="*/ 2147483647 h 1268"/>
              <a:gd name="T54" fmla="*/ 2147483647 w 2445"/>
              <a:gd name="T55" fmla="*/ 2147483647 h 1268"/>
              <a:gd name="T56" fmla="*/ 2147483647 w 2445"/>
              <a:gd name="T57" fmla="*/ 2147483647 h 1268"/>
              <a:gd name="T58" fmla="*/ 2147483647 w 2445"/>
              <a:gd name="T59" fmla="*/ 2147483647 h 1268"/>
              <a:gd name="T60" fmla="*/ 2147483647 w 2445"/>
              <a:gd name="T61" fmla="*/ 2147483647 h 1268"/>
              <a:gd name="T62" fmla="*/ 2147483647 w 2445"/>
              <a:gd name="T63" fmla="*/ 2147483647 h 1268"/>
              <a:gd name="T64" fmla="*/ 2147483647 w 2445"/>
              <a:gd name="T65" fmla="*/ 2147483647 h 1268"/>
              <a:gd name="T66" fmla="*/ 2147483647 w 2445"/>
              <a:gd name="T67" fmla="*/ 2147483647 h 1268"/>
              <a:gd name="T68" fmla="*/ 2147483647 w 2445"/>
              <a:gd name="T69" fmla="*/ 2147483647 h 1268"/>
              <a:gd name="T70" fmla="*/ 2147483647 w 2445"/>
              <a:gd name="T71" fmla="*/ 2147483647 h 1268"/>
              <a:gd name="T72" fmla="*/ 2147483647 w 2445"/>
              <a:gd name="T73" fmla="*/ 2147483647 h 1268"/>
              <a:gd name="T74" fmla="*/ 2147483647 w 2445"/>
              <a:gd name="T75" fmla="*/ 2147483647 h 1268"/>
              <a:gd name="T76" fmla="*/ 2147483647 w 2445"/>
              <a:gd name="T77" fmla="*/ 2147483647 h 1268"/>
              <a:gd name="T78" fmla="*/ 2147483647 w 2445"/>
              <a:gd name="T79" fmla="*/ 2147483647 h 1268"/>
              <a:gd name="T80" fmla="*/ 2147483647 w 2445"/>
              <a:gd name="T81" fmla="*/ 2147483647 h 1268"/>
              <a:gd name="T82" fmla="*/ 2147483647 w 2445"/>
              <a:gd name="T83" fmla="*/ 2147483647 h 1268"/>
              <a:gd name="T84" fmla="*/ 2147483647 w 2445"/>
              <a:gd name="T85" fmla="*/ 2147483647 h 1268"/>
              <a:gd name="T86" fmla="*/ 2147483647 w 2445"/>
              <a:gd name="T87" fmla="*/ 2147483647 h 1268"/>
              <a:gd name="T88" fmla="*/ 2147483647 w 2445"/>
              <a:gd name="T89" fmla="*/ 2147483647 h 1268"/>
              <a:gd name="T90" fmla="*/ 2147483647 w 2445"/>
              <a:gd name="T91" fmla="*/ 2147483647 h 1268"/>
              <a:gd name="T92" fmla="*/ 2147483647 w 2445"/>
              <a:gd name="T93" fmla="*/ 2147483647 h 1268"/>
              <a:gd name="T94" fmla="*/ 2147483647 w 2445"/>
              <a:gd name="T95" fmla="*/ 2147483647 h 1268"/>
              <a:gd name="T96" fmla="*/ 2147483647 w 2445"/>
              <a:gd name="T97" fmla="*/ 2147483647 h 1268"/>
              <a:gd name="T98" fmla="*/ 2147483647 w 2445"/>
              <a:gd name="T99" fmla="*/ 2147483647 h 1268"/>
              <a:gd name="T100" fmla="*/ 2147483647 w 2445"/>
              <a:gd name="T101" fmla="*/ 2147483647 h 1268"/>
              <a:gd name="T102" fmla="*/ 2147483647 w 2445"/>
              <a:gd name="T103" fmla="*/ 2147483647 h 1268"/>
              <a:gd name="T104" fmla="*/ 2147483647 w 2445"/>
              <a:gd name="T105" fmla="*/ 2147483647 h 1268"/>
              <a:gd name="T106" fmla="*/ 2147483647 w 2445"/>
              <a:gd name="T107" fmla="*/ 2147483647 h 1268"/>
              <a:gd name="T108" fmla="*/ 2147483647 w 2445"/>
              <a:gd name="T109" fmla="*/ 2147483647 h 1268"/>
              <a:gd name="T110" fmla="*/ 2147483647 w 2445"/>
              <a:gd name="T111" fmla="*/ 2147483647 h 1268"/>
              <a:gd name="T112" fmla="*/ 2147483647 w 2445"/>
              <a:gd name="T113" fmla="*/ 2147483647 h 1268"/>
              <a:gd name="T114" fmla="*/ 2147483647 w 2445"/>
              <a:gd name="T115" fmla="*/ 2147483647 h 1268"/>
              <a:gd name="T116" fmla="*/ 2147483647 w 2445"/>
              <a:gd name="T117" fmla="*/ 2147483647 h 1268"/>
              <a:gd name="T118" fmla="*/ 2147483647 w 2445"/>
              <a:gd name="T119" fmla="*/ 2147483647 h 1268"/>
              <a:gd name="T120" fmla="*/ 2147483647 w 2445"/>
              <a:gd name="T121" fmla="*/ 2147483647 h 1268"/>
              <a:gd name="T122" fmla="*/ 2147483647 w 2445"/>
              <a:gd name="T123" fmla="*/ 1405733062 h 1268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w 2445"/>
              <a:gd name="T187" fmla="*/ 0 h 1268"/>
              <a:gd name="T188" fmla="*/ 2445 w 2445"/>
              <a:gd name="T189" fmla="*/ 1268 h 1268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T186" t="T187" r="T188" b="T189"/>
            <a:pathLst>
              <a:path w="2445" h="1268">
                <a:moveTo>
                  <a:pt x="0" y="0"/>
                </a:moveTo>
                <a:lnTo>
                  <a:pt x="12" y="11"/>
                </a:lnTo>
                <a:lnTo>
                  <a:pt x="48" y="71"/>
                </a:lnTo>
                <a:lnTo>
                  <a:pt x="83" y="130"/>
                </a:lnTo>
                <a:lnTo>
                  <a:pt x="118" y="189"/>
                </a:lnTo>
                <a:lnTo>
                  <a:pt x="153" y="248"/>
                </a:lnTo>
                <a:lnTo>
                  <a:pt x="189" y="307"/>
                </a:lnTo>
                <a:lnTo>
                  <a:pt x="224" y="366"/>
                </a:lnTo>
                <a:lnTo>
                  <a:pt x="259" y="425"/>
                </a:lnTo>
                <a:lnTo>
                  <a:pt x="294" y="485"/>
                </a:lnTo>
                <a:lnTo>
                  <a:pt x="330" y="544"/>
                </a:lnTo>
                <a:lnTo>
                  <a:pt x="365" y="603"/>
                </a:lnTo>
                <a:lnTo>
                  <a:pt x="400" y="662"/>
                </a:lnTo>
                <a:lnTo>
                  <a:pt x="436" y="721"/>
                </a:lnTo>
                <a:lnTo>
                  <a:pt x="471" y="780"/>
                </a:lnTo>
                <a:lnTo>
                  <a:pt x="506" y="839"/>
                </a:lnTo>
                <a:lnTo>
                  <a:pt x="541" y="899"/>
                </a:lnTo>
                <a:lnTo>
                  <a:pt x="577" y="957"/>
                </a:lnTo>
                <a:lnTo>
                  <a:pt x="612" y="1016"/>
                </a:lnTo>
                <a:lnTo>
                  <a:pt x="647" y="1073"/>
                </a:lnTo>
                <a:lnTo>
                  <a:pt x="682" y="1128"/>
                </a:lnTo>
                <a:lnTo>
                  <a:pt x="718" y="1177"/>
                </a:lnTo>
                <a:lnTo>
                  <a:pt x="753" y="1216"/>
                </a:lnTo>
                <a:lnTo>
                  <a:pt x="788" y="1243"/>
                </a:lnTo>
                <a:lnTo>
                  <a:pt x="823" y="1257"/>
                </a:lnTo>
                <a:lnTo>
                  <a:pt x="859" y="1264"/>
                </a:lnTo>
                <a:lnTo>
                  <a:pt x="894" y="1267"/>
                </a:lnTo>
                <a:lnTo>
                  <a:pt x="929" y="1268"/>
                </a:lnTo>
                <a:lnTo>
                  <a:pt x="964" y="1268"/>
                </a:lnTo>
                <a:lnTo>
                  <a:pt x="1000" y="1268"/>
                </a:lnTo>
                <a:lnTo>
                  <a:pt x="1035" y="1268"/>
                </a:lnTo>
                <a:lnTo>
                  <a:pt x="1070" y="1267"/>
                </a:lnTo>
                <a:lnTo>
                  <a:pt x="1105" y="1266"/>
                </a:lnTo>
                <a:lnTo>
                  <a:pt x="1141" y="1264"/>
                </a:lnTo>
                <a:lnTo>
                  <a:pt x="1176" y="1262"/>
                </a:lnTo>
                <a:lnTo>
                  <a:pt x="1211" y="1258"/>
                </a:lnTo>
                <a:lnTo>
                  <a:pt x="1246" y="1252"/>
                </a:lnTo>
                <a:lnTo>
                  <a:pt x="1282" y="1244"/>
                </a:lnTo>
                <a:lnTo>
                  <a:pt x="1317" y="1233"/>
                </a:lnTo>
                <a:lnTo>
                  <a:pt x="1352" y="1219"/>
                </a:lnTo>
                <a:lnTo>
                  <a:pt x="1387" y="1202"/>
                </a:lnTo>
                <a:lnTo>
                  <a:pt x="1423" y="1181"/>
                </a:lnTo>
                <a:lnTo>
                  <a:pt x="1458" y="1158"/>
                </a:lnTo>
                <a:lnTo>
                  <a:pt x="1493" y="1133"/>
                </a:lnTo>
                <a:lnTo>
                  <a:pt x="1528" y="1106"/>
                </a:lnTo>
                <a:lnTo>
                  <a:pt x="1564" y="1078"/>
                </a:lnTo>
                <a:lnTo>
                  <a:pt x="1599" y="1050"/>
                </a:lnTo>
                <a:lnTo>
                  <a:pt x="1634" y="1021"/>
                </a:lnTo>
                <a:lnTo>
                  <a:pt x="1669" y="992"/>
                </a:lnTo>
                <a:lnTo>
                  <a:pt x="1705" y="963"/>
                </a:lnTo>
                <a:lnTo>
                  <a:pt x="1740" y="934"/>
                </a:lnTo>
                <a:lnTo>
                  <a:pt x="1775" y="904"/>
                </a:lnTo>
                <a:lnTo>
                  <a:pt x="1810" y="874"/>
                </a:lnTo>
                <a:lnTo>
                  <a:pt x="1846" y="845"/>
                </a:lnTo>
                <a:lnTo>
                  <a:pt x="1881" y="815"/>
                </a:lnTo>
                <a:lnTo>
                  <a:pt x="1916" y="786"/>
                </a:lnTo>
                <a:lnTo>
                  <a:pt x="1952" y="756"/>
                </a:lnTo>
                <a:lnTo>
                  <a:pt x="1987" y="727"/>
                </a:lnTo>
                <a:lnTo>
                  <a:pt x="2022" y="697"/>
                </a:lnTo>
                <a:lnTo>
                  <a:pt x="2058" y="667"/>
                </a:lnTo>
                <a:lnTo>
                  <a:pt x="2093" y="638"/>
                </a:lnTo>
                <a:lnTo>
                  <a:pt x="2445" y="343"/>
                </a:lnTo>
              </a:path>
            </a:pathLst>
          </a:custGeom>
          <a:noFill/>
          <a:ln w="76200" cmpd="sng">
            <a:solidFill>
              <a:srgbClr val="00B0F0"/>
            </a:solidFill>
            <a:prstDash val="solid"/>
            <a:round/>
            <a:headEnd/>
            <a:tailEnd/>
          </a:ln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Arial" charset="0"/>
              <a:ea typeface="ＭＳ Ｐゴシック"/>
              <a:cs typeface="+mn-cs"/>
            </a:endParaRPr>
          </a:p>
        </p:txBody>
      </p:sp>
      <p:sp>
        <p:nvSpPr>
          <p:cNvPr id="72" name="Rectangle 84">
            <a:extLst>
              <a:ext uri="{FF2B5EF4-FFF2-40B4-BE49-F238E27FC236}">
                <a16:creationId xmlns:a16="http://schemas.microsoft.com/office/drawing/2014/main" id="{004EA49B-EA58-41E8-85F7-3422F9F212B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16274" y="1279935"/>
            <a:ext cx="848511" cy="117804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/>
              <a:cs typeface="+mn-cs"/>
            </a:endParaRPr>
          </a:p>
        </p:txBody>
      </p:sp>
      <p:sp>
        <p:nvSpPr>
          <p:cNvPr id="73" name="Text Box 11">
            <a:extLst>
              <a:ext uri="{FF2B5EF4-FFF2-40B4-BE49-F238E27FC236}">
                <a16:creationId xmlns:a16="http://schemas.microsoft.com/office/drawing/2014/main" id="{C06B8C0C-9ED7-49E1-A48F-6FE415D7CD6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56698" y="6041400"/>
            <a:ext cx="2198687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4295" tIns="8890" rIns="74295" bIns="8890"/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2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/>
                <a:cs typeface="+mn-cs"/>
              </a:rPr>
              <a:t>Frequency [Hz]</a:t>
            </a:r>
          </a:p>
        </p:txBody>
      </p:sp>
      <p:sp>
        <p:nvSpPr>
          <p:cNvPr id="76" name="Text Box 51">
            <a:extLst>
              <a:ext uri="{FF2B5EF4-FFF2-40B4-BE49-F238E27FC236}">
                <a16:creationId xmlns:a16="http://schemas.microsoft.com/office/drawing/2014/main" id="{B520DB6A-16B3-4883-9379-70D7B55882E3}"/>
              </a:ext>
            </a:extLst>
          </p:cNvPr>
          <p:cNvSpPr txBox="1">
            <a:spLocks noChangeArrowheads="1"/>
          </p:cNvSpPr>
          <p:nvPr/>
        </p:nvSpPr>
        <p:spPr bwMode="auto">
          <a:xfrm rot="16211616">
            <a:off x="2986420" y="3150904"/>
            <a:ext cx="18332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/>
                <a:cs typeface="+mn-cs"/>
              </a:rPr>
              <a:t>Strain [Hz</a:t>
            </a:r>
            <a:r>
              <a:rPr kumimoji="1" lang="en-US" altLang="ja-JP" sz="20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/>
                <a:cs typeface="+mn-cs"/>
              </a:rPr>
              <a:t>-1/2</a:t>
            </a: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/>
                <a:cs typeface="+mn-cs"/>
              </a:rPr>
              <a:t>]</a:t>
            </a:r>
          </a:p>
        </p:txBody>
      </p:sp>
      <p:sp>
        <p:nvSpPr>
          <p:cNvPr id="77" name="Text Box 57">
            <a:extLst>
              <a:ext uri="{FF2B5EF4-FFF2-40B4-BE49-F238E27FC236}">
                <a16:creationId xmlns:a16="http://schemas.microsoft.com/office/drawing/2014/main" id="{2918C9D7-CB13-49FE-B60C-09B0141BCD9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83962" y="5591235"/>
            <a:ext cx="486251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/>
                <a:cs typeface="+mn-cs"/>
              </a:rPr>
              <a:t>10</a:t>
            </a:r>
            <a:r>
              <a:rPr kumimoji="1" lang="en-US" altLang="ja-JP" sz="20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/>
                <a:cs typeface="+mn-cs"/>
              </a:rPr>
              <a:t>-3      </a:t>
            </a: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/>
                <a:cs typeface="+mn-cs"/>
              </a:rPr>
              <a:t>10</a:t>
            </a:r>
            <a:r>
              <a:rPr kumimoji="1" lang="en-US" altLang="ja-JP" sz="20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/>
                <a:cs typeface="+mn-cs"/>
              </a:rPr>
              <a:t>-2</a:t>
            </a: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/>
                <a:cs typeface="+mn-cs"/>
              </a:rPr>
              <a:t>    10</a:t>
            </a:r>
            <a:r>
              <a:rPr kumimoji="1" lang="en-US" altLang="ja-JP" sz="20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/>
                <a:cs typeface="+mn-cs"/>
              </a:rPr>
              <a:t>-1</a:t>
            </a: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/>
                <a:cs typeface="+mn-cs"/>
              </a:rPr>
              <a:t>     1       10     </a:t>
            </a:r>
            <a:r>
              <a:rPr kumimoji="1" lang="ja-JP" altLang="en-US" sz="2000" b="1" dirty="0">
                <a:solidFill>
                  <a:srgbClr val="000000"/>
                </a:solidFill>
                <a:latin typeface="Arial" charset="0"/>
                <a:ea typeface="ＭＳ Ｐゴシック"/>
              </a:rPr>
              <a:t> </a:t>
            </a: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/>
                <a:cs typeface="+mn-cs"/>
              </a:rPr>
              <a:t>10</a:t>
            </a:r>
            <a:r>
              <a:rPr kumimoji="1" lang="en-US" altLang="ja-JP" sz="20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/>
                <a:cs typeface="+mn-cs"/>
              </a:rPr>
              <a:t>2</a:t>
            </a: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/>
                <a:cs typeface="+mn-cs"/>
              </a:rPr>
              <a:t>     10</a:t>
            </a:r>
            <a:r>
              <a:rPr kumimoji="1" lang="en-US" altLang="ja-JP" sz="20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/>
                <a:cs typeface="+mn-cs"/>
              </a:rPr>
              <a:t>3</a:t>
            </a:r>
          </a:p>
        </p:txBody>
      </p:sp>
      <p:sp>
        <p:nvSpPr>
          <p:cNvPr id="78" name="Text Box 58">
            <a:extLst>
              <a:ext uri="{FF2B5EF4-FFF2-40B4-BE49-F238E27FC236}">
                <a16:creationId xmlns:a16="http://schemas.microsoft.com/office/drawing/2014/main" id="{221AF487-77F9-44E6-AABB-CD4BA5E408A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35384" y="1081569"/>
            <a:ext cx="762000" cy="484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/>
                <a:cs typeface="+mn-cs"/>
              </a:rPr>
              <a:t>10</a:t>
            </a:r>
            <a:r>
              <a:rPr kumimoji="1" lang="en-US" altLang="ja-JP" sz="20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/>
                <a:cs typeface="+mn-cs"/>
              </a:rPr>
              <a:t>-19</a:t>
            </a:r>
          </a:p>
          <a:p>
            <a:pPr marL="0" marR="0" lvl="0" indent="0" algn="l" defTabSz="914400" rtl="0" eaLnBrk="1" fontAlgn="base" latinLnBrk="0" hangingPunct="1">
              <a:lnSpc>
                <a:spcPct val="1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/>
                <a:cs typeface="+mn-cs"/>
              </a:rPr>
              <a:t>10</a:t>
            </a:r>
            <a:r>
              <a:rPr kumimoji="1" lang="en-US" altLang="ja-JP" sz="20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/>
                <a:cs typeface="+mn-cs"/>
              </a:rPr>
              <a:t>-20</a:t>
            </a:r>
          </a:p>
          <a:p>
            <a:pPr marL="0" marR="0" lvl="0" indent="0" algn="l" defTabSz="914400" rtl="0" eaLnBrk="1" fontAlgn="base" latinLnBrk="0" hangingPunct="1">
              <a:lnSpc>
                <a:spcPct val="1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/>
                <a:cs typeface="+mn-cs"/>
              </a:rPr>
              <a:t>10</a:t>
            </a:r>
            <a:r>
              <a:rPr kumimoji="1" lang="en-US" altLang="ja-JP" sz="20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/>
                <a:cs typeface="+mn-cs"/>
              </a:rPr>
              <a:t>-21</a:t>
            </a:r>
          </a:p>
          <a:p>
            <a:pPr marL="0" marR="0" lvl="0" indent="0" algn="l" defTabSz="914400" rtl="0" eaLnBrk="1" fontAlgn="base" latinLnBrk="0" hangingPunct="1">
              <a:lnSpc>
                <a:spcPct val="1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/>
                <a:cs typeface="+mn-cs"/>
              </a:rPr>
              <a:t>10</a:t>
            </a:r>
            <a:r>
              <a:rPr kumimoji="1" lang="en-US" altLang="ja-JP" sz="20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/>
                <a:cs typeface="+mn-cs"/>
              </a:rPr>
              <a:t>-22</a:t>
            </a:r>
          </a:p>
          <a:p>
            <a:pPr marL="0" marR="0" lvl="0" indent="0" algn="l" defTabSz="914400" rtl="0" eaLnBrk="1" fontAlgn="base" latinLnBrk="0" hangingPunct="1">
              <a:lnSpc>
                <a:spcPct val="1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/>
                <a:cs typeface="+mn-cs"/>
              </a:rPr>
              <a:t>10</a:t>
            </a:r>
            <a:r>
              <a:rPr kumimoji="1" lang="en-US" altLang="ja-JP" sz="20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/>
                <a:cs typeface="+mn-cs"/>
              </a:rPr>
              <a:t>-23</a:t>
            </a:r>
          </a:p>
          <a:p>
            <a:pPr marL="0" marR="0" lvl="0" indent="0" algn="l" defTabSz="914400" rtl="0" eaLnBrk="1" fontAlgn="base" latinLnBrk="0" hangingPunct="1">
              <a:lnSpc>
                <a:spcPct val="1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/>
                <a:cs typeface="+mn-cs"/>
              </a:rPr>
              <a:t>10</a:t>
            </a:r>
            <a:r>
              <a:rPr kumimoji="1" lang="en-US" altLang="ja-JP" sz="20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/>
                <a:cs typeface="+mn-cs"/>
              </a:rPr>
              <a:t>-24</a:t>
            </a:r>
          </a:p>
          <a:p>
            <a:pPr marL="0" marR="0" lvl="0" indent="0" algn="l" defTabSz="914400" rtl="0" eaLnBrk="1" fontAlgn="base" latinLnBrk="0" hangingPunct="1">
              <a:lnSpc>
                <a:spcPct val="1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/>
                <a:cs typeface="+mn-cs"/>
              </a:rPr>
              <a:t>10</a:t>
            </a:r>
            <a:r>
              <a:rPr kumimoji="1" lang="en-US" altLang="ja-JP" sz="20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/>
                <a:cs typeface="+mn-cs"/>
              </a:rPr>
              <a:t>-25</a:t>
            </a:r>
          </a:p>
          <a:p>
            <a:pPr marL="0" marR="0" lvl="0" indent="0" algn="l" defTabSz="914400" rtl="0" eaLnBrk="1" fontAlgn="base" latinLnBrk="0" hangingPunct="1">
              <a:lnSpc>
                <a:spcPct val="1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/>
                <a:cs typeface="+mn-cs"/>
              </a:rPr>
              <a:t>10</a:t>
            </a:r>
            <a:r>
              <a:rPr kumimoji="1" lang="en-US" altLang="ja-JP" sz="20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/>
                <a:cs typeface="+mn-cs"/>
              </a:rPr>
              <a:t>-26</a:t>
            </a:r>
          </a:p>
        </p:txBody>
      </p:sp>
      <p:sp>
        <p:nvSpPr>
          <p:cNvPr id="79" name="Text Box 68">
            <a:extLst>
              <a:ext uri="{FF2B5EF4-FFF2-40B4-BE49-F238E27FC236}">
                <a16:creationId xmlns:a16="http://schemas.microsoft.com/office/drawing/2014/main" id="{018BB589-DB78-4DB4-A18F-3332BA590EE9}"/>
              </a:ext>
            </a:extLst>
          </p:cNvPr>
          <p:cNvSpPr txBox="1">
            <a:spLocks noChangeArrowheads="1"/>
          </p:cNvSpPr>
          <p:nvPr/>
        </p:nvSpPr>
        <p:spPr bwMode="auto">
          <a:xfrm rot="1740813">
            <a:off x="5969423" y="2044075"/>
            <a:ext cx="1433512" cy="38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4295" tIns="8890" rIns="74295" bIns="8890"/>
          <a:lstStyle/>
          <a:p>
            <a:pPr marL="0" marR="0" lvl="0" indent="0" algn="just" defTabSz="914400" rtl="0" eaLnBrk="0" fontAlgn="base" latinLnBrk="0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 charset="0"/>
                <a:ea typeface="ＭＳ Ｐゴシック"/>
                <a:cs typeface="+mn-cs"/>
              </a:rPr>
              <a:t>BH-BH</a:t>
            </a:r>
          </a:p>
        </p:txBody>
      </p:sp>
      <p:sp>
        <p:nvSpPr>
          <p:cNvPr id="80" name="Text Box 72">
            <a:extLst>
              <a:ext uri="{FF2B5EF4-FFF2-40B4-BE49-F238E27FC236}">
                <a16:creationId xmlns:a16="http://schemas.microsoft.com/office/drawing/2014/main" id="{01F7C650-24B3-4FA3-B59F-BD453042A1C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20310" y="2367925"/>
            <a:ext cx="1782763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4295" tIns="8890" rIns="74295" bIns="8890"/>
          <a:lstStyle/>
          <a:p>
            <a:pPr marL="0" marR="0" lvl="0" indent="0" algn="l" defTabSz="914400" rtl="0" eaLnBrk="0" fontAlgn="base" latinLnBrk="0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 charset="0"/>
                <a:ea typeface="ＭＳ Ｐゴシック"/>
                <a:cs typeface="+mn-cs"/>
              </a:rPr>
              <a:t>Coalescence</a:t>
            </a:r>
          </a:p>
        </p:txBody>
      </p:sp>
      <p:sp>
        <p:nvSpPr>
          <p:cNvPr id="81" name="Line 10">
            <a:extLst>
              <a:ext uri="{FF2B5EF4-FFF2-40B4-BE49-F238E27FC236}">
                <a16:creationId xmlns:a16="http://schemas.microsoft.com/office/drawing/2014/main" id="{206E77B9-6162-4C1D-AADC-669A70224980}"/>
              </a:ext>
            </a:extLst>
          </p:cNvPr>
          <p:cNvSpPr>
            <a:spLocks noChangeShapeType="1"/>
          </p:cNvSpPr>
          <p:nvPr/>
        </p:nvSpPr>
        <p:spPr bwMode="auto">
          <a:xfrm>
            <a:off x="4715298" y="2299662"/>
            <a:ext cx="4110037" cy="2439988"/>
          </a:xfrm>
          <a:prstGeom prst="line">
            <a:avLst/>
          </a:prstGeom>
          <a:noFill/>
          <a:ln w="57150">
            <a:solidFill>
              <a:srgbClr val="CC6600"/>
            </a:solidFill>
            <a:prstDash val="sysDot"/>
            <a:round/>
            <a:headEnd/>
            <a:tailEnd/>
          </a:ln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/>
              <a:cs typeface="+mn-cs"/>
            </a:endParaRPr>
          </a:p>
        </p:txBody>
      </p:sp>
      <p:sp>
        <p:nvSpPr>
          <p:cNvPr id="82" name="Text Box 62">
            <a:extLst>
              <a:ext uri="{FF2B5EF4-FFF2-40B4-BE49-F238E27FC236}">
                <a16:creationId xmlns:a16="http://schemas.microsoft.com/office/drawing/2014/main" id="{E2D82BEF-9FF7-4C33-9FEC-7F04441E3835}"/>
              </a:ext>
            </a:extLst>
          </p:cNvPr>
          <p:cNvSpPr txBox="1">
            <a:spLocks noChangeArrowheads="1"/>
          </p:cNvSpPr>
          <p:nvPr/>
        </p:nvSpPr>
        <p:spPr bwMode="auto">
          <a:xfrm rot="1837569">
            <a:off x="7299748" y="4226887"/>
            <a:ext cx="1074737" cy="34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4295" tIns="8890" rIns="74295" bIns="8890"/>
          <a:lstStyle/>
          <a:p>
            <a:pPr marL="0" marR="0" lvl="0" indent="0" algn="ctr" defTabSz="914400" rtl="0" eaLnBrk="0" fontAlgn="base" latinLnBrk="0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800" b="1" i="0" u="none" strike="noStrike" kern="1200" cap="none" spc="0" normalizeH="0" baseline="0" noProof="0">
                <a:ln>
                  <a:noFill/>
                </a:ln>
                <a:solidFill>
                  <a:srgbClr val="CC6600"/>
                </a:solidFill>
                <a:effectLst/>
                <a:uLnTx/>
                <a:uFillTx/>
                <a:latin typeface="Arial" charset="0"/>
                <a:ea typeface="ＭＳ Ｐゴシック"/>
                <a:cs typeface="+mn-cs"/>
              </a:rPr>
              <a:t>NS-NS</a:t>
            </a:r>
          </a:p>
          <a:p>
            <a:pPr marL="0" marR="0" lvl="0" indent="0" algn="ctr" defTabSz="914400" rtl="0" eaLnBrk="0" fontAlgn="base" latinLnBrk="0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800" b="1" i="0" u="none" strike="noStrike" kern="1200" cap="none" spc="0" normalizeH="0" baseline="0" noProof="0">
                <a:ln>
                  <a:noFill/>
                </a:ln>
                <a:solidFill>
                  <a:srgbClr val="CC6600"/>
                </a:solidFill>
                <a:effectLst/>
                <a:uLnTx/>
                <a:uFillTx/>
                <a:latin typeface="Arial" charset="0"/>
                <a:ea typeface="ＭＳ Ｐゴシック"/>
                <a:cs typeface="+mn-cs"/>
              </a:rPr>
              <a:t>(z=1)</a:t>
            </a:r>
          </a:p>
        </p:txBody>
      </p:sp>
      <p:sp>
        <p:nvSpPr>
          <p:cNvPr id="83" name="AutoShape 76">
            <a:extLst>
              <a:ext uri="{FF2B5EF4-FFF2-40B4-BE49-F238E27FC236}">
                <a16:creationId xmlns:a16="http://schemas.microsoft.com/office/drawing/2014/main" id="{0D1A8151-2A19-422E-8EBB-346E1F4CB4FA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45948" y="4541212"/>
            <a:ext cx="317500" cy="355600"/>
          </a:xfrm>
          <a:prstGeom prst="irregularSeal2">
            <a:avLst/>
          </a:prstGeom>
          <a:solidFill>
            <a:srgbClr val="CC6600"/>
          </a:solidFill>
          <a:ln w="9525">
            <a:solidFill>
              <a:srgbClr val="CC6600"/>
            </a:solidFill>
            <a:miter lim="800000"/>
            <a:headEnd/>
            <a:tailEnd/>
          </a:ln>
        </p:spPr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/>
              <a:cs typeface="+mn-cs"/>
            </a:endParaRPr>
          </a:p>
        </p:txBody>
      </p:sp>
      <p:sp>
        <p:nvSpPr>
          <p:cNvPr id="84" name="Text Box 78">
            <a:extLst>
              <a:ext uri="{FF2B5EF4-FFF2-40B4-BE49-F238E27FC236}">
                <a16:creationId xmlns:a16="http://schemas.microsoft.com/office/drawing/2014/main" id="{99D8657F-BE6E-4D2F-842E-601DCA675A6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41722" y="4939064"/>
            <a:ext cx="159385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4295" tIns="8890" rIns="74295" bIns="8890"/>
          <a:lstStyle/>
          <a:p>
            <a:pPr marL="0" marR="0" lvl="0" indent="0" algn="l" defTabSz="914400" rtl="0" eaLnBrk="0" fontAlgn="base" latinLnBrk="0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srgbClr val="CC6600"/>
                </a:solidFill>
                <a:effectLst/>
                <a:uLnTx/>
                <a:uFillTx/>
                <a:latin typeface="Arial" charset="0"/>
                <a:ea typeface="ＭＳ Ｐゴシック"/>
                <a:cs typeface="+mn-cs"/>
              </a:rPr>
              <a:t>Coalescence</a:t>
            </a:r>
          </a:p>
        </p:txBody>
      </p:sp>
      <p:sp>
        <p:nvSpPr>
          <p:cNvPr id="87" name="Line 10">
            <a:extLst>
              <a:ext uri="{FF2B5EF4-FFF2-40B4-BE49-F238E27FC236}">
                <a16:creationId xmlns:a16="http://schemas.microsoft.com/office/drawing/2014/main" id="{3650408A-3690-4F5C-8FE4-CCB6579F2800}"/>
              </a:ext>
            </a:extLst>
          </p:cNvPr>
          <p:cNvSpPr>
            <a:spLocks noChangeShapeType="1"/>
          </p:cNvSpPr>
          <p:nvPr/>
        </p:nvSpPr>
        <p:spPr bwMode="auto">
          <a:xfrm>
            <a:off x="4653385" y="2039312"/>
            <a:ext cx="3781425" cy="2260600"/>
          </a:xfrm>
          <a:prstGeom prst="line">
            <a:avLst/>
          </a:prstGeom>
          <a:noFill/>
          <a:ln w="57150">
            <a:solidFill>
              <a:srgbClr val="FF00FF"/>
            </a:solidFill>
            <a:prstDash val="sysDot"/>
            <a:round/>
            <a:headEnd/>
            <a:tailEnd/>
          </a:ln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/>
              <a:cs typeface="+mn-cs"/>
            </a:endParaRPr>
          </a:p>
        </p:txBody>
      </p:sp>
      <p:sp>
        <p:nvSpPr>
          <p:cNvPr id="88" name="AutoShape 76">
            <a:extLst>
              <a:ext uri="{FF2B5EF4-FFF2-40B4-BE49-F238E27FC236}">
                <a16:creationId xmlns:a16="http://schemas.microsoft.com/office/drawing/2014/main" id="{6D3C48C1-13C9-49DD-AA5D-BEF72CC89193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91935" y="4093537"/>
            <a:ext cx="317500" cy="355600"/>
          </a:xfrm>
          <a:prstGeom prst="irregularSeal2">
            <a:avLst/>
          </a:prstGeom>
          <a:solidFill>
            <a:srgbClr val="FF00FF"/>
          </a:solidFill>
          <a:ln w="9525">
            <a:solidFill>
              <a:srgbClr val="FF00FF"/>
            </a:solidFill>
            <a:miter lim="800000"/>
            <a:headEnd/>
            <a:tailEnd/>
          </a:ln>
        </p:spPr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/>
              <a:cs typeface="+mn-cs"/>
            </a:endParaRPr>
          </a:p>
        </p:txBody>
      </p:sp>
      <p:sp>
        <p:nvSpPr>
          <p:cNvPr id="89" name="Line 66">
            <a:extLst>
              <a:ext uri="{FF2B5EF4-FFF2-40B4-BE49-F238E27FC236}">
                <a16:creationId xmlns:a16="http://schemas.microsoft.com/office/drawing/2014/main" id="{2150499D-2DE6-4670-B500-458A9BFB75F7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5316960" y="1464637"/>
            <a:ext cx="739775" cy="290513"/>
          </a:xfrm>
          <a:prstGeom prst="line">
            <a:avLst/>
          </a:prstGeom>
          <a:noFill/>
          <a:ln w="57150">
            <a:solidFill>
              <a:srgbClr val="9933FF"/>
            </a:solidFill>
            <a:round/>
            <a:headEnd/>
            <a:tailEnd/>
          </a:ln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/>
              <a:cs typeface="+mn-cs"/>
            </a:endParaRPr>
          </a:p>
        </p:txBody>
      </p:sp>
      <p:sp>
        <p:nvSpPr>
          <p:cNvPr id="90" name="Line 69">
            <a:extLst>
              <a:ext uri="{FF2B5EF4-FFF2-40B4-BE49-F238E27FC236}">
                <a16:creationId xmlns:a16="http://schemas.microsoft.com/office/drawing/2014/main" id="{8AAA852D-98EA-4D3D-8499-5960DD3A25CF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6040860" y="1720225"/>
            <a:ext cx="6350" cy="650875"/>
          </a:xfrm>
          <a:prstGeom prst="line">
            <a:avLst/>
          </a:prstGeom>
          <a:noFill/>
          <a:ln w="57150">
            <a:solidFill>
              <a:srgbClr val="9933FF"/>
            </a:solidFill>
            <a:round/>
            <a:headEnd/>
            <a:tailEnd/>
          </a:ln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/>
              <a:cs typeface="+mn-cs"/>
            </a:endParaRPr>
          </a:p>
        </p:txBody>
      </p:sp>
      <p:sp>
        <p:nvSpPr>
          <p:cNvPr id="91" name="Line 77">
            <a:extLst>
              <a:ext uri="{FF2B5EF4-FFF2-40B4-BE49-F238E27FC236}">
                <a16:creationId xmlns:a16="http://schemas.microsoft.com/office/drawing/2014/main" id="{2C8F421D-D184-4F99-9710-D7C4C66E5291}"/>
              </a:ext>
            </a:extLst>
          </p:cNvPr>
          <p:cNvSpPr>
            <a:spLocks noChangeShapeType="1"/>
          </p:cNvSpPr>
          <p:nvPr/>
        </p:nvSpPr>
        <p:spPr bwMode="auto">
          <a:xfrm>
            <a:off x="4783560" y="1412250"/>
            <a:ext cx="1782763" cy="962025"/>
          </a:xfrm>
          <a:prstGeom prst="line">
            <a:avLst/>
          </a:prstGeom>
          <a:noFill/>
          <a:ln w="57150">
            <a:solidFill>
              <a:srgbClr val="00B050"/>
            </a:solidFill>
            <a:prstDash val="sysDot"/>
            <a:round/>
            <a:headEnd/>
            <a:tailEnd/>
          </a:ln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/>
              <a:cs typeface="+mn-cs"/>
            </a:endParaRPr>
          </a:p>
        </p:txBody>
      </p:sp>
      <p:sp>
        <p:nvSpPr>
          <p:cNvPr id="92" name="AutoShape 76">
            <a:extLst>
              <a:ext uri="{FF2B5EF4-FFF2-40B4-BE49-F238E27FC236}">
                <a16:creationId xmlns:a16="http://schemas.microsoft.com/office/drawing/2014/main" id="{16293DE2-8EFE-4EB4-98A4-32AA89E74AC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52023" y="2210762"/>
            <a:ext cx="317500" cy="355600"/>
          </a:xfrm>
          <a:prstGeom prst="irregularSeal2">
            <a:avLst/>
          </a:prstGeom>
          <a:solidFill>
            <a:srgbClr val="00B050"/>
          </a:solidFill>
          <a:ln w="9525">
            <a:solidFill>
              <a:srgbClr val="00B050"/>
            </a:solidFill>
            <a:miter lim="800000"/>
            <a:headEnd/>
            <a:tailEnd/>
          </a:ln>
        </p:spPr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/>
              <a:cs typeface="+mn-cs"/>
            </a:endParaRPr>
          </a:p>
        </p:txBody>
      </p:sp>
      <p:sp>
        <p:nvSpPr>
          <p:cNvPr id="93" name="Text Box 62">
            <a:extLst>
              <a:ext uri="{FF2B5EF4-FFF2-40B4-BE49-F238E27FC236}">
                <a16:creationId xmlns:a16="http://schemas.microsoft.com/office/drawing/2014/main" id="{2EF46EB3-EDBB-47B7-B142-759809B7534C}"/>
              </a:ext>
            </a:extLst>
          </p:cNvPr>
          <p:cNvSpPr txBox="1">
            <a:spLocks noChangeArrowheads="1"/>
          </p:cNvSpPr>
          <p:nvPr/>
        </p:nvSpPr>
        <p:spPr bwMode="auto">
          <a:xfrm rot="1816850">
            <a:off x="6178973" y="2926725"/>
            <a:ext cx="1779587" cy="54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4295" tIns="8890" rIns="74295" bIns="8890"/>
          <a:lstStyle/>
          <a:p>
            <a:pPr marL="0" marR="0" lvl="0" indent="0" algn="ctr" defTabSz="914400" rtl="0" eaLnBrk="0" fontAlgn="base" latinLnBrk="0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Arial" charset="0"/>
                <a:ea typeface="ＭＳ Ｐゴシック"/>
                <a:cs typeface="+mn-cs"/>
              </a:rPr>
              <a:t>BH-NS</a:t>
            </a:r>
          </a:p>
          <a:p>
            <a:pPr marL="0" marR="0" lvl="0" indent="0" algn="ctr" defTabSz="914400" rtl="0" eaLnBrk="0" fontAlgn="base" latinLnBrk="0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Arial" charset="0"/>
                <a:ea typeface="ＭＳ Ｐゴシック"/>
                <a:cs typeface="+mn-cs"/>
              </a:rPr>
              <a:t>(10 M</a:t>
            </a:r>
            <a:r>
              <a:rPr kumimoji="0" lang="en-US" altLang="en-US" sz="1800" b="1" i="0" u="none" strike="noStrike" kern="1200" cap="none" spc="0" normalizeH="0" baseline="-25000" noProof="0" dirty="0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Arial" charset="0"/>
                <a:ea typeface="ＭＳ Ｐゴシック"/>
                <a:cs typeface="+mn-cs"/>
                <a:sym typeface="Wingdings 2" panose="05020102010507070707" pitchFamily="18" charset="2"/>
              </a:rPr>
              <a:t></a:t>
            </a:r>
            <a:r>
              <a:rPr kumimoji="0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Arial" charset="0"/>
                <a:ea typeface="ＭＳ Ｐゴシック"/>
                <a:cs typeface="+mn-cs"/>
              </a:rPr>
              <a:t> z=1)</a:t>
            </a:r>
          </a:p>
        </p:txBody>
      </p:sp>
      <p:sp>
        <p:nvSpPr>
          <p:cNvPr id="94" name="Text Box 72">
            <a:extLst>
              <a:ext uri="{FF2B5EF4-FFF2-40B4-BE49-F238E27FC236}">
                <a16:creationId xmlns:a16="http://schemas.microsoft.com/office/drawing/2014/main" id="{9B050449-BFAF-4B9F-8E9F-81CC400D615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90048" y="1483687"/>
            <a:ext cx="1782762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4295" tIns="8890" rIns="74295" bIns="8890"/>
          <a:lstStyle/>
          <a:p>
            <a:pPr marL="0" marR="0" lvl="0" indent="0" algn="just" defTabSz="914400" rtl="0" eaLnBrk="0" fontAlgn="base" latinLnBrk="0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800" b="1" i="0" u="none" strike="noStrike" kern="1200" cap="none" spc="0" normalizeH="0" baseline="0" noProof="0">
                <a:ln>
                  <a:noFill/>
                </a:ln>
                <a:solidFill>
                  <a:srgbClr val="9933FF"/>
                </a:solidFill>
                <a:effectLst/>
                <a:uLnTx/>
                <a:uFillTx/>
                <a:latin typeface="Arial" charset="0"/>
                <a:ea typeface="ＭＳ Ｐゴシック"/>
                <a:cs typeface="+mn-cs"/>
              </a:rPr>
              <a:t>PBH related</a:t>
            </a:r>
          </a:p>
        </p:txBody>
      </p:sp>
      <p:sp>
        <p:nvSpPr>
          <p:cNvPr id="95" name="直角三角形 94">
            <a:extLst>
              <a:ext uri="{FF2B5EF4-FFF2-40B4-BE49-F238E27FC236}">
                <a16:creationId xmlns:a16="http://schemas.microsoft.com/office/drawing/2014/main" id="{538320C4-E9C4-4F34-B690-885D9A73B023}"/>
              </a:ext>
            </a:extLst>
          </p:cNvPr>
          <p:cNvSpPr/>
          <p:nvPr/>
        </p:nvSpPr>
        <p:spPr>
          <a:xfrm>
            <a:off x="5760263" y="2665689"/>
            <a:ext cx="191068" cy="191068"/>
          </a:xfrm>
          <a:prstGeom prst="rtTriangle">
            <a:avLst/>
          </a:prstGeom>
          <a:solidFill>
            <a:srgbClr val="FF00FF"/>
          </a:solidFill>
          <a:ln>
            <a:solidFill>
              <a:srgbClr val="FF00FF"/>
            </a:solidFill>
          </a:ln>
          <a:scene3d>
            <a:camera prst="orthographicFront">
              <a:rot lat="0" lon="0" rev="63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ＭＳ Ｐゴシック"/>
              <a:ea typeface="ＭＳ Ｐゴシック"/>
              <a:cs typeface="+mn-cs"/>
            </a:endParaRPr>
          </a:p>
        </p:txBody>
      </p:sp>
      <p:sp>
        <p:nvSpPr>
          <p:cNvPr id="96" name="直角三角形 95">
            <a:extLst>
              <a:ext uri="{FF2B5EF4-FFF2-40B4-BE49-F238E27FC236}">
                <a16:creationId xmlns:a16="http://schemas.microsoft.com/office/drawing/2014/main" id="{2DA682F7-3B67-4673-B6F8-8E200C96CEB3}"/>
              </a:ext>
            </a:extLst>
          </p:cNvPr>
          <p:cNvSpPr/>
          <p:nvPr/>
        </p:nvSpPr>
        <p:spPr>
          <a:xfrm>
            <a:off x="5953144" y="2999064"/>
            <a:ext cx="191068" cy="191068"/>
          </a:xfrm>
          <a:prstGeom prst="rtTriangle">
            <a:avLst/>
          </a:prstGeom>
          <a:solidFill>
            <a:srgbClr val="CC6600"/>
          </a:solidFill>
          <a:ln>
            <a:solidFill>
              <a:srgbClr val="CC6600"/>
            </a:solidFill>
          </a:ln>
          <a:scene3d>
            <a:camera prst="orthographicFront">
              <a:rot lat="0" lon="0" rev="63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ＭＳ Ｐゴシック"/>
              <a:ea typeface="ＭＳ Ｐゴシック"/>
              <a:cs typeface="+mn-cs"/>
            </a:endParaRPr>
          </a:p>
        </p:txBody>
      </p:sp>
      <p:sp>
        <p:nvSpPr>
          <p:cNvPr id="97" name="直角三角形 96">
            <a:extLst>
              <a:ext uri="{FF2B5EF4-FFF2-40B4-BE49-F238E27FC236}">
                <a16:creationId xmlns:a16="http://schemas.microsoft.com/office/drawing/2014/main" id="{7CCCCD7F-C0E7-40A9-99E0-183593A9D9DF}"/>
              </a:ext>
            </a:extLst>
          </p:cNvPr>
          <p:cNvSpPr/>
          <p:nvPr/>
        </p:nvSpPr>
        <p:spPr>
          <a:xfrm>
            <a:off x="6250800" y="3172895"/>
            <a:ext cx="191068" cy="191068"/>
          </a:xfrm>
          <a:prstGeom prst="rtTriangle">
            <a:avLst/>
          </a:prstGeom>
          <a:solidFill>
            <a:schemeClr val="bg1"/>
          </a:solidFill>
          <a:ln>
            <a:solidFill>
              <a:srgbClr val="CC6600"/>
            </a:solidFill>
          </a:ln>
          <a:scene3d>
            <a:camera prst="orthographicFront">
              <a:rot lat="0" lon="0" rev="63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ＭＳ Ｐゴシック"/>
              <a:ea typeface="ＭＳ Ｐゴシック"/>
              <a:cs typeface="+mn-cs"/>
            </a:endParaRPr>
          </a:p>
        </p:txBody>
      </p:sp>
      <p:sp>
        <p:nvSpPr>
          <p:cNvPr id="98" name="直角三角形 97">
            <a:extLst>
              <a:ext uri="{FF2B5EF4-FFF2-40B4-BE49-F238E27FC236}">
                <a16:creationId xmlns:a16="http://schemas.microsoft.com/office/drawing/2014/main" id="{7C504322-64F7-43EC-BABB-1FAA1C523092}"/>
              </a:ext>
            </a:extLst>
          </p:cNvPr>
          <p:cNvSpPr/>
          <p:nvPr/>
        </p:nvSpPr>
        <p:spPr>
          <a:xfrm>
            <a:off x="6074589" y="2851425"/>
            <a:ext cx="191068" cy="191068"/>
          </a:xfrm>
          <a:prstGeom prst="rtTriangle">
            <a:avLst/>
          </a:prstGeom>
          <a:solidFill>
            <a:schemeClr val="bg1"/>
          </a:solidFill>
          <a:ln>
            <a:solidFill>
              <a:srgbClr val="FF00FF"/>
            </a:solidFill>
          </a:ln>
          <a:scene3d>
            <a:camera prst="orthographicFront">
              <a:rot lat="0" lon="0" rev="63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ＭＳ Ｐゴシック"/>
              <a:ea typeface="ＭＳ Ｐゴシック"/>
              <a:cs typeface="+mn-cs"/>
            </a:endParaRPr>
          </a:p>
        </p:txBody>
      </p:sp>
      <p:sp>
        <p:nvSpPr>
          <p:cNvPr id="99" name="Text Box 54">
            <a:extLst>
              <a:ext uri="{FF2B5EF4-FFF2-40B4-BE49-F238E27FC236}">
                <a16:creationId xmlns:a16="http://schemas.microsoft.com/office/drawing/2014/main" id="{6F3865AD-3541-4CAF-A4F2-2D2C17108369}"/>
              </a:ext>
            </a:extLst>
          </p:cNvPr>
          <p:cNvSpPr txBox="1">
            <a:spLocks noChangeArrowheads="1"/>
          </p:cNvSpPr>
          <p:nvPr/>
        </p:nvSpPr>
        <p:spPr bwMode="auto">
          <a:xfrm rot="1674993">
            <a:off x="4669260" y="1994862"/>
            <a:ext cx="1976438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4295" tIns="8890" rIns="74295" bIns="8890"/>
          <a:lstStyle/>
          <a:p>
            <a:pPr marL="0" marR="0" lvl="0" indent="0" algn="just" defTabSz="914400" rtl="0" eaLnBrk="0" fontAlgn="base" latinLnBrk="0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 charset="0"/>
                <a:ea typeface="ＭＳ Ｐゴシック"/>
                <a:cs typeface="+mn-cs"/>
              </a:rPr>
              <a:t>(1000 M</a:t>
            </a:r>
            <a:r>
              <a:rPr kumimoji="0" lang="en-US" altLang="en-US" sz="1800" b="1" i="0" u="none" strike="noStrike" kern="1200" cap="none" spc="0" normalizeH="0" baseline="-2500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 charset="0"/>
                <a:ea typeface="ＭＳ Ｐゴシック"/>
                <a:cs typeface="+mn-cs"/>
                <a:sym typeface="Wingdings 2" panose="05020102010507070707" pitchFamily="18" charset="2"/>
              </a:rPr>
              <a:t></a:t>
            </a:r>
            <a:r>
              <a:rPr kumimoji="0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 charset="0"/>
                <a:ea typeface="ＭＳ Ｐゴシック"/>
                <a:cs typeface="+mn-cs"/>
              </a:rPr>
              <a:t> z=10)</a:t>
            </a:r>
          </a:p>
        </p:txBody>
      </p:sp>
      <p:sp>
        <p:nvSpPr>
          <p:cNvPr id="100" name="Text Box 15">
            <a:extLst>
              <a:ext uri="{FF2B5EF4-FFF2-40B4-BE49-F238E27FC236}">
                <a16:creationId xmlns:a16="http://schemas.microsoft.com/office/drawing/2014/main" id="{3A9D365D-950E-489F-93C3-8DDA5B04DE4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29660" y="3168025"/>
            <a:ext cx="1304925" cy="331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4295" tIns="8890" rIns="74295" bIns="8890"/>
          <a:lstStyle/>
          <a:p>
            <a:pPr marL="0" marR="0" lvl="0" indent="0" algn="l" defTabSz="914400" rtl="0" eaLnBrk="0" fontAlgn="base" latinLnBrk="0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/>
                <a:cs typeface="+mn-cs"/>
              </a:rPr>
              <a:t>5 years</a:t>
            </a:r>
          </a:p>
        </p:txBody>
      </p:sp>
      <p:sp>
        <p:nvSpPr>
          <p:cNvPr id="101" name="Text Box 81">
            <a:extLst>
              <a:ext uri="{FF2B5EF4-FFF2-40B4-BE49-F238E27FC236}">
                <a16:creationId xmlns:a16="http://schemas.microsoft.com/office/drawing/2014/main" id="{AF9F2638-F0B2-4F42-A309-EB407BD433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04285" y="3410912"/>
            <a:ext cx="1277938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4295" tIns="8890" rIns="74295" bIns="8890"/>
          <a:lstStyle/>
          <a:p>
            <a:pPr marL="0" marR="0" lvl="0" indent="0" algn="l" defTabSz="914400" rtl="0" eaLnBrk="0" fontAlgn="base" latinLnBrk="0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/>
                <a:cs typeface="+mn-cs"/>
              </a:rPr>
              <a:t>3 months</a:t>
            </a:r>
          </a:p>
        </p:txBody>
      </p:sp>
      <p:cxnSp>
        <p:nvCxnSpPr>
          <p:cNvPr id="102" name="直線コネクタ 101">
            <a:extLst>
              <a:ext uri="{FF2B5EF4-FFF2-40B4-BE49-F238E27FC236}">
                <a16:creationId xmlns:a16="http://schemas.microsoft.com/office/drawing/2014/main" id="{7576C856-C93D-49FD-965B-6D97100F975A}"/>
              </a:ext>
            </a:extLst>
          </p:cNvPr>
          <p:cNvCxnSpPr>
            <a:cxnSpLocks/>
          </p:cNvCxnSpPr>
          <p:nvPr/>
        </p:nvCxnSpPr>
        <p:spPr>
          <a:xfrm>
            <a:off x="4641569" y="2910980"/>
            <a:ext cx="2117982" cy="2683961"/>
          </a:xfrm>
          <a:prstGeom prst="line">
            <a:avLst/>
          </a:prstGeom>
          <a:ln w="57150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3" name="グループ化 102">
            <a:extLst>
              <a:ext uri="{FF2B5EF4-FFF2-40B4-BE49-F238E27FC236}">
                <a16:creationId xmlns:a16="http://schemas.microsoft.com/office/drawing/2014/main" id="{A97CA92A-E24A-43F3-9DE6-2F906D06231D}"/>
              </a:ext>
            </a:extLst>
          </p:cNvPr>
          <p:cNvGrpSpPr/>
          <p:nvPr/>
        </p:nvGrpSpPr>
        <p:grpSpPr>
          <a:xfrm>
            <a:off x="8823187" y="1439110"/>
            <a:ext cx="90000" cy="4176000"/>
            <a:chOff x="7362000" y="1719000"/>
            <a:chExt cx="90000" cy="3780000"/>
          </a:xfrm>
        </p:grpSpPr>
        <p:cxnSp>
          <p:nvCxnSpPr>
            <p:cNvPr id="126" name="直線コネクタ 125">
              <a:extLst>
                <a:ext uri="{FF2B5EF4-FFF2-40B4-BE49-F238E27FC236}">
                  <a16:creationId xmlns:a16="http://schemas.microsoft.com/office/drawing/2014/main" id="{819E9D3B-6A63-44D7-BE60-624988D8CB1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362000" y="2259000"/>
              <a:ext cx="9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直線コネクタ 126">
              <a:extLst>
                <a:ext uri="{FF2B5EF4-FFF2-40B4-BE49-F238E27FC236}">
                  <a16:creationId xmlns:a16="http://schemas.microsoft.com/office/drawing/2014/main" id="{7C855E77-402F-46C6-B9CE-AC6CB875655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362000" y="2799000"/>
              <a:ext cx="9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直線コネクタ 127">
              <a:extLst>
                <a:ext uri="{FF2B5EF4-FFF2-40B4-BE49-F238E27FC236}">
                  <a16:creationId xmlns:a16="http://schemas.microsoft.com/office/drawing/2014/main" id="{026B6850-1FF7-4645-A6F4-095688827DA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362000" y="3339000"/>
              <a:ext cx="9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9" name="直線コネクタ 128">
              <a:extLst>
                <a:ext uri="{FF2B5EF4-FFF2-40B4-BE49-F238E27FC236}">
                  <a16:creationId xmlns:a16="http://schemas.microsoft.com/office/drawing/2014/main" id="{2FA52729-2AEC-4010-9F5E-C879FF8EC4A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362000" y="3879000"/>
              <a:ext cx="9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0" name="直線コネクタ 129">
              <a:extLst>
                <a:ext uri="{FF2B5EF4-FFF2-40B4-BE49-F238E27FC236}">
                  <a16:creationId xmlns:a16="http://schemas.microsoft.com/office/drawing/2014/main" id="{A97D3C11-8161-46AE-A16B-759AA1563DD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362000" y="4419000"/>
              <a:ext cx="9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1" name="直線コネクタ 130">
              <a:extLst>
                <a:ext uri="{FF2B5EF4-FFF2-40B4-BE49-F238E27FC236}">
                  <a16:creationId xmlns:a16="http://schemas.microsoft.com/office/drawing/2014/main" id="{FB327F92-A2D8-47B5-9FEA-321DF91D160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362000" y="4959000"/>
              <a:ext cx="9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2" name="直線コネクタ 131">
              <a:extLst>
                <a:ext uri="{FF2B5EF4-FFF2-40B4-BE49-F238E27FC236}">
                  <a16:creationId xmlns:a16="http://schemas.microsoft.com/office/drawing/2014/main" id="{1A498502-F1A0-4E9C-BD0D-2505E5000C69}"/>
                </a:ext>
              </a:extLst>
            </p:cNvPr>
            <p:cNvCxnSpPr/>
            <p:nvPr/>
          </p:nvCxnSpPr>
          <p:spPr>
            <a:xfrm>
              <a:off x="7452000" y="1719000"/>
              <a:ext cx="0" cy="378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4" name="グループ化 103">
            <a:extLst>
              <a:ext uri="{FF2B5EF4-FFF2-40B4-BE49-F238E27FC236}">
                <a16:creationId xmlns:a16="http://schemas.microsoft.com/office/drawing/2014/main" id="{5BE77D16-F2E3-4383-9FA1-7674751436DD}"/>
              </a:ext>
            </a:extLst>
          </p:cNvPr>
          <p:cNvGrpSpPr/>
          <p:nvPr/>
        </p:nvGrpSpPr>
        <p:grpSpPr>
          <a:xfrm flipH="1">
            <a:off x="4630089" y="1440508"/>
            <a:ext cx="90000" cy="4176000"/>
            <a:chOff x="7362000" y="1719000"/>
            <a:chExt cx="90000" cy="3780000"/>
          </a:xfrm>
        </p:grpSpPr>
        <p:cxnSp>
          <p:nvCxnSpPr>
            <p:cNvPr id="119" name="直線コネクタ 118">
              <a:extLst>
                <a:ext uri="{FF2B5EF4-FFF2-40B4-BE49-F238E27FC236}">
                  <a16:creationId xmlns:a16="http://schemas.microsoft.com/office/drawing/2014/main" id="{58DABE14-B299-48DE-8638-56A12AB0AF3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362000" y="2259000"/>
              <a:ext cx="9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直線コネクタ 119">
              <a:extLst>
                <a:ext uri="{FF2B5EF4-FFF2-40B4-BE49-F238E27FC236}">
                  <a16:creationId xmlns:a16="http://schemas.microsoft.com/office/drawing/2014/main" id="{1C428CFE-1F13-4963-B26D-384864688E5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362000" y="2799000"/>
              <a:ext cx="9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直線コネクタ 120">
              <a:extLst>
                <a:ext uri="{FF2B5EF4-FFF2-40B4-BE49-F238E27FC236}">
                  <a16:creationId xmlns:a16="http://schemas.microsoft.com/office/drawing/2014/main" id="{DAA18280-447A-4A2A-90CC-7887767DB33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362000" y="3339000"/>
              <a:ext cx="9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直線コネクタ 121">
              <a:extLst>
                <a:ext uri="{FF2B5EF4-FFF2-40B4-BE49-F238E27FC236}">
                  <a16:creationId xmlns:a16="http://schemas.microsoft.com/office/drawing/2014/main" id="{E6233B7F-E96C-47B5-B0AA-6F0B7C27C80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362000" y="3879000"/>
              <a:ext cx="9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直線コネクタ 122">
              <a:extLst>
                <a:ext uri="{FF2B5EF4-FFF2-40B4-BE49-F238E27FC236}">
                  <a16:creationId xmlns:a16="http://schemas.microsoft.com/office/drawing/2014/main" id="{50823692-56EC-4880-8C03-38F5BD729A2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362000" y="4419000"/>
              <a:ext cx="9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直線コネクタ 123">
              <a:extLst>
                <a:ext uri="{FF2B5EF4-FFF2-40B4-BE49-F238E27FC236}">
                  <a16:creationId xmlns:a16="http://schemas.microsoft.com/office/drawing/2014/main" id="{40EB2C62-70F0-4AA0-8AEF-333FA1DBD68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362000" y="4959000"/>
              <a:ext cx="9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" name="直線コネクタ 124">
              <a:extLst>
                <a:ext uri="{FF2B5EF4-FFF2-40B4-BE49-F238E27FC236}">
                  <a16:creationId xmlns:a16="http://schemas.microsoft.com/office/drawing/2014/main" id="{C3D92642-0480-4F30-9BCE-D8590E3F7BBE}"/>
                </a:ext>
              </a:extLst>
            </p:cNvPr>
            <p:cNvCxnSpPr/>
            <p:nvPr/>
          </p:nvCxnSpPr>
          <p:spPr>
            <a:xfrm>
              <a:off x="7452000" y="1719000"/>
              <a:ext cx="0" cy="378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5" name="グループ化 104">
            <a:extLst>
              <a:ext uri="{FF2B5EF4-FFF2-40B4-BE49-F238E27FC236}">
                <a16:creationId xmlns:a16="http://schemas.microsoft.com/office/drawing/2014/main" id="{8B809F2F-8BC1-4B85-A033-E9578319D3F7}"/>
              </a:ext>
            </a:extLst>
          </p:cNvPr>
          <p:cNvGrpSpPr/>
          <p:nvPr/>
        </p:nvGrpSpPr>
        <p:grpSpPr>
          <a:xfrm>
            <a:off x="4634003" y="1444983"/>
            <a:ext cx="4284000" cy="90000"/>
            <a:chOff x="2729702" y="924865"/>
            <a:chExt cx="3590136" cy="90000"/>
          </a:xfrm>
        </p:grpSpPr>
        <p:cxnSp>
          <p:nvCxnSpPr>
            <p:cNvPr id="113" name="直線コネクタ 112">
              <a:extLst>
                <a:ext uri="{FF2B5EF4-FFF2-40B4-BE49-F238E27FC236}">
                  <a16:creationId xmlns:a16="http://schemas.microsoft.com/office/drawing/2014/main" id="{AF9E67A2-9AC4-4E9D-B59E-09968A8ED49D}"/>
                </a:ext>
              </a:extLst>
            </p:cNvPr>
            <p:cNvCxnSpPr>
              <a:cxnSpLocks/>
            </p:cNvCxnSpPr>
            <p:nvPr/>
          </p:nvCxnSpPr>
          <p:spPr>
            <a:xfrm rot="16200000" flipH="1">
              <a:off x="3281273" y="969865"/>
              <a:ext cx="9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直線コネクタ 113">
              <a:extLst>
                <a:ext uri="{FF2B5EF4-FFF2-40B4-BE49-F238E27FC236}">
                  <a16:creationId xmlns:a16="http://schemas.microsoft.com/office/drawing/2014/main" id="{F4CD2D27-C2EC-4055-B1C4-78811B47F8BA}"/>
                </a:ext>
              </a:extLst>
            </p:cNvPr>
            <p:cNvCxnSpPr>
              <a:cxnSpLocks/>
            </p:cNvCxnSpPr>
            <p:nvPr/>
          </p:nvCxnSpPr>
          <p:spPr>
            <a:xfrm rot="16200000" flipH="1">
              <a:off x="3877845" y="969865"/>
              <a:ext cx="9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直線コネクタ 114">
              <a:extLst>
                <a:ext uri="{FF2B5EF4-FFF2-40B4-BE49-F238E27FC236}">
                  <a16:creationId xmlns:a16="http://schemas.microsoft.com/office/drawing/2014/main" id="{6381A9A5-6E4A-4E70-909C-1464C29237FE}"/>
                </a:ext>
              </a:extLst>
            </p:cNvPr>
            <p:cNvCxnSpPr>
              <a:cxnSpLocks/>
            </p:cNvCxnSpPr>
            <p:nvPr/>
          </p:nvCxnSpPr>
          <p:spPr>
            <a:xfrm rot="16200000" flipH="1">
              <a:off x="4474416" y="969865"/>
              <a:ext cx="9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直線コネクタ 115">
              <a:extLst>
                <a:ext uri="{FF2B5EF4-FFF2-40B4-BE49-F238E27FC236}">
                  <a16:creationId xmlns:a16="http://schemas.microsoft.com/office/drawing/2014/main" id="{5BFA69B2-DEEC-4DF6-B411-EE8E4E1AA369}"/>
                </a:ext>
              </a:extLst>
            </p:cNvPr>
            <p:cNvCxnSpPr>
              <a:cxnSpLocks/>
            </p:cNvCxnSpPr>
            <p:nvPr/>
          </p:nvCxnSpPr>
          <p:spPr>
            <a:xfrm rot="16200000" flipH="1">
              <a:off x="5070988" y="969865"/>
              <a:ext cx="9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直線コネクタ 116">
              <a:extLst>
                <a:ext uri="{FF2B5EF4-FFF2-40B4-BE49-F238E27FC236}">
                  <a16:creationId xmlns:a16="http://schemas.microsoft.com/office/drawing/2014/main" id="{00A4AF62-288E-4A1A-8AC8-FDC84A9CB1BC}"/>
                </a:ext>
              </a:extLst>
            </p:cNvPr>
            <p:cNvCxnSpPr>
              <a:cxnSpLocks/>
            </p:cNvCxnSpPr>
            <p:nvPr/>
          </p:nvCxnSpPr>
          <p:spPr>
            <a:xfrm rot="16200000" flipH="1">
              <a:off x="5667559" y="969865"/>
              <a:ext cx="9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直線コネクタ 117">
              <a:extLst>
                <a:ext uri="{FF2B5EF4-FFF2-40B4-BE49-F238E27FC236}">
                  <a16:creationId xmlns:a16="http://schemas.microsoft.com/office/drawing/2014/main" id="{ACA97A80-02A1-4CE2-AA47-81B5FF2CD156}"/>
                </a:ext>
              </a:extLst>
            </p:cNvPr>
            <p:cNvCxnSpPr>
              <a:cxnSpLocks/>
            </p:cNvCxnSpPr>
            <p:nvPr/>
          </p:nvCxnSpPr>
          <p:spPr>
            <a:xfrm>
              <a:off x="2729702" y="924865"/>
              <a:ext cx="3590136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6" name="グループ化 105">
            <a:extLst>
              <a:ext uri="{FF2B5EF4-FFF2-40B4-BE49-F238E27FC236}">
                <a16:creationId xmlns:a16="http://schemas.microsoft.com/office/drawing/2014/main" id="{6A9386E3-AB1B-438B-835B-07E3A04CBA68}"/>
              </a:ext>
            </a:extLst>
          </p:cNvPr>
          <p:cNvGrpSpPr/>
          <p:nvPr/>
        </p:nvGrpSpPr>
        <p:grpSpPr>
          <a:xfrm flipV="1">
            <a:off x="4627012" y="5523431"/>
            <a:ext cx="4284000" cy="90000"/>
            <a:chOff x="2729702" y="924865"/>
            <a:chExt cx="3590136" cy="90000"/>
          </a:xfrm>
        </p:grpSpPr>
        <p:cxnSp>
          <p:nvCxnSpPr>
            <p:cNvPr id="107" name="直線コネクタ 106">
              <a:extLst>
                <a:ext uri="{FF2B5EF4-FFF2-40B4-BE49-F238E27FC236}">
                  <a16:creationId xmlns:a16="http://schemas.microsoft.com/office/drawing/2014/main" id="{2BFDCA71-15A1-4E8A-A952-474316CCE6BB}"/>
                </a:ext>
              </a:extLst>
            </p:cNvPr>
            <p:cNvCxnSpPr>
              <a:cxnSpLocks/>
            </p:cNvCxnSpPr>
            <p:nvPr/>
          </p:nvCxnSpPr>
          <p:spPr>
            <a:xfrm rot="16200000" flipH="1">
              <a:off x="3281273" y="969865"/>
              <a:ext cx="9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直線コネクタ 107">
              <a:extLst>
                <a:ext uri="{FF2B5EF4-FFF2-40B4-BE49-F238E27FC236}">
                  <a16:creationId xmlns:a16="http://schemas.microsoft.com/office/drawing/2014/main" id="{F4BBBDCF-6FA3-4965-8D6D-CE4C8744A39C}"/>
                </a:ext>
              </a:extLst>
            </p:cNvPr>
            <p:cNvCxnSpPr>
              <a:cxnSpLocks/>
            </p:cNvCxnSpPr>
            <p:nvPr/>
          </p:nvCxnSpPr>
          <p:spPr>
            <a:xfrm rot="16200000" flipH="1">
              <a:off x="3877845" y="969865"/>
              <a:ext cx="9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直線コネクタ 108">
              <a:extLst>
                <a:ext uri="{FF2B5EF4-FFF2-40B4-BE49-F238E27FC236}">
                  <a16:creationId xmlns:a16="http://schemas.microsoft.com/office/drawing/2014/main" id="{0D4FC4D1-6172-4415-8F8D-E76FF8EEB739}"/>
                </a:ext>
              </a:extLst>
            </p:cNvPr>
            <p:cNvCxnSpPr>
              <a:cxnSpLocks/>
            </p:cNvCxnSpPr>
            <p:nvPr/>
          </p:nvCxnSpPr>
          <p:spPr>
            <a:xfrm rot="16200000" flipH="1">
              <a:off x="4474416" y="969865"/>
              <a:ext cx="9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直線コネクタ 109">
              <a:extLst>
                <a:ext uri="{FF2B5EF4-FFF2-40B4-BE49-F238E27FC236}">
                  <a16:creationId xmlns:a16="http://schemas.microsoft.com/office/drawing/2014/main" id="{84321998-E935-4CBF-94F7-594EE7EE8B9A}"/>
                </a:ext>
              </a:extLst>
            </p:cNvPr>
            <p:cNvCxnSpPr>
              <a:cxnSpLocks/>
            </p:cNvCxnSpPr>
            <p:nvPr/>
          </p:nvCxnSpPr>
          <p:spPr>
            <a:xfrm rot="16200000" flipH="1">
              <a:off x="5070988" y="969865"/>
              <a:ext cx="9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直線コネクタ 110">
              <a:extLst>
                <a:ext uri="{FF2B5EF4-FFF2-40B4-BE49-F238E27FC236}">
                  <a16:creationId xmlns:a16="http://schemas.microsoft.com/office/drawing/2014/main" id="{E6FB7A9D-F82C-4CB9-9D07-0FD6EB588E9C}"/>
                </a:ext>
              </a:extLst>
            </p:cNvPr>
            <p:cNvCxnSpPr>
              <a:cxnSpLocks/>
            </p:cNvCxnSpPr>
            <p:nvPr/>
          </p:nvCxnSpPr>
          <p:spPr>
            <a:xfrm rot="16200000" flipH="1">
              <a:off x="5667559" y="969865"/>
              <a:ext cx="9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直線コネクタ 111">
              <a:extLst>
                <a:ext uri="{FF2B5EF4-FFF2-40B4-BE49-F238E27FC236}">
                  <a16:creationId xmlns:a16="http://schemas.microsoft.com/office/drawing/2014/main" id="{09A37B44-F1FA-4A48-BA0B-D53647277248}"/>
                </a:ext>
              </a:extLst>
            </p:cNvPr>
            <p:cNvCxnSpPr>
              <a:cxnSpLocks/>
            </p:cNvCxnSpPr>
            <p:nvPr/>
          </p:nvCxnSpPr>
          <p:spPr>
            <a:xfrm>
              <a:off x="2729702" y="924865"/>
              <a:ext cx="3590136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5" name="Rectangle 84">
            <a:extLst>
              <a:ext uri="{FF2B5EF4-FFF2-40B4-BE49-F238E27FC236}">
                <a16:creationId xmlns:a16="http://schemas.microsoft.com/office/drawing/2014/main" id="{25F3BCF7-D96B-4E48-83AE-AADF911176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22334" y="796954"/>
            <a:ext cx="738232" cy="629175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/>
              <a:cs typeface="+mn-cs"/>
            </a:endParaRPr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175024A4-8211-4743-80A9-4A23C74242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6678"/>
            <a:ext cx="9144000" cy="1136503"/>
          </a:xfrm>
        </p:spPr>
        <p:txBody>
          <a:bodyPr>
            <a:noAutofit/>
          </a:bodyPr>
          <a:lstStyle/>
          <a:p>
            <a:r>
              <a:rPr kumimoji="1" lang="en-US" altLang="ja-JP" dirty="0"/>
              <a:t>B-DECIGO: Target sensitivity</a:t>
            </a:r>
            <a:br>
              <a:rPr kumimoji="1" lang="en-US" altLang="ja-JP" dirty="0"/>
            </a:br>
            <a:r>
              <a:rPr kumimoji="1" lang="en-US" altLang="ja-JP" dirty="0"/>
              <a:t>and objectives</a:t>
            </a:r>
            <a:endParaRPr kumimoji="1" lang="ja-JP" altLang="en-US" dirty="0"/>
          </a:p>
        </p:txBody>
      </p:sp>
      <p:sp>
        <p:nvSpPr>
          <p:cNvPr id="67" name="コンテンツ プレースホルダー 2">
            <a:extLst>
              <a:ext uri="{FF2B5EF4-FFF2-40B4-BE49-F238E27FC236}">
                <a16:creationId xmlns:a16="http://schemas.microsoft.com/office/drawing/2014/main" id="{922AE005-0C86-482B-963C-048562AFF3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310" y="1428491"/>
            <a:ext cx="3733626" cy="5265923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20000"/>
              </a:lnSpc>
            </a:pPr>
            <a:r>
              <a:rPr kumimoji="1" lang="en-US" altLang="ja-JP" dirty="0">
                <a:solidFill>
                  <a:srgbClr val="FF0000"/>
                </a:solidFill>
              </a:rPr>
              <a:t>Observation of NS-NS (BH) binary</a:t>
            </a:r>
          </a:p>
          <a:p>
            <a:pPr lvl="1">
              <a:lnSpc>
                <a:spcPct val="120000"/>
              </a:lnSpc>
            </a:pPr>
            <a:r>
              <a:rPr lang="en-US" altLang="ja-JP" dirty="0"/>
              <a:t>Prediction of timing of NS-NS (BH) coalescence</a:t>
            </a:r>
          </a:p>
          <a:p>
            <a:pPr lvl="1">
              <a:lnSpc>
                <a:spcPct val="120000"/>
              </a:lnSpc>
            </a:pPr>
            <a:r>
              <a:rPr lang="en-US" altLang="ja-JP" dirty="0"/>
              <a:t>100 /year </a:t>
            </a:r>
          </a:p>
          <a:p>
            <a:pPr>
              <a:lnSpc>
                <a:spcPct val="120000"/>
              </a:lnSpc>
            </a:pPr>
            <a:r>
              <a:rPr kumimoji="1" lang="en-US" altLang="ja-JP" dirty="0">
                <a:solidFill>
                  <a:srgbClr val="009900"/>
                </a:solidFill>
              </a:rPr>
              <a:t>Revelation of origin of ~30 M</a:t>
            </a:r>
            <a:r>
              <a:rPr kumimoji="1" lang="en-US" altLang="ja-JP" baseline="-25000" dirty="0">
                <a:solidFill>
                  <a:srgbClr val="009900"/>
                </a:solidFill>
                <a:sym typeface="Wingdings 2" panose="05020102010507070707" pitchFamily="18" charset="2"/>
              </a:rPr>
              <a:t></a:t>
            </a:r>
            <a:r>
              <a:rPr kumimoji="1" lang="en-US" altLang="ja-JP" dirty="0">
                <a:solidFill>
                  <a:srgbClr val="009900"/>
                </a:solidFill>
              </a:rPr>
              <a:t> BBH (Nakamura+ 2016)</a:t>
            </a:r>
          </a:p>
          <a:p>
            <a:pPr>
              <a:lnSpc>
                <a:spcPct val="120000"/>
              </a:lnSpc>
            </a:pPr>
            <a:r>
              <a:rPr kumimoji="1" lang="en-US" altLang="ja-JP" dirty="0">
                <a:solidFill>
                  <a:srgbClr val="FF00FF"/>
                </a:solidFill>
              </a:rPr>
              <a:t>Much better parameter estimation of binaries</a:t>
            </a:r>
            <a:br>
              <a:rPr kumimoji="1" lang="en-US" altLang="ja-JP" dirty="0">
                <a:solidFill>
                  <a:srgbClr val="FF00FF"/>
                </a:solidFill>
              </a:rPr>
            </a:br>
            <a:r>
              <a:rPr kumimoji="1" lang="en-US" altLang="ja-JP" dirty="0">
                <a:solidFill>
                  <a:srgbClr val="FF00FF"/>
                </a:solidFill>
              </a:rPr>
              <a:t>(</a:t>
            </a:r>
            <a:r>
              <a:rPr kumimoji="1" lang="en-US" altLang="ja-JP" dirty="0" err="1">
                <a:solidFill>
                  <a:srgbClr val="FF00FF"/>
                </a:solidFill>
              </a:rPr>
              <a:t>Isoyama</a:t>
            </a:r>
            <a:r>
              <a:rPr kumimoji="1" lang="en-US" altLang="ja-JP" dirty="0">
                <a:solidFill>
                  <a:srgbClr val="FF00FF"/>
                </a:solidFill>
              </a:rPr>
              <a:t>+ 2018)</a:t>
            </a:r>
          </a:p>
          <a:p>
            <a:pPr>
              <a:lnSpc>
                <a:spcPct val="120000"/>
              </a:lnSpc>
            </a:pPr>
            <a:r>
              <a:rPr kumimoji="1" lang="en-US" altLang="ja-JP" dirty="0">
                <a:solidFill>
                  <a:srgbClr val="6600FF"/>
                </a:solidFill>
              </a:rPr>
              <a:t>Removal of foreground for DECIGO</a:t>
            </a:r>
          </a:p>
          <a:p>
            <a:pPr>
              <a:lnSpc>
                <a:spcPct val="120000"/>
              </a:lnSpc>
            </a:pPr>
            <a:r>
              <a:rPr kumimoji="1" lang="en-US" altLang="ja-JP" dirty="0">
                <a:solidFill>
                  <a:srgbClr val="CC6600"/>
                </a:solidFill>
              </a:rPr>
              <a:t>Verification of technologies for DECIGO</a:t>
            </a:r>
          </a:p>
        </p:txBody>
      </p:sp>
      <p:sp>
        <p:nvSpPr>
          <p:cNvPr id="68" name="Text Box 72">
            <a:extLst>
              <a:ext uri="{FF2B5EF4-FFF2-40B4-BE49-F238E27FC236}">
                <a16:creationId xmlns:a16="http://schemas.microsoft.com/office/drawing/2014/main" id="{716F4230-835C-4482-887B-2744695E0C50}"/>
              </a:ext>
            </a:extLst>
          </p:cNvPr>
          <p:cNvSpPr txBox="1">
            <a:spLocks noChangeArrowheads="1"/>
          </p:cNvSpPr>
          <p:nvPr/>
        </p:nvSpPr>
        <p:spPr bwMode="auto">
          <a:xfrm rot="3008740">
            <a:off x="4286775" y="4341349"/>
            <a:ext cx="2533475" cy="314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4295" tIns="8890" rIns="74295" bIns="8890"/>
          <a:lstStyle/>
          <a:p>
            <a:pPr marL="0" marR="0" lvl="0" indent="0" algn="l" defTabSz="914400" rtl="0" eaLnBrk="0" fontAlgn="base" latinLnBrk="0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ＭＳ Ｐゴシック"/>
                <a:cs typeface="+mn-cs"/>
              </a:rPr>
              <a:t>  </a:t>
            </a:r>
            <a:r>
              <a:rPr lang="en-US" altLang="ja-JP" b="1" dirty="0">
                <a:solidFill>
                  <a:srgbClr val="FF0000"/>
                </a:solidFill>
                <a:latin typeface="Arial" charset="0"/>
                <a:ea typeface="ＭＳ Ｐゴシック"/>
              </a:rPr>
              <a:t>PGW </a:t>
            </a:r>
            <a:r>
              <a:rPr kumimoji="0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ＭＳ Ｐゴシック"/>
                <a:cs typeface="+mn-cs"/>
              </a:rPr>
              <a:t>(</a:t>
            </a:r>
            <a:r>
              <a:rPr kumimoji="0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ＭＳ Ｐゴシック"/>
                <a:cs typeface="+mn-cs"/>
                <a:sym typeface="Symbol" pitchFamily="18" charset="2"/>
              </a:rPr>
              <a:t></a:t>
            </a:r>
            <a:r>
              <a:rPr kumimoji="0" lang="en-US" altLang="ja-JP" sz="1800" b="1" i="0" u="none" strike="noStrike" kern="1200" cap="none" spc="0" normalizeH="0" baseline="-25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ＭＳ Ｐゴシック"/>
                <a:cs typeface="+mn-cs"/>
                <a:sym typeface="Symbol" pitchFamily="18" charset="2"/>
              </a:rPr>
              <a:t>GW</a:t>
            </a:r>
            <a:r>
              <a:rPr kumimoji="0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ＭＳ Ｐゴシック"/>
                <a:cs typeface="+mn-cs"/>
                <a:sym typeface="Symbol" pitchFamily="18" charset="2"/>
              </a:rPr>
              <a:t>~1×10</a:t>
            </a:r>
            <a:r>
              <a:rPr kumimoji="0" lang="en-US" altLang="ja-JP" sz="1800" b="1" i="0" u="none" strike="noStrike" kern="1200" cap="none" spc="0" normalizeH="0" baseline="30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ＭＳ Ｐゴシック"/>
                <a:cs typeface="+mn-cs"/>
                <a:sym typeface="Symbol" pitchFamily="18" charset="2"/>
              </a:rPr>
              <a:t>-16</a:t>
            </a:r>
            <a:r>
              <a:rPr kumimoji="0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ＭＳ Ｐゴシック"/>
                <a:cs typeface="+mn-cs"/>
                <a:sym typeface="Symbol" pitchFamily="18" charset="2"/>
              </a:rPr>
              <a:t>)</a:t>
            </a:r>
            <a:endParaRPr kumimoji="0" lang="en-US" altLang="ja-JP" sz="1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charset="0"/>
              <a:ea typeface="ＭＳ Ｐゴシック"/>
              <a:cs typeface="+mn-cs"/>
            </a:endParaRPr>
          </a:p>
        </p:txBody>
      </p:sp>
      <p:sp>
        <p:nvSpPr>
          <p:cNvPr id="69" name="Text Box 116">
            <a:extLst>
              <a:ext uri="{FF2B5EF4-FFF2-40B4-BE49-F238E27FC236}">
                <a16:creationId xmlns:a16="http://schemas.microsoft.com/office/drawing/2014/main" id="{AA0CCBC1-6EE5-4343-8381-A4C3FB28E1E6}"/>
              </a:ext>
            </a:extLst>
          </p:cNvPr>
          <p:cNvSpPr txBox="1">
            <a:spLocks noChangeArrowheads="1"/>
          </p:cNvSpPr>
          <p:nvPr/>
        </p:nvSpPr>
        <p:spPr bwMode="auto">
          <a:xfrm rot="19196786">
            <a:off x="7814257" y="2845063"/>
            <a:ext cx="1114425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200" tIns="8890" rIns="7200" bIns="8890"/>
          <a:lstStyle/>
          <a:p>
            <a:pPr marL="0" marR="0" lvl="0" indent="0" algn="ctr" defTabSz="914400" rtl="0" eaLnBrk="0" fontAlgn="base" latinLnBrk="0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Arial" charset="0"/>
                <a:ea typeface="ＭＳ Ｐゴシック"/>
                <a:cs typeface="+mn-cs"/>
              </a:rPr>
              <a:t>1 cluster</a:t>
            </a: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79B69AC2-0516-19A8-778B-C3EDBFEC76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F3694-1D23-4B41-8818-5054C7C30276}" type="slidenum">
              <a:rPr kumimoji="1" lang="ja-JP" altLang="en-US" smtClean="0"/>
              <a:pPr/>
              <a:t>23</a:t>
            </a:fld>
            <a:r>
              <a:rPr kumimoji="1" lang="en-US" altLang="ja-JP"/>
              <a:t>/26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21919197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723D036-C159-4285-972B-6F83B4F0C6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25835"/>
            <a:ext cx="9144000" cy="1179264"/>
          </a:xfrm>
        </p:spPr>
        <p:txBody>
          <a:bodyPr>
            <a:normAutofit fontScale="90000"/>
          </a:bodyPr>
          <a:lstStyle/>
          <a:p>
            <a:r>
              <a:rPr kumimoji="1" lang="en-US" altLang="ja-JP" dirty="0"/>
              <a:t>Progress on technologies</a:t>
            </a:r>
            <a:br>
              <a:rPr kumimoji="1" lang="en-US" altLang="ja-JP" dirty="0"/>
            </a:br>
            <a:r>
              <a:rPr kumimoji="1" lang="en-US" altLang="ja-JP" dirty="0"/>
              <a:t>for B-DECIGO</a:t>
            </a:r>
            <a:endParaRPr kumimoji="1" lang="ja-JP" altLang="en-US" dirty="0"/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71498831-B2F4-4AD0-A9F4-4FEF030B73B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30" t="2556" r="2287" b="22099"/>
          <a:stretch/>
        </p:blipFill>
        <p:spPr>
          <a:xfrm>
            <a:off x="698943" y="1358233"/>
            <a:ext cx="3396953" cy="2308839"/>
          </a:xfrm>
          <a:prstGeom prst="rect">
            <a:avLst/>
          </a:prstGeom>
        </p:spPr>
      </p:pic>
      <p:pic>
        <p:nvPicPr>
          <p:cNvPr id="6" name="図 5" descr="屋内, テーブル, 部屋, 机 が含まれている画像&#10;&#10;自動的に生成された説明">
            <a:extLst>
              <a:ext uri="{FF2B5EF4-FFF2-40B4-BE49-F238E27FC236}">
                <a16:creationId xmlns:a16="http://schemas.microsoft.com/office/drawing/2014/main" id="{88FCA494-617E-494E-801F-07BDD5D486A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8850" y="1364095"/>
            <a:ext cx="2597622" cy="2301893"/>
          </a:xfrm>
          <a:prstGeom prst="rect">
            <a:avLst/>
          </a:prstGeom>
        </p:spPr>
      </p:pic>
      <p:pic>
        <p:nvPicPr>
          <p:cNvPr id="7" name="図 6" descr="回路, エンジン, コンピュータ, キーボード が含まれている画像&#10;&#10;自動的に生成された説明">
            <a:extLst>
              <a:ext uri="{FF2B5EF4-FFF2-40B4-BE49-F238E27FC236}">
                <a16:creationId xmlns:a16="http://schemas.microsoft.com/office/drawing/2014/main" id="{0DB0CECE-8BAB-4797-ACD0-D274913E69C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9032" y="4092194"/>
            <a:ext cx="3055770" cy="2291828"/>
          </a:xfrm>
          <a:prstGeom prst="rect">
            <a:avLst/>
          </a:prstGeom>
        </p:spPr>
      </p:pic>
      <p:pic>
        <p:nvPicPr>
          <p:cNvPr id="8" name="図 7" descr="屋内, テーブル, 回路, エンジン が含まれている画像&#10;&#10;自動的に生成された説明">
            <a:extLst>
              <a:ext uri="{FF2B5EF4-FFF2-40B4-BE49-F238E27FC236}">
                <a16:creationId xmlns:a16="http://schemas.microsoft.com/office/drawing/2014/main" id="{4E20ADA2-1991-416C-9BA2-2241F6D44137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18098" y="4092194"/>
            <a:ext cx="3055770" cy="2291828"/>
          </a:xfrm>
          <a:prstGeom prst="rect">
            <a:avLst/>
          </a:prstGeom>
        </p:spPr>
      </p:pic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F2F379A4-69F8-49A1-90A5-ABA63781B0CF}"/>
              </a:ext>
            </a:extLst>
          </p:cNvPr>
          <p:cNvSpPr txBox="1"/>
          <p:nvPr/>
        </p:nvSpPr>
        <p:spPr>
          <a:xfrm>
            <a:off x="771787" y="3657600"/>
            <a:ext cx="71641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dirty="0">
                <a:latin typeface="Arial" panose="020B0604020202020204" pitchFamily="34" charset="0"/>
                <a:cs typeface="Arial" panose="020B0604020202020204" pitchFamily="34" charset="0"/>
              </a:rPr>
              <a:t>Bi-directional interferometer                    Low-noise thruster</a:t>
            </a:r>
            <a:endParaRPr kumimoji="1" lang="ja-JP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3418CAE5-1DDF-4A38-A526-4828018161B5}"/>
              </a:ext>
            </a:extLst>
          </p:cNvPr>
          <p:cNvSpPr txBox="1"/>
          <p:nvPr/>
        </p:nvSpPr>
        <p:spPr>
          <a:xfrm>
            <a:off x="2869035" y="6427366"/>
            <a:ext cx="34646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dirty="0">
                <a:latin typeface="Arial" panose="020B0604020202020204" pitchFamily="34" charset="0"/>
                <a:cs typeface="Arial" panose="020B0604020202020204" pitchFamily="34" charset="0"/>
              </a:rPr>
              <a:t>High-power stabilized laser</a:t>
            </a:r>
            <a:endParaRPr kumimoji="1" lang="ja-JP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2660AF54-89C4-8982-B7A9-25D9915B37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F3694-1D23-4B41-8818-5054C7C30276}" type="slidenum">
              <a:rPr kumimoji="1" lang="ja-JP" altLang="en-US" smtClean="0"/>
              <a:pPr/>
              <a:t>24</a:t>
            </a:fld>
            <a:r>
              <a:rPr kumimoji="1" lang="en-US" altLang="ja-JP"/>
              <a:t>/26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3919128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34D2E48-97AF-4AA6-AA86-80E6288EC3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71119"/>
          </a:xfrm>
        </p:spPr>
        <p:txBody>
          <a:bodyPr>
            <a:noAutofit/>
          </a:bodyPr>
          <a:lstStyle/>
          <a:p>
            <a:r>
              <a:rPr kumimoji="1" lang="en-US" altLang="ja-JP" sz="3200" dirty="0"/>
              <a:t>Related mission: SILVIA</a:t>
            </a:r>
            <a:endParaRPr kumimoji="1" lang="ja-JP" altLang="en-US" sz="3200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7CBA522-8EEF-4FB3-9CF8-44EDB94F6C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4892" y="570451"/>
            <a:ext cx="8766495" cy="6073630"/>
          </a:xfrm>
        </p:spPr>
        <p:txBody>
          <a:bodyPr>
            <a:noAutofit/>
          </a:bodyPr>
          <a:lstStyle/>
          <a:p>
            <a:pPr>
              <a:lnSpc>
                <a:spcPts val="2400"/>
              </a:lnSpc>
            </a:pPr>
            <a:r>
              <a:rPr kumimoji="1" lang="en-US" altLang="ja-JP" sz="2200" dirty="0"/>
              <a:t>Space Interferometer Laboratory Voyaging towards Innovative Applications</a:t>
            </a:r>
          </a:p>
          <a:p>
            <a:pPr>
              <a:lnSpc>
                <a:spcPts val="2400"/>
              </a:lnSpc>
            </a:pPr>
            <a:r>
              <a:rPr kumimoji="1" lang="en-US" altLang="ja-JP" sz="2200" dirty="0"/>
              <a:t>Small satellite mission by formation flight official WG at ISAS/JAXA in collaboration with DECIGO team and infrared interferometer team (and possibly X-ray interferometer </a:t>
            </a:r>
            <a:r>
              <a:rPr lang="en-US" altLang="ja-JP" sz="2200" dirty="0"/>
              <a:t>team</a:t>
            </a:r>
            <a:r>
              <a:rPr kumimoji="1" lang="en-US" altLang="ja-JP" sz="2200" dirty="0"/>
              <a:t>)</a:t>
            </a:r>
          </a:p>
          <a:p>
            <a:pPr>
              <a:lnSpc>
                <a:spcPts val="2400"/>
              </a:lnSpc>
            </a:pPr>
            <a:r>
              <a:rPr lang="en-US" altLang="ja-JP" sz="2200" dirty="0"/>
              <a:t>Objectives</a:t>
            </a:r>
            <a:r>
              <a:rPr lang="ja-JP" altLang="en-US" sz="2200" dirty="0"/>
              <a:t> </a:t>
            </a:r>
            <a:r>
              <a:rPr lang="en-US" altLang="ja-JP" sz="2200" dirty="0"/>
              <a:t>and</a:t>
            </a:r>
            <a:r>
              <a:rPr lang="ja-JP" altLang="en-US" sz="2200" dirty="0"/>
              <a:t> </a:t>
            </a:r>
            <a:r>
              <a:rPr lang="en-US" altLang="ja-JP" sz="2200" dirty="0"/>
              <a:t>scope</a:t>
            </a:r>
          </a:p>
          <a:p>
            <a:pPr lvl="1">
              <a:lnSpc>
                <a:spcPts val="2400"/>
              </a:lnSpc>
            </a:pPr>
            <a:r>
              <a:rPr lang="en-US" altLang="ja-JP" sz="2200" dirty="0"/>
              <a:t>Demonstration of the formation flying technologies</a:t>
            </a:r>
          </a:p>
          <a:p>
            <a:pPr>
              <a:lnSpc>
                <a:spcPts val="2400"/>
              </a:lnSpc>
            </a:pPr>
            <a:r>
              <a:rPr lang="en-US" altLang="ja-JP" sz="2200" dirty="0"/>
              <a:t>Recent progress</a:t>
            </a:r>
          </a:p>
          <a:p>
            <a:pPr lvl="1">
              <a:lnSpc>
                <a:spcPts val="2400"/>
              </a:lnSpc>
            </a:pPr>
            <a:r>
              <a:rPr lang="en-US" altLang="ja-JP" sz="2200" dirty="0">
                <a:solidFill>
                  <a:srgbClr val="0099FF"/>
                </a:solidFill>
              </a:rPr>
              <a:t>Feb. 2020</a:t>
            </a:r>
            <a:r>
              <a:rPr lang="en-US" altLang="ja-JP" sz="2200" dirty="0"/>
              <a:t>: SILVIA mission proposed to ISAS</a:t>
            </a:r>
          </a:p>
          <a:p>
            <a:pPr lvl="1">
              <a:lnSpc>
                <a:spcPts val="2400"/>
              </a:lnSpc>
            </a:pPr>
            <a:r>
              <a:rPr lang="en-US" altLang="ja-JP" sz="2200" dirty="0">
                <a:solidFill>
                  <a:srgbClr val="0099FF"/>
                </a:solidFill>
              </a:rPr>
              <a:t>Aug. 2020</a:t>
            </a:r>
            <a:r>
              <a:rPr lang="en-US" altLang="ja-JP" sz="2200" dirty="0"/>
              <a:t>: </a:t>
            </a:r>
            <a:r>
              <a:rPr lang="en-US" altLang="ja-JP" sz="2200" dirty="0">
                <a:solidFill>
                  <a:srgbClr val="FF0000"/>
                </a:solidFill>
              </a:rPr>
              <a:t>Approved to proceed to Pre-Phase A1b (Idea implementation process)</a:t>
            </a:r>
          </a:p>
          <a:p>
            <a:pPr lvl="1">
              <a:lnSpc>
                <a:spcPts val="2400"/>
              </a:lnSpc>
            </a:pPr>
            <a:r>
              <a:rPr lang="en-US" altLang="ja-JP" sz="2200" dirty="0">
                <a:solidFill>
                  <a:srgbClr val="009900"/>
                </a:solidFill>
              </a:rPr>
              <a:t>Only SILVIA selected among seven missions that applied</a:t>
            </a:r>
          </a:p>
          <a:p>
            <a:pPr>
              <a:lnSpc>
                <a:spcPts val="2400"/>
              </a:lnSpc>
            </a:pPr>
            <a:r>
              <a:rPr lang="en-US" altLang="ja-JP" sz="2200" dirty="0"/>
              <a:t>Next step</a:t>
            </a:r>
          </a:p>
          <a:p>
            <a:pPr lvl="1">
              <a:lnSpc>
                <a:spcPts val="2400"/>
              </a:lnSpc>
            </a:pPr>
            <a:r>
              <a:rPr lang="en-US" altLang="ja-JP" sz="2200" dirty="0">
                <a:solidFill>
                  <a:srgbClr val="9933FF"/>
                </a:solidFill>
              </a:rPr>
              <a:t>Review to judge for Pre-phase A2 (Mission definition)</a:t>
            </a:r>
          </a:p>
          <a:p>
            <a:pPr lvl="1">
              <a:lnSpc>
                <a:spcPts val="2400"/>
              </a:lnSpc>
            </a:pPr>
            <a:r>
              <a:rPr lang="en-US" altLang="ja-JP" sz="2200" dirty="0"/>
              <a:t>If approved, will become a candidate mission for the 5</a:t>
            </a:r>
            <a:r>
              <a:rPr lang="en-US" altLang="ja-JP" sz="2200" baseline="30000" dirty="0"/>
              <a:t>th</a:t>
            </a:r>
            <a:r>
              <a:rPr lang="en-US" altLang="ja-JP" sz="2200" dirty="0"/>
              <a:t> or 6</a:t>
            </a:r>
            <a:r>
              <a:rPr lang="en-US" altLang="ja-JP" sz="2200" baseline="30000" dirty="0"/>
              <a:t>th</a:t>
            </a:r>
            <a:r>
              <a:rPr lang="en-US" altLang="ja-JP" sz="2200" dirty="0"/>
              <a:t> small satellite mission</a:t>
            </a:r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4D78636A-5F76-BA5E-0694-38AD31AC7C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F3694-1D23-4B41-8818-5054C7C30276}" type="slidenum">
              <a:rPr kumimoji="1" lang="ja-JP" altLang="en-US" smtClean="0"/>
              <a:pPr/>
              <a:t>25</a:t>
            </a:fld>
            <a:r>
              <a:rPr kumimoji="1" lang="en-US" altLang="ja-JP"/>
              <a:t>/26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94431108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AB3E7E9-9090-4396-997F-1E6AC5DA7B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549846"/>
            <a:ext cx="5100221" cy="1143000"/>
          </a:xfrm>
        </p:spPr>
        <p:txBody>
          <a:bodyPr/>
          <a:lstStyle/>
          <a:p>
            <a:r>
              <a:rPr kumimoji="1" lang="en-US" altLang="ja-JP" dirty="0"/>
              <a:t>Summary</a:t>
            </a:r>
            <a:endParaRPr kumimoji="1" lang="ja-JP" altLang="en-US" dirty="0"/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7D311916-26E0-49D1-9F1F-614D0AAFEE6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84322" y="0"/>
            <a:ext cx="2751364" cy="2542927"/>
          </a:xfrm>
          <a:prstGeom prst="rect">
            <a:avLst/>
          </a:prstGeom>
        </p:spPr>
      </p:pic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8AF33AA-1FF0-44A6-9F6E-C9F31FA32E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8423" y="2332037"/>
            <a:ext cx="8322816" cy="4525963"/>
          </a:xfrm>
        </p:spPr>
        <p:txBody>
          <a:bodyPr/>
          <a:lstStyle/>
          <a:p>
            <a:r>
              <a:rPr lang="en-US" altLang="ja-JP" sz="2800" dirty="0">
                <a:solidFill>
                  <a:srgbClr val="FF0000"/>
                </a:solidFill>
              </a:rPr>
              <a:t>DECIGO will accomplish a variety of amazing science including direct observation of primordial GW to reveal the secret of the birth of the Universe.</a:t>
            </a:r>
          </a:p>
          <a:p>
            <a:r>
              <a:rPr lang="en-US" altLang="ja-JP" sz="2800" dirty="0">
                <a:solidFill>
                  <a:srgbClr val="009900"/>
                </a:solidFill>
              </a:rPr>
              <a:t>B-DECIGO will verify technologies for DECIGO as well as accomplish a variety of fruitful science including prediction of NS-NS coalescence to reveal its mechanism.</a:t>
            </a:r>
          </a:p>
          <a:p>
            <a:r>
              <a:rPr lang="en-US" altLang="ja-JP" sz="2800" dirty="0">
                <a:solidFill>
                  <a:srgbClr val="9933FF"/>
                </a:solidFill>
              </a:rPr>
              <a:t>SILVIA will establish the essential technologies for B-DECIGO and DECIGO.</a:t>
            </a:r>
          </a:p>
          <a:p>
            <a:endParaRPr lang="en-US" altLang="ja-JP" dirty="0"/>
          </a:p>
          <a:p>
            <a:pPr marL="0" indent="0">
              <a:buNone/>
            </a:pPr>
            <a:endParaRPr kumimoji="1" lang="ja-JP" altLang="en-US" dirty="0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284723DB-B3AB-497E-9AE4-D87909D2E704}"/>
              </a:ext>
            </a:extLst>
          </p:cNvPr>
          <p:cNvSpPr txBox="1"/>
          <p:nvPr/>
        </p:nvSpPr>
        <p:spPr>
          <a:xfrm>
            <a:off x="7870369" y="1436914"/>
            <a:ext cx="127363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Image of</a:t>
            </a:r>
          </a:p>
          <a:p>
            <a:r>
              <a:rPr kumimoji="1" lang="en-US" altLang="ja-JP" dirty="0"/>
              <a:t>B-DECIGO</a:t>
            </a:r>
          </a:p>
          <a:p>
            <a:r>
              <a:rPr kumimoji="1" lang="en-US" altLang="ja-JP" dirty="0"/>
              <a:t>©NEC</a:t>
            </a:r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F0EF92AF-5D15-3F46-4453-89BE68D3DE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F3694-1D23-4B41-8818-5054C7C30276}" type="slidenum">
              <a:rPr kumimoji="1" lang="ja-JP" altLang="en-US" smtClean="0"/>
              <a:pPr/>
              <a:t>26</a:t>
            </a:fld>
            <a:r>
              <a:rPr kumimoji="1" lang="en-US" altLang="ja-JP"/>
              <a:t>/26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1590313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33F1D16-EED2-4790-9243-E4F78A1B61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65127"/>
            <a:ext cx="9144000" cy="939972"/>
          </a:xfrm>
        </p:spPr>
        <p:txBody>
          <a:bodyPr>
            <a:noAutofit/>
          </a:bodyPr>
          <a:lstStyle/>
          <a:p>
            <a:r>
              <a:rPr kumimoji="1" lang="en-US" altLang="ja-JP" dirty="0">
                <a:solidFill>
                  <a:srgbClr val="FFFF00"/>
                </a:solidFill>
              </a:rPr>
              <a:t>Establishment of</a:t>
            </a:r>
            <a:br>
              <a:rPr kumimoji="1" lang="en-US" altLang="ja-JP" dirty="0">
                <a:solidFill>
                  <a:srgbClr val="FFFF00"/>
                </a:solidFill>
              </a:rPr>
            </a:br>
            <a:r>
              <a:rPr kumimoji="1" lang="en-US" altLang="ja-JP" dirty="0">
                <a:solidFill>
                  <a:srgbClr val="FFFF00"/>
                </a:solidFill>
              </a:rPr>
              <a:t>gravitational wave astronomy</a:t>
            </a:r>
            <a:endParaRPr kumimoji="1" lang="ja-JP" altLang="en-US" dirty="0">
              <a:solidFill>
                <a:srgbClr val="FFFF00"/>
              </a:solidFill>
            </a:endParaRP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6910E476-B922-4A8E-B2A5-FD7A1E418D0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712976"/>
            <a:ext cx="9144000" cy="5145024"/>
          </a:xfrm>
          <a:prstGeom prst="rect">
            <a:avLst/>
          </a:prstGeom>
        </p:spPr>
      </p:pic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9C56B5F8-58EF-80D3-CA53-111AE694D3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F3694-1D23-4B41-8818-5054C7C30276}" type="slidenum">
              <a:rPr kumimoji="1" lang="ja-JP" altLang="en-US" smtClean="0"/>
              <a:pPr/>
              <a:t>3</a:t>
            </a:fld>
            <a:r>
              <a:rPr kumimoji="1" lang="en-US" altLang="ja-JP"/>
              <a:t>/26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524960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altLang="ja-JP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GW detector in space</a:t>
            </a:r>
            <a:endParaRPr lang="ja-JP" altLang="en-US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6169" y="1367161"/>
            <a:ext cx="8816829" cy="5378195"/>
          </a:xfrm>
        </p:spPr>
        <p:txBody>
          <a:bodyPr>
            <a:normAutofit fontScale="92500" lnSpcReduction="20000"/>
          </a:bodyPr>
          <a:lstStyle/>
          <a:p>
            <a:pPr marL="0" indent="0" eaLnBrk="1" hangingPunct="1">
              <a:lnSpc>
                <a:spcPct val="110000"/>
              </a:lnSpc>
              <a:buNone/>
            </a:pPr>
            <a:r>
              <a:rPr lang="en-US" altLang="ja-JP" sz="3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Arm length: much longer</a:t>
            </a:r>
            <a:r>
              <a:rPr lang="ja-JP" altLang="en-US" sz="3600" dirty="0">
                <a:solidFill>
                  <a:srgbClr val="FF0000"/>
                </a:solidFill>
              </a:rPr>
              <a:t> </a:t>
            </a:r>
            <a:r>
              <a:rPr lang="en-US" altLang="ja-JP" sz="3600" dirty="0">
                <a:solidFill>
                  <a:srgbClr val="FF0000"/>
                </a:solidFill>
              </a:rPr>
              <a:t>than</a:t>
            </a:r>
            <a:r>
              <a:rPr lang="ja-JP" altLang="en-US" sz="3600" dirty="0">
                <a:solidFill>
                  <a:srgbClr val="FF0000"/>
                </a:solidFill>
              </a:rPr>
              <a:t> </a:t>
            </a:r>
            <a:r>
              <a:rPr lang="en-US" altLang="ja-JP" sz="3600" dirty="0">
                <a:solidFill>
                  <a:srgbClr val="FF0000"/>
                </a:solidFill>
              </a:rPr>
              <a:t>ground-based detectors (GBD)</a:t>
            </a:r>
            <a:r>
              <a:rPr lang="en-US" altLang="ja-JP" sz="3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eaLnBrk="1" hangingPunct="1">
              <a:lnSpc>
                <a:spcPct val="110000"/>
              </a:lnSpc>
            </a:pPr>
            <a:r>
              <a:rPr lang="en-US" altLang="ja-JP" b="1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Signal</a:t>
            </a:r>
            <a:r>
              <a:rPr lang="ja-JP" altLang="en-US" b="1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ja-JP" b="1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increases at low frequencies</a:t>
            </a:r>
            <a:endParaRPr lang="ja-JP" altLang="en-US" b="1" dirty="0">
              <a:solidFill>
                <a:srgbClr val="0099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lnSpc>
                <a:spcPct val="110000"/>
              </a:lnSpc>
              <a:buFontTx/>
              <a:buNone/>
            </a:pPr>
            <a:r>
              <a:rPr lang="ja-JP" alt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     －</a:t>
            </a:r>
            <a:r>
              <a:rPr lang="en-US" altLang="ja-JP" sz="2400" b="1" dirty="0">
                <a:latin typeface="Arial" panose="020B0604020202020204" pitchFamily="34" charset="0"/>
                <a:cs typeface="Arial" panose="020B0604020202020204" pitchFamily="34" charset="0"/>
              </a:rPr>
              <a:t>Longer interaction between GW and light</a:t>
            </a:r>
            <a:endParaRPr lang="ja-JP" alt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lnSpc>
                <a:spcPct val="110000"/>
              </a:lnSpc>
            </a:pPr>
            <a:r>
              <a:rPr lang="en-US" altLang="ja-JP" b="1" dirty="0">
                <a:solidFill>
                  <a:srgbClr val="99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Noise</a:t>
            </a:r>
            <a:r>
              <a:rPr lang="ja-JP" altLang="en-US" b="1" dirty="0">
                <a:solidFill>
                  <a:srgbClr val="99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ja-JP" b="1" dirty="0">
                <a:solidFill>
                  <a:srgbClr val="99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decreases at low frequencies</a:t>
            </a:r>
            <a:endParaRPr lang="ja-JP" altLang="en-US" b="1" dirty="0">
              <a:solidFill>
                <a:srgbClr val="9900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lnSpc>
                <a:spcPct val="110000"/>
              </a:lnSpc>
              <a:buFontTx/>
              <a:buNone/>
            </a:pPr>
            <a:r>
              <a:rPr lang="ja-JP" altLang="en-US" b="1" dirty="0"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ja-JP" alt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－</a:t>
            </a:r>
            <a:r>
              <a:rPr lang="en-US" altLang="ja-JP" sz="2400" b="1" dirty="0">
                <a:latin typeface="Arial" panose="020B0604020202020204" pitchFamily="34" charset="0"/>
                <a:cs typeface="Arial" panose="020B0604020202020204" pitchFamily="34" charset="0"/>
              </a:rPr>
              <a:t>No seismic noise and less Newtonian noise</a:t>
            </a:r>
          </a:p>
          <a:p>
            <a:pPr eaLnBrk="1" hangingPunct="1">
              <a:lnSpc>
                <a:spcPct val="110000"/>
              </a:lnSpc>
              <a:buFontTx/>
              <a:buNone/>
            </a:pPr>
            <a:endParaRPr lang="ja-JP" alt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lnSpc>
                <a:spcPct val="110000"/>
              </a:lnSpc>
              <a:buFontTx/>
              <a:buNone/>
            </a:pPr>
            <a:endParaRPr lang="ja-JP" alt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eaLnBrk="1" hangingPunct="1">
              <a:lnSpc>
                <a:spcPct val="110000"/>
              </a:lnSpc>
              <a:buFontTx/>
              <a:buNone/>
            </a:pPr>
            <a:r>
              <a:rPr lang="en-US" altLang="ja-JP" sz="32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Sensitivity</a:t>
            </a:r>
            <a:r>
              <a:rPr lang="ja-JP" altLang="en-US" sz="32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ja-JP" sz="32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improves</a:t>
            </a:r>
            <a:r>
              <a:rPr lang="ja-JP" altLang="en-US" sz="32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ja-JP" sz="32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</a:t>
            </a:r>
            <a:r>
              <a:rPr lang="ja-JP" altLang="en-US" sz="32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ja-JP" sz="32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low frequencies</a:t>
            </a:r>
          </a:p>
          <a:p>
            <a:pPr algn="ctr" eaLnBrk="1" hangingPunct="1">
              <a:lnSpc>
                <a:spcPct val="110000"/>
              </a:lnSpc>
              <a:buFontTx/>
              <a:buNone/>
            </a:pPr>
            <a:endParaRPr lang="en-US" altLang="ja-JP" sz="3200" dirty="0">
              <a:solidFill>
                <a:srgbClr val="0099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eaLnBrk="1" hangingPunct="1">
              <a:lnSpc>
                <a:spcPct val="110000"/>
              </a:lnSpc>
              <a:buFontTx/>
              <a:buNone/>
            </a:pPr>
            <a:r>
              <a:rPr lang="en-US" altLang="ja-JP" sz="3200" dirty="0">
                <a:solidFill>
                  <a:srgbClr val="0099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Furthermore, e</a:t>
            </a:r>
            <a:r>
              <a:rPr lang="en-US" altLang="ja-JP" sz="3200" b="1" dirty="0">
                <a:solidFill>
                  <a:srgbClr val="0099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xpected GW signals larger</a:t>
            </a:r>
            <a:endParaRPr lang="ja-JP" altLang="en-US" sz="3200" b="1" dirty="0">
              <a:solidFill>
                <a:srgbClr val="0099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412" name="AutoShape 4"/>
          <p:cNvSpPr>
            <a:spLocks noChangeArrowheads="1"/>
          </p:cNvSpPr>
          <p:nvPr/>
        </p:nvSpPr>
        <p:spPr bwMode="auto">
          <a:xfrm>
            <a:off x="3664561" y="4256158"/>
            <a:ext cx="838200" cy="838200"/>
          </a:xfrm>
          <a:prstGeom prst="downArrow">
            <a:avLst>
              <a:gd name="adj1" fmla="val 50000"/>
              <a:gd name="adj2" fmla="val 25000"/>
            </a:avLst>
          </a:prstGeom>
          <a:solidFill>
            <a:schemeClr val="hlink"/>
          </a:solidFill>
          <a:ln w="9525">
            <a:noFill/>
            <a:miter lim="800000"/>
            <a:headEnd/>
            <a:tailEnd/>
          </a:ln>
        </p:spPr>
        <p:txBody>
          <a:bodyPr vert="eaVert" wrap="none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ja-JP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245042E0-A3B9-9B74-56E9-5EED40D046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F3694-1D23-4B41-8818-5054C7C30276}" type="slidenum">
              <a:rPr kumimoji="1" lang="ja-JP" altLang="en-US" smtClean="0"/>
              <a:pPr/>
              <a:t>4</a:t>
            </a:fld>
            <a:r>
              <a:rPr kumimoji="1" lang="en-US" altLang="ja-JP"/>
              <a:t>/26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8368771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2"/>
          <p:cNvGraphicFramePr>
            <a:graphicFrameLocks noChangeAspect="1"/>
          </p:cNvGraphicFramePr>
          <p:nvPr/>
        </p:nvGraphicFramePr>
        <p:xfrm>
          <a:off x="0" y="0"/>
          <a:ext cx="9144000" cy="6859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8" name="Drawing" r:id="rId3" imgW="5715000" imgH="4286160" progId="">
                  <p:embed/>
                </p:oleObj>
              </mc:Choice>
              <mc:Fallback>
                <p:oleObj name="Drawing" r:id="rId3" imgW="5715000" imgH="4286160" progId="">
                  <p:embed/>
                  <p:pic>
                    <p:nvPicPr>
                      <p:cNvPr id="4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9144000" cy="68595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109057"/>
            <a:ext cx="9144000" cy="1258349"/>
          </a:xfrm>
        </p:spPr>
        <p:txBody>
          <a:bodyPr>
            <a:normAutofit fontScale="90000"/>
          </a:bodyPr>
          <a:lstStyle/>
          <a:p>
            <a:r>
              <a:rPr lang="en-US" altLang="ja-JP" dirty="0">
                <a:solidFill>
                  <a:srgbClr val="FFFF00"/>
                </a:solidFill>
              </a:rPr>
              <a:t>Laser Interferometer Space Antenna (LISA)</a:t>
            </a:r>
            <a:endParaRPr kumimoji="1" lang="ja-JP" altLang="en-US" dirty="0">
              <a:solidFill>
                <a:srgbClr val="FFFF00"/>
              </a:solidFill>
            </a:endParaRPr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7192963" y="6251575"/>
            <a:ext cx="174148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ＭＳ Ｐゴシック" pitchFamily="50" charset="-128"/>
                <a:ea typeface="ＭＳ Ｐゴシック" panose="020B0600070205080204" pitchFamily="50" charset="-128"/>
                <a:cs typeface="+mn-cs"/>
              </a:rPr>
              <a:t>LISA project</a:t>
            </a: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9F0F72D6-A8DF-A176-165E-54AA6522DC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F3694-1D23-4B41-8818-5054C7C30276}" type="slidenum">
              <a:rPr kumimoji="1" lang="ja-JP" altLang="en-US" smtClean="0"/>
              <a:pPr/>
              <a:t>5</a:t>
            </a:fld>
            <a:r>
              <a:rPr kumimoji="1" lang="en-US" altLang="ja-JP"/>
              <a:t>/26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000031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2394986-07AB-446C-B415-F8981E4A73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What is DECIGO?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3164DE5-05F8-4068-AC8D-FA95FCD9AC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266739"/>
            <a:ext cx="7886700" cy="1610686"/>
          </a:xfrm>
        </p:spPr>
        <p:txBody>
          <a:bodyPr/>
          <a:lstStyle/>
          <a:p>
            <a:pPr marL="0" lvl="0" indent="0" fontAlgn="base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Pct val="70000"/>
              <a:buNone/>
              <a:defRPr/>
            </a:pPr>
            <a:r>
              <a:rPr lang="en-US" altLang="ja-JP" sz="2000" i="1" dirty="0">
                <a:solidFill>
                  <a:srgbClr val="FF0000"/>
                </a:solidFill>
                <a:latin typeface="Arial" charset="0"/>
                <a:ea typeface="ＭＳ Ｐゴシック" panose="020B0600070205080204" pitchFamily="50" charset="-128"/>
              </a:rPr>
              <a:t>Deci</a:t>
            </a:r>
            <a:r>
              <a:rPr lang="en-US" altLang="ja-JP" sz="2000" i="1" dirty="0">
                <a:solidFill>
                  <a:srgbClr val="000000"/>
                </a:solidFill>
                <a:latin typeface="Arial" charset="0"/>
                <a:ea typeface="ＭＳ Ｐゴシック" panose="020B0600070205080204" pitchFamily="50" charset="-128"/>
              </a:rPr>
              <a:t>-hertz Interferometer </a:t>
            </a:r>
            <a:r>
              <a:rPr lang="en-US" altLang="ja-JP" sz="2000" i="1" dirty="0">
                <a:solidFill>
                  <a:srgbClr val="FF0000"/>
                </a:solidFill>
                <a:latin typeface="Arial" charset="0"/>
                <a:ea typeface="ＭＳ Ｐゴシック" panose="020B0600070205080204" pitchFamily="50" charset="-128"/>
              </a:rPr>
              <a:t>G</a:t>
            </a:r>
            <a:r>
              <a:rPr lang="en-US" altLang="ja-JP" sz="2000" i="1" dirty="0">
                <a:solidFill>
                  <a:srgbClr val="000000"/>
                </a:solidFill>
                <a:latin typeface="Arial" charset="0"/>
                <a:ea typeface="ＭＳ Ｐゴシック" panose="020B0600070205080204" pitchFamily="50" charset="-128"/>
              </a:rPr>
              <a:t>ravitational Wave </a:t>
            </a:r>
            <a:r>
              <a:rPr lang="en-US" altLang="ja-JP" sz="2000" i="1" dirty="0">
                <a:solidFill>
                  <a:srgbClr val="FF0000"/>
                </a:solidFill>
                <a:latin typeface="Arial" charset="0"/>
                <a:ea typeface="ＭＳ Ｐゴシック" panose="020B0600070205080204" pitchFamily="50" charset="-128"/>
              </a:rPr>
              <a:t>O</a:t>
            </a:r>
            <a:r>
              <a:rPr lang="en-US" altLang="ja-JP" sz="2000" i="1" dirty="0">
                <a:solidFill>
                  <a:srgbClr val="000000"/>
                </a:solidFill>
                <a:latin typeface="Arial" charset="0"/>
                <a:ea typeface="ＭＳ Ｐゴシック" panose="020B0600070205080204" pitchFamily="50" charset="-128"/>
              </a:rPr>
              <a:t>bservatory</a:t>
            </a:r>
            <a:endParaRPr lang="en-US" altLang="ja-JP" sz="2000" dirty="0">
              <a:solidFill>
                <a:srgbClr val="000000"/>
              </a:solidFill>
              <a:latin typeface="Arial" charset="0"/>
              <a:ea typeface="ＭＳ Ｐゴシック" panose="020B0600070205080204" pitchFamily="50" charset="-128"/>
            </a:endParaRPr>
          </a:p>
          <a:p>
            <a:pPr marL="0" lvl="0" indent="0" fontAlgn="base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Pct val="70000"/>
              <a:buFont typeface="Wingdings" pitchFamily="2" charset="2"/>
              <a:buChar char="l"/>
              <a:defRPr/>
            </a:pPr>
            <a:r>
              <a:rPr lang="en-US" altLang="ja-JP" sz="2000" dirty="0">
                <a:solidFill>
                  <a:srgbClr val="000000"/>
                </a:solidFill>
                <a:latin typeface="Arial" charset="0"/>
                <a:ea typeface="ＭＳ Ｐゴシック" panose="020B0600070205080204" pitchFamily="50" charset="-128"/>
              </a:rPr>
              <a:t> Bridges the gap between LISA and GBDs</a:t>
            </a:r>
          </a:p>
          <a:p>
            <a:pPr marL="457200" lvl="1" indent="0" fontAlgn="base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Pct val="70000"/>
              <a:buFont typeface="Wingdings" pitchFamily="2" charset="2"/>
              <a:buChar char="l"/>
              <a:defRPr/>
            </a:pPr>
            <a:r>
              <a:rPr lang="en-US" altLang="ja-JP" sz="1600" dirty="0">
                <a:solidFill>
                  <a:srgbClr val="000000"/>
                </a:solidFill>
                <a:latin typeface="Arial" charset="0"/>
                <a:ea typeface="ＭＳ Ｐゴシック" panose="020B0600070205080204" pitchFamily="50" charset="-128"/>
              </a:rPr>
              <a:t>Follow-up for LISA, Predictor for ground-based detectors</a:t>
            </a:r>
            <a:endParaRPr lang="en-US" altLang="ja-JP" sz="1600" dirty="0">
              <a:solidFill>
                <a:srgbClr val="FF0000"/>
              </a:solidFill>
              <a:latin typeface="Arial" charset="0"/>
              <a:ea typeface="ＭＳ Ｐゴシック" panose="020B0600070205080204" pitchFamily="50" charset="-128"/>
            </a:endParaRPr>
          </a:p>
          <a:p>
            <a:pPr marL="0" lvl="0" indent="0" fontAlgn="base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Pct val="70000"/>
              <a:buFont typeface="Wingdings" pitchFamily="2" charset="2"/>
              <a:buChar char="l"/>
              <a:defRPr/>
            </a:pPr>
            <a:r>
              <a:rPr lang="en-US" altLang="ja-JP" sz="2000" dirty="0">
                <a:solidFill>
                  <a:srgbClr val="FF0000"/>
                </a:solidFill>
                <a:latin typeface="Arial" charset="0"/>
                <a:ea typeface="ＭＳ Ｐゴシック" panose="020B0600070205080204" pitchFamily="50" charset="-128"/>
              </a:rPr>
              <a:t> Low confusion noise -&gt; Extremely high sensitivity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640F5B0C-6C37-470C-9EE3-CF34F9A6D8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12875" y="2830513"/>
            <a:ext cx="5481638" cy="3760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AEDD687C-A4FD-4FBF-AD06-9EF6A56F0B5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14575" y="2830513"/>
            <a:ext cx="4719638" cy="3052762"/>
          </a:xfrm>
          <a:prstGeom prst="rect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anose="020B0600070205080204" pitchFamily="50" charset="-128"/>
              <a:cs typeface="+mn-cs"/>
            </a:endParaRPr>
          </a:p>
        </p:txBody>
      </p:sp>
      <p:grpSp>
        <p:nvGrpSpPr>
          <p:cNvPr id="6" name="Group 6">
            <a:extLst>
              <a:ext uri="{FF2B5EF4-FFF2-40B4-BE49-F238E27FC236}">
                <a16:creationId xmlns:a16="http://schemas.microsoft.com/office/drawing/2014/main" id="{C20A7FF6-5761-486F-A8CA-821DA0C0B4FD}"/>
              </a:ext>
            </a:extLst>
          </p:cNvPr>
          <p:cNvGrpSpPr>
            <a:grpSpLocks/>
          </p:cNvGrpSpPr>
          <p:nvPr/>
        </p:nvGrpSpPr>
        <p:grpSpPr bwMode="auto">
          <a:xfrm>
            <a:off x="2332038" y="3081338"/>
            <a:ext cx="112712" cy="2360612"/>
            <a:chOff x="1596" y="1470"/>
            <a:chExt cx="102" cy="1632"/>
          </a:xfrm>
        </p:grpSpPr>
        <p:sp>
          <p:nvSpPr>
            <p:cNvPr id="7" name="Line 7">
              <a:extLst>
                <a:ext uri="{FF2B5EF4-FFF2-40B4-BE49-F238E27FC236}">
                  <a16:creationId xmlns:a16="http://schemas.microsoft.com/office/drawing/2014/main" id="{20F4BF6B-0267-4EDA-B76E-FA5813AAEE6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596" y="1470"/>
              <a:ext cx="96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" name="Line 8">
              <a:extLst>
                <a:ext uri="{FF2B5EF4-FFF2-40B4-BE49-F238E27FC236}">
                  <a16:creationId xmlns:a16="http://schemas.microsoft.com/office/drawing/2014/main" id="{365C0AA2-492C-4F40-91FA-0DD3506829C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602" y="1806"/>
              <a:ext cx="96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" name="Line 9">
              <a:extLst>
                <a:ext uri="{FF2B5EF4-FFF2-40B4-BE49-F238E27FC236}">
                  <a16:creationId xmlns:a16="http://schemas.microsoft.com/office/drawing/2014/main" id="{3C172B44-AB92-4869-9B7F-51009617E8A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596" y="2124"/>
              <a:ext cx="96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" name="Line 10">
              <a:extLst>
                <a:ext uri="{FF2B5EF4-FFF2-40B4-BE49-F238E27FC236}">
                  <a16:creationId xmlns:a16="http://schemas.microsoft.com/office/drawing/2014/main" id="{4F5D58EC-C5AA-4B67-8339-CFE558B5471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602" y="2454"/>
              <a:ext cx="96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1" name="Line 11">
              <a:extLst>
                <a:ext uri="{FF2B5EF4-FFF2-40B4-BE49-F238E27FC236}">
                  <a16:creationId xmlns:a16="http://schemas.microsoft.com/office/drawing/2014/main" id="{04B9E35C-852E-4469-A597-B2EA9E28992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596" y="3102"/>
              <a:ext cx="96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2" name="Line 12">
              <a:extLst>
                <a:ext uri="{FF2B5EF4-FFF2-40B4-BE49-F238E27FC236}">
                  <a16:creationId xmlns:a16="http://schemas.microsoft.com/office/drawing/2014/main" id="{71521887-3379-405F-BB2F-5B586C6F0F3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602" y="2784"/>
              <a:ext cx="96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13" name="Group 13">
            <a:extLst>
              <a:ext uri="{FF2B5EF4-FFF2-40B4-BE49-F238E27FC236}">
                <a16:creationId xmlns:a16="http://schemas.microsoft.com/office/drawing/2014/main" id="{AAF949C7-6338-4E5D-8FCA-272FC68905B8}"/>
              </a:ext>
            </a:extLst>
          </p:cNvPr>
          <p:cNvGrpSpPr>
            <a:grpSpLocks/>
          </p:cNvGrpSpPr>
          <p:nvPr/>
        </p:nvGrpSpPr>
        <p:grpSpPr bwMode="auto">
          <a:xfrm>
            <a:off x="2808288" y="5765800"/>
            <a:ext cx="3773487" cy="127000"/>
            <a:chOff x="1926" y="3306"/>
            <a:chExt cx="2610" cy="108"/>
          </a:xfrm>
        </p:grpSpPr>
        <p:sp>
          <p:nvSpPr>
            <p:cNvPr id="14" name="Line 14">
              <a:extLst>
                <a:ext uri="{FF2B5EF4-FFF2-40B4-BE49-F238E27FC236}">
                  <a16:creationId xmlns:a16="http://schemas.microsoft.com/office/drawing/2014/main" id="{CDAB40B2-FA0C-404D-86C2-BD068448457E}"/>
                </a:ext>
              </a:extLst>
            </p:cNvPr>
            <p:cNvSpPr>
              <a:spLocks noChangeShapeType="1"/>
            </p:cNvSpPr>
            <p:nvPr/>
          </p:nvSpPr>
          <p:spPr bwMode="auto">
            <a:xfrm rot="-5400000">
              <a:off x="3504" y="3360"/>
              <a:ext cx="96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5" name="Line 15">
              <a:extLst>
                <a:ext uri="{FF2B5EF4-FFF2-40B4-BE49-F238E27FC236}">
                  <a16:creationId xmlns:a16="http://schemas.microsoft.com/office/drawing/2014/main" id="{3EACABE8-A8CC-4E6E-B3BC-F5127F307184}"/>
                </a:ext>
              </a:extLst>
            </p:cNvPr>
            <p:cNvSpPr>
              <a:spLocks noChangeShapeType="1"/>
            </p:cNvSpPr>
            <p:nvPr/>
          </p:nvSpPr>
          <p:spPr bwMode="auto">
            <a:xfrm rot="-5400000">
              <a:off x="3180" y="3354"/>
              <a:ext cx="96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6" name="Line 16">
              <a:extLst>
                <a:ext uri="{FF2B5EF4-FFF2-40B4-BE49-F238E27FC236}">
                  <a16:creationId xmlns:a16="http://schemas.microsoft.com/office/drawing/2014/main" id="{013E2215-46E9-42E2-B696-4AA2E8CEB6BF}"/>
                </a:ext>
              </a:extLst>
            </p:cNvPr>
            <p:cNvSpPr>
              <a:spLocks noChangeShapeType="1"/>
            </p:cNvSpPr>
            <p:nvPr/>
          </p:nvSpPr>
          <p:spPr bwMode="auto">
            <a:xfrm rot="-5400000">
              <a:off x="2850" y="3360"/>
              <a:ext cx="96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7" name="Line 17">
              <a:extLst>
                <a:ext uri="{FF2B5EF4-FFF2-40B4-BE49-F238E27FC236}">
                  <a16:creationId xmlns:a16="http://schemas.microsoft.com/office/drawing/2014/main" id="{003434BE-47D2-4781-AEA0-1D8CA5A51BED}"/>
                </a:ext>
              </a:extLst>
            </p:cNvPr>
            <p:cNvSpPr>
              <a:spLocks noChangeShapeType="1"/>
            </p:cNvSpPr>
            <p:nvPr/>
          </p:nvSpPr>
          <p:spPr bwMode="auto">
            <a:xfrm rot="-5400000">
              <a:off x="2526" y="3360"/>
              <a:ext cx="96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8" name="Line 18">
              <a:extLst>
                <a:ext uri="{FF2B5EF4-FFF2-40B4-BE49-F238E27FC236}">
                  <a16:creationId xmlns:a16="http://schemas.microsoft.com/office/drawing/2014/main" id="{34C4FE10-AE7D-4C28-B121-B4B399650000}"/>
                </a:ext>
              </a:extLst>
            </p:cNvPr>
            <p:cNvSpPr>
              <a:spLocks noChangeShapeType="1"/>
            </p:cNvSpPr>
            <p:nvPr/>
          </p:nvSpPr>
          <p:spPr bwMode="auto">
            <a:xfrm rot="-5400000">
              <a:off x="2202" y="3354"/>
              <a:ext cx="96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9" name="Line 19">
              <a:extLst>
                <a:ext uri="{FF2B5EF4-FFF2-40B4-BE49-F238E27FC236}">
                  <a16:creationId xmlns:a16="http://schemas.microsoft.com/office/drawing/2014/main" id="{184CBB09-152B-4EB1-9D86-B23667EBF3C5}"/>
                </a:ext>
              </a:extLst>
            </p:cNvPr>
            <p:cNvSpPr>
              <a:spLocks noChangeShapeType="1"/>
            </p:cNvSpPr>
            <p:nvPr/>
          </p:nvSpPr>
          <p:spPr bwMode="auto">
            <a:xfrm rot="-5400000">
              <a:off x="1878" y="3354"/>
              <a:ext cx="96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0" name="Line 20">
              <a:extLst>
                <a:ext uri="{FF2B5EF4-FFF2-40B4-BE49-F238E27FC236}">
                  <a16:creationId xmlns:a16="http://schemas.microsoft.com/office/drawing/2014/main" id="{04E7409E-10C6-404F-BAEB-10A38471D791}"/>
                </a:ext>
              </a:extLst>
            </p:cNvPr>
            <p:cNvSpPr>
              <a:spLocks noChangeShapeType="1"/>
            </p:cNvSpPr>
            <p:nvPr/>
          </p:nvSpPr>
          <p:spPr bwMode="auto">
            <a:xfrm rot="-5400000">
              <a:off x="4488" y="3360"/>
              <a:ext cx="96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1" name="Line 21">
              <a:extLst>
                <a:ext uri="{FF2B5EF4-FFF2-40B4-BE49-F238E27FC236}">
                  <a16:creationId xmlns:a16="http://schemas.microsoft.com/office/drawing/2014/main" id="{F2E68EE1-D4E7-4FC9-8440-2A01854F84F2}"/>
                </a:ext>
              </a:extLst>
            </p:cNvPr>
            <p:cNvSpPr>
              <a:spLocks noChangeShapeType="1"/>
            </p:cNvSpPr>
            <p:nvPr/>
          </p:nvSpPr>
          <p:spPr bwMode="auto">
            <a:xfrm rot="-5400000">
              <a:off x="4152" y="3366"/>
              <a:ext cx="96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" name="Line 22">
              <a:extLst>
                <a:ext uri="{FF2B5EF4-FFF2-40B4-BE49-F238E27FC236}">
                  <a16:creationId xmlns:a16="http://schemas.microsoft.com/office/drawing/2014/main" id="{308D03CB-2269-4C65-9B10-EFF025659DF3}"/>
                </a:ext>
              </a:extLst>
            </p:cNvPr>
            <p:cNvSpPr>
              <a:spLocks noChangeShapeType="1"/>
            </p:cNvSpPr>
            <p:nvPr/>
          </p:nvSpPr>
          <p:spPr bwMode="auto">
            <a:xfrm rot="-5400000">
              <a:off x="3834" y="3360"/>
              <a:ext cx="96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23" name="Group 23">
            <a:extLst>
              <a:ext uri="{FF2B5EF4-FFF2-40B4-BE49-F238E27FC236}">
                <a16:creationId xmlns:a16="http://schemas.microsoft.com/office/drawing/2014/main" id="{4C63E0D8-E549-4DEB-962F-2E96B129EF80}"/>
              </a:ext>
            </a:extLst>
          </p:cNvPr>
          <p:cNvGrpSpPr>
            <a:grpSpLocks/>
          </p:cNvGrpSpPr>
          <p:nvPr/>
        </p:nvGrpSpPr>
        <p:grpSpPr bwMode="auto">
          <a:xfrm>
            <a:off x="2625725" y="2935288"/>
            <a:ext cx="2428875" cy="1257300"/>
            <a:chOff x="1800" y="1368"/>
            <a:chExt cx="1680" cy="870"/>
          </a:xfrm>
        </p:grpSpPr>
        <p:sp>
          <p:nvSpPr>
            <p:cNvPr id="24" name="Line 24">
              <a:extLst>
                <a:ext uri="{FF2B5EF4-FFF2-40B4-BE49-F238E27FC236}">
                  <a16:creationId xmlns:a16="http://schemas.microsoft.com/office/drawing/2014/main" id="{D551B409-8357-4DCE-ABB5-B33F22BF1AE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800" y="1380"/>
              <a:ext cx="450" cy="858"/>
            </a:xfrm>
            <a:prstGeom prst="line">
              <a:avLst/>
            </a:prstGeom>
            <a:noFill/>
            <a:ln w="76200">
              <a:solidFill>
                <a:srgbClr val="0099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5" name="Line 25">
              <a:extLst>
                <a:ext uri="{FF2B5EF4-FFF2-40B4-BE49-F238E27FC236}">
                  <a16:creationId xmlns:a16="http://schemas.microsoft.com/office/drawing/2014/main" id="{B5802F7A-2D70-42D4-86A2-838509A89A5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241" y="2232"/>
              <a:ext cx="384" cy="0"/>
            </a:xfrm>
            <a:prstGeom prst="line">
              <a:avLst/>
            </a:prstGeom>
            <a:noFill/>
            <a:ln w="76200">
              <a:solidFill>
                <a:srgbClr val="0099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6" name="Line 26">
              <a:extLst>
                <a:ext uri="{FF2B5EF4-FFF2-40B4-BE49-F238E27FC236}">
                  <a16:creationId xmlns:a16="http://schemas.microsoft.com/office/drawing/2014/main" id="{E7D7FB97-092B-48C3-8158-74E81838B479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616" y="1368"/>
              <a:ext cx="864" cy="864"/>
            </a:xfrm>
            <a:prstGeom prst="line">
              <a:avLst/>
            </a:prstGeom>
            <a:noFill/>
            <a:ln w="76200">
              <a:solidFill>
                <a:srgbClr val="0099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27" name="Group 27">
            <a:extLst>
              <a:ext uri="{FF2B5EF4-FFF2-40B4-BE49-F238E27FC236}">
                <a16:creationId xmlns:a16="http://schemas.microsoft.com/office/drawing/2014/main" id="{ABEE690D-8C0E-4FE6-A271-81EBF383548D}"/>
              </a:ext>
            </a:extLst>
          </p:cNvPr>
          <p:cNvGrpSpPr>
            <a:grpSpLocks/>
          </p:cNvGrpSpPr>
          <p:nvPr/>
        </p:nvGrpSpPr>
        <p:grpSpPr bwMode="auto">
          <a:xfrm>
            <a:off x="4760913" y="2943225"/>
            <a:ext cx="1955800" cy="2619375"/>
            <a:chOff x="3276" y="1374"/>
            <a:chExt cx="1353" cy="1812"/>
          </a:xfrm>
        </p:grpSpPr>
        <p:sp>
          <p:nvSpPr>
            <p:cNvPr id="28" name="Line 28">
              <a:extLst>
                <a:ext uri="{FF2B5EF4-FFF2-40B4-BE49-F238E27FC236}">
                  <a16:creationId xmlns:a16="http://schemas.microsoft.com/office/drawing/2014/main" id="{1BEB3898-6CE2-4F57-A560-9E5A043E6D1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76" y="1374"/>
              <a:ext cx="90" cy="1044"/>
            </a:xfrm>
            <a:prstGeom prst="line">
              <a:avLst/>
            </a:prstGeom>
            <a:noFill/>
            <a:ln w="76200">
              <a:solidFill>
                <a:srgbClr val="0099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9" name="Line 29">
              <a:extLst>
                <a:ext uri="{FF2B5EF4-FFF2-40B4-BE49-F238E27FC236}">
                  <a16:creationId xmlns:a16="http://schemas.microsoft.com/office/drawing/2014/main" id="{6BFCA634-F679-47CE-A287-8E8ABA1DE18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363" y="2412"/>
              <a:ext cx="360" cy="738"/>
            </a:xfrm>
            <a:prstGeom prst="line">
              <a:avLst/>
            </a:prstGeom>
            <a:noFill/>
            <a:ln w="76200">
              <a:solidFill>
                <a:srgbClr val="0099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0" name="Line 30">
              <a:extLst>
                <a:ext uri="{FF2B5EF4-FFF2-40B4-BE49-F238E27FC236}">
                  <a16:creationId xmlns:a16="http://schemas.microsoft.com/office/drawing/2014/main" id="{3CDA535D-35AD-41DC-8476-37C56449CA3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714" y="3144"/>
              <a:ext cx="264" cy="42"/>
            </a:xfrm>
            <a:prstGeom prst="line">
              <a:avLst/>
            </a:prstGeom>
            <a:noFill/>
            <a:ln w="76200">
              <a:solidFill>
                <a:srgbClr val="0099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1" name="Line 31">
              <a:extLst>
                <a:ext uri="{FF2B5EF4-FFF2-40B4-BE49-F238E27FC236}">
                  <a16:creationId xmlns:a16="http://schemas.microsoft.com/office/drawing/2014/main" id="{1E91882D-BF3E-49EE-A763-80C9C78B5F5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969" y="2526"/>
              <a:ext cx="660" cy="660"/>
            </a:xfrm>
            <a:prstGeom prst="line">
              <a:avLst/>
            </a:prstGeom>
            <a:noFill/>
            <a:ln w="76200">
              <a:solidFill>
                <a:srgbClr val="0099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32" name="Group 32">
            <a:extLst>
              <a:ext uri="{FF2B5EF4-FFF2-40B4-BE49-F238E27FC236}">
                <a16:creationId xmlns:a16="http://schemas.microsoft.com/office/drawing/2014/main" id="{24FB263F-EF30-4E10-9299-F1DA02F72297}"/>
              </a:ext>
            </a:extLst>
          </p:cNvPr>
          <p:cNvGrpSpPr>
            <a:grpSpLocks/>
          </p:cNvGrpSpPr>
          <p:nvPr/>
        </p:nvGrpSpPr>
        <p:grpSpPr bwMode="auto">
          <a:xfrm>
            <a:off x="1643063" y="2917825"/>
            <a:ext cx="814387" cy="3203575"/>
            <a:chOff x="1040" y="1404"/>
            <a:chExt cx="440" cy="2216"/>
          </a:xfrm>
        </p:grpSpPr>
        <p:sp>
          <p:nvSpPr>
            <p:cNvPr id="33" name="Text Box 33">
              <a:extLst>
                <a:ext uri="{FF2B5EF4-FFF2-40B4-BE49-F238E27FC236}">
                  <a16:creationId xmlns:a16="http://schemas.microsoft.com/office/drawing/2014/main" id="{C1277CE1-73BF-4A80-B453-B5F9DABE60D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40" y="1404"/>
              <a:ext cx="432" cy="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0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anose="020B0600070205080204" pitchFamily="50" charset="-128"/>
                  <a:cs typeface="+mn-cs"/>
                </a:rPr>
                <a:t>10</a:t>
              </a:r>
              <a:r>
                <a:rPr kumimoji="1" lang="en-US" altLang="ja-JP" sz="2000" b="1" i="0" u="none" strike="noStrike" kern="1200" cap="none" spc="0" normalizeH="0" baseline="30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anose="020B0600070205080204" pitchFamily="50" charset="-128"/>
                  <a:cs typeface="+mn-cs"/>
                </a:rPr>
                <a:t>-18</a:t>
              </a:r>
            </a:p>
          </p:txBody>
        </p:sp>
        <p:sp>
          <p:nvSpPr>
            <p:cNvPr id="34" name="Text Box 34">
              <a:extLst>
                <a:ext uri="{FF2B5EF4-FFF2-40B4-BE49-F238E27FC236}">
                  <a16:creationId xmlns:a16="http://schemas.microsoft.com/office/drawing/2014/main" id="{A5A70481-5DD9-48CE-8DCC-C86347669DE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44" y="3345"/>
              <a:ext cx="432" cy="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0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anose="020B0600070205080204" pitchFamily="50" charset="-128"/>
                  <a:cs typeface="+mn-cs"/>
                </a:rPr>
                <a:t>10</a:t>
              </a:r>
              <a:r>
                <a:rPr kumimoji="1" lang="en-US" altLang="ja-JP" sz="2000" b="1" i="0" u="none" strike="noStrike" kern="1200" cap="none" spc="0" normalizeH="0" baseline="30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anose="020B0600070205080204" pitchFamily="50" charset="-128"/>
                  <a:cs typeface="+mn-cs"/>
                </a:rPr>
                <a:t>-24</a:t>
              </a:r>
            </a:p>
          </p:txBody>
        </p:sp>
        <p:sp>
          <p:nvSpPr>
            <p:cNvPr id="35" name="Text Box 35">
              <a:extLst>
                <a:ext uri="{FF2B5EF4-FFF2-40B4-BE49-F238E27FC236}">
                  <a16:creationId xmlns:a16="http://schemas.microsoft.com/office/drawing/2014/main" id="{97DA4394-A53D-4DF8-836F-A1EA8CF0B4C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48" y="2724"/>
              <a:ext cx="432" cy="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0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anose="020B0600070205080204" pitchFamily="50" charset="-128"/>
                  <a:cs typeface="+mn-cs"/>
                </a:rPr>
                <a:t>10</a:t>
              </a:r>
              <a:r>
                <a:rPr kumimoji="1" lang="en-US" altLang="ja-JP" sz="2000" b="1" i="0" u="none" strike="noStrike" kern="1200" cap="none" spc="0" normalizeH="0" baseline="30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anose="020B0600070205080204" pitchFamily="50" charset="-128"/>
                  <a:cs typeface="+mn-cs"/>
                </a:rPr>
                <a:t>-22</a:t>
              </a:r>
            </a:p>
          </p:txBody>
        </p:sp>
        <p:sp>
          <p:nvSpPr>
            <p:cNvPr id="36" name="Text Box 36">
              <a:extLst>
                <a:ext uri="{FF2B5EF4-FFF2-40B4-BE49-F238E27FC236}">
                  <a16:creationId xmlns:a16="http://schemas.microsoft.com/office/drawing/2014/main" id="{26051431-CA74-4978-8304-FBB90AE0881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44" y="2060"/>
              <a:ext cx="432" cy="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0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anose="020B0600070205080204" pitchFamily="50" charset="-128"/>
                  <a:cs typeface="+mn-cs"/>
                </a:rPr>
                <a:t>10</a:t>
              </a:r>
              <a:r>
                <a:rPr kumimoji="1" lang="en-US" altLang="ja-JP" sz="2000" b="1" i="0" u="none" strike="noStrike" kern="1200" cap="none" spc="0" normalizeH="0" baseline="30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anose="020B0600070205080204" pitchFamily="50" charset="-128"/>
                  <a:cs typeface="+mn-cs"/>
                </a:rPr>
                <a:t>-20</a:t>
              </a:r>
            </a:p>
          </p:txBody>
        </p:sp>
      </p:grpSp>
      <p:sp>
        <p:nvSpPr>
          <p:cNvPr id="37" name="Text Box 37">
            <a:extLst>
              <a:ext uri="{FF2B5EF4-FFF2-40B4-BE49-F238E27FC236}">
                <a16:creationId xmlns:a16="http://schemas.microsoft.com/office/drawing/2014/main" id="{C86C3093-1931-460D-BDAE-49460F8FB53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97150" y="5872163"/>
            <a:ext cx="6794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anose="020B0600070205080204" pitchFamily="50" charset="-128"/>
                <a:cs typeface="+mn-cs"/>
              </a:rPr>
              <a:t>10</a:t>
            </a:r>
            <a:r>
              <a:rPr kumimoji="1" lang="en-US" altLang="ja-JP" sz="2000" b="1" i="0" u="none" strike="noStrike" kern="1200" cap="none" spc="0" normalizeH="0" baseline="30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anose="020B0600070205080204" pitchFamily="50" charset="-128"/>
                <a:cs typeface="+mn-cs"/>
              </a:rPr>
              <a:t>-4</a:t>
            </a:r>
          </a:p>
        </p:txBody>
      </p:sp>
      <p:sp>
        <p:nvSpPr>
          <p:cNvPr id="38" name="Text Box 38">
            <a:extLst>
              <a:ext uri="{FF2B5EF4-FFF2-40B4-BE49-F238E27FC236}">
                <a16:creationId xmlns:a16="http://schemas.microsoft.com/office/drawing/2014/main" id="{9CBD152F-8691-45C0-B23B-864662704A2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73813" y="5883275"/>
            <a:ext cx="71913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anose="020B0600070205080204" pitchFamily="50" charset="-128"/>
                <a:cs typeface="+mn-cs"/>
              </a:rPr>
              <a:t>10</a:t>
            </a:r>
            <a:r>
              <a:rPr kumimoji="1" lang="en-US" altLang="ja-JP" sz="2000" b="1" i="0" u="none" strike="noStrike" kern="1200" cap="none" spc="0" normalizeH="0" baseline="30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anose="020B0600070205080204" pitchFamily="50" charset="-128"/>
                <a:cs typeface="+mn-cs"/>
              </a:rPr>
              <a:t>4</a:t>
            </a:r>
          </a:p>
        </p:txBody>
      </p:sp>
      <p:sp>
        <p:nvSpPr>
          <p:cNvPr id="39" name="Text Box 39">
            <a:extLst>
              <a:ext uri="{FF2B5EF4-FFF2-40B4-BE49-F238E27FC236}">
                <a16:creationId xmlns:a16="http://schemas.microsoft.com/office/drawing/2014/main" id="{EEC1489A-E358-4017-9209-69B01FB60C8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24488" y="5878513"/>
            <a:ext cx="5873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anose="020B0600070205080204" pitchFamily="50" charset="-128"/>
                <a:cs typeface="+mn-cs"/>
              </a:rPr>
              <a:t>10</a:t>
            </a:r>
            <a:r>
              <a:rPr kumimoji="1" lang="en-US" altLang="ja-JP" sz="2000" b="1" i="0" u="none" strike="noStrike" kern="1200" cap="none" spc="0" normalizeH="0" baseline="30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anose="020B0600070205080204" pitchFamily="50" charset="-128"/>
                <a:cs typeface="+mn-cs"/>
              </a:rPr>
              <a:t>2</a:t>
            </a:r>
          </a:p>
        </p:txBody>
      </p:sp>
      <p:sp>
        <p:nvSpPr>
          <p:cNvPr id="40" name="Text Box 40">
            <a:extLst>
              <a:ext uri="{FF2B5EF4-FFF2-40B4-BE49-F238E27FC236}">
                <a16:creationId xmlns:a16="http://schemas.microsoft.com/office/drawing/2014/main" id="{44E03706-F9AD-4376-8C66-996682B0C2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70400" y="5883275"/>
            <a:ext cx="6778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anose="020B0600070205080204" pitchFamily="50" charset="-128"/>
                <a:cs typeface="+mn-cs"/>
              </a:rPr>
              <a:t>10</a:t>
            </a:r>
            <a:r>
              <a:rPr kumimoji="1" lang="en-US" altLang="ja-JP" sz="2000" b="1" i="0" u="none" strike="noStrike" kern="1200" cap="none" spc="0" normalizeH="0" baseline="30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anose="020B0600070205080204" pitchFamily="50" charset="-128"/>
                <a:cs typeface="+mn-cs"/>
              </a:rPr>
              <a:t>0</a:t>
            </a:r>
          </a:p>
        </p:txBody>
      </p:sp>
      <p:sp>
        <p:nvSpPr>
          <p:cNvPr id="41" name="Text Box 41">
            <a:extLst>
              <a:ext uri="{FF2B5EF4-FFF2-40B4-BE49-F238E27FC236}">
                <a16:creationId xmlns:a16="http://schemas.microsoft.com/office/drawing/2014/main" id="{AFC0CAE1-D1DF-4834-920F-F8E7D0D8E6E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33775" y="5889625"/>
            <a:ext cx="7508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anose="020B0600070205080204" pitchFamily="50" charset="-128"/>
                <a:cs typeface="+mn-cs"/>
              </a:rPr>
              <a:t>10</a:t>
            </a:r>
            <a:r>
              <a:rPr kumimoji="1" lang="en-US" altLang="ja-JP" sz="2000" b="1" i="0" u="none" strike="noStrike" kern="1200" cap="none" spc="0" normalizeH="0" baseline="30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anose="020B0600070205080204" pitchFamily="50" charset="-128"/>
                <a:cs typeface="+mn-cs"/>
              </a:rPr>
              <a:t>-2</a:t>
            </a:r>
          </a:p>
        </p:txBody>
      </p:sp>
      <p:sp>
        <p:nvSpPr>
          <p:cNvPr id="42" name="Text Box 42">
            <a:extLst>
              <a:ext uri="{FF2B5EF4-FFF2-40B4-BE49-F238E27FC236}">
                <a16:creationId xmlns:a16="http://schemas.microsoft.com/office/drawing/2014/main" id="{95295E6B-3955-4B92-BA5B-9196E5AFAA4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25981" y="6177880"/>
            <a:ext cx="25685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anose="020B0600070205080204" pitchFamily="50" charset="-128"/>
                <a:cs typeface="+mn-cs"/>
              </a:rPr>
              <a:t>Frequency [Hz]</a:t>
            </a:r>
          </a:p>
        </p:txBody>
      </p:sp>
      <p:sp>
        <p:nvSpPr>
          <p:cNvPr id="43" name="Text Box 43">
            <a:extLst>
              <a:ext uri="{FF2B5EF4-FFF2-40B4-BE49-F238E27FC236}">
                <a16:creationId xmlns:a16="http://schemas.microsoft.com/office/drawing/2014/main" id="{8E19B164-CADE-491D-9661-012C29CE54DD}"/>
              </a:ext>
            </a:extLst>
          </p:cNvPr>
          <p:cNvSpPr txBox="1">
            <a:spLocks noChangeArrowheads="1"/>
          </p:cNvSpPr>
          <p:nvPr/>
        </p:nvSpPr>
        <p:spPr bwMode="auto">
          <a:xfrm rot="-5400000">
            <a:off x="286544" y="4007644"/>
            <a:ext cx="23987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anose="020B0600070205080204" pitchFamily="50" charset="-128"/>
                <a:cs typeface="+mn-cs"/>
              </a:rPr>
              <a:t>Strain [Hz</a:t>
            </a:r>
            <a:r>
              <a:rPr kumimoji="1" lang="en-US" altLang="ja-JP" sz="2400" b="1" i="0" u="none" strike="noStrike" kern="1200" cap="none" spc="0" normalizeH="0" baseline="30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anose="020B0600070205080204" pitchFamily="50" charset="-128"/>
                <a:cs typeface="+mn-cs"/>
              </a:rPr>
              <a:t>-1/2</a:t>
            </a:r>
            <a:r>
              <a:rPr kumimoji="1" lang="en-US" altLang="ja-JP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anose="020B0600070205080204" pitchFamily="50" charset="-128"/>
                <a:cs typeface="+mn-cs"/>
              </a:rPr>
              <a:t>]</a:t>
            </a:r>
          </a:p>
        </p:txBody>
      </p:sp>
      <p:sp>
        <p:nvSpPr>
          <p:cNvPr id="44" name="Text Box 44">
            <a:extLst>
              <a:ext uri="{FF2B5EF4-FFF2-40B4-BE49-F238E27FC236}">
                <a16:creationId xmlns:a16="http://schemas.microsoft.com/office/drawing/2014/main" id="{2F555F64-DF1D-42D8-89AF-C653DF3E875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63775" y="3589338"/>
            <a:ext cx="9017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1" i="0" u="none" strike="noStrike" kern="1200" cap="none" spc="0" normalizeH="0" baseline="0" noProof="0" dirty="0">
                <a:ln>
                  <a:noFill/>
                </a:ln>
                <a:solidFill>
                  <a:srgbClr val="0099FF"/>
                </a:solidFill>
                <a:effectLst/>
                <a:uLnTx/>
                <a:uFillTx/>
                <a:latin typeface="Arial" charset="0"/>
                <a:ea typeface="ＭＳ Ｐゴシック" panose="020B0600070205080204" pitchFamily="50" charset="-128"/>
                <a:cs typeface="+mn-cs"/>
              </a:rPr>
              <a:t>LISA</a:t>
            </a:r>
          </a:p>
        </p:txBody>
      </p:sp>
      <p:sp>
        <p:nvSpPr>
          <p:cNvPr id="45" name="Text Box 45">
            <a:extLst>
              <a:ext uri="{FF2B5EF4-FFF2-40B4-BE49-F238E27FC236}">
                <a16:creationId xmlns:a16="http://schemas.microsoft.com/office/drawing/2014/main" id="{AE0C8B2E-C567-41D3-9B7A-C67CB925E1D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75063" y="4506913"/>
            <a:ext cx="15271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ＭＳ Ｐゴシック" panose="020B0600070205080204" pitchFamily="50" charset="-128"/>
                <a:cs typeface="+mn-cs"/>
              </a:rPr>
              <a:t>DECIGO</a:t>
            </a:r>
          </a:p>
        </p:txBody>
      </p:sp>
      <p:sp>
        <p:nvSpPr>
          <p:cNvPr id="46" name="Text Box 46">
            <a:extLst>
              <a:ext uri="{FF2B5EF4-FFF2-40B4-BE49-F238E27FC236}">
                <a16:creationId xmlns:a16="http://schemas.microsoft.com/office/drawing/2014/main" id="{2A13DDE0-EE99-4788-BB4F-16DC7BB48B2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38529" y="4162300"/>
            <a:ext cx="120889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1" i="0" u="none" strike="noStrike" kern="1200" cap="none" spc="0" normalizeH="0" baseline="0" noProof="0" dirty="0">
                <a:ln>
                  <a:noFill/>
                </a:ln>
                <a:solidFill>
                  <a:srgbClr val="009900"/>
                </a:solidFill>
                <a:effectLst/>
                <a:uLnTx/>
                <a:uFillTx/>
                <a:latin typeface="Arial" charset="0"/>
                <a:ea typeface="ＭＳ Ｐゴシック" panose="020B0600070205080204" pitchFamily="50" charset="-128"/>
                <a:cs typeface="+mn-cs"/>
              </a:rPr>
              <a:t>GBDs</a:t>
            </a:r>
          </a:p>
        </p:txBody>
      </p:sp>
      <p:pic>
        <p:nvPicPr>
          <p:cNvPr id="47" name="Picture 47" descr="MCj02349160000[1]">
            <a:extLst>
              <a:ext uri="{FF2B5EF4-FFF2-40B4-BE49-F238E27FC236}">
                <a16:creationId xmlns:a16="http://schemas.microsoft.com/office/drawing/2014/main" id="{22F2A559-84CC-4938-B3EC-89083E2F82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68713" y="4141788"/>
            <a:ext cx="1465262" cy="331787"/>
          </a:xfrm>
          <a:prstGeom prst="rect">
            <a:avLst/>
          </a:prstGeom>
          <a:noFill/>
        </p:spPr>
      </p:pic>
      <p:grpSp>
        <p:nvGrpSpPr>
          <p:cNvPr id="48" name="Group 48">
            <a:extLst>
              <a:ext uri="{FF2B5EF4-FFF2-40B4-BE49-F238E27FC236}">
                <a16:creationId xmlns:a16="http://schemas.microsoft.com/office/drawing/2014/main" id="{CBD97DA2-0F25-4FD6-BC54-D4EC4A7050A0}"/>
              </a:ext>
            </a:extLst>
          </p:cNvPr>
          <p:cNvGrpSpPr>
            <a:grpSpLocks/>
          </p:cNvGrpSpPr>
          <p:nvPr/>
        </p:nvGrpSpPr>
        <p:grpSpPr bwMode="auto">
          <a:xfrm>
            <a:off x="2987675" y="3505200"/>
            <a:ext cx="1227138" cy="2568575"/>
            <a:chOff x="1789" y="2037"/>
            <a:chExt cx="773" cy="1618"/>
          </a:xfrm>
        </p:grpSpPr>
        <p:sp>
          <p:nvSpPr>
            <p:cNvPr id="49" name="Line 49">
              <a:extLst>
                <a:ext uri="{FF2B5EF4-FFF2-40B4-BE49-F238E27FC236}">
                  <a16:creationId xmlns:a16="http://schemas.microsoft.com/office/drawing/2014/main" id="{43410252-1121-4039-A8CD-741EE0B3EB5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789" y="2037"/>
              <a:ext cx="761" cy="1434"/>
            </a:xfrm>
            <a:prstGeom prst="line">
              <a:avLst/>
            </a:prstGeom>
            <a:noFill/>
            <a:ln w="76200">
              <a:solidFill>
                <a:srgbClr val="CC00FF"/>
              </a:solidFill>
              <a:prstDash val="sysDot"/>
              <a:round/>
              <a:headEnd/>
              <a:tailEnd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0" name="Line 50">
              <a:extLst>
                <a:ext uri="{FF2B5EF4-FFF2-40B4-BE49-F238E27FC236}">
                  <a16:creationId xmlns:a16="http://schemas.microsoft.com/office/drawing/2014/main" id="{9A6B769B-9669-442B-AE38-3F86D359637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548" y="3461"/>
              <a:ext cx="14" cy="194"/>
            </a:xfrm>
            <a:prstGeom prst="line">
              <a:avLst/>
            </a:prstGeom>
            <a:noFill/>
            <a:ln w="76200">
              <a:solidFill>
                <a:srgbClr val="CC00FF"/>
              </a:solidFill>
              <a:prstDash val="sysDot"/>
              <a:round/>
              <a:headEnd/>
              <a:tailEnd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anose="020B0600070205080204" pitchFamily="50" charset="-128"/>
                <a:cs typeface="+mn-cs"/>
              </a:endParaRPr>
            </a:p>
          </p:txBody>
        </p:sp>
      </p:grpSp>
      <p:sp>
        <p:nvSpPr>
          <p:cNvPr id="51" name="Text Box 51">
            <a:extLst>
              <a:ext uri="{FF2B5EF4-FFF2-40B4-BE49-F238E27FC236}">
                <a16:creationId xmlns:a16="http://schemas.microsoft.com/office/drawing/2014/main" id="{054BBC12-29A8-42F4-903E-3D37CEA9AC0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42930" y="5137994"/>
            <a:ext cx="172639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srgbClr val="CC00FF"/>
                </a:solidFill>
                <a:effectLst/>
                <a:uLnTx/>
                <a:uFillTx/>
                <a:latin typeface="Arial" charset="0"/>
                <a:ea typeface="ＭＳ Ｐゴシック" panose="020B0600070205080204" pitchFamily="50" charset="-128"/>
                <a:cs typeface="+mn-cs"/>
              </a:rPr>
              <a:t>Confusion limiting noise</a:t>
            </a:r>
          </a:p>
        </p:txBody>
      </p:sp>
      <p:grpSp>
        <p:nvGrpSpPr>
          <p:cNvPr id="52" name="Group 57">
            <a:extLst>
              <a:ext uri="{FF2B5EF4-FFF2-40B4-BE49-F238E27FC236}">
                <a16:creationId xmlns:a16="http://schemas.microsoft.com/office/drawing/2014/main" id="{DC6280D1-889F-422A-9517-4B58672BE496}"/>
              </a:ext>
            </a:extLst>
          </p:cNvPr>
          <p:cNvGrpSpPr>
            <a:grpSpLocks/>
          </p:cNvGrpSpPr>
          <p:nvPr/>
        </p:nvGrpSpPr>
        <p:grpSpPr bwMode="auto">
          <a:xfrm>
            <a:off x="3113090" y="3165475"/>
            <a:ext cx="1724026" cy="962025"/>
            <a:chOff x="1961" y="1994"/>
            <a:chExt cx="1086" cy="606"/>
          </a:xfrm>
        </p:grpSpPr>
        <p:sp>
          <p:nvSpPr>
            <p:cNvPr id="53" name="Line 52">
              <a:extLst>
                <a:ext uri="{FF2B5EF4-FFF2-40B4-BE49-F238E27FC236}">
                  <a16:creationId xmlns:a16="http://schemas.microsoft.com/office/drawing/2014/main" id="{51A6BE55-C035-46B0-9B76-FDCF3B6182E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256" y="2330"/>
              <a:ext cx="454" cy="270"/>
            </a:xfrm>
            <a:prstGeom prst="line">
              <a:avLst/>
            </a:prstGeom>
            <a:noFill/>
            <a:ln w="57150">
              <a:solidFill>
                <a:srgbClr val="FF9900"/>
              </a:solidFill>
              <a:prstDash val="sysDot"/>
              <a:round/>
              <a:headEnd/>
              <a:tailEnd type="triangle" w="med" len="med"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4" name="Rectangle 55">
              <a:extLst>
                <a:ext uri="{FF2B5EF4-FFF2-40B4-BE49-F238E27FC236}">
                  <a16:creationId xmlns:a16="http://schemas.microsoft.com/office/drawing/2014/main" id="{7359CBD8-FBBF-4F59-A90D-B5066EAEAC5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810283">
              <a:off x="1961" y="1994"/>
              <a:ext cx="1086" cy="4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b="1" dirty="0">
                  <a:solidFill>
                    <a:srgbClr val="FF9900"/>
                  </a:solidFill>
                  <a:latin typeface="Arial" charset="0"/>
                  <a:ea typeface="ＭＳ Ｐゴシック" panose="020B0600070205080204" pitchFamily="50" charset="-128"/>
                </a:rPr>
                <a:t>M</a:t>
              </a:r>
              <a:r>
                <a:rPr kumimoji="1" lang="en-US" altLang="ja-JP" sz="1800" b="1" i="0" u="none" strike="noStrike" kern="1200" cap="none" spc="0" normalizeH="0" baseline="0" noProof="0" dirty="0" err="1">
                  <a:ln>
                    <a:noFill/>
                  </a:ln>
                  <a:solidFill>
                    <a:srgbClr val="FF9900"/>
                  </a:solidFill>
                  <a:effectLst/>
                  <a:uLnTx/>
                  <a:uFillTx/>
                  <a:latin typeface="Arial" charset="0"/>
                  <a:ea typeface="ＭＳ Ｐゴシック" panose="020B0600070205080204" pitchFamily="50" charset="-128"/>
                  <a:cs typeface="+mn-cs"/>
                </a:rPr>
                <a:t>oving</a:t>
              </a:r>
              <a:r>
                <a:rPr kumimoji="1" lang="en-US" altLang="ja-JP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FF9900"/>
                  </a:solidFill>
                  <a:effectLst/>
                  <a:uLnTx/>
                  <a:uFillTx/>
                  <a:latin typeface="Arial" charset="0"/>
                  <a:ea typeface="ＭＳ Ｐゴシック" panose="020B0600070205080204" pitchFamily="50" charset="-128"/>
                  <a:cs typeface="+mn-cs"/>
                </a:rPr>
                <a:t> above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FF9900"/>
                  </a:solidFill>
                  <a:effectLst/>
                  <a:uLnTx/>
                  <a:uFillTx/>
                  <a:latin typeface="Arial" charset="0"/>
                  <a:ea typeface="ＭＳ Ｐゴシック" panose="020B0600070205080204" pitchFamily="50" charset="-128"/>
                  <a:cs typeface="+mn-cs"/>
                </a:rPr>
                <a:t>LISA band</a:t>
              </a:r>
            </a:p>
          </p:txBody>
        </p:sp>
      </p:grpSp>
      <p:grpSp>
        <p:nvGrpSpPr>
          <p:cNvPr id="55" name="Group 58">
            <a:extLst>
              <a:ext uri="{FF2B5EF4-FFF2-40B4-BE49-F238E27FC236}">
                <a16:creationId xmlns:a16="http://schemas.microsoft.com/office/drawing/2014/main" id="{8691FC26-6784-48B9-834C-485527A2616C}"/>
              </a:ext>
            </a:extLst>
          </p:cNvPr>
          <p:cNvGrpSpPr>
            <a:grpSpLocks/>
          </p:cNvGrpSpPr>
          <p:nvPr/>
        </p:nvGrpSpPr>
        <p:grpSpPr bwMode="auto">
          <a:xfrm>
            <a:off x="4662490" y="3763963"/>
            <a:ext cx="1570038" cy="723900"/>
            <a:chOff x="2937" y="2371"/>
            <a:chExt cx="989" cy="456"/>
          </a:xfrm>
        </p:grpSpPr>
        <p:sp>
          <p:nvSpPr>
            <p:cNvPr id="56" name="Line 53">
              <a:extLst>
                <a:ext uri="{FF2B5EF4-FFF2-40B4-BE49-F238E27FC236}">
                  <a16:creationId xmlns:a16="http://schemas.microsoft.com/office/drawing/2014/main" id="{FFD81F4C-80E8-4FD0-B510-57ACB49E54C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937" y="2557"/>
              <a:ext cx="454" cy="270"/>
            </a:xfrm>
            <a:prstGeom prst="line">
              <a:avLst/>
            </a:prstGeom>
            <a:noFill/>
            <a:ln w="57150">
              <a:solidFill>
                <a:srgbClr val="0000FF"/>
              </a:solidFill>
              <a:prstDash val="sysDot"/>
              <a:round/>
              <a:headEnd/>
              <a:tailEnd type="triangle" w="med" len="med"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FD6632D9-9D65-42E7-818E-21E3D2B372A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74197">
              <a:off x="2994" y="2371"/>
              <a:ext cx="932" cy="4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b="1" dirty="0">
                  <a:solidFill>
                    <a:srgbClr val="0000FF"/>
                  </a:solidFill>
                  <a:latin typeface="Arial" charset="0"/>
                  <a:ea typeface="ＭＳ Ｐゴシック" panose="020B0600070205080204" pitchFamily="50" charset="-128"/>
                </a:rPr>
                <a:t>M</a:t>
              </a:r>
              <a:r>
                <a:rPr kumimoji="1" lang="en-US" altLang="ja-JP" sz="1800" b="1" i="0" u="none" strike="noStrike" kern="1200" cap="none" spc="0" normalizeH="0" baseline="0" noProof="0" dirty="0" err="1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Arial" charset="0"/>
                  <a:ea typeface="ＭＳ Ｐゴシック" panose="020B0600070205080204" pitchFamily="50" charset="-128"/>
                  <a:cs typeface="+mn-cs"/>
                </a:rPr>
                <a:t>oving</a:t>
              </a:r>
              <a:r>
                <a:rPr kumimoji="1" lang="en-US" altLang="ja-JP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Arial" charset="0"/>
                  <a:ea typeface="ＭＳ Ｐゴシック" panose="020B0600070205080204" pitchFamily="50" charset="-128"/>
                  <a:cs typeface="+mn-cs"/>
                </a:rPr>
                <a:t> into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Arial" charset="0"/>
                  <a:ea typeface="ＭＳ Ｐゴシック" panose="020B0600070205080204" pitchFamily="50" charset="-128"/>
                  <a:cs typeface="+mn-cs"/>
                </a:rPr>
                <a:t>GBD band</a:t>
              </a:r>
            </a:p>
          </p:txBody>
        </p:sp>
      </p:grpSp>
      <p:sp>
        <p:nvSpPr>
          <p:cNvPr id="59" name="テキスト ボックス 58">
            <a:extLst>
              <a:ext uri="{FF2B5EF4-FFF2-40B4-BE49-F238E27FC236}">
                <a16:creationId xmlns:a16="http://schemas.microsoft.com/office/drawing/2014/main" id="{A4F6E427-54AC-49CC-B923-202BDABC5D6F}"/>
              </a:ext>
            </a:extLst>
          </p:cNvPr>
          <p:cNvSpPr txBox="1"/>
          <p:nvPr/>
        </p:nvSpPr>
        <p:spPr>
          <a:xfrm>
            <a:off x="83890" y="6259850"/>
            <a:ext cx="403510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marR="0" lvl="1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u"/>
              <a:tabLst/>
              <a:defRPr/>
            </a:pPr>
            <a:r>
              <a:rPr kumimoji="1" lang="en-US" altLang="ja-JP" sz="14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Seto</a:t>
            </a:r>
            <a:r>
              <a:rPr kumimoji="1" lang="en-US" altLang="ja-JP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, Kawamura, Nakamura, PRL, 2001</a:t>
            </a:r>
          </a:p>
          <a:p>
            <a:pPr marL="342900" marR="0" lvl="1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u"/>
              <a:tabLst/>
              <a:defRPr/>
            </a:pPr>
            <a:r>
              <a:rPr lang="en-US" altLang="ja-JP" sz="1400" b="1" dirty="0">
                <a:solidFill>
                  <a:srgbClr val="000000"/>
                </a:solidFill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Kawamura et al., PTEP 2021</a:t>
            </a:r>
            <a:endParaRPr kumimoji="1" lang="en-US" altLang="ja-JP" sz="1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/>
              <a:cs typeface="Arial" panose="020B0604020202020204" pitchFamily="34" charset="0"/>
            </a:endParaRPr>
          </a:p>
        </p:txBody>
      </p:sp>
      <p:sp>
        <p:nvSpPr>
          <p:cNvPr id="60" name="スライド番号プレースホルダー 59">
            <a:extLst>
              <a:ext uri="{FF2B5EF4-FFF2-40B4-BE49-F238E27FC236}">
                <a16:creationId xmlns:a16="http://schemas.microsoft.com/office/drawing/2014/main" id="{67EB43EF-999B-C162-C7CA-5B6BE5A00D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F3694-1D23-4B41-8818-5054C7C30276}" type="slidenum">
              <a:rPr kumimoji="1" lang="ja-JP" altLang="en-US" smtClean="0"/>
              <a:pPr/>
              <a:t>6</a:t>
            </a:fld>
            <a:r>
              <a:rPr kumimoji="1" lang="en-US" altLang="ja-JP"/>
              <a:t>/26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8990859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  <p:bldP spid="5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>
            <a:extLst>
              <a:ext uri="{FF2B5EF4-FFF2-40B4-BE49-F238E27FC236}">
                <a16:creationId xmlns:a16="http://schemas.microsoft.com/office/drawing/2014/main" id="{903A34E4-8292-476C-935C-2361343F14E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"/>
            <a:ext cx="9144000" cy="11833410"/>
          </a:xfrm>
          <a:prstGeom prst="rect">
            <a:avLst/>
          </a:prstGeom>
        </p:spPr>
      </p:pic>
      <p:sp>
        <p:nvSpPr>
          <p:cNvPr id="10" name="フリーフォーム: 図形 9">
            <a:extLst>
              <a:ext uri="{FF2B5EF4-FFF2-40B4-BE49-F238E27FC236}">
                <a16:creationId xmlns:a16="http://schemas.microsoft.com/office/drawing/2014/main" id="{1C8CA6D7-BBB8-4A6E-AEA5-0B478B9F1CC0}"/>
              </a:ext>
            </a:extLst>
          </p:cNvPr>
          <p:cNvSpPr/>
          <p:nvPr/>
        </p:nvSpPr>
        <p:spPr>
          <a:xfrm>
            <a:off x="741680" y="5554980"/>
            <a:ext cx="3718560" cy="551180"/>
          </a:xfrm>
          <a:custGeom>
            <a:avLst/>
            <a:gdLst>
              <a:gd name="connsiteX0" fmla="*/ 3070860 w 3718560"/>
              <a:gd name="connsiteY0" fmla="*/ 187960 h 551180"/>
              <a:gd name="connsiteX1" fmla="*/ 3070860 w 3718560"/>
              <a:gd name="connsiteY1" fmla="*/ 0 h 551180"/>
              <a:gd name="connsiteX2" fmla="*/ 3718560 w 3718560"/>
              <a:gd name="connsiteY2" fmla="*/ 0 h 551180"/>
              <a:gd name="connsiteX3" fmla="*/ 3718560 w 3718560"/>
              <a:gd name="connsiteY3" fmla="*/ 360680 h 551180"/>
              <a:gd name="connsiteX4" fmla="*/ 535940 w 3718560"/>
              <a:gd name="connsiteY4" fmla="*/ 360680 h 551180"/>
              <a:gd name="connsiteX5" fmla="*/ 535940 w 3718560"/>
              <a:gd name="connsiteY5" fmla="*/ 551180 h 551180"/>
              <a:gd name="connsiteX6" fmla="*/ 0 w 3718560"/>
              <a:gd name="connsiteY6" fmla="*/ 551180 h 551180"/>
              <a:gd name="connsiteX7" fmla="*/ 0 w 3718560"/>
              <a:gd name="connsiteY7" fmla="*/ 193040 h 551180"/>
              <a:gd name="connsiteX8" fmla="*/ 3070860 w 3718560"/>
              <a:gd name="connsiteY8" fmla="*/ 187960 h 5511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718560" h="551180">
                <a:moveTo>
                  <a:pt x="3070860" y="187960"/>
                </a:moveTo>
                <a:lnTo>
                  <a:pt x="3070860" y="0"/>
                </a:lnTo>
                <a:lnTo>
                  <a:pt x="3718560" y="0"/>
                </a:lnTo>
                <a:lnTo>
                  <a:pt x="3718560" y="360680"/>
                </a:lnTo>
                <a:lnTo>
                  <a:pt x="535940" y="360680"/>
                </a:lnTo>
                <a:lnTo>
                  <a:pt x="535940" y="551180"/>
                </a:lnTo>
                <a:lnTo>
                  <a:pt x="0" y="551180"/>
                </a:lnTo>
                <a:lnTo>
                  <a:pt x="0" y="193040"/>
                </a:lnTo>
                <a:lnTo>
                  <a:pt x="3070860" y="187960"/>
                </a:lnTo>
                <a:close/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1AF30BF3-63A7-42CF-8958-96DF81D18FAF}"/>
              </a:ext>
            </a:extLst>
          </p:cNvPr>
          <p:cNvSpPr/>
          <p:nvPr/>
        </p:nvSpPr>
        <p:spPr>
          <a:xfrm>
            <a:off x="7046752" y="335560"/>
            <a:ext cx="1308683" cy="18455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28D3C119-2CA2-26F4-AF3B-03FCC4E073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F3694-1D23-4B41-8818-5054C7C30276}" type="slidenum">
              <a:rPr kumimoji="1" lang="ja-JP" altLang="en-US" smtClean="0"/>
              <a:pPr/>
              <a:t>7</a:t>
            </a:fld>
            <a:r>
              <a:rPr kumimoji="1" lang="en-US" altLang="ja-JP"/>
              <a:t>/26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295755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2607C646-413F-ABA8-D5EF-160DAE95E0A4}"/>
              </a:ext>
            </a:extLst>
          </p:cNvPr>
          <p:cNvGrpSpPr/>
          <p:nvPr/>
        </p:nvGrpSpPr>
        <p:grpSpPr>
          <a:xfrm>
            <a:off x="1508720" y="1479141"/>
            <a:ext cx="5596485" cy="5125585"/>
            <a:chOff x="3390101" y="1311586"/>
            <a:chExt cx="5596485" cy="5125585"/>
          </a:xfrm>
        </p:grpSpPr>
        <p:sp>
          <p:nvSpPr>
            <p:cNvPr id="17" name="Oval 205">
              <a:extLst>
                <a:ext uri="{FF2B5EF4-FFF2-40B4-BE49-F238E27FC236}">
                  <a16:creationId xmlns:a16="http://schemas.microsoft.com/office/drawing/2014/main" id="{934F62B1-9AFF-74CF-0700-E8F5B55107A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4380151">
              <a:off x="7109852" y="4434282"/>
              <a:ext cx="1795997" cy="1799301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 lIns="74295" tIns="8890" rIns="74295" bIns="8890"/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8" name="Oval 206">
              <a:extLst>
                <a:ext uri="{FF2B5EF4-FFF2-40B4-BE49-F238E27FC236}">
                  <a16:creationId xmlns:a16="http://schemas.microsoft.com/office/drawing/2014/main" id="{F66DBE04-FBA2-C4CF-FAF4-7CED16E7FE9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7200911">
              <a:off x="5357680" y="1372710"/>
              <a:ext cx="1795997" cy="1799301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lIns="74295" tIns="8890" rIns="74295" bIns="8890"/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9" name="Oval 207">
              <a:extLst>
                <a:ext uri="{FF2B5EF4-FFF2-40B4-BE49-F238E27FC236}">
                  <a16:creationId xmlns:a16="http://schemas.microsoft.com/office/drawing/2014/main" id="{E05DA47E-40F4-A096-FD21-AF55EC2936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00043" y="4439264"/>
              <a:ext cx="1797079" cy="1798217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 lIns="74295" tIns="8890" rIns="74295" bIns="8890"/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0" name="Rectangle 208">
              <a:extLst>
                <a:ext uri="{FF2B5EF4-FFF2-40B4-BE49-F238E27FC236}">
                  <a16:creationId xmlns:a16="http://schemas.microsoft.com/office/drawing/2014/main" id="{18761730-DFED-A1D7-DAC8-9F9EE1E75C3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4535559">
              <a:off x="4579196" y="5040837"/>
              <a:ext cx="42180" cy="175487"/>
            </a:xfrm>
            <a:prstGeom prst="rect">
              <a:avLst/>
            </a:prstGeom>
            <a:solidFill>
              <a:srgbClr val="00CCFF"/>
            </a:solidFill>
            <a:ln w="25400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74295" tIns="8890" rIns="74295" bIns="8890"/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1" name="Rectangle 209">
              <a:extLst>
                <a:ext uri="{FF2B5EF4-FFF2-40B4-BE49-F238E27FC236}">
                  <a16:creationId xmlns:a16="http://schemas.microsoft.com/office/drawing/2014/main" id="{69A5D653-E17D-68AA-B2EE-18E67C726C8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679310">
              <a:off x="4696915" y="5251791"/>
              <a:ext cx="37763" cy="175382"/>
            </a:xfrm>
            <a:prstGeom prst="rect">
              <a:avLst/>
            </a:prstGeom>
            <a:solidFill>
              <a:srgbClr val="00CCFF"/>
            </a:solidFill>
            <a:ln w="25400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74295" tIns="8890" rIns="74295" bIns="8890"/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2" name="Rectangle 210">
              <a:extLst>
                <a:ext uri="{FF2B5EF4-FFF2-40B4-BE49-F238E27FC236}">
                  <a16:creationId xmlns:a16="http://schemas.microsoft.com/office/drawing/2014/main" id="{AB8C7DDF-AE74-1EBF-9B36-964FDE8676E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571960">
              <a:off x="4465908" y="5187305"/>
              <a:ext cx="46620" cy="350975"/>
            </a:xfrm>
            <a:prstGeom prst="rect">
              <a:avLst/>
            </a:prstGeom>
            <a:solidFill>
              <a:srgbClr val="00CCFF"/>
            </a:solidFill>
            <a:ln w="25400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74295" tIns="8890" rIns="74295" bIns="8890"/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3" name="Line 211">
              <a:extLst>
                <a:ext uri="{FF2B5EF4-FFF2-40B4-BE49-F238E27FC236}">
                  <a16:creationId xmlns:a16="http://schemas.microsoft.com/office/drawing/2014/main" id="{1A5F7B31-A589-0A2E-9439-FBD3769C7F0E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815036" y="5338372"/>
              <a:ext cx="3274283" cy="0"/>
            </a:xfrm>
            <a:prstGeom prst="line">
              <a:avLst/>
            </a:prstGeom>
            <a:noFill/>
            <a:ln w="50800">
              <a:solidFill>
                <a:srgbClr val="339933"/>
              </a:solidFill>
              <a:round/>
              <a:headEnd/>
              <a:tailEnd/>
            </a:ln>
          </p:spPr>
          <p:txBody>
            <a:bodyPr lIns="74295" tIns="8890" rIns="74295" bIns="8890"/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4" name="Rectangle 212">
              <a:extLst>
                <a:ext uri="{FF2B5EF4-FFF2-40B4-BE49-F238E27FC236}">
                  <a16:creationId xmlns:a16="http://schemas.microsoft.com/office/drawing/2014/main" id="{605A4C7F-24FE-1D4B-98CB-7514052D8E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77273" y="5242911"/>
              <a:ext cx="353196" cy="184262"/>
            </a:xfrm>
            <a:prstGeom prst="rect">
              <a:avLst/>
            </a:prstGeom>
            <a:solidFill>
              <a:srgbClr val="0066FF"/>
            </a:solidFill>
            <a:ln w="25400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74295" tIns="8890" rIns="74295" bIns="8890"/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5" name="Freeform 213">
              <a:extLst>
                <a:ext uri="{FF2B5EF4-FFF2-40B4-BE49-F238E27FC236}">
                  <a16:creationId xmlns:a16="http://schemas.microsoft.com/office/drawing/2014/main" id="{A2799068-5EDC-5CEC-BA44-AE70CB9A0363}"/>
                </a:ext>
              </a:extLst>
            </p:cNvPr>
            <p:cNvSpPr>
              <a:spLocks/>
            </p:cNvSpPr>
            <p:nvPr/>
          </p:nvSpPr>
          <p:spPr bwMode="auto">
            <a:xfrm>
              <a:off x="4856853" y="5269552"/>
              <a:ext cx="77748" cy="139861"/>
            </a:xfrm>
            <a:custGeom>
              <a:avLst/>
              <a:gdLst/>
              <a:ahLst/>
              <a:cxnLst>
                <a:cxn ang="0">
                  <a:pos x="23" y="13"/>
                </a:cxn>
                <a:cxn ang="0">
                  <a:pos x="164" y="16"/>
                </a:cxn>
                <a:cxn ang="0">
                  <a:pos x="140" y="109"/>
                </a:cxn>
                <a:cxn ang="0">
                  <a:pos x="143" y="226"/>
                </a:cxn>
                <a:cxn ang="0">
                  <a:pos x="173" y="307"/>
                </a:cxn>
                <a:cxn ang="0">
                  <a:pos x="113" y="328"/>
                </a:cxn>
                <a:cxn ang="0">
                  <a:pos x="29" y="322"/>
                </a:cxn>
                <a:cxn ang="0">
                  <a:pos x="23" y="298"/>
                </a:cxn>
                <a:cxn ang="0">
                  <a:pos x="53" y="214"/>
                </a:cxn>
                <a:cxn ang="0">
                  <a:pos x="53" y="115"/>
                </a:cxn>
                <a:cxn ang="0">
                  <a:pos x="23" y="37"/>
                </a:cxn>
                <a:cxn ang="0">
                  <a:pos x="23" y="13"/>
                </a:cxn>
              </a:cxnLst>
              <a:rect l="0" t="0" r="r" b="b"/>
              <a:pathLst>
                <a:path w="183" h="331">
                  <a:moveTo>
                    <a:pt x="23" y="13"/>
                  </a:moveTo>
                  <a:cubicBezTo>
                    <a:pt x="46" y="10"/>
                    <a:pt x="145" y="0"/>
                    <a:pt x="164" y="16"/>
                  </a:cubicBezTo>
                  <a:cubicBezTo>
                    <a:pt x="183" y="32"/>
                    <a:pt x="143" y="74"/>
                    <a:pt x="140" y="109"/>
                  </a:cubicBezTo>
                  <a:cubicBezTo>
                    <a:pt x="137" y="144"/>
                    <a:pt x="138" y="193"/>
                    <a:pt x="143" y="226"/>
                  </a:cubicBezTo>
                  <a:cubicBezTo>
                    <a:pt x="148" y="259"/>
                    <a:pt x="178" y="290"/>
                    <a:pt x="173" y="307"/>
                  </a:cubicBezTo>
                  <a:cubicBezTo>
                    <a:pt x="168" y="324"/>
                    <a:pt x="137" y="325"/>
                    <a:pt x="113" y="328"/>
                  </a:cubicBezTo>
                  <a:cubicBezTo>
                    <a:pt x="89" y="331"/>
                    <a:pt x="44" y="327"/>
                    <a:pt x="29" y="322"/>
                  </a:cubicBezTo>
                  <a:cubicBezTo>
                    <a:pt x="14" y="317"/>
                    <a:pt x="19" y="316"/>
                    <a:pt x="23" y="298"/>
                  </a:cubicBezTo>
                  <a:cubicBezTo>
                    <a:pt x="27" y="280"/>
                    <a:pt x="48" y="244"/>
                    <a:pt x="53" y="214"/>
                  </a:cubicBezTo>
                  <a:cubicBezTo>
                    <a:pt x="58" y="184"/>
                    <a:pt x="58" y="144"/>
                    <a:pt x="53" y="115"/>
                  </a:cubicBezTo>
                  <a:cubicBezTo>
                    <a:pt x="48" y="86"/>
                    <a:pt x="28" y="53"/>
                    <a:pt x="23" y="37"/>
                  </a:cubicBezTo>
                  <a:cubicBezTo>
                    <a:pt x="18" y="21"/>
                    <a:pt x="0" y="16"/>
                    <a:pt x="23" y="13"/>
                  </a:cubicBezTo>
                  <a:close/>
                </a:path>
              </a:pathLst>
            </a:custGeom>
            <a:solidFill>
              <a:srgbClr val="00FFFF"/>
            </a:solidFill>
            <a:ln w="25400" cmpd="sng">
              <a:solidFill>
                <a:srgbClr val="000000"/>
              </a:solidFill>
              <a:round/>
              <a:headEnd/>
              <a:tailEnd/>
            </a:ln>
          </p:spPr>
          <p:txBody>
            <a:bodyPr lIns="74295" tIns="8890" rIns="74295" bIns="8890"/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6" name="Line 214">
              <a:extLst>
                <a:ext uri="{FF2B5EF4-FFF2-40B4-BE49-F238E27FC236}">
                  <a16:creationId xmlns:a16="http://schemas.microsoft.com/office/drawing/2014/main" id="{F1CB7B16-F0E4-9B4F-A9E9-79E6C9740BE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861296" y="5271772"/>
              <a:ext cx="68862" cy="444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 lIns="74295" tIns="8890" rIns="74295" bIns="8890"/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7" name="Line 215">
              <a:extLst>
                <a:ext uri="{FF2B5EF4-FFF2-40B4-BE49-F238E27FC236}">
                  <a16:creationId xmlns:a16="http://schemas.microsoft.com/office/drawing/2014/main" id="{F57C8074-EED1-EC0B-223B-69E045ADB52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865739" y="5404973"/>
              <a:ext cx="64419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 lIns="74295" tIns="8890" rIns="74295" bIns="8890"/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28" name="Group 216">
              <a:extLst>
                <a:ext uri="{FF2B5EF4-FFF2-40B4-BE49-F238E27FC236}">
                  <a16:creationId xmlns:a16="http://schemas.microsoft.com/office/drawing/2014/main" id="{F93EDAF2-02C6-D4B5-25E5-8C2183BEF30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141187" y="5089730"/>
              <a:ext cx="593103" cy="497285"/>
              <a:chOff x="4785" y="11039"/>
              <a:chExt cx="829" cy="688"/>
            </a:xfrm>
          </p:grpSpPr>
          <p:sp>
            <p:nvSpPr>
              <p:cNvPr id="211" name="Freeform 217">
                <a:extLst>
                  <a:ext uri="{FF2B5EF4-FFF2-40B4-BE49-F238E27FC236}">
                    <a16:creationId xmlns:a16="http://schemas.microsoft.com/office/drawing/2014/main" id="{ECE65F9B-DFB2-E100-F8BA-E2A80107FB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00" y="11132"/>
                <a:ext cx="233" cy="5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" y="687"/>
                  </a:cxn>
                  <a:cxn ang="0">
                    <a:pos x="312" y="687"/>
                  </a:cxn>
                  <a:cxn ang="0">
                    <a:pos x="258" y="501"/>
                  </a:cxn>
                  <a:cxn ang="0">
                    <a:pos x="246" y="345"/>
                  </a:cxn>
                  <a:cxn ang="0">
                    <a:pos x="261" y="171"/>
                  </a:cxn>
                  <a:cxn ang="0">
                    <a:pos x="306" y="0"/>
                  </a:cxn>
                  <a:cxn ang="0">
                    <a:pos x="0" y="0"/>
                  </a:cxn>
                </a:cxnLst>
                <a:rect l="0" t="0" r="r" b="b"/>
                <a:pathLst>
                  <a:path w="312" h="687">
                    <a:moveTo>
                      <a:pt x="0" y="0"/>
                    </a:moveTo>
                    <a:lnTo>
                      <a:pt x="3" y="687"/>
                    </a:lnTo>
                    <a:lnTo>
                      <a:pt x="312" y="687"/>
                    </a:lnTo>
                    <a:lnTo>
                      <a:pt x="258" y="501"/>
                    </a:lnTo>
                    <a:lnTo>
                      <a:pt x="246" y="345"/>
                    </a:lnTo>
                    <a:lnTo>
                      <a:pt x="261" y="171"/>
                    </a:lnTo>
                    <a:lnTo>
                      <a:pt x="306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CCFF"/>
              </a:solidFill>
              <a:ln w="25400" cmpd="sng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74295" tIns="8890" rIns="74295" bIns="8890"/>
              <a:lstStyle/>
              <a:p>
                <a:pPr marL="0" marR="0" lvl="0" indent="0" algn="l" defTabSz="4572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12" name="Line 218">
                <a:extLst>
                  <a:ext uri="{FF2B5EF4-FFF2-40B4-BE49-F238E27FC236}">
                    <a16:creationId xmlns:a16="http://schemas.microsoft.com/office/drawing/2014/main" id="{A04BB52F-F665-4A72-F562-5751EB1A9AE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798" y="11113"/>
                <a:ext cx="1" cy="549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74295" tIns="8890" rIns="74295" bIns="8890"/>
              <a:lstStyle/>
              <a:p>
                <a:pPr marL="0" marR="0" lvl="0" indent="0" algn="l" defTabSz="4572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13" name="Line 219">
                <a:extLst>
                  <a:ext uri="{FF2B5EF4-FFF2-40B4-BE49-F238E27FC236}">
                    <a16:creationId xmlns:a16="http://schemas.microsoft.com/office/drawing/2014/main" id="{DFA08A10-8B87-EBBC-8254-6F2C0A765CE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787" y="11129"/>
                <a:ext cx="250" cy="2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74295" tIns="8890" rIns="74295" bIns="8890"/>
              <a:lstStyle/>
              <a:p>
                <a:pPr marL="0" marR="0" lvl="0" indent="0" algn="l" defTabSz="4572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14" name="Line 220">
                <a:extLst>
                  <a:ext uri="{FF2B5EF4-FFF2-40B4-BE49-F238E27FC236}">
                    <a16:creationId xmlns:a16="http://schemas.microsoft.com/office/drawing/2014/main" id="{F49D95D4-D22C-6768-AACA-A2D9BD2CD7B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785" y="11645"/>
                <a:ext cx="259" cy="2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74295" tIns="8890" rIns="74295" bIns="8890"/>
              <a:lstStyle/>
              <a:p>
                <a:pPr marL="0" marR="0" lvl="0" indent="0" algn="l" defTabSz="4572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15" name="Arc 221">
                <a:extLst>
                  <a:ext uri="{FF2B5EF4-FFF2-40B4-BE49-F238E27FC236}">
                    <a16:creationId xmlns:a16="http://schemas.microsoft.com/office/drawing/2014/main" id="{735505C3-BE38-36F2-CC47-C284CAD449BB}"/>
                  </a:ext>
                </a:extLst>
              </p:cNvPr>
              <p:cNvSpPr>
                <a:spLocks/>
              </p:cNvSpPr>
              <p:nvPr/>
            </p:nvSpPr>
            <p:spPr bwMode="auto">
              <a:xfrm rot="35128499">
                <a:off x="4917" y="11030"/>
                <a:ext cx="688" cy="706"/>
              </a:xfrm>
              <a:custGeom>
                <a:avLst/>
                <a:gdLst>
                  <a:gd name="G0" fmla="+- 0 0 0"/>
                  <a:gd name="G1" fmla="+- 19786 0 0"/>
                  <a:gd name="G2" fmla="+- 21600 0 0"/>
                  <a:gd name="T0" fmla="*/ 8665 w 19558"/>
                  <a:gd name="T1" fmla="*/ 0 h 19786"/>
                  <a:gd name="T2" fmla="*/ 19558 w 19558"/>
                  <a:gd name="T3" fmla="*/ 10618 h 19786"/>
                  <a:gd name="T4" fmla="*/ 0 w 19558"/>
                  <a:gd name="T5" fmla="*/ 19786 h 197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9558" h="19786" fill="none" extrusionOk="0">
                    <a:moveTo>
                      <a:pt x="8664" y="0"/>
                    </a:moveTo>
                    <a:cubicBezTo>
                      <a:pt x="13463" y="2101"/>
                      <a:pt x="17334" y="5875"/>
                      <a:pt x="19557" y="10618"/>
                    </a:cubicBezTo>
                  </a:path>
                  <a:path w="19558" h="19786" stroke="0" extrusionOk="0">
                    <a:moveTo>
                      <a:pt x="8664" y="0"/>
                    </a:moveTo>
                    <a:cubicBezTo>
                      <a:pt x="13463" y="2101"/>
                      <a:pt x="17334" y="5875"/>
                      <a:pt x="19557" y="10618"/>
                    </a:cubicBezTo>
                    <a:lnTo>
                      <a:pt x="0" y="19786"/>
                    </a:lnTo>
                    <a:close/>
                  </a:path>
                </a:pathLst>
              </a:cu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74295" tIns="8890" rIns="74295" bIns="8890"/>
              <a:lstStyle/>
              <a:p>
                <a:pPr marL="0" marR="0" lvl="0" indent="0" algn="l" defTabSz="4572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29" name="Freeform 222">
              <a:extLst>
                <a:ext uri="{FF2B5EF4-FFF2-40B4-BE49-F238E27FC236}">
                  <a16:creationId xmlns:a16="http://schemas.microsoft.com/office/drawing/2014/main" id="{7FC191A6-1F0F-61B0-99DF-5AC39DB8CB36}"/>
                </a:ext>
              </a:extLst>
            </p:cNvPr>
            <p:cNvSpPr>
              <a:spLocks/>
            </p:cNvSpPr>
            <p:nvPr/>
          </p:nvSpPr>
          <p:spPr bwMode="auto">
            <a:xfrm>
              <a:off x="5054554" y="5242911"/>
              <a:ext cx="2159161" cy="421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0" y="27"/>
                </a:cxn>
                <a:cxn ang="0">
                  <a:pos x="549" y="51"/>
                </a:cxn>
                <a:cxn ang="0">
                  <a:pos x="804" y="57"/>
                </a:cxn>
                <a:cxn ang="0">
                  <a:pos x="1044" y="57"/>
                </a:cxn>
                <a:cxn ang="0">
                  <a:pos x="1290" y="51"/>
                </a:cxn>
                <a:cxn ang="0">
                  <a:pos x="1539" y="39"/>
                </a:cxn>
                <a:cxn ang="0">
                  <a:pos x="1737" y="18"/>
                </a:cxn>
                <a:cxn ang="0">
                  <a:pos x="1884" y="6"/>
                </a:cxn>
              </a:cxnLst>
              <a:rect l="0" t="0" r="r" b="b"/>
              <a:pathLst>
                <a:path w="1884" h="58">
                  <a:moveTo>
                    <a:pt x="0" y="0"/>
                  </a:moveTo>
                  <a:cubicBezTo>
                    <a:pt x="74" y="9"/>
                    <a:pt x="149" y="19"/>
                    <a:pt x="240" y="27"/>
                  </a:cubicBezTo>
                  <a:cubicBezTo>
                    <a:pt x="331" y="35"/>
                    <a:pt x="455" y="46"/>
                    <a:pt x="549" y="51"/>
                  </a:cubicBezTo>
                  <a:cubicBezTo>
                    <a:pt x="643" y="56"/>
                    <a:pt x="722" y="56"/>
                    <a:pt x="804" y="57"/>
                  </a:cubicBezTo>
                  <a:cubicBezTo>
                    <a:pt x="886" y="58"/>
                    <a:pt x="963" y="58"/>
                    <a:pt x="1044" y="57"/>
                  </a:cubicBezTo>
                  <a:cubicBezTo>
                    <a:pt x="1125" y="56"/>
                    <a:pt x="1208" y="54"/>
                    <a:pt x="1290" y="51"/>
                  </a:cubicBezTo>
                  <a:cubicBezTo>
                    <a:pt x="1372" y="48"/>
                    <a:pt x="1465" y="44"/>
                    <a:pt x="1539" y="39"/>
                  </a:cubicBezTo>
                  <a:cubicBezTo>
                    <a:pt x="1613" y="34"/>
                    <a:pt x="1680" y="23"/>
                    <a:pt x="1737" y="18"/>
                  </a:cubicBezTo>
                  <a:cubicBezTo>
                    <a:pt x="1794" y="13"/>
                    <a:pt x="1839" y="9"/>
                    <a:pt x="1884" y="6"/>
                  </a:cubicBezTo>
                </a:path>
              </a:pathLst>
            </a:custGeom>
            <a:noFill/>
            <a:ln w="25400" cmpd="sng">
              <a:solidFill>
                <a:srgbClr val="339933"/>
              </a:solidFill>
              <a:round/>
              <a:headEnd/>
              <a:tailEnd/>
            </a:ln>
          </p:spPr>
          <p:txBody>
            <a:bodyPr lIns="74295" tIns="8890" rIns="74295" bIns="8890"/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0" name="Freeform 223">
              <a:extLst>
                <a:ext uri="{FF2B5EF4-FFF2-40B4-BE49-F238E27FC236}">
                  <a16:creationId xmlns:a16="http://schemas.microsoft.com/office/drawing/2014/main" id="{041A35AA-2918-D270-2103-D710F477A105}"/>
                </a:ext>
              </a:extLst>
            </p:cNvPr>
            <p:cNvSpPr>
              <a:spLocks/>
            </p:cNvSpPr>
            <p:nvPr/>
          </p:nvSpPr>
          <p:spPr bwMode="auto">
            <a:xfrm flipV="1">
              <a:off x="5054554" y="5396093"/>
              <a:ext cx="2159161" cy="3996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0" y="27"/>
                </a:cxn>
                <a:cxn ang="0">
                  <a:pos x="549" y="51"/>
                </a:cxn>
                <a:cxn ang="0">
                  <a:pos x="804" y="57"/>
                </a:cxn>
                <a:cxn ang="0">
                  <a:pos x="1044" y="57"/>
                </a:cxn>
                <a:cxn ang="0">
                  <a:pos x="1290" y="51"/>
                </a:cxn>
                <a:cxn ang="0">
                  <a:pos x="1539" y="39"/>
                </a:cxn>
                <a:cxn ang="0">
                  <a:pos x="1737" y="18"/>
                </a:cxn>
                <a:cxn ang="0">
                  <a:pos x="1884" y="6"/>
                </a:cxn>
              </a:cxnLst>
              <a:rect l="0" t="0" r="r" b="b"/>
              <a:pathLst>
                <a:path w="1884" h="58">
                  <a:moveTo>
                    <a:pt x="0" y="0"/>
                  </a:moveTo>
                  <a:cubicBezTo>
                    <a:pt x="74" y="9"/>
                    <a:pt x="149" y="19"/>
                    <a:pt x="240" y="27"/>
                  </a:cubicBezTo>
                  <a:cubicBezTo>
                    <a:pt x="331" y="35"/>
                    <a:pt x="455" y="46"/>
                    <a:pt x="549" y="51"/>
                  </a:cubicBezTo>
                  <a:cubicBezTo>
                    <a:pt x="643" y="56"/>
                    <a:pt x="722" y="56"/>
                    <a:pt x="804" y="57"/>
                  </a:cubicBezTo>
                  <a:cubicBezTo>
                    <a:pt x="886" y="58"/>
                    <a:pt x="963" y="58"/>
                    <a:pt x="1044" y="57"/>
                  </a:cubicBezTo>
                  <a:cubicBezTo>
                    <a:pt x="1125" y="56"/>
                    <a:pt x="1208" y="54"/>
                    <a:pt x="1290" y="51"/>
                  </a:cubicBezTo>
                  <a:cubicBezTo>
                    <a:pt x="1372" y="48"/>
                    <a:pt x="1465" y="44"/>
                    <a:pt x="1539" y="39"/>
                  </a:cubicBezTo>
                  <a:cubicBezTo>
                    <a:pt x="1613" y="34"/>
                    <a:pt x="1680" y="23"/>
                    <a:pt x="1737" y="18"/>
                  </a:cubicBezTo>
                  <a:cubicBezTo>
                    <a:pt x="1794" y="13"/>
                    <a:pt x="1839" y="9"/>
                    <a:pt x="1884" y="6"/>
                  </a:cubicBezTo>
                </a:path>
              </a:pathLst>
            </a:custGeom>
            <a:noFill/>
            <a:ln w="25400" cmpd="sng">
              <a:solidFill>
                <a:srgbClr val="339933"/>
              </a:solidFill>
              <a:round/>
              <a:headEnd/>
              <a:tailEnd/>
            </a:ln>
          </p:spPr>
          <p:txBody>
            <a:bodyPr lIns="74295" tIns="8890" rIns="74295" bIns="8890"/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1" name="Freeform 224">
              <a:extLst>
                <a:ext uri="{FF2B5EF4-FFF2-40B4-BE49-F238E27FC236}">
                  <a16:creationId xmlns:a16="http://schemas.microsoft.com/office/drawing/2014/main" id="{EDAEB8FD-2CC6-0354-E257-B08F719C8C89}"/>
                </a:ext>
              </a:extLst>
            </p:cNvPr>
            <p:cNvSpPr>
              <a:spLocks/>
            </p:cNvSpPr>
            <p:nvPr/>
          </p:nvSpPr>
          <p:spPr bwMode="auto">
            <a:xfrm rot="2663462">
              <a:off x="4952372" y="5236251"/>
              <a:ext cx="213250" cy="213122"/>
            </a:xfrm>
            <a:custGeom>
              <a:avLst/>
              <a:gdLst/>
              <a:ahLst/>
              <a:cxnLst>
                <a:cxn ang="0">
                  <a:pos x="8" y="7"/>
                </a:cxn>
                <a:cxn ang="0">
                  <a:pos x="20" y="70"/>
                </a:cxn>
                <a:cxn ang="0">
                  <a:pos x="86" y="142"/>
                </a:cxn>
                <a:cxn ang="0">
                  <a:pos x="155" y="187"/>
                </a:cxn>
                <a:cxn ang="0">
                  <a:pos x="203" y="193"/>
                </a:cxn>
                <a:cxn ang="0">
                  <a:pos x="170" y="118"/>
                </a:cxn>
                <a:cxn ang="0">
                  <a:pos x="116" y="61"/>
                </a:cxn>
                <a:cxn ang="0">
                  <a:pos x="68" y="31"/>
                </a:cxn>
                <a:cxn ang="0">
                  <a:pos x="8" y="7"/>
                </a:cxn>
              </a:cxnLst>
              <a:rect l="0" t="0" r="r" b="b"/>
              <a:pathLst>
                <a:path w="205" h="204">
                  <a:moveTo>
                    <a:pt x="8" y="7"/>
                  </a:moveTo>
                  <a:cubicBezTo>
                    <a:pt x="0" y="14"/>
                    <a:pt x="7" y="47"/>
                    <a:pt x="20" y="70"/>
                  </a:cubicBezTo>
                  <a:cubicBezTo>
                    <a:pt x="33" y="93"/>
                    <a:pt x="64" y="123"/>
                    <a:pt x="86" y="142"/>
                  </a:cubicBezTo>
                  <a:cubicBezTo>
                    <a:pt x="108" y="161"/>
                    <a:pt x="136" y="179"/>
                    <a:pt x="155" y="187"/>
                  </a:cubicBezTo>
                  <a:cubicBezTo>
                    <a:pt x="174" y="195"/>
                    <a:pt x="201" y="204"/>
                    <a:pt x="203" y="193"/>
                  </a:cubicBezTo>
                  <a:cubicBezTo>
                    <a:pt x="205" y="182"/>
                    <a:pt x="184" y="140"/>
                    <a:pt x="170" y="118"/>
                  </a:cubicBezTo>
                  <a:cubicBezTo>
                    <a:pt x="156" y="96"/>
                    <a:pt x="133" y="75"/>
                    <a:pt x="116" y="61"/>
                  </a:cubicBezTo>
                  <a:cubicBezTo>
                    <a:pt x="99" y="47"/>
                    <a:pt x="86" y="39"/>
                    <a:pt x="68" y="31"/>
                  </a:cubicBezTo>
                  <a:cubicBezTo>
                    <a:pt x="50" y="23"/>
                    <a:pt x="16" y="0"/>
                    <a:pt x="8" y="7"/>
                  </a:cubicBezTo>
                  <a:close/>
                </a:path>
              </a:pathLst>
            </a:custGeom>
            <a:solidFill>
              <a:srgbClr val="00FFFF"/>
            </a:solidFill>
            <a:ln w="25400" cmpd="sng">
              <a:solidFill>
                <a:srgbClr val="000000"/>
              </a:solidFill>
              <a:round/>
              <a:headEnd/>
              <a:tailEnd/>
            </a:ln>
          </p:spPr>
          <p:txBody>
            <a:bodyPr lIns="74295" tIns="8890" rIns="74295" bIns="8890"/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2" name="Freeform 225">
              <a:extLst>
                <a:ext uri="{FF2B5EF4-FFF2-40B4-BE49-F238E27FC236}">
                  <a16:creationId xmlns:a16="http://schemas.microsoft.com/office/drawing/2014/main" id="{FBF41255-C996-C95E-6221-0D72B5E47336}"/>
                </a:ext>
              </a:extLst>
            </p:cNvPr>
            <p:cNvSpPr>
              <a:spLocks/>
            </p:cNvSpPr>
            <p:nvPr/>
          </p:nvSpPr>
          <p:spPr bwMode="auto">
            <a:xfrm>
              <a:off x="5247812" y="5242911"/>
              <a:ext cx="2003666" cy="197582"/>
            </a:xfrm>
            <a:custGeom>
              <a:avLst/>
              <a:gdLst/>
              <a:ahLst/>
              <a:cxnLst>
                <a:cxn ang="0">
                  <a:pos x="45" y="30"/>
                </a:cxn>
                <a:cxn ang="0">
                  <a:pos x="30" y="171"/>
                </a:cxn>
                <a:cxn ang="0">
                  <a:pos x="45" y="327"/>
                </a:cxn>
                <a:cxn ang="0">
                  <a:pos x="126" y="315"/>
                </a:cxn>
                <a:cxn ang="0">
                  <a:pos x="735" y="303"/>
                </a:cxn>
                <a:cxn ang="0">
                  <a:pos x="1605" y="279"/>
                </a:cxn>
                <a:cxn ang="0">
                  <a:pos x="2607" y="300"/>
                </a:cxn>
                <a:cxn ang="0">
                  <a:pos x="3330" y="333"/>
                </a:cxn>
                <a:cxn ang="0">
                  <a:pos x="3648" y="351"/>
                </a:cxn>
                <a:cxn ang="0">
                  <a:pos x="3672" y="249"/>
                </a:cxn>
                <a:cxn ang="0">
                  <a:pos x="3672" y="171"/>
                </a:cxn>
                <a:cxn ang="0">
                  <a:pos x="3690" y="36"/>
                </a:cxn>
                <a:cxn ang="0">
                  <a:pos x="3660" y="12"/>
                </a:cxn>
                <a:cxn ang="0">
                  <a:pos x="3594" y="6"/>
                </a:cxn>
                <a:cxn ang="0">
                  <a:pos x="2991" y="51"/>
                </a:cxn>
                <a:cxn ang="0">
                  <a:pos x="1911" y="75"/>
                </a:cxn>
                <a:cxn ang="0">
                  <a:pos x="1065" y="78"/>
                </a:cxn>
                <a:cxn ang="0">
                  <a:pos x="303" y="51"/>
                </a:cxn>
                <a:cxn ang="0">
                  <a:pos x="45" y="30"/>
                </a:cxn>
              </a:cxnLst>
              <a:rect l="0" t="0" r="r" b="b"/>
              <a:pathLst>
                <a:path w="3705" h="365">
                  <a:moveTo>
                    <a:pt x="45" y="30"/>
                  </a:moveTo>
                  <a:cubicBezTo>
                    <a:pt x="0" y="50"/>
                    <a:pt x="30" y="122"/>
                    <a:pt x="30" y="171"/>
                  </a:cubicBezTo>
                  <a:cubicBezTo>
                    <a:pt x="30" y="220"/>
                    <a:pt x="29" y="303"/>
                    <a:pt x="45" y="327"/>
                  </a:cubicBezTo>
                  <a:cubicBezTo>
                    <a:pt x="61" y="351"/>
                    <a:pt x="11" y="319"/>
                    <a:pt x="126" y="315"/>
                  </a:cubicBezTo>
                  <a:cubicBezTo>
                    <a:pt x="241" y="311"/>
                    <a:pt x="489" y="309"/>
                    <a:pt x="735" y="303"/>
                  </a:cubicBezTo>
                  <a:cubicBezTo>
                    <a:pt x="981" y="297"/>
                    <a:pt x="1293" y="279"/>
                    <a:pt x="1605" y="279"/>
                  </a:cubicBezTo>
                  <a:cubicBezTo>
                    <a:pt x="1917" y="279"/>
                    <a:pt x="2320" y="291"/>
                    <a:pt x="2607" y="300"/>
                  </a:cubicBezTo>
                  <a:cubicBezTo>
                    <a:pt x="2894" y="309"/>
                    <a:pt x="3157" y="325"/>
                    <a:pt x="3330" y="333"/>
                  </a:cubicBezTo>
                  <a:cubicBezTo>
                    <a:pt x="3503" y="341"/>
                    <a:pt x="3591" y="365"/>
                    <a:pt x="3648" y="351"/>
                  </a:cubicBezTo>
                  <a:cubicBezTo>
                    <a:pt x="3705" y="337"/>
                    <a:pt x="3668" y="279"/>
                    <a:pt x="3672" y="249"/>
                  </a:cubicBezTo>
                  <a:cubicBezTo>
                    <a:pt x="3676" y="219"/>
                    <a:pt x="3669" y="207"/>
                    <a:pt x="3672" y="171"/>
                  </a:cubicBezTo>
                  <a:cubicBezTo>
                    <a:pt x="3675" y="135"/>
                    <a:pt x="3692" y="62"/>
                    <a:pt x="3690" y="36"/>
                  </a:cubicBezTo>
                  <a:cubicBezTo>
                    <a:pt x="3688" y="10"/>
                    <a:pt x="3676" y="17"/>
                    <a:pt x="3660" y="12"/>
                  </a:cubicBezTo>
                  <a:cubicBezTo>
                    <a:pt x="3644" y="7"/>
                    <a:pt x="3705" y="0"/>
                    <a:pt x="3594" y="6"/>
                  </a:cubicBezTo>
                  <a:cubicBezTo>
                    <a:pt x="3483" y="12"/>
                    <a:pt x="3271" y="40"/>
                    <a:pt x="2991" y="51"/>
                  </a:cubicBezTo>
                  <a:cubicBezTo>
                    <a:pt x="2711" y="62"/>
                    <a:pt x="2232" y="71"/>
                    <a:pt x="1911" y="75"/>
                  </a:cubicBezTo>
                  <a:cubicBezTo>
                    <a:pt x="1590" y="79"/>
                    <a:pt x="1333" y="82"/>
                    <a:pt x="1065" y="78"/>
                  </a:cubicBezTo>
                  <a:cubicBezTo>
                    <a:pt x="797" y="74"/>
                    <a:pt x="473" y="59"/>
                    <a:pt x="303" y="51"/>
                  </a:cubicBezTo>
                  <a:cubicBezTo>
                    <a:pt x="133" y="43"/>
                    <a:pt x="90" y="10"/>
                    <a:pt x="45" y="30"/>
                  </a:cubicBezTo>
                  <a:close/>
                </a:path>
              </a:pathLst>
            </a:custGeom>
            <a:solidFill>
              <a:srgbClr val="339933"/>
            </a:solidFill>
            <a:ln w="25400" cmpd="sng">
              <a:solidFill>
                <a:srgbClr val="339933"/>
              </a:solidFill>
              <a:round/>
              <a:headEnd/>
              <a:tailEnd/>
            </a:ln>
          </p:spPr>
          <p:txBody>
            <a:bodyPr lIns="74295" tIns="8890" rIns="74295" bIns="8890"/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3" name="Freeform 226">
              <a:extLst>
                <a:ext uri="{FF2B5EF4-FFF2-40B4-BE49-F238E27FC236}">
                  <a16:creationId xmlns:a16="http://schemas.microsoft.com/office/drawing/2014/main" id="{C5382520-B005-547A-71FB-F3DE2ECFC663}"/>
                </a:ext>
              </a:extLst>
            </p:cNvPr>
            <p:cNvSpPr>
              <a:spLocks/>
            </p:cNvSpPr>
            <p:nvPr/>
          </p:nvSpPr>
          <p:spPr bwMode="auto">
            <a:xfrm>
              <a:off x="4847968" y="5222931"/>
              <a:ext cx="453157" cy="226442"/>
            </a:xfrm>
            <a:custGeom>
              <a:avLst/>
              <a:gdLst/>
              <a:ahLst/>
              <a:cxnLst>
                <a:cxn ang="0">
                  <a:pos x="23" y="176"/>
                </a:cxn>
                <a:cxn ang="0">
                  <a:pos x="59" y="177"/>
                </a:cxn>
                <a:cxn ang="0">
                  <a:pos x="143" y="171"/>
                </a:cxn>
                <a:cxn ang="0">
                  <a:pos x="203" y="147"/>
                </a:cxn>
                <a:cxn ang="0">
                  <a:pos x="269" y="111"/>
                </a:cxn>
                <a:cxn ang="0">
                  <a:pos x="311" y="87"/>
                </a:cxn>
                <a:cxn ang="0">
                  <a:pos x="353" y="60"/>
                </a:cxn>
                <a:cxn ang="0">
                  <a:pos x="376" y="8"/>
                </a:cxn>
                <a:cxn ang="0">
                  <a:pos x="400" y="14"/>
                </a:cxn>
                <a:cxn ang="0">
                  <a:pos x="478" y="20"/>
                </a:cxn>
                <a:cxn ang="0">
                  <a:pos x="544" y="23"/>
                </a:cxn>
                <a:cxn ang="0">
                  <a:pos x="738" y="38"/>
                </a:cxn>
                <a:cxn ang="0">
                  <a:pos x="822" y="47"/>
                </a:cxn>
                <a:cxn ang="0">
                  <a:pos x="816" y="77"/>
                </a:cxn>
                <a:cxn ang="0">
                  <a:pos x="816" y="122"/>
                </a:cxn>
                <a:cxn ang="0">
                  <a:pos x="813" y="173"/>
                </a:cxn>
                <a:cxn ang="0">
                  <a:pos x="813" y="239"/>
                </a:cxn>
                <a:cxn ang="0">
                  <a:pos x="813" y="290"/>
                </a:cxn>
                <a:cxn ang="0">
                  <a:pos x="825" y="347"/>
                </a:cxn>
                <a:cxn ang="0">
                  <a:pos x="830" y="377"/>
                </a:cxn>
                <a:cxn ang="0">
                  <a:pos x="810" y="386"/>
                </a:cxn>
                <a:cxn ang="0">
                  <a:pos x="735" y="392"/>
                </a:cxn>
                <a:cxn ang="0">
                  <a:pos x="643" y="398"/>
                </a:cxn>
                <a:cxn ang="0">
                  <a:pos x="541" y="401"/>
                </a:cxn>
                <a:cxn ang="0">
                  <a:pos x="463" y="407"/>
                </a:cxn>
                <a:cxn ang="0">
                  <a:pos x="394" y="413"/>
                </a:cxn>
                <a:cxn ang="0">
                  <a:pos x="376" y="413"/>
                </a:cxn>
                <a:cxn ang="0">
                  <a:pos x="333" y="372"/>
                </a:cxn>
                <a:cxn ang="0">
                  <a:pos x="303" y="333"/>
                </a:cxn>
                <a:cxn ang="0">
                  <a:pos x="243" y="306"/>
                </a:cxn>
                <a:cxn ang="0">
                  <a:pos x="198" y="276"/>
                </a:cxn>
                <a:cxn ang="0">
                  <a:pos x="153" y="252"/>
                </a:cxn>
                <a:cxn ang="0">
                  <a:pos x="96" y="231"/>
                </a:cxn>
                <a:cxn ang="0">
                  <a:pos x="52" y="234"/>
                </a:cxn>
                <a:cxn ang="0">
                  <a:pos x="5" y="228"/>
                </a:cxn>
                <a:cxn ang="0">
                  <a:pos x="23" y="176"/>
                </a:cxn>
              </a:cxnLst>
              <a:rect l="0" t="0" r="r" b="b"/>
              <a:pathLst>
                <a:path w="835" h="420">
                  <a:moveTo>
                    <a:pt x="23" y="176"/>
                  </a:moveTo>
                  <a:cubicBezTo>
                    <a:pt x="32" y="168"/>
                    <a:pt x="39" y="178"/>
                    <a:pt x="59" y="177"/>
                  </a:cubicBezTo>
                  <a:cubicBezTo>
                    <a:pt x="79" y="176"/>
                    <a:pt x="119" y="176"/>
                    <a:pt x="143" y="171"/>
                  </a:cubicBezTo>
                  <a:cubicBezTo>
                    <a:pt x="167" y="166"/>
                    <a:pt x="182" y="157"/>
                    <a:pt x="203" y="147"/>
                  </a:cubicBezTo>
                  <a:cubicBezTo>
                    <a:pt x="224" y="137"/>
                    <a:pt x="251" y="121"/>
                    <a:pt x="269" y="111"/>
                  </a:cubicBezTo>
                  <a:cubicBezTo>
                    <a:pt x="287" y="101"/>
                    <a:pt x="297" y="95"/>
                    <a:pt x="311" y="87"/>
                  </a:cubicBezTo>
                  <a:cubicBezTo>
                    <a:pt x="325" y="79"/>
                    <a:pt x="342" y="73"/>
                    <a:pt x="353" y="60"/>
                  </a:cubicBezTo>
                  <a:cubicBezTo>
                    <a:pt x="364" y="47"/>
                    <a:pt x="368" y="16"/>
                    <a:pt x="376" y="8"/>
                  </a:cubicBezTo>
                  <a:cubicBezTo>
                    <a:pt x="384" y="0"/>
                    <a:pt x="384" y="12"/>
                    <a:pt x="400" y="14"/>
                  </a:cubicBezTo>
                  <a:cubicBezTo>
                    <a:pt x="416" y="16"/>
                    <a:pt x="455" y="18"/>
                    <a:pt x="478" y="20"/>
                  </a:cubicBezTo>
                  <a:cubicBezTo>
                    <a:pt x="501" y="22"/>
                    <a:pt x="501" y="20"/>
                    <a:pt x="544" y="23"/>
                  </a:cubicBezTo>
                  <a:cubicBezTo>
                    <a:pt x="587" y="26"/>
                    <a:pt x="692" y="34"/>
                    <a:pt x="738" y="38"/>
                  </a:cubicBezTo>
                  <a:cubicBezTo>
                    <a:pt x="784" y="42"/>
                    <a:pt x="809" y="41"/>
                    <a:pt x="822" y="47"/>
                  </a:cubicBezTo>
                  <a:cubicBezTo>
                    <a:pt x="835" y="53"/>
                    <a:pt x="817" y="65"/>
                    <a:pt x="816" y="77"/>
                  </a:cubicBezTo>
                  <a:cubicBezTo>
                    <a:pt x="815" y="89"/>
                    <a:pt x="816" y="106"/>
                    <a:pt x="816" y="122"/>
                  </a:cubicBezTo>
                  <a:cubicBezTo>
                    <a:pt x="816" y="138"/>
                    <a:pt x="813" y="154"/>
                    <a:pt x="813" y="173"/>
                  </a:cubicBezTo>
                  <a:cubicBezTo>
                    <a:pt x="813" y="192"/>
                    <a:pt x="813" y="220"/>
                    <a:pt x="813" y="239"/>
                  </a:cubicBezTo>
                  <a:cubicBezTo>
                    <a:pt x="813" y="258"/>
                    <a:pt x="811" y="272"/>
                    <a:pt x="813" y="290"/>
                  </a:cubicBezTo>
                  <a:cubicBezTo>
                    <a:pt x="815" y="308"/>
                    <a:pt x="822" y="333"/>
                    <a:pt x="825" y="347"/>
                  </a:cubicBezTo>
                  <a:cubicBezTo>
                    <a:pt x="828" y="361"/>
                    <a:pt x="832" y="371"/>
                    <a:pt x="830" y="377"/>
                  </a:cubicBezTo>
                  <a:cubicBezTo>
                    <a:pt x="828" y="383"/>
                    <a:pt x="826" y="384"/>
                    <a:pt x="810" y="386"/>
                  </a:cubicBezTo>
                  <a:cubicBezTo>
                    <a:pt x="794" y="388"/>
                    <a:pt x="763" y="390"/>
                    <a:pt x="735" y="392"/>
                  </a:cubicBezTo>
                  <a:cubicBezTo>
                    <a:pt x="707" y="394"/>
                    <a:pt x="674" y="397"/>
                    <a:pt x="643" y="398"/>
                  </a:cubicBezTo>
                  <a:cubicBezTo>
                    <a:pt x="611" y="399"/>
                    <a:pt x="571" y="400"/>
                    <a:pt x="541" y="401"/>
                  </a:cubicBezTo>
                  <a:cubicBezTo>
                    <a:pt x="511" y="402"/>
                    <a:pt x="486" y="405"/>
                    <a:pt x="463" y="407"/>
                  </a:cubicBezTo>
                  <a:cubicBezTo>
                    <a:pt x="438" y="409"/>
                    <a:pt x="407" y="412"/>
                    <a:pt x="394" y="413"/>
                  </a:cubicBezTo>
                  <a:cubicBezTo>
                    <a:pt x="381" y="414"/>
                    <a:pt x="386" y="420"/>
                    <a:pt x="376" y="413"/>
                  </a:cubicBezTo>
                  <a:cubicBezTo>
                    <a:pt x="366" y="406"/>
                    <a:pt x="345" y="385"/>
                    <a:pt x="333" y="372"/>
                  </a:cubicBezTo>
                  <a:cubicBezTo>
                    <a:pt x="321" y="359"/>
                    <a:pt x="318" y="344"/>
                    <a:pt x="303" y="333"/>
                  </a:cubicBezTo>
                  <a:cubicBezTo>
                    <a:pt x="288" y="322"/>
                    <a:pt x="260" y="315"/>
                    <a:pt x="243" y="306"/>
                  </a:cubicBezTo>
                  <a:cubicBezTo>
                    <a:pt x="226" y="297"/>
                    <a:pt x="213" y="285"/>
                    <a:pt x="198" y="276"/>
                  </a:cubicBezTo>
                  <a:cubicBezTo>
                    <a:pt x="183" y="267"/>
                    <a:pt x="170" y="259"/>
                    <a:pt x="153" y="252"/>
                  </a:cubicBezTo>
                  <a:cubicBezTo>
                    <a:pt x="136" y="245"/>
                    <a:pt x="113" y="234"/>
                    <a:pt x="96" y="231"/>
                  </a:cubicBezTo>
                  <a:cubicBezTo>
                    <a:pt x="79" y="228"/>
                    <a:pt x="67" y="234"/>
                    <a:pt x="52" y="234"/>
                  </a:cubicBezTo>
                  <a:cubicBezTo>
                    <a:pt x="37" y="234"/>
                    <a:pt x="10" y="238"/>
                    <a:pt x="5" y="228"/>
                  </a:cubicBezTo>
                  <a:cubicBezTo>
                    <a:pt x="0" y="218"/>
                    <a:pt x="19" y="187"/>
                    <a:pt x="23" y="176"/>
                  </a:cubicBezTo>
                  <a:close/>
                </a:path>
              </a:pathLst>
            </a:custGeom>
            <a:solidFill>
              <a:srgbClr val="339933"/>
            </a:solidFill>
            <a:ln w="25400" cmpd="sng">
              <a:solidFill>
                <a:srgbClr val="339933"/>
              </a:solidFill>
              <a:round/>
              <a:headEnd/>
              <a:tailEnd/>
            </a:ln>
          </p:spPr>
          <p:txBody>
            <a:bodyPr lIns="74295" tIns="8890" rIns="74295" bIns="8890"/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4" name="Arc 227">
              <a:extLst>
                <a:ext uri="{FF2B5EF4-FFF2-40B4-BE49-F238E27FC236}">
                  <a16:creationId xmlns:a16="http://schemas.microsoft.com/office/drawing/2014/main" id="{A825A5D3-0A71-7ADE-BDAF-E70C0CC8B7BF}"/>
                </a:ext>
              </a:extLst>
            </p:cNvPr>
            <p:cNvSpPr>
              <a:spLocks/>
            </p:cNvSpPr>
            <p:nvPr/>
          </p:nvSpPr>
          <p:spPr bwMode="auto">
            <a:xfrm rot="6937498">
              <a:off x="4759201" y="5009709"/>
              <a:ext cx="290823" cy="333204"/>
            </a:xfrm>
            <a:custGeom>
              <a:avLst/>
              <a:gdLst>
                <a:gd name="G0" fmla="+- 0 0 0"/>
                <a:gd name="G1" fmla="+- 20060 0 0"/>
                <a:gd name="G2" fmla="+- 21600 0 0"/>
                <a:gd name="T0" fmla="*/ 8010 w 17311"/>
                <a:gd name="T1" fmla="*/ 0 h 20060"/>
                <a:gd name="T2" fmla="*/ 17311 w 17311"/>
                <a:gd name="T3" fmla="*/ 7141 h 20060"/>
                <a:gd name="T4" fmla="*/ 0 w 17311"/>
                <a:gd name="T5" fmla="*/ 20060 h 200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311" h="20060" fill="none" extrusionOk="0">
                  <a:moveTo>
                    <a:pt x="8009" y="0"/>
                  </a:moveTo>
                  <a:cubicBezTo>
                    <a:pt x="11709" y="1477"/>
                    <a:pt x="14928" y="3948"/>
                    <a:pt x="17310" y="7141"/>
                  </a:cubicBezTo>
                </a:path>
                <a:path w="17311" h="20060" stroke="0" extrusionOk="0">
                  <a:moveTo>
                    <a:pt x="8009" y="0"/>
                  </a:moveTo>
                  <a:cubicBezTo>
                    <a:pt x="11709" y="1477"/>
                    <a:pt x="14928" y="3948"/>
                    <a:pt x="17310" y="7141"/>
                  </a:cubicBezTo>
                  <a:lnTo>
                    <a:pt x="0" y="20060"/>
                  </a:lnTo>
                  <a:close/>
                </a:path>
              </a:pathLst>
            </a:custGeom>
            <a:noFill/>
            <a:ln w="25400">
              <a:solidFill>
                <a:srgbClr val="339933"/>
              </a:solidFill>
              <a:round/>
              <a:headEnd/>
              <a:tailEnd/>
            </a:ln>
          </p:spPr>
          <p:txBody>
            <a:bodyPr lIns="74295" tIns="8890" rIns="74295" bIns="8890"/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5" name="Arc 228">
              <a:extLst>
                <a:ext uri="{FF2B5EF4-FFF2-40B4-BE49-F238E27FC236}">
                  <a16:creationId xmlns:a16="http://schemas.microsoft.com/office/drawing/2014/main" id="{4B74BF5C-E88D-A0DD-51CE-5E8C02302516}"/>
                </a:ext>
              </a:extLst>
            </p:cNvPr>
            <p:cNvSpPr>
              <a:spLocks/>
            </p:cNvSpPr>
            <p:nvPr/>
          </p:nvSpPr>
          <p:spPr bwMode="auto">
            <a:xfrm rot="14662502" flipV="1">
              <a:off x="4761422" y="5333832"/>
              <a:ext cx="288603" cy="333204"/>
            </a:xfrm>
            <a:custGeom>
              <a:avLst/>
              <a:gdLst>
                <a:gd name="G0" fmla="+- 0 0 0"/>
                <a:gd name="G1" fmla="+- 20060 0 0"/>
                <a:gd name="G2" fmla="+- 21600 0 0"/>
                <a:gd name="T0" fmla="*/ 8010 w 17311"/>
                <a:gd name="T1" fmla="*/ 0 h 20060"/>
                <a:gd name="T2" fmla="*/ 17311 w 17311"/>
                <a:gd name="T3" fmla="*/ 7141 h 20060"/>
                <a:gd name="T4" fmla="*/ 0 w 17311"/>
                <a:gd name="T5" fmla="*/ 20060 h 200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311" h="20060" fill="none" extrusionOk="0">
                  <a:moveTo>
                    <a:pt x="8009" y="0"/>
                  </a:moveTo>
                  <a:cubicBezTo>
                    <a:pt x="11709" y="1477"/>
                    <a:pt x="14928" y="3948"/>
                    <a:pt x="17310" y="7141"/>
                  </a:cubicBezTo>
                </a:path>
                <a:path w="17311" h="20060" stroke="0" extrusionOk="0">
                  <a:moveTo>
                    <a:pt x="8009" y="0"/>
                  </a:moveTo>
                  <a:cubicBezTo>
                    <a:pt x="11709" y="1477"/>
                    <a:pt x="14928" y="3948"/>
                    <a:pt x="17310" y="7141"/>
                  </a:cubicBezTo>
                  <a:lnTo>
                    <a:pt x="0" y="20060"/>
                  </a:lnTo>
                  <a:close/>
                </a:path>
              </a:pathLst>
            </a:custGeom>
            <a:noFill/>
            <a:ln w="25400">
              <a:solidFill>
                <a:srgbClr val="339933"/>
              </a:solidFill>
              <a:round/>
              <a:headEnd/>
              <a:tailEnd/>
            </a:ln>
          </p:spPr>
          <p:txBody>
            <a:bodyPr lIns="74295" tIns="8890" rIns="74295" bIns="8890"/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6" name="Freeform 229">
              <a:extLst>
                <a:ext uri="{FF2B5EF4-FFF2-40B4-BE49-F238E27FC236}">
                  <a16:creationId xmlns:a16="http://schemas.microsoft.com/office/drawing/2014/main" id="{28231E1B-041B-9E01-7C6B-A95F327337A8}"/>
                </a:ext>
              </a:extLst>
            </p:cNvPr>
            <p:cNvSpPr>
              <a:spLocks/>
            </p:cNvSpPr>
            <p:nvPr/>
          </p:nvSpPr>
          <p:spPr bwMode="auto">
            <a:xfrm>
              <a:off x="5150073" y="5151891"/>
              <a:ext cx="166602" cy="3774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" y="687"/>
                </a:cxn>
                <a:cxn ang="0">
                  <a:pos x="312" y="687"/>
                </a:cxn>
                <a:cxn ang="0">
                  <a:pos x="258" y="501"/>
                </a:cxn>
                <a:cxn ang="0">
                  <a:pos x="246" y="345"/>
                </a:cxn>
                <a:cxn ang="0">
                  <a:pos x="261" y="171"/>
                </a:cxn>
                <a:cxn ang="0">
                  <a:pos x="306" y="0"/>
                </a:cxn>
                <a:cxn ang="0">
                  <a:pos x="0" y="0"/>
                </a:cxn>
              </a:cxnLst>
              <a:rect l="0" t="0" r="r" b="b"/>
              <a:pathLst>
                <a:path w="312" h="687">
                  <a:moveTo>
                    <a:pt x="0" y="0"/>
                  </a:moveTo>
                  <a:lnTo>
                    <a:pt x="3" y="687"/>
                  </a:lnTo>
                  <a:lnTo>
                    <a:pt x="312" y="687"/>
                  </a:lnTo>
                  <a:lnTo>
                    <a:pt x="258" y="501"/>
                  </a:lnTo>
                  <a:lnTo>
                    <a:pt x="246" y="345"/>
                  </a:lnTo>
                  <a:lnTo>
                    <a:pt x="261" y="171"/>
                  </a:lnTo>
                  <a:lnTo>
                    <a:pt x="30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FFFF"/>
            </a:solidFill>
            <a:ln w="25400" cmpd="sng">
              <a:solidFill>
                <a:srgbClr val="000000"/>
              </a:solidFill>
              <a:round/>
              <a:headEnd/>
              <a:tailEnd/>
            </a:ln>
          </p:spPr>
          <p:txBody>
            <a:bodyPr lIns="74295" tIns="8890" rIns="74295" bIns="8890"/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7" name="Line 230">
              <a:extLst>
                <a:ext uri="{FF2B5EF4-FFF2-40B4-BE49-F238E27FC236}">
                  <a16:creationId xmlns:a16="http://schemas.microsoft.com/office/drawing/2014/main" id="{82997C4F-006D-77CC-4B63-EDBC459A63A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150073" y="5140790"/>
              <a:ext cx="0" cy="397384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 lIns="74295" tIns="8890" rIns="74295" bIns="8890"/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8" name="Line 231">
              <a:extLst>
                <a:ext uri="{FF2B5EF4-FFF2-40B4-BE49-F238E27FC236}">
                  <a16:creationId xmlns:a16="http://schemas.microsoft.com/office/drawing/2014/main" id="{B014D47C-92DC-B5A0-CE06-D1A3CCE1226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141187" y="5529294"/>
              <a:ext cx="184373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 lIns="74295" tIns="8890" rIns="74295" bIns="8890"/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9" name="Arc 232">
              <a:extLst>
                <a:ext uri="{FF2B5EF4-FFF2-40B4-BE49-F238E27FC236}">
                  <a16:creationId xmlns:a16="http://schemas.microsoft.com/office/drawing/2014/main" id="{A0094793-9884-86DB-45E1-D8258D4C3FE3}"/>
                </a:ext>
              </a:extLst>
            </p:cNvPr>
            <p:cNvSpPr>
              <a:spLocks/>
            </p:cNvSpPr>
            <p:nvPr/>
          </p:nvSpPr>
          <p:spPr bwMode="auto">
            <a:xfrm rot="13528499">
              <a:off x="5232412" y="5082917"/>
              <a:ext cx="495065" cy="508691"/>
            </a:xfrm>
            <a:custGeom>
              <a:avLst/>
              <a:gdLst>
                <a:gd name="G0" fmla="+- 0 0 0"/>
                <a:gd name="G1" fmla="+- 19786 0 0"/>
                <a:gd name="G2" fmla="+- 21600 0 0"/>
                <a:gd name="T0" fmla="*/ 8665 w 19558"/>
                <a:gd name="T1" fmla="*/ 0 h 19786"/>
                <a:gd name="T2" fmla="*/ 19558 w 19558"/>
                <a:gd name="T3" fmla="*/ 10618 h 19786"/>
                <a:gd name="T4" fmla="*/ 0 w 19558"/>
                <a:gd name="T5" fmla="*/ 19786 h 197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558" h="19786" fill="none" extrusionOk="0">
                  <a:moveTo>
                    <a:pt x="8664" y="0"/>
                  </a:moveTo>
                  <a:cubicBezTo>
                    <a:pt x="13463" y="2101"/>
                    <a:pt x="17334" y="5875"/>
                    <a:pt x="19557" y="10618"/>
                  </a:cubicBezTo>
                </a:path>
                <a:path w="19558" h="19786" stroke="0" extrusionOk="0">
                  <a:moveTo>
                    <a:pt x="8664" y="0"/>
                  </a:moveTo>
                  <a:cubicBezTo>
                    <a:pt x="13463" y="2101"/>
                    <a:pt x="17334" y="5875"/>
                    <a:pt x="19557" y="10618"/>
                  </a:cubicBezTo>
                  <a:lnTo>
                    <a:pt x="0" y="19786"/>
                  </a:lnTo>
                  <a:close/>
                </a:path>
              </a:pathLst>
            </a:cu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 lIns="74295" tIns="8890" rIns="74295" bIns="8890"/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0" name="Arc 233">
              <a:extLst>
                <a:ext uri="{FF2B5EF4-FFF2-40B4-BE49-F238E27FC236}">
                  <a16:creationId xmlns:a16="http://schemas.microsoft.com/office/drawing/2014/main" id="{5D973398-0AA1-A0A8-E05A-DD19B95D6834}"/>
                </a:ext>
              </a:extLst>
            </p:cNvPr>
            <p:cNvSpPr>
              <a:spLocks/>
            </p:cNvSpPr>
            <p:nvPr/>
          </p:nvSpPr>
          <p:spPr bwMode="auto">
            <a:xfrm rot="2663462" flipH="1" flipV="1">
              <a:off x="4959036" y="5156331"/>
              <a:ext cx="348753" cy="359643"/>
            </a:xfrm>
            <a:custGeom>
              <a:avLst/>
              <a:gdLst>
                <a:gd name="G0" fmla="+- 0 0 0"/>
                <a:gd name="G1" fmla="+- 20823 0 0"/>
                <a:gd name="G2" fmla="+- 21600 0 0"/>
                <a:gd name="T0" fmla="*/ 5743 w 20700"/>
                <a:gd name="T1" fmla="*/ 0 h 20823"/>
                <a:gd name="T2" fmla="*/ 20700 w 20700"/>
                <a:gd name="T3" fmla="*/ 14655 h 20823"/>
                <a:gd name="T4" fmla="*/ 0 w 20700"/>
                <a:gd name="T5" fmla="*/ 20823 h 208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700" h="20823" fill="none" extrusionOk="0">
                  <a:moveTo>
                    <a:pt x="5742" y="0"/>
                  </a:moveTo>
                  <a:cubicBezTo>
                    <a:pt x="12921" y="1980"/>
                    <a:pt x="18574" y="7518"/>
                    <a:pt x="20700" y="14654"/>
                  </a:cubicBezTo>
                </a:path>
                <a:path w="20700" h="20823" stroke="0" extrusionOk="0">
                  <a:moveTo>
                    <a:pt x="5742" y="0"/>
                  </a:moveTo>
                  <a:cubicBezTo>
                    <a:pt x="12921" y="1980"/>
                    <a:pt x="18574" y="7518"/>
                    <a:pt x="20700" y="14654"/>
                  </a:cubicBezTo>
                  <a:lnTo>
                    <a:pt x="0" y="20823"/>
                  </a:lnTo>
                  <a:close/>
                </a:path>
              </a:pathLst>
            </a:cu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 lIns="74295" tIns="8890" rIns="74295" bIns="8890"/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1" name="Arc 234">
              <a:extLst>
                <a:ext uri="{FF2B5EF4-FFF2-40B4-BE49-F238E27FC236}">
                  <a16:creationId xmlns:a16="http://schemas.microsoft.com/office/drawing/2014/main" id="{B0C77CAD-0408-EE83-ECE4-7CEFA54D6D7C}"/>
                </a:ext>
              </a:extLst>
            </p:cNvPr>
            <p:cNvSpPr>
              <a:spLocks/>
            </p:cNvSpPr>
            <p:nvPr/>
          </p:nvSpPr>
          <p:spPr bwMode="auto">
            <a:xfrm rot="2663462">
              <a:off x="4803541" y="5169651"/>
              <a:ext cx="350975" cy="355203"/>
            </a:xfrm>
            <a:custGeom>
              <a:avLst/>
              <a:gdLst>
                <a:gd name="G0" fmla="+- 0 0 0"/>
                <a:gd name="G1" fmla="+- 20823 0 0"/>
                <a:gd name="G2" fmla="+- 21600 0 0"/>
                <a:gd name="T0" fmla="*/ 5743 w 20700"/>
                <a:gd name="T1" fmla="*/ 0 h 20823"/>
                <a:gd name="T2" fmla="*/ 20700 w 20700"/>
                <a:gd name="T3" fmla="*/ 14655 h 20823"/>
                <a:gd name="T4" fmla="*/ 0 w 20700"/>
                <a:gd name="T5" fmla="*/ 20823 h 208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700" h="20823" fill="none" extrusionOk="0">
                  <a:moveTo>
                    <a:pt x="5742" y="0"/>
                  </a:moveTo>
                  <a:cubicBezTo>
                    <a:pt x="12921" y="1980"/>
                    <a:pt x="18574" y="7518"/>
                    <a:pt x="20700" y="14654"/>
                  </a:cubicBezTo>
                </a:path>
                <a:path w="20700" h="20823" stroke="0" extrusionOk="0">
                  <a:moveTo>
                    <a:pt x="5742" y="0"/>
                  </a:moveTo>
                  <a:cubicBezTo>
                    <a:pt x="12921" y="1980"/>
                    <a:pt x="18574" y="7518"/>
                    <a:pt x="20700" y="14654"/>
                  </a:cubicBezTo>
                  <a:lnTo>
                    <a:pt x="0" y="20823"/>
                  </a:lnTo>
                  <a:close/>
                </a:path>
              </a:pathLst>
            </a:cu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 lIns="74295" tIns="8890" rIns="74295" bIns="8890"/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2" name="Arc 235">
              <a:extLst>
                <a:ext uri="{FF2B5EF4-FFF2-40B4-BE49-F238E27FC236}">
                  <a16:creationId xmlns:a16="http://schemas.microsoft.com/office/drawing/2014/main" id="{BF16447A-E423-2023-C783-718298C7F1AB}"/>
                </a:ext>
              </a:extLst>
            </p:cNvPr>
            <p:cNvSpPr>
              <a:spLocks/>
            </p:cNvSpPr>
            <p:nvPr/>
          </p:nvSpPr>
          <p:spPr bwMode="auto">
            <a:xfrm rot="2663462">
              <a:off x="4763556" y="5269552"/>
              <a:ext cx="137724" cy="144301"/>
            </a:xfrm>
            <a:custGeom>
              <a:avLst/>
              <a:gdLst>
                <a:gd name="G0" fmla="+- 0 0 0"/>
                <a:gd name="G1" fmla="+- 20823 0 0"/>
                <a:gd name="G2" fmla="+- 21600 0 0"/>
                <a:gd name="T0" fmla="*/ 5743 w 20700"/>
                <a:gd name="T1" fmla="*/ 0 h 20823"/>
                <a:gd name="T2" fmla="*/ 20700 w 20700"/>
                <a:gd name="T3" fmla="*/ 14655 h 20823"/>
                <a:gd name="T4" fmla="*/ 0 w 20700"/>
                <a:gd name="T5" fmla="*/ 20823 h 208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700" h="20823" fill="none" extrusionOk="0">
                  <a:moveTo>
                    <a:pt x="5742" y="0"/>
                  </a:moveTo>
                  <a:cubicBezTo>
                    <a:pt x="12921" y="1980"/>
                    <a:pt x="18574" y="7518"/>
                    <a:pt x="20700" y="14654"/>
                  </a:cubicBezTo>
                </a:path>
                <a:path w="20700" h="20823" stroke="0" extrusionOk="0">
                  <a:moveTo>
                    <a:pt x="5742" y="0"/>
                  </a:moveTo>
                  <a:cubicBezTo>
                    <a:pt x="12921" y="1980"/>
                    <a:pt x="18574" y="7518"/>
                    <a:pt x="20700" y="14654"/>
                  </a:cubicBezTo>
                  <a:lnTo>
                    <a:pt x="0" y="20823"/>
                  </a:lnTo>
                  <a:close/>
                </a:path>
              </a:pathLst>
            </a:cu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 lIns="74295" tIns="8890" rIns="74295" bIns="8890"/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3" name="Arc 236">
              <a:extLst>
                <a:ext uri="{FF2B5EF4-FFF2-40B4-BE49-F238E27FC236}">
                  <a16:creationId xmlns:a16="http://schemas.microsoft.com/office/drawing/2014/main" id="{86E810E1-AB80-1A4F-9F61-5E1FF778350C}"/>
                </a:ext>
              </a:extLst>
            </p:cNvPr>
            <p:cNvSpPr>
              <a:spLocks/>
            </p:cNvSpPr>
            <p:nvPr/>
          </p:nvSpPr>
          <p:spPr bwMode="auto">
            <a:xfrm rot="2663462" flipH="1" flipV="1">
              <a:off x="4894616" y="5269552"/>
              <a:ext cx="139946" cy="139861"/>
            </a:xfrm>
            <a:custGeom>
              <a:avLst/>
              <a:gdLst>
                <a:gd name="G0" fmla="+- 0 0 0"/>
                <a:gd name="G1" fmla="+- 20823 0 0"/>
                <a:gd name="G2" fmla="+- 21600 0 0"/>
                <a:gd name="T0" fmla="*/ 5743 w 20700"/>
                <a:gd name="T1" fmla="*/ 0 h 20823"/>
                <a:gd name="T2" fmla="*/ 20700 w 20700"/>
                <a:gd name="T3" fmla="*/ 14655 h 20823"/>
                <a:gd name="T4" fmla="*/ 0 w 20700"/>
                <a:gd name="T5" fmla="*/ 20823 h 208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700" h="20823" fill="none" extrusionOk="0">
                  <a:moveTo>
                    <a:pt x="5742" y="0"/>
                  </a:moveTo>
                  <a:cubicBezTo>
                    <a:pt x="12921" y="1980"/>
                    <a:pt x="18574" y="7518"/>
                    <a:pt x="20700" y="14654"/>
                  </a:cubicBezTo>
                </a:path>
                <a:path w="20700" h="20823" stroke="0" extrusionOk="0">
                  <a:moveTo>
                    <a:pt x="5742" y="0"/>
                  </a:moveTo>
                  <a:cubicBezTo>
                    <a:pt x="12921" y="1980"/>
                    <a:pt x="18574" y="7518"/>
                    <a:pt x="20700" y="14654"/>
                  </a:cubicBezTo>
                  <a:lnTo>
                    <a:pt x="0" y="20823"/>
                  </a:lnTo>
                  <a:close/>
                </a:path>
              </a:pathLst>
            </a:cu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 lIns="74295" tIns="8890" rIns="74295" bIns="8890"/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4" name="Line 237">
              <a:extLst>
                <a:ext uri="{FF2B5EF4-FFF2-40B4-BE49-F238E27FC236}">
                  <a16:creationId xmlns:a16="http://schemas.microsoft.com/office/drawing/2014/main" id="{2EFDD733-7EE1-D101-43C7-D58A0D948A8E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807332" flipV="1">
              <a:off x="4752449" y="4341583"/>
              <a:ext cx="2221" cy="1067830"/>
            </a:xfrm>
            <a:prstGeom prst="line">
              <a:avLst/>
            </a:prstGeom>
            <a:noFill/>
            <a:ln w="50800">
              <a:solidFill>
                <a:srgbClr val="339933"/>
              </a:solidFill>
              <a:round/>
              <a:headEnd/>
              <a:tailEnd/>
            </a:ln>
          </p:spPr>
          <p:txBody>
            <a:bodyPr lIns="74295" tIns="8890" rIns="74295" bIns="8890"/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5" name="Freeform 238">
              <a:extLst>
                <a:ext uri="{FF2B5EF4-FFF2-40B4-BE49-F238E27FC236}">
                  <a16:creationId xmlns:a16="http://schemas.microsoft.com/office/drawing/2014/main" id="{433D1FED-3516-2E69-363E-E0027A28529E}"/>
                </a:ext>
              </a:extLst>
            </p:cNvPr>
            <p:cNvSpPr>
              <a:spLocks/>
            </p:cNvSpPr>
            <p:nvPr/>
          </p:nvSpPr>
          <p:spPr bwMode="auto">
            <a:xfrm rot="18007332">
              <a:off x="4654732" y="4914305"/>
              <a:ext cx="75481" cy="144388"/>
            </a:xfrm>
            <a:custGeom>
              <a:avLst/>
              <a:gdLst/>
              <a:ahLst/>
              <a:cxnLst>
                <a:cxn ang="0">
                  <a:pos x="23" y="13"/>
                </a:cxn>
                <a:cxn ang="0">
                  <a:pos x="164" y="16"/>
                </a:cxn>
                <a:cxn ang="0">
                  <a:pos x="140" y="109"/>
                </a:cxn>
                <a:cxn ang="0">
                  <a:pos x="143" y="226"/>
                </a:cxn>
                <a:cxn ang="0">
                  <a:pos x="173" y="307"/>
                </a:cxn>
                <a:cxn ang="0">
                  <a:pos x="113" y="328"/>
                </a:cxn>
                <a:cxn ang="0">
                  <a:pos x="29" y="322"/>
                </a:cxn>
                <a:cxn ang="0">
                  <a:pos x="23" y="298"/>
                </a:cxn>
                <a:cxn ang="0">
                  <a:pos x="53" y="214"/>
                </a:cxn>
                <a:cxn ang="0">
                  <a:pos x="53" y="115"/>
                </a:cxn>
                <a:cxn ang="0">
                  <a:pos x="23" y="37"/>
                </a:cxn>
                <a:cxn ang="0">
                  <a:pos x="23" y="13"/>
                </a:cxn>
              </a:cxnLst>
              <a:rect l="0" t="0" r="r" b="b"/>
              <a:pathLst>
                <a:path w="183" h="331">
                  <a:moveTo>
                    <a:pt x="23" y="13"/>
                  </a:moveTo>
                  <a:cubicBezTo>
                    <a:pt x="46" y="10"/>
                    <a:pt x="145" y="0"/>
                    <a:pt x="164" y="16"/>
                  </a:cubicBezTo>
                  <a:cubicBezTo>
                    <a:pt x="183" y="32"/>
                    <a:pt x="143" y="74"/>
                    <a:pt x="140" y="109"/>
                  </a:cubicBezTo>
                  <a:cubicBezTo>
                    <a:pt x="137" y="144"/>
                    <a:pt x="138" y="193"/>
                    <a:pt x="143" y="226"/>
                  </a:cubicBezTo>
                  <a:cubicBezTo>
                    <a:pt x="148" y="259"/>
                    <a:pt x="178" y="290"/>
                    <a:pt x="173" y="307"/>
                  </a:cubicBezTo>
                  <a:cubicBezTo>
                    <a:pt x="168" y="324"/>
                    <a:pt x="137" y="325"/>
                    <a:pt x="113" y="328"/>
                  </a:cubicBezTo>
                  <a:cubicBezTo>
                    <a:pt x="89" y="331"/>
                    <a:pt x="44" y="327"/>
                    <a:pt x="29" y="322"/>
                  </a:cubicBezTo>
                  <a:cubicBezTo>
                    <a:pt x="14" y="317"/>
                    <a:pt x="19" y="316"/>
                    <a:pt x="23" y="298"/>
                  </a:cubicBezTo>
                  <a:cubicBezTo>
                    <a:pt x="27" y="280"/>
                    <a:pt x="48" y="244"/>
                    <a:pt x="53" y="214"/>
                  </a:cubicBezTo>
                  <a:cubicBezTo>
                    <a:pt x="58" y="184"/>
                    <a:pt x="58" y="144"/>
                    <a:pt x="53" y="115"/>
                  </a:cubicBezTo>
                  <a:cubicBezTo>
                    <a:pt x="48" y="86"/>
                    <a:pt x="28" y="53"/>
                    <a:pt x="23" y="37"/>
                  </a:cubicBezTo>
                  <a:cubicBezTo>
                    <a:pt x="18" y="21"/>
                    <a:pt x="0" y="16"/>
                    <a:pt x="23" y="13"/>
                  </a:cubicBezTo>
                  <a:close/>
                </a:path>
              </a:pathLst>
            </a:custGeom>
            <a:solidFill>
              <a:srgbClr val="00FFFF"/>
            </a:solidFill>
            <a:ln w="25400" cmpd="sng">
              <a:solidFill>
                <a:srgbClr val="000000"/>
              </a:solidFill>
              <a:round/>
              <a:headEnd/>
              <a:tailEnd/>
            </a:ln>
          </p:spPr>
          <p:txBody>
            <a:bodyPr lIns="74295" tIns="8890" rIns="74295" bIns="8890"/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6" name="Line 239">
              <a:extLst>
                <a:ext uri="{FF2B5EF4-FFF2-40B4-BE49-F238E27FC236}">
                  <a16:creationId xmlns:a16="http://schemas.microsoft.com/office/drawing/2014/main" id="{A9BD3D0F-0DD1-7377-81FF-15463C72FF43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8007332">
              <a:off x="4605860" y="4949867"/>
              <a:ext cx="66601" cy="4443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 lIns="74295" tIns="8890" rIns="74295" bIns="8890"/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7" name="Line 240">
              <a:extLst>
                <a:ext uri="{FF2B5EF4-FFF2-40B4-BE49-F238E27FC236}">
                  <a16:creationId xmlns:a16="http://schemas.microsoft.com/office/drawing/2014/main" id="{9B517ACA-949D-3110-5ABE-A8370CD4BB86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8007332">
              <a:off x="4719148" y="5014249"/>
              <a:ext cx="64381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 lIns="74295" tIns="8890" rIns="74295" bIns="8890"/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48" name="Group 241">
              <a:extLst>
                <a:ext uri="{FF2B5EF4-FFF2-40B4-BE49-F238E27FC236}">
                  <a16:creationId xmlns:a16="http://schemas.microsoft.com/office/drawing/2014/main" id="{207FE645-D0AB-0F5A-6749-E75F586AC747}"/>
                </a:ext>
              </a:extLst>
            </p:cNvPr>
            <p:cNvGrpSpPr>
              <a:grpSpLocks/>
            </p:cNvGrpSpPr>
            <p:nvPr/>
          </p:nvGrpSpPr>
          <p:grpSpPr bwMode="auto">
            <a:xfrm rot="18007332">
              <a:off x="4663776" y="4265951"/>
              <a:ext cx="599406" cy="502027"/>
              <a:chOff x="4785" y="11039"/>
              <a:chExt cx="829" cy="688"/>
            </a:xfrm>
          </p:grpSpPr>
          <p:sp>
            <p:nvSpPr>
              <p:cNvPr id="206" name="Freeform 242">
                <a:extLst>
                  <a:ext uri="{FF2B5EF4-FFF2-40B4-BE49-F238E27FC236}">
                    <a16:creationId xmlns:a16="http://schemas.microsoft.com/office/drawing/2014/main" id="{DCD5219F-4193-EBED-0A7C-B0C2FEA805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00" y="11132"/>
                <a:ext cx="233" cy="5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" y="687"/>
                  </a:cxn>
                  <a:cxn ang="0">
                    <a:pos x="312" y="687"/>
                  </a:cxn>
                  <a:cxn ang="0">
                    <a:pos x="258" y="501"/>
                  </a:cxn>
                  <a:cxn ang="0">
                    <a:pos x="246" y="345"/>
                  </a:cxn>
                  <a:cxn ang="0">
                    <a:pos x="261" y="171"/>
                  </a:cxn>
                  <a:cxn ang="0">
                    <a:pos x="306" y="0"/>
                  </a:cxn>
                  <a:cxn ang="0">
                    <a:pos x="0" y="0"/>
                  </a:cxn>
                </a:cxnLst>
                <a:rect l="0" t="0" r="r" b="b"/>
                <a:pathLst>
                  <a:path w="312" h="687">
                    <a:moveTo>
                      <a:pt x="0" y="0"/>
                    </a:moveTo>
                    <a:lnTo>
                      <a:pt x="3" y="687"/>
                    </a:lnTo>
                    <a:lnTo>
                      <a:pt x="312" y="687"/>
                    </a:lnTo>
                    <a:lnTo>
                      <a:pt x="258" y="501"/>
                    </a:lnTo>
                    <a:lnTo>
                      <a:pt x="246" y="345"/>
                    </a:lnTo>
                    <a:lnTo>
                      <a:pt x="261" y="171"/>
                    </a:lnTo>
                    <a:lnTo>
                      <a:pt x="306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CCFF"/>
              </a:solidFill>
              <a:ln w="25400" cmpd="sng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74295" tIns="8890" rIns="74295" bIns="8890"/>
              <a:lstStyle/>
              <a:p>
                <a:pPr marL="0" marR="0" lvl="0" indent="0" algn="l" defTabSz="4572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07" name="Line 243">
                <a:extLst>
                  <a:ext uri="{FF2B5EF4-FFF2-40B4-BE49-F238E27FC236}">
                    <a16:creationId xmlns:a16="http://schemas.microsoft.com/office/drawing/2014/main" id="{EA99E6E7-D85E-0CED-EAC5-ED88C3AB224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798" y="11113"/>
                <a:ext cx="1" cy="549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74295" tIns="8890" rIns="74295" bIns="8890"/>
              <a:lstStyle/>
              <a:p>
                <a:pPr marL="0" marR="0" lvl="0" indent="0" algn="l" defTabSz="4572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08" name="Line 244">
                <a:extLst>
                  <a:ext uri="{FF2B5EF4-FFF2-40B4-BE49-F238E27FC236}">
                    <a16:creationId xmlns:a16="http://schemas.microsoft.com/office/drawing/2014/main" id="{B941DFE2-A139-7B33-70E9-7943C82CF80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787" y="11129"/>
                <a:ext cx="250" cy="2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74295" tIns="8890" rIns="74295" bIns="8890"/>
              <a:lstStyle/>
              <a:p>
                <a:pPr marL="0" marR="0" lvl="0" indent="0" algn="l" defTabSz="4572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09" name="Line 245">
                <a:extLst>
                  <a:ext uri="{FF2B5EF4-FFF2-40B4-BE49-F238E27FC236}">
                    <a16:creationId xmlns:a16="http://schemas.microsoft.com/office/drawing/2014/main" id="{8AE52436-600E-1CC4-EB34-DF2D0DBCECB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785" y="11645"/>
                <a:ext cx="259" cy="2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74295" tIns="8890" rIns="74295" bIns="8890"/>
              <a:lstStyle/>
              <a:p>
                <a:pPr marL="0" marR="0" lvl="0" indent="0" algn="l" defTabSz="4572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10" name="Arc 246">
                <a:extLst>
                  <a:ext uri="{FF2B5EF4-FFF2-40B4-BE49-F238E27FC236}">
                    <a16:creationId xmlns:a16="http://schemas.microsoft.com/office/drawing/2014/main" id="{2975EE76-0376-2DB2-59FA-8BA7F60AAE40}"/>
                  </a:ext>
                </a:extLst>
              </p:cNvPr>
              <p:cNvSpPr>
                <a:spLocks/>
              </p:cNvSpPr>
              <p:nvPr/>
            </p:nvSpPr>
            <p:spPr bwMode="auto">
              <a:xfrm rot="35128499">
                <a:off x="4917" y="11030"/>
                <a:ext cx="688" cy="706"/>
              </a:xfrm>
              <a:custGeom>
                <a:avLst/>
                <a:gdLst>
                  <a:gd name="G0" fmla="+- 0 0 0"/>
                  <a:gd name="G1" fmla="+- 19786 0 0"/>
                  <a:gd name="G2" fmla="+- 21600 0 0"/>
                  <a:gd name="T0" fmla="*/ 8665 w 19558"/>
                  <a:gd name="T1" fmla="*/ 0 h 19786"/>
                  <a:gd name="T2" fmla="*/ 19558 w 19558"/>
                  <a:gd name="T3" fmla="*/ 10618 h 19786"/>
                  <a:gd name="T4" fmla="*/ 0 w 19558"/>
                  <a:gd name="T5" fmla="*/ 19786 h 197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9558" h="19786" fill="none" extrusionOk="0">
                    <a:moveTo>
                      <a:pt x="8664" y="0"/>
                    </a:moveTo>
                    <a:cubicBezTo>
                      <a:pt x="13463" y="2101"/>
                      <a:pt x="17334" y="5875"/>
                      <a:pt x="19557" y="10618"/>
                    </a:cubicBezTo>
                  </a:path>
                  <a:path w="19558" h="19786" stroke="0" extrusionOk="0">
                    <a:moveTo>
                      <a:pt x="8664" y="0"/>
                    </a:moveTo>
                    <a:cubicBezTo>
                      <a:pt x="13463" y="2101"/>
                      <a:pt x="17334" y="5875"/>
                      <a:pt x="19557" y="10618"/>
                    </a:cubicBezTo>
                    <a:lnTo>
                      <a:pt x="0" y="19786"/>
                    </a:lnTo>
                    <a:close/>
                  </a:path>
                </a:pathLst>
              </a:cu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74295" tIns="8890" rIns="74295" bIns="8890"/>
              <a:lstStyle/>
              <a:p>
                <a:pPr marL="0" marR="0" lvl="0" indent="0" algn="l" defTabSz="4572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49" name="Freeform 247">
              <a:extLst>
                <a:ext uri="{FF2B5EF4-FFF2-40B4-BE49-F238E27FC236}">
                  <a16:creationId xmlns:a16="http://schemas.microsoft.com/office/drawing/2014/main" id="{D5B4D5FB-0CD5-FA5D-F8C7-5D4E2A529263}"/>
                </a:ext>
              </a:extLst>
            </p:cNvPr>
            <p:cNvSpPr>
              <a:spLocks/>
            </p:cNvSpPr>
            <p:nvPr/>
          </p:nvSpPr>
          <p:spPr bwMode="auto">
            <a:xfrm rot="18007332">
              <a:off x="4166663" y="3855387"/>
              <a:ext cx="2164521" cy="3776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0" y="27"/>
                </a:cxn>
                <a:cxn ang="0">
                  <a:pos x="549" y="51"/>
                </a:cxn>
                <a:cxn ang="0">
                  <a:pos x="804" y="57"/>
                </a:cxn>
                <a:cxn ang="0">
                  <a:pos x="1044" y="57"/>
                </a:cxn>
                <a:cxn ang="0">
                  <a:pos x="1290" y="51"/>
                </a:cxn>
                <a:cxn ang="0">
                  <a:pos x="1539" y="39"/>
                </a:cxn>
                <a:cxn ang="0">
                  <a:pos x="1737" y="18"/>
                </a:cxn>
                <a:cxn ang="0">
                  <a:pos x="1884" y="6"/>
                </a:cxn>
              </a:cxnLst>
              <a:rect l="0" t="0" r="r" b="b"/>
              <a:pathLst>
                <a:path w="1884" h="58">
                  <a:moveTo>
                    <a:pt x="0" y="0"/>
                  </a:moveTo>
                  <a:cubicBezTo>
                    <a:pt x="74" y="9"/>
                    <a:pt x="149" y="19"/>
                    <a:pt x="240" y="27"/>
                  </a:cubicBezTo>
                  <a:cubicBezTo>
                    <a:pt x="331" y="35"/>
                    <a:pt x="455" y="46"/>
                    <a:pt x="549" y="51"/>
                  </a:cubicBezTo>
                  <a:cubicBezTo>
                    <a:pt x="643" y="56"/>
                    <a:pt x="722" y="56"/>
                    <a:pt x="804" y="57"/>
                  </a:cubicBezTo>
                  <a:cubicBezTo>
                    <a:pt x="886" y="58"/>
                    <a:pt x="963" y="58"/>
                    <a:pt x="1044" y="57"/>
                  </a:cubicBezTo>
                  <a:cubicBezTo>
                    <a:pt x="1125" y="56"/>
                    <a:pt x="1208" y="54"/>
                    <a:pt x="1290" y="51"/>
                  </a:cubicBezTo>
                  <a:cubicBezTo>
                    <a:pt x="1372" y="48"/>
                    <a:pt x="1465" y="44"/>
                    <a:pt x="1539" y="39"/>
                  </a:cubicBezTo>
                  <a:cubicBezTo>
                    <a:pt x="1613" y="34"/>
                    <a:pt x="1680" y="23"/>
                    <a:pt x="1737" y="18"/>
                  </a:cubicBezTo>
                  <a:cubicBezTo>
                    <a:pt x="1794" y="13"/>
                    <a:pt x="1839" y="9"/>
                    <a:pt x="1884" y="6"/>
                  </a:cubicBezTo>
                </a:path>
              </a:pathLst>
            </a:custGeom>
            <a:noFill/>
            <a:ln w="25400" cmpd="sng">
              <a:solidFill>
                <a:srgbClr val="339933"/>
              </a:solidFill>
              <a:round/>
              <a:headEnd/>
              <a:tailEnd/>
            </a:ln>
          </p:spPr>
          <p:txBody>
            <a:bodyPr lIns="74295" tIns="8890" rIns="74295" bIns="8890"/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0" name="Freeform 248">
              <a:extLst>
                <a:ext uri="{FF2B5EF4-FFF2-40B4-BE49-F238E27FC236}">
                  <a16:creationId xmlns:a16="http://schemas.microsoft.com/office/drawing/2014/main" id="{F8276CDD-00BE-2F63-4A87-F1FB9B3D20DE}"/>
                </a:ext>
              </a:extLst>
            </p:cNvPr>
            <p:cNvSpPr>
              <a:spLocks/>
            </p:cNvSpPr>
            <p:nvPr/>
          </p:nvSpPr>
          <p:spPr bwMode="auto">
            <a:xfrm rot="18007332" flipV="1">
              <a:off x="4297723" y="3933087"/>
              <a:ext cx="2164521" cy="3776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0" y="27"/>
                </a:cxn>
                <a:cxn ang="0">
                  <a:pos x="549" y="51"/>
                </a:cxn>
                <a:cxn ang="0">
                  <a:pos x="804" y="57"/>
                </a:cxn>
                <a:cxn ang="0">
                  <a:pos x="1044" y="57"/>
                </a:cxn>
                <a:cxn ang="0">
                  <a:pos x="1290" y="51"/>
                </a:cxn>
                <a:cxn ang="0">
                  <a:pos x="1539" y="39"/>
                </a:cxn>
                <a:cxn ang="0">
                  <a:pos x="1737" y="18"/>
                </a:cxn>
                <a:cxn ang="0">
                  <a:pos x="1884" y="6"/>
                </a:cxn>
              </a:cxnLst>
              <a:rect l="0" t="0" r="r" b="b"/>
              <a:pathLst>
                <a:path w="1884" h="58">
                  <a:moveTo>
                    <a:pt x="0" y="0"/>
                  </a:moveTo>
                  <a:cubicBezTo>
                    <a:pt x="74" y="9"/>
                    <a:pt x="149" y="19"/>
                    <a:pt x="240" y="27"/>
                  </a:cubicBezTo>
                  <a:cubicBezTo>
                    <a:pt x="331" y="35"/>
                    <a:pt x="455" y="46"/>
                    <a:pt x="549" y="51"/>
                  </a:cubicBezTo>
                  <a:cubicBezTo>
                    <a:pt x="643" y="56"/>
                    <a:pt x="722" y="56"/>
                    <a:pt x="804" y="57"/>
                  </a:cubicBezTo>
                  <a:cubicBezTo>
                    <a:pt x="886" y="58"/>
                    <a:pt x="963" y="58"/>
                    <a:pt x="1044" y="57"/>
                  </a:cubicBezTo>
                  <a:cubicBezTo>
                    <a:pt x="1125" y="56"/>
                    <a:pt x="1208" y="54"/>
                    <a:pt x="1290" y="51"/>
                  </a:cubicBezTo>
                  <a:cubicBezTo>
                    <a:pt x="1372" y="48"/>
                    <a:pt x="1465" y="44"/>
                    <a:pt x="1539" y="39"/>
                  </a:cubicBezTo>
                  <a:cubicBezTo>
                    <a:pt x="1613" y="34"/>
                    <a:pt x="1680" y="23"/>
                    <a:pt x="1737" y="18"/>
                  </a:cubicBezTo>
                  <a:cubicBezTo>
                    <a:pt x="1794" y="13"/>
                    <a:pt x="1839" y="9"/>
                    <a:pt x="1884" y="6"/>
                  </a:cubicBezTo>
                </a:path>
              </a:pathLst>
            </a:custGeom>
            <a:noFill/>
            <a:ln w="25400" cmpd="sng">
              <a:solidFill>
                <a:srgbClr val="339933"/>
              </a:solidFill>
              <a:round/>
              <a:headEnd/>
              <a:tailEnd/>
            </a:ln>
          </p:spPr>
          <p:txBody>
            <a:bodyPr lIns="74295" tIns="8890" rIns="74295" bIns="8890"/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1" name="Freeform 249">
              <a:extLst>
                <a:ext uri="{FF2B5EF4-FFF2-40B4-BE49-F238E27FC236}">
                  <a16:creationId xmlns:a16="http://schemas.microsoft.com/office/drawing/2014/main" id="{DD70F4ED-BAA2-E22C-06E1-76251CBE7D73}"/>
                </a:ext>
              </a:extLst>
            </p:cNvPr>
            <p:cNvSpPr>
              <a:spLocks/>
            </p:cNvSpPr>
            <p:nvPr/>
          </p:nvSpPr>
          <p:spPr bwMode="auto">
            <a:xfrm rot="20670794">
              <a:off x="4668038" y="4738967"/>
              <a:ext cx="217693" cy="213122"/>
            </a:xfrm>
            <a:custGeom>
              <a:avLst/>
              <a:gdLst/>
              <a:ahLst/>
              <a:cxnLst>
                <a:cxn ang="0">
                  <a:pos x="8" y="7"/>
                </a:cxn>
                <a:cxn ang="0">
                  <a:pos x="20" y="70"/>
                </a:cxn>
                <a:cxn ang="0">
                  <a:pos x="86" y="142"/>
                </a:cxn>
                <a:cxn ang="0">
                  <a:pos x="155" y="187"/>
                </a:cxn>
                <a:cxn ang="0">
                  <a:pos x="203" y="193"/>
                </a:cxn>
                <a:cxn ang="0">
                  <a:pos x="170" y="118"/>
                </a:cxn>
                <a:cxn ang="0">
                  <a:pos x="116" y="61"/>
                </a:cxn>
                <a:cxn ang="0">
                  <a:pos x="68" y="31"/>
                </a:cxn>
                <a:cxn ang="0">
                  <a:pos x="8" y="7"/>
                </a:cxn>
              </a:cxnLst>
              <a:rect l="0" t="0" r="r" b="b"/>
              <a:pathLst>
                <a:path w="205" h="204">
                  <a:moveTo>
                    <a:pt x="8" y="7"/>
                  </a:moveTo>
                  <a:cubicBezTo>
                    <a:pt x="0" y="14"/>
                    <a:pt x="7" y="47"/>
                    <a:pt x="20" y="70"/>
                  </a:cubicBezTo>
                  <a:cubicBezTo>
                    <a:pt x="33" y="93"/>
                    <a:pt x="64" y="123"/>
                    <a:pt x="86" y="142"/>
                  </a:cubicBezTo>
                  <a:cubicBezTo>
                    <a:pt x="108" y="161"/>
                    <a:pt x="136" y="179"/>
                    <a:pt x="155" y="187"/>
                  </a:cubicBezTo>
                  <a:cubicBezTo>
                    <a:pt x="174" y="195"/>
                    <a:pt x="201" y="204"/>
                    <a:pt x="203" y="193"/>
                  </a:cubicBezTo>
                  <a:cubicBezTo>
                    <a:pt x="205" y="182"/>
                    <a:pt x="184" y="140"/>
                    <a:pt x="170" y="118"/>
                  </a:cubicBezTo>
                  <a:cubicBezTo>
                    <a:pt x="156" y="96"/>
                    <a:pt x="133" y="75"/>
                    <a:pt x="116" y="61"/>
                  </a:cubicBezTo>
                  <a:cubicBezTo>
                    <a:pt x="99" y="47"/>
                    <a:pt x="86" y="39"/>
                    <a:pt x="68" y="31"/>
                  </a:cubicBezTo>
                  <a:cubicBezTo>
                    <a:pt x="50" y="23"/>
                    <a:pt x="16" y="0"/>
                    <a:pt x="8" y="7"/>
                  </a:cubicBezTo>
                  <a:close/>
                </a:path>
              </a:pathLst>
            </a:custGeom>
            <a:solidFill>
              <a:srgbClr val="00FFFF"/>
            </a:solidFill>
            <a:ln w="25400" cmpd="sng">
              <a:solidFill>
                <a:srgbClr val="000000"/>
              </a:solidFill>
              <a:round/>
              <a:headEnd/>
              <a:tailEnd/>
            </a:ln>
          </p:spPr>
          <p:txBody>
            <a:bodyPr lIns="74295" tIns="8890" rIns="74295" bIns="8890"/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2" name="Freeform 250">
              <a:extLst>
                <a:ext uri="{FF2B5EF4-FFF2-40B4-BE49-F238E27FC236}">
                  <a16:creationId xmlns:a16="http://schemas.microsoft.com/office/drawing/2014/main" id="{003C94AF-6F8E-B42A-D625-BF2F3C9164BD}"/>
                </a:ext>
              </a:extLst>
            </p:cNvPr>
            <p:cNvSpPr>
              <a:spLocks/>
            </p:cNvSpPr>
            <p:nvPr/>
          </p:nvSpPr>
          <p:spPr bwMode="auto">
            <a:xfrm rot="18007332">
              <a:off x="4375422" y="3702158"/>
              <a:ext cx="2004679" cy="195480"/>
            </a:xfrm>
            <a:custGeom>
              <a:avLst/>
              <a:gdLst/>
              <a:ahLst/>
              <a:cxnLst>
                <a:cxn ang="0">
                  <a:pos x="45" y="30"/>
                </a:cxn>
                <a:cxn ang="0">
                  <a:pos x="30" y="171"/>
                </a:cxn>
                <a:cxn ang="0">
                  <a:pos x="45" y="327"/>
                </a:cxn>
                <a:cxn ang="0">
                  <a:pos x="126" y="315"/>
                </a:cxn>
                <a:cxn ang="0">
                  <a:pos x="735" y="303"/>
                </a:cxn>
                <a:cxn ang="0">
                  <a:pos x="1605" y="279"/>
                </a:cxn>
                <a:cxn ang="0">
                  <a:pos x="2607" y="300"/>
                </a:cxn>
                <a:cxn ang="0">
                  <a:pos x="3330" y="333"/>
                </a:cxn>
                <a:cxn ang="0">
                  <a:pos x="3648" y="351"/>
                </a:cxn>
                <a:cxn ang="0">
                  <a:pos x="3672" y="249"/>
                </a:cxn>
                <a:cxn ang="0">
                  <a:pos x="3672" y="171"/>
                </a:cxn>
                <a:cxn ang="0">
                  <a:pos x="3690" y="36"/>
                </a:cxn>
                <a:cxn ang="0">
                  <a:pos x="3660" y="12"/>
                </a:cxn>
                <a:cxn ang="0">
                  <a:pos x="3594" y="6"/>
                </a:cxn>
                <a:cxn ang="0">
                  <a:pos x="2991" y="51"/>
                </a:cxn>
                <a:cxn ang="0">
                  <a:pos x="1911" y="75"/>
                </a:cxn>
                <a:cxn ang="0">
                  <a:pos x="1065" y="78"/>
                </a:cxn>
                <a:cxn ang="0">
                  <a:pos x="303" y="51"/>
                </a:cxn>
                <a:cxn ang="0">
                  <a:pos x="45" y="30"/>
                </a:cxn>
              </a:cxnLst>
              <a:rect l="0" t="0" r="r" b="b"/>
              <a:pathLst>
                <a:path w="3705" h="365">
                  <a:moveTo>
                    <a:pt x="45" y="30"/>
                  </a:moveTo>
                  <a:cubicBezTo>
                    <a:pt x="0" y="50"/>
                    <a:pt x="30" y="122"/>
                    <a:pt x="30" y="171"/>
                  </a:cubicBezTo>
                  <a:cubicBezTo>
                    <a:pt x="30" y="220"/>
                    <a:pt x="29" y="303"/>
                    <a:pt x="45" y="327"/>
                  </a:cubicBezTo>
                  <a:cubicBezTo>
                    <a:pt x="61" y="351"/>
                    <a:pt x="11" y="319"/>
                    <a:pt x="126" y="315"/>
                  </a:cubicBezTo>
                  <a:cubicBezTo>
                    <a:pt x="241" y="311"/>
                    <a:pt x="489" y="309"/>
                    <a:pt x="735" y="303"/>
                  </a:cubicBezTo>
                  <a:cubicBezTo>
                    <a:pt x="981" y="297"/>
                    <a:pt x="1293" y="279"/>
                    <a:pt x="1605" y="279"/>
                  </a:cubicBezTo>
                  <a:cubicBezTo>
                    <a:pt x="1917" y="279"/>
                    <a:pt x="2320" y="291"/>
                    <a:pt x="2607" y="300"/>
                  </a:cubicBezTo>
                  <a:cubicBezTo>
                    <a:pt x="2894" y="309"/>
                    <a:pt x="3157" y="325"/>
                    <a:pt x="3330" y="333"/>
                  </a:cubicBezTo>
                  <a:cubicBezTo>
                    <a:pt x="3503" y="341"/>
                    <a:pt x="3591" y="365"/>
                    <a:pt x="3648" y="351"/>
                  </a:cubicBezTo>
                  <a:cubicBezTo>
                    <a:pt x="3705" y="337"/>
                    <a:pt x="3668" y="279"/>
                    <a:pt x="3672" y="249"/>
                  </a:cubicBezTo>
                  <a:cubicBezTo>
                    <a:pt x="3676" y="219"/>
                    <a:pt x="3669" y="207"/>
                    <a:pt x="3672" y="171"/>
                  </a:cubicBezTo>
                  <a:cubicBezTo>
                    <a:pt x="3675" y="135"/>
                    <a:pt x="3692" y="62"/>
                    <a:pt x="3690" y="36"/>
                  </a:cubicBezTo>
                  <a:cubicBezTo>
                    <a:pt x="3688" y="10"/>
                    <a:pt x="3676" y="17"/>
                    <a:pt x="3660" y="12"/>
                  </a:cubicBezTo>
                  <a:cubicBezTo>
                    <a:pt x="3644" y="7"/>
                    <a:pt x="3705" y="0"/>
                    <a:pt x="3594" y="6"/>
                  </a:cubicBezTo>
                  <a:cubicBezTo>
                    <a:pt x="3483" y="12"/>
                    <a:pt x="3271" y="40"/>
                    <a:pt x="2991" y="51"/>
                  </a:cubicBezTo>
                  <a:cubicBezTo>
                    <a:pt x="2711" y="62"/>
                    <a:pt x="2232" y="71"/>
                    <a:pt x="1911" y="75"/>
                  </a:cubicBezTo>
                  <a:cubicBezTo>
                    <a:pt x="1590" y="79"/>
                    <a:pt x="1333" y="82"/>
                    <a:pt x="1065" y="78"/>
                  </a:cubicBezTo>
                  <a:cubicBezTo>
                    <a:pt x="797" y="74"/>
                    <a:pt x="473" y="59"/>
                    <a:pt x="303" y="51"/>
                  </a:cubicBezTo>
                  <a:cubicBezTo>
                    <a:pt x="133" y="43"/>
                    <a:pt x="90" y="10"/>
                    <a:pt x="45" y="30"/>
                  </a:cubicBezTo>
                  <a:close/>
                </a:path>
              </a:pathLst>
            </a:custGeom>
            <a:solidFill>
              <a:srgbClr val="339933"/>
            </a:solidFill>
            <a:ln w="25400" cmpd="sng">
              <a:solidFill>
                <a:srgbClr val="339933"/>
              </a:solidFill>
              <a:round/>
              <a:headEnd/>
              <a:tailEnd/>
            </a:ln>
          </p:spPr>
          <p:txBody>
            <a:bodyPr lIns="74295" tIns="8890" rIns="74295" bIns="8890"/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3" name="Freeform 251">
              <a:extLst>
                <a:ext uri="{FF2B5EF4-FFF2-40B4-BE49-F238E27FC236}">
                  <a16:creationId xmlns:a16="http://schemas.microsoft.com/office/drawing/2014/main" id="{48904E7D-C701-5B0D-6711-E1CF2AAD2E0E}"/>
                </a:ext>
              </a:extLst>
            </p:cNvPr>
            <p:cNvSpPr>
              <a:spLocks/>
            </p:cNvSpPr>
            <p:nvPr/>
          </p:nvSpPr>
          <p:spPr bwMode="auto">
            <a:xfrm rot="18007332">
              <a:off x="4554884" y="4716698"/>
              <a:ext cx="450664" cy="226579"/>
            </a:xfrm>
            <a:custGeom>
              <a:avLst/>
              <a:gdLst/>
              <a:ahLst/>
              <a:cxnLst>
                <a:cxn ang="0">
                  <a:pos x="23" y="176"/>
                </a:cxn>
                <a:cxn ang="0">
                  <a:pos x="59" y="177"/>
                </a:cxn>
                <a:cxn ang="0">
                  <a:pos x="143" y="171"/>
                </a:cxn>
                <a:cxn ang="0">
                  <a:pos x="203" y="147"/>
                </a:cxn>
                <a:cxn ang="0">
                  <a:pos x="269" y="111"/>
                </a:cxn>
                <a:cxn ang="0">
                  <a:pos x="311" y="87"/>
                </a:cxn>
                <a:cxn ang="0">
                  <a:pos x="353" y="60"/>
                </a:cxn>
                <a:cxn ang="0">
                  <a:pos x="376" y="8"/>
                </a:cxn>
                <a:cxn ang="0">
                  <a:pos x="400" y="14"/>
                </a:cxn>
                <a:cxn ang="0">
                  <a:pos x="478" y="20"/>
                </a:cxn>
                <a:cxn ang="0">
                  <a:pos x="544" y="23"/>
                </a:cxn>
                <a:cxn ang="0">
                  <a:pos x="738" y="38"/>
                </a:cxn>
                <a:cxn ang="0">
                  <a:pos x="822" y="47"/>
                </a:cxn>
                <a:cxn ang="0">
                  <a:pos x="816" y="77"/>
                </a:cxn>
                <a:cxn ang="0">
                  <a:pos x="816" y="122"/>
                </a:cxn>
                <a:cxn ang="0">
                  <a:pos x="813" y="173"/>
                </a:cxn>
                <a:cxn ang="0">
                  <a:pos x="813" y="239"/>
                </a:cxn>
                <a:cxn ang="0">
                  <a:pos x="813" y="290"/>
                </a:cxn>
                <a:cxn ang="0">
                  <a:pos x="825" y="347"/>
                </a:cxn>
                <a:cxn ang="0">
                  <a:pos x="830" y="377"/>
                </a:cxn>
                <a:cxn ang="0">
                  <a:pos x="810" y="386"/>
                </a:cxn>
                <a:cxn ang="0">
                  <a:pos x="735" y="392"/>
                </a:cxn>
                <a:cxn ang="0">
                  <a:pos x="643" y="398"/>
                </a:cxn>
                <a:cxn ang="0">
                  <a:pos x="541" y="401"/>
                </a:cxn>
                <a:cxn ang="0">
                  <a:pos x="463" y="407"/>
                </a:cxn>
                <a:cxn ang="0">
                  <a:pos x="394" y="413"/>
                </a:cxn>
                <a:cxn ang="0">
                  <a:pos x="376" y="413"/>
                </a:cxn>
                <a:cxn ang="0">
                  <a:pos x="333" y="372"/>
                </a:cxn>
                <a:cxn ang="0">
                  <a:pos x="303" y="333"/>
                </a:cxn>
                <a:cxn ang="0">
                  <a:pos x="243" y="306"/>
                </a:cxn>
                <a:cxn ang="0">
                  <a:pos x="198" y="276"/>
                </a:cxn>
                <a:cxn ang="0">
                  <a:pos x="153" y="252"/>
                </a:cxn>
                <a:cxn ang="0">
                  <a:pos x="96" y="231"/>
                </a:cxn>
                <a:cxn ang="0">
                  <a:pos x="52" y="234"/>
                </a:cxn>
                <a:cxn ang="0">
                  <a:pos x="5" y="228"/>
                </a:cxn>
                <a:cxn ang="0">
                  <a:pos x="23" y="176"/>
                </a:cxn>
              </a:cxnLst>
              <a:rect l="0" t="0" r="r" b="b"/>
              <a:pathLst>
                <a:path w="835" h="420">
                  <a:moveTo>
                    <a:pt x="23" y="176"/>
                  </a:moveTo>
                  <a:cubicBezTo>
                    <a:pt x="32" y="168"/>
                    <a:pt x="39" y="178"/>
                    <a:pt x="59" y="177"/>
                  </a:cubicBezTo>
                  <a:cubicBezTo>
                    <a:pt x="79" y="176"/>
                    <a:pt x="119" y="176"/>
                    <a:pt x="143" y="171"/>
                  </a:cubicBezTo>
                  <a:cubicBezTo>
                    <a:pt x="167" y="166"/>
                    <a:pt x="182" y="157"/>
                    <a:pt x="203" y="147"/>
                  </a:cubicBezTo>
                  <a:cubicBezTo>
                    <a:pt x="224" y="137"/>
                    <a:pt x="251" y="121"/>
                    <a:pt x="269" y="111"/>
                  </a:cubicBezTo>
                  <a:cubicBezTo>
                    <a:pt x="287" y="101"/>
                    <a:pt x="297" y="95"/>
                    <a:pt x="311" y="87"/>
                  </a:cubicBezTo>
                  <a:cubicBezTo>
                    <a:pt x="325" y="79"/>
                    <a:pt x="342" y="73"/>
                    <a:pt x="353" y="60"/>
                  </a:cubicBezTo>
                  <a:cubicBezTo>
                    <a:pt x="364" y="47"/>
                    <a:pt x="368" y="16"/>
                    <a:pt x="376" y="8"/>
                  </a:cubicBezTo>
                  <a:cubicBezTo>
                    <a:pt x="384" y="0"/>
                    <a:pt x="384" y="12"/>
                    <a:pt x="400" y="14"/>
                  </a:cubicBezTo>
                  <a:cubicBezTo>
                    <a:pt x="416" y="16"/>
                    <a:pt x="455" y="18"/>
                    <a:pt x="478" y="20"/>
                  </a:cubicBezTo>
                  <a:cubicBezTo>
                    <a:pt x="501" y="22"/>
                    <a:pt x="501" y="20"/>
                    <a:pt x="544" y="23"/>
                  </a:cubicBezTo>
                  <a:cubicBezTo>
                    <a:pt x="587" y="26"/>
                    <a:pt x="692" y="34"/>
                    <a:pt x="738" y="38"/>
                  </a:cubicBezTo>
                  <a:cubicBezTo>
                    <a:pt x="784" y="42"/>
                    <a:pt x="809" y="41"/>
                    <a:pt x="822" y="47"/>
                  </a:cubicBezTo>
                  <a:cubicBezTo>
                    <a:pt x="835" y="53"/>
                    <a:pt x="817" y="65"/>
                    <a:pt x="816" y="77"/>
                  </a:cubicBezTo>
                  <a:cubicBezTo>
                    <a:pt x="815" y="89"/>
                    <a:pt x="816" y="106"/>
                    <a:pt x="816" y="122"/>
                  </a:cubicBezTo>
                  <a:cubicBezTo>
                    <a:pt x="816" y="138"/>
                    <a:pt x="813" y="154"/>
                    <a:pt x="813" y="173"/>
                  </a:cubicBezTo>
                  <a:cubicBezTo>
                    <a:pt x="813" y="192"/>
                    <a:pt x="813" y="220"/>
                    <a:pt x="813" y="239"/>
                  </a:cubicBezTo>
                  <a:cubicBezTo>
                    <a:pt x="813" y="258"/>
                    <a:pt x="811" y="272"/>
                    <a:pt x="813" y="290"/>
                  </a:cubicBezTo>
                  <a:cubicBezTo>
                    <a:pt x="815" y="308"/>
                    <a:pt x="822" y="333"/>
                    <a:pt x="825" y="347"/>
                  </a:cubicBezTo>
                  <a:cubicBezTo>
                    <a:pt x="828" y="361"/>
                    <a:pt x="832" y="371"/>
                    <a:pt x="830" y="377"/>
                  </a:cubicBezTo>
                  <a:cubicBezTo>
                    <a:pt x="828" y="383"/>
                    <a:pt x="826" y="384"/>
                    <a:pt x="810" y="386"/>
                  </a:cubicBezTo>
                  <a:cubicBezTo>
                    <a:pt x="794" y="388"/>
                    <a:pt x="763" y="390"/>
                    <a:pt x="735" y="392"/>
                  </a:cubicBezTo>
                  <a:cubicBezTo>
                    <a:pt x="707" y="394"/>
                    <a:pt x="674" y="397"/>
                    <a:pt x="643" y="398"/>
                  </a:cubicBezTo>
                  <a:cubicBezTo>
                    <a:pt x="611" y="399"/>
                    <a:pt x="571" y="400"/>
                    <a:pt x="541" y="401"/>
                  </a:cubicBezTo>
                  <a:cubicBezTo>
                    <a:pt x="511" y="402"/>
                    <a:pt x="486" y="405"/>
                    <a:pt x="463" y="407"/>
                  </a:cubicBezTo>
                  <a:cubicBezTo>
                    <a:pt x="438" y="409"/>
                    <a:pt x="407" y="412"/>
                    <a:pt x="394" y="413"/>
                  </a:cubicBezTo>
                  <a:cubicBezTo>
                    <a:pt x="381" y="414"/>
                    <a:pt x="386" y="420"/>
                    <a:pt x="376" y="413"/>
                  </a:cubicBezTo>
                  <a:cubicBezTo>
                    <a:pt x="366" y="406"/>
                    <a:pt x="345" y="385"/>
                    <a:pt x="333" y="372"/>
                  </a:cubicBezTo>
                  <a:cubicBezTo>
                    <a:pt x="321" y="359"/>
                    <a:pt x="318" y="344"/>
                    <a:pt x="303" y="333"/>
                  </a:cubicBezTo>
                  <a:cubicBezTo>
                    <a:pt x="288" y="322"/>
                    <a:pt x="260" y="315"/>
                    <a:pt x="243" y="306"/>
                  </a:cubicBezTo>
                  <a:cubicBezTo>
                    <a:pt x="226" y="297"/>
                    <a:pt x="213" y="285"/>
                    <a:pt x="198" y="276"/>
                  </a:cubicBezTo>
                  <a:cubicBezTo>
                    <a:pt x="183" y="267"/>
                    <a:pt x="170" y="259"/>
                    <a:pt x="153" y="252"/>
                  </a:cubicBezTo>
                  <a:cubicBezTo>
                    <a:pt x="136" y="245"/>
                    <a:pt x="113" y="234"/>
                    <a:pt x="96" y="231"/>
                  </a:cubicBezTo>
                  <a:cubicBezTo>
                    <a:pt x="79" y="228"/>
                    <a:pt x="67" y="234"/>
                    <a:pt x="52" y="234"/>
                  </a:cubicBezTo>
                  <a:cubicBezTo>
                    <a:pt x="37" y="234"/>
                    <a:pt x="10" y="238"/>
                    <a:pt x="5" y="228"/>
                  </a:cubicBezTo>
                  <a:cubicBezTo>
                    <a:pt x="0" y="218"/>
                    <a:pt x="19" y="187"/>
                    <a:pt x="23" y="176"/>
                  </a:cubicBezTo>
                  <a:close/>
                </a:path>
              </a:pathLst>
            </a:custGeom>
            <a:solidFill>
              <a:srgbClr val="339933"/>
            </a:solidFill>
            <a:ln w="25400" cmpd="sng">
              <a:solidFill>
                <a:srgbClr val="339933"/>
              </a:solidFill>
              <a:round/>
              <a:headEnd/>
              <a:tailEnd/>
            </a:ln>
          </p:spPr>
          <p:txBody>
            <a:bodyPr lIns="74295" tIns="8890" rIns="74295" bIns="8890"/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4" name="Arc 252">
              <a:extLst>
                <a:ext uri="{FF2B5EF4-FFF2-40B4-BE49-F238E27FC236}">
                  <a16:creationId xmlns:a16="http://schemas.microsoft.com/office/drawing/2014/main" id="{F810418A-5173-4269-A8B4-4ABFC28B119E}"/>
                </a:ext>
              </a:extLst>
            </p:cNvPr>
            <p:cNvSpPr>
              <a:spLocks/>
            </p:cNvSpPr>
            <p:nvPr/>
          </p:nvSpPr>
          <p:spPr bwMode="auto">
            <a:xfrm rot="3344830">
              <a:off x="4412668" y="4725545"/>
              <a:ext cx="288603" cy="337647"/>
            </a:xfrm>
            <a:custGeom>
              <a:avLst/>
              <a:gdLst>
                <a:gd name="G0" fmla="+- 0 0 0"/>
                <a:gd name="G1" fmla="+- 20060 0 0"/>
                <a:gd name="G2" fmla="+- 21600 0 0"/>
                <a:gd name="T0" fmla="*/ 8010 w 17311"/>
                <a:gd name="T1" fmla="*/ 0 h 20060"/>
                <a:gd name="T2" fmla="*/ 17311 w 17311"/>
                <a:gd name="T3" fmla="*/ 7141 h 20060"/>
                <a:gd name="T4" fmla="*/ 0 w 17311"/>
                <a:gd name="T5" fmla="*/ 20060 h 200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311" h="20060" fill="none" extrusionOk="0">
                  <a:moveTo>
                    <a:pt x="8009" y="0"/>
                  </a:moveTo>
                  <a:cubicBezTo>
                    <a:pt x="11709" y="1477"/>
                    <a:pt x="14928" y="3948"/>
                    <a:pt x="17310" y="7141"/>
                  </a:cubicBezTo>
                </a:path>
                <a:path w="17311" h="20060" stroke="0" extrusionOk="0">
                  <a:moveTo>
                    <a:pt x="8009" y="0"/>
                  </a:moveTo>
                  <a:cubicBezTo>
                    <a:pt x="11709" y="1477"/>
                    <a:pt x="14928" y="3948"/>
                    <a:pt x="17310" y="7141"/>
                  </a:cubicBezTo>
                  <a:lnTo>
                    <a:pt x="0" y="20060"/>
                  </a:lnTo>
                  <a:close/>
                </a:path>
              </a:pathLst>
            </a:custGeom>
            <a:noFill/>
            <a:ln w="25400">
              <a:solidFill>
                <a:srgbClr val="339933"/>
              </a:solidFill>
              <a:round/>
              <a:headEnd/>
              <a:tailEnd/>
            </a:ln>
          </p:spPr>
          <p:txBody>
            <a:bodyPr lIns="74295" tIns="8890" rIns="74295" bIns="8890"/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5" name="Arc 253">
              <a:extLst>
                <a:ext uri="{FF2B5EF4-FFF2-40B4-BE49-F238E27FC236}">
                  <a16:creationId xmlns:a16="http://schemas.microsoft.com/office/drawing/2014/main" id="{1A0AB6A6-38AB-156E-EEF7-794D70902453}"/>
                </a:ext>
              </a:extLst>
            </p:cNvPr>
            <p:cNvSpPr>
              <a:spLocks/>
            </p:cNvSpPr>
            <p:nvPr/>
          </p:nvSpPr>
          <p:spPr bwMode="auto">
            <a:xfrm rot="11069833" flipV="1">
              <a:off x="4692473" y="4889928"/>
              <a:ext cx="290998" cy="333003"/>
            </a:xfrm>
            <a:custGeom>
              <a:avLst/>
              <a:gdLst>
                <a:gd name="G0" fmla="+- 0 0 0"/>
                <a:gd name="G1" fmla="+- 20060 0 0"/>
                <a:gd name="G2" fmla="+- 21600 0 0"/>
                <a:gd name="T0" fmla="*/ 8010 w 17311"/>
                <a:gd name="T1" fmla="*/ 0 h 20060"/>
                <a:gd name="T2" fmla="*/ 17311 w 17311"/>
                <a:gd name="T3" fmla="*/ 7141 h 20060"/>
                <a:gd name="T4" fmla="*/ 0 w 17311"/>
                <a:gd name="T5" fmla="*/ 20060 h 200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311" h="20060" fill="none" extrusionOk="0">
                  <a:moveTo>
                    <a:pt x="8009" y="0"/>
                  </a:moveTo>
                  <a:cubicBezTo>
                    <a:pt x="11709" y="1477"/>
                    <a:pt x="14928" y="3948"/>
                    <a:pt x="17310" y="7141"/>
                  </a:cubicBezTo>
                </a:path>
                <a:path w="17311" h="20060" stroke="0" extrusionOk="0">
                  <a:moveTo>
                    <a:pt x="8009" y="0"/>
                  </a:moveTo>
                  <a:cubicBezTo>
                    <a:pt x="11709" y="1477"/>
                    <a:pt x="14928" y="3948"/>
                    <a:pt x="17310" y="7141"/>
                  </a:cubicBezTo>
                  <a:lnTo>
                    <a:pt x="0" y="20060"/>
                  </a:lnTo>
                  <a:close/>
                </a:path>
              </a:pathLst>
            </a:custGeom>
            <a:noFill/>
            <a:ln w="25400">
              <a:solidFill>
                <a:srgbClr val="339933"/>
              </a:solidFill>
              <a:round/>
              <a:headEnd/>
              <a:tailEnd/>
            </a:ln>
          </p:spPr>
          <p:txBody>
            <a:bodyPr lIns="74295" tIns="8890" rIns="74295" bIns="8890"/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6" name="Freeform 254">
              <a:extLst>
                <a:ext uri="{FF2B5EF4-FFF2-40B4-BE49-F238E27FC236}">
                  <a16:creationId xmlns:a16="http://schemas.microsoft.com/office/drawing/2014/main" id="{883F8B59-124B-A8E3-FC73-66322C3F546A}"/>
                </a:ext>
              </a:extLst>
            </p:cNvPr>
            <p:cNvSpPr>
              <a:spLocks/>
            </p:cNvSpPr>
            <p:nvPr/>
          </p:nvSpPr>
          <p:spPr bwMode="auto">
            <a:xfrm rot="18007332">
              <a:off x="4776936" y="4503531"/>
              <a:ext cx="170942" cy="37541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" y="687"/>
                </a:cxn>
                <a:cxn ang="0">
                  <a:pos x="312" y="687"/>
                </a:cxn>
                <a:cxn ang="0">
                  <a:pos x="258" y="501"/>
                </a:cxn>
                <a:cxn ang="0">
                  <a:pos x="246" y="345"/>
                </a:cxn>
                <a:cxn ang="0">
                  <a:pos x="261" y="171"/>
                </a:cxn>
                <a:cxn ang="0">
                  <a:pos x="306" y="0"/>
                </a:cxn>
                <a:cxn ang="0">
                  <a:pos x="0" y="0"/>
                </a:cxn>
              </a:cxnLst>
              <a:rect l="0" t="0" r="r" b="b"/>
              <a:pathLst>
                <a:path w="312" h="687">
                  <a:moveTo>
                    <a:pt x="0" y="0"/>
                  </a:moveTo>
                  <a:lnTo>
                    <a:pt x="3" y="687"/>
                  </a:lnTo>
                  <a:lnTo>
                    <a:pt x="312" y="687"/>
                  </a:lnTo>
                  <a:lnTo>
                    <a:pt x="258" y="501"/>
                  </a:lnTo>
                  <a:lnTo>
                    <a:pt x="246" y="345"/>
                  </a:lnTo>
                  <a:lnTo>
                    <a:pt x="261" y="171"/>
                  </a:lnTo>
                  <a:lnTo>
                    <a:pt x="30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FFFF"/>
            </a:solidFill>
            <a:ln w="25400" cmpd="sng">
              <a:solidFill>
                <a:srgbClr val="000000"/>
              </a:solidFill>
              <a:round/>
              <a:headEnd/>
              <a:tailEnd/>
            </a:ln>
          </p:spPr>
          <p:txBody>
            <a:bodyPr lIns="74295" tIns="8890" rIns="74295" bIns="8890"/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7" name="Line 255">
              <a:extLst>
                <a:ext uri="{FF2B5EF4-FFF2-40B4-BE49-F238E27FC236}">
                  <a16:creationId xmlns:a16="http://schemas.microsoft.com/office/drawing/2014/main" id="{C132CF20-BA12-F7FA-E402-7EB46F9B1125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8007332">
              <a:off x="4819090" y="4567905"/>
              <a:ext cx="0" cy="397623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 lIns="74295" tIns="8890" rIns="74295" bIns="8890"/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8" name="Line 256">
              <a:extLst>
                <a:ext uri="{FF2B5EF4-FFF2-40B4-BE49-F238E27FC236}">
                  <a16:creationId xmlns:a16="http://schemas.microsoft.com/office/drawing/2014/main" id="{CEF4D549-D026-102F-5EF3-C2AD658E2589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8007332">
              <a:off x="4608115" y="4601324"/>
              <a:ext cx="179822" cy="4443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 lIns="74295" tIns="8890" rIns="74295" bIns="8890"/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9" name="Line 257">
              <a:extLst>
                <a:ext uri="{FF2B5EF4-FFF2-40B4-BE49-F238E27FC236}">
                  <a16:creationId xmlns:a16="http://schemas.microsoft.com/office/drawing/2014/main" id="{4CB599BE-EBFB-51DE-69C9-8011D008EED6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8007332">
              <a:off x="4927994" y="4785586"/>
              <a:ext cx="190922" cy="4443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 lIns="74295" tIns="8890" rIns="74295" bIns="8890"/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0" name="Arc 258">
              <a:extLst>
                <a:ext uri="{FF2B5EF4-FFF2-40B4-BE49-F238E27FC236}">
                  <a16:creationId xmlns:a16="http://schemas.microsoft.com/office/drawing/2014/main" id="{75957316-3ACA-0F09-C4EB-AE5A28D37E64}"/>
                </a:ext>
              </a:extLst>
            </p:cNvPr>
            <p:cNvSpPr>
              <a:spLocks/>
            </p:cNvSpPr>
            <p:nvPr/>
          </p:nvSpPr>
          <p:spPr bwMode="auto">
            <a:xfrm rot="9935830">
              <a:off x="4739121" y="4217261"/>
              <a:ext cx="495363" cy="512825"/>
            </a:xfrm>
            <a:custGeom>
              <a:avLst/>
              <a:gdLst>
                <a:gd name="G0" fmla="+- 0 0 0"/>
                <a:gd name="G1" fmla="+- 19786 0 0"/>
                <a:gd name="G2" fmla="+- 21600 0 0"/>
                <a:gd name="T0" fmla="*/ 8665 w 19558"/>
                <a:gd name="T1" fmla="*/ 0 h 19786"/>
                <a:gd name="T2" fmla="*/ 19558 w 19558"/>
                <a:gd name="T3" fmla="*/ 10618 h 19786"/>
                <a:gd name="T4" fmla="*/ 0 w 19558"/>
                <a:gd name="T5" fmla="*/ 19786 h 197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558" h="19786" fill="none" extrusionOk="0">
                  <a:moveTo>
                    <a:pt x="8664" y="0"/>
                  </a:moveTo>
                  <a:cubicBezTo>
                    <a:pt x="13463" y="2101"/>
                    <a:pt x="17334" y="5875"/>
                    <a:pt x="19557" y="10618"/>
                  </a:cubicBezTo>
                </a:path>
                <a:path w="19558" h="19786" stroke="0" extrusionOk="0">
                  <a:moveTo>
                    <a:pt x="8664" y="0"/>
                  </a:moveTo>
                  <a:cubicBezTo>
                    <a:pt x="13463" y="2101"/>
                    <a:pt x="17334" y="5875"/>
                    <a:pt x="19557" y="10618"/>
                  </a:cubicBezTo>
                  <a:lnTo>
                    <a:pt x="0" y="19786"/>
                  </a:lnTo>
                  <a:close/>
                </a:path>
              </a:pathLst>
            </a:cu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 lIns="74295" tIns="8890" rIns="74295" bIns="8890"/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1" name="Arc 259">
              <a:extLst>
                <a:ext uri="{FF2B5EF4-FFF2-40B4-BE49-F238E27FC236}">
                  <a16:creationId xmlns:a16="http://schemas.microsoft.com/office/drawing/2014/main" id="{08964236-39A6-6537-44D1-9A86DD0C144D}"/>
                </a:ext>
              </a:extLst>
            </p:cNvPr>
            <p:cNvSpPr>
              <a:spLocks/>
            </p:cNvSpPr>
            <p:nvPr/>
          </p:nvSpPr>
          <p:spPr bwMode="auto">
            <a:xfrm rot="20670794" flipH="1" flipV="1">
              <a:off x="4636939" y="4599105"/>
              <a:ext cx="350975" cy="357423"/>
            </a:xfrm>
            <a:custGeom>
              <a:avLst/>
              <a:gdLst>
                <a:gd name="G0" fmla="+- 0 0 0"/>
                <a:gd name="G1" fmla="+- 20823 0 0"/>
                <a:gd name="G2" fmla="+- 21600 0 0"/>
                <a:gd name="T0" fmla="*/ 5743 w 20700"/>
                <a:gd name="T1" fmla="*/ 0 h 20823"/>
                <a:gd name="T2" fmla="*/ 20700 w 20700"/>
                <a:gd name="T3" fmla="*/ 14655 h 20823"/>
                <a:gd name="T4" fmla="*/ 0 w 20700"/>
                <a:gd name="T5" fmla="*/ 20823 h 208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700" h="20823" fill="none" extrusionOk="0">
                  <a:moveTo>
                    <a:pt x="5742" y="0"/>
                  </a:moveTo>
                  <a:cubicBezTo>
                    <a:pt x="12921" y="1980"/>
                    <a:pt x="18574" y="7518"/>
                    <a:pt x="20700" y="14654"/>
                  </a:cubicBezTo>
                </a:path>
                <a:path w="20700" h="20823" stroke="0" extrusionOk="0">
                  <a:moveTo>
                    <a:pt x="5742" y="0"/>
                  </a:moveTo>
                  <a:cubicBezTo>
                    <a:pt x="12921" y="1980"/>
                    <a:pt x="18574" y="7518"/>
                    <a:pt x="20700" y="14654"/>
                  </a:cubicBezTo>
                  <a:lnTo>
                    <a:pt x="0" y="20823"/>
                  </a:lnTo>
                  <a:close/>
                </a:path>
              </a:pathLst>
            </a:cu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 lIns="74295" tIns="8890" rIns="74295" bIns="8890"/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2" name="Arc 260">
              <a:extLst>
                <a:ext uri="{FF2B5EF4-FFF2-40B4-BE49-F238E27FC236}">
                  <a16:creationId xmlns:a16="http://schemas.microsoft.com/office/drawing/2014/main" id="{57CA4A13-F514-28C4-A171-627850AC0BB7}"/>
                </a:ext>
              </a:extLst>
            </p:cNvPr>
            <p:cNvSpPr>
              <a:spLocks/>
            </p:cNvSpPr>
            <p:nvPr/>
          </p:nvSpPr>
          <p:spPr bwMode="auto">
            <a:xfrm rot="20670794">
              <a:off x="4565855" y="4738967"/>
              <a:ext cx="348753" cy="357423"/>
            </a:xfrm>
            <a:custGeom>
              <a:avLst/>
              <a:gdLst>
                <a:gd name="G0" fmla="+- 0 0 0"/>
                <a:gd name="G1" fmla="+- 20823 0 0"/>
                <a:gd name="G2" fmla="+- 21600 0 0"/>
                <a:gd name="T0" fmla="*/ 5743 w 20700"/>
                <a:gd name="T1" fmla="*/ 0 h 20823"/>
                <a:gd name="T2" fmla="*/ 20700 w 20700"/>
                <a:gd name="T3" fmla="*/ 14655 h 20823"/>
                <a:gd name="T4" fmla="*/ 0 w 20700"/>
                <a:gd name="T5" fmla="*/ 20823 h 208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700" h="20823" fill="none" extrusionOk="0">
                  <a:moveTo>
                    <a:pt x="5742" y="0"/>
                  </a:moveTo>
                  <a:cubicBezTo>
                    <a:pt x="12921" y="1980"/>
                    <a:pt x="18574" y="7518"/>
                    <a:pt x="20700" y="14654"/>
                  </a:cubicBezTo>
                </a:path>
                <a:path w="20700" h="20823" stroke="0" extrusionOk="0">
                  <a:moveTo>
                    <a:pt x="5742" y="0"/>
                  </a:moveTo>
                  <a:cubicBezTo>
                    <a:pt x="12921" y="1980"/>
                    <a:pt x="18574" y="7518"/>
                    <a:pt x="20700" y="14654"/>
                  </a:cubicBezTo>
                  <a:lnTo>
                    <a:pt x="0" y="20823"/>
                  </a:lnTo>
                  <a:close/>
                </a:path>
              </a:pathLst>
            </a:cu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 lIns="74295" tIns="8890" rIns="74295" bIns="8890"/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3" name="Arc 261">
              <a:extLst>
                <a:ext uri="{FF2B5EF4-FFF2-40B4-BE49-F238E27FC236}">
                  <a16:creationId xmlns:a16="http://schemas.microsoft.com/office/drawing/2014/main" id="{6ABFCAD6-FD41-AB0B-A9F2-BA027B07A243}"/>
                </a:ext>
              </a:extLst>
            </p:cNvPr>
            <p:cNvSpPr>
              <a:spLocks/>
            </p:cNvSpPr>
            <p:nvPr/>
          </p:nvSpPr>
          <p:spPr bwMode="auto">
            <a:xfrm rot="20670794">
              <a:off x="4594733" y="4974289"/>
              <a:ext cx="135503" cy="137641"/>
            </a:xfrm>
            <a:custGeom>
              <a:avLst/>
              <a:gdLst>
                <a:gd name="G0" fmla="+- 0 0 0"/>
                <a:gd name="G1" fmla="+- 20823 0 0"/>
                <a:gd name="G2" fmla="+- 21600 0 0"/>
                <a:gd name="T0" fmla="*/ 5743 w 20700"/>
                <a:gd name="T1" fmla="*/ 0 h 20823"/>
                <a:gd name="T2" fmla="*/ 20700 w 20700"/>
                <a:gd name="T3" fmla="*/ 14655 h 20823"/>
                <a:gd name="T4" fmla="*/ 0 w 20700"/>
                <a:gd name="T5" fmla="*/ 20823 h 208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700" h="20823" fill="none" extrusionOk="0">
                  <a:moveTo>
                    <a:pt x="5742" y="0"/>
                  </a:moveTo>
                  <a:cubicBezTo>
                    <a:pt x="12921" y="1980"/>
                    <a:pt x="18574" y="7518"/>
                    <a:pt x="20700" y="14654"/>
                  </a:cubicBezTo>
                </a:path>
                <a:path w="20700" h="20823" stroke="0" extrusionOk="0">
                  <a:moveTo>
                    <a:pt x="5742" y="0"/>
                  </a:moveTo>
                  <a:cubicBezTo>
                    <a:pt x="12921" y="1980"/>
                    <a:pt x="18574" y="7518"/>
                    <a:pt x="20700" y="14654"/>
                  </a:cubicBezTo>
                  <a:lnTo>
                    <a:pt x="0" y="20823"/>
                  </a:lnTo>
                  <a:close/>
                </a:path>
              </a:pathLst>
            </a:cu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 lIns="74295" tIns="8890" rIns="74295" bIns="8890"/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4" name="Arc 262">
              <a:extLst>
                <a:ext uri="{FF2B5EF4-FFF2-40B4-BE49-F238E27FC236}">
                  <a16:creationId xmlns:a16="http://schemas.microsoft.com/office/drawing/2014/main" id="{E09BAC16-2CAB-CA7B-770D-AD659399ED94}"/>
                </a:ext>
              </a:extLst>
            </p:cNvPr>
            <p:cNvSpPr>
              <a:spLocks/>
            </p:cNvSpPr>
            <p:nvPr/>
          </p:nvSpPr>
          <p:spPr bwMode="auto">
            <a:xfrm rot="20670794" flipH="1" flipV="1">
              <a:off x="4656931" y="4854408"/>
              <a:ext cx="137724" cy="142081"/>
            </a:xfrm>
            <a:custGeom>
              <a:avLst/>
              <a:gdLst>
                <a:gd name="G0" fmla="+- 0 0 0"/>
                <a:gd name="G1" fmla="+- 20823 0 0"/>
                <a:gd name="G2" fmla="+- 21600 0 0"/>
                <a:gd name="T0" fmla="*/ 5743 w 20700"/>
                <a:gd name="T1" fmla="*/ 0 h 20823"/>
                <a:gd name="T2" fmla="*/ 20700 w 20700"/>
                <a:gd name="T3" fmla="*/ 14655 h 20823"/>
                <a:gd name="T4" fmla="*/ 0 w 20700"/>
                <a:gd name="T5" fmla="*/ 20823 h 208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700" h="20823" fill="none" extrusionOk="0">
                  <a:moveTo>
                    <a:pt x="5742" y="0"/>
                  </a:moveTo>
                  <a:cubicBezTo>
                    <a:pt x="12921" y="1980"/>
                    <a:pt x="18574" y="7518"/>
                    <a:pt x="20700" y="14654"/>
                  </a:cubicBezTo>
                </a:path>
                <a:path w="20700" h="20823" stroke="0" extrusionOk="0">
                  <a:moveTo>
                    <a:pt x="5742" y="0"/>
                  </a:moveTo>
                  <a:cubicBezTo>
                    <a:pt x="12921" y="1980"/>
                    <a:pt x="18574" y="7518"/>
                    <a:pt x="20700" y="14654"/>
                  </a:cubicBezTo>
                  <a:lnTo>
                    <a:pt x="0" y="20823"/>
                  </a:lnTo>
                  <a:close/>
                </a:path>
              </a:pathLst>
            </a:cu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 lIns="74295" tIns="8890" rIns="74295" bIns="8890"/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5" name="Line 263">
              <a:extLst>
                <a:ext uri="{FF2B5EF4-FFF2-40B4-BE49-F238E27FC236}">
                  <a16:creationId xmlns:a16="http://schemas.microsoft.com/office/drawing/2014/main" id="{21C8B71A-B161-5FD4-E138-F5E1AE60960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739121" y="5318392"/>
              <a:ext cx="0" cy="521705"/>
            </a:xfrm>
            <a:prstGeom prst="line">
              <a:avLst/>
            </a:prstGeom>
            <a:noFill/>
            <a:ln w="50800">
              <a:solidFill>
                <a:srgbClr val="339933"/>
              </a:solidFill>
              <a:round/>
              <a:headEnd/>
              <a:tailEnd/>
            </a:ln>
            <a:effectLst/>
          </p:spPr>
          <p:txBody>
            <a:bodyPr lIns="74295" tIns="8890" rIns="74295" bIns="8890"/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6" name="Line 264">
              <a:extLst>
                <a:ext uri="{FF2B5EF4-FFF2-40B4-BE49-F238E27FC236}">
                  <a16:creationId xmlns:a16="http://schemas.microsoft.com/office/drawing/2014/main" id="{DE41B6CF-E9D6-C3FC-D3B4-AAF828C6EC30}"/>
                </a:ext>
              </a:extLst>
            </p:cNvPr>
            <p:cNvSpPr>
              <a:spLocks noChangeShapeType="1"/>
            </p:cNvSpPr>
            <p:nvPr/>
          </p:nvSpPr>
          <p:spPr bwMode="auto">
            <a:xfrm rot="7220284">
              <a:off x="4410360" y="4736591"/>
              <a:ext cx="0" cy="515355"/>
            </a:xfrm>
            <a:prstGeom prst="line">
              <a:avLst/>
            </a:prstGeom>
            <a:noFill/>
            <a:ln w="50800">
              <a:solidFill>
                <a:srgbClr val="339933"/>
              </a:solidFill>
              <a:round/>
              <a:headEnd/>
              <a:tailEnd/>
            </a:ln>
            <a:effectLst/>
          </p:spPr>
          <p:txBody>
            <a:bodyPr lIns="74295" tIns="8890" rIns="74295" bIns="8890"/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67" name="Group 265">
              <a:extLst>
                <a:ext uri="{FF2B5EF4-FFF2-40B4-BE49-F238E27FC236}">
                  <a16:creationId xmlns:a16="http://schemas.microsoft.com/office/drawing/2014/main" id="{3CC3D736-D564-E666-282E-CAF121B49233}"/>
                </a:ext>
              </a:extLst>
            </p:cNvPr>
            <p:cNvGrpSpPr>
              <a:grpSpLocks/>
            </p:cNvGrpSpPr>
            <p:nvPr/>
          </p:nvGrpSpPr>
          <p:grpSpPr bwMode="auto">
            <a:xfrm rot="7253297">
              <a:off x="4010584" y="4723372"/>
              <a:ext cx="226442" cy="179930"/>
              <a:chOff x="5504" y="8144"/>
              <a:chExt cx="291" cy="236"/>
            </a:xfrm>
            <a:solidFill>
              <a:srgbClr val="0066FF"/>
            </a:solidFill>
          </p:grpSpPr>
          <p:sp>
            <p:nvSpPr>
              <p:cNvPr id="204" name="Rectangle 266">
                <a:extLst>
                  <a:ext uri="{FF2B5EF4-FFF2-40B4-BE49-F238E27FC236}">
                    <a16:creationId xmlns:a16="http://schemas.microsoft.com/office/drawing/2014/main" id="{EB5D0D67-0399-5AEF-9AC0-42401896E37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77" y="8233"/>
                <a:ext cx="155" cy="147"/>
              </a:xfrm>
              <a:prstGeom prst="rect">
                <a:avLst/>
              </a:prstGeom>
              <a:grpFill/>
              <a:ln w="254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74295" tIns="8890" rIns="74295" bIns="8890"/>
              <a:lstStyle/>
              <a:p>
                <a:pPr marL="0" marR="0" lvl="0" indent="0" algn="l" defTabSz="4572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05" name="Rectangle 267">
                <a:extLst>
                  <a:ext uri="{FF2B5EF4-FFF2-40B4-BE49-F238E27FC236}">
                    <a16:creationId xmlns:a16="http://schemas.microsoft.com/office/drawing/2014/main" id="{479751BA-C0E3-3E39-17E8-DA92F1FF22F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04" y="8144"/>
                <a:ext cx="291" cy="106"/>
              </a:xfrm>
              <a:prstGeom prst="rect">
                <a:avLst/>
              </a:prstGeom>
              <a:grpFill/>
              <a:ln w="254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74295" tIns="8890" rIns="74295" bIns="8890"/>
              <a:lstStyle/>
              <a:p>
                <a:pPr marL="0" marR="0" lvl="0" indent="0" algn="l" defTabSz="4572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68" name="Group 268">
              <a:extLst>
                <a:ext uri="{FF2B5EF4-FFF2-40B4-BE49-F238E27FC236}">
                  <a16:creationId xmlns:a16="http://schemas.microsoft.com/office/drawing/2014/main" id="{FA5928A5-E64D-5638-E99B-6EC15DE40C2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623611" y="5815677"/>
              <a:ext cx="219915" cy="177602"/>
              <a:chOff x="5504" y="8144"/>
              <a:chExt cx="291" cy="236"/>
            </a:xfrm>
            <a:solidFill>
              <a:srgbClr val="0066FF"/>
            </a:solidFill>
          </p:grpSpPr>
          <p:sp>
            <p:nvSpPr>
              <p:cNvPr id="202" name="Rectangle 269">
                <a:extLst>
                  <a:ext uri="{FF2B5EF4-FFF2-40B4-BE49-F238E27FC236}">
                    <a16:creationId xmlns:a16="http://schemas.microsoft.com/office/drawing/2014/main" id="{96D27211-FB26-EED5-AB39-840923250BB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77" y="8233"/>
                <a:ext cx="155" cy="147"/>
              </a:xfrm>
              <a:prstGeom prst="rect">
                <a:avLst/>
              </a:prstGeom>
              <a:grpFill/>
              <a:ln w="254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74295" tIns="8890" rIns="74295" bIns="8890"/>
              <a:lstStyle/>
              <a:p>
                <a:pPr marL="0" marR="0" lvl="0" indent="0" algn="l" defTabSz="4572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03" name="Rectangle 270">
                <a:extLst>
                  <a:ext uri="{FF2B5EF4-FFF2-40B4-BE49-F238E27FC236}">
                    <a16:creationId xmlns:a16="http://schemas.microsoft.com/office/drawing/2014/main" id="{4B00C9C9-D59E-FC49-1C17-4063E1ED452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04" y="8144"/>
                <a:ext cx="291" cy="106"/>
              </a:xfrm>
              <a:prstGeom prst="rect">
                <a:avLst/>
              </a:prstGeom>
              <a:grpFill/>
              <a:ln w="254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74295" tIns="8890" rIns="74295" bIns="8890"/>
              <a:lstStyle/>
              <a:p>
                <a:pPr marL="0" marR="0" lvl="0" indent="0" algn="l" defTabSz="4572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69" name="Rectangle 271">
              <a:extLst>
                <a:ext uri="{FF2B5EF4-FFF2-40B4-BE49-F238E27FC236}">
                  <a16:creationId xmlns:a16="http://schemas.microsoft.com/office/drawing/2014/main" id="{0ED52821-3560-35BE-5D43-5811FED2879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571960">
              <a:off x="4465908" y="5187305"/>
              <a:ext cx="46620" cy="350975"/>
            </a:xfrm>
            <a:prstGeom prst="rect">
              <a:avLst/>
            </a:prstGeom>
            <a:solidFill>
              <a:srgbClr val="00FFFF"/>
            </a:solidFill>
            <a:ln w="25400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74295" tIns="8890" rIns="74295" bIns="8890"/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0" name="Rectangle 272">
              <a:extLst>
                <a:ext uri="{FF2B5EF4-FFF2-40B4-BE49-F238E27FC236}">
                  <a16:creationId xmlns:a16="http://schemas.microsoft.com/office/drawing/2014/main" id="{7AFEEBA4-7C61-BB33-7D54-0A8F05C0668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679310">
              <a:off x="4696915" y="5251791"/>
              <a:ext cx="37763" cy="175382"/>
            </a:xfrm>
            <a:prstGeom prst="rect">
              <a:avLst/>
            </a:prstGeom>
            <a:solidFill>
              <a:srgbClr val="00FFFF"/>
            </a:solidFill>
            <a:ln w="25400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74295" tIns="8890" rIns="74295" bIns="8890"/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1" name="Rectangle 273">
              <a:extLst>
                <a:ext uri="{FF2B5EF4-FFF2-40B4-BE49-F238E27FC236}">
                  <a16:creationId xmlns:a16="http://schemas.microsoft.com/office/drawing/2014/main" id="{49E229A5-E07C-1866-E26F-6E45749CBD3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4535559">
              <a:off x="4581416" y="5038617"/>
              <a:ext cx="37740" cy="175487"/>
            </a:xfrm>
            <a:prstGeom prst="rect">
              <a:avLst/>
            </a:prstGeom>
            <a:solidFill>
              <a:srgbClr val="00FFFF"/>
            </a:solidFill>
            <a:ln w="25400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74295" tIns="8890" rIns="74295" bIns="8890"/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2" name="Freeform 274">
              <a:extLst>
                <a:ext uri="{FF2B5EF4-FFF2-40B4-BE49-F238E27FC236}">
                  <a16:creationId xmlns:a16="http://schemas.microsoft.com/office/drawing/2014/main" id="{2454753E-2F83-3FEE-55AE-0D54B5EBBDF2}"/>
                </a:ext>
              </a:extLst>
            </p:cNvPr>
            <p:cNvSpPr>
              <a:spLocks/>
            </p:cNvSpPr>
            <p:nvPr/>
          </p:nvSpPr>
          <p:spPr bwMode="auto">
            <a:xfrm rot="3608242">
              <a:off x="6054818" y="3642265"/>
              <a:ext cx="2164521" cy="3776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0" y="27"/>
                </a:cxn>
                <a:cxn ang="0">
                  <a:pos x="549" y="51"/>
                </a:cxn>
                <a:cxn ang="0">
                  <a:pos x="804" y="57"/>
                </a:cxn>
                <a:cxn ang="0">
                  <a:pos x="1044" y="57"/>
                </a:cxn>
                <a:cxn ang="0">
                  <a:pos x="1290" y="51"/>
                </a:cxn>
                <a:cxn ang="0">
                  <a:pos x="1539" y="39"/>
                </a:cxn>
                <a:cxn ang="0">
                  <a:pos x="1737" y="18"/>
                </a:cxn>
                <a:cxn ang="0">
                  <a:pos x="1884" y="6"/>
                </a:cxn>
              </a:cxnLst>
              <a:rect l="0" t="0" r="r" b="b"/>
              <a:pathLst>
                <a:path w="1884" h="58">
                  <a:moveTo>
                    <a:pt x="0" y="0"/>
                  </a:moveTo>
                  <a:cubicBezTo>
                    <a:pt x="74" y="9"/>
                    <a:pt x="149" y="19"/>
                    <a:pt x="240" y="27"/>
                  </a:cubicBezTo>
                  <a:cubicBezTo>
                    <a:pt x="331" y="35"/>
                    <a:pt x="455" y="46"/>
                    <a:pt x="549" y="51"/>
                  </a:cubicBezTo>
                  <a:cubicBezTo>
                    <a:pt x="643" y="56"/>
                    <a:pt x="722" y="56"/>
                    <a:pt x="804" y="57"/>
                  </a:cubicBezTo>
                  <a:cubicBezTo>
                    <a:pt x="886" y="58"/>
                    <a:pt x="963" y="58"/>
                    <a:pt x="1044" y="57"/>
                  </a:cubicBezTo>
                  <a:cubicBezTo>
                    <a:pt x="1125" y="56"/>
                    <a:pt x="1208" y="54"/>
                    <a:pt x="1290" y="51"/>
                  </a:cubicBezTo>
                  <a:cubicBezTo>
                    <a:pt x="1372" y="48"/>
                    <a:pt x="1465" y="44"/>
                    <a:pt x="1539" y="39"/>
                  </a:cubicBezTo>
                  <a:cubicBezTo>
                    <a:pt x="1613" y="34"/>
                    <a:pt x="1680" y="23"/>
                    <a:pt x="1737" y="18"/>
                  </a:cubicBezTo>
                  <a:cubicBezTo>
                    <a:pt x="1794" y="13"/>
                    <a:pt x="1839" y="9"/>
                    <a:pt x="1884" y="6"/>
                  </a:cubicBezTo>
                </a:path>
              </a:pathLst>
            </a:custGeom>
            <a:noFill/>
            <a:ln w="25400" cmpd="sng">
              <a:solidFill>
                <a:srgbClr val="339933"/>
              </a:solidFill>
              <a:round/>
              <a:headEnd/>
              <a:tailEnd/>
            </a:ln>
          </p:spPr>
          <p:txBody>
            <a:bodyPr lIns="74295" tIns="8890" rIns="74295" bIns="8890"/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3" name="Freeform 275">
              <a:extLst>
                <a:ext uri="{FF2B5EF4-FFF2-40B4-BE49-F238E27FC236}">
                  <a16:creationId xmlns:a16="http://schemas.microsoft.com/office/drawing/2014/main" id="{11CECDC1-667F-00CE-3272-8976B4CCD819}"/>
                </a:ext>
              </a:extLst>
            </p:cNvPr>
            <p:cNvSpPr>
              <a:spLocks/>
            </p:cNvSpPr>
            <p:nvPr/>
          </p:nvSpPr>
          <p:spPr bwMode="auto">
            <a:xfrm rot="3608242" flipV="1">
              <a:off x="5921536" y="3717745"/>
              <a:ext cx="2164521" cy="3776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0" y="27"/>
                </a:cxn>
                <a:cxn ang="0">
                  <a:pos x="549" y="51"/>
                </a:cxn>
                <a:cxn ang="0">
                  <a:pos x="804" y="57"/>
                </a:cxn>
                <a:cxn ang="0">
                  <a:pos x="1044" y="57"/>
                </a:cxn>
                <a:cxn ang="0">
                  <a:pos x="1290" y="51"/>
                </a:cxn>
                <a:cxn ang="0">
                  <a:pos x="1539" y="39"/>
                </a:cxn>
                <a:cxn ang="0">
                  <a:pos x="1737" y="18"/>
                </a:cxn>
                <a:cxn ang="0">
                  <a:pos x="1884" y="6"/>
                </a:cxn>
              </a:cxnLst>
              <a:rect l="0" t="0" r="r" b="b"/>
              <a:pathLst>
                <a:path w="1884" h="58">
                  <a:moveTo>
                    <a:pt x="0" y="0"/>
                  </a:moveTo>
                  <a:cubicBezTo>
                    <a:pt x="74" y="9"/>
                    <a:pt x="149" y="19"/>
                    <a:pt x="240" y="27"/>
                  </a:cubicBezTo>
                  <a:cubicBezTo>
                    <a:pt x="331" y="35"/>
                    <a:pt x="455" y="46"/>
                    <a:pt x="549" y="51"/>
                  </a:cubicBezTo>
                  <a:cubicBezTo>
                    <a:pt x="643" y="56"/>
                    <a:pt x="722" y="56"/>
                    <a:pt x="804" y="57"/>
                  </a:cubicBezTo>
                  <a:cubicBezTo>
                    <a:pt x="886" y="58"/>
                    <a:pt x="963" y="58"/>
                    <a:pt x="1044" y="57"/>
                  </a:cubicBezTo>
                  <a:cubicBezTo>
                    <a:pt x="1125" y="56"/>
                    <a:pt x="1208" y="54"/>
                    <a:pt x="1290" y="51"/>
                  </a:cubicBezTo>
                  <a:cubicBezTo>
                    <a:pt x="1372" y="48"/>
                    <a:pt x="1465" y="44"/>
                    <a:pt x="1539" y="39"/>
                  </a:cubicBezTo>
                  <a:cubicBezTo>
                    <a:pt x="1613" y="34"/>
                    <a:pt x="1680" y="23"/>
                    <a:pt x="1737" y="18"/>
                  </a:cubicBezTo>
                  <a:cubicBezTo>
                    <a:pt x="1794" y="13"/>
                    <a:pt x="1839" y="9"/>
                    <a:pt x="1884" y="6"/>
                  </a:cubicBezTo>
                </a:path>
              </a:pathLst>
            </a:custGeom>
            <a:noFill/>
            <a:ln w="25400" cmpd="sng">
              <a:solidFill>
                <a:srgbClr val="339933"/>
              </a:solidFill>
              <a:round/>
              <a:headEnd/>
              <a:tailEnd/>
            </a:ln>
          </p:spPr>
          <p:txBody>
            <a:bodyPr lIns="74295" tIns="8890" rIns="74295" bIns="8890"/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4" name="Freeform 276">
              <a:extLst>
                <a:ext uri="{FF2B5EF4-FFF2-40B4-BE49-F238E27FC236}">
                  <a16:creationId xmlns:a16="http://schemas.microsoft.com/office/drawing/2014/main" id="{213A2994-7C2B-0CF3-A828-A8A0C27BABAF}"/>
                </a:ext>
              </a:extLst>
            </p:cNvPr>
            <p:cNvSpPr>
              <a:spLocks/>
            </p:cNvSpPr>
            <p:nvPr/>
          </p:nvSpPr>
          <p:spPr bwMode="auto">
            <a:xfrm rot="3608242">
              <a:off x="6134739" y="3713258"/>
              <a:ext cx="2004679" cy="195480"/>
            </a:xfrm>
            <a:custGeom>
              <a:avLst/>
              <a:gdLst/>
              <a:ahLst/>
              <a:cxnLst>
                <a:cxn ang="0">
                  <a:pos x="45" y="30"/>
                </a:cxn>
                <a:cxn ang="0">
                  <a:pos x="30" y="171"/>
                </a:cxn>
                <a:cxn ang="0">
                  <a:pos x="45" y="327"/>
                </a:cxn>
                <a:cxn ang="0">
                  <a:pos x="126" y="315"/>
                </a:cxn>
                <a:cxn ang="0">
                  <a:pos x="735" y="303"/>
                </a:cxn>
                <a:cxn ang="0">
                  <a:pos x="1605" y="279"/>
                </a:cxn>
                <a:cxn ang="0">
                  <a:pos x="2607" y="300"/>
                </a:cxn>
                <a:cxn ang="0">
                  <a:pos x="3330" y="333"/>
                </a:cxn>
                <a:cxn ang="0">
                  <a:pos x="3648" y="351"/>
                </a:cxn>
                <a:cxn ang="0">
                  <a:pos x="3672" y="249"/>
                </a:cxn>
                <a:cxn ang="0">
                  <a:pos x="3672" y="171"/>
                </a:cxn>
                <a:cxn ang="0">
                  <a:pos x="3690" y="36"/>
                </a:cxn>
                <a:cxn ang="0">
                  <a:pos x="3660" y="12"/>
                </a:cxn>
                <a:cxn ang="0">
                  <a:pos x="3594" y="6"/>
                </a:cxn>
                <a:cxn ang="0">
                  <a:pos x="2991" y="51"/>
                </a:cxn>
                <a:cxn ang="0">
                  <a:pos x="1911" y="75"/>
                </a:cxn>
                <a:cxn ang="0">
                  <a:pos x="1065" y="78"/>
                </a:cxn>
                <a:cxn ang="0">
                  <a:pos x="303" y="51"/>
                </a:cxn>
                <a:cxn ang="0">
                  <a:pos x="45" y="30"/>
                </a:cxn>
              </a:cxnLst>
              <a:rect l="0" t="0" r="r" b="b"/>
              <a:pathLst>
                <a:path w="3705" h="365">
                  <a:moveTo>
                    <a:pt x="45" y="30"/>
                  </a:moveTo>
                  <a:cubicBezTo>
                    <a:pt x="0" y="50"/>
                    <a:pt x="30" y="122"/>
                    <a:pt x="30" y="171"/>
                  </a:cubicBezTo>
                  <a:cubicBezTo>
                    <a:pt x="30" y="220"/>
                    <a:pt x="29" y="303"/>
                    <a:pt x="45" y="327"/>
                  </a:cubicBezTo>
                  <a:cubicBezTo>
                    <a:pt x="61" y="351"/>
                    <a:pt x="11" y="319"/>
                    <a:pt x="126" y="315"/>
                  </a:cubicBezTo>
                  <a:cubicBezTo>
                    <a:pt x="241" y="311"/>
                    <a:pt x="489" y="309"/>
                    <a:pt x="735" y="303"/>
                  </a:cubicBezTo>
                  <a:cubicBezTo>
                    <a:pt x="981" y="297"/>
                    <a:pt x="1293" y="279"/>
                    <a:pt x="1605" y="279"/>
                  </a:cubicBezTo>
                  <a:cubicBezTo>
                    <a:pt x="1917" y="279"/>
                    <a:pt x="2320" y="291"/>
                    <a:pt x="2607" y="300"/>
                  </a:cubicBezTo>
                  <a:cubicBezTo>
                    <a:pt x="2894" y="309"/>
                    <a:pt x="3157" y="325"/>
                    <a:pt x="3330" y="333"/>
                  </a:cubicBezTo>
                  <a:cubicBezTo>
                    <a:pt x="3503" y="341"/>
                    <a:pt x="3591" y="365"/>
                    <a:pt x="3648" y="351"/>
                  </a:cubicBezTo>
                  <a:cubicBezTo>
                    <a:pt x="3705" y="337"/>
                    <a:pt x="3668" y="279"/>
                    <a:pt x="3672" y="249"/>
                  </a:cubicBezTo>
                  <a:cubicBezTo>
                    <a:pt x="3676" y="219"/>
                    <a:pt x="3669" y="207"/>
                    <a:pt x="3672" y="171"/>
                  </a:cubicBezTo>
                  <a:cubicBezTo>
                    <a:pt x="3675" y="135"/>
                    <a:pt x="3692" y="62"/>
                    <a:pt x="3690" y="36"/>
                  </a:cubicBezTo>
                  <a:cubicBezTo>
                    <a:pt x="3688" y="10"/>
                    <a:pt x="3676" y="17"/>
                    <a:pt x="3660" y="12"/>
                  </a:cubicBezTo>
                  <a:cubicBezTo>
                    <a:pt x="3644" y="7"/>
                    <a:pt x="3705" y="0"/>
                    <a:pt x="3594" y="6"/>
                  </a:cubicBezTo>
                  <a:cubicBezTo>
                    <a:pt x="3483" y="12"/>
                    <a:pt x="3271" y="40"/>
                    <a:pt x="2991" y="51"/>
                  </a:cubicBezTo>
                  <a:cubicBezTo>
                    <a:pt x="2711" y="62"/>
                    <a:pt x="2232" y="71"/>
                    <a:pt x="1911" y="75"/>
                  </a:cubicBezTo>
                  <a:cubicBezTo>
                    <a:pt x="1590" y="79"/>
                    <a:pt x="1333" y="82"/>
                    <a:pt x="1065" y="78"/>
                  </a:cubicBezTo>
                  <a:cubicBezTo>
                    <a:pt x="797" y="74"/>
                    <a:pt x="473" y="59"/>
                    <a:pt x="303" y="51"/>
                  </a:cubicBezTo>
                  <a:cubicBezTo>
                    <a:pt x="133" y="43"/>
                    <a:pt x="90" y="10"/>
                    <a:pt x="45" y="30"/>
                  </a:cubicBezTo>
                  <a:close/>
                </a:path>
              </a:pathLst>
            </a:custGeom>
            <a:solidFill>
              <a:srgbClr val="339933"/>
            </a:solidFill>
            <a:ln w="25400" cmpd="sng">
              <a:solidFill>
                <a:srgbClr val="339933"/>
              </a:solidFill>
              <a:round/>
              <a:headEnd/>
              <a:tailEnd/>
            </a:ln>
          </p:spPr>
          <p:txBody>
            <a:bodyPr lIns="74295" tIns="8890" rIns="74295" bIns="8890"/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5" name="Rectangle 277">
              <a:extLst>
                <a:ext uri="{FF2B5EF4-FFF2-40B4-BE49-F238E27FC236}">
                  <a16:creationId xmlns:a16="http://schemas.microsoft.com/office/drawing/2014/main" id="{1125EE60-7FEA-4ABF-1F17-36C38D4132C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1736470">
              <a:off x="6354049" y="2385744"/>
              <a:ext cx="42206" cy="175382"/>
            </a:xfrm>
            <a:prstGeom prst="rect">
              <a:avLst/>
            </a:prstGeom>
            <a:solidFill>
              <a:srgbClr val="00CCFF"/>
            </a:solidFill>
            <a:ln w="25400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74295" tIns="8890" rIns="74295" bIns="8890"/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6" name="Rectangle 278">
              <a:extLst>
                <a:ext uri="{FF2B5EF4-FFF2-40B4-BE49-F238E27FC236}">
                  <a16:creationId xmlns:a16="http://schemas.microsoft.com/office/drawing/2014/main" id="{EA28C56B-46E6-F68A-DE2E-476B39E7B4D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9880221">
              <a:off x="6114142" y="2379084"/>
              <a:ext cx="37763" cy="175382"/>
            </a:xfrm>
            <a:prstGeom prst="rect">
              <a:avLst/>
            </a:prstGeom>
            <a:solidFill>
              <a:srgbClr val="00CCFF"/>
            </a:solidFill>
            <a:ln w="25400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74295" tIns="8890" rIns="74295" bIns="8890"/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7" name="Rectangle 279">
              <a:extLst>
                <a:ext uri="{FF2B5EF4-FFF2-40B4-BE49-F238E27FC236}">
                  <a16:creationId xmlns:a16="http://schemas.microsoft.com/office/drawing/2014/main" id="{3949715E-74FA-59DE-AA41-C81FE99AA69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772871">
              <a:off x="6205218" y="2086041"/>
              <a:ext cx="46649" cy="350763"/>
            </a:xfrm>
            <a:prstGeom prst="rect">
              <a:avLst/>
            </a:prstGeom>
            <a:solidFill>
              <a:srgbClr val="00CCFF"/>
            </a:solidFill>
            <a:ln w="25400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74295" tIns="8890" rIns="74295" bIns="8890"/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8" name="Line 280">
              <a:extLst>
                <a:ext uri="{FF2B5EF4-FFF2-40B4-BE49-F238E27FC236}">
                  <a16:creationId xmlns:a16="http://schemas.microsoft.com/office/drawing/2014/main" id="{8E136AD2-040E-71DA-03C7-390D59B32E10}"/>
                </a:ext>
              </a:extLst>
            </p:cNvPr>
            <p:cNvSpPr>
              <a:spLocks noChangeShapeType="1"/>
            </p:cNvSpPr>
            <p:nvPr/>
          </p:nvSpPr>
          <p:spPr bwMode="auto">
            <a:xfrm rot="7200911" flipV="1">
              <a:off x="5634711" y="2239222"/>
              <a:ext cx="1267632" cy="0"/>
            </a:xfrm>
            <a:prstGeom prst="line">
              <a:avLst/>
            </a:prstGeom>
            <a:noFill/>
            <a:ln w="50800">
              <a:solidFill>
                <a:srgbClr val="339933"/>
              </a:solidFill>
              <a:round/>
              <a:headEnd/>
              <a:tailEnd/>
            </a:ln>
          </p:spPr>
          <p:txBody>
            <a:bodyPr lIns="74295" tIns="8890" rIns="74295" bIns="8890"/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9" name="Rectangle 281">
              <a:extLst>
                <a:ext uri="{FF2B5EF4-FFF2-40B4-BE49-F238E27FC236}">
                  <a16:creationId xmlns:a16="http://schemas.microsoft.com/office/drawing/2014/main" id="{37D48329-7AB9-CB87-C165-64F3AD70ACB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7200911">
              <a:off x="6343049" y="1717462"/>
              <a:ext cx="352983" cy="184373"/>
            </a:xfrm>
            <a:prstGeom prst="rect">
              <a:avLst/>
            </a:prstGeom>
            <a:solidFill>
              <a:srgbClr val="0066FF"/>
            </a:solidFill>
            <a:ln w="25400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74295" tIns="8890" rIns="74295" bIns="8890"/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0" name="Freeform 282">
              <a:extLst>
                <a:ext uri="{FF2B5EF4-FFF2-40B4-BE49-F238E27FC236}">
                  <a16:creationId xmlns:a16="http://schemas.microsoft.com/office/drawing/2014/main" id="{423CF6EE-BCDD-4EE9-3380-55D6F403AAEB}"/>
                </a:ext>
              </a:extLst>
            </p:cNvPr>
            <p:cNvSpPr>
              <a:spLocks/>
            </p:cNvSpPr>
            <p:nvPr/>
          </p:nvSpPr>
          <p:spPr bwMode="auto">
            <a:xfrm rot="7200911">
              <a:off x="6005319" y="2552203"/>
              <a:ext cx="77701" cy="139946"/>
            </a:xfrm>
            <a:custGeom>
              <a:avLst/>
              <a:gdLst/>
              <a:ahLst/>
              <a:cxnLst>
                <a:cxn ang="0">
                  <a:pos x="23" y="13"/>
                </a:cxn>
                <a:cxn ang="0">
                  <a:pos x="164" y="16"/>
                </a:cxn>
                <a:cxn ang="0">
                  <a:pos x="140" y="109"/>
                </a:cxn>
                <a:cxn ang="0">
                  <a:pos x="143" y="226"/>
                </a:cxn>
                <a:cxn ang="0">
                  <a:pos x="173" y="307"/>
                </a:cxn>
                <a:cxn ang="0">
                  <a:pos x="113" y="328"/>
                </a:cxn>
                <a:cxn ang="0">
                  <a:pos x="29" y="322"/>
                </a:cxn>
                <a:cxn ang="0">
                  <a:pos x="23" y="298"/>
                </a:cxn>
                <a:cxn ang="0">
                  <a:pos x="53" y="214"/>
                </a:cxn>
                <a:cxn ang="0">
                  <a:pos x="53" y="115"/>
                </a:cxn>
                <a:cxn ang="0">
                  <a:pos x="23" y="37"/>
                </a:cxn>
                <a:cxn ang="0">
                  <a:pos x="23" y="13"/>
                </a:cxn>
              </a:cxnLst>
              <a:rect l="0" t="0" r="r" b="b"/>
              <a:pathLst>
                <a:path w="183" h="331">
                  <a:moveTo>
                    <a:pt x="23" y="13"/>
                  </a:moveTo>
                  <a:cubicBezTo>
                    <a:pt x="46" y="10"/>
                    <a:pt x="145" y="0"/>
                    <a:pt x="164" y="16"/>
                  </a:cubicBezTo>
                  <a:cubicBezTo>
                    <a:pt x="183" y="32"/>
                    <a:pt x="143" y="74"/>
                    <a:pt x="140" y="109"/>
                  </a:cubicBezTo>
                  <a:cubicBezTo>
                    <a:pt x="137" y="144"/>
                    <a:pt x="138" y="193"/>
                    <a:pt x="143" y="226"/>
                  </a:cubicBezTo>
                  <a:cubicBezTo>
                    <a:pt x="148" y="259"/>
                    <a:pt x="178" y="290"/>
                    <a:pt x="173" y="307"/>
                  </a:cubicBezTo>
                  <a:cubicBezTo>
                    <a:pt x="168" y="324"/>
                    <a:pt x="137" y="325"/>
                    <a:pt x="113" y="328"/>
                  </a:cubicBezTo>
                  <a:cubicBezTo>
                    <a:pt x="89" y="331"/>
                    <a:pt x="44" y="327"/>
                    <a:pt x="29" y="322"/>
                  </a:cubicBezTo>
                  <a:cubicBezTo>
                    <a:pt x="14" y="317"/>
                    <a:pt x="19" y="316"/>
                    <a:pt x="23" y="298"/>
                  </a:cubicBezTo>
                  <a:cubicBezTo>
                    <a:pt x="27" y="280"/>
                    <a:pt x="48" y="244"/>
                    <a:pt x="53" y="214"/>
                  </a:cubicBezTo>
                  <a:cubicBezTo>
                    <a:pt x="58" y="184"/>
                    <a:pt x="58" y="144"/>
                    <a:pt x="53" y="115"/>
                  </a:cubicBezTo>
                  <a:cubicBezTo>
                    <a:pt x="48" y="86"/>
                    <a:pt x="28" y="53"/>
                    <a:pt x="23" y="37"/>
                  </a:cubicBezTo>
                  <a:cubicBezTo>
                    <a:pt x="18" y="21"/>
                    <a:pt x="0" y="16"/>
                    <a:pt x="23" y="13"/>
                  </a:cubicBezTo>
                  <a:close/>
                </a:path>
              </a:pathLst>
            </a:custGeom>
            <a:solidFill>
              <a:srgbClr val="00FFFF"/>
            </a:solidFill>
            <a:ln w="25400" cmpd="sng">
              <a:solidFill>
                <a:srgbClr val="000000"/>
              </a:solidFill>
              <a:round/>
              <a:headEnd/>
              <a:tailEnd/>
            </a:ln>
          </p:spPr>
          <p:txBody>
            <a:bodyPr lIns="74295" tIns="8890" rIns="74295" bIns="8890"/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1" name="Line 283">
              <a:extLst>
                <a:ext uri="{FF2B5EF4-FFF2-40B4-BE49-F238E27FC236}">
                  <a16:creationId xmlns:a16="http://schemas.microsoft.com/office/drawing/2014/main" id="{BC4A79FA-E891-2E5B-2ADF-CCD96B9B3ED9}"/>
                </a:ext>
              </a:extLst>
            </p:cNvPr>
            <p:cNvSpPr>
              <a:spLocks noChangeShapeType="1"/>
            </p:cNvSpPr>
            <p:nvPr/>
          </p:nvSpPr>
          <p:spPr bwMode="auto">
            <a:xfrm rot="7200911">
              <a:off x="6067515" y="2654365"/>
              <a:ext cx="68821" cy="4443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 lIns="74295" tIns="8890" rIns="74295" bIns="8890"/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2" name="Line 284">
              <a:extLst>
                <a:ext uri="{FF2B5EF4-FFF2-40B4-BE49-F238E27FC236}">
                  <a16:creationId xmlns:a16="http://schemas.microsoft.com/office/drawing/2014/main" id="{2C90EA4F-FDB7-ED74-0E94-922D1538D33B}"/>
                </a:ext>
              </a:extLst>
            </p:cNvPr>
            <p:cNvSpPr>
              <a:spLocks noChangeShapeType="1"/>
            </p:cNvSpPr>
            <p:nvPr/>
          </p:nvSpPr>
          <p:spPr bwMode="auto">
            <a:xfrm rot="7200911">
              <a:off x="5954224" y="2594426"/>
              <a:ext cx="64381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 lIns="74295" tIns="8890" rIns="74295" bIns="8890"/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83" name="Group 285">
              <a:extLst>
                <a:ext uri="{FF2B5EF4-FFF2-40B4-BE49-F238E27FC236}">
                  <a16:creationId xmlns:a16="http://schemas.microsoft.com/office/drawing/2014/main" id="{EADDA38A-E088-2601-5EA4-17980D6B90CA}"/>
                </a:ext>
              </a:extLst>
            </p:cNvPr>
            <p:cNvGrpSpPr>
              <a:grpSpLocks/>
            </p:cNvGrpSpPr>
            <p:nvPr/>
          </p:nvGrpSpPr>
          <p:grpSpPr bwMode="auto">
            <a:xfrm rot="7200911">
              <a:off x="5479012" y="2845138"/>
              <a:ext cx="592746" cy="497584"/>
              <a:chOff x="4785" y="11039"/>
              <a:chExt cx="829" cy="688"/>
            </a:xfrm>
          </p:grpSpPr>
          <p:sp>
            <p:nvSpPr>
              <p:cNvPr id="197" name="Freeform 286">
                <a:extLst>
                  <a:ext uri="{FF2B5EF4-FFF2-40B4-BE49-F238E27FC236}">
                    <a16:creationId xmlns:a16="http://schemas.microsoft.com/office/drawing/2014/main" id="{BC22E007-D9CE-02DE-F032-5D3E3A3041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00" y="11132"/>
                <a:ext cx="233" cy="5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" y="687"/>
                  </a:cxn>
                  <a:cxn ang="0">
                    <a:pos x="312" y="687"/>
                  </a:cxn>
                  <a:cxn ang="0">
                    <a:pos x="258" y="501"/>
                  </a:cxn>
                  <a:cxn ang="0">
                    <a:pos x="246" y="345"/>
                  </a:cxn>
                  <a:cxn ang="0">
                    <a:pos x="261" y="171"/>
                  </a:cxn>
                  <a:cxn ang="0">
                    <a:pos x="306" y="0"/>
                  </a:cxn>
                  <a:cxn ang="0">
                    <a:pos x="0" y="0"/>
                  </a:cxn>
                </a:cxnLst>
                <a:rect l="0" t="0" r="r" b="b"/>
                <a:pathLst>
                  <a:path w="312" h="687">
                    <a:moveTo>
                      <a:pt x="0" y="0"/>
                    </a:moveTo>
                    <a:lnTo>
                      <a:pt x="3" y="687"/>
                    </a:lnTo>
                    <a:lnTo>
                      <a:pt x="312" y="687"/>
                    </a:lnTo>
                    <a:lnTo>
                      <a:pt x="258" y="501"/>
                    </a:lnTo>
                    <a:lnTo>
                      <a:pt x="246" y="345"/>
                    </a:lnTo>
                    <a:lnTo>
                      <a:pt x="261" y="171"/>
                    </a:lnTo>
                    <a:lnTo>
                      <a:pt x="306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CCFF"/>
              </a:solidFill>
              <a:ln w="25400" cmpd="sng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74295" tIns="8890" rIns="74295" bIns="8890"/>
              <a:lstStyle/>
              <a:p>
                <a:pPr marL="0" marR="0" lvl="0" indent="0" algn="l" defTabSz="4572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8" name="Line 287">
                <a:extLst>
                  <a:ext uri="{FF2B5EF4-FFF2-40B4-BE49-F238E27FC236}">
                    <a16:creationId xmlns:a16="http://schemas.microsoft.com/office/drawing/2014/main" id="{697A4D30-54BD-6892-A05C-F05A61A9929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798" y="11113"/>
                <a:ext cx="1" cy="549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74295" tIns="8890" rIns="74295" bIns="8890"/>
              <a:lstStyle/>
              <a:p>
                <a:pPr marL="0" marR="0" lvl="0" indent="0" algn="l" defTabSz="4572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9" name="Line 288">
                <a:extLst>
                  <a:ext uri="{FF2B5EF4-FFF2-40B4-BE49-F238E27FC236}">
                    <a16:creationId xmlns:a16="http://schemas.microsoft.com/office/drawing/2014/main" id="{FCDFC90D-158B-DBB8-7BCC-4DEDDF0B041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787" y="11129"/>
                <a:ext cx="250" cy="2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74295" tIns="8890" rIns="74295" bIns="8890"/>
              <a:lstStyle/>
              <a:p>
                <a:pPr marL="0" marR="0" lvl="0" indent="0" algn="l" defTabSz="4572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00" name="Line 289">
                <a:extLst>
                  <a:ext uri="{FF2B5EF4-FFF2-40B4-BE49-F238E27FC236}">
                    <a16:creationId xmlns:a16="http://schemas.microsoft.com/office/drawing/2014/main" id="{17AE9E57-6834-8F0E-5194-D1378B85DC2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785" y="11645"/>
                <a:ext cx="259" cy="2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74295" tIns="8890" rIns="74295" bIns="8890"/>
              <a:lstStyle/>
              <a:p>
                <a:pPr marL="0" marR="0" lvl="0" indent="0" algn="l" defTabSz="4572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01" name="Arc 290">
                <a:extLst>
                  <a:ext uri="{FF2B5EF4-FFF2-40B4-BE49-F238E27FC236}">
                    <a16:creationId xmlns:a16="http://schemas.microsoft.com/office/drawing/2014/main" id="{604E1B54-2DED-A1FF-016C-B898EC67A543}"/>
                  </a:ext>
                </a:extLst>
              </p:cNvPr>
              <p:cNvSpPr>
                <a:spLocks/>
              </p:cNvSpPr>
              <p:nvPr/>
            </p:nvSpPr>
            <p:spPr bwMode="auto">
              <a:xfrm rot="35128499">
                <a:off x="4917" y="11030"/>
                <a:ext cx="688" cy="706"/>
              </a:xfrm>
              <a:custGeom>
                <a:avLst/>
                <a:gdLst>
                  <a:gd name="G0" fmla="+- 0 0 0"/>
                  <a:gd name="G1" fmla="+- 19786 0 0"/>
                  <a:gd name="G2" fmla="+- 21600 0 0"/>
                  <a:gd name="T0" fmla="*/ 8665 w 19558"/>
                  <a:gd name="T1" fmla="*/ 0 h 19786"/>
                  <a:gd name="T2" fmla="*/ 19558 w 19558"/>
                  <a:gd name="T3" fmla="*/ 10618 h 19786"/>
                  <a:gd name="T4" fmla="*/ 0 w 19558"/>
                  <a:gd name="T5" fmla="*/ 19786 h 197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9558" h="19786" fill="none" extrusionOk="0">
                    <a:moveTo>
                      <a:pt x="8664" y="0"/>
                    </a:moveTo>
                    <a:cubicBezTo>
                      <a:pt x="13463" y="2101"/>
                      <a:pt x="17334" y="5875"/>
                      <a:pt x="19557" y="10618"/>
                    </a:cubicBezTo>
                  </a:path>
                  <a:path w="19558" h="19786" stroke="0" extrusionOk="0">
                    <a:moveTo>
                      <a:pt x="8664" y="0"/>
                    </a:moveTo>
                    <a:cubicBezTo>
                      <a:pt x="13463" y="2101"/>
                      <a:pt x="17334" y="5875"/>
                      <a:pt x="19557" y="10618"/>
                    </a:cubicBezTo>
                    <a:lnTo>
                      <a:pt x="0" y="19786"/>
                    </a:lnTo>
                    <a:close/>
                  </a:path>
                </a:pathLst>
              </a:cu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74295" tIns="8890" rIns="74295" bIns="8890"/>
              <a:lstStyle/>
              <a:p>
                <a:pPr marL="0" marR="0" lvl="0" indent="0" algn="l" defTabSz="4572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84" name="Freeform 291">
              <a:extLst>
                <a:ext uri="{FF2B5EF4-FFF2-40B4-BE49-F238E27FC236}">
                  <a16:creationId xmlns:a16="http://schemas.microsoft.com/office/drawing/2014/main" id="{38EBEBEB-726B-0096-CFF5-137D61B6A5D6}"/>
                </a:ext>
              </a:extLst>
            </p:cNvPr>
            <p:cNvSpPr>
              <a:spLocks/>
            </p:cNvSpPr>
            <p:nvPr/>
          </p:nvSpPr>
          <p:spPr bwMode="auto">
            <a:xfrm rot="9864373">
              <a:off x="5854243" y="2656586"/>
              <a:ext cx="213250" cy="213122"/>
            </a:xfrm>
            <a:custGeom>
              <a:avLst/>
              <a:gdLst/>
              <a:ahLst/>
              <a:cxnLst>
                <a:cxn ang="0">
                  <a:pos x="8" y="7"/>
                </a:cxn>
                <a:cxn ang="0">
                  <a:pos x="20" y="70"/>
                </a:cxn>
                <a:cxn ang="0">
                  <a:pos x="86" y="142"/>
                </a:cxn>
                <a:cxn ang="0">
                  <a:pos x="155" y="187"/>
                </a:cxn>
                <a:cxn ang="0">
                  <a:pos x="203" y="193"/>
                </a:cxn>
                <a:cxn ang="0">
                  <a:pos x="170" y="118"/>
                </a:cxn>
                <a:cxn ang="0">
                  <a:pos x="116" y="61"/>
                </a:cxn>
                <a:cxn ang="0">
                  <a:pos x="68" y="31"/>
                </a:cxn>
                <a:cxn ang="0">
                  <a:pos x="8" y="7"/>
                </a:cxn>
              </a:cxnLst>
              <a:rect l="0" t="0" r="r" b="b"/>
              <a:pathLst>
                <a:path w="205" h="204">
                  <a:moveTo>
                    <a:pt x="8" y="7"/>
                  </a:moveTo>
                  <a:cubicBezTo>
                    <a:pt x="0" y="14"/>
                    <a:pt x="7" y="47"/>
                    <a:pt x="20" y="70"/>
                  </a:cubicBezTo>
                  <a:cubicBezTo>
                    <a:pt x="33" y="93"/>
                    <a:pt x="64" y="123"/>
                    <a:pt x="86" y="142"/>
                  </a:cubicBezTo>
                  <a:cubicBezTo>
                    <a:pt x="108" y="161"/>
                    <a:pt x="136" y="179"/>
                    <a:pt x="155" y="187"/>
                  </a:cubicBezTo>
                  <a:cubicBezTo>
                    <a:pt x="174" y="195"/>
                    <a:pt x="201" y="204"/>
                    <a:pt x="203" y="193"/>
                  </a:cubicBezTo>
                  <a:cubicBezTo>
                    <a:pt x="205" y="182"/>
                    <a:pt x="184" y="140"/>
                    <a:pt x="170" y="118"/>
                  </a:cubicBezTo>
                  <a:cubicBezTo>
                    <a:pt x="156" y="96"/>
                    <a:pt x="133" y="75"/>
                    <a:pt x="116" y="61"/>
                  </a:cubicBezTo>
                  <a:cubicBezTo>
                    <a:pt x="99" y="47"/>
                    <a:pt x="86" y="39"/>
                    <a:pt x="68" y="31"/>
                  </a:cubicBezTo>
                  <a:cubicBezTo>
                    <a:pt x="50" y="23"/>
                    <a:pt x="16" y="0"/>
                    <a:pt x="8" y="7"/>
                  </a:cubicBezTo>
                  <a:close/>
                </a:path>
              </a:pathLst>
            </a:custGeom>
            <a:solidFill>
              <a:srgbClr val="00FFFF"/>
            </a:solidFill>
            <a:ln w="25400" cmpd="sng">
              <a:solidFill>
                <a:srgbClr val="000000"/>
              </a:solidFill>
              <a:round/>
              <a:headEnd/>
              <a:tailEnd/>
            </a:ln>
          </p:spPr>
          <p:txBody>
            <a:bodyPr lIns="74295" tIns="8890" rIns="74295" bIns="8890"/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5" name="Freeform 292">
              <a:extLst>
                <a:ext uri="{FF2B5EF4-FFF2-40B4-BE49-F238E27FC236}">
                  <a16:creationId xmlns:a16="http://schemas.microsoft.com/office/drawing/2014/main" id="{20AB0EB1-0BCE-35C3-8F1B-906CEC72DFB4}"/>
                </a:ext>
              </a:extLst>
            </p:cNvPr>
            <p:cNvSpPr>
              <a:spLocks/>
            </p:cNvSpPr>
            <p:nvPr/>
          </p:nvSpPr>
          <p:spPr bwMode="auto">
            <a:xfrm rot="7200911">
              <a:off x="5734426" y="2667618"/>
              <a:ext cx="452884" cy="226579"/>
            </a:xfrm>
            <a:custGeom>
              <a:avLst/>
              <a:gdLst/>
              <a:ahLst/>
              <a:cxnLst>
                <a:cxn ang="0">
                  <a:pos x="23" y="176"/>
                </a:cxn>
                <a:cxn ang="0">
                  <a:pos x="59" y="177"/>
                </a:cxn>
                <a:cxn ang="0">
                  <a:pos x="143" y="171"/>
                </a:cxn>
                <a:cxn ang="0">
                  <a:pos x="203" y="147"/>
                </a:cxn>
                <a:cxn ang="0">
                  <a:pos x="269" y="111"/>
                </a:cxn>
                <a:cxn ang="0">
                  <a:pos x="311" y="87"/>
                </a:cxn>
                <a:cxn ang="0">
                  <a:pos x="353" y="60"/>
                </a:cxn>
                <a:cxn ang="0">
                  <a:pos x="376" y="8"/>
                </a:cxn>
                <a:cxn ang="0">
                  <a:pos x="400" y="14"/>
                </a:cxn>
                <a:cxn ang="0">
                  <a:pos x="478" y="20"/>
                </a:cxn>
                <a:cxn ang="0">
                  <a:pos x="544" y="23"/>
                </a:cxn>
                <a:cxn ang="0">
                  <a:pos x="738" y="38"/>
                </a:cxn>
                <a:cxn ang="0">
                  <a:pos x="822" y="47"/>
                </a:cxn>
                <a:cxn ang="0">
                  <a:pos x="816" y="77"/>
                </a:cxn>
                <a:cxn ang="0">
                  <a:pos x="816" y="122"/>
                </a:cxn>
                <a:cxn ang="0">
                  <a:pos x="813" y="173"/>
                </a:cxn>
                <a:cxn ang="0">
                  <a:pos x="813" y="239"/>
                </a:cxn>
                <a:cxn ang="0">
                  <a:pos x="813" y="290"/>
                </a:cxn>
                <a:cxn ang="0">
                  <a:pos x="825" y="347"/>
                </a:cxn>
                <a:cxn ang="0">
                  <a:pos x="830" y="377"/>
                </a:cxn>
                <a:cxn ang="0">
                  <a:pos x="810" y="386"/>
                </a:cxn>
                <a:cxn ang="0">
                  <a:pos x="735" y="392"/>
                </a:cxn>
                <a:cxn ang="0">
                  <a:pos x="643" y="398"/>
                </a:cxn>
                <a:cxn ang="0">
                  <a:pos x="541" y="401"/>
                </a:cxn>
                <a:cxn ang="0">
                  <a:pos x="463" y="407"/>
                </a:cxn>
                <a:cxn ang="0">
                  <a:pos x="394" y="413"/>
                </a:cxn>
                <a:cxn ang="0">
                  <a:pos x="376" y="413"/>
                </a:cxn>
                <a:cxn ang="0">
                  <a:pos x="333" y="372"/>
                </a:cxn>
                <a:cxn ang="0">
                  <a:pos x="303" y="333"/>
                </a:cxn>
                <a:cxn ang="0">
                  <a:pos x="243" y="306"/>
                </a:cxn>
                <a:cxn ang="0">
                  <a:pos x="198" y="276"/>
                </a:cxn>
                <a:cxn ang="0">
                  <a:pos x="153" y="252"/>
                </a:cxn>
                <a:cxn ang="0">
                  <a:pos x="96" y="231"/>
                </a:cxn>
                <a:cxn ang="0">
                  <a:pos x="52" y="234"/>
                </a:cxn>
                <a:cxn ang="0">
                  <a:pos x="5" y="228"/>
                </a:cxn>
                <a:cxn ang="0">
                  <a:pos x="23" y="176"/>
                </a:cxn>
              </a:cxnLst>
              <a:rect l="0" t="0" r="r" b="b"/>
              <a:pathLst>
                <a:path w="835" h="420">
                  <a:moveTo>
                    <a:pt x="23" y="176"/>
                  </a:moveTo>
                  <a:cubicBezTo>
                    <a:pt x="32" y="168"/>
                    <a:pt x="39" y="178"/>
                    <a:pt x="59" y="177"/>
                  </a:cubicBezTo>
                  <a:cubicBezTo>
                    <a:pt x="79" y="176"/>
                    <a:pt x="119" y="176"/>
                    <a:pt x="143" y="171"/>
                  </a:cubicBezTo>
                  <a:cubicBezTo>
                    <a:pt x="167" y="166"/>
                    <a:pt x="182" y="157"/>
                    <a:pt x="203" y="147"/>
                  </a:cubicBezTo>
                  <a:cubicBezTo>
                    <a:pt x="224" y="137"/>
                    <a:pt x="251" y="121"/>
                    <a:pt x="269" y="111"/>
                  </a:cubicBezTo>
                  <a:cubicBezTo>
                    <a:pt x="287" y="101"/>
                    <a:pt x="297" y="95"/>
                    <a:pt x="311" y="87"/>
                  </a:cubicBezTo>
                  <a:cubicBezTo>
                    <a:pt x="325" y="79"/>
                    <a:pt x="342" y="73"/>
                    <a:pt x="353" y="60"/>
                  </a:cubicBezTo>
                  <a:cubicBezTo>
                    <a:pt x="364" y="47"/>
                    <a:pt x="368" y="16"/>
                    <a:pt x="376" y="8"/>
                  </a:cubicBezTo>
                  <a:cubicBezTo>
                    <a:pt x="384" y="0"/>
                    <a:pt x="384" y="12"/>
                    <a:pt x="400" y="14"/>
                  </a:cubicBezTo>
                  <a:cubicBezTo>
                    <a:pt x="416" y="16"/>
                    <a:pt x="455" y="18"/>
                    <a:pt x="478" y="20"/>
                  </a:cubicBezTo>
                  <a:cubicBezTo>
                    <a:pt x="501" y="22"/>
                    <a:pt x="501" y="20"/>
                    <a:pt x="544" y="23"/>
                  </a:cubicBezTo>
                  <a:cubicBezTo>
                    <a:pt x="587" y="26"/>
                    <a:pt x="692" y="34"/>
                    <a:pt x="738" y="38"/>
                  </a:cubicBezTo>
                  <a:cubicBezTo>
                    <a:pt x="784" y="42"/>
                    <a:pt x="809" y="41"/>
                    <a:pt x="822" y="47"/>
                  </a:cubicBezTo>
                  <a:cubicBezTo>
                    <a:pt x="835" y="53"/>
                    <a:pt x="817" y="65"/>
                    <a:pt x="816" y="77"/>
                  </a:cubicBezTo>
                  <a:cubicBezTo>
                    <a:pt x="815" y="89"/>
                    <a:pt x="816" y="106"/>
                    <a:pt x="816" y="122"/>
                  </a:cubicBezTo>
                  <a:cubicBezTo>
                    <a:pt x="816" y="138"/>
                    <a:pt x="813" y="154"/>
                    <a:pt x="813" y="173"/>
                  </a:cubicBezTo>
                  <a:cubicBezTo>
                    <a:pt x="813" y="192"/>
                    <a:pt x="813" y="220"/>
                    <a:pt x="813" y="239"/>
                  </a:cubicBezTo>
                  <a:cubicBezTo>
                    <a:pt x="813" y="258"/>
                    <a:pt x="811" y="272"/>
                    <a:pt x="813" y="290"/>
                  </a:cubicBezTo>
                  <a:cubicBezTo>
                    <a:pt x="815" y="308"/>
                    <a:pt x="822" y="333"/>
                    <a:pt x="825" y="347"/>
                  </a:cubicBezTo>
                  <a:cubicBezTo>
                    <a:pt x="828" y="361"/>
                    <a:pt x="832" y="371"/>
                    <a:pt x="830" y="377"/>
                  </a:cubicBezTo>
                  <a:cubicBezTo>
                    <a:pt x="828" y="383"/>
                    <a:pt x="826" y="384"/>
                    <a:pt x="810" y="386"/>
                  </a:cubicBezTo>
                  <a:cubicBezTo>
                    <a:pt x="794" y="388"/>
                    <a:pt x="763" y="390"/>
                    <a:pt x="735" y="392"/>
                  </a:cubicBezTo>
                  <a:cubicBezTo>
                    <a:pt x="707" y="394"/>
                    <a:pt x="674" y="397"/>
                    <a:pt x="643" y="398"/>
                  </a:cubicBezTo>
                  <a:cubicBezTo>
                    <a:pt x="611" y="399"/>
                    <a:pt x="571" y="400"/>
                    <a:pt x="541" y="401"/>
                  </a:cubicBezTo>
                  <a:cubicBezTo>
                    <a:pt x="511" y="402"/>
                    <a:pt x="486" y="405"/>
                    <a:pt x="463" y="407"/>
                  </a:cubicBezTo>
                  <a:cubicBezTo>
                    <a:pt x="438" y="409"/>
                    <a:pt x="407" y="412"/>
                    <a:pt x="394" y="413"/>
                  </a:cubicBezTo>
                  <a:cubicBezTo>
                    <a:pt x="381" y="414"/>
                    <a:pt x="386" y="420"/>
                    <a:pt x="376" y="413"/>
                  </a:cubicBezTo>
                  <a:cubicBezTo>
                    <a:pt x="366" y="406"/>
                    <a:pt x="345" y="385"/>
                    <a:pt x="333" y="372"/>
                  </a:cubicBezTo>
                  <a:cubicBezTo>
                    <a:pt x="321" y="359"/>
                    <a:pt x="318" y="344"/>
                    <a:pt x="303" y="333"/>
                  </a:cubicBezTo>
                  <a:cubicBezTo>
                    <a:pt x="288" y="322"/>
                    <a:pt x="260" y="315"/>
                    <a:pt x="243" y="306"/>
                  </a:cubicBezTo>
                  <a:cubicBezTo>
                    <a:pt x="226" y="297"/>
                    <a:pt x="213" y="285"/>
                    <a:pt x="198" y="276"/>
                  </a:cubicBezTo>
                  <a:cubicBezTo>
                    <a:pt x="183" y="267"/>
                    <a:pt x="170" y="259"/>
                    <a:pt x="153" y="252"/>
                  </a:cubicBezTo>
                  <a:cubicBezTo>
                    <a:pt x="136" y="245"/>
                    <a:pt x="113" y="234"/>
                    <a:pt x="96" y="231"/>
                  </a:cubicBezTo>
                  <a:cubicBezTo>
                    <a:pt x="79" y="228"/>
                    <a:pt x="67" y="234"/>
                    <a:pt x="52" y="234"/>
                  </a:cubicBezTo>
                  <a:cubicBezTo>
                    <a:pt x="37" y="234"/>
                    <a:pt x="10" y="238"/>
                    <a:pt x="5" y="228"/>
                  </a:cubicBezTo>
                  <a:cubicBezTo>
                    <a:pt x="0" y="218"/>
                    <a:pt x="19" y="187"/>
                    <a:pt x="23" y="176"/>
                  </a:cubicBezTo>
                  <a:close/>
                </a:path>
              </a:pathLst>
            </a:custGeom>
            <a:solidFill>
              <a:srgbClr val="339933"/>
            </a:solidFill>
            <a:ln w="25400" cmpd="sng">
              <a:solidFill>
                <a:srgbClr val="339933"/>
              </a:solidFill>
              <a:round/>
              <a:headEnd/>
              <a:tailEnd/>
            </a:ln>
          </p:spPr>
          <p:txBody>
            <a:bodyPr lIns="74295" tIns="8890" rIns="74295" bIns="8890"/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6" name="Arc 293">
              <a:extLst>
                <a:ext uri="{FF2B5EF4-FFF2-40B4-BE49-F238E27FC236}">
                  <a16:creationId xmlns:a16="http://schemas.microsoft.com/office/drawing/2014/main" id="{E5809560-7776-B555-1A61-E0B626786F14}"/>
                </a:ext>
              </a:extLst>
            </p:cNvPr>
            <p:cNvSpPr>
              <a:spLocks/>
            </p:cNvSpPr>
            <p:nvPr/>
          </p:nvSpPr>
          <p:spPr bwMode="auto">
            <a:xfrm rot="14138409">
              <a:off x="6036482" y="2547705"/>
              <a:ext cx="290823" cy="333204"/>
            </a:xfrm>
            <a:custGeom>
              <a:avLst/>
              <a:gdLst>
                <a:gd name="G0" fmla="+- 0 0 0"/>
                <a:gd name="G1" fmla="+- 20060 0 0"/>
                <a:gd name="G2" fmla="+- 21600 0 0"/>
                <a:gd name="T0" fmla="*/ 8010 w 17311"/>
                <a:gd name="T1" fmla="*/ 0 h 20060"/>
                <a:gd name="T2" fmla="*/ 17311 w 17311"/>
                <a:gd name="T3" fmla="*/ 7141 h 20060"/>
                <a:gd name="T4" fmla="*/ 0 w 17311"/>
                <a:gd name="T5" fmla="*/ 20060 h 200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311" h="20060" fill="none" extrusionOk="0">
                  <a:moveTo>
                    <a:pt x="8009" y="0"/>
                  </a:moveTo>
                  <a:cubicBezTo>
                    <a:pt x="11709" y="1477"/>
                    <a:pt x="14928" y="3948"/>
                    <a:pt x="17310" y="7141"/>
                  </a:cubicBezTo>
                </a:path>
                <a:path w="17311" h="20060" stroke="0" extrusionOk="0">
                  <a:moveTo>
                    <a:pt x="8009" y="0"/>
                  </a:moveTo>
                  <a:cubicBezTo>
                    <a:pt x="11709" y="1477"/>
                    <a:pt x="14928" y="3948"/>
                    <a:pt x="17310" y="7141"/>
                  </a:cubicBezTo>
                  <a:lnTo>
                    <a:pt x="0" y="20060"/>
                  </a:lnTo>
                  <a:close/>
                </a:path>
              </a:pathLst>
            </a:custGeom>
            <a:noFill/>
            <a:ln w="25400">
              <a:solidFill>
                <a:srgbClr val="339933"/>
              </a:solidFill>
              <a:round/>
              <a:headEnd/>
              <a:tailEnd/>
            </a:ln>
          </p:spPr>
          <p:txBody>
            <a:bodyPr lIns="74295" tIns="8890" rIns="74295" bIns="8890"/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7" name="Arc 294">
              <a:extLst>
                <a:ext uri="{FF2B5EF4-FFF2-40B4-BE49-F238E27FC236}">
                  <a16:creationId xmlns:a16="http://schemas.microsoft.com/office/drawing/2014/main" id="{A6E6C096-48C1-087C-F39C-81289E540534}"/>
                </a:ext>
              </a:extLst>
            </p:cNvPr>
            <p:cNvSpPr>
              <a:spLocks/>
            </p:cNvSpPr>
            <p:nvPr/>
          </p:nvSpPr>
          <p:spPr bwMode="auto">
            <a:xfrm rot="263413" flipV="1">
              <a:off x="5758725" y="2385744"/>
              <a:ext cx="288777" cy="333003"/>
            </a:xfrm>
            <a:custGeom>
              <a:avLst/>
              <a:gdLst>
                <a:gd name="G0" fmla="+- 0 0 0"/>
                <a:gd name="G1" fmla="+- 20060 0 0"/>
                <a:gd name="G2" fmla="+- 21600 0 0"/>
                <a:gd name="T0" fmla="*/ 8010 w 17311"/>
                <a:gd name="T1" fmla="*/ 0 h 20060"/>
                <a:gd name="T2" fmla="*/ 17311 w 17311"/>
                <a:gd name="T3" fmla="*/ 7141 h 20060"/>
                <a:gd name="T4" fmla="*/ 0 w 17311"/>
                <a:gd name="T5" fmla="*/ 20060 h 200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311" h="20060" fill="none" extrusionOk="0">
                  <a:moveTo>
                    <a:pt x="8009" y="0"/>
                  </a:moveTo>
                  <a:cubicBezTo>
                    <a:pt x="11709" y="1477"/>
                    <a:pt x="14928" y="3948"/>
                    <a:pt x="17310" y="7141"/>
                  </a:cubicBezTo>
                </a:path>
                <a:path w="17311" h="20060" stroke="0" extrusionOk="0">
                  <a:moveTo>
                    <a:pt x="8009" y="0"/>
                  </a:moveTo>
                  <a:cubicBezTo>
                    <a:pt x="11709" y="1477"/>
                    <a:pt x="14928" y="3948"/>
                    <a:pt x="17310" y="7141"/>
                  </a:cubicBezTo>
                  <a:lnTo>
                    <a:pt x="0" y="20060"/>
                  </a:lnTo>
                  <a:close/>
                </a:path>
              </a:pathLst>
            </a:custGeom>
            <a:noFill/>
            <a:ln w="25400">
              <a:solidFill>
                <a:srgbClr val="339933"/>
              </a:solidFill>
              <a:round/>
              <a:headEnd/>
              <a:tailEnd/>
            </a:ln>
          </p:spPr>
          <p:txBody>
            <a:bodyPr lIns="74295" tIns="8890" rIns="74295" bIns="8890"/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8" name="Freeform 295">
              <a:extLst>
                <a:ext uri="{FF2B5EF4-FFF2-40B4-BE49-F238E27FC236}">
                  <a16:creationId xmlns:a16="http://schemas.microsoft.com/office/drawing/2014/main" id="{197AFD1F-6C52-3C24-6FA7-7BB0611BF6C3}"/>
                </a:ext>
              </a:extLst>
            </p:cNvPr>
            <p:cNvSpPr>
              <a:spLocks/>
            </p:cNvSpPr>
            <p:nvPr/>
          </p:nvSpPr>
          <p:spPr bwMode="auto">
            <a:xfrm rot="7200911">
              <a:off x="5792096" y="2727513"/>
              <a:ext cx="166502" cy="37763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" y="687"/>
                </a:cxn>
                <a:cxn ang="0">
                  <a:pos x="312" y="687"/>
                </a:cxn>
                <a:cxn ang="0">
                  <a:pos x="258" y="501"/>
                </a:cxn>
                <a:cxn ang="0">
                  <a:pos x="246" y="345"/>
                </a:cxn>
                <a:cxn ang="0">
                  <a:pos x="261" y="171"/>
                </a:cxn>
                <a:cxn ang="0">
                  <a:pos x="306" y="0"/>
                </a:cxn>
                <a:cxn ang="0">
                  <a:pos x="0" y="0"/>
                </a:cxn>
              </a:cxnLst>
              <a:rect l="0" t="0" r="r" b="b"/>
              <a:pathLst>
                <a:path w="312" h="687">
                  <a:moveTo>
                    <a:pt x="0" y="0"/>
                  </a:moveTo>
                  <a:lnTo>
                    <a:pt x="3" y="687"/>
                  </a:lnTo>
                  <a:lnTo>
                    <a:pt x="312" y="687"/>
                  </a:lnTo>
                  <a:lnTo>
                    <a:pt x="258" y="501"/>
                  </a:lnTo>
                  <a:lnTo>
                    <a:pt x="246" y="345"/>
                  </a:lnTo>
                  <a:lnTo>
                    <a:pt x="261" y="171"/>
                  </a:lnTo>
                  <a:lnTo>
                    <a:pt x="30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FFFF"/>
            </a:solidFill>
            <a:ln w="25400" cmpd="sng">
              <a:solidFill>
                <a:srgbClr val="000000"/>
              </a:solidFill>
              <a:round/>
              <a:headEnd/>
              <a:tailEnd/>
            </a:ln>
          </p:spPr>
          <p:txBody>
            <a:bodyPr lIns="74295" tIns="8890" rIns="74295" bIns="8890"/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9" name="Line 296">
              <a:extLst>
                <a:ext uri="{FF2B5EF4-FFF2-40B4-BE49-F238E27FC236}">
                  <a16:creationId xmlns:a16="http://schemas.microsoft.com/office/drawing/2014/main" id="{369C99C8-0F6E-EEA8-5DF8-BE0951E2A4D7}"/>
                </a:ext>
              </a:extLst>
            </p:cNvPr>
            <p:cNvSpPr>
              <a:spLocks noChangeShapeType="1"/>
            </p:cNvSpPr>
            <p:nvPr/>
          </p:nvSpPr>
          <p:spPr bwMode="auto">
            <a:xfrm rot="7200911">
              <a:off x="5918663" y="2643147"/>
              <a:ext cx="0" cy="397623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 lIns="74295" tIns="8890" rIns="74295" bIns="8890"/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0" name="Line 297">
              <a:extLst>
                <a:ext uri="{FF2B5EF4-FFF2-40B4-BE49-F238E27FC236}">
                  <a16:creationId xmlns:a16="http://schemas.microsoft.com/office/drawing/2014/main" id="{75CB5762-0076-F5F7-DE1E-3B9A70189B50}"/>
                </a:ext>
              </a:extLst>
            </p:cNvPr>
            <p:cNvSpPr>
              <a:spLocks noChangeShapeType="1"/>
            </p:cNvSpPr>
            <p:nvPr/>
          </p:nvSpPr>
          <p:spPr bwMode="auto">
            <a:xfrm rot="7200911">
              <a:off x="5618835" y="2820868"/>
              <a:ext cx="184262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 lIns="74295" tIns="8890" rIns="74295" bIns="8890"/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1" name="Arc 298">
              <a:extLst>
                <a:ext uri="{FF2B5EF4-FFF2-40B4-BE49-F238E27FC236}">
                  <a16:creationId xmlns:a16="http://schemas.microsoft.com/office/drawing/2014/main" id="{92457B03-E76B-8C27-7A4B-E97E017484F8}"/>
                </a:ext>
              </a:extLst>
            </p:cNvPr>
            <p:cNvSpPr>
              <a:spLocks/>
            </p:cNvSpPr>
            <p:nvPr/>
          </p:nvSpPr>
          <p:spPr bwMode="auto">
            <a:xfrm rot="20729410">
              <a:off x="5505490" y="2876369"/>
              <a:ext cx="495363" cy="508385"/>
            </a:xfrm>
            <a:custGeom>
              <a:avLst/>
              <a:gdLst>
                <a:gd name="G0" fmla="+- 0 0 0"/>
                <a:gd name="G1" fmla="+- 19786 0 0"/>
                <a:gd name="G2" fmla="+- 21600 0 0"/>
                <a:gd name="T0" fmla="*/ 8665 w 19558"/>
                <a:gd name="T1" fmla="*/ 0 h 19786"/>
                <a:gd name="T2" fmla="*/ 19558 w 19558"/>
                <a:gd name="T3" fmla="*/ 10618 h 19786"/>
                <a:gd name="T4" fmla="*/ 0 w 19558"/>
                <a:gd name="T5" fmla="*/ 19786 h 197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558" h="19786" fill="none" extrusionOk="0">
                  <a:moveTo>
                    <a:pt x="8664" y="0"/>
                  </a:moveTo>
                  <a:cubicBezTo>
                    <a:pt x="13463" y="2101"/>
                    <a:pt x="17334" y="5875"/>
                    <a:pt x="19557" y="10618"/>
                  </a:cubicBezTo>
                </a:path>
                <a:path w="19558" h="19786" stroke="0" extrusionOk="0">
                  <a:moveTo>
                    <a:pt x="8664" y="0"/>
                  </a:moveTo>
                  <a:cubicBezTo>
                    <a:pt x="13463" y="2101"/>
                    <a:pt x="17334" y="5875"/>
                    <a:pt x="19557" y="10618"/>
                  </a:cubicBezTo>
                  <a:lnTo>
                    <a:pt x="0" y="19786"/>
                  </a:lnTo>
                  <a:close/>
                </a:path>
              </a:pathLst>
            </a:cu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 lIns="74295" tIns="8890" rIns="74295" bIns="8890"/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2" name="Arc 299">
              <a:extLst>
                <a:ext uri="{FF2B5EF4-FFF2-40B4-BE49-F238E27FC236}">
                  <a16:creationId xmlns:a16="http://schemas.microsoft.com/office/drawing/2014/main" id="{5D1493D6-E174-A33E-C5E3-D281822A6B2B}"/>
                </a:ext>
              </a:extLst>
            </p:cNvPr>
            <p:cNvSpPr>
              <a:spLocks/>
            </p:cNvSpPr>
            <p:nvPr/>
          </p:nvSpPr>
          <p:spPr bwMode="auto">
            <a:xfrm rot="9864373" flipH="1" flipV="1">
              <a:off x="5754282" y="2652146"/>
              <a:ext cx="348753" cy="359643"/>
            </a:xfrm>
            <a:custGeom>
              <a:avLst/>
              <a:gdLst>
                <a:gd name="G0" fmla="+- 0 0 0"/>
                <a:gd name="G1" fmla="+- 20823 0 0"/>
                <a:gd name="G2" fmla="+- 21600 0 0"/>
                <a:gd name="T0" fmla="*/ 5743 w 20700"/>
                <a:gd name="T1" fmla="*/ 0 h 20823"/>
                <a:gd name="T2" fmla="*/ 20700 w 20700"/>
                <a:gd name="T3" fmla="*/ 14655 h 20823"/>
                <a:gd name="T4" fmla="*/ 0 w 20700"/>
                <a:gd name="T5" fmla="*/ 20823 h 208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700" h="20823" fill="none" extrusionOk="0">
                  <a:moveTo>
                    <a:pt x="5742" y="0"/>
                  </a:moveTo>
                  <a:cubicBezTo>
                    <a:pt x="12921" y="1980"/>
                    <a:pt x="18574" y="7518"/>
                    <a:pt x="20700" y="14654"/>
                  </a:cubicBezTo>
                </a:path>
                <a:path w="20700" h="20823" stroke="0" extrusionOk="0">
                  <a:moveTo>
                    <a:pt x="5742" y="0"/>
                  </a:moveTo>
                  <a:cubicBezTo>
                    <a:pt x="12921" y="1980"/>
                    <a:pt x="18574" y="7518"/>
                    <a:pt x="20700" y="14654"/>
                  </a:cubicBezTo>
                  <a:lnTo>
                    <a:pt x="0" y="20823"/>
                  </a:lnTo>
                  <a:close/>
                </a:path>
              </a:pathLst>
            </a:cu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 lIns="74295" tIns="8890" rIns="74295" bIns="8890"/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3" name="Arc 300">
              <a:extLst>
                <a:ext uri="{FF2B5EF4-FFF2-40B4-BE49-F238E27FC236}">
                  <a16:creationId xmlns:a16="http://schemas.microsoft.com/office/drawing/2014/main" id="{76E43439-2B9C-3CB9-30C0-3B8890E4987C}"/>
                </a:ext>
              </a:extLst>
            </p:cNvPr>
            <p:cNvSpPr>
              <a:spLocks/>
            </p:cNvSpPr>
            <p:nvPr/>
          </p:nvSpPr>
          <p:spPr bwMode="auto">
            <a:xfrm rot="9864373">
              <a:off x="5823144" y="2514505"/>
              <a:ext cx="350975" cy="355203"/>
            </a:xfrm>
            <a:custGeom>
              <a:avLst/>
              <a:gdLst>
                <a:gd name="G0" fmla="+- 0 0 0"/>
                <a:gd name="G1" fmla="+- 20823 0 0"/>
                <a:gd name="G2" fmla="+- 21600 0 0"/>
                <a:gd name="T0" fmla="*/ 5743 w 20700"/>
                <a:gd name="T1" fmla="*/ 0 h 20823"/>
                <a:gd name="T2" fmla="*/ 20700 w 20700"/>
                <a:gd name="T3" fmla="*/ 14655 h 20823"/>
                <a:gd name="T4" fmla="*/ 0 w 20700"/>
                <a:gd name="T5" fmla="*/ 20823 h 208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700" h="20823" fill="none" extrusionOk="0">
                  <a:moveTo>
                    <a:pt x="5742" y="0"/>
                  </a:moveTo>
                  <a:cubicBezTo>
                    <a:pt x="12921" y="1980"/>
                    <a:pt x="18574" y="7518"/>
                    <a:pt x="20700" y="14654"/>
                  </a:cubicBezTo>
                </a:path>
                <a:path w="20700" h="20823" stroke="0" extrusionOk="0">
                  <a:moveTo>
                    <a:pt x="5742" y="0"/>
                  </a:moveTo>
                  <a:cubicBezTo>
                    <a:pt x="12921" y="1980"/>
                    <a:pt x="18574" y="7518"/>
                    <a:pt x="20700" y="14654"/>
                  </a:cubicBezTo>
                  <a:lnTo>
                    <a:pt x="0" y="20823"/>
                  </a:lnTo>
                  <a:close/>
                </a:path>
              </a:pathLst>
            </a:cu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 lIns="74295" tIns="8890" rIns="74295" bIns="8890"/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4" name="Arc 301">
              <a:extLst>
                <a:ext uri="{FF2B5EF4-FFF2-40B4-BE49-F238E27FC236}">
                  <a16:creationId xmlns:a16="http://schemas.microsoft.com/office/drawing/2014/main" id="{D9E044BC-F302-A1DF-701B-22BFAEFB0906}"/>
                </a:ext>
              </a:extLst>
            </p:cNvPr>
            <p:cNvSpPr>
              <a:spLocks/>
            </p:cNvSpPr>
            <p:nvPr/>
          </p:nvSpPr>
          <p:spPr bwMode="auto">
            <a:xfrm rot="9864373">
              <a:off x="6007517" y="2494525"/>
              <a:ext cx="137724" cy="144301"/>
            </a:xfrm>
            <a:custGeom>
              <a:avLst/>
              <a:gdLst>
                <a:gd name="G0" fmla="+- 0 0 0"/>
                <a:gd name="G1" fmla="+- 20823 0 0"/>
                <a:gd name="G2" fmla="+- 21600 0 0"/>
                <a:gd name="T0" fmla="*/ 5743 w 20700"/>
                <a:gd name="T1" fmla="*/ 0 h 20823"/>
                <a:gd name="T2" fmla="*/ 20700 w 20700"/>
                <a:gd name="T3" fmla="*/ 14655 h 20823"/>
                <a:gd name="T4" fmla="*/ 0 w 20700"/>
                <a:gd name="T5" fmla="*/ 20823 h 208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700" h="20823" fill="none" extrusionOk="0">
                  <a:moveTo>
                    <a:pt x="5742" y="0"/>
                  </a:moveTo>
                  <a:cubicBezTo>
                    <a:pt x="12921" y="1980"/>
                    <a:pt x="18574" y="7518"/>
                    <a:pt x="20700" y="14654"/>
                  </a:cubicBezTo>
                </a:path>
                <a:path w="20700" h="20823" stroke="0" extrusionOk="0">
                  <a:moveTo>
                    <a:pt x="5742" y="0"/>
                  </a:moveTo>
                  <a:cubicBezTo>
                    <a:pt x="12921" y="1980"/>
                    <a:pt x="18574" y="7518"/>
                    <a:pt x="20700" y="14654"/>
                  </a:cubicBezTo>
                  <a:lnTo>
                    <a:pt x="0" y="20823"/>
                  </a:lnTo>
                  <a:close/>
                </a:path>
              </a:pathLst>
            </a:cu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 lIns="74295" tIns="8890" rIns="74295" bIns="8890"/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5" name="Arc 302">
              <a:extLst>
                <a:ext uri="{FF2B5EF4-FFF2-40B4-BE49-F238E27FC236}">
                  <a16:creationId xmlns:a16="http://schemas.microsoft.com/office/drawing/2014/main" id="{453B4342-EF55-EDFD-FC8D-CE9821856A0D}"/>
                </a:ext>
              </a:extLst>
            </p:cNvPr>
            <p:cNvSpPr>
              <a:spLocks/>
            </p:cNvSpPr>
            <p:nvPr/>
          </p:nvSpPr>
          <p:spPr bwMode="auto">
            <a:xfrm rot="9864373" flipH="1" flipV="1">
              <a:off x="5938655" y="2612186"/>
              <a:ext cx="139946" cy="139861"/>
            </a:xfrm>
            <a:custGeom>
              <a:avLst/>
              <a:gdLst>
                <a:gd name="G0" fmla="+- 0 0 0"/>
                <a:gd name="G1" fmla="+- 20823 0 0"/>
                <a:gd name="G2" fmla="+- 21600 0 0"/>
                <a:gd name="T0" fmla="*/ 5743 w 20700"/>
                <a:gd name="T1" fmla="*/ 0 h 20823"/>
                <a:gd name="T2" fmla="*/ 20700 w 20700"/>
                <a:gd name="T3" fmla="*/ 14655 h 20823"/>
                <a:gd name="T4" fmla="*/ 0 w 20700"/>
                <a:gd name="T5" fmla="*/ 20823 h 208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700" h="20823" fill="none" extrusionOk="0">
                  <a:moveTo>
                    <a:pt x="5742" y="0"/>
                  </a:moveTo>
                  <a:cubicBezTo>
                    <a:pt x="12921" y="1980"/>
                    <a:pt x="18574" y="7518"/>
                    <a:pt x="20700" y="14654"/>
                  </a:cubicBezTo>
                </a:path>
                <a:path w="20700" h="20823" stroke="0" extrusionOk="0">
                  <a:moveTo>
                    <a:pt x="5742" y="0"/>
                  </a:moveTo>
                  <a:cubicBezTo>
                    <a:pt x="12921" y="1980"/>
                    <a:pt x="18574" y="7518"/>
                    <a:pt x="20700" y="14654"/>
                  </a:cubicBezTo>
                  <a:lnTo>
                    <a:pt x="0" y="20823"/>
                  </a:lnTo>
                  <a:close/>
                </a:path>
              </a:pathLst>
            </a:cu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 lIns="74295" tIns="8890" rIns="74295" bIns="8890"/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6" name="Line 303">
              <a:extLst>
                <a:ext uri="{FF2B5EF4-FFF2-40B4-BE49-F238E27FC236}">
                  <a16:creationId xmlns:a16="http://schemas.microsoft.com/office/drawing/2014/main" id="{A2FF0829-7C70-3777-BC5A-8F49D8B989EA}"/>
                </a:ext>
              </a:extLst>
            </p:cNvPr>
            <p:cNvSpPr>
              <a:spLocks noChangeShapeType="1"/>
            </p:cNvSpPr>
            <p:nvPr/>
          </p:nvSpPr>
          <p:spPr bwMode="auto">
            <a:xfrm rot="9008242" flipV="1">
              <a:off x="6427354" y="2219242"/>
              <a:ext cx="2221" cy="717067"/>
            </a:xfrm>
            <a:prstGeom prst="line">
              <a:avLst/>
            </a:prstGeom>
            <a:noFill/>
            <a:ln w="50800">
              <a:solidFill>
                <a:srgbClr val="339933"/>
              </a:solidFill>
              <a:round/>
              <a:headEnd/>
              <a:tailEnd/>
            </a:ln>
          </p:spPr>
          <p:txBody>
            <a:bodyPr lIns="74295" tIns="8890" rIns="74295" bIns="8890"/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7" name="Freeform 304">
              <a:extLst>
                <a:ext uri="{FF2B5EF4-FFF2-40B4-BE49-F238E27FC236}">
                  <a16:creationId xmlns:a16="http://schemas.microsoft.com/office/drawing/2014/main" id="{233FFACA-AE2A-A17B-8A95-BA766312A73D}"/>
                </a:ext>
              </a:extLst>
            </p:cNvPr>
            <p:cNvSpPr>
              <a:spLocks/>
            </p:cNvSpPr>
            <p:nvPr/>
          </p:nvSpPr>
          <p:spPr bwMode="auto">
            <a:xfrm rot="3608242">
              <a:off x="6416270" y="2549982"/>
              <a:ext cx="75481" cy="144388"/>
            </a:xfrm>
            <a:custGeom>
              <a:avLst/>
              <a:gdLst/>
              <a:ahLst/>
              <a:cxnLst>
                <a:cxn ang="0">
                  <a:pos x="23" y="13"/>
                </a:cxn>
                <a:cxn ang="0">
                  <a:pos x="164" y="16"/>
                </a:cxn>
                <a:cxn ang="0">
                  <a:pos x="140" y="109"/>
                </a:cxn>
                <a:cxn ang="0">
                  <a:pos x="143" y="226"/>
                </a:cxn>
                <a:cxn ang="0">
                  <a:pos x="173" y="307"/>
                </a:cxn>
                <a:cxn ang="0">
                  <a:pos x="113" y="328"/>
                </a:cxn>
                <a:cxn ang="0">
                  <a:pos x="29" y="322"/>
                </a:cxn>
                <a:cxn ang="0">
                  <a:pos x="23" y="298"/>
                </a:cxn>
                <a:cxn ang="0">
                  <a:pos x="53" y="214"/>
                </a:cxn>
                <a:cxn ang="0">
                  <a:pos x="53" y="115"/>
                </a:cxn>
                <a:cxn ang="0">
                  <a:pos x="23" y="37"/>
                </a:cxn>
                <a:cxn ang="0">
                  <a:pos x="23" y="13"/>
                </a:cxn>
              </a:cxnLst>
              <a:rect l="0" t="0" r="r" b="b"/>
              <a:pathLst>
                <a:path w="183" h="331">
                  <a:moveTo>
                    <a:pt x="23" y="13"/>
                  </a:moveTo>
                  <a:cubicBezTo>
                    <a:pt x="46" y="10"/>
                    <a:pt x="145" y="0"/>
                    <a:pt x="164" y="16"/>
                  </a:cubicBezTo>
                  <a:cubicBezTo>
                    <a:pt x="183" y="32"/>
                    <a:pt x="143" y="74"/>
                    <a:pt x="140" y="109"/>
                  </a:cubicBezTo>
                  <a:cubicBezTo>
                    <a:pt x="137" y="144"/>
                    <a:pt x="138" y="193"/>
                    <a:pt x="143" y="226"/>
                  </a:cubicBezTo>
                  <a:cubicBezTo>
                    <a:pt x="148" y="259"/>
                    <a:pt x="178" y="290"/>
                    <a:pt x="173" y="307"/>
                  </a:cubicBezTo>
                  <a:cubicBezTo>
                    <a:pt x="168" y="324"/>
                    <a:pt x="137" y="325"/>
                    <a:pt x="113" y="328"/>
                  </a:cubicBezTo>
                  <a:cubicBezTo>
                    <a:pt x="89" y="331"/>
                    <a:pt x="44" y="327"/>
                    <a:pt x="29" y="322"/>
                  </a:cubicBezTo>
                  <a:cubicBezTo>
                    <a:pt x="14" y="317"/>
                    <a:pt x="19" y="316"/>
                    <a:pt x="23" y="298"/>
                  </a:cubicBezTo>
                  <a:cubicBezTo>
                    <a:pt x="27" y="280"/>
                    <a:pt x="48" y="244"/>
                    <a:pt x="53" y="214"/>
                  </a:cubicBezTo>
                  <a:cubicBezTo>
                    <a:pt x="58" y="184"/>
                    <a:pt x="58" y="144"/>
                    <a:pt x="53" y="115"/>
                  </a:cubicBezTo>
                  <a:cubicBezTo>
                    <a:pt x="48" y="86"/>
                    <a:pt x="28" y="53"/>
                    <a:pt x="23" y="37"/>
                  </a:cubicBezTo>
                  <a:cubicBezTo>
                    <a:pt x="18" y="21"/>
                    <a:pt x="0" y="16"/>
                    <a:pt x="23" y="13"/>
                  </a:cubicBezTo>
                  <a:close/>
                </a:path>
              </a:pathLst>
            </a:custGeom>
            <a:solidFill>
              <a:srgbClr val="00FFFF"/>
            </a:solidFill>
            <a:ln w="25400" cmpd="sng">
              <a:solidFill>
                <a:srgbClr val="000000"/>
              </a:solidFill>
              <a:round/>
              <a:headEnd/>
              <a:tailEnd/>
            </a:ln>
          </p:spPr>
          <p:txBody>
            <a:bodyPr lIns="74295" tIns="8890" rIns="74295" bIns="8890"/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8" name="Line 305">
              <a:extLst>
                <a:ext uri="{FF2B5EF4-FFF2-40B4-BE49-F238E27FC236}">
                  <a16:creationId xmlns:a16="http://schemas.microsoft.com/office/drawing/2014/main" id="{4BFBF1BE-AEB1-D635-0367-F539E581B6C7}"/>
                </a:ext>
              </a:extLst>
            </p:cNvPr>
            <p:cNvSpPr>
              <a:spLocks noChangeShapeType="1"/>
            </p:cNvSpPr>
            <p:nvPr/>
          </p:nvSpPr>
          <p:spPr bwMode="auto">
            <a:xfrm rot="3608242">
              <a:off x="6476244" y="2592204"/>
              <a:ext cx="66601" cy="4443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 lIns="74295" tIns="8890" rIns="74295" bIns="8890"/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9" name="Line 306">
              <a:extLst>
                <a:ext uri="{FF2B5EF4-FFF2-40B4-BE49-F238E27FC236}">
                  <a16:creationId xmlns:a16="http://schemas.microsoft.com/office/drawing/2014/main" id="{BDCCF169-D96F-4DAE-04B5-8621A2D85D5F}"/>
                </a:ext>
              </a:extLst>
            </p:cNvPr>
            <p:cNvSpPr>
              <a:spLocks noChangeShapeType="1"/>
            </p:cNvSpPr>
            <p:nvPr/>
          </p:nvSpPr>
          <p:spPr bwMode="auto">
            <a:xfrm rot="3608242">
              <a:off x="6367397" y="2663246"/>
              <a:ext cx="64381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 lIns="74295" tIns="8890" rIns="74295" bIns="8890"/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100" name="Group 307">
              <a:extLst>
                <a:ext uri="{FF2B5EF4-FFF2-40B4-BE49-F238E27FC236}">
                  <a16:creationId xmlns:a16="http://schemas.microsoft.com/office/drawing/2014/main" id="{D7750DC6-4516-5479-C666-743091DAF596}"/>
                </a:ext>
              </a:extLst>
            </p:cNvPr>
            <p:cNvGrpSpPr>
              <a:grpSpLocks/>
            </p:cNvGrpSpPr>
            <p:nvPr/>
          </p:nvGrpSpPr>
          <p:grpSpPr bwMode="auto">
            <a:xfrm rot="3608242">
              <a:off x="6425313" y="2842917"/>
              <a:ext cx="599406" cy="502027"/>
              <a:chOff x="4785" y="11039"/>
              <a:chExt cx="829" cy="688"/>
            </a:xfrm>
          </p:grpSpPr>
          <p:sp>
            <p:nvSpPr>
              <p:cNvPr id="192" name="Freeform 308">
                <a:extLst>
                  <a:ext uri="{FF2B5EF4-FFF2-40B4-BE49-F238E27FC236}">
                    <a16:creationId xmlns:a16="http://schemas.microsoft.com/office/drawing/2014/main" id="{2B8B094E-8E3E-53AB-E086-5D5ECD23FE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00" y="11132"/>
                <a:ext cx="233" cy="5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" y="687"/>
                  </a:cxn>
                  <a:cxn ang="0">
                    <a:pos x="312" y="687"/>
                  </a:cxn>
                  <a:cxn ang="0">
                    <a:pos x="258" y="501"/>
                  </a:cxn>
                  <a:cxn ang="0">
                    <a:pos x="246" y="345"/>
                  </a:cxn>
                  <a:cxn ang="0">
                    <a:pos x="261" y="171"/>
                  </a:cxn>
                  <a:cxn ang="0">
                    <a:pos x="306" y="0"/>
                  </a:cxn>
                  <a:cxn ang="0">
                    <a:pos x="0" y="0"/>
                  </a:cxn>
                </a:cxnLst>
                <a:rect l="0" t="0" r="r" b="b"/>
                <a:pathLst>
                  <a:path w="312" h="687">
                    <a:moveTo>
                      <a:pt x="0" y="0"/>
                    </a:moveTo>
                    <a:lnTo>
                      <a:pt x="3" y="687"/>
                    </a:lnTo>
                    <a:lnTo>
                      <a:pt x="312" y="687"/>
                    </a:lnTo>
                    <a:lnTo>
                      <a:pt x="258" y="501"/>
                    </a:lnTo>
                    <a:lnTo>
                      <a:pt x="246" y="345"/>
                    </a:lnTo>
                    <a:lnTo>
                      <a:pt x="261" y="171"/>
                    </a:lnTo>
                    <a:lnTo>
                      <a:pt x="306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CCFF"/>
              </a:solidFill>
              <a:ln w="25400" cmpd="sng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74295" tIns="8890" rIns="74295" bIns="8890"/>
              <a:lstStyle/>
              <a:p>
                <a:pPr marL="0" marR="0" lvl="0" indent="0" algn="l" defTabSz="4572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3" name="Line 309">
                <a:extLst>
                  <a:ext uri="{FF2B5EF4-FFF2-40B4-BE49-F238E27FC236}">
                    <a16:creationId xmlns:a16="http://schemas.microsoft.com/office/drawing/2014/main" id="{B69B42D2-D500-3E15-C3DC-5E223BE743E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798" y="11113"/>
                <a:ext cx="1" cy="549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74295" tIns="8890" rIns="74295" bIns="8890"/>
              <a:lstStyle/>
              <a:p>
                <a:pPr marL="0" marR="0" lvl="0" indent="0" algn="l" defTabSz="4572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4" name="Line 310">
                <a:extLst>
                  <a:ext uri="{FF2B5EF4-FFF2-40B4-BE49-F238E27FC236}">
                    <a16:creationId xmlns:a16="http://schemas.microsoft.com/office/drawing/2014/main" id="{B546D358-AADC-F2D2-5B01-F62635E0B56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787" y="11129"/>
                <a:ext cx="250" cy="2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74295" tIns="8890" rIns="74295" bIns="8890"/>
              <a:lstStyle/>
              <a:p>
                <a:pPr marL="0" marR="0" lvl="0" indent="0" algn="l" defTabSz="4572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5" name="Line 311">
                <a:extLst>
                  <a:ext uri="{FF2B5EF4-FFF2-40B4-BE49-F238E27FC236}">
                    <a16:creationId xmlns:a16="http://schemas.microsoft.com/office/drawing/2014/main" id="{6B3D741D-FDF6-1DEC-B1A9-CEB728E5F00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785" y="11645"/>
                <a:ext cx="259" cy="2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74295" tIns="8890" rIns="74295" bIns="8890"/>
              <a:lstStyle/>
              <a:p>
                <a:pPr marL="0" marR="0" lvl="0" indent="0" algn="l" defTabSz="4572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6" name="Arc 312">
                <a:extLst>
                  <a:ext uri="{FF2B5EF4-FFF2-40B4-BE49-F238E27FC236}">
                    <a16:creationId xmlns:a16="http://schemas.microsoft.com/office/drawing/2014/main" id="{1F8A59D3-DAAB-1DB8-04CB-267231D5AC55}"/>
                  </a:ext>
                </a:extLst>
              </p:cNvPr>
              <p:cNvSpPr>
                <a:spLocks/>
              </p:cNvSpPr>
              <p:nvPr/>
            </p:nvSpPr>
            <p:spPr bwMode="auto">
              <a:xfrm rot="35128499">
                <a:off x="4917" y="11030"/>
                <a:ext cx="688" cy="706"/>
              </a:xfrm>
              <a:custGeom>
                <a:avLst/>
                <a:gdLst>
                  <a:gd name="G0" fmla="+- 0 0 0"/>
                  <a:gd name="G1" fmla="+- 19786 0 0"/>
                  <a:gd name="G2" fmla="+- 21600 0 0"/>
                  <a:gd name="T0" fmla="*/ 8665 w 19558"/>
                  <a:gd name="T1" fmla="*/ 0 h 19786"/>
                  <a:gd name="T2" fmla="*/ 19558 w 19558"/>
                  <a:gd name="T3" fmla="*/ 10618 h 19786"/>
                  <a:gd name="T4" fmla="*/ 0 w 19558"/>
                  <a:gd name="T5" fmla="*/ 19786 h 197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9558" h="19786" fill="none" extrusionOk="0">
                    <a:moveTo>
                      <a:pt x="8664" y="0"/>
                    </a:moveTo>
                    <a:cubicBezTo>
                      <a:pt x="13463" y="2101"/>
                      <a:pt x="17334" y="5875"/>
                      <a:pt x="19557" y="10618"/>
                    </a:cubicBezTo>
                  </a:path>
                  <a:path w="19558" h="19786" stroke="0" extrusionOk="0">
                    <a:moveTo>
                      <a:pt x="8664" y="0"/>
                    </a:moveTo>
                    <a:cubicBezTo>
                      <a:pt x="13463" y="2101"/>
                      <a:pt x="17334" y="5875"/>
                      <a:pt x="19557" y="10618"/>
                    </a:cubicBezTo>
                    <a:lnTo>
                      <a:pt x="0" y="19786"/>
                    </a:lnTo>
                    <a:close/>
                  </a:path>
                </a:pathLst>
              </a:cu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74295" tIns="8890" rIns="74295" bIns="8890"/>
              <a:lstStyle/>
              <a:p>
                <a:pPr marL="0" marR="0" lvl="0" indent="0" algn="l" defTabSz="4572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101" name="Freeform 313">
              <a:extLst>
                <a:ext uri="{FF2B5EF4-FFF2-40B4-BE49-F238E27FC236}">
                  <a16:creationId xmlns:a16="http://schemas.microsoft.com/office/drawing/2014/main" id="{55E7754A-1F77-33D6-A18E-B4F38ACCEA03}"/>
                </a:ext>
              </a:extLst>
            </p:cNvPr>
            <p:cNvSpPr>
              <a:spLocks/>
            </p:cNvSpPr>
            <p:nvPr/>
          </p:nvSpPr>
          <p:spPr bwMode="auto">
            <a:xfrm rot="6271705">
              <a:off x="6425198" y="2660962"/>
              <a:ext cx="217562" cy="213250"/>
            </a:xfrm>
            <a:custGeom>
              <a:avLst/>
              <a:gdLst/>
              <a:ahLst/>
              <a:cxnLst>
                <a:cxn ang="0">
                  <a:pos x="8" y="7"/>
                </a:cxn>
                <a:cxn ang="0">
                  <a:pos x="20" y="70"/>
                </a:cxn>
                <a:cxn ang="0">
                  <a:pos x="86" y="142"/>
                </a:cxn>
                <a:cxn ang="0">
                  <a:pos x="155" y="187"/>
                </a:cxn>
                <a:cxn ang="0">
                  <a:pos x="203" y="193"/>
                </a:cxn>
                <a:cxn ang="0">
                  <a:pos x="170" y="118"/>
                </a:cxn>
                <a:cxn ang="0">
                  <a:pos x="116" y="61"/>
                </a:cxn>
                <a:cxn ang="0">
                  <a:pos x="68" y="31"/>
                </a:cxn>
                <a:cxn ang="0">
                  <a:pos x="8" y="7"/>
                </a:cxn>
              </a:cxnLst>
              <a:rect l="0" t="0" r="r" b="b"/>
              <a:pathLst>
                <a:path w="205" h="204">
                  <a:moveTo>
                    <a:pt x="8" y="7"/>
                  </a:moveTo>
                  <a:cubicBezTo>
                    <a:pt x="0" y="14"/>
                    <a:pt x="7" y="47"/>
                    <a:pt x="20" y="70"/>
                  </a:cubicBezTo>
                  <a:cubicBezTo>
                    <a:pt x="33" y="93"/>
                    <a:pt x="64" y="123"/>
                    <a:pt x="86" y="142"/>
                  </a:cubicBezTo>
                  <a:cubicBezTo>
                    <a:pt x="108" y="161"/>
                    <a:pt x="136" y="179"/>
                    <a:pt x="155" y="187"/>
                  </a:cubicBezTo>
                  <a:cubicBezTo>
                    <a:pt x="174" y="195"/>
                    <a:pt x="201" y="204"/>
                    <a:pt x="203" y="193"/>
                  </a:cubicBezTo>
                  <a:cubicBezTo>
                    <a:pt x="205" y="182"/>
                    <a:pt x="184" y="140"/>
                    <a:pt x="170" y="118"/>
                  </a:cubicBezTo>
                  <a:cubicBezTo>
                    <a:pt x="156" y="96"/>
                    <a:pt x="133" y="75"/>
                    <a:pt x="116" y="61"/>
                  </a:cubicBezTo>
                  <a:cubicBezTo>
                    <a:pt x="99" y="47"/>
                    <a:pt x="86" y="39"/>
                    <a:pt x="68" y="31"/>
                  </a:cubicBezTo>
                  <a:cubicBezTo>
                    <a:pt x="50" y="23"/>
                    <a:pt x="16" y="0"/>
                    <a:pt x="8" y="7"/>
                  </a:cubicBezTo>
                  <a:close/>
                </a:path>
              </a:pathLst>
            </a:custGeom>
            <a:solidFill>
              <a:srgbClr val="00FFFF"/>
            </a:solidFill>
            <a:ln w="25400" cmpd="sng">
              <a:solidFill>
                <a:srgbClr val="000000"/>
              </a:solidFill>
              <a:round/>
              <a:headEnd/>
              <a:tailEnd/>
            </a:ln>
          </p:spPr>
          <p:txBody>
            <a:bodyPr lIns="74295" tIns="8890" rIns="74295" bIns="8890"/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2" name="Freeform 314">
              <a:extLst>
                <a:ext uri="{FF2B5EF4-FFF2-40B4-BE49-F238E27FC236}">
                  <a16:creationId xmlns:a16="http://schemas.microsoft.com/office/drawing/2014/main" id="{8EDA741A-A3AC-3270-75B6-C612FF164682}"/>
                </a:ext>
              </a:extLst>
            </p:cNvPr>
            <p:cNvSpPr>
              <a:spLocks/>
            </p:cNvSpPr>
            <p:nvPr/>
          </p:nvSpPr>
          <p:spPr bwMode="auto">
            <a:xfrm rot="3608242">
              <a:off x="6318643" y="2665398"/>
              <a:ext cx="450664" cy="226579"/>
            </a:xfrm>
            <a:custGeom>
              <a:avLst/>
              <a:gdLst/>
              <a:ahLst/>
              <a:cxnLst>
                <a:cxn ang="0">
                  <a:pos x="23" y="176"/>
                </a:cxn>
                <a:cxn ang="0">
                  <a:pos x="59" y="177"/>
                </a:cxn>
                <a:cxn ang="0">
                  <a:pos x="143" y="171"/>
                </a:cxn>
                <a:cxn ang="0">
                  <a:pos x="203" y="147"/>
                </a:cxn>
                <a:cxn ang="0">
                  <a:pos x="269" y="111"/>
                </a:cxn>
                <a:cxn ang="0">
                  <a:pos x="311" y="87"/>
                </a:cxn>
                <a:cxn ang="0">
                  <a:pos x="353" y="60"/>
                </a:cxn>
                <a:cxn ang="0">
                  <a:pos x="376" y="8"/>
                </a:cxn>
                <a:cxn ang="0">
                  <a:pos x="400" y="14"/>
                </a:cxn>
                <a:cxn ang="0">
                  <a:pos x="478" y="20"/>
                </a:cxn>
                <a:cxn ang="0">
                  <a:pos x="544" y="23"/>
                </a:cxn>
                <a:cxn ang="0">
                  <a:pos x="738" y="38"/>
                </a:cxn>
                <a:cxn ang="0">
                  <a:pos x="822" y="47"/>
                </a:cxn>
                <a:cxn ang="0">
                  <a:pos x="816" y="77"/>
                </a:cxn>
                <a:cxn ang="0">
                  <a:pos x="816" y="122"/>
                </a:cxn>
                <a:cxn ang="0">
                  <a:pos x="813" y="173"/>
                </a:cxn>
                <a:cxn ang="0">
                  <a:pos x="813" y="239"/>
                </a:cxn>
                <a:cxn ang="0">
                  <a:pos x="813" y="290"/>
                </a:cxn>
                <a:cxn ang="0">
                  <a:pos x="825" y="347"/>
                </a:cxn>
                <a:cxn ang="0">
                  <a:pos x="830" y="377"/>
                </a:cxn>
                <a:cxn ang="0">
                  <a:pos x="810" y="386"/>
                </a:cxn>
                <a:cxn ang="0">
                  <a:pos x="735" y="392"/>
                </a:cxn>
                <a:cxn ang="0">
                  <a:pos x="643" y="398"/>
                </a:cxn>
                <a:cxn ang="0">
                  <a:pos x="541" y="401"/>
                </a:cxn>
                <a:cxn ang="0">
                  <a:pos x="463" y="407"/>
                </a:cxn>
                <a:cxn ang="0">
                  <a:pos x="394" y="413"/>
                </a:cxn>
                <a:cxn ang="0">
                  <a:pos x="376" y="413"/>
                </a:cxn>
                <a:cxn ang="0">
                  <a:pos x="333" y="372"/>
                </a:cxn>
                <a:cxn ang="0">
                  <a:pos x="303" y="333"/>
                </a:cxn>
                <a:cxn ang="0">
                  <a:pos x="243" y="306"/>
                </a:cxn>
                <a:cxn ang="0">
                  <a:pos x="198" y="276"/>
                </a:cxn>
                <a:cxn ang="0">
                  <a:pos x="153" y="252"/>
                </a:cxn>
                <a:cxn ang="0">
                  <a:pos x="96" y="231"/>
                </a:cxn>
                <a:cxn ang="0">
                  <a:pos x="52" y="234"/>
                </a:cxn>
                <a:cxn ang="0">
                  <a:pos x="5" y="228"/>
                </a:cxn>
                <a:cxn ang="0">
                  <a:pos x="23" y="176"/>
                </a:cxn>
              </a:cxnLst>
              <a:rect l="0" t="0" r="r" b="b"/>
              <a:pathLst>
                <a:path w="835" h="420">
                  <a:moveTo>
                    <a:pt x="23" y="176"/>
                  </a:moveTo>
                  <a:cubicBezTo>
                    <a:pt x="32" y="168"/>
                    <a:pt x="39" y="178"/>
                    <a:pt x="59" y="177"/>
                  </a:cubicBezTo>
                  <a:cubicBezTo>
                    <a:pt x="79" y="176"/>
                    <a:pt x="119" y="176"/>
                    <a:pt x="143" y="171"/>
                  </a:cubicBezTo>
                  <a:cubicBezTo>
                    <a:pt x="167" y="166"/>
                    <a:pt x="182" y="157"/>
                    <a:pt x="203" y="147"/>
                  </a:cubicBezTo>
                  <a:cubicBezTo>
                    <a:pt x="224" y="137"/>
                    <a:pt x="251" y="121"/>
                    <a:pt x="269" y="111"/>
                  </a:cubicBezTo>
                  <a:cubicBezTo>
                    <a:pt x="287" y="101"/>
                    <a:pt x="297" y="95"/>
                    <a:pt x="311" y="87"/>
                  </a:cubicBezTo>
                  <a:cubicBezTo>
                    <a:pt x="325" y="79"/>
                    <a:pt x="342" y="73"/>
                    <a:pt x="353" y="60"/>
                  </a:cubicBezTo>
                  <a:cubicBezTo>
                    <a:pt x="364" y="47"/>
                    <a:pt x="368" y="16"/>
                    <a:pt x="376" y="8"/>
                  </a:cubicBezTo>
                  <a:cubicBezTo>
                    <a:pt x="384" y="0"/>
                    <a:pt x="384" y="12"/>
                    <a:pt x="400" y="14"/>
                  </a:cubicBezTo>
                  <a:cubicBezTo>
                    <a:pt x="416" y="16"/>
                    <a:pt x="455" y="18"/>
                    <a:pt x="478" y="20"/>
                  </a:cubicBezTo>
                  <a:cubicBezTo>
                    <a:pt x="501" y="22"/>
                    <a:pt x="501" y="20"/>
                    <a:pt x="544" y="23"/>
                  </a:cubicBezTo>
                  <a:cubicBezTo>
                    <a:pt x="587" y="26"/>
                    <a:pt x="692" y="34"/>
                    <a:pt x="738" y="38"/>
                  </a:cubicBezTo>
                  <a:cubicBezTo>
                    <a:pt x="784" y="42"/>
                    <a:pt x="809" y="41"/>
                    <a:pt x="822" y="47"/>
                  </a:cubicBezTo>
                  <a:cubicBezTo>
                    <a:pt x="835" y="53"/>
                    <a:pt x="817" y="65"/>
                    <a:pt x="816" y="77"/>
                  </a:cubicBezTo>
                  <a:cubicBezTo>
                    <a:pt x="815" y="89"/>
                    <a:pt x="816" y="106"/>
                    <a:pt x="816" y="122"/>
                  </a:cubicBezTo>
                  <a:cubicBezTo>
                    <a:pt x="816" y="138"/>
                    <a:pt x="813" y="154"/>
                    <a:pt x="813" y="173"/>
                  </a:cubicBezTo>
                  <a:cubicBezTo>
                    <a:pt x="813" y="192"/>
                    <a:pt x="813" y="220"/>
                    <a:pt x="813" y="239"/>
                  </a:cubicBezTo>
                  <a:cubicBezTo>
                    <a:pt x="813" y="258"/>
                    <a:pt x="811" y="272"/>
                    <a:pt x="813" y="290"/>
                  </a:cubicBezTo>
                  <a:cubicBezTo>
                    <a:pt x="815" y="308"/>
                    <a:pt x="822" y="333"/>
                    <a:pt x="825" y="347"/>
                  </a:cubicBezTo>
                  <a:cubicBezTo>
                    <a:pt x="828" y="361"/>
                    <a:pt x="832" y="371"/>
                    <a:pt x="830" y="377"/>
                  </a:cubicBezTo>
                  <a:cubicBezTo>
                    <a:pt x="828" y="383"/>
                    <a:pt x="826" y="384"/>
                    <a:pt x="810" y="386"/>
                  </a:cubicBezTo>
                  <a:cubicBezTo>
                    <a:pt x="794" y="388"/>
                    <a:pt x="763" y="390"/>
                    <a:pt x="735" y="392"/>
                  </a:cubicBezTo>
                  <a:cubicBezTo>
                    <a:pt x="707" y="394"/>
                    <a:pt x="674" y="397"/>
                    <a:pt x="643" y="398"/>
                  </a:cubicBezTo>
                  <a:cubicBezTo>
                    <a:pt x="611" y="399"/>
                    <a:pt x="571" y="400"/>
                    <a:pt x="541" y="401"/>
                  </a:cubicBezTo>
                  <a:cubicBezTo>
                    <a:pt x="511" y="402"/>
                    <a:pt x="486" y="405"/>
                    <a:pt x="463" y="407"/>
                  </a:cubicBezTo>
                  <a:cubicBezTo>
                    <a:pt x="438" y="409"/>
                    <a:pt x="407" y="412"/>
                    <a:pt x="394" y="413"/>
                  </a:cubicBezTo>
                  <a:cubicBezTo>
                    <a:pt x="381" y="414"/>
                    <a:pt x="386" y="420"/>
                    <a:pt x="376" y="413"/>
                  </a:cubicBezTo>
                  <a:cubicBezTo>
                    <a:pt x="366" y="406"/>
                    <a:pt x="345" y="385"/>
                    <a:pt x="333" y="372"/>
                  </a:cubicBezTo>
                  <a:cubicBezTo>
                    <a:pt x="321" y="359"/>
                    <a:pt x="318" y="344"/>
                    <a:pt x="303" y="333"/>
                  </a:cubicBezTo>
                  <a:cubicBezTo>
                    <a:pt x="288" y="322"/>
                    <a:pt x="260" y="315"/>
                    <a:pt x="243" y="306"/>
                  </a:cubicBezTo>
                  <a:cubicBezTo>
                    <a:pt x="226" y="297"/>
                    <a:pt x="213" y="285"/>
                    <a:pt x="198" y="276"/>
                  </a:cubicBezTo>
                  <a:cubicBezTo>
                    <a:pt x="183" y="267"/>
                    <a:pt x="170" y="259"/>
                    <a:pt x="153" y="252"/>
                  </a:cubicBezTo>
                  <a:cubicBezTo>
                    <a:pt x="136" y="245"/>
                    <a:pt x="113" y="234"/>
                    <a:pt x="96" y="231"/>
                  </a:cubicBezTo>
                  <a:cubicBezTo>
                    <a:pt x="79" y="228"/>
                    <a:pt x="67" y="234"/>
                    <a:pt x="52" y="234"/>
                  </a:cubicBezTo>
                  <a:cubicBezTo>
                    <a:pt x="37" y="234"/>
                    <a:pt x="10" y="238"/>
                    <a:pt x="5" y="228"/>
                  </a:cubicBezTo>
                  <a:cubicBezTo>
                    <a:pt x="0" y="218"/>
                    <a:pt x="19" y="187"/>
                    <a:pt x="23" y="176"/>
                  </a:cubicBezTo>
                  <a:close/>
                </a:path>
              </a:pathLst>
            </a:custGeom>
            <a:solidFill>
              <a:srgbClr val="339933"/>
            </a:solidFill>
            <a:ln w="25400" cmpd="sng">
              <a:solidFill>
                <a:srgbClr val="339933"/>
              </a:solidFill>
              <a:round/>
              <a:headEnd/>
              <a:tailEnd/>
            </a:ln>
          </p:spPr>
          <p:txBody>
            <a:bodyPr lIns="74295" tIns="8890" rIns="74295" bIns="8890"/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3" name="Arc 315">
              <a:extLst>
                <a:ext uri="{FF2B5EF4-FFF2-40B4-BE49-F238E27FC236}">
                  <a16:creationId xmlns:a16="http://schemas.microsoft.com/office/drawing/2014/main" id="{7D16D794-03AD-5E30-EA1F-D03C0CEADBB5}"/>
                </a:ext>
              </a:extLst>
            </p:cNvPr>
            <p:cNvSpPr>
              <a:spLocks/>
            </p:cNvSpPr>
            <p:nvPr/>
          </p:nvSpPr>
          <p:spPr bwMode="auto">
            <a:xfrm rot="10545741">
              <a:off x="6456232" y="2383524"/>
              <a:ext cx="288777" cy="337443"/>
            </a:xfrm>
            <a:custGeom>
              <a:avLst/>
              <a:gdLst>
                <a:gd name="G0" fmla="+- 0 0 0"/>
                <a:gd name="G1" fmla="+- 20060 0 0"/>
                <a:gd name="G2" fmla="+- 21600 0 0"/>
                <a:gd name="T0" fmla="*/ 8010 w 17311"/>
                <a:gd name="T1" fmla="*/ 0 h 20060"/>
                <a:gd name="T2" fmla="*/ 17311 w 17311"/>
                <a:gd name="T3" fmla="*/ 7141 h 20060"/>
                <a:gd name="T4" fmla="*/ 0 w 17311"/>
                <a:gd name="T5" fmla="*/ 20060 h 200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311" h="20060" fill="none" extrusionOk="0">
                  <a:moveTo>
                    <a:pt x="8009" y="0"/>
                  </a:moveTo>
                  <a:cubicBezTo>
                    <a:pt x="11709" y="1477"/>
                    <a:pt x="14928" y="3948"/>
                    <a:pt x="17310" y="7141"/>
                  </a:cubicBezTo>
                </a:path>
                <a:path w="17311" h="20060" stroke="0" extrusionOk="0">
                  <a:moveTo>
                    <a:pt x="8009" y="0"/>
                  </a:moveTo>
                  <a:cubicBezTo>
                    <a:pt x="11709" y="1477"/>
                    <a:pt x="14928" y="3948"/>
                    <a:pt x="17310" y="7141"/>
                  </a:cubicBezTo>
                  <a:lnTo>
                    <a:pt x="0" y="20060"/>
                  </a:lnTo>
                  <a:close/>
                </a:path>
              </a:pathLst>
            </a:custGeom>
            <a:noFill/>
            <a:ln w="25400">
              <a:solidFill>
                <a:srgbClr val="339933"/>
              </a:solidFill>
              <a:round/>
              <a:headEnd/>
              <a:tailEnd/>
            </a:ln>
          </p:spPr>
          <p:txBody>
            <a:bodyPr lIns="74295" tIns="8890" rIns="74295" bIns="8890"/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4" name="Arc 316">
              <a:extLst>
                <a:ext uri="{FF2B5EF4-FFF2-40B4-BE49-F238E27FC236}">
                  <a16:creationId xmlns:a16="http://schemas.microsoft.com/office/drawing/2014/main" id="{5F5301F9-2F6F-7E94-C23A-9A7DA1711202}"/>
                </a:ext>
              </a:extLst>
            </p:cNvPr>
            <p:cNvSpPr>
              <a:spLocks/>
            </p:cNvSpPr>
            <p:nvPr/>
          </p:nvSpPr>
          <p:spPr bwMode="auto">
            <a:xfrm rot="18270744" flipV="1">
              <a:off x="6174207" y="2549925"/>
              <a:ext cx="290823" cy="333204"/>
            </a:xfrm>
            <a:custGeom>
              <a:avLst/>
              <a:gdLst>
                <a:gd name="G0" fmla="+- 0 0 0"/>
                <a:gd name="G1" fmla="+- 20060 0 0"/>
                <a:gd name="G2" fmla="+- 21600 0 0"/>
                <a:gd name="T0" fmla="*/ 8010 w 17311"/>
                <a:gd name="T1" fmla="*/ 0 h 20060"/>
                <a:gd name="T2" fmla="*/ 17311 w 17311"/>
                <a:gd name="T3" fmla="*/ 7141 h 20060"/>
                <a:gd name="T4" fmla="*/ 0 w 17311"/>
                <a:gd name="T5" fmla="*/ 20060 h 200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311" h="20060" fill="none" extrusionOk="0">
                  <a:moveTo>
                    <a:pt x="8009" y="0"/>
                  </a:moveTo>
                  <a:cubicBezTo>
                    <a:pt x="11709" y="1477"/>
                    <a:pt x="14928" y="3948"/>
                    <a:pt x="17310" y="7141"/>
                  </a:cubicBezTo>
                </a:path>
                <a:path w="17311" h="20060" stroke="0" extrusionOk="0">
                  <a:moveTo>
                    <a:pt x="8009" y="0"/>
                  </a:moveTo>
                  <a:cubicBezTo>
                    <a:pt x="11709" y="1477"/>
                    <a:pt x="14928" y="3948"/>
                    <a:pt x="17310" y="7141"/>
                  </a:cubicBezTo>
                  <a:lnTo>
                    <a:pt x="0" y="20060"/>
                  </a:lnTo>
                  <a:close/>
                </a:path>
              </a:pathLst>
            </a:custGeom>
            <a:noFill/>
            <a:ln w="25400">
              <a:solidFill>
                <a:srgbClr val="339933"/>
              </a:solidFill>
              <a:round/>
              <a:headEnd/>
              <a:tailEnd/>
            </a:ln>
          </p:spPr>
          <p:txBody>
            <a:bodyPr lIns="74295" tIns="8890" rIns="74295" bIns="8890"/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5" name="Freeform 317">
              <a:extLst>
                <a:ext uri="{FF2B5EF4-FFF2-40B4-BE49-F238E27FC236}">
                  <a16:creationId xmlns:a16="http://schemas.microsoft.com/office/drawing/2014/main" id="{5C1EA59F-63E3-A602-99E2-51BECCFF9B6D}"/>
                </a:ext>
              </a:extLst>
            </p:cNvPr>
            <p:cNvSpPr>
              <a:spLocks/>
            </p:cNvSpPr>
            <p:nvPr/>
          </p:nvSpPr>
          <p:spPr bwMode="auto">
            <a:xfrm rot="3608242">
              <a:off x="6536252" y="2729734"/>
              <a:ext cx="170942" cy="37541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" y="687"/>
                </a:cxn>
                <a:cxn ang="0">
                  <a:pos x="312" y="687"/>
                </a:cxn>
                <a:cxn ang="0">
                  <a:pos x="258" y="501"/>
                </a:cxn>
                <a:cxn ang="0">
                  <a:pos x="246" y="345"/>
                </a:cxn>
                <a:cxn ang="0">
                  <a:pos x="261" y="171"/>
                </a:cxn>
                <a:cxn ang="0">
                  <a:pos x="306" y="0"/>
                </a:cxn>
                <a:cxn ang="0">
                  <a:pos x="0" y="0"/>
                </a:cxn>
              </a:cxnLst>
              <a:rect l="0" t="0" r="r" b="b"/>
              <a:pathLst>
                <a:path w="312" h="687">
                  <a:moveTo>
                    <a:pt x="0" y="0"/>
                  </a:moveTo>
                  <a:lnTo>
                    <a:pt x="3" y="687"/>
                  </a:lnTo>
                  <a:lnTo>
                    <a:pt x="312" y="687"/>
                  </a:lnTo>
                  <a:lnTo>
                    <a:pt x="258" y="501"/>
                  </a:lnTo>
                  <a:lnTo>
                    <a:pt x="246" y="345"/>
                  </a:lnTo>
                  <a:lnTo>
                    <a:pt x="261" y="171"/>
                  </a:lnTo>
                  <a:lnTo>
                    <a:pt x="30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FFFF"/>
            </a:solidFill>
            <a:ln w="25400" cmpd="sng">
              <a:solidFill>
                <a:srgbClr val="000000"/>
              </a:solidFill>
              <a:round/>
              <a:headEnd/>
              <a:tailEnd/>
            </a:ln>
          </p:spPr>
          <p:txBody>
            <a:bodyPr lIns="74295" tIns="8890" rIns="74295" bIns="8890"/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6" name="Line 318">
              <a:extLst>
                <a:ext uri="{FF2B5EF4-FFF2-40B4-BE49-F238E27FC236}">
                  <a16:creationId xmlns:a16="http://schemas.microsoft.com/office/drawing/2014/main" id="{D8C9DE5B-C03A-13F0-5F05-2E3F4F3E3A7B}"/>
                </a:ext>
              </a:extLst>
            </p:cNvPr>
            <p:cNvSpPr>
              <a:spLocks noChangeShapeType="1"/>
            </p:cNvSpPr>
            <p:nvPr/>
          </p:nvSpPr>
          <p:spPr bwMode="auto">
            <a:xfrm rot="3608242">
              <a:off x="6580628" y="2643147"/>
              <a:ext cx="0" cy="397623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 lIns="74295" tIns="8890" rIns="74295" bIns="8890"/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7" name="Line 319">
              <a:extLst>
                <a:ext uri="{FF2B5EF4-FFF2-40B4-BE49-F238E27FC236}">
                  <a16:creationId xmlns:a16="http://schemas.microsoft.com/office/drawing/2014/main" id="{71689697-DE61-91E1-2CA6-AAAD8DEB2D7C}"/>
                </a:ext>
              </a:extLst>
            </p:cNvPr>
            <p:cNvSpPr>
              <a:spLocks noChangeShapeType="1"/>
            </p:cNvSpPr>
            <p:nvPr/>
          </p:nvSpPr>
          <p:spPr bwMode="auto">
            <a:xfrm rot="3608242">
              <a:off x="6691750" y="2818647"/>
              <a:ext cx="179822" cy="4443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 lIns="74295" tIns="8890" rIns="74295" bIns="8890"/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8" name="Line 320">
              <a:extLst>
                <a:ext uri="{FF2B5EF4-FFF2-40B4-BE49-F238E27FC236}">
                  <a16:creationId xmlns:a16="http://schemas.microsoft.com/office/drawing/2014/main" id="{2A9C33BF-5193-5BB5-73B0-20D508E44C85}"/>
                </a:ext>
              </a:extLst>
            </p:cNvPr>
            <p:cNvSpPr>
              <a:spLocks noChangeShapeType="1"/>
            </p:cNvSpPr>
            <p:nvPr/>
          </p:nvSpPr>
          <p:spPr bwMode="auto">
            <a:xfrm rot="3608242">
              <a:off x="6365213" y="3007348"/>
              <a:ext cx="190922" cy="4443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 lIns="74295" tIns="8890" rIns="74295" bIns="8890"/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9" name="Arc 321">
              <a:extLst>
                <a:ext uri="{FF2B5EF4-FFF2-40B4-BE49-F238E27FC236}">
                  <a16:creationId xmlns:a16="http://schemas.microsoft.com/office/drawing/2014/main" id="{CBA2ACEC-6122-6312-0D14-09EE56AC540A}"/>
                </a:ext>
              </a:extLst>
            </p:cNvPr>
            <p:cNvSpPr>
              <a:spLocks/>
            </p:cNvSpPr>
            <p:nvPr/>
          </p:nvSpPr>
          <p:spPr bwMode="auto">
            <a:xfrm rot="17136742">
              <a:off x="6500808" y="2878434"/>
              <a:ext cx="495065" cy="513134"/>
            </a:xfrm>
            <a:custGeom>
              <a:avLst/>
              <a:gdLst>
                <a:gd name="G0" fmla="+- 0 0 0"/>
                <a:gd name="G1" fmla="+- 19786 0 0"/>
                <a:gd name="G2" fmla="+- 21600 0 0"/>
                <a:gd name="T0" fmla="*/ 8665 w 19558"/>
                <a:gd name="T1" fmla="*/ 0 h 19786"/>
                <a:gd name="T2" fmla="*/ 19558 w 19558"/>
                <a:gd name="T3" fmla="*/ 10618 h 19786"/>
                <a:gd name="T4" fmla="*/ 0 w 19558"/>
                <a:gd name="T5" fmla="*/ 19786 h 197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558" h="19786" fill="none" extrusionOk="0">
                  <a:moveTo>
                    <a:pt x="8664" y="0"/>
                  </a:moveTo>
                  <a:cubicBezTo>
                    <a:pt x="13463" y="2101"/>
                    <a:pt x="17334" y="5875"/>
                    <a:pt x="19557" y="10618"/>
                  </a:cubicBezTo>
                </a:path>
                <a:path w="19558" h="19786" stroke="0" extrusionOk="0">
                  <a:moveTo>
                    <a:pt x="8664" y="0"/>
                  </a:moveTo>
                  <a:cubicBezTo>
                    <a:pt x="13463" y="2101"/>
                    <a:pt x="17334" y="5875"/>
                    <a:pt x="19557" y="10618"/>
                  </a:cubicBezTo>
                  <a:lnTo>
                    <a:pt x="0" y="19786"/>
                  </a:lnTo>
                  <a:close/>
                </a:path>
              </a:pathLst>
            </a:cu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 lIns="74295" tIns="8890" rIns="74295" bIns="8890"/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10" name="Arc 322">
              <a:extLst>
                <a:ext uri="{FF2B5EF4-FFF2-40B4-BE49-F238E27FC236}">
                  <a16:creationId xmlns:a16="http://schemas.microsoft.com/office/drawing/2014/main" id="{5A3B1E9B-0241-EB88-A28B-6661B864F3D6}"/>
                </a:ext>
              </a:extLst>
            </p:cNvPr>
            <p:cNvSpPr>
              <a:spLocks/>
            </p:cNvSpPr>
            <p:nvPr/>
          </p:nvSpPr>
          <p:spPr bwMode="auto">
            <a:xfrm rot="6271705" flipH="1" flipV="1">
              <a:off x="6398582" y="2652039"/>
              <a:ext cx="350763" cy="357639"/>
            </a:xfrm>
            <a:custGeom>
              <a:avLst/>
              <a:gdLst>
                <a:gd name="G0" fmla="+- 0 0 0"/>
                <a:gd name="G1" fmla="+- 20823 0 0"/>
                <a:gd name="G2" fmla="+- 21600 0 0"/>
                <a:gd name="T0" fmla="*/ 5743 w 20700"/>
                <a:gd name="T1" fmla="*/ 0 h 20823"/>
                <a:gd name="T2" fmla="*/ 20700 w 20700"/>
                <a:gd name="T3" fmla="*/ 14655 h 20823"/>
                <a:gd name="T4" fmla="*/ 0 w 20700"/>
                <a:gd name="T5" fmla="*/ 20823 h 208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700" h="20823" fill="none" extrusionOk="0">
                  <a:moveTo>
                    <a:pt x="5742" y="0"/>
                  </a:moveTo>
                  <a:cubicBezTo>
                    <a:pt x="12921" y="1980"/>
                    <a:pt x="18574" y="7518"/>
                    <a:pt x="20700" y="14654"/>
                  </a:cubicBezTo>
                </a:path>
                <a:path w="20700" h="20823" stroke="0" extrusionOk="0">
                  <a:moveTo>
                    <a:pt x="5742" y="0"/>
                  </a:moveTo>
                  <a:cubicBezTo>
                    <a:pt x="12921" y="1980"/>
                    <a:pt x="18574" y="7518"/>
                    <a:pt x="20700" y="14654"/>
                  </a:cubicBezTo>
                  <a:lnTo>
                    <a:pt x="0" y="20823"/>
                  </a:lnTo>
                  <a:close/>
                </a:path>
              </a:pathLst>
            </a:cu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 lIns="74295" tIns="8890" rIns="74295" bIns="8890"/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11" name="Arc 323">
              <a:extLst>
                <a:ext uri="{FF2B5EF4-FFF2-40B4-BE49-F238E27FC236}">
                  <a16:creationId xmlns:a16="http://schemas.microsoft.com/office/drawing/2014/main" id="{56A88E06-F0A7-1052-F4A8-3761D8518BDB}"/>
                </a:ext>
              </a:extLst>
            </p:cNvPr>
            <p:cNvSpPr>
              <a:spLocks/>
            </p:cNvSpPr>
            <p:nvPr/>
          </p:nvSpPr>
          <p:spPr bwMode="auto">
            <a:xfrm rot="6271705">
              <a:off x="6311948" y="2521057"/>
              <a:ext cx="348543" cy="357639"/>
            </a:xfrm>
            <a:custGeom>
              <a:avLst/>
              <a:gdLst>
                <a:gd name="G0" fmla="+- 0 0 0"/>
                <a:gd name="G1" fmla="+- 20823 0 0"/>
                <a:gd name="G2" fmla="+- 21600 0 0"/>
                <a:gd name="T0" fmla="*/ 5743 w 20700"/>
                <a:gd name="T1" fmla="*/ 0 h 20823"/>
                <a:gd name="T2" fmla="*/ 20700 w 20700"/>
                <a:gd name="T3" fmla="*/ 14655 h 20823"/>
                <a:gd name="T4" fmla="*/ 0 w 20700"/>
                <a:gd name="T5" fmla="*/ 20823 h 208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700" h="20823" fill="none" extrusionOk="0">
                  <a:moveTo>
                    <a:pt x="5742" y="0"/>
                  </a:moveTo>
                  <a:cubicBezTo>
                    <a:pt x="12921" y="1980"/>
                    <a:pt x="18574" y="7518"/>
                    <a:pt x="20700" y="14654"/>
                  </a:cubicBezTo>
                </a:path>
                <a:path w="20700" h="20823" stroke="0" extrusionOk="0">
                  <a:moveTo>
                    <a:pt x="5742" y="0"/>
                  </a:moveTo>
                  <a:cubicBezTo>
                    <a:pt x="12921" y="1980"/>
                    <a:pt x="18574" y="7518"/>
                    <a:pt x="20700" y="14654"/>
                  </a:cubicBezTo>
                  <a:lnTo>
                    <a:pt x="0" y="20823"/>
                  </a:lnTo>
                  <a:close/>
                </a:path>
              </a:pathLst>
            </a:cu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 lIns="74295" tIns="8890" rIns="74295" bIns="8890"/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12" name="Arc 324">
              <a:extLst>
                <a:ext uri="{FF2B5EF4-FFF2-40B4-BE49-F238E27FC236}">
                  <a16:creationId xmlns:a16="http://schemas.microsoft.com/office/drawing/2014/main" id="{F63C7878-886E-9CA0-0345-FAAC18E52FAB}"/>
                </a:ext>
              </a:extLst>
            </p:cNvPr>
            <p:cNvSpPr>
              <a:spLocks/>
            </p:cNvSpPr>
            <p:nvPr/>
          </p:nvSpPr>
          <p:spPr bwMode="auto">
            <a:xfrm rot="6271705">
              <a:off x="6349647" y="2501143"/>
              <a:ext cx="135421" cy="137724"/>
            </a:xfrm>
            <a:custGeom>
              <a:avLst/>
              <a:gdLst>
                <a:gd name="G0" fmla="+- 0 0 0"/>
                <a:gd name="G1" fmla="+- 20823 0 0"/>
                <a:gd name="G2" fmla="+- 21600 0 0"/>
                <a:gd name="T0" fmla="*/ 5743 w 20700"/>
                <a:gd name="T1" fmla="*/ 0 h 20823"/>
                <a:gd name="T2" fmla="*/ 20700 w 20700"/>
                <a:gd name="T3" fmla="*/ 14655 h 20823"/>
                <a:gd name="T4" fmla="*/ 0 w 20700"/>
                <a:gd name="T5" fmla="*/ 20823 h 208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700" h="20823" fill="none" extrusionOk="0">
                  <a:moveTo>
                    <a:pt x="5742" y="0"/>
                  </a:moveTo>
                  <a:cubicBezTo>
                    <a:pt x="12921" y="1980"/>
                    <a:pt x="18574" y="7518"/>
                    <a:pt x="20700" y="14654"/>
                  </a:cubicBezTo>
                </a:path>
                <a:path w="20700" h="20823" stroke="0" extrusionOk="0">
                  <a:moveTo>
                    <a:pt x="5742" y="0"/>
                  </a:moveTo>
                  <a:cubicBezTo>
                    <a:pt x="12921" y="1980"/>
                    <a:pt x="18574" y="7518"/>
                    <a:pt x="20700" y="14654"/>
                  </a:cubicBezTo>
                  <a:lnTo>
                    <a:pt x="0" y="20823"/>
                  </a:lnTo>
                  <a:close/>
                </a:path>
              </a:pathLst>
            </a:cu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 lIns="74295" tIns="8890" rIns="74295" bIns="8890"/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13" name="Arc 325">
              <a:extLst>
                <a:ext uri="{FF2B5EF4-FFF2-40B4-BE49-F238E27FC236}">
                  <a16:creationId xmlns:a16="http://schemas.microsoft.com/office/drawing/2014/main" id="{E7764963-4AA5-45BD-ECF9-82075730C500}"/>
                </a:ext>
              </a:extLst>
            </p:cNvPr>
            <p:cNvSpPr>
              <a:spLocks/>
            </p:cNvSpPr>
            <p:nvPr/>
          </p:nvSpPr>
          <p:spPr bwMode="auto">
            <a:xfrm rot="6271705" flipH="1" flipV="1">
              <a:off x="6420731" y="2612143"/>
              <a:ext cx="137641" cy="142167"/>
            </a:xfrm>
            <a:custGeom>
              <a:avLst/>
              <a:gdLst>
                <a:gd name="G0" fmla="+- 0 0 0"/>
                <a:gd name="G1" fmla="+- 20823 0 0"/>
                <a:gd name="G2" fmla="+- 21600 0 0"/>
                <a:gd name="T0" fmla="*/ 5743 w 20700"/>
                <a:gd name="T1" fmla="*/ 0 h 20823"/>
                <a:gd name="T2" fmla="*/ 20700 w 20700"/>
                <a:gd name="T3" fmla="*/ 14655 h 20823"/>
                <a:gd name="T4" fmla="*/ 0 w 20700"/>
                <a:gd name="T5" fmla="*/ 20823 h 208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700" h="20823" fill="none" extrusionOk="0">
                  <a:moveTo>
                    <a:pt x="5742" y="0"/>
                  </a:moveTo>
                  <a:cubicBezTo>
                    <a:pt x="12921" y="1980"/>
                    <a:pt x="18574" y="7518"/>
                    <a:pt x="20700" y="14654"/>
                  </a:cubicBezTo>
                </a:path>
                <a:path w="20700" h="20823" stroke="0" extrusionOk="0">
                  <a:moveTo>
                    <a:pt x="5742" y="0"/>
                  </a:moveTo>
                  <a:cubicBezTo>
                    <a:pt x="12921" y="1980"/>
                    <a:pt x="18574" y="7518"/>
                    <a:pt x="20700" y="14654"/>
                  </a:cubicBezTo>
                  <a:lnTo>
                    <a:pt x="0" y="20823"/>
                  </a:lnTo>
                  <a:close/>
                </a:path>
              </a:pathLst>
            </a:cu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 lIns="74295" tIns="8890" rIns="74295" bIns="8890"/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14" name="Line 326">
              <a:extLst>
                <a:ext uri="{FF2B5EF4-FFF2-40B4-BE49-F238E27FC236}">
                  <a16:creationId xmlns:a16="http://schemas.microsoft.com/office/drawing/2014/main" id="{38385CA0-4E3B-F4F3-1D8C-E1986A440E9D}"/>
                </a:ext>
              </a:extLst>
            </p:cNvPr>
            <p:cNvSpPr>
              <a:spLocks noChangeShapeType="1"/>
            </p:cNvSpPr>
            <p:nvPr/>
          </p:nvSpPr>
          <p:spPr bwMode="auto">
            <a:xfrm rot="7200911">
              <a:off x="5916441" y="2105864"/>
              <a:ext cx="0" cy="522019"/>
            </a:xfrm>
            <a:prstGeom prst="line">
              <a:avLst/>
            </a:prstGeom>
            <a:noFill/>
            <a:ln w="50800">
              <a:solidFill>
                <a:srgbClr val="339933"/>
              </a:solidFill>
              <a:round/>
              <a:headEnd/>
              <a:tailEnd/>
            </a:ln>
            <a:effectLst/>
          </p:spPr>
          <p:txBody>
            <a:bodyPr lIns="74295" tIns="8890" rIns="74295" bIns="8890"/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15" name="Line 327">
              <a:extLst>
                <a:ext uri="{FF2B5EF4-FFF2-40B4-BE49-F238E27FC236}">
                  <a16:creationId xmlns:a16="http://schemas.microsoft.com/office/drawing/2014/main" id="{F2B7D8F5-6E7D-13BE-CB0C-74F224687D20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4421194">
              <a:off x="6587292" y="2119186"/>
              <a:ext cx="0" cy="515355"/>
            </a:xfrm>
            <a:prstGeom prst="line">
              <a:avLst/>
            </a:prstGeom>
            <a:noFill/>
            <a:ln w="50800">
              <a:solidFill>
                <a:srgbClr val="339933"/>
              </a:solidFill>
              <a:round/>
              <a:headEnd/>
              <a:tailEnd/>
            </a:ln>
            <a:effectLst/>
          </p:spPr>
          <p:txBody>
            <a:bodyPr lIns="74295" tIns="8890" rIns="74295" bIns="8890"/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116" name="Group 328">
              <a:extLst>
                <a:ext uri="{FF2B5EF4-FFF2-40B4-BE49-F238E27FC236}">
                  <a16:creationId xmlns:a16="http://schemas.microsoft.com/office/drawing/2014/main" id="{0BE7F139-9ACC-ECEB-9423-04F48D6AF7BC}"/>
                </a:ext>
              </a:extLst>
            </p:cNvPr>
            <p:cNvGrpSpPr>
              <a:grpSpLocks/>
            </p:cNvGrpSpPr>
            <p:nvPr/>
          </p:nvGrpSpPr>
          <p:grpSpPr bwMode="auto">
            <a:xfrm rot="14454207">
              <a:off x="6773954" y="2128167"/>
              <a:ext cx="226442" cy="179930"/>
              <a:chOff x="5504" y="8144"/>
              <a:chExt cx="291" cy="236"/>
            </a:xfrm>
            <a:solidFill>
              <a:srgbClr val="0066FF"/>
            </a:solidFill>
          </p:grpSpPr>
          <p:sp>
            <p:nvSpPr>
              <p:cNvPr id="190" name="Rectangle 329">
                <a:extLst>
                  <a:ext uri="{FF2B5EF4-FFF2-40B4-BE49-F238E27FC236}">
                    <a16:creationId xmlns:a16="http://schemas.microsoft.com/office/drawing/2014/main" id="{35DF58AF-7001-6A48-798C-20F7030A086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77" y="8233"/>
                <a:ext cx="155" cy="147"/>
              </a:xfrm>
              <a:prstGeom prst="rect">
                <a:avLst/>
              </a:prstGeom>
              <a:grpFill/>
              <a:ln w="254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74295" tIns="8890" rIns="74295" bIns="8890"/>
              <a:lstStyle/>
              <a:p>
                <a:pPr marL="0" marR="0" lvl="0" indent="0" algn="l" defTabSz="4572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1" name="Rectangle 330">
                <a:extLst>
                  <a:ext uri="{FF2B5EF4-FFF2-40B4-BE49-F238E27FC236}">
                    <a16:creationId xmlns:a16="http://schemas.microsoft.com/office/drawing/2014/main" id="{DF8CF007-8C29-08E2-3684-217ADBCFAE7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04" y="8144"/>
                <a:ext cx="291" cy="106"/>
              </a:xfrm>
              <a:prstGeom prst="rect">
                <a:avLst/>
              </a:prstGeom>
              <a:grpFill/>
              <a:ln w="254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74295" tIns="8890" rIns="74295" bIns="8890"/>
              <a:lstStyle/>
              <a:p>
                <a:pPr marL="0" marR="0" lvl="0" indent="0" algn="l" defTabSz="4572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17" name="Group 331">
              <a:extLst>
                <a:ext uri="{FF2B5EF4-FFF2-40B4-BE49-F238E27FC236}">
                  <a16:creationId xmlns:a16="http://schemas.microsoft.com/office/drawing/2014/main" id="{516CBC30-8F03-AFCA-5AA1-2188C0BC5A59}"/>
                </a:ext>
              </a:extLst>
            </p:cNvPr>
            <p:cNvGrpSpPr>
              <a:grpSpLocks/>
            </p:cNvGrpSpPr>
            <p:nvPr/>
          </p:nvGrpSpPr>
          <p:grpSpPr bwMode="auto">
            <a:xfrm rot="7200911">
              <a:off x="5525549" y="2112628"/>
              <a:ext cx="219782" cy="177709"/>
              <a:chOff x="5504" y="8144"/>
              <a:chExt cx="291" cy="236"/>
            </a:xfrm>
            <a:solidFill>
              <a:srgbClr val="0066FF"/>
            </a:solidFill>
          </p:grpSpPr>
          <p:sp>
            <p:nvSpPr>
              <p:cNvPr id="188" name="Rectangle 332">
                <a:extLst>
                  <a:ext uri="{FF2B5EF4-FFF2-40B4-BE49-F238E27FC236}">
                    <a16:creationId xmlns:a16="http://schemas.microsoft.com/office/drawing/2014/main" id="{BEED1A0E-C994-1D29-D160-2EFC5E14E73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77" y="8233"/>
                <a:ext cx="155" cy="147"/>
              </a:xfrm>
              <a:prstGeom prst="rect">
                <a:avLst/>
              </a:prstGeom>
              <a:grpFill/>
              <a:ln w="254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74295" tIns="8890" rIns="74295" bIns="8890"/>
              <a:lstStyle/>
              <a:p>
                <a:pPr marL="0" marR="0" lvl="0" indent="0" algn="l" defTabSz="4572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9" name="Rectangle 333">
                <a:extLst>
                  <a:ext uri="{FF2B5EF4-FFF2-40B4-BE49-F238E27FC236}">
                    <a16:creationId xmlns:a16="http://schemas.microsoft.com/office/drawing/2014/main" id="{5670F110-A006-B441-2ED7-A22B8F1828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04" y="8144"/>
                <a:ext cx="291" cy="106"/>
              </a:xfrm>
              <a:prstGeom prst="rect">
                <a:avLst/>
              </a:prstGeom>
              <a:grpFill/>
              <a:ln w="254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74295" tIns="8890" rIns="74295" bIns="8890"/>
              <a:lstStyle/>
              <a:p>
                <a:pPr marL="0" marR="0" lvl="0" indent="0" algn="l" defTabSz="4572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118" name="Rectangle 334">
              <a:extLst>
                <a:ext uri="{FF2B5EF4-FFF2-40B4-BE49-F238E27FC236}">
                  <a16:creationId xmlns:a16="http://schemas.microsoft.com/office/drawing/2014/main" id="{B0636ACB-7912-DB2F-9955-CD71E859313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772871">
              <a:off x="6205218" y="2086041"/>
              <a:ext cx="46649" cy="350763"/>
            </a:xfrm>
            <a:prstGeom prst="rect">
              <a:avLst/>
            </a:prstGeom>
            <a:solidFill>
              <a:srgbClr val="00FFFF"/>
            </a:solidFill>
            <a:ln w="25400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74295" tIns="8890" rIns="74295" bIns="8890"/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19" name="Rectangle 335">
              <a:extLst>
                <a:ext uri="{FF2B5EF4-FFF2-40B4-BE49-F238E27FC236}">
                  <a16:creationId xmlns:a16="http://schemas.microsoft.com/office/drawing/2014/main" id="{CFC9F7BE-0638-E2B0-EB56-6FA130BB1DE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9880221">
              <a:off x="6114142" y="2379084"/>
              <a:ext cx="37763" cy="175382"/>
            </a:xfrm>
            <a:prstGeom prst="rect">
              <a:avLst/>
            </a:prstGeom>
            <a:solidFill>
              <a:srgbClr val="00FFFF"/>
            </a:solidFill>
            <a:ln w="25400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74295" tIns="8890" rIns="74295" bIns="8890"/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20" name="Rectangle 336">
              <a:extLst>
                <a:ext uri="{FF2B5EF4-FFF2-40B4-BE49-F238E27FC236}">
                  <a16:creationId xmlns:a16="http://schemas.microsoft.com/office/drawing/2014/main" id="{2EB7B7D4-24AA-665F-FAD9-6C7C1DE8CD8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1736470">
              <a:off x="6358492" y="2385744"/>
              <a:ext cx="37763" cy="175382"/>
            </a:xfrm>
            <a:prstGeom prst="rect">
              <a:avLst/>
            </a:prstGeom>
            <a:solidFill>
              <a:srgbClr val="00FFFF"/>
            </a:solidFill>
            <a:ln w="25400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74295" tIns="8890" rIns="74295" bIns="8890"/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21" name="Rectangle 337">
              <a:extLst>
                <a:ext uri="{FF2B5EF4-FFF2-40B4-BE49-F238E27FC236}">
                  <a16:creationId xmlns:a16="http://schemas.microsoft.com/office/drawing/2014/main" id="{45E33A7D-4EB5-702F-DEF1-150E048C1A9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8915710">
              <a:off x="7751284" y="5256232"/>
              <a:ext cx="42206" cy="175382"/>
            </a:xfrm>
            <a:prstGeom prst="rect">
              <a:avLst/>
            </a:prstGeom>
            <a:solidFill>
              <a:srgbClr val="00CCFF"/>
            </a:solidFill>
            <a:ln w="25400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74295" tIns="8890" rIns="74295" bIns="8890"/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22" name="Rectangle 338">
              <a:extLst>
                <a:ext uri="{FF2B5EF4-FFF2-40B4-BE49-F238E27FC236}">
                  <a16:creationId xmlns:a16="http://schemas.microsoft.com/office/drawing/2014/main" id="{680805BC-E6FE-FDDE-2B6E-A32A29870BE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7059460">
              <a:off x="7875691" y="5049717"/>
              <a:ext cx="37740" cy="175487"/>
            </a:xfrm>
            <a:prstGeom prst="rect">
              <a:avLst/>
            </a:prstGeom>
            <a:solidFill>
              <a:srgbClr val="00CCFF"/>
            </a:solidFill>
            <a:ln w="25400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74295" tIns="8890" rIns="74295" bIns="8890"/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23" name="Rectangle 339">
              <a:extLst>
                <a:ext uri="{FF2B5EF4-FFF2-40B4-BE49-F238E27FC236}">
                  <a16:creationId xmlns:a16="http://schemas.microsoft.com/office/drawing/2014/main" id="{83ADD6D4-FE2F-56D4-05E1-6F3FC558588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7952111">
              <a:off x="8006754" y="5147345"/>
              <a:ext cx="46620" cy="350975"/>
            </a:xfrm>
            <a:prstGeom prst="rect">
              <a:avLst/>
            </a:prstGeom>
            <a:solidFill>
              <a:srgbClr val="00CCFF"/>
            </a:solidFill>
            <a:ln w="25400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74295" tIns="8890" rIns="74295" bIns="8890"/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24" name="Line 340">
              <a:extLst>
                <a:ext uri="{FF2B5EF4-FFF2-40B4-BE49-F238E27FC236}">
                  <a16:creationId xmlns:a16="http://schemas.microsoft.com/office/drawing/2014/main" id="{516559E9-D554-A1B5-CB3B-991DBF27E3CC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4380151" flipV="1">
              <a:off x="7307429" y="5320612"/>
              <a:ext cx="1383073" cy="0"/>
            </a:xfrm>
            <a:prstGeom prst="line">
              <a:avLst/>
            </a:prstGeom>
            <a:noFill/>
            <a:ln w="50800">
              <a:solidFill>
                <a:srgbClr val="339933"/>
              </a:solidFill>
              <a:round/>
              <a:headEnd/>
              <a:tailEnd/>
            </a:ln>
          </p:spPr>
          <p:txBody>
            <a:bodyPr lIns="74295" tIns="8890" rIns="74295" bIns="8890"/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25" name="Rectangle 341">
              <a:extLst>
                <a:ext uri="{FF2B5EF4-FFF2-40B4-BE49-F238E27FC236}">
                  <a16:creationId xmlns:a16="http://schemas.microsoft.com/office/drawing/2014/main" id="{915117B1-0144-4CF3-8D92-2B3DA4A16CC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4380151">
              <a:off x="8100144" y="5704620"/>
              <a:ext cx="352983" cy="184373"/>
            </a:xfrm>
            <a:prstGeom prst="rect">
              <a:avLst/>
            </a:prstGeom>
            <a:solidFill>
              <a:srgbClr val="0066FF"/>
            </a:solidFill>
            <a:ln w="25400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74295" tIns="8890" rIns="74295" bIns="8890"/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26" name="Freeform 342">
              <a:extLst>
                <a:ext uri="{FF2B5EF4-FFF2-40B4-BE49-F238E27FC236}">
                  <a16:creationId xmlns:a16="http://schemas.microsoft.com/office/drawing/2014/main" id="{BCAE5D2F-2CC7-0C4A-4A06-667E0219AA9E}"/>
                </a:ext>
              </a:extLst>
            </p:cNvPr>
            <p:cNvSpPr>
              <a:spLocks/>
            </p:cNvSpPr>
            <p:nvPr/>
          </p:nvSpPr>
          <p:spPr bwMode="auto">
            <a:xfrm rot="14380151">
              <a:off x="7764636" y="4912086"/>
              <a:ext cx="77701" cy="139946"/>
            </a:xfrm>
            <a:custGeom>
              <a:avLst/>
              <a:gdLst/>
              <a:ahLst/>
              <a:cxnLst>
                <a:cxn ang="0">
                  <a:pos x="23" y="13"/>
                </a:cxn>
                <a:cxn ang="0">
                  <a:pos x="164" y="16"/>
                </a:cxn>
                <a:cxn ang="0">
                  <a:pos x="140" y="109"/>
                </a:cxn>
                <a:cxn ang="0">
                  <a:pos x="143" y="226"/>
                </a:cxn>
                <a:cxn ang="0">
                  <a:pos x="173" y="307"/>
                </a:cxn>
                <a:cxn ang="0">
                  <a:pos x="113" y="328"/>
                </a:cxn>
                <a:cxn ang="0">
                  <a:pos x="29" y="322"/>
                </a:cxn>
                <a:cxn ang="0">
                  <a:pos x="23" y="298"/>
                </a:cxn>
                <a:cxn ang="0">
                  <a:pos x="53" y="214"/>
                </a:cxn>
                <a:cxn ang="0">
                  <a:pos x="53" y="115"/>
                </a:cxn>
                <a:cxn ang="0">
                  <a:pos x="23" y="37"/>
                </a:cxn>
                <a:cxn ang="0">
                  <a:pos x="23" y="13"/>
                </a:cxn>
              </a:cxnLst>
              <a:rect l="0" t="0" r="r" b="b"/>
              <a:pathLst>
                <a:path w="183" h="331">
                  <a:moveTo>
                    <a:pt x="23" y="13"/>
                  </a:moveTo>
                  <a:cubicBezTo>
                    <a:pt x="46" y="10"/>
                    <a:pt x="145" y="0"/>
                    <a:pt x="164" y="16"/>
                  </a:cubicBezTo>
                  <a:cubicBezTo>
                    <a:pt x="183" y="32"/>
                    <a:pt x="143" y="74"/>
                    <a:pt x="140" y="109"/>
                  </a:cubicBezTo>
                  <a:cubicBezTo>
                    <a:pt x="137" y="144"/>
                    <a:pt x="138" y="193"/>
                    <a:pt x="143" y="226"/>
                  </a:cubicBezTo>
                  <a:cubicBezTo>
                    <a:pt x="148" y="259"/>
                    <a:pt x="178" y="290"/>
                    <a:pt x="173" y="307"/>
                  </a:cubicBezTo>
                  <a:cubicBezTo>
                    <a:pt x="168" y="324"/>
                    <a:pt x="137" y="325"/>
                    <a:pt x="113" y="328"/>
                  </a:cubicBezTo>
                  <a:cubicBezTo>
                    <a:pt x="89" y="331"/>
                    <a:pt x="44" y="327"/>
                    <a:pt x="29" y="322"/>
                  </a:cubicBezTo>
                  <a:cubicBezTo>
                    <a:pt x="14" y="317"/>
                    <a:pt x="19" y="316"/>
                    <a:pt x="23" y="298"/>
                  </a:cubicBezTo>
                  <a:cubicBezTo>
                    <a:pt x="27" y="280"/>
                    <a:pt x="48" y="244"/>
                    <a:pt x="53" y="214"/>
                  </a:cubicBezTo>
                  <a:cubicBezTo>
                    <a:pt x="58" y="184"/>
                    <a:pt x="58" y="144"/>
                    <a:pt x="53" y="115"/>
                  </a:cubicBezTo>
                  <a:cubicBezTo>
                    <a:pt x="48" y="86"/>
                    <a:pt x="28" y="53"/>
                    <a:pt x="23" y="37"/>
                  </a:cubicBezTo>
                  <a:cubicBezTo>
                    <a:pt x="18" y="21"/>
                    <a:pt x="0" y="16"/>
                    <a:pt x="23" y="13"/>
                  </a:cubicBezTo>
                  <a:close/>
                </a:path>
              </a:pathLst>
            </a:custGeom>
            <a:solidFill>
              <a:srgbClr val="00FFFF"/>
            </a:solidFill>
            <a:ln w="25400" cmpd="sng">
              <a:solidFill>
                <a:srgbClr val="000000"/>
              </a:solidFill>
              <a:round/>
              <a:headEnd/>
              <a:tailEnd/>
            </a:ln>
          </p:spPr>
          <p:txBody>
            <a:bodyPr lIns="74295" tIns="8890" rIns="74295" bIns="8890"/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27" name="Line 343">
              <a:extLst>
                <a:ext uri="{FF2B5EF4-FFF2-40B4-BE49-F238E27FC236}">
                  <a16:creationId xmlns:a16="http://schemas.microsoft.com/office/drawing/2014/main" id="{1089944F-3E78-8976-CCB4-7FB30520A24A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4380151">
              <a:off x="7713542" y="5014248"/>
              <a:ext cx="68821" cy="4443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 lIns="74295" tIns="8890" rIns="74295" bIns="8890"/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28" name="Line 344">
              <a:extLst>
                <a:ext uri="{FF2B5EF4-FFF2-40B4-BE49-F238E27FC236}">
                  <a16:creationId xmlns:a16="http://schemas.microsoft.com/office/drawing/2014/main" id="{63E5B655-07FB-D01F-EAF9-8B1601A6F834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4380151">
              <a:off x="7826830" y="4949869"/>
              <a:ext cx="64381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 lIns="74295" tIns="8890" rIns="74295" bIns="8890"/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129" name="Group 345">
              <a:extLst>
                <a:ext uri="{FF2B5EF4-FFF2-40B4-BE49-F238E27FC236}">
                  <a16:creationId xmlns:a16="http://schemas.microsoft.com/office/drawing/2014/main" id="{398ADFEC-CF9E-D5AD-BCC8-D3398B820509}"/>
                </a:ext>
              </a:extLst>
            </p:cNvPr>
            <p:cNvGrpSpPr>
              <a:grpSpLocks/>
            </p:cNvGrpSpPr>
            <p:nvPr/>
          </p:nvGrpSpPr>
          <p:grpSpPr bwMode="auto">
            <a:xfrm rot="14380151">
              <a:off x="7231665" y="4268172"/>
              <a:ext cx="592746" cy="497584"/>
              <a:chOff x="4785" y="11039"/>
              <a:chExt cx="829" cy="688"/>
            </a:xfrm>
          </p:grpSpPr>
          <p:sp>
            <p:nvSpPr>
              <p:cNvPr id="183" name="Freeform 346">
                <a:extLst>
                  <a:ext uri="{FF2B5EF4-FFF2-40B4-BE49-F238E27FC236}">
                    <a16:creationId xmlns:a16="http://schemas.microsoft.com/office/drawing/2014/main" id="{901519D9-0C1D-96CA-FBA4-3B1A10685A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00" y="11132"/>
                <a:ext cx="233" cy="5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" y="687"/>
                  </a:cxn>
                  <a:cxn ang="0">
                    <a:pos x="312" y="687"/>
                  </a:cxn>
                  <a:cxn ang="0">
                    <a:pos x="258" y="501"/>
                  </a:cxn>
                  <a:cxn ang="0">
                    <a:pos x="246" y="345"/>
                  </a:cxn>
                  <a:cxn ang="0">
                    <a:pos x="261" y="171"/>
                  </a:cxn>
                  <a:cxn ang="0">
                    <a:pos x="306" y="0"/>
                  </a:cxn>
                  <a:cxn ang="0">
                    <a:pos x="0" y="0"/>
                  </a:cxn>
                </a:cxnLst>
                <a:rect l="0" t="0" r="r" b="b"/>
                <a:pathLst>
                  <a:path w="312" h="687">
                    <a:moveTo>
                      <a:pt x="0" y="0"/>
                    </a:moveTo>
                    <a:lnTo>
                      <a:pt x="3" y="687"/>
                    </a:lnTo>
                    <a:lnTo>
                      <a:pt x="312" y="687"/>
                    </a:lnTo>
                    <a:lnTo>
                      <a:pt x="258" y="501"/>
                    </a:lnTo>
                    <a:lnTo>
                      <a:pt x="246" y="345"/>
                    </a:lnTo>
                    <a:lnTo>
                      <a:pt x="261" y="171"/>
                    </a:lnTo>
                    <a:lnTo>
                      <a:pt x="306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CCFF"/>
              </a:solidFill>
              <a:ln w="25400" cmpd="sng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74295" tIns="8890" rIns="74295" bIns="8890"/>
              <a:lstStyle/>
              <a:p>
                <a:pPr marL="0" marR="0" lvl="0" indent="0" algn="l" defTabSz="4572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4" name="Line 347">
                <a:extLst>
                  <a:ext uri="{FF2B5EF4-FFF2-40B4-BE49-F238E27FC236}">
                    <a16:creationId xmlns:a16="http://schemas.microsoft.com/office/drawing/2014/main" id="{CF0A9782-151C-8618-18B0-6306888F62F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798" y="11113"/>
                <a:ext cx="1" cy="549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74295" tIns="8890" rIns="74295" bIns="8890"/>
              <a:lstStyle/>
              <a:p>
                <a:pPr marL="0" marR="0" lvl="0" indent="0" algn="l" defTabSz="4572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5" name="Line 348">
                <a:extLst>
                  <a:ext uri="{FF2B5EF4-FFF2-40B4-BE49-F238E27FC236}">
                    <a16:creationId xmlns:a16="http://schemas.microsoft.com/office/drawing/2014/main" id="{D6EDED45-41D6-3BE2-0B16-90DE90E9A12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787" y="11129"/>
                <a:ext cx="250" cy="2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74295" tIns="8890" rIns="74295" bIns="8890"/>
              <a:lstStyle/>
              <a:p>
                <a:pPr marL="0" marR="0" lvl="0" indent="0" algn="l" defTabSz="4572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6" name="Line 349">
                <a:extLst>
                  <a:ext uri="{FF2B5EF4-FFF2-40B4-BE49-F238E27FC236}">
                    <a16:creationId xmlns:a16="http://schemas.microsoft.com/office/drawing/2014/main" id="{242B23D5-ADC9-493F-3369-9EA2A7A1416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785" y="11645"/>
                <a:ext cx="259" cy="2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74295" tIns="8890" rIns="74295" bIns="8890"/>
              <a:lstStyle/>
              <a:p>
                <a:pPr marL="0" marR="0" lvl="0" indent="0" algn="l" defTabSz="4572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7" name="Arc 350">
                <a:extLst>
                  <a:ext uri="{FF2B5EF4-FFF2-40B4-BE49-F238E27FC236}">
                    <a16:creationId xmlns:a16="http://schemas.microsoft.com/office/drawing/2014/main" id="{B443DE57-FBB8-804A-C949-AE264106260C}"/>
                  </a:ext>
                </a:extLst>
              </p:cNvPr>
              <p:cNvSpPr>
                <a:spLocks/>
              </p:cNvSpPr>
              <p:nvPr/>
            </p:nvSpPr>
            <p:spPr bwMode="auto">
              <a:xfrm rot="35128499">
                <a:off x="4917" y="11030"/>
                <a:ext cx="688" cy="706"/>
              </a:xfrm>
              <a:custGeom>
                <a:avLst/>
                <a:gdLst>
                  <a:gd name="G0" fmla="+- 0 0 0"/>
                  <a:gd name="G1" fmla="+- 19786 0 0"/>
                  <a:gd name="G2" fmla="+- 21600 0 0"/>
                  <a:gd name="T0" fmla="*/ 8665 w 19558"/>
                  <a:gd name="T1" fmla="*/ 0 h 19786"/>
                  <a:gd name="T2" fmla="*/ 19558 w 19558"/>
                  <a:gd name="T3" fmla="*/ 10618 h 19786"/>
                  <a:gd name="T4" fmla="*/ 0 w 19558"/>
                  <a:gd name="T5" fmla="*/ 19786 h 197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9558" h="19786" fill="none" extrusionOk="0">
                    <a:moveTo>
                      <a:pt x="8664" y="0"/>
                    </a:moveTo>
                    <a:cubicBezTo>
                      <a:pt x="13463" y="2101"/>
                      <a:pt x="17334" y="5875"/>
                      <a:pt x="19557" y="10618"/>
                    </a:cubicBezTo>
                  </a:path>
                  <a:path w="19558" h="19786" stroke="0" extrusionOk="0">
                    <a:moveTo>
                      <a:pt x="8664" y="0"/>
                    </a:moveTo>
                    <a:cubicBezTo>
                      <a:pt x="13463" y="2101"/>
                      <a:pt x="17334" y="5875"/>
                      <a:pt x="19557" y="10618"/>
                    </a:cubicBezTo>
                    <a:lnTo>
                      <a:pt x="0" y="19786"/>
                    </a:lnTo>
                    <a:close/>
                  </a:path>
                </a:pathLst>
              </a:cu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74295" tIns="8890" rIns="74295" bIns="8890"/>
              <a:lstStyle/>
              <a:p>
                <a:pPr marL="0" marR="0" lvl="0" indent="0" algn="l" defTabSz="4572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130" name="Freeform 351">
              <a:extLst>
                <a:ext uri="{FF2B5EF4-FFF2-40B4-BE49-F238E27FC236}">
                  <a16:creationId xmlns:a16="http://schemas.microsoft.com/office/drawing/2014/main" id="{E1856433-A5A1-1447-BBD1-695A7B63D3D0}"/>
                </a:ext>
              </a:extLst>
            </p:cNvPr>
            <p:cNvSpPr>
              <a:spLocks/>
            </p:cNvSpPr>
            <p:nvPr/>
          </p:nvSpPr>
          <p:spPr bwMode="auto">
            <a:xfrm rot="17043615">
              <a:off x="7618067" y="4736682"/>
              <a:ext cx="213122" cy="213250"/>
            </a:xfrm>
            <a:custGeom>
              <a:avLst/>
              <a:gdLst/>
              <a:ahLst/>
              <a:cxnLst>
                <a:cxn ang="0">
                  <a:pos x="8" y="7"/>
                </a:cxn>
                <a:cxn ang="0">
                  <a:pos x="20" y="70"/>
                </a:cxn>
                <a:cxn ang="0">
                  <a:pos x="86" y="142"/>
                </a:cxn>
                <a:cxn ang="0">
                  <a:pos x="155" y="187"/>
                </a:cxn>
                <a:cxn ang="0">
                  <a:pos x="203" y="193"/>
                </a:cxn>
                <a:cxn ang="0">
                  <a:pos x="170" y="118"/>
                </a:cxn>
                <a:cxn ang="0">
                  <a:pos x="116" y="61"/>
                </a:cxn>
                <a:cxn ang="0">
                  <a:pos x="68" y="31"/>
                </a:cxn>
                <a:cxn ang="0">
                  <a:pos x="8" y="7"/>
                </a:cxn>
              </a:cxnLst>
              <a:rect l="0" t="0" r="r" b="b"/>
              <a:pathLst>
                <a:path w="205" h="204">
                  <a:moveTo>
                    <a:pt x="8" y="7"/>
                  </a:moveTo>
                  <a:cubicBezTo>
                    <a:pt x="0" y="14"/>
                    <a:pt x="7" y="47"/>
                    <a:pt x="20" y="70"/>
                  </a:cubicBezTo>
                  <a:cubicBezTo>
                    <a:pt x="33" y="93"/>
                    <a:pt x="64" y="123"/>
                    <a:pt x="86" y="142"/>
                  </a:cubicBezTo>
                  <a:cubicBezTo>
                    <a:pt x="108" y="161"/>
                    <a:pt x="136" y="179"/>
                    <a:pt x="155" y="187"/>
                  </a:cubicBezTo>
                  <a:cubicBezTo>
                    <a:pt x="174" y="195"/>
                    <a:pt x="201" y="204"/>
                    <a:pt x="203" y="193"/>
                  </a:cubicBezTo>
                  <a:cubicBezTo>
                    <a:pt x="205" y="182"/>
                    <a:pt x="184" y="140"/>
                    <a:pt x="170" y="118"/>
                  </a:cubicBezTo>
                  <a:cubicBezTo>
                    <a:pt x="156" y="96"/>
                    <a:pt x="133" y="75"/>
                    <a:pt x="116" y="61"/>
                  </a:cubicBezTo>
                  <a:cubicBezTo>
                    <a:pt x="99" y="47"/>
                    <a:pt x="86" y="39"/>
                    <a:pt x="68" y="31"/>
                  </a:cubicBezTo>
                  <a:cubicBezTo>
                    <a:pt x="50" y="23"/>
                    <a:pt x="16" y="0"/>
                    <a:pt x="8" y="7"/>
                  </a:cubicBezTo>
                  <a:close/>
                </a:path>
              </a:pathLst>
            </a:custGeom>
            <a:solidFill>
              <a:srgbClr val="00FFFF"/>
            </a:solidFill>
            <a:ln w="25400" cmpd="sng">
              <a:solidFill>
                <a:srgbClr val="000000"/>
              </a:solidFill>
              <a:round/>
              <a:headEnd/>
              <a:tailEnd/>
            </a:ln>
          </p:spPr>
          <p:txBody>
            <a:bodyPr lIns="74295" tIns="8890" rIns="74295" bIns="8890"/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31" name="Freeform 352">
              <a:extLst>
                <a:ext uri="{FF2B5EF4-FFF2-40B4-BE49-F238E27FC236}">
                  <a16:creationId xmlns:a16="http://schemas.microsoft.com/office/drawing/2014/main" id="{57FEEC45-7700-6947-4B59-CF5AAB767FE6}"/>
                </a:ext>
              </a:extLst>
            </p:cNvPr>
            <p:cNvSpPr>
              <a:spLocks/>
            </p:cNvSpPr>
            <p:nvPr/>
          </p:nvSpPr>
          <p:spPr bwMode="auto">
            <a:xfrm rot="14380151">
              <a:off x="7489298" y="4721138"/>
              <a:ext cx="446224" cy="226579"/>
            </a:xfrm>
            <a:custGeom>
              <a:avLst/>
              <a:gdLst/>
              <a:ahLst/>
              <a:cxnLst>
                <a:cxn ang="0">
                  <a:pos x="23" y="176"/>
                </a:cxn>
                <a:cxn ang="0">
                  <a:pos x="59" y="177"/>
                </a:cxn>
                <a:cxn ang="0">
                  <a:pos x="143" y="171"/>
                </a:cxn>
                <a:cxn ang="0">
                  <a:pos x="203" y="147"/>
                </a:cxn>
                <a:cxn ang="0">
                  <a:pos x="269" y="111"/>
                </a:cxn>
                <a:cxn ang="0">
                  <a:pos x="311" y="87"/>
                </a:cxn>
                <a:cxn ang="0">
                  <a:pos x="353" y="60"/>
                </a:cxn>
                <a:cxn ang="0">
                  <a:pos x="376" y="8"/>
                </a:cxn>
                <a:cxn ang="0">
                  <a:pos x="400" y="14"/>
                </a:cxn>
                <a:cxn ang="0">
                  <a:pos x="478" y="20"/>
                </a:cxn>
                <a:cxn ang="0">
                  <a:pos x="544" y="23"/>
                </a:cxn>
                <a:cxn ang="0">
                  <a:pos x="738" y="38"/>
                </a:cxn>
                <a:cxn ang="0">
                  <a:pos x="822" y="47"/>
                </a:cxn>
                <a:cxn ang="0">
                  <a:pos x="816" y="77"/>
                </a:cxn>
                <a:cxn ang="0">
                  <a:pos x="816" y="122"/>
                </a:cxn>
                <a:cxn ang="0">
                  <a:pos x="813" y="173"/>
                </a:cxn>
                <a:cxn ang="0">
                  <a:pos x="813" y="239"/>
                </a:cxn>
                <a:cxn ang="0">
                  <a:pos x="813" y="290"/>
                </a:cxn>
                <a:cxn ang="0">
                  <a:pos x="825" y="347"/>
                </a:cxn>
                <a:cxn ang="0">
                  <a:pos x="830" y="377"/>
                </a:cxn>
                <a:cxn ang="0">
                  <a:pos x="810" y="386"/>
                </a:cxn>
                <a:cxn ang="0">
                  <a:pos x="735" y="392"/>
                </a:cxn>
                <a:cxn ang="0">
                  <a:pos x="643" y="398"/>
                </a:cxn>
                <a:cxn ang="0">
                  <a:pos x="541" y="401"/>
                </a:cxn>
                <a:cxn ang="0">
                  <a:pos x="463" y="407"/>
                </a:cxn>
                <a:cxn ang="0">
                  <a:pos x="394" y="413"/>
                </a:cxn>
                <a:cxn ang="0">
                  <a:pos x="376" y="413"/>
                </a:cxn>
                <a:cxn ang="0">
                  <a:pos x="333" y="372"/>
                </a:cxn>
                <a:cxn ang="0">
                  <a:pos x="303" y="333"/>
                </a:cxn>
                <a:cxn ang="0">
                  <a:pos x="243" y="306"/>
                </a:cxn>
                <a:cxn ang="0">
                  <a:pos x="198" y="276"/>
                </a:cxn>
                <a:cxn ang="0">
                  <a:pos x="153" y="252"/>
                </a:cxn>
                <a:cxn ang="0">
                  <a:pos x="96" y="231"/>
                </a:cxn>
                <a:cxn ang="0">
                  <a:pos x="52" y="234"/>
                </a:cxn>
                <a:cxn ang="0">
                  <a:pos x="5" y="228"/>
                </a:cxn>
                <a:cxn ang="0">
                  <a:pos x="23" y="176"/>
                </a:cxn>
              </a:cxnLst>
              <a:rect l="0" t="0" r="r" b="b"/>
              <a:pathLst>
                <a:path w="835" h="420">
                  <a:moveTo>
                    <a:pt x="23" y="176"/>
                  </a:moveTo>
                  <a:cubicBezTo>
                    <a:pt x="32" y="168"/>
                    <a:pt x="39" y="178"/>
                    <a:pt x="59" y="177"/>
                  </a:cubicBezTo>
                  <a:cubicBezTo>
                    <a:pt x="79" y="176"/>
                    <a:pt x="119" y="176"/>
                    <a:pt x="143" y="171"/>
                  </a:cubicBezTo>
                  <a:cubicBezTo>
                    <a:pt x="167" y="166"/>
                    <a:pt x="182" y="157"/>
                    <a:pt x="203" y="147"/>
                  </a:cubicBezTo>
                  <a:cubicBezTo>
                    <a:pt x="224" y="137"/>
                    <a:pt x="251" y="121"/>
                    <a:pt x="269" y="111"/>
                  </a:cubicBezTo>
                  <a:cubicBezTo>
                    <a:pt x="287" y="101"/>
                    <a:pt x="297" y="95"/>
                    <a:pt x="311" y="87"/>
                  </a:cubicBezTo>
                  <a:cubicBezTo>
                    <a:pt x="325" y="79"/>
                    <a:pt x="342" y="73"/>
                    <a:pt x="353" y="60"/>
                  </a:cubicBezTo>
                  <a:cubicBezTo>
                    <a:pt x="364" y="47"/>
                    <a:pt x="368" y="16"/>
                    <a:pt x="376" y="8"/>
                  </a:cubicBezTo>
                  <a:cubicBezTo>
                    <a:pt x="384" y="0"/>
                    <a:pt x="384" y="12"/>
                    <a:pt x="400" y="14"/>
                  </a:cubicBezTo>
                  <a:cubicBezTo>
                    <a:pt x="416" y="16"/>
                    <a:pt x="455" y="18"/>
                    <a:pt x="478" y="20"/>
                  </a:cubicBezTo>
                  <a:cubicBezTo>
                    <a:pt x="501" y="22"/>
                    <a:pt x="501" y="20"/>
                    <a:pt x="544" y="23"/>
                  </a:cubicBezTo>
                  <a:cubicBezTo>
                    <a:pt x="587" y="26"/>
                    <a:pt x="692" y="34"/>
                    <a:pt x="738" y="38"/>
                  </a:cubicBezTo>
                  <a:cubicBezTo>
                    <a:pt x="784" y="42"/>
                    <a:pt x="809" y="41"/>
                    <a:pt x="822" y="47"/>
                  </a:cubicBezTo>
                  <a:cubicBezTo>
                    <a:pt x="835" y="53"/>
                    <a:pt x="817" y="65"/>
                    <a:pt x="816" y="77"/>
                  </a:cubicBezTo>
                  <a:cubicBezTo>
                    <a:pt x="815" y="89"/>
                    <a:pt x="816" y="106"/>
                    <a:pt x="816" y="122"/>
                  </a:cubicBezTo>
                  <a:cubicBezTo>
                    <a:pt x="816" y="138"/>
                    <a:pt x="813" y="154"/>
                    <a:pt x="813" y="173"/>
                  </a:cubicBezTo>
                  <a:cubicBezTo>
                    <a:pt x="813" y="192"/>
                    <a:pt x="813" y="220"/>
                    <a:pt x="813" y="239"/>
                  </a:cubicBezTo>
                  <a:cubicBezTo>
                    <a:pt x="813" y="258"/>
                    <a:pt x="811" y="272"/>
                    <a:pt x="813" y="290"/>
                  </a:cubicBezTo>
                  <a:cubicBezTo>
                    <a:pt x="815" y="308"/>
                    <a:pt x="822" y="333"/>
                    <a:pt x="825" y="347"/>
                  </a:cubicBezTo>
                  <a:cubicBezTo>
                    <a:pt x="828" y="361"/>
                    <a:pt x="832" y="371"/>
                    <a:pt x="830" y="377"/>
                  </a:cubicBezTo>
                  <a:cubicBezTo>
                    <a:pt x="828" y="383"/>
                    <a:pt x="826" y="384"/>
                    <a:pt x="810" y="386"/>
                  </a:cubicBezTo>
                  <a:cubicBezTo>
                    <a:pt x="794" y="388"/>
                    <a:pt x="763" y="390"/>
                    <a:pt x="735" y="392"/>
                  </a:cubicBezTo>
                  <a:cubicBezTo>
                    <a:pt x="707" y="394"/>
                    <a:pt x="674" y="397"/>
                    <a:pt x="643" y="398"/>
                  </a:cubicBezTo>
                  <a:cubicBezTo>
                    <a:pt x="611" y="399"/>
                    <a:pt x="571" y="400"/>
                    <a:pt x="541" y="401"/>
                  </a:cubicBezTo>
                  <a:cubicBezTo>
                    <a:pt x="511" y="402"/>
                    <a:pt x="486" y="405"/>
                    <a:pt x="463" y="407"/>
                  </a:cubicBezTo>
                  <a:cubicBezTo>
                    <a:pt x="438" y="409"/>
                    <a:pt x="407" y="412"/>
                    <a:pt x="394" y="413"/>
                  </a:cubicBezTo>
                  <a:cubicBezTo>
                    <a:pt x="381" y="414"/>
                    <a:pt x="386" y="420"/>
                    <a:pt x="376" y="413"/>
                  </a:cubicBezTo>
                  <a:cubicBezTo>
                    <a:pt x="366" y="406"/>
                    <a:pt x="345" y="385"/>
                    <a:pt x="333" y="372"/>
                  </a:cubicBezTo>
                  <a:cubicBezTo>
                    <a:pt x="321" y="359"/>
                    <a:pt x="318" y="344"/>
                    <a:pt x="303" y="333"/>
                  </a:cubicBezTo>
                  <a:cubicBezTo>
                    <a:pt x="288" y="322"/>
                    <a:pt x="260" y="315"/>
                    <a:pt x="243" y="306"/>
                  </a:cubicBezTo>
                  <a:cubicBezTo>
                    <a:pt x="226" y="297"/>
                    <a:pt x="213" y="285"/>
                    <a:pt x="198" y="276"/>
                  </a:cubicBezTo>
                  <a:cubicBezTo>
                    <a:pt x="183" y="267"/>
                    <a:pt x="170" y="259"/>
                    <a:pt x="153" y="252"/>
                  </a:cubicBezTo>
                  <a:cubicBezTo>
                    <a:pt x="136" y="245"/>
                    <a:pt x="113" y="234"/>
                    <a:pt x="96" y="231"/>
                  </a:cubicBezTo>
                  <a:cubicBezTo>
                    <a:pt x="79" y="228"/>
                    <a:pt x="67" y="234"/>
                    <a:pt x="52" y="234"/>
                  </a:cubicBezTo>
                  <a:cubicBezTo>
                    <a:pt x="37" y="234"/>
                    <a:pt x="10" y="238"/>
                    <a:pt x="5" y="228"/>
                  </a:cubicBezTo>
                  <a:cubicBezTo>
                    <a:pt x="0" y="218"/>
                    <a:pt x="19" y="187"/>
                    <a:pt x="23" y="176"/>
                  </a:cubicBezTo>
                  <a:close/>
                </a:path>
              </a:pathLst>
            </a:custGeom>
            <a:solidFill>
              <a:srgbClr val="339933"/>
            </a:solidFill>
            <a:ln w="25400" cmpd="sng">
              <a:solidFill>
                <a:srgbClr val="339933"/>
              </a:solidFill>
              <a:round/>
              <a:headEnd/>
              <a:tailEnd/>
            </a:ln>
          </p:spPr>
          <p:txBody>
            <a:bodyPr lIns="74295" tIns="8890" rIns="74295" bIns="8890"/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32" name="Arc 353">
              <a:extLst>
                <a:ext uri="{FF2B5EF4-FFF2-40B4-BE49-F238E27FC236}">
                  <a16:creationId xmlns:a16="http://schemas.microsoft.com/office/drawing/2014/main" id="{780D3B25-1B20-CE5A-A656-CFE34976A03F}"/>
                </a:ext>
              </a:extLst>
            </p:cNvPr>
            <p:cNvSpPr>
              <a:spLocks/>
            </p:cNvSpPr>
            <p:nvPr/>
          </p:nvSpPr>
          <p:spPr bwMode="auto">
            <a:xfrm rot="21317650">
              <a:off x="7513599" y="4892148"/>
              <a:ext cx="290998" cy="333003"/>
            </a:xfrm>
            <a:custGeom>
              <a:avLst/>
              <a:gdLst>
                <a:gd name="G0" fmla="+- 0 0 0"/>
                <a:gd name="G1" fmla="+- 20060 0 0"/>
                <a:gd name="G2" fmla="+- 21600 0 0"/>
                <a:gd name="T0" fmla="*/ 8010 w 17311"/>
                <a:gd name="T1" fmla="*/ 0 h 20060"/>
                <a:gd name="T2" fmla="*/ 17311 w 17311"/>
                <a:gd name="T3" fmla="*/ 7141 h 20060"/>
                <a:gd name="T4" fmla="*/ 0 w 17311"/>
                <a:gd name="T5" fmla="*/ 20060 h 200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311" h="20060" fill="none" extrusionOk="0">
                  <a:moveTo>
                    <a:pt x="8009" y="0"/>
                  </a:moveTo>
                  <a:cubicBezTo>
                    <a:pt x="11709" y="1477"/>
                    <a:pt x="14928" y="3948"/>
                    <a:pt x="17310" y="7141"/>
                  </a:cubicBezTo>
                </a:path>
                <a:path w="17311" h="20060" stroke="0" extrusionOk="0">
                  <a:moveTo>
                    <a:pt x="8009" y="0"/>
                  </a:moveTo>
                  <a:cubicBezTo>
                    <a:pt x="11709" y="1477"/>
                    <a:pt x="14928" y="3948"/>
                    <a:pt x="17310" y="7141"/>
                  </a:cubicBezTo>
                  <a:lnTo>
                    <a:pt x="0" y="20060"/>
                  </a:lnTo>
                  <a:close/>
                </a:path>
              </a:pathLst>
            </a:custGeom>
            <a:noFill/>
            <a:ln w="25400">
              <a:solidFill>
                <a:srgbClr val="339933"/>
              </a:solidFill>
              <a:round/>
              <a:headEnd/>
              <a:tailEnd/>
            </a:ln>
          </p:spPr>
          <p:txBody>
            <a:bodyPr lIns="74295" tIns="8890" rIns="74295" bIns="8890"/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33" name="Arc 354">
              <a:extLst>
                <a:ext uri="{FF2B5EF4-FFF2-40B4-BE49-F238E27FC236}">
                  <a16:creationId xmlns:a16="http://schemas.microsoft.com/office/drawing/2014/main" id="{E6EDA6B4-6F05-1A2D-A56C-668AFAC102BF}"/>
                </a:ext>
              </a:extLst>
            </p:cNvPr>
            <p:cNvSpPr>
              <a:spLocks/>
            </p:cNvSpPr>
            <p:nvPr/>
          </p:nvSpPr>
          <p:spPr bwMode="auto">
            <a:xfrm rot="7442651" flipV="1">
              <a:off x="7795798" y="4727766"/>
              <a:ext cx="288603" cy="333204"/>
            </a:xfrm>
            <a:custGeom>
              <a:avLst/>
              <a:gdLst>
                <a:gd name="G0" fmla="+- 0 0 0"/>
                <a:gd name="G1" fmla="+- 20060 0 0"/>
                <a:gd name="G2" fmla="+- 21600 0 0"/>
                <a:gd name="T0" fmla="*/ 8010 w 17311"/>
                <a:gd name="T1" fmla="*/ 0 h 20060"/>
                <a:gd name="T2" fmla="*/ 17311 w 17311"/>
                <a:gd name="T3" fmla="*/ 7141 h 20060"/>
                <a:gd name="T4" fmla="*/ 0 w 17311"/>
                <a:gd name="T5" fmla="*/ 20060 h 200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311" h="20060" fill="none" extrusionOk="0">
                  <a:moveTo>
                    <a:pt x="8009" y="0"/>
                  </a:moveTo>
                  <a:cubicBezTo>
                    <a:pt x="11709" y="1477"/>
                    <a:pt x="14928" y="3948"/>
                    <a:pt x="17310" y="7141"/>
                  </a:cubicBezTo>
                </a:path>
                <a:path w="17311" h="20060" stroke="0" extrusionOk="0">
                  <a:moveTo>
                    <a:pt x="8009" y="0"/>
                  </a:moveTo>
                  <a:cubicBezTo>
                    <a:pt x="11709" y="1477"/>
                    <a:pt x="14928" y="3948"/>
                    <a:pt x="17310" y="7141"/>
                  </a:cubicBezTo>
                  <a:lnTo>
                    <a:pt x="0" y="20060"/>
                  </a:lnTo>
                  <a:close/>
                </a:path>
              </a:pathLst>
            </a:custGeom>
            <a:noFill/>
            <a:ln w="25400">
              <a:solidFill>
                <a:srgbClr val="339933"/>
              </a:solidFill>
              <a:round/>
              <a:headEnd/>
              <a:tailEnd/>
            </a:ln>
          </p:spPr>
          <p:txBody>
            <a:bodyPr lIns="74295" tIns="8890" rIns="74295" bIns="8890"/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34" name="Freeform 355">
              <a:extLst>
                <a:ext uri="{FF2B5EF4-FFF2-40B4-BE49-F238E27FC236}">
                  <a16:creationId xmlns:a16="http://schemas.microsoft.com/office/drawing/2014/main" id="{20ACF5DC-4825-395E-30BE-97B39EEEC08A}"/>
                </a:ext>
              </a:extLst>
            </p:cNvPr>
            <p:cNvSpPr>
              <a:spLocks/>
            </p:cNvSpPr>
            <p:nvPr/>
          </p:nvSpPr>
          <p:spPr bwMode="auto">
            <a:xfrm rot="14380151">
              <a:off x="7551412" y="4503531"/>
              <a:ext cx="166502" cy="37763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" y="687"/>
                </a:cxn>
                <a:cxn ang="0">
                  <a:pos x="312" y="687"/>
                </a:cxn>
                <a:cxn ang="0">
                  <a:pos x="258" y="501"/>
                </a:cxn>
                <a:cxn ang="0">
                  <a:pos x="246" y="345"/>
                </a:cxn>
                <a:cxn ang="0">
                  <a:pos x="261" y="171"/>
                </a:cxn>
                <a:cxn ang="0">
                  <a:pos x="306" y="0"/>
                </a:cxn>
                <a:cxn ang="0">
                  <a:pos x="0" y="0"/>
                </a:cxn>
              </a:cxnLst>
              <a:rect l="0" t="0" r="r" b="b"/>
              <a:pathLst>
                <a:path w="312" h="687">
                  <a:moveTo>
                    <a:pt x="0" y="0"/>
                  </a:moveTo>
                  <a:lnTo>
                    <a:pt x="3" y="687"/>
                  </a:lnTo>
                  <a:lnTo>
                    <a:pt x="312" y="687"/>
                  </a:lnTo>
                  <a:lnTo>
                    <a:pt x="258" y="501"/>
                  </a:lnTo>
                  <a:lnTo>
                    <a:pt x="246" y="345"/>
                  </a:lnTo>
                  <a:lnTo>
                    <a:pt x="261" y="171"/>
                  </a:lnTo>
                  <a:lnTo>
                    <a:pt x="30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FFFF"/>
            </a:solidFill>
            <a:ln w="25400" cmpd="sng">
              <a:solidFill>
                <a:srgbClr val="000000"/>
              </a:solidFill>
              <a:round/>
              <a:headEnd/>
              <a:tailEnd/>
            </a:ln>
          </p:spPr>
          <p:txBody>
            <a:bodyPr lIns="74295" tIns="8890" rIns="74295" bIns="8890"/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35" name="Line 356">
              <a:extLst>
                <a:ext uri="{FF2B5EF4-FFF2-40B4-BE49-F238E27FC236}">
                  <a16:creationId xmlns:a16="http://schemas.microsoft.com/office/drawing/2014/main" id="{E38118B1-AB3D-D99E-267C-6C3F99A37930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4380151">
              <a:off x="7677979" y="4565685"/>
              <a:ext cx="0" cy="397623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 lIns="74295" tIns="8890" rIns="74295" bIns="8890"/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36" name="Line 357">
              <a:extLst>
                <a:ext uri="{FF2B5EF4-FFF2-40B4-BE49-F238E27FC236}">
                  <a16:creationId xmlns:a16="http://schemas.microsoft.com/office/drawing/2014/main" id="{F6D4D0B3-A094-FBC1-C847-5E535A8FCFEE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4380151">
              <a:off x="7704691" y="4596885"/>
              <a:ext cx="184262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 lIns="74295" tIns="8890" rIns="74295" bIns="8890"/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37" name="Arc 358">
              <a:extLst>
                <a:ext uri="{FF2B5EF4-FFF2-40B4-BE49-F238E27FC236}">
                  <a16:creationId xmlns:a16="http://schemas.microsoft.com/office/drawing/2014/main" id="{1DC78A06-4C63-1EC0-44BB-F882977A7A08}"/>
                </a:ext>
              </a:extLst>
            </p:cNvPr>
            <p:cNvSpPr>
              <a:spLocks/>
            </p:cNvSpPr>
            <p:nvPr/>
          </p:nvSpPr>
          <p:spPr bwMode="auto">
            <a:xfrm rot="6308652">
              <a:off x="7260513" y="4225988"/>
              <a:ext cx="495065" cy="508691"/>
            </a:xfrm>
            <a:custGeom>
              <a:avLst/>
              <a:gdLst>
                <a:gd name="G0" fmla="+- 0 0 0"/>
                <a:gd name="G1" fmla="+- 19786 0 0"/>
                <a:gd name="G2" fmla="+- 21600 0 0"/>
                <a:gd name="T0" fmla="*/ 8665 w 19558"/>
                <a:gd name="T1" fmla="*/ 0 h 19786"/>
                <a:gd name="T2" fmla="*/ 19558 w 19558"/>
                <a:gd name="T3" fmla="*/ 10618 h 19786"/>
                <a:gd name="T4" fmla="*/ 0 w 19558"/>
                <a:gd name="T5" fmla="*/ 19786 h 197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558" h="19786" fill="none" extrusionOk="0">
                  <a:moveTo>
                    <a:pt x="8664" y="0"/>
                  </a:moveTo>
                  <a:cubicBezTo>
                    <a:pt x="13463" y="2101"/>
                    <a:pt x="17334" y="5875"/>
                    <a:pt x="19557" y="10618"/>
                  </a:cubicBezTo>
                </a:path>
                <a:path w="19558" h="19786" stroke="0" extrusionOk="0">
                  <a:moveTo>
                    <a:pt x="8664" y="0"/>
                  </a:moveTo>
                  <a:cubicBezTo>
                    <a:pt x="13463" y="2101"/>
                    <a:pt x="17334" y="5875"/>
                    <a:pt x="19557" y="10618"/>
                  </a:cubicBezTo>
                  <a:lnTo>
                    <a:pt x="0" y="19786"/>
                  </a:lnTo>
                  <a:close/>
                </a:path>
              </a:pathLst>
            </a:cu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 lIns="74295" tIns="8890" rIns="74295" bIns="8890"/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38" name="Arc 359">
              <a:extLst>
                <a:ext uri="{FF2B5EF4-FFF2-40B4-BE49-F238E27FC236}">
                  <a16:creationId xmlns:a16="http://schemas.microsoft.com/office/drawing/2014/main" id="{E46650FC-76C7-07F7-EB43-51AA186EAA32}"/>
                </a:ext>
              </a:extLst>
            </p:cNvPr>
            <p:cNvSpPr>
              <a:spLocks/>
            </p:cNvSpPr>
            <p:nvPr/>
          </p:nvSpPr>
          <p:spPr bwMode="auto">
            <a:xfrm rot="17043615" flipH="1" flipV="1">
              <a:off x="7507039" y="4601217"/>
              <a:ext cx="348543" cy="359860"/>
            </a:xfrm>
            <a:custGeom>
              <a:avLst/>
              <a:gdLst>
                <a:gd name="G0" fmla="+- 0 0 0"/>
                <a:gd name="G1" fmla="+- 20823 0 0"/>
                <a:gd name="G2" fmla="+- 21600 0 0"/>
                <a:gd name="T0" fmla="*/ 5743 w 20700"/>
                <a:gd name="T1" fmla="*/ 0 h 20823"/>
                <a:gd name="T2" fmla="*/ 20700 w 20700"/>
                <a:gd name="T3" fmla="*/ 14655 h 20823"/>
                <a:gd name="T4" fmla="*/ 0 w 20700"/>
                <a:gd name="T5" fmla="*/ 20823 h 208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700" h="20823" fill="none" extrusionOk="0">
                  <a:moveTo>
                    <a:pt x="5742" y="0"/>
                  </a:moveTo>
                  <a:cubicBezTo>
                    <a:pt x="12921" y="1980"/>
                    <a:pt x="18574" y="7518"/>
                    <a:pt x="20700" y="14654"/>
                  </a:cubicBezTo>
                </a:path>
                <a:path w="20700" h="20823" stroke="0" extrusionOk="0">
                  <a:moveTo>
                    <a:pt x="5742" y="0"/>
                  </a:moveTo>
                  <a:cubicBezTo>
                    <a:pt x="12921" y="1980"/>
                    <a:pt x="18574" y="7518"/>
                    <a:pt x="20700" y="14654"/>
                  </a:cubicBezTo>
                  <a:lnTo>
                    <a:pt x="0" y="20823"/>
                  </a:lnTo>
                  <a:close/>
                </a:path>
              </a:pathLst>
            </a:cu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 lIns="74295" tIns="8890" rIns="74295" bIns="8890"/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39" name="Arc 360">
              <a:extLst>
                <a:ext uri="{FF2B5EF4-FFF2-40B4-BE49-F238E27FC236}">
                  <a16:creationId xmlns:a16="http://schemas.microsoft.com/office/drawing/2014/main" id="{EF79E6BB-3D3D-D393-A875-4E2FDAF40158}"/>
                </a:ext>
              </a:extLst>
            </p:cNvPr>
            <p:cNvSpPr>
              <a:spLocks/>
            </p:cNvSpPr>
            <p:nvPr/>
          </p:nvSpPr>
          <p:spPr bwMode="auto">
            <a:xfrm rot="17043615">
              <a:off x="7593673" y="4732199"/>
              <a:ext cx="350763" cy="355417"/>
            </a:xfrm>
            <a:custGeom>
              <a:avLst/>
              <a:gdLst>
                <a:gd name="G0" fmla="+- 0 0 0"/>
                <a:gd name="G1" fmla="+- 20823 0 0"/>
                <a:gd name="G2" fmla="+- 21600 0 0"/>
                <a:gd name="T0" fmla="*/ 5743 w 20700"/>
                <a:gd name="T1" fmla="*/ 0 h 20823"/>
                <a:gd name="T2" fmla="*/ 20700 w 20700"/>
                <a:gd name="T3" fmla="*/ 14655 h 20823"/>
                <a:gd name="T4" fmla="*/ 0 w 20700"/>
                <a:gd name="T5" fmla="*/ 20823 h 208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700" h="20823" fill="none" extrusionOk="0">
                  <a:moveTo>
                    <a:pt x="5742" y="0"/>
                  </a:moveTo>
                  <a:cubicBezTo>
                    <a:pt x="12921" y="1980"/>
                    <a:pt x="18574" y="7518"/>
                    <a:pt x="20700" y="14654"/>
                  </a:cubicBezTo>
                </a:path>
                <a:path w="20700" h="20823" stroke="0" extrusionOk="0">
                  <a:moveTo>
                    <a:pt x="5742" y="0"/>
                  </a:moveTo>
                  <a:cubicBezTo>
                    <a:pt x="12921" y="1980"/>
                    <a:pt x="18574" y="7518"/>
                    <a:pt x="20700" y="14654"/>
                  </a:cubicBezTo>
                  <a:lnTo>
                    <a:pt x="0" y="20823"/>
                  </a:lnTo>
                  <a:close/>
                </a:path>
              </a:pathLst>
            </a:cu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 lIns="74295" tIns="8890" rIns="74295" bIns="8890"/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40" name="Arc 361">
              <a:extLst>
                <a:ext uri="{FF2B5EF4-FFF2-40B4-BE49-F238E27FC236}">
                  <a16:creationId xmlns:a16="http://schemas.microsoft.com/office/drawing/2014/main" id="{4A7A2C42-873C-4040-6441-73FA6250FFFF}"/>
                </a:ext>
              </a:extLst>
            </p:cNvPr>
            <p:cNvSpPr>
              <a:spLocks/>
            </p:cNvSpPr>
            <p:nvPr/>
          </p:nvSpPr>
          <p:spPr bwMode="auto">
            <a:xfrm rot="17043615">
              <a:off x="7771318" y="4965365"/>
              <a:ext cx="137641" cy="144388"/>
            </a:xfrm>
            <a:custGeom>
              <a:avLst/>
              <a:gdLst>
                <a:gd name="G0" fmla="+- 0 0 0"/>
                <a:gd name="G1" fmla="+- 20823 0 0"/>
                <a:gd name="G2" fmla="+- 21600 0 0"/>
                <a:gd name="T0" fmla="*/ 5743 w 20700"/>
                <a:gd name="T1" fmla="*/ 0 h 20823"/>
                <a:gd name="T2" fmla="*/ 20700 w 20700"/>
                <a:gd name="T3" fmla="*/ 14655 h 20823"/>
                <a:gd name="T4" fmla="*/ 0 w 20700"/>
                <a:gd name="T5" fmla="*/ 20823 h 208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700" h="20823" fill="none" extrusionOk="0">
                  <a:moveTo>
                    <a:pt x="5742" y="0"/>
                  </a:moveTo>
                  <a:cubicBezTo>
                    <a:pt x="12921" y="1980"/>
                    <a:pt x="18574" y="7518"/>
                    <a:pt x="20700" y="14654"/>
                  </a:cubicBezTo>
                </a:path>
                <a:path w="20700" h="20823" stroke="0" extrusionOk="0">
                  <a:moveTo>
                    <a:pt x="5742" y="0"/>
                  </a:moveTo>
                  <a:cubicBezTo>
                    <a:pt x="12921" y="1980"/>
                    <a:pt x="18574" y="7518"/>
                    <a:pt x="20700" y="14654"/>
                  </a:cubicBezTo>
                  <a:lnTo>
                    <a:pt x="0" y="20823"/>
                  </a:lnTo>
                  <a:close/>
                </a:path>
              </a:pathLst>
            </a:cu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 lIns="74295" tIns="8890" rIns="74295" bIns="8890"/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41" name="Arc 362">
              <a:extLst>
                <a:ext uri="{FF2B5EF4-FFF2-40B4-BE49-F238E27FC236}">
                  <a16:creationId xmlns:a16="http://schemas.microsoft.com/office/drawing/2014/main" id="{BD399E65-35F1-BDE9-460F-2FC142FE1485}"/>
                </a:ext>
              </a:extLst>
            </p:cNvPr>
            <p:cNvSpPr>
              <a:spLocks/>
            </p:cNvSpPr>
            <p:nvPr/>
          </p:nvSpPr>
          <p:spPr bwMode="auto">
            <a:xfrm rot="17043615" flipH="1" flipV="1">
              <a:off x="7700235" y="4852145"/>
              <a:ext cx="139861" cy="139946"/>
            </a:xfrm>
            <a:custGeom>
              <a:avLst/>
              <a:gdLst>
                <a:gd name="G0" fmla="+- 0 0 0"/>
                <a:gd name="G1" fmla="+- 20823 0 0"/>
                <a:gd name="G2" fmla="+- 21600 0 0"/>
                <a:gd name="T0" fmla="*/ 5743 w 20700"/>
                <a:gd name="T1" fmla="*/ 0 h 20823"/>
                <a:gd name="T2" fmla="*/ 20700 w 20700"/>
                <a:gd name="T3" fmla="*/ 14655 h 20823"/>
                <a:gd name="T4" fmla="*/ 0 w 20700"/>
                <a:gd name="T5" fmla="*/ 20823 h 208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700" h="20823" fill="none" extrusionOk="0">
                  <a:moveTo>
                    <a:pt x="5742" y="0"/>
                  </a:moveTo>
                  <a:cubicBezTo>
                    <a:pt x="12921" y="1980"/>
                    <a:pt x="18574" y="7518"/>
                    <a:pt x="20700" y="14654"/>
                  </a:cubicBezTo>
                </a:path>
                <a:path w="20700" h="20823" stroke="0" extrusionOk="0">
                  <a:moveTo>
                    <a:pt x="5742" y="0"/>
                  </a:moveTo>
                  <a:cubicBezTo>
                    <a:pt x="12921" y="1980"/>
                    <a:pt x="18574" y="7518"/>
                    <a:pt x="20700" y="14654"/>
                  </a:cubicBezTo>
                  <a:lnTo>
                    <a:pt x="0" y="20823"/>
                  </a:lnTo>
                  <a:close/>
                </a:path>
              </a:pathLst>
            </a:cu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 lIns="74295" tIns="8890" rIns="74295" bIns="8890"/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42" name="Line 363">
              <a:extLst>
                <a:ext uri="{FF2B5EF4-FFF2-40B4-BE49-F238E27FC236}">
                  <a16:creationId xmlns:a16="http://schemas.microsoft.com/office/drawing/2014/main" id="{46B1009B-5D28-7665-57CC-14300D74E014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6187483" flipV="1">
              <a:off x="7655766" y="4987396"/>
              <a:ext cx="2220" cy="706392"/>
            </a:xfrm>
            <a:prstGeom prst="line">
              <a:avLst/>
            </a:prstGeom>
            <a:noFill/>
            <a:ln w="50800">
              <a:solidFill>
                <a:srgbClr val="339933"/>
              </a:solidFill>
              <a:round/>
              <a:headEnd/>
              <a:tailEnd/>
            </a:ln>
          </p:spPr>
          <p:txBody>
            <a:bodyPr lIns="74295" tIns="8890" rIns="74295" bIns="8890"/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43" name="Freeform 364">
              <a:extLst>
                <a:ext uri="{FF2B5EF4-FFF2-40B4-BE49-F238E27FC236}">
                  <a16:creationId xmlns:a16="http://schemas.microsoft.com/office/drawing/2014/main" id="{F83D7F8C-A304-5B4D-9ADC-49AECBB0CA56}"/>
                </a:ext>
              </a:extLst>
            </p:cNvPr>
            <p:cNvSpPr>
              <a:spLocks/>
            </p:cNvSpPr>
            <p:nvPr/>
          </p:nvSpPr>
          <p:spPr bwMode="auto">
            <a:xfrm rot="10787483">
              <a:off x="7566911" y="5265112"/>
              <a:ext cx="75526" cy="144301"/>
            </a:xfrm>
            <a:custGeom>
              <a:avLst/>
              <a:gdLst/>
              <a:ahLst/>
              <a:cxnLst>
                <a:cxn ang="0">
                  <a:pos x="23" y="13"/>
                </a:cxn>
                <a:cxn ang="0">
                  <a:pos x="164" y="16"/>
                </a:cxn>
                <a:cxn ang="0">
                  <a:pos x="140" y="109"/>
                </a:cxn>
                <a:cxn ang="0">
                  <a:pos x="143" y="226"/>
                </a:cxn>
                <a:cxn ang="0">
                  <a:pos x="173" y="307"/>
                </a:cxn>
                <a:cxn ang="0">
                  <a:pos x="113" y="328"/>
                </a:cxn>
                <a:cxn ang="0">
                  <a:pos x="29" y="322"/>
                </a:cxn>
                <a:cxn ang="0">
                  <a:pos x="23" y="298"/>
                </a:cxn>
                <a:cxn ang="0">
                  <a:pos x="53" y="214"/>
                </a:cxn>
                <a:cxn ang="0">
                  <a:pos x="53" y="115"/>
                </a:cxn>
                <a:cxn ang="0">
                  <a:pos x="23" y="37"/>
                </a:cxn>
                <a:cxn ang="0">
                  <a:pos x="23" y="13"/>
                </a:cxn>
              </a:cxnLst>
              <a:rect l="0" t="0" r="r" b="b"/>
              <a:pathLst>
                <a:path w="183" h="331">
                  <a:moveTo>
                    <a:pt x="23" y="13"/>
                  </a:moveTo>
                  <a:cubicBezTo>
                    <a:pt x="46" y="10"/>
                    <a:pt x="145" y="0"/>
                    <a:pt x="164" y="16"/>
                  </a:cubicBezTo>
                  <a:cubicBezTo>
                    <a:pt x="183" y="32"/>
                    <a:pt x="143" y="74"/>
                    <a:pt x="140" y="109"/>
                  </a:cubicBezTo>
                  <a:cubicBezTo>
                    <a:pt x="137" y="144"/>
                    <a:pt x="138" y="193"/>
                    <a:pt x="143" y="226"/>
                  </a:cubicBezTo>
                  <a:cubicBezTo>
                    <a:pt x="148" y="259"/>
                    <a:pt x="178" y="290"/>
                    <a:pt x="173" y="307"/>
                  </a:cubicBezTo>
                  <a:cubicBezTo>
                    <a:pt x="168" y="324"/>
                    <a:pt x="137" y="325"/>
                    <a:pt x="113" y="328"/>
                  </a:cubicBezTo>
                  <a:cubicBezTo>
                    <a:pt x="89" y="331"/>
                    <a:pt x="44" y="327"/>
                    <a:pt x="29" y="322"/>
                  </a:cubicBezTo>
                  <a:cubicBezTo>
                    <a:pt x="14" y="317"/>
                    <a:pt x="19" y="316"/>
                    <a:pt x="23" y="298"/>
                  </a:cubicBezTo>
                  <a:cubicBezTo>
                    <a:pt x="27" y="280"/>
                    <a:pt x="48" y="244"/>
                    <a:pt x="53" y="214"/>
                  </a:cubicBezTo>
                  <a:cubicBezTo>
                    <a:pt x="58" y="184"/>
                    <a:pt x="58" y="144"/>
                    <a:pt x="53" y="115"/>
                  </a:cubicBezTo>
                  <a:cubicBezTo>
                    <a:pt x="48" y="86"/>
                    <a:pt x="28" y="53"/>
                    <a:pt x="23" y="37"/>
                  </a:cubicBezTo>
                  <a:cubicBezTo>
                    <a:pt x="18" y="21"/>
                    <a:pt x="0" y="16"/>
                    <a:pt x="23" y="13"/>
                  </a:cubicBezTo>
                  <a:close/>
                </a:path>
              </a:pathLst>
            </a:custGeom>
            <a:solidFill>
              <a:srgbClr val="00FFFF"/>
            </a:solidFill>
            <a:ln w="25400" cmpd="sng">
              <a:solidFill>
                <a:srgbClr val="000000"/>
              </a:solidFill>
              <a:round/>
              <a:headEnd/>
              <a:tailEnd/>
            </a:ln>
          </p:spPr>
          <p:txBody>
            <a:bodyPr lIns="74295" tIns="8890" rIns="74295" bIns="8890"/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44" name="Line 365">
              <a:extLst>
                <a:ext uri="{FF2B5EF4-FFF2-40B4-BE49-F238E27FC236}">
                  <a16:creationId xmlns:a16="http://schemas.microsoft.com/office/drawing/2014/main" id="{9C12BD94-47E8-57EC-6F76-67144F1BD52C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0787483">
              <a:off x="7566911" y="5400533"/>
              <a:ext cx="66641" cy="444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 lIns="74295" tIns="8890" rIns="74295" bIns="8890"/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45" name="Line 366">
              <a:extLst>
                <a:ext uri="{FF2B5EF4-FFF2-40B4-BE49-F238E27FC236}">
                  <a16:creationId xmlns:a16="http://schemas.microsoft.com/office/drawing/2014/main" id="{93250486-5B9E-002C-719E-C1344AD6C236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0787483">
              <a:off x="7562468" y="5271772"/>
              <a:ext cx="64419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 lIns="74295" tIns="8890" rIns="74295" bIns="8890"/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146" name="Group 367">
              <a:extLst>
                <a:ext uri="{FF2B5EF4-FFF2-40B4-BE49-F238E27FC236}">
                  <a16:creationId xmlns:a16="http://schemas.microsoft.com/office/drawing/2014/main" id="{89525A54-C061-1B12-CA71-C4C01970FD28}"/>
                </a:ext>
              </a:extLst>
            </p:cNvPr>
            <p:cNvGrpSpPr>
              <a:grpSpLocks/>
            </p:cNvGrpSpPr>
            <p:nvPr/>
          </p:nvGrpSpPr>
          <p:grpSpPr bwMode="auto">
            <a:xfrm rot="10787483">
              <a:off x="6760558" y="5091950"/>
              <a:ext cx="599767" cy="501725"/>
              <a:chOff x="4785" y="11039"/>
              <a:chExt cx="829" cy="688"/>
            </a:xfrm>
          </p:grpSpPr>
          <p:sp>
            <p:nvSpPr>
              <p:cNvPr id="178" name="Freeform 368">
                <a:extLst>
                  <a:ext uri="{FF2B5EF4-FFF2-40B4-BE49-F238E27FC236}">
                    <a16:creationId xmlns:a16="http://schemas.microsoft.com/office/drawing/2014/main" id="{79F2307A-40D4-8068-2E6C-B4A1567AB4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00" y="11132"/>
                <a:ext cx="233" cy="5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" y="687"/>
                  </a:cxn>
                  <a:cxn ang="0">
                    <a:pos x="312" y="687"/>
                  </a:cxn>
                  <a:cxn ang="0">
                    <a:pos x="258" y="501"/>
                  </a:cxn>
                  <a:cxn ang="0">
                    <a:pos x="246" y="345"/>
                  </a:cxn>
                  <a:cxn ang="0">
                    <a:pos x="261" y="171"/>
                  </a:cxn>
                  <a:cxn ang="0">
                    <a:pos x="306" y="0"/>
                  </a:cxn>
                  <a:cxn ang="0">
                    <a:pos x="0" y="0"/>
                  </a:cxn>
                </a:cxnLst>
                <a:rect l="0" t="0" r="r" b="b"/>
                <a:pathLst>
                  <a:path w="312" h="687">
                    <a:moveTo>
                      <a:pt x="0" y="0"/>
                    </a:moveTo>
                    <a:lnTo>
                      <a:pt x="3" y="687"/>
                    </a:lnTo>
                    <a:lnTo>
                      <a:pt x="312" y="687"/>
                    </a:lnTo>
                    <a:lnTo>
                      <a:pt x="258" y="501"/>
                    </a:lnTo>
                    <a:lnTo>
                      <a:pt x="246" y="345"/>
                    </a:lnTo>
                    <a:lnTo>
                      <a:pt x="261" y="171"/>
                    </a:lnTo>
                    <a:lnTo>
                      <a:pt x="306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CCFF"/>
              </a:solidFill>
              <a:ln w="25400" cmpd="sng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74295" tIns="8890" rIns="74295" bIns="8890"/>
              <a:lstStyle/>
              <a:p>
                <a:pPr marL="0" marR="0" lvl="0" indent="0" algn="l" defTabSz="4572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9" name="Line 369">
                <a:extLst>
                  <a:ext uri="{FF2B5EF4-FFF2-40B4-BE49-F238E27FC236}">
                    <a16:creationId xmlns:a16="http://schemas.microsoft.com/office/drawing/2014/main" id="{DDC64E49-9C16-DFAB-0175-79EC42306BB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798" y="11113"/>
                <a:ext cx="1" cy="549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74295" tIns="8890" rIns="74295" bIns="8890"/>
              <a:lstStyle/>
              <a:p>
                <a:pPr marL="0" marR="0" lvl="0" indent="0" algn="l" defTabSz="4572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0" name="Line 370">
                <a:extLst>
                  <a:ext uri="{FF2B5EF4-FFF2-40B4-BE49-F238E27FC236}">
                    <a16:creationId xmlns:a16="http://schemas.microsoft.com/office/drawing/2014/main" id="{6380E7B2-A17F-48B4-7597-C8921291648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787" y="11129"/>
                <a:ext cx="250" cy="2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74295" tIns="8890" rIns="74295" bIns="8890"/>
              <a:lstStyle/>
              <a:p>
                <a:pPr marL="0" marR="0" lvl="0" indent="0" algn="l" defTabSz="4572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1" name="Line 371">
                <a:extLst>
                  <a:ext uri="{FF2B5EF4-FFF2-40B4-BE49-F238E27FC236}">
                    <a16:creationId xmlns:a16="http://schemas.microsoft.com/office/drawing/2014/main" id="{D924AB7B-4628-FB92-76D2-87D8E27C2F3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785" y="11645"/>
                <a:ext cx="259" cy="2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74295" tIns="8890" rIns="74295" bIns="8890"/>
              <a:lstStyle/>
              <a:p>
                <a:pPr marL="0" marR="0" lvl="0" indent="0" algn="l" defTabSz="4572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2" name="Arc 372">
                <a:extLst>
                  <a:ext uri="{FF2B5EF4-FFF2-40B4-BE49-F238E27FC236}">
                    <a16:creationId xmlns:a16="http://schemas.microsoft.com/office/drawing/2014/main" id="{296B9EF9-2C0C-DB57-D32F-347BF702E049}"/>
                  </a:ext>
                </a:extLst>
              </p:cNvPr>
              <p:cNvSpPr>
                <a:spLocks/>
              </p:cNvSpPr>
              <p:nvPr/>
            </p:nvSpPr>
            <p:spPr bwMode="auto">
              <a:xfrm rot="35128499">
                <a:off x="4917" y="11030"/>
                <a:ext cx="688" cy="706"/>
              </a:xfrm>
              <a:custGeom>
                <a:avLst/>
                <a:gdLst>
                  <a:gd name="G0" fmla="+- 0 0 0"/>
                  <a:gd name="G1" fmla="+- 19786 0 0"/>
                  <a:gd name="G2" fmla="+- 21600 0 0"/>
                  <a:gd name="T0" fmla="*/ 8665 w 19558"/>
                  <a:gd name="T1" fmla="*/ 0 h 19786"/>
                  <a:gd name="T2" fmla="*/ 19558 w 19558"/>
                  <a:gd name="T3" fmla="*/ 10618 h 19786"/>
                  <a:gd name="T4" fmla="*/ 0 w 19558"/>
                  <a:gd name="T5" fmla="*/ 19786 h 197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9558" h="19786" fill="none" extrusionOk="0">
                    <a:moveTo>
                      <a:pt x="8664" y="0"/>
                    </a:moveTo>
                    <a:cubicBezTo>
                      <a:pt x="13463" y="2101"/>
                      <a:pt x="17334" y="5875"/>
                      <a:pt x="19557" y="10618"/>
                    </a:cubicBezTo>
                  </a:path>
                  <a:path w="19558" h="19786" stroke="0" extrusionOk="0">
                    <a:moveTo>
                      <a:pt x="8664" y="0"/>
                    </a:moveTo>
                    <a:cubicBezTo>
                      <a:pt x="13463" y="2101"/>
                      <a:pt x="17334" y="5875"/>
                      <a:pt x="19557" y="10618"/>
                    </a:cubicBezTo>
                    <a:lnTo>
                      <a:pt x="0" y="19786"/>
                    </a:lnTo>
                    <a:close/>
                  </a:path>
                </a:pathLst>
              </a:cu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74295" tIns="8890" rIns="74295" bIns="8890"/>
              <a:lstStyle/>
              <a:p>
                <a:pPr marL="0" marR="0" lvl="0" indent="0" algn="l" defTabSz="4572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147" name="Freeform 373">
              <a:extLst>
                <a:ext uri="{FF2B5EF4-FFF2-40B4-BE49-F238E27FC236}">
                  <a16:creationId xmlns:a16="http://schemas.microsoft.com/office/drawing/2014/main" id="{701D8241-19E7-B534-1A70-F6CD5A5313D7}"/>
                </a:ext>
              </a:extLst>
            </p:cNvPr>
            <p:cNvSpPr>
              <a:spLocks/>
            </p:cNvSpPr>
            <p:nvPr/>
          </p:nvSpPr>
          <p:spPr bwMode="auto">
            <a:xfrm rot="13450946">
              <a:off x="7329226" y="5229591"/>
              <a:ext cx="217693" cy="213122"/>
            </a:xfrm>
            <a:custGeom>
              <a:avLst/>
              <a:gdLst/>
              <a:ahLst/>
              <a:cxnLst>
                <a:cxn ang="0">
                  <a:pos x="8" y="7"/>
                </a:cxn>
                <a:cxn ang="0">
                  <a:pos x="20" y="70"/>
                </a:cxn>
                <a:cxn ang="0">
                  <a:pos x="86" y="142"/>
                </a:cxn>
                <a:cxn ang="0">
                  <a:pos x="155" y="187"/>
                </a:cxn>
                <a:cxn ang="0">
                  <a:pos x="203" y="193"/>
                </a:cxn>
                <a:cxn ang="0">
                  <a:pos x="170" y="118"/>
                </a:cxn>
                <a:cxn ang="0">
                  <a:pos x="116" y="61"/>
                </a:cxn>
                <a:cxn ang="0">
                  <a:pos x="68" y="31"/>
                </a:cxn>
                <a:cxn ang="0">
                  <a:pos x="8" y="7"/>
                </a:cxn>
              </a:cxnLst>
              <a:rect l="0" t="0" r="r" b="b"/>
              <a:pathLst>
                <a:path w="205" h="204">
                  <a:moveTo>
                    <a:pt x="8" y="7"/>
                  </a:moveTo>
                  <a:cubicBezTo>
                    <a:pt x="0" y="14"/>
                    <a:pt x="7" y="47"/>
                    <a:pt x="20" y="70"/>
                  </a:cubicBezTo>
                  <a:cubicBezTo>
                    <a:pt x="33" y="93"/>
                    <a:pt x="64" y="123"/>
                    <a:pt x="86" y="142"/>
                  </a:cubicBezTo>
                  <a:cubicBezTo>
                    <a:pt x="108" y="161"/>
                    <a:pt x="136" y="179"/>
                    <a:pt x="155" y="187"/>
                  </a:cubicBezTo>
                  <a:cubicBezTo>
                    <a:pt x="174" y="195"/>
                    <a:pt x="201" y="204"/>
                    <a:pt x="203" y="193"/>
                  </a:cubicBezTo>
                  <a:cubicBezTo>
                    <a:pt x="205" y="182"/>
                    <a:pt x="184" y="140"/>
                    <a:pt x="170" y="118"/>
                  </a:cubicBezTo>
                  <a:cubicBezTo>
                    <a:pt x="156" y="96"/>
                    <a:pt x="133" y="75"/>
                    <a:pt x="116" y="61"/>
                  </a:cubicBezTo>
                  <a:cubicBezTo>
                    <a:pt x="99" y="47"/>
                    <a:pt x="86" y="39"/>
                    <a:pt x="68" y="31"/>
                  </a:cubicBezTo>
                  <a:cubicBezTo>
                    <a:pt x="50" y="23"/>
                    <a:pt x="16" y="0"/>
                    <a:pt x="8" y="7"/>
                  </a:cubicBezTo>
                  <a:close/>
                </a:path>
              </a:pathLst>
            </a:custGeom>
            <a:solidFill>
              <a:srgbClr val="00FFFF"/>
            </a:solidFill>
            <a:ln w="25400" cmpd="sng">
              <a:solidFill>
                <a:srgbClr val="000000"/>
              </a:solidFill>
              <a:round/>
              <a:headEnd/>
              <a:tailEnd/>
            </a:ln>
          </p:spPr>
          <p:txBody>
            <a:bodyPr lIns="74295" tIns="8890" rIns="74295" bIns="8890"/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48" name="Freeform 374">
              <a:extLst>
                <a:ext uri="{FF2B5EF4-FFF2-40B4-BE49-F238E27FC236}">
                  <a16:creationId xmlns:a16="http://schemas.microsoft.com/office/drawing/2014/main" id="{83F51779-B190-2890-223D-0E85A424D3AB}"/>
                </a:ext>
              </a:extLst>
            </p:cNvPr>
            <p:cNvSpPr>
              <a:spLocks/>
            </p:cNvSpPr>
            <p:nvPr/>
          </p:nvSpPr>
          <p:spPr bwMode="auto">
            <a:xfrm rot="10787483">
              <a:off x="7195944" y="5227371"/>
              <a:ext cx="450936" cy="226442"/>
            </a:xfrm>
            <a:custGeom>
              <a:avLst/>
              <a:gdLst/>
              <a:ahLst/>
              <a:cxnLst>
                <a:cxn ang="0">
                  <a:pos x="23" y="176"/>
                </a:cxn>
                <a:cxn ang="0">
                  <a:pos x="59" y="177"/>
                </a:cxn>
                <a:cxn ang="0">
                  <a:pos x="143" y="171"/>
                </a:cxn>
                <a:cxn ang="0">
                  <a:pos x="203" y="147"/>
                </a:cxn>
                <a:cxn ang="0">
                  <a:pos x="269" y="111"/>
                </a:cxn>
                <a:cxn ang="0">
                  <a:pos x="311" y="87"/>
                </a:cxn>
                <a:cxn ang="0">
                  <a:pos x="353" y="60"/>
                </a:cxn>
                <a:cxn ang="0">
                  <a:pos x="376" y="8"/>
                </a:cxn>
                <a:cxn ang="0">
                  <a:pos x="400" y="14"/>
                </a:cxn>
                <a:cxn ang="0">
                  <a:pos x="478" y="20"/>
                </a:cxn>
                <a:cxn ang="0">
                  <a:pos x="544" y="23"/>
                </a:cxn>
                <a:cxn ang="0">
                  <a:pos x="738" y="38"/>
                </a:cxn>
                <a:cxn ang="0">
                  <a:pos x="822" y="47"/>
                </a:cxn>
                <a:cxn ang="0">
                  <a:pos x="816" y="77"/>
                </a:cxn>
                <a:cxn ang="0">
                  <a:pos x="816" y="122"/>
                </a:cxn>
                <a:cxn ang="0">
                  <a:pos x="813" y="173"/>
                </a:cxn>
                <a:cxn ang="0">
                  <a:pos x="813" y="239"/>
                </a:cxn>
                <a:cxn ang="0">
                  <a:pos x="813" y="290"/>
                </a:cxn>
                <a:cxn ang="0">
                  <a:pos x="825" y="347"/>
                </a:cxn>
                <a:cxn ang="0">
                  <a:pos x="830" y="377"/>
                </a:cxn>
                <a:cxn ang="0">
                  <a:pos x="810" y="386"/>
                </a:cxn>
                <a:cxn ang="0">
                  <a:pos x="735" y="392"/>
                </a:cxn>
                <a:cxn ang="0">
                  <a:pos x="643" y="398"/>
                </a:cxn>
                <a:cxn ang="0">
                  <a:pos x="541" y="401"/>
                </a:cxn>
                <a:cxn ang="0">
                  <a:pos x="463" y="407"/>
                </a:cxn>
                <a:cxn ang="0">
                  <a:pos x="394" y="413"/>
                </a:cxn>
                <a:cxn ang="0">
                  <a:pos x="376" y="413"/>
                </a:cxn>
                <a:cxn ang="0">
                  <a:pos x="333" y="372"/>
                </a:cxn>
                <a:cxn ang="0">
                  <a:pos x="303" y="333"/>
                </a:cxn>
                <a:cxn ang="0">
                  <a:pos x="243" y="306"/>
                </a:cxn>
                <a:cxn ang="0">
                  <a:pos x="198" y="276"/>
                </a:cxn>
                <a:cxn ang="0">
                  <a:pos x="153" y="252"/>
                </a:cxn>
                <a:cxn ang="0">
                  <a:pos x="96" y="231"/>
                </a:cxn>
                <a:cxn ang="0">
                  <a:pos x="52" y="234"/>
                </a:cxn>
                <a:cxn ang="0">
                  <a:pos x="5" y="228"/>
                </a:cxn>
                <a:cxn ang="0">
                  <a:pos x="23" y="176"/>
                </a:cxn>
              </a:cxnLst>
              <a:rect l="0" t="0" r="r" b="b"/>
              <a:pathLst>
                <a:path w="835" h="420">
                  <a:moveTo>
                    <a:pt x="23" y="176"/>
                  </a:moveTo>
                  <a:cubicBezTo>
                    <a:pt x="32" y="168"/>
                    <a:pt x="39" y="178"/>
                    <a:pt x="59" y="177"/>
                  </a:cubicBezTo>
                  <a:cubicBezTo>
                    <a:pt x="79" y="176"/>
                    <a:pt x="119" y="176"/>
                    <a:pt x="143" y="171"/>
                  </a:cubicBezTo>
                  <a:cubicBezTo>
                    <a:pt x="167" y="166"/>
                    <a:pt x="182" y="157"/>
                    <a:pt x="203" y="147"/>
                  </a:cubicBezTo>
                  <a:cubicBezTo>
                    <a:pt x="224" y="137"/>
                    <a:pt x="251" y="121"/>
                    <a:pt x="269" y="111"/>
                  </a:cubicBezTo>
                  <a:cubicBezTo>
                    <a:pt x="287" y="101"/>
                    <a:pt x="297" y="95"/>
                    <a:pt x="311" y="87"/>
                  </a:cubicBezTo>
                  <a:cubicBezTo>
                    <a:pt x="325" y="79"/>
                    <a:pt x="342" y="73"/>
                    <a:pt x="353" y="60"/>
                  </a:cubicBezTo>
                  <a:cubicBezTo>
                    <a:pt x="364" y="47"/>
                    <a:pt x="368" y="16"/>
                    <a:pt x="376" y="8"/>
                  </a:cubicBezTo>
                  <a:cubicBezTo>
                    <a:pt x="384" y="0"/>
                    <a:pt x="384" y="12"/>
                    <a:pt x="400" y="14"/>
                  </a:cubicBezTo>
                  <a:cubicBezTo>
                    <a:pt x="416" y="16"/>
                    <a:pt x="455" y="18"/>
                    <a:pt x="478" y="20"/>
                  </a:cubicBezTo>
                  <a:cubicBezTo>
                    <a:pt x="501" y="22"/>
                    <a:pt x="501" y="20"/>
                    <a:pt x="544" y="23"/>
                  </a:cubicBezTo>
                  <a:cubicBezTo>
                    <a:pt x="587" y="26"/>
                    <a:pt x="692" y="34"/>
                    <a:pt x="738" y="38"/>
                  </a:cubicBezTo>
                  <a:cubicBezTo>
                    <a:pt x="784" y="42"/>
                    <a:pt x="809" y="41"/>
                    <a:pt x="822" y="47"/>
                  </a:cubicBezTo>
                  <a:cubicBezTo>
                    <a:pt x="835" y="53"/>
                    <a:pt x="817" y="65"/>
                    <a:pt x="816" y="77"/>
                  </a:cubicBezTo>
                  <a:cubicBezTo>
                    <a:pt x="815" y="89"/>
                    <a:pt x="816" y="106"/>
                    <a:pt x="816" y="122"/>
                  </a:cubicBezTo>
                  <a:cubicBezTo>
                    <a:pt x="816" y="138"/>
                    <a:pt x="813" y="154"/>
                    <a:pt x="813" y="173"/>
                  </a:cubicBezTo>
                  <a:cubicBezTo>
                    <a:pt x="813" y="192"/>
                    <a:pt x="813" y="220"/>
                    <a:pt x="813" y="239"/>
                  </a:cubicBezTo>
                  <a:cubicBezTo>
                    <a:pt x="813" y="258"/>
                    <a:pt x="811" y="272"/>
                    <a:pt x="813" y="290"/>
                  </a:cubicBezTo>
                  <a:cubicBezTo>
                    <a:pt x="815" y="308"/>
                    <a:pt x="822" y="333"/>
                    <a:pt x="825" y="347"/>
                  </a:cubicBezTo>
                  <a:cubicBezTo>
                    <a:pt x="828" y="361"/>
                    <a:pt x="832" y="371"/>
                    <a:pt x="830" y="377"/>
                  </a:cubicBezTo>
                  <a:cubicBezTo>
                    <a:pt x="828" y="383"/>
                    <a:pt x="826" y="384"/>
                    <a:pt x="810" y="386"/>
                  </a:cubicBezTo>
                  <a:cubicBezTo>
                    <a:pt x="794" y="388"/>
                    <a:pt x="763" y="390"/>
                    <a:pt x="735" y="392"/>
                  </a:cubicBezTo>
                  <a:cubicBezTo>
                    <a:pt x="707" y="394"/>
                    <a:pt x="674" y="397"/>
                    <a:pt x="643" y="398"/>
                  </a:cubicBezTo>
                  <a:cubicBezTo>
                    <a:pt x="611" y="399"/>
                    <a:pt x="571" y="400"/>
                    <a:pt x="541" y="401"/>
                  </a:cubicBezTo>
                  <a:cubicBezTo>
                    <a:pt x="511" y="402"/>
                    <a:pt x="486" y="405"/>
                    <a:pt x="463" y="407"/>
                  </a:cubicBezTo>
                  <a:cubicBezTo>
                    <a:pt x="438" y="409"/>
                    <a:pt x="407" y="412"/>
                    <a:pt x="394" y="413"/>
                  </a:cubicBezTo>
                  <a:cubicBezTo>
                    <a:pt x="381" y="414"/>
                    <a:pt x="386" y="420"/>
                    <a:pt x="376" y="413"/>
                  </a:cubicBezTo>
                  <a:cubicBezTo>
                    <a:pt x="366" y="406"/>
                    <a:pt x="345" y="385"/>
                    <a:pt x="333" y="372"/>
                  </a:cubicBezTo>
                  <a:cubicBezTo>
                    <a:pt x="321" y="359"/>
                    <a:pt x="318" y="344"/>
                    <a:pt x="303" y="333"/>
                  </a:cubicBezTo>
                  <a:cubicBezTo>
                    <a:pt x="288" y="322"/>
                    <a:pt x="260" y="315"/>
                    <a:pt x="243" y="306"/>
                  </a:cubicBezTo>
                  <a:cubicBezTo>
                    <a:pt x="226" y="297"/>
                    <a:pt x="213" y="285"/>
                    <a:pt x="198" y="276"/>
                  </a:cubicBezTo>
                  <a:cubicBezTo>
                    <a:pt x="183" y="267"/>
                    <a:pt x="170" y="259"/>
                    <a:pt x="153" y="252"/>
                  </a:cubicBezTo>
                  <a:cubicBezTo>
                    <a:pt x="136" y="245"/>
                    <a:pt x="113" y="234"/>
                    <a:pt x="96" y="231"/>
                  </a:cubicBezTo>
                  <a:cubicBezTo>
                    <a:pt x="79" y="228"/>
                    <a:pt x="67" y="234"/>
                    <a:pt x="52" y="234"/>
                  </a:cubicBezTo>
                  <a:cubicBezTo>
                    <a:pt x="37" y="234"/>
                    <a:pt x="10" y="238"/>
                    <a:pt x="5" y="228"/>
                  </a:cubicBezTo>
                  <a:cubicBezTo>
                    <a:pt x="0" y="218"/>
                    <a:pt x="19" y="187"/>
                    <a:pt x="23" y="176"/>
                  </a:cubicBezTo>
                  <a:close/>
                </a:path>
              </a:pathLst>
            </a:custGeom>
            <a:solidFill>
              <a:srgbClr val="339933"/>
            </a:solidFill>
            <a:ln w="25400" cmpd="sng">
              <a:solidFill>
                <a:srgbClr val="339933"/>
              </a:solidFill>
              <a:round/>
              <a:headEnd/>
              <a:tailEnd/>
            </a:ln>
          </p:spPr>
          <p:txBody>
            <a:bodyPr lIns="74295" tIns="8890" rIns="74295" bIns="8890"/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49" name="Arc 375">
              <a:extLst>
                <a:ext uri="{FF2B5EF4-FFF2-40B4-BE49-F238E27FC236}">
                  <a16:creationId xmlns:a16="http://schemas.microsoft.com/office/drawing/2014/main" id="{69FAADC4-5C79-FAFE-D172-C27325728E90}"/>
                </a:ext>
              </a:extLst>
            </p:cNvPr>
            <p:cNvSpPr>
              <a:spLocks/>
            </p:cNvSpPr>
            <p:nvPr/>
          </p:nvSpPr>
          <p:spPr bwMode="auto">
            <a:xfrm rot="17724981">
              <a:off x="7447045" y="5333831"/>
              <a:ext cx="288603" cy="337647"/>
            </a:xfrm>
            <a:custGeom>
              <a:avLst/>
              <a:gdLst>
                <a:gd name="G0" fmla="+- 0 0 0"/>
                <a:gd name="G1" fmla="+- 20060 0 0"/>
                <a:gd name="G2" fmla="+- 21600 0 0"/>
                <a:gd name="T0" fmla="*/ 8010 w 17311"/>
                <a:gd name="T1" fmla="*/ 0 h 20060"/>
                <a:gd name="T2" fmla="*/ 17311 w 17311"/>
                <a:gd name="T3" fmla="*/ 7141 h 20060"/>
                <a:gd name="T4" fmla="*/ 0 w 17311"/>
                <a:gd name="T5" fmla="*/ 20060 h 200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311" h="20060" fill="none" extrusionOk="0">
                  <a:moveTo>
                    <a:pt x="8009" y="0"/>
                  </a:moveTo>
                  <a:cubicBezTo>
                    <a:pt x="11709" y="1477"/>
                    <a:pt x="14928" y="3948"/>
                    <a:pt x="17310" y="7141"/>
                  </a:cubicBezTo>
                </a:path>
                <a:path w="17311" h="20060" stroke="0" extrusionOk="0">
                  <a:moveTo>
                    <a:pt x="8009" y="0"/>
                  </a:moveTo>
                  <a:cubicBezTo>
                    <a:pt x="11709" y="1477"/>
                    <a:pt x="14928" y="3948"/>
                    <a:pt x="17310" y="7141"/>
                  </a:cubicBezTo>
                  <a:lnTo>
                    <a:pt x="0" y="20060"/>
                  </a:lnTo>
                  <a:close/>
                </a:path>
              </a:pathLst>
            </a:custGeom>
            <a:noFill/>
            <a:ln w="25400">
              <a:solidFill>
                <a:srgbClr val="339933"/>
              </a:solidFill>
              <a:round/>
              <a:headEnd/>
              <a:tailEnd/>
            </a:ln>
          </p:spPr>
          <p:txBody>
            <a:bodyPr lIns="74295" tIns="8890" rIns="74295" bIns="8890"/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50" name="Arc 376">
              <a:extLst>
                <a:ext uri="{FF2B5EF4-FFF2-40B4-BE49-F238E27FC236}">
                  <a16:creationId xmlns:a16="http://schemas.microsoft.com/office/drawing/2014/main" id="{051853D1-2090-5EF3-24F1-2A34C3C28E5D}"/>
                </a:ext>
              </a:extLst>
            </p:cNvPr>
            <p:cNvSpPr>
              <a:spLocks/>
            </p:cNvSpPr>
            <p:nvPr/>
          </p:nvSpPr>
          <p:spPr bwMode="auto">
            <a:xfrm rot="3849983" flipV="1">
              <a:off x="7442603" y="5009709"/>
              <a:ext cx="290823" cy="333204"/>
            </a:xfrm>
            <a:custGeom>
              <a:avLst/>
              <a:gdLst>
                <a:gd name="G0" fmla="+- 0 0 0"/>
                <a:gd name="G1" fmla="+- 20060 0 0"/>
                <a:gd name="G2" fmla="+- 21600 0 0"/>
                <a:gd name="T0" fmla="*/ 8010 w 17311"/>
                <a:gd name="T1" fmla="*/ 0 h 20060"/>
                <a:gd name="T2" fmla="*/ 17311 w 17311"/>
                <a:gd name="T3" fmla="*/ 7141 h 20060"/>
                <a:gd name="T4" fmla="*/ 0 w 17311"/>
                <a:gd name="T5" fmla="*/ 20060 h 200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311" h="20060" fill="none" extrusionOk="0">
                  <a:moveTo>
                    <a:pt x="8009" y="0"/>
                  </a:moveTo>
                  <a:cubicBezTo>
                    <a:pt x="11709" y="1477"/>
                    <a:pt x="14928" y="3948"/>
                    <a:pt x="17310" y="7141"/>
                  </a:cubicBezTo>
                </a:path>
                <a:path w="17311" h="20060" stroke="0" extrusionOk="0">
                  <a:moveTo>
                    <a:pt x="8009" y="0"/>
                  </a:moveTo>
                  <a:cubicBezTo>
                    <a:pt x="11709" y="1477"/>
                    <a:pt x="14928" y="3948"/>
                    <a:pt x="17310" y="7141"/>
                  </a:cubicBezTo>
                  <a:lnTo>
                    <a:pt x="0" y="20060"/>
                  </a:lnTo>
                  <a:close/>
                </a:path>
              </a:pathLst>
            </a:custGeom>
            <a:noFill/>
            <a:ln w="25400">
              <a:solidFill>
                <a:srgbClr val="339933"/>
              </a:solidFill>
              <a:round/>
              <a:headEnd/>
              <a:tailEnd/>
            </a:ln>
          </p:spPr>
          <p:txBody>
            <a:bodyPr lIns="74295" tIns="8890" rIns="74295" bIns="8890"/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51" name="Freeform 377">
              <a:extLst>
                <a:ext uri="{FF2B5EF4-FFF2-40B4-BE49-F238E27FC236}">
                  <a16:creationId xmlns:a16="http://schemas.microsoft.com/office/drawing/2014/main" id="{9489BA79-6B68-3FC6-9EA6-555790F40784}"/>
                </a:ext>
              </a:extLst>
            </p:cNvPr>
            <p:cNvSpPr>
              <a:spLocks/>
            </p:cNvSpPr>
            <p:nvPr/>
          </p:nvSpPr>
          <p:spPr bwMode="auto">
            <a:xfrm rot="10787483">
              <a:off x="7175952" y="5151891"/>
              <a:ext cx="171045" cy="37518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" y="687"/>
                </a:cxn>
                <a:cxn ang="0">
                  <a:pos x="312" y="687"/>
                </a:cxn>
                <a:cxn ang="0">
                  <a:pos x="258" y="501"/>
                </a:cxn>
                <a:cxn ang="0">
                  <a:pos x="246" y="345"/>
                </a:cxn>
                <a:cxn ang="0">
                  <a:pos x="261" y="171"/>
                </a:cxn>
                <a:cxn ang="0">
                  <a:pos x="306" y="0"/>
                </a:cxn>
                <a:cxn ang="0">
                  <a:pos x="0" y="0"/>
                </a:cxn>
              </a:cxnLst>
              <a:rect l="0" t="0" r="r" b="b"/>
              <a:pathLst>
                <a:path w="312" h="687">
                  <a:moveTo>
                    <a:pt x="0" y="0"/>
                  </a:moveTo>
                  <a:lnTo>
                    <a:pt x="3" y="687"/>
                  </a:lnTo>
                  <a:lnTo>
                    <a:pt x="312" y="687"/>
                  </a:lnTo>
                  <a:lnTo>
                    <a:pt x="258" y="501"/>
                  </a:lnTo>
                  <a:lnTo>
                    <a:pt x="246" y="345"/>
                  </a:lnTo>
                  <a:lnTo>
                    <a:pt x="261" y="171"/>
                  </a:lnTo>
                  <a:lnTo>
                    <a:pt x="30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FFFF"/>
            </a:solidFill>
            <a:ln w="25400" cmpd="sng">
              <a:solidFill>
                <a:srgbClr val="000000"/>
              </a:solidFill>
              <a:round/>
              <a:headEnd/>
              <a:tailEnd/>
            </a:ln>
          </p:spPr>
          <p:txBody>
            <a:bodyPr lIns="74295" tIns="8890" rIns="74295" bIns="8890"/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52" name="Line 378">
              <a:extLst>
                <a:ext uri="{FF2B5EF4-FFF2-40B4-BE49-F238E27FC236}">
                  <a16:creationId xmlns:a16="http://schemas.microsoft.com/office/drawing/2014/main" id="{E7A69726-A52D-A977-366D-CB293642C28E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0787483">
              <a:off x="7349218" y="5140790"/>
              <a:ext cx="0" cy="397384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 lIns="74295" tIns="8890" rIns="74295" bIns="8890"/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53" name="Line 379">
              <a:extLst>
                <a:ext uri="{FF2B5EF4-FFF2-40B4-BE49-F238E27FC236}">
                  <a16:creationId xmlns:a16="http://schemas.microsoft.com/office/drawing/2014/main" id="{6B15A27F-2C1D-4F86-2EF3-1754A0235E75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0787483">
              <a:off x="7178173" y="5524854"/>
              <a:ext cx="179930" cy="444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 lIns="74295" tIns="8890" rIns="74295" bIns="8890"/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54" name="Line 380">
              <a:extLst>
                <a:ext uri="{FF2B5EF4-FFF2-40B4-BE49-F238E27FC236}">
                  <a16:creationId xmlns:a16="http://schemas.microsoft.com/office/drawing/2014/main" id="{DB42868F-A6DD-B3F5-1AE1-F6D1A2D60FD1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0787483">
              <a:off x="7169288" y="5151891"/>
              <a:ext cx="191037" cy="444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 lIns="74295" tIns="8890" rIns="74295" bIns="8890"/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55" name="Arc 381">
              <a:extLst>
                <a:ext uri="{FF2B5EF4-FFF2-40B4-BE49-F238E27FC236}">
                  <a16:creationId xmlns:a16="http://schemas.microsoft.com/office/drawing/2014/main" id="{E2EECB7F-217E-8696-0070-8A29B0F0E5EF}"/>
                </a:ext>
              </a:extLst>
            </p:cNvPr>
            <p:cNvSpPr>
              <a:spLocks/>
            </p:cNvSpPr>
            <p:nvPr/>
          </p:nvSpPr>
          <p:spPr bwMode="auto">
            <a:xfrm rot="2715983">
              <a:off x="6762928" y="5085135"/>
              <a:ext cx="495065" cy="513134"/>
            </a:xfrm>
            <a:custGeom>
              <a:avLst/>
              <a:gdLst>
                <a:gd name="G0" fmla="+- 0 0 0"/>
                <a:gd name="G1" fmla="+- 19786 0 0"/>
                <a:gd name="G2" fmla="+- 21600 0 0"/>
                <a:gd name="T0" fmla="*/ 8665 w 19558"/>
                <a:gd name="T1" fmla="*/ 0 h 19786"/>
                <a:gd name="T2" fmla="*/ 19558 w 19558"/>
                <a:gd name="T3" fmla="*/ 10618 h 19786"/>
                <a:gd name="T4" fmla="*/ 0 w 19558"/>
                <a:gd name="T5" fmla="*/ 19786 h 197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558" h="19786" fill="none" extrusionOk="0">
                  <a:moveTo>
                    <a:pt x="8664" y="0"/>
                  </a:moveTo>
                  <a:cubicBezTo>
                    <a:pt x="13463" y="2101"/>
                    <a:pt x="17334" y="5875"/>
                    <a:pt x="19557" y="10618"/>
                  </a:cubicBezTo>
                </a:path>
                <a:path w="19558" h="19786" stroke="0" extrusionOk="0">
                  <a:moveTo>
                    <a:pt x="8664" y="0"/>
                  </a:moveTo>
                  <a:cubicBezTo>
                    <a:pt x="13463" y="2101"/>
                    <a:pt x="17334" y="5875"/>
                    <a:pt x="19557" y="10618"/>
                  </a:cubicBezTo>
                  <a:lnTo>
                    <a:pt x="0" y="19786"/>
                  </a:lnTo>
                  <a:close/>
                </a:path>
              </a:pathLst>
            </a:cu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 lIns="74295" tIns="8890" rIns="74295" bIns="8890"/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56" name="Arc 382">
              <a:extLst>
                <a:ext uri="{FF2B5EF4-FFF2-40B4-BE49-F238E27FC236}">
                  <a16:creationId xmlns:a16="http://schemas.microsoft.com/office/drawing/2014/main" id="{8196E4AD-7595-2F1E-7E1B-57217E814F8D}"/>
                </a:ext>
              </a:extLst>
            </p:cNvPr>
            <p:cNvSpPr>
              <a:spLocks/>
            </p:cNvSpPr>
            <p:nvPr/>
          </p:nvSpPr>
          <p:spPr bwMode="auto">
            <a:xfrm rot="13450946" flipH="1" flipV="1">
              <a:off x="7187059" y="5160771"/>
              <a:ext cx="350975" cy="357423"/>
            </a:xfrm>
            <a:custGeom>
              <a:avLst/>
              <a:gdLst>
                <a:gd name="G0" fmla="+- 0 0 0"/>
                <a:gd name="G1" fmla="+- 20823 0 0"/>
                <a:gd name="G2" fmla="+- 21600 0 0"/>
                <a:gd name="T0" fmla="*/ 5743 w 20700"/>
                <a:gd name="T1" fmla="*/ 0 h 20823"/>
                <a:gd name="T2" fmla="*/ 20700 w 20700"/>
                <a:gd name="T3" fmla="*/ 14655 h 20823"/>
                <a:gd name="T4" fmla="*/ 0 w 20700"/>
                <a:gd name="T5" fmla="*/ 20823 h 208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700" h="20823" fill="none" extrusionOk="0">
                  <a:moveTo>
                    <a:pt x="5742" y="0"/>
                  </a:moveTo>
                  <a:cubicBezTo>
                    <a:pt x="12921" y="1980"/>
                    <a:pt x="18574" y="7518"/>
                    <a:pt x="20700" y="14654"/>
                  </a:cubicBezTo>
                </a:path>
                <a:path w="20700" h="20823" stroke="0" extrusionOk="0">
                  <a:moveTo>
                    <a:pt x="5742" y="0"/>
                  </a:moveTo>
                  <a:cubicBezTo>
                    <a:pt x="12921" y="1980"/>
                    <a:pt x="18574" y="7518"/>
                    <a:pt x="20700" y="14654"/>
                  </a:cubicBezTo>
                  <a:lnTo>
                    <a:pt x="0" y="20823"/>
                  </a:lnTo>
                  <a:close/>
                </a:path>
              </a:pathLst>
            </a:cu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 lIns="74295" tIns="8890" rIns="74295" bIns="8890"/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57" name="Arc 383">
              <a:extLst>
                <a:ext uri="{FF2B5EF4-FFF2-40B4-BE49-F238E27FC236}">
                  <a16:creationId xmlns:a16="http://schemas.microsoft.com/office/drawing/2014/main" id="{766A9735-3D22-65BA-DE13-CE577E603342}"/>
                </a:ext>
              </a:extLst>
            </p:cNvPr>
            <p:cNvSpPr>
              <a:spLocks/>
            </p:cNvSpPr>
            <p:nvPr/>
          </p:nvSpPr>
          <p:spPr bwMode="auto">
            <a:xfrm rot="13450946">
              <a:off x="7344775" y="5149670"/>
              <a:ext cx="348753" cy="357423"/>
            </a:xfrm>
            <a:custGeom>
              <a:avLst/>
              <a:gdLst>
                <a:gd name="G0" fmla="+- 0 0 0"/>
                <a:gd name="G1" fmla="+- 20823 0 0"/>
                <a:gd name="G2" fmla="+- 21600 0 0"/>
                <a:gd name="T0" fmla="*/ 5743 w 20700"/>
                <a:gd name="T1" fmla="*/ 0 h 20823"/>
                <a:gd name="T2" fmla="*/ 20700 w 20700"/>
                <a:gd name="T3" fmla="*/ 14655 h 20823"/>
                <a:gd name="T4" fmla="*/ 0 w 20700"/>
                <a:gd name="T5" fmla="*/ 20823 h 208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700" h="20823" fill="none" extrusionOk="0">
                  <a:moveTo>
                    <a:pt x="5742" y="0"/>
                  </a:moveTo>
                  <a:cubicBezTo>
                    <a:pt x="12921" y="1980"/>
                    <a:pt x="18574" y="7518"/>
                    <a:pt x="20700" y="14654"/>
                  </a:cubicBezTo>
                </a:path>
                <a:path w="20700" h="20823" stroke="0" extrusionOk="0">
                  <a:moveTo>
                    <a:pt x="5742" y="0"/>
                  </a:moveTo>
                  <a:cubicBezTo>
                    <a:pt x="12921" y="1980"/>
                    <a:pt x="18574" y="7518"/>
                    <a:pt x="20700" y="14654"/>
                  </a:cubicBezTo>
                  <a:lnTo>
                    <a:pt x="0" y="20823"/>
                  </a:lnTo>
                  <a:close/>
                </a:path>
              </a:pathLst>
            </a:cu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 lIns="74295" tIns="8890" rIns="74295" bIns="8890"/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58" name="Arc 384">
              <a:extLst>
                <a:ext uri="{FF2B5EF4-FFF2-40B4-BE49-F238E27FC236}">
                  <a16:creationId xmlns:a16="http://schemas.microsoft.com/office/drawing/2014/main" id="{711635E7-D7EB-FEFE-C1B3-9552268B72DF}"/>
                </a:ext>
              </a:extLst>
            </p:cNvPr>
            <p:cNvSpPr>
              <a:spLocks/>
            </p:cNvSpPr>
            <p:nvPr/>
          </p:nvSpPr>
          <p:spPr bwMode="auto">
            <a:xfrm rot="13450946">
              <a:off x="7598010" y="5265112"/>
              <a:ext cx="135503" cy="137641"/>
            </a:xfrm>
            <a:custGeom>
              <a:avLst/>
              <a:gdLst>
                <a:gd name="G0" fmla="+- 0 0 0"/>
                <a:gd name="G1" fmla="+- 20823 0 0"/>
                <a:gd name="G2" fmla="+- 21600 0 0"/>
                <a:gd name="T0" fmla="*/ 5743 w 20700"/>
                <a:gd name="T1" fmla="*/ 0 h 20823"/>
                <a:gd name="T2" fmla="*/ 20700 w 20700"/>
                <a:gd name="T3" fmla="*/ 14655 h 20823"/>
                <a:gd name="T4" fmla="*/ 0 w 20700"/>
                <a:gd name="T5" fmla="*/ 20823 h 208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700" h="20823" fill="none" extrusionOk="0">
                  <a:moveTo>
                    <a:pt x="5742" y="0"/>
                  </a:moveTo>
                  <a:cubicBezTo>
                    <a:pt x="12921" y="1980"/>
                    <a:pt x="18574" y="7518"/>
                    <a:pt x="20700" y="14654"/>
                  </a:cubicBezTo>
                </a:path>
                <a:path w="20700" h="20823" stroke="0" extrusionOk="0">
                  <a:moveTo>
                    <a:pt x="5742" y="0"/>
                  </a:moveTo>
                  <a:cubicBezTo>
                    <a:pt x="12921" y="1980"/>
                    <a:pt x="18574" y="7518"/>
                    <a:pt x="20700" y="14654"/>
                  </a:cubicBezTo>
                  <a:lnTo>
                    <a:pt x="0" y="20823"/>
                  </a:lnTo>
                  <a:close/>
                </a:path>
              </a:pathLst>
            </a:cu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 lIns="74295" tIns="8890" rIns="74295" bIns="8890"/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59" name="Arc 385">
              <a:extLst>
                <a:ext uri="{FF2B5EF4-FFF2-40B4-BE49-F238E27FC236}">
                  <a16:creationId xmlns:a16="http://schemas.microsoft.com/office/drawing/2014/main" id="{A7F0017F-7C22-870A-BED1-22550C35B4C4}"/>
                </a:ext>
              </a:extLst>
            </p:cNvPr>
            <p:cNvSpPr>
              <a:spLocks/>
            </p:cNvSpPr>
            <p:nvPr/>
          </p:nvSpPr>
          <p:spPr bwMode="auto">
            <a:xfrm rot="13450946" flipH="1" flipV="1">
              <a:off x="7464729" y="5269552"/>
              <a:ext cx="137724" cy="142081"/>
            </a:xfrm>
            <a:custGeom>
              <a:avLst/>
              <a:gdLst>
                <a:gd name="G0" fmla="+- 0 0 0"/>
                <a:gd name="G1" fmla="+- 20823 0 0"/>
                <a:gd name="G2" fmla="+- 21600 0 0"/>
                <a:gd name="T0" fmla="*/ 5743 w 20700"/>
                <a:gd name="T1" fmla="*/ 0 h 20823"/>
                <a:gd name="T2" fmla="*/ 20700 w 20700"/>
                <a:gd name="T3" fmla="*/ 14655 h 20823"/>
                <a:gd name="T4" fmla="*/ 0 w 20700"/>
                <a:gd name="T5" fmla="*/ 20823 h 208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700" h="20823" fill="none" extrusionOk="0">
                  <a:moveTo>
                    <a:pt x="5742" y="0"/>
                  </a:moveTo>
                  <a:cubicBezTo>
                    <a:pt x="12921" y="1980"/>
                    <a:pt x="18574" y="7518"/>
                    <a:pt x="20700" y="14654"/>
                  </a:cubicBezTo>
                </a:path>
                <a:path w="20700" h="20823" stroke="0" extrusionOk="0">
                  <a:moveTo>
                    <a:pt x="5742" y="0"/>
                  </a:moveTo>
                  <a:cubicBezTo>
                    <a:pt x="12921" y="1980"/>
                    <a:pt x="18574" y="7518"/>
                    <a:pt x="20700" y="14654"/>
                  </a:cubicBezTo>
                  <a:lnTo>
                    <a:pt x="0" y="20823"/>
                  </a:lnTo>
                  <a:close/>
                </a:path>
              </a:pathLst>
            </a:cu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 lIns="74295" tIns="8890" rIns="74295" bIns="8890"/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60" name="Line 386">
              <a:extLst>
                <a:ext uri="{FF2B5EF4-FFF2-40B4-BE49-F238E27FC236}">
                  <a16:creationId xmlns:a16="http://schemas.microsoft.com/office/drawing/2014/main" id="{3CA7F90E-0D26-9F5C-398D-3431661DB103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4380151">
              <a:off x="8093373" y="4736589"/>
              <a:ext cx="0" cy="522019"/>
            </a:xfrm>
            <a:prstGeom prst="line">
              <a:avLst/>
            </a:prstGeom>
            <a:noFill/>
            <a:ln w="50800">
              <a:solidFill>
                <a:srgbClr val="339933"/>
              </a:solidFill>
              <a:round/>
              <a:headEnd/>
              <a:tailEnd/>
            </a:ln>
            <a:effectLst/>
          </p:spPr>
          <p:txBody>
            <a:bodyPr lIns="74295" tIns="8890" rIns="74295" bIns="8890"/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61" name="Line 387">
              <a:extLst>
                <a:ext uri="{FF2B5EF4-FFF2-40B4-BE49-F238E27FC236}">
                  <a16:creationId xmlns:a16="http://schemas.microsoft.com/office/drawing/2014/main" id="{3B6E49B8-3099-7CD9-6C14-3ADC0FC52182}"/>
                </a:ext>
              </a:extLst>
            </p:cNvPr>
            <p:cNvSpPr>
              <a:spLocks noChangeShapeType="1"/>
            </p:cNvSpPr>
            <p:nvPr/>
          </p:nvSpPr>
          <p:spPr bwMode="auto">
            <a:xfrm rot="436">
              <a:off x="7751284" y="5320612"/>
              <a:ext cx="0" cy="515045"/>
            </a:xfrm>
            <a:prstGeom prst="line">
              <a:avLst/>
            </a:prstGeom>
            <a:noFill/>
            <a:ln w="50800">
              <a:solidFill>
                <a:srgbClr val="339933"/>
              </a:solidFill>
              <a:round/>
              <a:headEnd/>
              <a:tailEnd/>
            </a:ln>
            <a:effectLst/>
          </p:spPr>
          <p:txBody>
            <a:bodyPr lIns="74295" tIns="8890" rIns="74295" bIns="8890"/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162" name="Group 388">
              <a:extLst>
                <a:ext uri="{FF2B5EF4-FFF2-40B4-BE49-F238E27FC236}">
                  <a16:creationId xmlns:a16="http://schemas.microsoft.com/office/drawing/2014/main" id="{6D9FC956-4A8C-3A8F-7CCE-C4FC3D80B1FD}"/>
                </a:ext>
              </a:extLst>
            </p:cNvPr>
            <p:cNvGrpSpPr>
              <a:grpSpLocks/>
            </p:cNvGrpSpPr>
            <p:nvPr/>
          </p:nvGrpSpPr>
          <p:grpSpPr bwMode="auto">
            <a:xfrm rot="33448">
              <a:off x="7629109" y="5824557"/>
              <a:ext cx="226579" cy="179822"/>
              <a:chOff x="5504" y="8144"/>
              <a:chExt cx="291" cy="236"/>
            </a:xfrm>
            <a:solidFill>
              <a:srgbClr val="0066FF"/>
            </a:solidFill>
          </p:grpSpPr>
          <p:sp>
            <p:nvSpPr>
              <p:cNvPr id="176" name="Rectangle 389">
                <a:extLst>
                  <a:ext uri="{FF2B5EF4-FFF2-40B4-BE49-F238E27FC236}">
                    <a16:creationId xmlns:a16="http://schemas.microsoft.com/office/drawing/2014/main" id="{7C5EA6FA-629E-9ECC-BD2C-EF4B13FF0BC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77" y="8233"/>
                <a:ext cx="155" cy="147"/>
              </a:xfrm>
              <a:prstGeom prst="rect">
                <a:avLst/>
              </a:prstGeom>
              <a:grpFill/>
              <a:ln w="254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74295" tIns="8890" rIns="74295" bIns="8890"/>
              <a:lstStyle/>
              <a:p>
                <a:pPr marL="0" marR="0" lvl="0" indent="0" algn="l" defTabSz="4572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7" name="Rectangle 390">
                <a:extLst>
                  <a:ext uri="{FF2B5EF4-FFF2-40B4-BE49-F238E27FC236}">
                    <a16:creationId xmlns:a16="http://schemas.microsoft.com/office/drawing/2014/main" id="{51F84E09-D146-CD64-6C35-69AA805DB9F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04" y="8144"/>
                <a:ext cx="291" cy="106"/>
              </a:xfrm>
              <a:prstGeom prst="rect">
                <a:avLst/>
              </a:prstGeom>
              <a:grpFill/>
              <a:ln w="254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74295" tIns="8890" rIns="74295" bIns="8890"/>
              <a:lstStyle/>
              <a:p>
                <a:pPr marL="0" marR="0" lvl="0" indent="0" algn="l" defTabSz="4572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63" name="Group 391">
              <a:extLst>
                <a:ext uri="{FF2B5EF4-FFF2-40B4-BE49-F238E27FC236}">
                  <a16:creationId xmlns:a16="http://schemas.microsoft.com/office/drawing/2014/main" id="{B819360D-B6D5-1502-FC4A-767978B3C0A6}"/>
                </a:ext>
              </a:extLst>
            </p:cNvPr>
            <p:cNvGrpSpPr>
              <a:grpSpLocks/>
            </p:cNvGrpSpPr>
            <p:nvPr/>
          </p:nvGrpSpPr>
          <p:grpSpPr bwMode="auto">
            <a:xfrm rot="14380151">
              <a:off x="8264484" y="4750013"/>
              <a:ext cx="219782" cy="177709"/>
              <a:chOff x="5504" y="8144"/>
              <a:chExt cx="291" cy="236"/>
            </a:xfrm>
            <a:solidFill>
              <a:srgbClr val="0066FF"/>
            </a:solidFill>
          </p:grpSpPr>
          <p:sp>
            <p:nvSpPr>
              <p:cNvPr id="174" name="Rectangle 392">
                <a:extLst>
                  <a:ext uri="{FF2B5EF4-FFF2-40B4-BE49-F238E27FC236}">
                    <a16:creationId xmlns:a16="http://schemas.microsoft.com/office/drawing/2014/main" id="{7F78F3E0-DE10-ADB1-7133-3682D7AB7DE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77" y="8233"/>
                <a:ext cx="155" cy="147"/>
              </a:xfrm>
              <a:prstGeom prst="rect">
                <a:avLst/>
              </a:prstGeom>
              <a:grpFill/>
              <a:ln w="254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74295" tIns="8890" rIns="74295" bIns="8890"/>
              <a:lstStyle/>
              <a:p>
                <a:pPr marL="0" marR="0" lvl="0" indent="0" algn="l" defTabSz="4572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5" name="Rectangle 393">
                <a:extLst>
                  <a:ext uri="{FF2B5EF4-FFF2-40B4-BE49-F238E27FC236}">
                    <a16:creationId xmlns:a16="http://schemas.microsoft.com/office/drawing/2014/main" id="{1DA41F33-7B69-F0B5-1FE1-6489CE94D12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04" y="8144"/>
                <a:ext cx="291" cy="106"/>
              </a:xfrm>
              <a:prstGeom prst="rect">
                <a:avLst/>
              </a:prstGeom>
              <a:grpFill/>
              <a:ln w="254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74295" tIns="8890" rIns="74295" bIns="8890"/>
              <a:lstStyle/>
              <a:p>
                <a:pPr marL="0" marR="0" lvl="0" indent="0" algn="l" defTabSz="4572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164" name="Rectangle 394">
              <a:extLst>
                <a:ext uri="{FF2B5EF4-FFF2-40B4-BE49-F238E27FC236}">
                  <a16:creationId xmlns:a16="http://schemas.microsoft.com/office/drawing/2014/main" id="{60CB5790-7ACD-A60B-5F40-A13D8875BE5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7952111">
              <a:off x="8006754" y="5147345"/>
              <a:ext cx="46620" cy="350975"/>
            </a:xfrm>
            <a:prstGeom prst="rect">
              <a:avLst/>
            </a:prstGeom>
            <a:solidFill>
              <a:srgbClr val="00FFFF"/>
            </a:solidFill>
            <a:ln w="25400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74295" tIns="8890" rIns="74295" bIns="8890"/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65" name="Rectangle 395">
              <a:extLst>
                <a:ext uri="{FF2B5EF4-FFF2-40B4-BE49-F238E27FC236}">
                  <a16:creationId xmlns:a16="http://schemas.microsoft.com/office/drawing/2014/main" id="{294FEA23-8041-CE81-409C-33E96C855FA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7059460">
              <a:off x="7875691" y="5049717"/>
              <a:ext cx="37740" cy="175487"/>
            </a:xfrm>
            <a:prstGeom prst="rect">
              <a:avLst/>
            </a:prstGeom>
            <a:solidFill>
              <a:srgbClr val="00FFFF"/>
            </a:solidFill>
            <a:ln w="25400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74295" tIns="8890" rIns="74295" bIns="8890"/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66" name="Rectangle 396">
              <a:extLst>
                <a:ext uri="{FF2B5EF4-FFF2-40B4-BE49-F238E27FC236}">
                  <a16:creationId xmlns:a16="http://schemas.microsoft.com/office/drawing/2014/main" id="{2B31B285-6E9D-C8AE-FDF0-03593A3E9A2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8915710">
              <a:off x="7751284" y="5256232"/>
              <a:ext cx="37763" cy="175382"/>
            </a:xfrm>
            <a:prstGeom prst="rect">
              <a:avLst/>
            </a:prstGeom>
            <a:solidFill>
              <a:srgbClr val="00FFFF"/>
            </a:solidFill>
            <a:ln w="25400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74295" tIns="8890" rIns="74295" bIns="8890"/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67" name="台形 166">
              <a:extLst>
                <a:ext uri="{FF2B5EF4-FFF2-40B4-BE49-F238E27FC236}">
                  <a16:creationId xmlns:a16="http://schemas.microsoft.com/office/drawing/2014/main" id="{8A255F9F-AE87-F02A-986D-8F6C2C163B7A}"/>
                </a:ext>
              </a:extLst>
            </p:cNvPr>
            <p:cNvSpPr/>
            <p:nvPr/>
          </p:nvSpPr>
          <p:spPr>
            <a:xfrm rot="16200000">
              <a:off x="3390101" y="5233637"/>
              <a:ext cx="201335" cy="201336"/>
            </a:xfrm>
            <a:prstGeom prst="trapezoid">
              <a:avLst/>
            </a:prstGeom>
            <a:solidFill>
              <a:srgbClr val="FF9933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68" name="台形 167">
              <a:extLst>
                <a:ext uri="{FF2B5EF4-FFF2-40B4-BE49-F238E27FC236}">
                  <a16:creationId xmlns:a16="http://schemas.microsoft.com/office/drawing/2014/main" id="{EFA4095C-6ED9-5E84-B7C3-C54FADCCC425}"/>
                </a:ext>
              </a:extLst>
            </p:cNvPr>
            <p:cNvSpPr/>
            <p:nvPr/>
          </p:nvSpPr>
          <p:spPr>
            <a:xfrm flipV="1">
              <a:off x="4396037" y="6235835"/>
              <a:ext cx="201335" cy="201336"/>
            </a:xfrm>
            <a:prstGeom prst="trapezoid">
              <a:avLst/>
            </a:prstGeom>
            <a:solidFill>
              <a:srgbClr val="FF9933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69" name="台形 168">
              <a:extLst>
                <a:ext uri="{FF2B5EF4-FFF2-40B4-BE49-F238E27FC236}">
                  <a16:creationId xmlns:a16="http://schemas.microsoft.com/office/drawing/2014/main" id="{14678625-43F4-A76B-CBA8-224785F29393}"/>
                </a:ext>
              </a:extLst>
            </p:cNvPr>
            <p:cNvSpPr/>
            <p:nvPr/>
          </p:nvSpPr>
          <p:spPr>
            <a:xfrm rot="3613017">
              <a:off x="8785250" y="4747930"/>
              <a:ext cx="201335" cy="201336"/>
            </a:xfrm>
            <a:prstGeom prst="trapezoid">
              <a:avLst/>
            </a:prstGeom>
            <a:solidFill>
              <a:srgbClr val="FF9933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70" name="台形 169">
              <a:extLst>
                <a:ext uri="{FF2B5EF4-FFF2-40B4-BE49-F238E27FC236}">
                  <a16:creationId xmlns:a16="http://schemas.microsoft.com/office/drawing/2014/main" id="{1303BDB2-3978-E1EB-F821-8DFECC3A4382}"/>
                </a:ext>
              </a:extLst>
            </p:cNvPr>
            <p:cNvSpPr/>
            <p:nvPr/>
          </p:nvSpPr>
          <p:spPr>
            <a:xfrm rot="12616105" flipV="1">
              <a:off x="6647367" y="1311586"/>
              <a:ext cx="201335" cy="201336"/>
            </a:xfrm>
            <a:prstGeom prst="trapezoid">
              <a:avLst/>
            </a:prstGeom>
            <a:solidFill>
              <a:srgbClr val="FF9933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71" name="台形 170">
              <a:extLst>
                <a:ext uri="{FF2B5EF4-FFF2-40B4-BE49-F238E27FC236}">
                  <a16:creationId xmlns:a16="http://schemas.microsoft.com/office/drawing/2014/main" id="{76304BB1-4BF7-1008-E15A-692317F8AB06}"/>
                </a:ext>
              </a:extLst>
            </p:cNvPr>
            <p:cNvSpPr/>
            <p:nvPr/>
          </p:nvSpPr>
          <p:spPr>
            <a:xfrm rot="19800653" flipV="1">
              <a:off x="8413489" y="6092350"/>
              <a:ext cx="201335" cy="201336"/>
            </a:xfrm>
            <a:prstGeom prst="trapezoid">
              <a:avLst/>
            </a:prstGeom>
            <a:solidFill>
              <a:srgbClr val="FF9933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72" name="台形 171">
              <a:extLst>
                <a:ext uri="{FF2B5EF4-FFF2-40B4-BE49-F238E27FC236}">
                  <a16:creationId xmlns:a16="http://schemas.microsoft.com/office/drawing/2014/main" id="{90B598AB-554C-ECE4-944F-5AEE99074E17}"/>
                </a:ext>
              </a:extLst>
            </p:cNvPr>
            <p:cNvSpPr/>
            <p:nvPr/>
          </p:nvSpPr>
          <p:spPr>
            <a:xfrm rot="7260726" flipV="1">
              <a:off x="5285095" y="1658788"/>
              <a:ext cx="201335" cy="201336"/>
            </a:xfrm>
            <a:prstGeom prst="trapezoid">
              <a:avLst/>
            </a:prstGeom>
            <a:solidFill>
              <a:srgbClr val="FF9933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73" name="Line 192">
              <a:extLst>
                <a:ext uri="{FF2B5EF4-FFF2-40B4-BE49-F238E27FC236}">
                  <a16:creationId xmlns:a16="http://schemas.microsoft.com/office/drawing/2014/main" id="{5384E586-097C-CBCE-6391-C8C43B3D7628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8007332">
              <a:off x="4934751" y="4780331"/>
              <a:ext cx="187325" cy="1588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 lIns="74295" tIns="8890" rIns="74295" bIns="8890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/>
                <a:cs typeface="+mn-cs"/>
              </a:endParaRPr>
            </a:p>
          </p:txBody>
        </p:sp>
      </p:grpSp>
      <p:sp>
        <p:nvSpPr>
          <p:cNvPr id="7" name="Text Box 211">
            <a:extLst>
              <a:ext uri="{FF2B5EF4-FFF2-40B4-BE49-F238E27FC236}">
                <a16:creationId xmlns:a16="http://schemas.microsoft.com/office/drawing/2014/main" id="{CCFDDDA2-58EC-11E5-2D52-56FB96A1FB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03206" y="5062925"/>
            <a:ext cx="1262622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4295" tIns="8890" rIns="74295" bIns="8890"/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/>
                <a:cs typeface="+mn-cs"/>
              </a:rPr>
              <a:t>Thruster</a:t>
            </a:r>
          </a:p>
        </p:txBody>
      </p:sp>
      <p:sp>
        <p:nvSpPr>
          <p:cNvPr id="8" name="Text Box 216">
            <a:extLst>
              <a:ext uri="{FF2B5EF4-FFF2-40B4-BE49-F238E27FC236}">
                <a16:creationId xmlns:a16="http://schemas.microsoft.com/office/drawing/2014/main" id="{9BED1C80-FC84-6016-208C-0F3CDE7B246F}"/>
              </a:ext>
            </a:extLst>
          </p:cNvPr>
          <p:cNvSpPr txBox="1">
            <a:spLocks noChangeArrowheads="1"/>
          </p:cNvSpPr>
          <p:nvPr/>
        </p:nvSpPr>
        <p:spPr bwMode="auto">
          <a:xfrm rot="3568906">
            <a:off x="4388228" y="3985730"/>
            <a:ext cx="1292239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4295" tIns="8890" rIns="74295" bIns="8890"/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b="1" dirty="0">
                <a:latin typeface="Arial" charset="0"/>
                <a:ea typeface="ＭＳ Ｐゴシック"/>
              </a:rPr>
              <a:t>FP</a:t>
            </a: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charset="0"/>
                <a:ea typeface="ＭＳ Ｐゴシック"/>
                <a:cs typeface="+mn-cs"/>
              </a:rPr>
              <a:t> cavity</a:t>
            </a:r>
          </a:p>
        </p:txBody>
      </p:sp>
      <p:sp>
        <p:nvSpPr>
          <p:cNvPr id="9" name="Text Box 215">
            <a:extLst>
              <a:ext uri="{FF2B5EF4-FFF2-40B4-BE49-F238E27FC236}">
                <a16:creationId xmlns:a16="http://schemas.microsoft.com/office/drawing/2014/main" id="{5E32A6AF-77A2-D870-8979-618B7390C18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26083" y="5946600"/>
            <a:ext cx="1591869" cy="6791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0" marR="0" lvl="0" indent="0" algn="ctr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charset="0"/>
                <a:ea typeface="ＭＳ Ｐゴシック"/>
                <a:cs typeface="+mn-cs"/>
              </a:rPr>
              <a:t>Drag-free spacecraft</a:t>
            </a:r>
          </a:p>
        </p:txBody>
      </p:sp>
      <p:sp>
        <p:nvSpPr>
          <p:cNvPr id="10" name="Text Box 218">
            <a:extLst>
              <a:ext uri="{FF2B5EF4-FFF2-40B4-BE49-F238E27FC236}">
                <a16:creationId xmlns:a16="http://schemas.microsoft.com/office/drawing/2014/main" id="{F46E1D68-D986-F523-B44F-FD202A54964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13226" y="3586367"/>
            <a:ext cx="1373209" cy="10946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0" marR="0" lvl="0" indent="0" algn="just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/>
                <a:cs typeface="+mn-cs"/>
              </a:rPr>
              <a:t>Mirror</a:t>
            </a:r>
          </a:p>
          <a:p>
            <a:pPr marL="0" marR="0" lvl="0" indent="0" algn="just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/>
                <a:cs typeface="+mn-cs"/>
              </a:rPr>
              <a:t>d: 1 m</a:t>
            </a:r>
          </a:p>
          <a:p>
            <a:pPr marL="0" marR="0" lvl="0" indent="0" algn="just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b="1" dirty="0">
                <a:solidFill>
                  <a:srgbClr val="000000"/>
                </a:solidFill>
                <a:latin typeface="Arial" charset="0"/>
                <a:ea typeface="ＭＳ Ｐゴシック"/>
              </a:rPr>
              <a:t>M: 100 kg</a:t>
            </a:r>
            <a:endParaRPr kumimoji="1" lang="en-US" altLang="ja-JP" sz="20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/>
              <a:cs typeface="+mn-cs"/>
            </a:endParaRPr>
          </a:p>
        </p:txBody>
      </p:sp>
      <p:sp>
        <p:nvSpPr>
          <p:cNvPr id="11" name="Text Box 211">
            <a:extLst>
              <a:ext uri="{FF2B5EF4-FFF2-40B4-BE49-F238E27FC236}">
                <a16:creationId xmlns:a16="http://schemas.microsoft.com/office/drawing/2014/main" id="{7FE66088-F32F-1272-66FB-674C535AF1E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5659" y="5756645"/>
            <a:ext cx="1631588" cy="808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4295" tIns="8890" rIns="74295" bIns="8890"/>
          <a:lstStyle/>
          <a:p>
            <a:pPr marL="0" marR="0" lvl="0" indent="0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b="1" dirty="0">
                <a:solidFill>
                  <a:srgbClr val="000000"/>
                </a:solidFill>
                <a:latin typeface="Arial" charset="0"/>
                <a:ea typeface="ＭＳ Ｐゴシック"/>
              </a:rPr>
              <a:t>Laser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en-US" altLang="ja-JP" sz="2000" b="1" dirty="0">
                <a:solidFill>
                  <a:srgbClr val="000000"/>
                </a:solidFill>
                <a:latin typeface="Arial" charset="0"/>
                <a:ea typeface="ＭＳ Ｐゴシック"/>
              </a:rPr>
              <a:t>P: 10 W</a:t>
            </a:r>
          </a:p>
          <a:p>
            <a:pPr marL="0" marR="0" lvl="0" indent="0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/>
                <a:cs typeface="+mn-cs"/>
                <a:sym typeface="Symbol" panose="05050102010706020507" pitchFamily="18" charset="2"/>
              </a:rPr>
              <a:t>: </a:t>
            </a: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/>
                <a:cs typeface="+mn-cs"/>
              </a:rPr>
              <a:t>0.515 </a:t>
            </a: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/>
                <a:cs typeface="+mn-cs"/>
                <a:sym typeface="Symbol" panose="05050102010706020507" pitchFamily="18" charset="2"/>
              </a:rPr>
              <a:t></a:t>
            </a: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/>
                <a:cs typeface="+mn-cs"/>
              </a:rPr>
              <a:t>m</a:t>
            </a:r>
          </a:p>
        </p:txBody>
      </p:sp>
      <p:cxnSp>
        <p:nvCxnSpPr>
          <p:cNvPr id="12" name="直線矢印コネクタ 11">
            <a:extLst>
              <a:ext uri="{FF2B5EF4-FFF2-40B4-BE49-F238E27FC236}">
                <a16:creationId xmlns:a16="http://schemas.microsoft.com/office/drawing/2014/main" id="{CB2AB887-04D6-83DD-41EE-591E209DACB6}"/>
              </a:ext>
            </a:extLst>
          </p:cNvPr>
          <p:cNvCxnSpPr>
            <a:cxnSpLocks/>
          </p:cNvCxnSpPr>
          <p:nvPr/>
        </p:nvCxnSpPr>
        <p:spPr>
          <a:xfrm flipH="1" flipV="1">
            <a:off x="3456264" y="5914237"/>
            <a:ext cx="310393" cy="192948"/>
          </a:xfrm>
          <a:prstGeom prst="straightConnector1">
            <a:avLst/>
          </a:prstGeom>
          <a:ln w="127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 Box 216">
            <a:extLst>
              <a:ext uri="{FF2B5EF4-FFF2-40B4-BE49-F238E27FC236}">
                <a16:creationId xmlns:a16="http://schemas.microsoft.com/office/drawing/2014/main" id="{4C7AF325-16C7-E523-CD89-86BE01CB6B76}"/>
              </a:ext>
            </a:extLst>
          </p:cNvPr>
          <p:cNvSpPr txBox="1">
            <a:spLocks noChangeArrowheads="1"/>
          </p:cNvSpPr>
          <p:nvPr/>
        </p:nvSpPr>
        <p:spPr bwMode="auto">
          <a:xfrm rot="3568451">
            <a:off x="4876264" y="3754186"/>
            <a:ext cx="1292239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4295" tIns="8890" rIns="74295" bIns="8890"/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charset="0"/>
                <a:ea typeface="ＭＳ Ｐゴシック"/>
                <a:cs typeface="+mn-cs"/>
              </a:rPr>
              <a:t>1,000 km</a:t>
            </a:r>
          </a:p>
        </p:txBody>
      </p:sp>
      <p:cxnSp>
        <p:nvCxnSpPr>
          <p:cNvPr id="14" name="直線矢印コネクタ 13">
            <a:extLst>
              <a:ext uri="{FF2B5EF4-FFF2-40B4-BE49-F238E27FC236}">
                <a16:creationId xmlns:a16="http://schemas.microsoft.com/office/drawing/2014/main" id="{E0B3B79E-1D4B-8F8F-11DC-791C81BAB8C6}"/>
              </a:ext>
            </a:extLst>
          </p:cNvPr>
          <p:cNvCxnSpPr>
            <a:cxnSpLocks/>
          </p:cNvCxnSpPr>
          <p:nvPr/>
        </p:nvCxnSpPr>
        <p:spPr>
          <a:xfrm>
            <a:off x="2390862" y="4219662"/>
            <a:ext cx="412296" cy="502258"/>
          </a:xfrm>
          <a:prstGeom prst="straightConnector1">
            <a:avLst/>
          </a:prstGeom>
          <a:ln w="127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矢印コネクタ 14">
            <a:extLst>
              <a:ext uri="{FF2B5EF4-FFF2-40B4-BE49-F238E27FC236}">
                <a16:creationId xmlns:a16="http://schemas.microsoft.com/office/drawing/2014/main" id="{C973FE24-AB6C-C5C8-ACEC-19D6A52A6BF0}"/>
              </a:ext>
            </a:extLst>
          </p:cNvPr>
          <p:cNvCxnSpPr>
            <a:cxnSpLocks/>
          </p:cNvCxnSpPr>
          <p:nvPr/>
        </p:nvCxnSpPr>
        <p:spPr>
          <a:xfrm flipV="1">
            <a:off x="1459685" y="5632281"/>
            <a:ext cx="525112" cy="365848"/>
          </a:xfrm>
          <a:prstGeom prst="straightConnector1">
            <a:avLst/>
          </a:prstGeom>
          <a:ln w="127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矢印コネクタ 15">
            <a:extLst>
              <a:ext uri="{FF2B5EF4-FFF2-40B4-BE49-F238E27FC236}">
                <a16:creationId xmlns:a16="http://schemas.microsoft.com/office/drawing/2014/main" id="{7E003FA7-E9D1-7A08-8688-6CD66608B6F2}"/>
              </a:ext>
            </a:extLst>
          </p:cNvPr>
          <p:cNvCxnSpPr>
            <a:cxnSpLocks/>
          </p:cNvCxnSpPr>
          <p:nvPr/>
        </p:nvCxnSpPr>
        <p:spPr>
          <a:xfrm flipH="1" flipV="1">
            <a:off x="7060336" y="5117680"/>
            <a:ext cx="402346" cy="91134"/>
          </a:xfrm>
          <a:prstGeom prst="straightConnector1">
            <a:avLst/>
          </a:prstGeom>
          <a:ln w="127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7" name="タイトル 1">
            <a:extLst>
              <a:ext uri="{FF2B5EF4-FFF2-40B4-BE49-F238E27FC236}">
                <a16:creationId xmlns:a16="http://schemas.microsoft.com/office/drawing/2014/main" id="{C5E701D8-EA99-5517-030E-D889B6CEF1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939972"/>
          </a:xfrm>
        </p:spPr>
        <p:txBody>
          <a:bodyPr/>
          <a:lstStyle/>
          <a:p>
            <a:r>
              <a:rPr lang="en-US" altLang="ja-JP" dirty="0"/>
              <a:t>Pre-conceptual design</a:t>
            </a:r>
            <a:endParaRPr kumimoji="1" lang="ja-JP" altLang="en-US" dirty="0"/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273980FD-ECF3-34BD-BCF4-F7026B5BD1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F3694-1D23-4B41-8818-5054C7C30276}" type="slidenum">
              <a:rPr kumimoji="1" lang="ja-JP" altLang="en-US" smtClean="0"/>
              <a:pPr/>
              <a:t>8</a:t>
            </a:fld>
            <a:r>
              <a:rPr kumimoji="1" lang="en-US" altLang="ja-JP"/>
              <a:t>/26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7448567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sz="4000" dirty="0">
                <a:latin typeface="Arial" charset="0"/>
              </a:rPr>
              <a:t>Orbit and constellation (preliminary)</a:t>
            </a:r>
          </a:p>
        </p:txBody>
      </p:sp>
      <p:sp>
        <p:nvSpPr>
          <p:cNvPr id="55299" name="Oval 3"/>
          <p:cNvSpPr>
            <a:spLocks noChangeArrowheads="1"/>
          </p:cNvSpPr>
          <p:nvPr/>
        </p:nvSpPr>
        <p:spPr bwMode="auto">
          <a:xfrm>
            <a:off x="1866900" y="2717800"/>
            <a:ext cx="5146675" cy="2568575"/>
          </a:xfrm>
          <a:prstGeom prst="ellips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ja-JP" alt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55300" name="Oval 4"/>
          <p:cNvSpPr>
            <a:spLocks noChangeArrowheads="1"/>
          </p:cNvSpPr>
          <p:nvPr/>
        </p:nvSpPr>
        <p:spPr bwMode="auto">
          <a:xfrm>
            <a:off x="4284663" y="3844925"/>
            <a:ext cx="338137" cy="338138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ja-JP" alt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55301" name="Oval 5"/>
          <p:cNvSpPr>
            <a:spLocks noChangeArrowheads="1"/>
          </p:cNvSpPr>
          <p:nvPr/>
        </p:nvSpPr>
        <p:spPr bwMode="auto">
          <a:xfrm>
            <a:off x="4964113" y="2670175"/>
            <a:ext cx="176212" cy="176213"/>
          </a:xfrm>
          <a:prstGeom prst="ellipse">
            <a:avLst/>
          </a:prstGeom>
          <a:solidFill>
            <a:srgbClr val="00FF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ja-JP" alt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55302" name="Freeform 6"/>
          <p:cNvSpPr>
            <a:spLocks/>
          </p:cNvSpPr>
          <p:nvPr/>
        </p:nvSpPr>
        <p:spPr bwMode="auto">
          <a:xfrm>
            <a:off x="1954213" y="3381375"/>
            <a:ext cx="276225" cy="347663"/>
          </a:xfrm>
          <a:custGeom>
            <a:avLst/>
            <a:gdLst/>
            <a:ahLst/>
            <a:cxnLst>
              <a:cxn ang="0">
                <a:pos x="16" y="0"/>
              </a:cxn>
              <a:cxn ang="0">
                <a:pos x="0" y="189"/>
              </a:cxn>
              <a:cxn ang="0">
                <a:pos x="150" y="126"/>
              </a:cxn>
              <a:cxn ang="0">
                <a:pos x="16" y="0"/>
              </a:cxn>
            </a:cxnLst>
            <a:rect l="0" t="0" r="r" b="b"/>
            <a:pathLst>
              <a:path w="150" h="189">
                <a:moveTo>
                  <a:pt x="16" y="0"/>
                </a:moveTo>
                <a:lnTo>
                  <a:pt x="0" y="189"/>
                </a:lnTo>
                <a:lnTo>
                  <a:pt x="150" y="126"/>
                </a:lnTo>
                <a:lnTo>
                  <a:pt x="16" y="0"/>
                </a:lnTo>
                <a:close/>
              </a:path>
            </a:pathLst>
          </a:custGeom>
          <a:noFill/>
          <a:ln w="38100" cmpd="sng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ja-JP" alt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55303" name="Freeform 7"/>
          <p:cNvSpPr>
            <a:spLocks/>
          </p:cNvSpPr>
          <p:nvPr/>
        </p:nvSpPr>
        <p:spPr bwMode="auto">
          <a:xfrm>
            <a:off x="4546600" y="5184775"/>
            <a:ext cx="414338" cy="23812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05" y="15"/>
              </a:cxn>
              <a:cxn ang="0">
                <a:pos x="79" y="118"/>
              </a:cxn>
              <a:cxn ang="0">
                <a:pos x="0" y="0"/>
              </a:cxn>
            </a:cxnLst>
            <a:rect l="0" t="0" r="r" b="b"/>
            <a:pathLst>
              <a:path w="205" h="118">
                <a:moveTo>
                  <a:pt x="0" y="0"/>
                </a:moveTo>
                <a:lnTo>
                  <a:pt x="205" y="15"/>
                </a:lnTo>
                <a:lnTo>
                  <a:pt x="79" y="118"/>
                </a:lnTo>
                <a:lnTo>
                  <a:pt x="0" y="0"/>
                </a:lnTo>
                <a:close/>
              </a:path>
            </a:pathLst>
          </a:custGeom>
          <a:noFill/>
          <a:ln w="38100" cmpd="sng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ja-JP" altLang="en-US">
              <a:solidFill>
                <a:srgbClr val="000000"/>
              </a:solidFill>
              <a:latin typeface="Arial" charset="0"/>
            </a:endParaRPr>
          </a:p>
        </p:txBody>
      </p:sp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5922963" y="2835275"/>
            <a:ext cx="311150" cy="395288"/>
            <a:chOff x="3731" y="1786"/>
            <a:chExt cx="196" cy="249"/>
          </a:xfrm>
        </p:grpSpPr>
        <p:sp>
          <p:nvSpPr>
            <p:cNvPr id="55305" name="Freeform 9"/>
            <p:cNvSpPr>
              <a:spLocks/>
            </p:cNvSpPr>
            <p:nvPr/>
          </p:nvSpPr>
          <p:spPr bwMode="auto">
            <a:xfrm>
              <a:off x="3731" y="1830"/>
              <a:ext cx="194" cy="20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9" y="268"/>
                </a:cxn>
                <a:cxn ang="0">
                  <a:pos x="253" y="15"/>
                </a:cxn>
                <a:cxn ang="0">
                  <a:pos x="0" y="0"/>
                </a:cxn>
              </a:cxnLst>
              <a:rect l="0" t="0" r="r" b="b"/>
              <a:pathLst>
                <a:path w="253" h="268">
                  <a:moveTo>
                    <a:pt x="0" y="0"/>
                  </a:moveTo>
                  <a:lnTo>
                    <a:pt x="119" y="268"/>
                  </a:lnTo>
                  <a:lnTo>
                    <a:pt x="253" y="15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8100" cmpd="sng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55306" name="Freeform 10"/>
            <p:cNvSpPr>
              <a:spLocks/>
            </p:cNvSpPr>
            <p:nvPr/>
          </p:nvSpPr>
          <p:spPr bwMode="auto">
            <a:xfrm flipH="1" flipV="1">
              <a:off x="3733" y="1786"/>
              <a:ext cx="194" cy="20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9" y="268"/>
                </a:cxn>
                <a:cxn ang="0">
                  <a:pos x="253" y="15"/>
                </a:cxn>
                <a:cxn ang="0">
                  <a:pos x="0" y="0"/>
                </a:cxn>
              </a:cxnLst>
              <a:rect l="0" t="0" r="r" b="b"/>
              <a:pathLst>
                <a:path w="253" h="268">
                  <a:moveTo>
                    <a:pt x="0" y="0"/>
                  </a:moveTo>
                  <a:lnTo>
                    <a:pt x="119" y="268"/>
                  </a:lnTo>
                  <a:lnTo>
                    <a:pt x="253" y="15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8100" cmpd="sng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srgbClr val="000000"/>
                </a:solidFill>
                <a:latin typeface="Arial" charset="0"/>
              </a:endParaRPr>
            </a:p>
          </p:txBody>
        </p:sp>
      </p:grpSp>
      <p:sp>
        <p:nvSpPr>
          <p:cNvPr id="56080" name="Text Box 784"/>
          <p:cNvSpPr txBox="1">
            <a:spLocks noChangeArrowheads="1"/>
          </p:cNvSpPr>
          <p:nvPr/>
        </p:nvSpPr>
        <p:spPr bwMode="auto">
          <a:xfrm>
            <a:off x="4612401" y="3832458"/>
            <a:ext cx="68105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srgbClr val="000000"/>
                </a:solidFill>
                <a:latin typeface="Arial" charset="0"/>
              </a:rPr>
              <a:t>Sun</a:t>
            </a:r>
          </a:p>
        </p:txBody>
      </p:sp>
      <p:sp>
        <p:nvSpPr>
          <p:cNvPr id="56081" name="Text Box 785"/>
          <p:cNvSpPr txBox="1">
            <a:spLocks noChangeArrowheads="1"/>
          </p:cNvSpPr>
          <p:nvPr/>
        </p:nvSpPr>
        <p:spPr bwMode="auto">
          <a:xfrm>
            <a:off x="4650909" y="2292568"/>
            <a:ext cx="8524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srgbClr val="000000"/>
                </a:solidFill>
                <a:latin typeface="Arial" charset="0"/>
              </a:rPr>
              <a:t>Earth</a:t>
            </a:r>
          </a:p>
        </p:txBody>
      </p:sp>
      <p:sp>
        <p:nvSpPr>
          <p:cNvPr id="56082" name="Text Box 786"/>
          <p:cNvSpPr txBox="1">
            <a:spLocks noChangeArrowheads="1"/>
          </p:cNvSpPr>
          <p:nvPr/>
        </p:nvSpPr>
        <p:spPr bwMode="auto">
          <a:xfrm>
            <a:off x="273036" y="3535130"/>
            <a:ext cx="172878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srgbClr val="000000"/>
                </a:solidFill>
                <a:latin typeface="Arial" charset="0"/>
              </a:rPr>
              <a:t>Record disk</a:t>
            </a:r>
          </a:p>
        </p:txBody>
      </p:sp>
      <p:sp>
        <p:nvSpPr>
          <p:cNvPr id="56083" name="Text Box 787"/>
          <p:cNvSpPr txBox="1">
            <a:spLocks noChangeArrowheads="1"/>
          </p:cNvSpPr>
          <p:nvPr/>
        </p:nvSpPr>
        <p:spPr bwMode="auto">
          <a:xfrm>
            <a:off x="5345113" y="5656263"/>
            <a:ext cx="2249487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srgbClr val="000000"/>
                </a:solidFill>
                <a:latin typeface="Arial" charset="0"/>
              </a:rPr>
              <a:t>Increase angular resolution</a:t>
            </a:r>
          </a:p>
        </p:txBody>
      </p:sp>
      <p:sp>
        <p:nvSpPr>
          <p:cNvPr id="56084" name="Text Box 788"/>
          <p:cNvSpPr txBox="1">
            <a:spLocks noChangeArrowheads="1"/>
          </p:cNvSpPr>
          <p:nvPr/>
        </p:nvSpPr>
        <p:spPr bwMode="auto">
          <a:xfrm>
            <a:off x="6873904" y="2956362"/>
            <a:ext cx="1968092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srgbClr val="000000"/>
                </a:solidFill>
                <a:latin typeface="Arial" charset="0"/>
              </a:rPr>
              <a:t>Correlation for primordial GW</a:t>
            </a:r>
          </a:p>
        </p:txBody>
      </p:sp>
      <p:sp>
        <p:nvSpPr>
          <p:cNvPr id="56085" name="Line 789"/>
          <p:cNvSpPr>
            <a:spLocks noChangeShapeType="1"/>
          </p:cNvSpPr>
          <p:nvPr/>
        </p:nvSpPr>
        <p:spPr bwMode="auto">
          <a:xfrm flipH="1" flipV="1">
            <a:off x="2205038" y="3744913"/>
            <a:ext cx="3908425" cy="18780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ja-JP" alt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56086" name="Line 790"/>
          <p:cNvSpPr>
            <a:spLocks noChangeShapeType="1"/>
          </p:cNvSpPr>
          <p:nvPr/>
        </p:nvSpPr>
        <p:spPr bwMode="auto">
          <a:xfrm flipH="1" flipV="1">
            <a:off x="4873625" y="5422900"/>
            <a:ext cx="838200" cy="2365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ja-JP" alt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56087" name="Line 791"/>
          <p:cNvSpPr>
            <a:spLocks noChangeShapeType="1"/>
          </p:cNvSpPr>
          <p:nvPr/>
        </p:nvSpPr>
        <p:spPr bwMode="auto">
          <a:xfrm flipH="1" flipV="1">
            <a:off x="6075363" y="3332163"/>
            <a:ext cx="263525" cy="22558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ja-JP" altLang="en-US">
              <a:solidFill>
                <a:srgbClr val="000000"/>
              </a:solidFill>
              <a:latin typeface="Arial" charset="0"/>
            </a:endParaRPr>
          </a:p>
        </p:txBody>
      </p:sp>
      <p:grpSp>
        <p:nvGrpSpPr>
          <p:cNvPr id="55693" name="グループ化 55692">
            <a:extLst>
              <a:ext uri="{FF2B5EF4-FFF2-40B4-BE49-F238E27FC236}">
                <a16:creationId xmlns:a16="http://schemas.microsoft.com/office/drawing/2014/main" id="{A4E8511D-2B23-5AE4-8A11-F35725324412}"/>
              </a:ext>
            </a:extLst>
          </p:cNvPr>
          <p:cNvGrpSpPr/>
          <p:nvPr/>
        </p:nvGrpSpPr>
        <p:grpSpPr>
          <a:xfrm>
            <a:off x="6109051" y="1640880"/>
            <a:ext cx="1288924" cy="1383520"/>
            <a:chOff x="6201329" y="1565379"/>
            <a:chExt cx="1288924" cy="1383520"/>
          </a:xfrm>
        </p:grpSpPr>
        <p:pic>
          <p:nvPicPr>
            <p:cNvPr id="55684" name="図 55683">
              <a:extLst>
                <a:ext uri="{FF2B5EF4-FFF2-40B4-BE49-F238E27FC236}">
                  <a16:creationId xmlns:a16="http://schemas.microsoft.com/office/drawing/2014/main" id="{09D49421-2D18-82ED-984C-0A713560054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flipV="1">
              <a:off x="6201329" y="1770079"/>
              <a:ext cx="1288769" cy="1178820"/>
            </a:xfrm>
            <a:prstGeom prst="rect">
              <a:avLst/>
            </a:prstGeom>
          </p:spPr>
        </p:pic>
        <p:pic>
          <p:nvPicPr>
            <p:cNvPr id="795" name="図 794">
              <a:extLst>
                <a:ext uri="{FF2B5EF4-FFF2-40B4-BE49-F238E27FC236}">
                  <a16:creationId xmlns:a16="http://schemas.microsoft.com/office/drawing/2014/main" id="{243A9EED-F4F2-E158-92D0-805051586BF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201484" y="1565379"/>
              <a:ext cx="1288769" cy="1178820"/>
            </a:xfrm>
            <a:prstGeom prst="rect">
              <a:avLst/>
            </a:prstGeom>
          </p:spPr>
        </p:pic>
      </p:grpSp>
      <p:pic>
        <p:nvPicPr>
          <p:cNvPr id="796" name="図 795">
            <a:extLst>
              <a:ext uri="{FF2B5EF4-FFF2-40B4-BE49-F238E27FC236}">
                <a16:creationId xmlns:a16="http://schemas.microsoft.com/office/drawing/2014/main" id="{7F5BFC33-6DCD-366A-3E8B-44E15A8E83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8119" y="2108435"/>
            <a:ext cx="1288769" cy="1178820"/>
          </a:xfrm>
          <a:prstGeom prst="rect">
            <a:avLst/>
          </a:prstGeom>
        </p:spPr>
      </p:pic>
      <p:pic>
        <p:nvPicPr>
          <p:cNvPr id="797" name="図 796">
            <a:extLst>
              <a:ext uri="{FF2B5EF4-FFF2-40B4-BE49-F238E27FC236}">
                <a16:creationId xmlns:a16="http://schemas.microsoft.com/office/drawing/2014/main" id="{484483E8-DD57-5734-F0CA-D91473D4CC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22383" y="5373150"/>
            <a:ext cx="1288769" cy="1178820"/>
          </a:xfrm>
          <a:prstGeom prst="rect">
            <a:avLst/>
          </a:prstGeom>
        </p:spPr>
      </p:pic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DF7B1E29-C310-98F5-C8F9-890408D6D6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F3694-1D23-4B41-8818-5054C7C30276}" type="slidenum">
              <a:rPr kumimoji="1" lang="ja-JP" altLang="en-US" smtClean="0"/>
              <a:pPr/>
              <a:t>9</a:t>
            </a:fld>
            <a:r>
              <a:rPr kumimoji="1" lang="en-US" altLang="ja-JP"/>
              <a:t>/26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4997048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1598</TotalTime>
  <Words>1435</Words>
  <Application>Microsoft Office PowerPoint</Application>
  <PresentationFormat>画面に合わせる (4:3)</PresentationFormat>
  <Paragraphs>327</Paragraphs>
  <Slides>26</Slides>
  <Notes>1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26</vt:i4>
      </vt:variant>
    </vt:vector>
  </HeadingPairs>
  <TitlesOfParts>
    <vt:vector size="35" baseType="lpstr">
      <vt:lpstr>ＭＳ Ｐゴシック</vt:lpstr>
      <vt:lpstr>游ゴシック</vt:lpstr>
      <vt:lpstr>Arial</vt:lpstr>
      <vt:lpstr>Calibri</vt:lpstr>
      <vt:lpstr>Cambria Math</vt:lpstr>
      <vt:lpstr>Times New Roman</vt:lpstr>
      <vt:lpstr>Wingdings</vt:lpstr>
      <vt:lpstr>Office テーマ</vt:lpstr>
      <vt:lpstr>Drawing</vt:lpstr>
      <vt:lpstr>Space Gravitational Wave Antenna DECIGO</vt:lpstr>
      <vt:lpstr>Outline</vt:lpstr>
      <vt:lpstr>Establishment of gravitational wave astronomy</vt:lpstr>
      <vt:lpstr>GW detector in space</vt:lpstr>
      <vt:lpstr>Laser Interferometer Space Antenna (LISA)</vt:lpstr>
      <vt:lpstr>What is DECIGO?</vt:lpstr>
      <vt:lpstr>PowerPoint プレゼンテーション</vt:lpstr>
      <vt:lpstr>Pre-conceptual design</vt:lpstr>
      <vt:lpstr>Orbit and constellation (preliminary)</vt:lpstr>
      <vt:lpstr>Target sensitivity and science</vt:lpstr>
      <vt:lpstr>Primordial GW</vt:lpstr>
      <vt:lpstr>Acceleration of Expansion of the Universe</vt:lpstr>
      <vt:lpstr>DECIGO and gamma-ray burst (GRB)</vt:lpstr>
      <vt:lpstr>Gravitational waves as a probe of extended scalar sectors</vt:lpstr>
      <vt:lpstr>Requirements</vt:lpstr>
      <vt:lpstr>Update of PGW</vt:lpstr>
      <vt:lpstr>Procedure of update of design</vt:lpstr>
      <vt:lpstr>Step 1: Optimization with quantum noise</vt:lpstr>
      <vt:lpstr>Step 2: Optimization with thermal noise and DWD noise</vt:lpstr>
      <vt:lpstr>Results</vt:lpstr>
      <vt:lpstr>Step 3: Optimization with practical constraints </vt:lpstr>
      <vt:lpstr>B-DECIGO: scientific pathfinder</vt:lpstr>
      <vt:lpstr>B-DECIGO: Target sensitivity and objectives</vt:lpstr>
      <vt:lpstr>Progress on technologies for B-DECIGO</vt:lpstr>
      <vt:lpstr>Related mission: SILVIA</vt:lpstr>
      <vt:lpstr>Summary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DECIGO  Introduction, Status, and Plans</dc:title>
  <dc:creator>Seiji Kawamura</dc:creator>
  <cp:lastModifiedBy>静児 川村</cp:lastModifiedBy>
  <cp:revision>216</cp:revision>
  <cp:lastPrinted>2022-04-20T12:29:51Z</cp:lastPrinted>
  <dcterms:created xsi:type="dcterms:W3CDTF">2020-08-01T07:26:31Z</dcterms:created>
  <dcterms:modified xsi:type="dcterms:W3CDTF">2022-05-14T06:37:26Z</dcterms:modified>
</cp:coreProperties>
</file>