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437" autoAdjust="0"/>
  </p:normalViewPr>
  <p:slideViewPr>
    <p:cSldViewPr snapToGrid="0">
      <p:cViewPr varScale="1">
        <p:scale>
          <a:sx n="109" d="100"/>
          <a:sy n="109" d="100"/>
        </p:scale>
        <p:origin x="612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5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4D90A-DB57-4FA2-9AE9-FFC8F07D9CA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64317-79D5-4126-8379-4001930828B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196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Jan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239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Jan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1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Jan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06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Jan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849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Jan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942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Jan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113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Jan 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577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Jan 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823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Jan 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719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Jan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063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Jan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02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930729"/>
            <a:ext cx="10515600" cy="524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27 Jan 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H. Pommerenke, SY-RF-MKS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00405-DAFA-4B5E-BF46-7C03DAB68CB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5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85408"/>
            <a:ext cx="9144000" cy="2387600"/>
          </a:xfrm>
        </p:spPr>
        <p:txBody>
          <a:bodyPr>
            <a:normAutofit/>
          </a:bodyPr>
          <a:lstStyle/>
          <a:p>
            <a:r>
              <a:rPr lang="en-GB" sz="4400" dirty="0"/>
              <a:t>Update on rf design of Linac4-RFQ3,</a:t>
            </a:r>
            <a:br>
              <a:rPr lang="en-GB" sz="4400" dirty="0"/>
            </a:br>
            <a:r>
              <a:rPr lang="en-GB" sz="4400" dirty="0"/>
              <a:t>estimate of mode spectrum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08032"/>
            <a:ext cx="9144000" cy="1655762"/>
          </a:xfrm>
        </p:spPr>
        <p:txBody>
          <a:bodyPr/>
          <a:lstStyle/>
          <a:p>
            <a:endParaRPr lang="de-DE" dirty="0"/>
          </a:p>
          <a:p>
            <a:r>
              <a:rPr lang="de-DE" dirty="0"/>
              <a:t>Hermann Pommerenke (SY-RF-MKS)</a:t>
            </a:r>
          </a:p>
          <a:p>
            <a:r>
              <a:rPr lang="de-DE" dirty="0"/>
              <a:t>27 Jan 2022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Jan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870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D09F1BF0-14B2-41E1-B1C6-6B8E7667D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(Quasi)</a:t>
            </a:r>
            <a:r>
              <a:rPr lang="de-DE" dirty="0" err="1"/>
              <a:t>electrostatic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of </a:t>
            </a:r>
            <a:r>
              <a:rPr lang="de-DE" dirty="0" err="1"/>
              <a:t>vane</a:t>
            </a:r>
            <a:endParaRPr lang="en-CH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A8B4A49D-A3FD-49B2-98AE-01AF70BB05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/>
              <a:t>COMSOL </a:t>
            </a:r>
            <a:r>
              <a:rPr lang="de-DE" sz="2000" dirty="0" err="1"/>
              <a:t>electrostatic</a:t>
            </a:r>
            <a:r>
              <a:rPr lang="de-DE" sz="2000" dirty="0"/>
              <a:t> </a:t>
            </a:r>
            <a:r>
              <a:rPr lang="de-DE" sz="2000" dirty="0" err="1"/>
              <a:t>solver</a:t>
            </a:r>
            <a:endParaRPr lang="de-DE" sz="2000" dirty="0"/>
          </a:p>
          <a:p>
            <a:r>
              <a:rPr lang="de-DE" sz="2000" dirty="0" err="1"/>
              <a:t>produces</a:t>
            </a:r>
            <a:r>
              <a:rPr lang="de-DE" sz="2000" dirty="0"/>
              <a:t> a 3D </a:t>
            </a:r>
            <a:r>
              <a:rPr lang="de-DE" sz="2000" dirty="0" err="1"/>
              <a:t>fieldmap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V</a:t>
            </a:r>
            <a:r>
              <a:rPr lang="de-DE" sz="2000" baseline="-25000" dirty="0"/>
              <a:t>0</a:t>
            </a:r>
            <a:r>
              <a:rPr lang="de-DE" sz="2000" dirty="0"/>
              <a:t> = </a:t>
            </a:r>
            <a:r>
              <a:rPr lang="de-DE" sz="2000" dirty="0" err="1"/>
              <a:t>const</a:t>
            </a:r>
            <a:r>
              <a:rPr lang="de-DE" sz="2000" dirty="0"/>
              <a:t>.</a:t>
            </a:r>
          </a:p>
          <a:p>
            <a:r>
              <a:rPr lang="de-DE" sz="2000" dirty="0" err="1"/>
              <a:t>could</a:t>
            </a:r>
            <a:r>
              <a:rPr lang="de-DE" sz="2000" dirty="0"/>
              <a:t> </a:t>
            </a:r>
            <a:r>
              <a:rPr lang="de-DE" sz="2000" dirty="0" err="1"/>
              <a:t>use</a:t>
            </a:r>
            <a:r>
              <a:rPr lang="de-DE" sz="2000" dirty="0"/>
              <a:t> </a:t>
            </a:r>
            <a:r>
              <a:rPr lang="de-DE" sz="2000" dirty="0" err="1"/>
              <a:t>this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tracking</a:t>
            </a:r>
            <a:r>
              <a:rPr lang="de-DE" sz="2000" dirty="0"/>
              <a:t> (RF-Track…)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confirm</a:t>
            </a:r>
            <a:r>
              <a:rPr lang="de-DE" sz="2000" dirty="0"/>
              <a:t> beam </a:t>
            </a:r>
            <a:r>
              <a:rPr lang="de-DE" sz="2000" dirty="0" err="1"/>
              <a:t>dynamics</a:t>
            </a:r>
            <a:r>
              <a:rPr lang="de-DE" sz="2000" dirty="0"/>
              <a:t> design</a:t>
            </a:r>
            <a:endParaRPr lang="en-CH" sz="2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B852AA-FED7-48E6-98EB-2A6FA98DA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CH"/>
              <a:t>27 Jan 2022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A70337-0706-4EC6-9AD4-11F21C062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H. Pommerenke, SY-RF-MKS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CF9141-62CD-488D-A990-89A46D115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C000405-DAFA-4B5E-BF46-7C03DAB68CBD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5EACDA-2924-449A-BDA2-2EE2751197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34" t="3" r="91" b="-4"/>
          <a:stretch/>
        </p:blipFill>
        <p:spPr>
          <a:xfrm>
            <a:off x="837201" y="2453678"/>
            <a:ext cx="7290466" cy="3902672"/>
          </a:xfrm>
          <a:prstGeom prst="rect">
            <a:avLst/>
          </a:prstGeom>
        </p:spPr>
      </p:pic>
      <p:pic>
        <p:nvPicPr>
          <p:cNvPr id="9" name="Picture 8" descr="Shape&#10;&#10;Description automatically generated with low confidence">
            <a:extLst>
              <a:ext uri="{FF2B5EF4-FFF2-40B4-BE49-F238E27FC236}">
                <a16:creationId xmlns:a16="http://schemas.microsoft.com/office/drawing/2014/main" id="{8A677D6E-CF2E-4CA1-AE60-FDB902DE0B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98" r="690" b="4"/>
          <a:stretch/>
        </p:blipFill>
        <p:spPr>
          <a:xfrm>
            <a:off x="8305800" y="4383392"/>
            <a:ext cx="3886200" cy="19729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E857805-ABBC-4604-91CE-095996EDA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8665" y="4706126"/>
            <a:ext cx="3450464" cy="1650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702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D09F1BF0-14B2-41E1-B1C6-6B8E7667D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rf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of individual </a:t>
            </a:r>
            <a:r>
              <a:rPr lang="de-DE" dirty="0" err="1"/>
              <a:t>cells</a:t>
            </a:r>
            <a:r>
              <a:rPr lang="de-DE" dirty="0"/>
              <a:t> / </a:t>
            </a:r>
            <a:r>
              <a:rPr lang="de-DE" dirty="0" err="1"/>
              <a:t>E</a:t>
            </a:r>
            <a:r>
              <a:rPr lang="de-DE" baseline="-25000" dirty="0" err="1"/>
              <a:t>s,max</a:t>
            </a:r>
            <a:endParaRPr lang="en-CH" baseline="-25000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A8B4A49D-A3FD-49B2-98AE-01AF70BB05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/>
              <a:t>COMSOL </a:t>
            </a:r>
            <a:r>
              <a:rPr lang="de-DE" sz="2000" dirty="0" err="1"/>
              <a:t>electromagnetic</a:t>
            </a:r>
            <a:r>
              <a:rPr lang="de-DE" sz="2000" dirty="0"/>
              <a:t> </a:t>
            </a:r>
            <a:r>
              <a:rPr lang="de-DE" sz="2000" dirty="0" err="1"/>
              <a:t>eigenmode</a:t>
            </a:r>
            <a:r>
              <a:rPr lang="de-DE" sz="2000" dirty="0"/>
              <a:t> </a:t>
            </a:r>
            <a:r>
              <a:rPr lang="de-DE" sz="2000" dirty="0" err="1"/>
              <a:t>solver</a:t>
            </a:r>
            <a:endParaRPr lang="de-DE" sz="2000" dirty="0"/>
          </a:p>
          <a:p>
            <a:r>
              <a:rPr lang="de-DE" sz="2000" dirty="0" err="1"/>
              <a:t>confirm</a:t>
            </a:r>
            <a:r>
              <a:rPr lang="de-DE" sz="2000" dirty="0"/>
              <a:t> maximum </a:t>
            </a:r>
            <a:r>
              <a:rPr lang="de-DE" sz="2000" dirty="0" err="1"/>
              <a:t>surface</a:t>
            </a:r>
            <a:r>
              <a:rPr lang="de-DE" sz="2000" dirty="0"/>
              <a:t> </a:t>
            </a:r>
            <a:r>
              <a:rPr lang="de-DE" sz="2000" dirty="0" err="1"/>
              <a:t>field</a:t>
            </a:r>
            <a:r>
              <a:rPr lang="de-DE" sz="2000" dirty="0"/>
              <a:t> </a:t>
            </a:r>
            <a:r>
              <a:rPr lang="de-DE" sz="2000" dirty="0" err="1"/>
              <a:t>values</a:t>
            </a:r>
            <a:r>
              <a:rPr lang="de-DE" sz="2000" dirty="0"/>
              <a:t> </a:t>
            </a:r>
            <a:r>
              <a:rPr lang="de-DE" sz="2000" dirty="0" err="1"/>
              <a:t>given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PARI </a:t>
            </a:r>
            <a:r>
              <a:rPr lang="de-DE" sz="2000" dirty="0">
                <a:sym typeface="Wingdings" panose="05000000000000000000" pitchFamily="2" charset="2"/>
              </a:rPr>
              <a:t> </a:t>
            </a:r>
            <a:r>
              <a:rPr lang="de-DE" sz="2000" dirty="0" err="1"/>
              <a:t>very</a:t>
            </a:r>
            <a:r>
              <a:rPr lang="de-DE" sz="2000" dirty="0"/>
              <a:t> </a:t>
            </a:r>
            <a:r>
              <a:rPr lang="de-DE" sz="2000" dirty="0" err="1"/>
              <a:t>good</a:t>
            </a:r>
            <a:r>
              <a:rPr lang="de-DE" sz="2000" dirty="0"/>
              <a:t> </a:t>
            </a:r>
            <a:r>
              <a:rPr lang="de-DE" sz="2000" dirty="0" err="1"/>
              <a:t>agreement</a:t>
            </a:r>
            <a:r>
              <a:rPr lang="de-DE" sz="2000" dirty="0"/>
              <a:t>!</a:t>
            </a:r>
          </a:p>
          <a:p>
            <a:r>
              <a:rPr lang="de-DE" sz="2000" dirty="0" err="1"/>
              <a:t>gives</a:t>
            </a:r>
            <a:r>
              <a:rPr lang="de-DE" sz="2000" dirty="0"/>
              <a:t> Q-</a:t>
            </a:r>
            <a:r>
              <a:rPr lang="de-DE" sz="2000" dirty="0" err="1"/>
              <a:t>factor</a:t>
            </a:r>
            <a:r>
              <a:rPr lang="de-DE" sz="2000" dirty="0"/>
              <a:t>, </a:t>
            </a:r>
            <a:r>
              <a:rPr lang="de-DE" sz="2000" dirty="0" err="1"/>
              <a:t>quadrupole</a:t>
            </a:r>
            <a:r>
              <a:rPr lang="de-DE" sz="2000" dirty="0"/>
              <a:t>/</a:t>
            </a:r>
            <a:r>
              <a:rPr lang="de-DE" sz="2000" dirty="0" err="1"/>
              <a:t>dipole</a:t>
            </a:r>
            <a:r>
              <a:rPr lang="de-DE" sz="2000" dirty="0"/>
              <a:t> </a:t>
            </a:r>
            <a:r>
              <a:rPr lang="de-DE" sz="2000" dirty="0" err="1"/>
              <a:t>capacitance</a:t>
            </a:r>
            <a:r>
              <a:rPr lang="de-DE" sz="2000" dirty="0"/>
              <a:t> </a:t>
            </a:r>
            <a:r>
              <a:rPr lang="de-DE" sz="2000" dirty="0">
                <a:sym typeface="Wingdings" panose="05000000000000000000" pitchFamily="2" charset="2"/>
              </a:rPr>
              <a:t></a:t>
            </a:r>
            <a:r>
              <a:rPr lang="de-DE" sz="2000" dirty="0"/>
              <a:t> </a:t>
            </a:r>
            <a:r>
              <a:rPr lang="de-DE" sz="2000" dirty="0" err="1"/>
              <a:t>spectrum</a:t>
            </a:r>
            <a:r>
              <a:rPr lang="de-DE" sz="2000" dirty="0"/>
              <a:t> &amp; power</a:t>
            </a:r>
            <a:endParaRPr lang="en-CH" sz="2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B852AA-FED7-48E6-98EB-2A6FA98DA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CH"/>
              <a:t>27 Jan 2022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A70337-0706-4EC6-9AD4-11F21C062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H. Pommerenke, SY-RF-MKS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CF9141-62CD-488D-A990-89A46D115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C000405-DAFA-4B5E-BF46-7C03DAB68CBD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255951-BD06-4E72-AEA2-EF281065B2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1711" y="2103438"/>
            <a:ext cx="4980497" cy="42529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9643275-311F-402A-8448-A0AF66393D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6202" y="2227164"/>
            <a:ext cx="3403953" cy="3949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865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D09F1BF0-14B2-41E1-B1C6-6B8E7667D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RFQ </a:t>
            </a:r>
            <a:r>
              <a:rPr lang="de-DE" dirty="0" err="1"/>
              <a:t>spectrum</a:t>
            </a:r>
            <a:endParaRPr lang="en-CH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A8B4A49D-A3FD-49B2-98AE-01AF70BB05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err="1"/>
              <a:t>preliminary</a:t>
            </a:r>
            <a:r>
              <a:rPr lang="de-DE" sz="2000" dirty="0"/>
              <a:t> 3D design of RFQ </a:t>
            </a:r>
            <a:r>
              <a:rPr lang="de-DE" sz="2000" dirty="0" err="1"/>
              <a:t>ends</a:t>
            </a:r>
            <a:r>
              <a:rPr lang="de-DE" sz="2000" dirty="0"/>
              <a:t> </a:t>
            </a:r>
            <a:r>
              <a:rPr lang="de-DE" sz="2000" dirty="0" err="1"/>
              <a:t>required</a:t>
            </a:r>
            <a:endParaRPr lang="de-DE" sz="2000" dirty="0"/>
          </a:p>
          <a:p>
            <a:r>
              <a:rPr lang="de-DE" sz="2000" dirty="0"/>
              <a:t>Transmission </a:t>
            </a:r>
            <a:r>
              <a:rPr lang="de-DE" sz="2000" dirty="0" err="1"/>
              <a:t>line</a:t>
            </a:r>
            <a:r>
              <a:rPr lang="de-DE" sz="2000" dirty="0"/>
              <a:t> </a:t>
            </a:r>
            <a:r>
              <a:rPr lang="de-DE" sz="2000" dirty="0" err="1"/>
              <a:t>model</a:t>
            </a:r>
            <a:r>
              <a:rPr lang="de-DE" sz="2000" dirty="0"/>
              <a:t> (TLM) </a:t>
            </a:r>
            <a:r>
              <a:rPr lang="de-DE" sz="2000" dirty="0" err="1"/>
              <a:t>for</a:t>
            </a:r>
            <a:r>
              <a:rPr lang="de-DE" sz="2000" dirty="0"/>
              <a:t> rapid </a:t>
            </a:r>
            <a:r>
              <a:rPr lang="de-DE" sz="2000" dirty="0" err="1"/>
              <a:t>estimate</a:t>
            </a:r>
            <a:r>
              <a:rPr lang="de-DE" sz="2000" dirty="0"/>
              <a:t>, </a:t>
            </a:r>
            <a:r>
              <a:rPr lang="de-DE" sz="2000" dirty="0" err="1"/>
              <a:t>full</a:t>
            </a:r>
            <a:r>
              <a:rPr lang="de-DE" sz="2000" dirty="0"/>
              <a:t> 3D </a:t>
            </a:r>
            <a:r>
              <a:rPr lang="de-DE" sz="2000" dirty="0" err="1"/>
              <a:t>simulation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validate</a:t>
            </a:r>
            <a:r>
              <a:rPr lang="de-DE" sz="2000" dirty="0"/>
              <a:t> </a:t>
            </a:r>
            <a:r>
              <a:rPr lang="de-DE" sz="2000" dirty="0" err="1"/>
              <a:t>spectrum</a:t>
            </a:r>
            <a:endParaRPr lang="de-DE" sz="2000" dirty="0"/>
          </a:p>
          <a:p>
            <a:r>
              <a:rPr lang="de-DE" sz="2000" dirty="0" err="1"/>
              <a:t>margins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current</a:t>
            </a:r>
            <a:r>
              <a:rPr lang="de-DE" sz="2000" dirty="0"/>
              <a:t> </a:t>
            </a:r>
            <a:r>
              <a:rPr lang="de-DE" sz="2000" dirty="0" err="1"/>
              <a:t>vane</a:t>
            </a:r>
            <a:r>
              <a:rPr lang="de-DE" sz="2000" dirty="0"/>
              <a:t> design: Quad: 2.7 MHz, Dip: 2.5 MHz</a:t>
            </a:r>
            <a:endParaRPr lang="en-CH" sz="2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B852AA-FED7-48E6-98EB-2A6FA98DA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CH"/>
              <a:t>27 Jan 2022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A70337-0706-4EC6-9AD4-11F21C062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H. Pommerenke, SY-RF-MKS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CF9141-62CD-488D-A990-89A46D115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C000405-DAFA-4B5E-BF46-7C03DAB68CBD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6A87F9-44E3-4403-92CC-FB415E5640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364" y="2180893"/>
            <a:ext cx="5335190" cy="41266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8B7D66B-F52D-4AC3-8ECE-8CECA38290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5204" y="4125156"/>
            <a:ext cx="5404894" cy="20341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3A0160-F682-4A14-8B3F-9B9104D84A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2406" y="2448814"/>
            <a:ext cx="4604238" cy="146166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6710CD5-950F-4518-8AFD-94681ABC2A46}"/>
              </a:ext>
            </a:extLst>
          </p:cNvPr>
          <p:cNvCxnSpPr/>
          <p:nvPr/>
        </p:nvCxnSpPr>
        <p:spPr>
          <a:xfrm>
            <a:off x="1802423" y="4747846"/>
            <a:ext cx="3068515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68EDD2A-DDC0-4CE6-8169-166DB78EE4F0}"/>
              </a:ext>
            </a:extLst>
          </p:cNvPr>
          <p:cNvCxnSpPr/>
          <p:nvPr/>
        </p:nvCxnSpPr>
        <p:spPr>
          <a:xfrm>
            <a:off x="2936631" y="4545623"/>
            <a:ext cx="0" cy="20222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28AC704-EBB7-463B-BC4A-2DC54AE47165}"/>
              </a:ext>
            </a:extLst>
          </p:cNvPr>
          <p:cNvCxnSpPr/>
          <p:nvPr/>
        </p:nvCxnSpPr>
        <p:spPr>
          <a:xfrm>
            <a:off x="4082560" y="4536830"/>
            <a:ext cx="0" cy="20222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534FCEF-2CFA-4E1F-9A56-E826CA0F15E8}"/>
              </a:ext>
            </a:extLst>
          </p:cNvPr>
          <p:cNvSpPr txBox="1"/>
          <p:nvPr/>
        </p:nvSpPr>
        <p:spPr>
          <a:xfrm>
            <a:off x="1802423" y="4011822"/>
            <a:ext cx="8264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/>
              <a:t>operating</a:t>
            </a:r>
            <a:r>
              <a:rPr lang="de-DE" sz="1100" dirty="0"/>
              <a:t> </a:t>
            </a:r>
            <a:r>
              <a:rPr lang="de-DE" sz="1100" dirty="0" err="1"/>
              <a:t>mode</a:t>
            </a:r>
            <a:endParaRPr lang="en-CH" sz="11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97FC4F3-821D-4FF4-860E-065EAEAAB17F}"/>
              </a:ext>
            </a:extLst>
          </p:cNvPr>
          <p:cNvSpPr txBox="1"/>
          <p:nvPr/>
        </p:nvSpPr>
        <p:spPr>
          <a:xfrm>
            <a:off x="2579077" y="3429000"/>
            <a:ext cx="14334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/>
              <a:t>closest</a:t>
            </a:r>
            <a:r>
              <a:rPr lang="de-DE" sz="1100" dirty="0"/>
              <a:t> </a:t>
            </a:r>
            <a:r>
              <a:rPr lang="de-DE" sz="1100" dirty="0" err="1"/>
              <a:t>quadrupole</a:t>
            </a:r>
            <a:br>
              <a:rPr lang="de-DE" sz="1100" dirty="0"/>
            </a:br>
            <a:r>
              <a:rPr lang="de-DE" sz="1100" dirty="0"/>
              <a:t>(+ 2.7 MHz)</a:t>
            </a:r>
            <a:endParaRPr lang="en-CH" sz="11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BC67287-526B-4AEA-B0E8-AF4345E5B37E}"/>
              </a:ext>
            </a:extLst>
          </p:cNvPr>
          <p:cNvSpPr txBox="1"/>
          <p:nvPr/>
        </p:nvSpPr>
        <p:spPr>
          <a:xfrm>
            <a:off x="4791357" y="4015904"/>
            <a:ext cx="130464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/>
              <a:t>closest</a:t>
            </a:r>
            <a:r>
              <a:rPr lang="de-DE" sz="1100" dirty="0"/>
              <a:t> </a:t>
            </a:r>
            <a:r>
              <a:rPr lang="de-DE" sz="1100" dirty="0" err="1"/>
              <a:t>dipole</a:t>
            </a:r>
            <a:r>
              <a:rPr lang="de-DE" sz="1100" dirty="0"/>
              <a:t>, </a:t>
            </a:r>
            <a:r>
              <a:rPr lang="de-DE" sz="1100" dirty="0" err="1"/>
              <a:t>most</a:t>
            </a:r>
            <a:r>
              <a:rPr lang="de-DE" sz="1100" dirty="0"/>
              <a:t> </a:t>
            </a:r>
            <a:r>
              <a:rPr lang="de-DE" sz="1100" dirty="0" err="1"/>
              <a:t>dangerous</a:t>
            </a:r>
            <a:br>
              <a:rPr lang="de-DE" sz="1100" dirty="0"/>
            </a:br>
            <a:r>
              <a:rPr lang="de-DE" sz="1100" dirty="0"/>
              <a:t>(+ 2.5 MHz)</a:t>
            </a:r>
            <a:endParaRPr lang="en-CH" sz="11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7735BA4-EDC6-49CA-907B-4B2D3B379459}"/>
              </a:ext>
            </a:extLst>
          </p:cNvPr>
          <p:cNvCxnSpPr/>
          <p:nvPr/>
        </p:nvCxnSpPr>
        <p:spPr>
          <a:xfrm flipH="1">
            <a:off x="1863969" y="4442709"/>
            <a:ext cx="96716" cy="2022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3B922E3-BFD7-446D-9F22-A7EBADAD6FF1}"/>
              </a:ext>
            </a:extLst>
          </p:cNvPr>
          <p:cNvCxnSpPr>
            <a:cxnSpLocks/>
          </p:cNvCxnSpPr>
          <p:nvPr/>
        </p:nvCxnSpPr>
        <p:spPr>
          <a:xfrm flipH="1">
            <a:off x="2999642" y="3811227"/>
            <a:ext cx="111370" cy="5646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C0CEAC5-8025-4A35-8084-4338BC8FBF42}"/>
              </a:ext>
            </a:extLst>
          </p:cNvPr>
          <p:cNvCxnSpPr>
            <a:cxnSpLocks/>
          </p:cNvCxnSpPr>
          <p:nvPr/>
        </p:nvCxnSpPr>
        <p:spPr>
          <a:xfrm flipH="1">
            <a:off x="4256940" y="4227265"/>
            <a:ext cx="509680" cy="2154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877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9BC85-6EF0-4609-98E7-0F06AE6DF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Mode </a:t>
            </a:r>
            <a:r>
              <a:rPr lang="de-DE" dirty="0" err="1"/>
              <a:t>detuning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length</a:t>
            </a:r>
            <a:r>
              <a:rPr lang="de-DE" dirty="0"/>
              <a:t> </a:t>
            </a:r>
            <a:r>
              <a:rPr lang="de-DE" dirty="0" err="1"/>
              <a:t>adjustment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366D9-FE89-497B-B0DF-D488E59B3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err="1"/>
              <a:t>various</a:t>
            </a:r>
            <a:r>
              <a:rPr lang="de-DE" sz="2000" dirty="0"/>
              <a:t> </a:t>
            </a:r>
            <a:r>
              <a:rPr lang="de-DE" sz="2000" dirty="0" err="1"/>
              <a:t>techniques</a:t>
            </a:r>
            <a:r>
              <a:rPr lang="de-DE" sz="2000" dirty="0"/>
              <a:t> </a:t>
            </a:r>
            <a:r>
              <a:rPr lang="de-DE" sz="2000" dirty="0" err="1"/>
              <a:t>exist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move</a:t>
            </a:r>
            <a:r>
              <a:rPr lang="de-DE" sz="2000" dirty="0"/>
              <a:t> (</a:t>
            </a:r>
            <a:r>
              <a:rPr lang="de-DE" sz="2000" dirty="0" err="1"/>
              <a:t>dipole</a:t>
            </a:r>
            <a:r>
              <a:rPr lang="de-DE" sz="2000" dirty="0"/>
              <a:t>) </a:t>
            </a:r>
            <a:r>
              <a:rPr lang="de-DE" sz="2000" dirty="0" err="1"/>
              <a:t>modes</a:t>
            </a:r>
            <a:r>
              <a:rPr lang="de-DE" sz="2000" dirty="0"/>
              <a:t>; e.g., RFQ1/2 </a:t>
            </a:r>
            <a:r>
              <a:rPr lang="de-DE" sz="2000" dirty="0" err="1"/>
              <a:t>use</a:t>
            </a:r>
            <a:r>
              <a:rPr lang="de-DE" sz="2000" dirty="0"/>
              <a:t> </a:t>
            </a:r>
            <a:r>
              <a:rPr lang="de-DE" sz="2000" dirty="0" err="1"/>
              <a:t>dipole</a:t>
            </a:r>
            <a:r>
              <a:rPr lang="de-DE" sz="2000" dirty="0"/>
              <a:t> </a:t>
            </a:r>
            <a:r>
              <a:rPr lang="de-DE" sz="2000" dirty="0" err="1"/>
              <a:t>rods</a:t>
            </a:r>
            <a:endParaRPr lang="de-DE" sz="2000" dirty="0"/>
          </a:p>
          <a:p>
            <a:r>
              <a:rPr lang="de-DE" sz="2000" dirty="0" err="1"/>
              <a:t>we</a:t>
            </a:r>
            <a:r>
              <a:rPr lang="de-DE" sz="2000" dirty="0"/>
              <a:t> </a:t>
            </a:r>
            <a:r>
              <a:rPr lang="de-DE" sz="2000" dirty="0" err="1"/>
              <a:t>can</a:t>
            </a:r>
            <a:r>
              <a:rPr lang="de-DE" sz="2000" dirty="0"/>
              <a:t> </a:t>
            </a:r>
            <a:r>
              <a:rPr lang="de-DE" sz="2000" dirty="0" err="1"/>
              <a:t>move</a:t>
            </a:r>
            <a:r>
              <a:rPr lang="de-DE" sz="2000" dirty="0"/>
              <a:t> </a:t>
            </a:r>
            <a:r>
              <a:rPr lang="de-DE" sz="2000" dirty="0" err="1"/>
              <a:t>higher</a:t>
            </a:r>
            <a:r>
              <a:rPr lang="de-DE" sz="2000" dirty="0"/>
              <a:t>-order </a:t>
            </a:r>
            <a:r>
              <a:rPr lang="de-DE" sz="2000" dirty="0" err="1"/>
              <a:t>modes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</a:t>
            </a:r>
            <a:r>
              <a:rPr lang="de-DE" sz="2000" dirty="0" err="1"/>
              <a:t>changing</a:t>
            </a:r>
            <a:r>
              <a:rPr lang="de-DE" sz="2000" dirty="0"/>
              <a:t> total RFQ </a:t>
            </a:r>
            <a:r>
              <a:rPr lang="de-DE" sz="2000" dirty="0" err="1"/>
              <a:t>length</a:t>
            </a:r>
            <a:r>
              <a:rPr lang="de-DE" sz="2000" dirty="0"/>
              <a:t>, </a:t>
            </a:r>
            <a:r>
              <a:rPr lang="de-DE" sz="2000" dirty="0" err="1"/>
              <a:t>without</a:t>
            </a:r>
            <a:r>
              <a:rPr lang="de-DE" sz="2000" dirty="0"/>
              <a:t> additional </a:t>
            </a:r>
            <a:r>
              <a:rPr lang="de-DE" sz="2000" dirty="0" err="1"/>
              <a:t>features</a:t>
            </a:r>
            <a:endParaRPr lang="de-DE" sz="2000" dirty="0"/>
          </a:p>
          <a:p>
            <a:r>
              <a:rPr lang="de-DE" sz="2000" dirty="0" err="1"/>
              <a:t>assuming</a:t>
            </a:r>
            <a:r>
              <a:rPr lang="de-DE" sz="2000" dirty="0"/>
              <a:t> </a:t>
            </a:r>
            <a:r>
              <a:rPr lang="de-DE" sz="2000" dirty="0" err="1"/>
              <a:t>everything</a:t>
            </a:r>
            <a:r>
              <a:rPr lang="de-DE" sz="2000" dirty="0"/>
              <a:t> </a:t>
            </a:r>
            <a:r>
              <a:rPr lang="de-DE" sz="2000" dirty="0" err="1"/>
              <a:t>else</a:t>
            </a:r>
            <a:r>
              <a:rPr lang="de-DE" sz="2000" dirty="0"/>
              <a:t> (</a:t>
            </a:r>
            <a:r>
              <a:rPr lang="de-DE" sz="2000" dirty="0" err="1"/>
              <a:t>especially</a:t>
            </a:r>
            <a:r>
              <a:rPr lang="de-DE" sz="2000" dirty="0"/>
              <a:t> r</a:t>
            </a:r>
            <a:r>
              <a:rPr lang="de-DE" sz="2000" baseline="-25000" dirty="0"/>
              <a:t>0</a:t>
            </a:r>
            <a:r>
              <a:rPr lang="de-DE" sz="2000" dirty="0"/>
              <a:t> and </a:t>
            </a:r>
            <a:r>
              <a:rPr lang="el-GR" sz="2000" dirty="0"/>
              <a:t>ϱ</a:t>
            </a:r>
            <a:r>
              <a:rPr lang="de-DE" sz="2000" dirty="0"/>
              <a:t>, i.e. </a:t>
            </a:r>
            <a:r>
              <a:rPr lang="de-DE" sz="2000" dirty="0" err="1"/>
              <a:t>capacitance</a:t>
            </a:r>
            <a:r>
              <a:rPr lang="de-DE" sz="2000" dirty="0"/>
              <a:t>) </a:t>
            </a:r>
            <a:r>
              <a:rPr lang="de-DE" sz="2000" dirty="0" err="1"/>
              <a:t>stays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same:</a:t>
            </a:r>
          </a:p>
          <a:p>
            <a:pPr lvl="1"/>
            <a:r>
              <a:rPr lang="de-DE" sz="1600" dirty="0" err="1"/>
              <a:t>shorter</a:t>
            </a:r>
            <a:r>
              <a:rPr lang="de-DE" sz="1600" dirty="0"/>
              <a:t> RFQ: 3.1 m (- 9 %, 9 </a:t>
            </a:r>
            <a:r>
              <a:rPr lang="de-DE" sz="1600" dirty="0" err="1"/>
              <a:t>cells</a:t>
            </a:r>
            <a:r>
              <a:rPr lang="de-DE" sz="1600" dirty="0"/>
              <a:t>*)</a:t>
            </a:r>
          </a:p>
          <a:p>
            <a:pPr lvl="1"/>
            <a:r>
              <a:rPr lang="de-DE" sz="1600" dirty="0" err="1"/>
              <a:t>longer</a:t>
            </a:r>
            <a:r>
              <a:rPr lang="de-DE" sz="1600" dirty="0"/>
              <a:t> RFQ: &gt; 4.5 m (+ 30 %, 33 </a:t>
            </a:r>
            <a:r>
              <a:rPr lang="de-DE" sz="1600" dirty="0" err="1"/>
              <a:t>cells</a:t>
            </a:r>
            <a:r>
              <a:rPr lang="de-DE" sz="1600" dirty="0"/>
              <a:t>*)</a:t>
            </a:r>
            <a:endParaRPr lang="en-CH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B8233B-16F3-4097-8DA0-972A2FC3C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 Jan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B7421-97F6-470C-84A6-24AF8D7D6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0C296D-D08D-42C9-9AAC-C3A4F8A85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5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971E8E-F784-4536-A971-CA12322620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2096" y="2197014"/>
            <a:ext cx="6292557" cy="41593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748BB57-6F99-4BC1-A2D8-35E73D8B7DF7}"/>
              </a:ext>
            </a:extLst>
          </p:cNvPr>
          <p:cNvSpPr txBox="1"/>
          <p:nvPr/>
        </p:nvSpPr>
        <p:spPr>
          <a:xfrm>
            <a:off x="286066" y="5994216"/>
            <a:ext cx="4965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*</a:t>
            </a:r>
            <a:r>
              <a:rPr lang="de-DE" sz="1200" dirty="0" err="1"/>
              <a:t>length</a:t>
            </a:r>
            <a:r>
              <a:rPr lang="de-DE" sz="1200" dirty="0"/>
              <a:t> of </a:t>
            </a:r>
            <a:r>
              <a:rPr lang="de-DE" sz="1200" dirty="0" err="1"/>
              <a:t>the</a:t>
            </a:r>
            <a:r>
              <a:rPr lang="de-DE" sz="1200" dirty="0"/>
              <a:t> last 3 MeV </a:t>
            </a:r>
            <a:r>
              <a:rPr lang="de-DE" sz="1200" dirty="0" err="1"/>
              <a:t>cell</a:t>
            </a:r>
            <a:r>
              <a:rPr lang="de-DE" sz="1200" dirty="0"/>
              <a:t>: 3.3 cm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2738786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HP_Colorse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FF0000"/>
      </a:accent2>
      <a:accent3>
        <a:srgbClr val="00B050"/>
      </a:accent3>
      <a:accent4>
        <a:srgbClr val="FFC000"/>
      </a:accent4>
      <a:accent5>
        <a:srgbClr val="7030A0"/>
      </a:accent5>
      <a:accent6>
        <a:srgbClr val="F97407"/>
      </a:accent6>
      <a:hlink>
        <a:srgbClr val="C55A1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283</Words>
  <Application>Microsoft Office PowerPoint</Application>
  <PresentationFormat>Breitbild</PresentationFormat>
  <Paragraphs>41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Update on rf design of Linac4-RFQ3, estimate of mode spectrum</vt:lpstr>
      <vt:lpstr>(Quasi)electrostatic simulation of vane</vt:lpstr>
      <vt:lpstr>rf simulation of individual cells / Es,max</vt:lpstr>
      <vt:lpstr>RFQ spectrum</vt:lpstr>
      <vt:lpstr>Mode detuning by length adjustment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</dc:title>
  <dc:creator>Hermann Winrich Pommerenke</dc:creator>
  <cp:lastModifiedBy>Hermann Pommerenke</cp:lastModifiedBy>
  <cp:revision>213</cp:revision>
  <dcterms:created xsi:type="dcterms:W3CDTF">2020-06-30T07:09:19Z</dcterms:created>
  <dcterms:modified xsi:type="dcterms:W3CDTF">2022-01-27T14:09:35Z</dcterms:modified>
</cp:coreProperties>
</file>